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56D3314F-A305-4F00-A3A3-FFE980B0B745}"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1376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56D3314F-A305-4F00-A3A3-FFE980B0B745}"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404778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56D3314F-A305-4F00-A3A3-FFE980B0B745}"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3662674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56D3314F-A305-4F00-A3A3-FFE980B0B745}"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404670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3314F-A305-4F00-A3A3-FFE980B0B745}" type="datetimeFigureOut">
              <a:rPr lang="pl-PL" smtClean="0"/>
              <a:t>2014-04-27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294394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56D3314F-A305-4F00-A3A3-FFE980B0B745}" type="datetimeFigureOut">
              <a:rPr lang="pl-PL" smtClean="0"/>
              <a:t>2014-04-27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154692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56D3314F-A305-4F00-A3A3-FFE980B0B745}" type="datetimeFigureOut">
              <a:rPr lang="pl-PL" smtClean="0"/>
              <a:t>2014-04-27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27692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56D3314F-A305-4F00-A3A3-FFE980B0B745}" type="datetimeFigureOut">
              <a:rPr lang="pl-PL" smtClean="0"/>
              <a:t>2014-04-27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113454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3314F-A305-4F00-A3A3-FFE980B0B745}" type="datetimeFigureOut">
              <a:rPr lang="pl-PL" smtClean="0"/>
              <a:t>2014-04-27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249004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3314F-A305-4F00-A3A3-FFE980B0B745}" type="datetimeFigureOut">
              <a:rPr lang="pl-PL" smtClean="0"/>
              <a:t>2014-04-27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155042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3314F-A305-4F00-A3A3-FFE980B0B745}" type="datetimeFigureOut">
              <a:rPr lang="pl-PL" smtClean="0"/>
              <a:t>2014-04-27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8C8F59-DF89-42B6-AA43-2FB68243818A}" type="slidenum">
              <a:rPr lang="pl-PL" smtClean="0"/>
              <a:t>‹#›</a:t>
            </a:fld>
            <a:endParaRPr lang="pl-PL"/>
          </a:p>
        </p:txBody>
      </p:sp>
    </p:spTree>
    <p:extLst>
      <p:ext uri="{BB962C8B-B14F-4D97-AF65-F5344CB8AC3E}">
        <p14:creationId xmlns:p14="http://schemas.microsoft.com/office/powerpoint/2010/main" val="4013710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3314F-A305-4F00-A3A3-FFE980B0B745}" type="datetimeFigureOut">
              <a:rPr lang="pl-PL" smtClean="0"/>
              <a:t>2014-04-27</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8C8F59-DF89-42B6-AA43-2FB68243818A}" type="slidenum">
              <a:rPr lang="pl-PL" smtClean="0"/>
              <a:t>‹#›</a:t>
            </a:fld>
            <a:endParaRPr lang="pl-PL"/>
          </a:p>
        </p:txBody>
      </p:sp>
    </p:spTree>
    <p:extLst>
      <p:ext uri="{BB962C8B-B14F-4D97-AF65-F5344CB8AC3E}">
        <p14:creationId xmlns:p14="http://schemas.microsoft.com/office/powerpoint/2010/main" val="2489074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548680"/>
            <a:ext cx="8229600" cy="1143000"/>
          </a:xfrm>
        </p:spPr>
        <p:txBody>
          <a:bodyPr>
            <a:normAutofit fontScale="90000"/>
          </a:bodyPr>
          <a:lstStyle/>
          <a:p>
            <a:r>
              <a:rPr lang="pl-PL" b="1" dirty="0"/>
              <a:t>Czy to jest możliwe?</a:t>
            </a:r>
            <a:r>
              <a:rPr lang="pl-PL" dirty="0"/>
              <a:t/>
            </a:r>
            <a:br>
              <a:rPr lang="pl-PL" dirty="0"/>
            </a:br>
            <a:endParaRPr lang="pl-PL" dirty="0"/>
          </a:p>
        </p:txBody>
      </p:sp>
      <p:sp>
        <p:nvSpPr>
          <p:cNvPr id="5" name="Content Placeholder 4"/>
          <p:cNvSpPr>
            <a:spLocks noGrp="1"/>
          </p:cNvSpPr>
          <p:nvPr>
            <p:ph idx="1"/>
          </p:nvPr>
        </p:nvSpPr>
        <p:spPr>
          <a:xfrm>
            <a:off x="467544" y="1844824"/>
            <a:ext cx="8229600" cy="4525963"/>
          </a:xfrm>
        </p:spPr>
        <p:txBody>
          <a:bodyPr>
            <a:normAutofit fontScale="77500" lnSpcReduction="20000"/>
          </a:bodyPr>
          <a:lstStyle/>
          <a:p>
            <a:pPr marL="0" indent="0">
              <a:buNone/>
            </a:pPr>
            <a:r>
              <a:rPr lang="pl-PL" b="1" dirty="0" smtClean="0"/>
              <a:t>	Art</a:t>
            </a:r>
            <a:r>
              <a:rPr lang="pl-PL" b="1" dirty="0"/>
              <a:t>. 56. </a:t>
            </a:r>
            <a:r>
              <a:rPr lang="pl-PL" dirty="0"/>
              <a:t>§ 1. Jeżeli między małżonkami nastąpił zupełny i trwały rozkład pożycia, każdy z małżonków może żądać, ażeby sąd rozwiązał małżeństwo przez rozwód.</a:t>
            </a:r>
          </a:p>
          <a:p>
            <a:pPr marL="0" indent="0">
              <a:buNone/>
            </a:pPr>
            <a:r>
              <a:rPr lang="pl-PL" dirty="0" smtClean="0"/>
              <a:t>	§</a:t>
            </a:r>
            <a:r>
              <a:rPr lang="pl-PL" dirty="0"/>
              <a:t> 2. Jednakże mimo zupełnego i trwałego rozkładu pożycia rozwód nie jest dopuszczalny, jeżeli wskutek niego miałoby ucierpieć dobro wspólnych małoletnich dzieci małżonków albo jeżeli z innych względów orzeczenie rozwodu byłoby sprzeczne z zasadami współżycia społecznego.</a:t>
            </a:r>
          </a:p>
          <a:p>
            <a:pPr marL="0" indent="0">
              <a:buNone/>
            </a:pPr>
            <a:r>
              <a:rPr lang="pl-PL" dirty="0" smtClean="0"/>
              <a:t>	§</a:t>
            </a:r>
            <a:r>
              <a:rPr lang="pl-PL" dirty="0"/>
              <a:t> 3. Rozwód nie jest również dopuszczalny, jeżeli żąda go małżonek wyłącznie winny rozkładu pożycia, chyba że drugi małżonek wyrazi zgodę na rozwód albo że odmowa jego zgody na rozwód jest w danych okolicznościach sprzeczna z zasadami współżycia społecznego.</a:t>
            </a:r>
          </a:p>
          <a:p>
            <a:pPr marL="0" indent="0">
              <a:buNone/>
            </a:pPr>
            <a:endParaRPr lang="pl-PL" dirty="0"/>
          </a:p>
        </p:txBody>
      </p:sp>
    </p:spTree>
    <p:extLst>
      <p:ext uri="{BB962C8B-B14F-4D97-AF65-F5344CB8AC3E}">
        <p14:creationId xmlns:p14="http://schemas.microsoft.com/office/powerpoint/2010/main" val="101169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pl-PL" dirty="0"/>
              <a:t>„</a:t>
            </a:r>
            <a:r>
              <a:rPr lang="pl-PL" b="1" i="1" dirty="0"/>
              <a:t>Bezgrzesznych nie zna natura…</a:t>
            </a:r>
            <a:r>
              <a:rPr lang="pl-PL" dirty="0"/>
              <a:t>”</a:t>
            </a:r>
            <a:br>
              <a:rPr lang="pl-PL" dirty="0"/>
            </a:br>
            <a:endParaRPr lang="pl-PL" dirty="0"/>
          </a:p>
        </p:txBody>
      </p:sp>
      <p:sp>
        <p:nvSpPr>
          <p:cNvPr id="3" name="Content Placeholder 2"/>
          <p:cNvSpPr>
            <a:spLocks noGrp="1"/>
          </p:cNvSpPr>
          <p:nvPr>
            <p:ph idx="1"/>
          </p:nvPr>
        </p:nvSpPr>
        <p:spPr>
          <a:xfrm>
            <a:off x="467544" y="1988840"/>
            <a:ext cx="8229600" cy="4525963"/>
          </a:xfrm>
        </p:spPr>
        <p:txBody>
          <a:bodyPr/>
          <a:lstStyle/>
          <a:p>
            <a:pPr marL="0" indent="0">
              <a:buNone/>
            </a:pPr>
            <a:r>
              <a:rPr lang="pl-PL" b="1" dirty="0" smtClean="0"/>
              <a:t>	Art</a:t>
            </a:r>
            <a:r>
              <a:rPr lang="pl-PL" b="1" dirty="0"/>
              <a:t>. 57. </a:t>
            </a:r>
            <a:r>
              <a:rPr lang="pl-PL" dirty="0"/>
              <a:t>§ 1. Orzekając rozwód sąd orzeka także, czy i który z małżonków ponosi winę rozkładu pożycia.</a:t>
            </a:r>
          </a:p>
          <a:p>
            <a:pPr marL="0" indent="0">
              <a:buNone/>
            </a:pPr>
            <a:r>
              <a:rPr lang="pl-PL" dirty="0" smtClean="0"/>
              <a:t>	§</a:t>
            </a:r>
            <a:r>
              <a:rPr lang="pl-PL" dirty="0"/>
              <a:t> 2. Jednakże na zgodne żądanie małżonków sąd zaniecha orzekania o winie. W tym wypadku następują skutki takie, jak gdyby żaden z małżonków nie ponosił winy.</a:t>
            </a:r>
          </a:p>
          <a:p>
            <a:pPr marL="0" indent="0">
              <a:buNone/>
            </a:pPr>
            <a:endParaRPr lang="pl-PL" dirty="0"/>
          </a:p>
        </p:txBody>
      </p:sp>
    </p:spTree>
    <p:extLst>
      <p:ext uri="{BB962C8B-B14F-4D97-AF65-F5344CB8AC3E}">
        <p14:creationId xmlns:p14="http://schemas.microsoft.com/office/powerpoint/2010/main" val="80098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pl-PL" b="1" dirty="0"/>
              <a:t>Więcej Państwa? Mniej Państwa?</a:t>
            </a:r>
            <a:r>
              <a:rPr lang="pl-PL" dirty="0"/>
              <a:t/>
            </a:r>
            <a:br>
              <a:rPr lang="pl-PL" dirty="0"/>
            </a:br>
            <a:endParaRPr lang="pl-PL" dirty="0"/>
          </a:p>
        </p:txBody>
      </p:sp>
      <p:sp>
        <p:nvSpPr>
          <p:cNvPr id="3" name="Content Placeholder 2"/>
          <p:cNvSpPr>
            <a:spLocks noGrp="1"/>
          </p:cNvSpPr>
          <p:nvPr>
            <p:ph idx="1"/>
          </p:nvPr>
        </p:nvSpPr>
        <p:spPr>
          <a:xfrm>
            <a:off x="251520" y="1313384"/>
            <a:ext cx="8640960" cy="5544616"/>
          </a:xfrm>
        </p:spPr>
        <p:txBody>
          <a:bodyPr>
            <a:normAutofit fontScale="47500" lnSpcReduction="20000"/>
          </a:bodyPr>
          <a:lstStyle/>
          <a:p>
            <a:pPr marL="0" indent="0">
              <a:buNone/>
            </a:pPr>
            <a:r>
              <a:rPr lang="pl-PL" b="1" dirty="0" smtClean="0"/>
              <a:t>	</a:t>
            </a:r>
            <a:r>
              <a:rPr lang="pl-PL" sz="3400" b="1" dirty="0" smtClean="0"/>
              <a:t>Art</a:t>
            </a:r>
            <a:r>
              <a:rPr lang="pl-PL" sz="3400" b="1" dirty="0"/>
              <a:t>. 58.</a:t>
            </a:r>
            <a:r>
              <a:rPr lang="pl-PL" sz="3400" dirty="0"/>
              <a:t> § 1. W wyroku orzekającym rozwód sąd rozstrzyga o władzy rodzicielskiej nad wspólnym małoletnim dzieckiem obojga małżonków i o kontaktach rodziców z dzieckiem oraz orzeka, w jakiej wysokości każdy z małżonków jest obowiązany do ponoszenia kosztów utrzymania i wychowania dziecka. Sąd uwzględnia porozumienie małżonków o sposobie wykonywania władzy rodzicielskiej i utrzymywaniu kontaktów z dzieckiem po rozwodzie, jeżeli jest ono zgodne z dobrem dziecka. Rodzeństwo powinno wychowywać się wspólnie, chyba że dobro dziecka wymaga innego rozstrzygnięcia.</a:t>
            </a:r>
          </a:p>
          <a:p>
            <a:pPr marL="0" indent="0">
              <a:buNone/>
            </a:pPr>
            <a:r>
              <a:rPr lang="pl-PL" sz="3400" dirty="0" smtClean="0"/>
              <a:t>	§</a:t>
            </a:r>
            <a:r>
              <a:rPr lang="pl-PL" sz="3400" dirty="0"/>
              <a:t> 1a. Sąd może powierzyć wykonywanie władzy rodzicielskiej jednemu z rodziców, ograniczając władzę rodzicielską drugiego do określonych obowiązków i uprawnień w stosunku do osoby dziecka. Sąd może pozostawić władzę rodzicielską obojgu rodzicom na ich zgodny wniosek, jeżeli przedstawili porozumienie, o którym mowa w § 1, i jest zasadne oczekiwanie, że będą współdziałać w sprawach dziecka.</a:t>
            </a:r>
          </a:p>
          <a:p>
            <a:pPr marL="0" indent="0">
              <a:buNone/>
            </a:pPr>
            <a:r>
              <a:rPr lang="pl-PL" sz="3400" dirty="0" smtClean="0"/>
              <a:t>	§</a:t>
            </a:r>
            <a:r>
              <a:rPr lang="pl-PL" sz="3400" dirty="0"/>
              <a:t> 2. Jeżeli małżonkowie zajmują wspólne mieszkanie, sąd w wyroku rozwodowym orzeka także o sposobie korzystania z tego mieszkania przez czas wspólnego w nim zamieszkiwania rozwiedzionych małżonków. W wypadkach wyjątkowych, gdy jeden z małżonków swym rażąco nagannym postępowaniem uniemożliwia wspólne zamieszkiwanie, sąd może nakazać jego eksmisję na żądanie drugiego małżonka. Na zgodny wniosek stron sąd może w wyroku orzekającym rozwód orzec również o podziale wspólnego mieszkania albo o przyznaniu mieszkania jednemu z małżonków, jeżeli drugi małżonek wyraża zgodę na jego opuszczenie bez dostarczenia lokalu zamiennego i pomieszczenia zastępczego, o ile podział bądź jego przyznanie jednemu z małżonków są możliwe.</a:t>
            </a:r>
          </a:p>
          <a:p>
            <a:pPr marL="0" indent="0">
              <a:buNone/>
            </a:pPr>
            <a:r>
              <a:rPr lang="pl-PL" sz="3400" dirty="0" smtClean="0"/>
              <a:t>	§</a:t>
            </a:r>
            <a:r>
              <a:rPr lang="pl-PL" sz="3400" dirty="0"/>
              <a:t> 3. Na wniosek jednego z małżonków sąd może w wyroku orzekającym rozwód dokonać podziału majątku wspólnego, jeżeli przeprowadzenie tego podziału nie spowoduje nadmiernej zwłoki w postępowaniu.</a:t>
            </a:r>
          </a:p>
          <a:p>
            <a:pPr marL="0" indent="0">
              <a:buNone/>
            </a:pPr>
            <a:r>
              <a:rPr lang="pl-PL" sz="3400" dirty="0" smtClean="0"/>
              <a:t>	§</a:t>
            </a:r>
            <a:r>
              <a:rPr lang="pl-PL" sz="3400" dirty="0"/>
              <a:t> 4. Orzekając o wspólnym mieszkaniu małżonków sąd uwzględnia przede wszystkim potrzeby dzieci i małżonka, któremu powierza wykonywanie władzy rodzicielskiej.</a:t>
            </a:r>
          </a:p>
          <a:p>
            <a:pPr marL="0" indent="0">
              <a:buNone/>
            </a:pPr>
            <a:endParaRPr lang="pl-PL" dirty="0"/>
          </a:p>
        </p:txBody>
      </p:sp>
    </p:spTree>
    <p:extLst>
      <p:ext uri="{BB962C8B-B14F-4D97-AF65-F5344CB8AC3E}">
        <p14:creationId xmlns:p14="http://schemas.microsoft.com/office/powerpoint/2010/main" val="230070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r>
              <a:rPr lang="pl-PL" b="1" dirty="0"/>
              <a:t>Nie tylko na użytek egzaminu z rodzinnego…</a:t>
            </a:r>
            <a:r>
              <a:rPr lang="pl-PL" dirty="0"/>
              <a:t/>
            </a:r>
            <a:br>
              <a:rPr lang="pl-PL" dirty="0"/>
            </a:br>
            <a:endParaRPr lang="pl-PL" dirty="0"/>
          </a:p>
        </p:txBody>
      </p:sp>
      <p:sp>
        <p:nvSpPr>
          <p:cNvPr id="3" name="Content Placeholder 2"/>
          <p:cNvSpPr>
            <a:spLocks noGrp="1"/>
          </p:cNvSpPr>
          <p:nvPr>
            <p:ph idx="1"/>
          </p:nvPr>
        </p:nvSpPr>
        <p:spPr>
          <a:xfrm>
            <a:off x="467544" y="1988840"/>
            <a:ext cx="8229600" cy="4525963"/>
          </a:xfrm>
        </p:spPr>
        <p:txBody>
          <a:bodyPr/>
          <a:lstStyle/>
          <a:p>
            <a:pPr marL="0" indent="0">
              <a:buNone/>
            </a:pPr>
            <a:r>
              <a:rPr lang="pl-PL" b="1" dirty="0" smtClean="0"/>
              <a:t>	Art</a:t>
            </a:r>
            <a:r>
              <a:rPr lang="pl-PL" b="1" dirty="0"/>
              <a:t>. 59.  </a:t>
            </a:r>
            <a:r>
              <a:rPr lang="pl-PL" dirty="0"/>
              <a:t>W ciągu trzech miesięcy od chwili uprawomocnienia się orzeczenia rozwodu małżonek rozwiedziony, który wskutek zawarcia małżeństwa zmienił swoje dotychczasowe nazwisko, może przez oświadczenie złożone przed kierownikiem urzędu stanu cywilnego powrócić do nazwiska, które nosił przed zawarciem małżeństwa.</a:t>
            </a:r>
          </a:p>
          <a:p>
            <a:pPr marL="0" indent="0">
              <a:buNone/>
            </a:pPr>
            <a:endParaRPr lang="pl-PL" dirty="0"/>
          </a:p>
        </p:txBody>
      </p:sp>
    </p:spTree>
    <p:extLst>
      <p:ext uri="{BB962C8B-B14F-4D97-AF65-F5344CB8AC3E}">
        <p14:creationId xmlns:p14="http://schemas.microsoft.com/office/powerpoint/2010/main" val="2591814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fontScale="90000"/>
          </a:bodyPr>
          <a:lstStyle/>
          <a:p>
            <a:r>
              <a:rPr lang="pl-PL" b="1" dirty="0"/>
              <a:t>Niby gwarancja, w praktyce pozór…</a:t>
            </a:r>
            <a:r>
              <a:rPr lang="pl-PL" dirty="0"/>
              <a:t/>
            </a:r>
            <a:br>
              <a:rPr lang="pl-PL" dirty="0"/>
            </a:br>
            <a:endParaRPr lang="pl-PL" dirty="0"/>
          </a:p>
        </p:txBody>
      </p:sp>
      <p:sp>
        <p:nvSpPr>
          <p:cNvPr id="3" name="Content Placeholder 2"/>
          <p:cNvSpPr>
            <a:spLocks noGrp="1"/>
          </p:cNvSpPr>
          <p:nvPr>
            <p:ph idx="1"/>
          </p:nvPr>
        </p:nvSpPr>
        <p:spPr>
          <a:xfrm>
            <a:off x="467544" y="1556792"/>
            <a:ext cx="8229600" cy="5040560"/>
          </a:xfrm>
        </p:spPr>
        <p:txBody>
          <a:bodyPr>
            <a:normAutofit fontScale="62500" lnSpcReduction="20000"/>
          </a:bodyPr>
          <a:lstStyle/>
          <a:p>
            <a:pPr marL="0" indent="0">
              <a:buNone/>
            </a:pPr>
            <a:r>
              <a:rPr lang="pl-PL" b="1" dirty="0" smtClean="0"/>
              <a:t>	Art</a:t>
            </a:r>
            <a:r>
              <a:rPr lang="pl-PL" b="1" dirty="0"/>
              <a:t>. 60. </a:t>
            </a:r>
            <a:r>
              <a:rPr lang="pl-PL" dirty="0"/>
              <a:t>§ 1. Małżonek rozwiedziony, który nie został uznany za wyłącznie winnego rozkładu pożycia i który znajduje się w niedostatku, może żądać od drugiego małżonka rozwiedzionego dostarczania środków utrzymania w zakresie odpowiadającym usprawiedliwionym potrzebom uprawnionego oraz możliwościom zarobkowym i majątkowym zobowiązanego.</a:t>
            </a:r>
          </a:p>
          <a:p>
            <a:pPr marL="0" indent="0">
              <a:buNone/>
            </a:pPr>
            <a:r>
              <a:rPr lang="pl-PL" dirty="0" smtClean="0"/>
              <a:t>	§</a:t>
            </a:r>
            <a:r>
              <a:rPr lang="pl-PL" dirty="0"/>
              <a:t> 2. Jeżeli jeden z małżonków został uznany za wyłącznie winnego rozkładu pożycia, a rozwód pociąga za sobą istotne pogorszenie sytuacji materialnej małżonka niewinnego, sąd na żądanie małżonka niewinnego może orzec, że małżonek wyłącznie winny obowiązany jest przyczyniać się w odpowiednim zakresie do zaspokajania usprawiedliwionych potrzeb małżonka niewinnego, chociażby ten nie znajdował się w niedostatku.</a:t>
            </a:r>
          </a:p>
          <a:p>
            <a:pPr marL="0" indent="0">
              <a:buNone/>
            </a:pPr>
            <a:r>
              <a:rPr lang="pl-PL" dirty="0" smtClean="0"/>
              <a:t>	§</a:t>
            </a:r>
            <a:r>
              <a:rPr lang="pl-PL" dirty="0"/>
              <a:t> 3. Obowiązek dostarczania środków utrzymania małżonkowi rozwiedzionemu wygasa w razie zawarcia przez tego małżonka nowego małżeństwa. Jednakże gdy zobowiązanym jest małżonek rozwiedziony, który nie został uznany za winnego rozkładu pożycia, obowiązek ten wygasa także z upływem pięciu lat od orzeczenia rozwodu, chyba że ze względu na wyjątkowe okoliczności sąd, na żądanie uprawnionego, przedłuży wymieniony termin pięcioletni.</a:t>
            </a:r>
          </a:p>
          <a:p>
            <a:pPr marL="0" indent="0">
              <a:buNone/>
            </a:pPr>
            <a:endParaRPr lang="pl-PL" dirty="0"/>
          </a:p>
        </p:txBody>
      </p:sp>
    </p:spTree>
    <p:extLst>
      <p:ext uri="{BB962C8B-B14F-4D97-AF65-F5344CB8AC3E}">
        <p14:creationId xmlns:p14="http://schemas.microsoft.com/office/powerpoint/2010/main" val="97089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32</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Czy to jest możliwe? </vt:lpstr>
      <vt:lpstr>„Bezgrzesznych nie zna natura…” </vt:lpstr>
      <vt:lpstr>Więcej Państwa? Mniej Państwa? </vt:lpstr>
      <vt:lpstr>Nie tylko na użytek egzaminu z rodzinnego… </vt:lpstr>
      <vt:lpstr>Niby gwarancja, w praktyce pozór…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Czy to jest możliwe? </dc:title>
  <dc:creator>Gula</dc:creator>
  <cp:lastModifiedBy>Gula</cp:lastModifiedBy>
  <cp:revision>1</cp:revision>
  <dcterms:created xsi:type="dcterms:W3CDTF">2014-04-27T14:04:49Z</dcterms:created>
  <dcterms:modified xsi:type="dcterms:W3CDTF">2014-04-27T14:08:54Z</dcterms:modified>
</cp:coreProperties>
</file>