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82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80" r:id="rId17"/>
    <p:sldId id="271" r:id="rId18"/>
    <p:sldId id="273" r:id="rId19"/>
    <p:sldId id="272" r:id="rId20"/>
    <p:sldId id="274" r:id="rId21"/>
    <p:sldId id="275" r:id="rId22"/>
    <p:sldId id="276" r:id="rId23"/>
    <p:sldId id="277" r:id="rId24"/>
    <p:sldId id="281" r:id="rId25"/>
    <p:sldId id="278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0F71E9-FD99-453A-8E48-B485A2A59BBE}" type="doc">
      <dgm:prSet loTypeId="urn:microsoft.com/office/officeart/2005/8/layout/arrow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868CD89-82FD-4D73-84EA-16B1EF2BE8C6}">
      <dgm:prSet phldrT="[Tekst]" custT="1"/>
      <dgm:spPr/>
      <dgm:t>
        <a:bodyPr/>
        <a:lstStyle/>
        <a:p>
          <a:r>
            <a:rPr lang="pl-PL" sz="2400" dirty="0" smtClean="0"/>
            <a:t>PREMIA</a:t>
          </a:r>
          <a:endParaRPr lang="pl-PL" sz="2400" dirty="0"/>
        </a:p>
      </dgm:t>
    </dgm:pt>
    <dgm:pt modelId="{0C983B21-BC51-451F-AF0A-BC97C84847D3}" type="parTrans" cxnId="{E8542DAE-24E7-4193-8ED4-019C7EE212C0}">
      <dgm:prSet/>
      <dgm:spPr/>
      <dgm:t>
        <a:bodyPr/>
        <a:lstStyle/>
        <a:p>
          <a:endParaRPr lang="pl-PL"/>
        </a:p>
      </dgm:t>
    </dgm:pt>
    <dgm:pt modelId="{52B5ECEC-B41D-4703-B198-6CA7B68E8CD5}" type="sibTrans" cxnId="{E8542DAE-24E7-4193-8ED4-019C7EE212C0}">
      <dgm:prSet/>
      <dgm:spPr/>
      <dgm:t>
        <a:bodyPr/>
        <a:lstStyle/>
        <a:p>
          <a:endParaRPr lang="pl-PL"/>
        </a:p>
      </dgm:t>
    </dgm:pt>
    <dgm:pt modelId="{D50ECAE4-AB86-4B98-9188-C29663F4DBCE}">
      <dgm:prSet phldrT="[Tekst]" custT="1"/>
      <dgm:spPr/>
      <dgm:t>
        <a:bodyPr/>
        <a:lstStyle/>
        <a:p>
          <a:r>
            <a:rPr lang="pl-PL" sz="2400" dirty="0" smtClean="0"/>
            <a:t>NAGRODA</a:t>
          </a:r>
          <a:endParaRPr lang="pl-PL" sz="2400" dirty="0"/>
        </a:p>
      </dgm:t>
    </dgm:pt>
    <dgm:pt modelId="{237ACCEF-79E4-4335-BDDC-072793A25947}" type="parTrans" cxnId="{2AA97609-B0C9-4976-BB4A-13B7EAA49458}">
      <dgm:prSet/>
      <dgm:spPr/>
      <dgm:t>
        <a:bodyPr/>
        <a:lstStyle/>
        <a:p>
          <a:endParaRPr lang="pl-PL"/>
        </a:p>
      </dgm:t>
    </dgm:pt>
    <dgm:pt modelId="{5A20C4B0-A7BE-4B31-BFA0-55449B15BD7C}" type="sibTrans" cxnId="{2AA97609-B0C9-4976-BB4A-13B7EAA49458}">
      <dgm:prSet/>
      <dgm:spPr/>
      <dgm:t>
        <a:bodyPr/>
        <a:lstStyle/>
        <a:p>
          <a:endParaRPr lang="pl-PL"/>
        </a:p>
      </dgm:t>
    </dgm:pt>
    <dgm:pt modelId="{FCF86DF3-A437-4732-BD32-872030277F27}" type="pres">
      <dgm:prSet presAssocID="{CB0F71E9-FD99-453A-8E48-B485A2A59BB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FA7D3BBE-4826-4E8D-98B3-B887A46D91A6}" type="pres">
      <dgm:prSet presAssocID="{8868CD89-82FD-4D73-84EA-16B1EF2BE8C6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30ED7C8-DBD6-4B05-A844-4E0355C680BB}" type="pres">
      <dgm:prSet presAssocID="{D50ECAE4-AB86-4B98-9188-C29663F4DBCE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2AA97609-B0C9-4976-BB4A-13B7EAA49458}" srcId="{CB0F71E9-FD99-453A-8E48-B485A2A59BBE}" destId="{D50ECAE4-AB86-4B98-9188-C29663F4DBCE}" srcOrd="1" destOrd="0" parTransId="{237ACCEF-79E4-4335-BDDC-072793A25947}" sibTransId="{5A20C4B0-A7BE-4B31-BFA0-55449B15BD7C}"/>
    <dgm:cxn modelId="{F13A5CFF-F818-47F0-BD11-132196D1195E}" type="presOf" srcId="{D50ECAE4-AB86-4B98-9188-C29663F4DBCE}" destId="{A30ED7C8-DBD6-4B05-A844-4E0355C680BB}" srcOrd="0" destOrd="0" presId="urn:microsoft.com/office/officeart/2005/8/layout/arrow1"/>
    <dgm:cxn modelId="{18815691-ADFB-4300-881C-62D3803A1616}" type="presOf" srcId="{8868CD89-82FD-4D73-84EA-16B1EF2BE8C6}" destId="{FA7D3BBE-4826-4E8D-98B3-B887A46D91A6}" srcOrd="0" destOrd="0" presId="urn:microsoft.com/office/officeart/2005/8/layout/arrow1"/>
    <dgm:cxn modelId="{E8542DAE-24E7-4193-8ED4-019C7EE212C0}" srcId="{CB0F71E9-FD99-453A-8E48-B485A2A59BBE}" destId="{8868CD89-82FD-4D73-84EA-16B1EF2BE8C6}" srcOrd="0" destOrd="0" parTransId="{0C983B21-BC51-451F-AF0A-BC97C84847D3}" sibTransId="{52B5ECEC-B41D-4703-B198-6CA7B68E8CD5}"/>
    <dgm:cxn modelId="{F5FC03C4-CAAC-4A9F-BABF-D193AE68DC7F}" type="presOf" srcId="{CB0F71E9-FD99-453A-8E48-B485A2A59BBE}" destId="{FCF86DF3-A437-4732-BD32-872030277F27}" srcOrd="0" destOrd="0" presId="urn:microsoft.com/office/officeart/2005/8/layout/arrow1"/>
    <dgm:cxn modelId="{CB960AC9-4163-4F42-8B73-1573F62CCF58}" type="presParOf" srcId="{FCF86DF3-A437-4732-BD32-872030277F27}" destId="{FA7D3BBE-4826-4E8D-98B3-B887A46D91A6}" srcOrd="0" destOrd="0" presId="urn:microsoft.com/office/officeart/2005/8/layout/arrow1"/>
    <dgm:cxn modelId="{3D60E6AB-3D3F-4763-8885-A0BAEDCCB28E}" type="presParOf" srcId="{FCF86DF3-A437-4732-BD32-872030277F27}" destId="{A30ED7C8-DBD6-4B05-A844-4E0355C680BB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7D3BBE-4826-4E8D-98B3-B887A46D91A6}">
      <dsp:nvSpPr>
        <dsp:cNvPr id="0" name=""/>
        <dsp:cNvSpPr/>
      </dsp:nvSpPr>
      <dsp:spPr>
        <a:xfrm rot="16200000">
          <a:off x="342" y="304031"/>
          <a:ext cx="3917900" cy="3917900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PREMIA</a:t>
          </a:r>
          <a:endParaRPr lang="pl-PL" sz="2400" kern="1200" dirty="0"/>
        </a:p>
      </dsp:txBody>
      <dsp:txXfrm rot="5400000">
        <a:off x="685976" y="1283506"/>
        <a:ext cx="3232267" cy="1958950"/>
      </dsp:txXfrm>
    </dsp:sp>
    <dsp:sp modelId="{A30ED7C8-DBD6-4B05-A844-4E0355C680BB}">
      <dsp:nvSpPr>
        <dsp:cNvPr id="0" name=""/>
        <dsp:cNvSpPr/>
      </dsp:nvSpPr>
      <dsp:spPr>
        <a:xfrm rot="5400000">
          <a:off x="4311357" y="304031"/>
          <a:ext cx="3917900" cy="3917900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NAGRODA</a:t>
          </a:r>
          <a:endParaRPr lang="pl-PL" sz="2400" kern="1200" dirty="0"/>
        </a:p>
      </dsp:txBody>
      <dsp:txXfrm rot="-5400000">
        <a:off x="4311358" y="1283506"/>
        <a:ext cx="3232267" cy="19589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0707D2-8F0B-4140-8F93-CEC8D6D783D3}" type="datetimeFigureOut">
              <a:rPr lang="pl-PL" smtClean="0"/>
              <a:pPr/>
              <a:t>02.03.2018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AB481-8BDB-45C5-BD5E-534B5F3E28B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0707D2-8F0B-4140-8F93-CEC8D6D783D3}" type="datetimeFigureOut">
              <a:rPr lang="pl-PL" smtClean="0"/>
              <a:pPr/>
              <a:t>02.03.2018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AB481-8BDB-45C5-BD5E-534B5F3E28B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0707D2-8F0B-4140-8F93-CEC8D6D783D3}" type="datetimeFigureOut">
              <a:rPr lang="pl-PL" smtClean="0"/>
              <a:pPr/>
              <a:t>02.03.2018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AB481-8BDB-45C5-BD5E-534B5F3E28B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0707D2-8F0B-4140-8F93-CEC8D6D783D3}" type="datetimeFigureOut">
              <a:rPr lang="pl-PL" smtClean="0"/>
              <a:pPr/>
              <a:t>02.03.2018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AB481-8BDB-45C5-BD5E-534B5F3E28B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0707D2-8F0B-4140-8F93-CEC8D6D783D3}" type="datetimeFigureOut">
              <a:rPr lang="pl-PL" smtClean="0"/>
              <a:pPr/>
              <a:t>02.03.2018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AB481-8BDB-45C5-BD5E-534B5F3E28B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0707D2-8F0B-4140-8F93-CEC8D6D783D3}" type="datetimeFigureOut">
              <a:rPr lang="pl-PL" smtClean="0"/>
              <a:pPr/>
              <a:t>02.03.2018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AB481-8BDB-45C5-BD5E-534B5F3E28B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0707D2-8F0B-4140-8F93-CEC8D6D783D3}" type="datetimeFigureOut">
              <a:rPr lang="pl-PL" smtClean="0"/>
              <a:pPr/>
              <a:t>02.03.2018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AB481-8BDB-45C5-BD5E-534B5F3E28B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0707D2-8F0B-4140-8F93-CEC8D6D783D3}" type="datetimeFigureOut">
              <a:rPr lang="pl-PL" smtClean="0"/>
              <a:pPr/>
              <a:t>02.03.2018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AB481-8BDB-45C5-BD5E-534B5F3E28B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0707D2-8F0B-4140-8F93-CEC8D6D783D3}" type="datetimeFigureOut">
              <a:rPr lang="pl-PL" smtClean="0"/>
              <a:pPr/>
              <a:t>02.03.2018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AB481-8BDB-45C5-BD5E-534B5F3E28B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0707D2-8F0B-4140-8F93-CEC8D6D783D3}" type="datetimeFigureOut">
              <a:rPr lang="pl-PL" smtClean="0"/>
              <a:pPr/>
              <a:t>02.03.2018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AB481-8BDB-45C5-BD5E-534B5F3E28B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 smtClean="0"/>
              <a:t>Kliknij ikonę, aby dodać obraz</a:t>
            </a:r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0707D2-8F0B-4140-8F93-CEC8D6D783D3}" type="datetimeFigureOut">
              <a:rPr lang="pl-PL" smtClean="0"/>
              <a:pPr/>
              <a:t>02.03.2018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AB481-8BDB-45C5-BD5E-534B5F3E28B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9D0707D2-8F0B-4140-8F93-CEC8D6D783D3}" type="datetimeFigureOut">
              <a:rPr lang="pl-PL" smtClean="0"/>
              <a:pPr/>
              <a:t>02.03.2018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A6AB481-8BDB-45C5-BD5E-534B5F3E28B9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Wynagrodzenie za pracę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267744" y="5589240"/>
            <a:ext cx="6172200" cy="729934"/>
          </a:xfrm>
        </p:spPr>
        <p:txBody>
          <a:bodyPr/>
          <a:lstStyle/>
          <a:p>
            <a:r>
              <a:rPr lang="pl-PL" dirty="0" smtClean="0"/>
              <a:t>mgr Małgorzata Grześków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467600" cy="508918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 smtClean="0"/>
              <a:t>premia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9592" y="808112"/>
            <a:ext cx="7467600" cy="1468760"/>
          </a:xfrm>
        </p:spPr>
        <p:txBody>
          <a:bodyPr/>
          <a:lstStyle/>
          <a:p>
            <a:pPr algn="just"/>
            <a:r>
              <a:rPr lang="pl-PL" sz="2400" dirty="0" smtClean="0"/>
              <a:t>ma charakter </a:t>
            </a:r>
            <a:r>
              <a:rPr lang="pl-PL" sz="2400" b="1" dirty="0" smtClean="0"/>
              <a:t>roszczeniowy</a:t>
            </a:r>
          </a:p>
          <a:p>
            <a:pPr algn="just"/>
            <a:r>
              <a:rPr lang="pl-PL" sz="2400" dirty="0" smtClean="0"/>
              <a:t>pracownik nabywa do niej prawo w przypadku spełnienia uprzednio określonych warunków  </a:t>
            </a:r>
            <a:endParaRPr lang="pl-PL" sz="2400" b="1" dirty="0"/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827584" y="2276872"/>
            <a:ext cx="7467600" cy="42292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pl-PL" sz="3200" b="1" dirty="0" smtClean="0">
                <a:solidFill>
                  <a:prstClr val="black"/>
                </a:solidFill>
                <a:ea typeface="+mj-ea"/>
                <a:cs typeface="+mj-cs"/>
              </a:rPr>
              <a:t>nagroda</a:t>
            </a:r>
            <a:endParaRPr kumimoji="0" lang="pl-PL" sz="20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755576" y="2875123"/>
            <a:ext cx="7467600" cy="381642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 charakter </a:t>
            </a: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uznaniowy</a:t>
            </a:r>
          </a:p>
          <a:p>
            <a:pPr marL="342900" lvl="0" indent="-342900" algn="just">
              <a:spcBef>
                <a:spcPts val="600"/>
              </a:spcBef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pl-PL" sz="2400" dirty="0" smtClean="0"/>
              <a:t>aby gratyfikacja była nagrodą, pracodawca nie może zdefiniować kryteriów jej przyznania </a:t>
            </a:r>
          </a:p>
          <a:p>
            <a:pPr marL="274320" lvl="0" indent="-274320" algn="just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pl-PL" sz="2400" dirty="0" smtClean="0"/>
              <a:t>   (w innym razie świadczenie straci swój uznaniowy charakter)</a:t>
            </a:r>
          </a:p>
          <a:p>
            <a:pPr marL="342900" lvl="0" indent="-342900" algn="just">
              <a:spcBef>
                <a:spcPts val="600"/>
              </a:spcBef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pl-PL" sz="2400" dirty="0" smtClean="0"/>
              <a:t>zależy w całości od decyzji pracodawcy; po stronie pracownika prawo do żądania wypłaty nagrody powstaje dopiero z chwilą przyznania mu jej przez pracodawcę</a:t>
            </a:r>
          </a:p>
          <a:p>
            <a:pPr marL="274320" lvl="0" indent="-274320" algn="just">
              <a:spcBef>
                <a:spcPts val="600"/>
              </a:spcBef>
              <a:buClr>
                <a:schemeClr val="accent1"/>
              </a:buClr>
              <a:buSzPct val="70000"/>
            </a:pPr>
            <a:endParaRPr kumimoji="0" lang="pl-PL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652934"/>
          </a:xfrm>
        </p:spPr>
        <p:txBody>
          <a:bodyPr/>
          <a:lstStyle/>
          <a:p>
            <a:pPr algn="ctr"/>
            <a:r>
              <a:rPr lang="pl-PL" dirty="0" smtClean="0"/>
              <a:t>premia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268760"/>
            <a:ext cx="7467600" cy="4873752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pl-PL" dirty="0" smtClean="0"/>
              <a:t>   Premia jest </a:t>
            </a:r>
            <a:r>
              <a:rPr lang="pl-PL" b="1" dirty="0" smtClean="0"/>
              <a:t>jednym ze składników wynagrodzenia</a:t>
            </a:r>
            <a:r>
              <a:rPr lang="pl-PL" dirty="0" smtClean="0"/>
              <a:t>, jakie pracownik otrzymuje za swoją pracę. </a:t>
            </a:r>
          </a:p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r>
              <a:rPr lang="pl-PL" dirty="0" smtClean="0"/>
              <a:t>   Występuje obok wynagrodzenia zasadniczego i je uzupełnia. </a:t>
            </a:r>
          </a:p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r>
              <a:rPr lang="pl-PL" dirty="0" smtClean="0"/>
              <a:t>    Ma </a:t>
            </a:r>
            <a:r>
              <a:rPr lang="pl-PL" b="1" dirty="0" smtClean="0"/>
              <a:t>niestały</a:t>
            </a:r>
            <a:r>
              <a:rPr lang="pl-PL" dirty="0" smtClean="0"/>
              <a:t> charakter, zmienną wysokość.</a:t>
            </a:r>
          </a:p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r>
              <a:rPr lang="pl-PL" dirty="0" smtClean="0"/>
              <a:t>    Obowiązek spełnienia przez pracodawcę powyższego świadczenia w razie osiągnięcia przez pracownika </a:t>
            </a:r>
            <a:r>
              <a:rPr lang="pl-PL" b="1" dirty="0" smtClean="0"/>
              <a:t>z góry określonych warunków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4000" b="1" dirty="0" smtClean="0"/>
              <a:t>kryteria rozróżnienia premii i nagrody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pl-PL" sz="2800" dirty="0" smtClean="0"/>
              <a:t>„źródło pokrycia świadczeń” według zasady – premia z funduszu płac, nagroda z innych funduszów</a:t>
            </a:r>
          </a:p>
          <a:p>
            <a:pPr fontAlgn="base"/>
            <a:r>
              <a:rPr lang="pl-PL" sz="2800" dirty="0" smtClean="0"/>
              <a:t>przewidywanie z góry skonkretyzowanych i zobiektywizowanych (podlegających weryfikacji) przesłanek nabycia prawa do świadczenia</a:t>
            </a:r>
          </a:p>
          <a:p>
            <a:pPr fontAlgn="base"/>
            <a:r>
              <a:rPr lang="pl-PL" sz="2800" dirty="0" smtClean="0"/>
              <a:t>przewidywanie przesłanek prowadzących do pozbawienia albo obniżenia świadczenia (tzw. reduktory).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4000" dirty="0" smtClean="0"/>
              <a:t>wyrok SN z dnia 30.03.1977r. </a:t>
            </a:r>
            <a:br>
              <a:rPr lang="pl-PL" sz="4000" dirty="0" smtClean="0"/>
            </a:br>
            <a:r>
              <a:rPr lang="pl-PL" sz="4000" dirty="0" smtClean="0"/>
              <a:t>I PRN 26/77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204864"/>
            <a:ext cx="8208912" cy="3052936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   </a:t>
            </a:r>
            <a:r>
              <a:rPr lang="pl-PL" sz="2800" dirty="0" smtClean="0"/>
              <a:t>„</a:t>
            </a:r>
            <a:r>
              <a:rPr lang="pl-PL" sz="2800" i="1" dirty="0" smtClean="0"/>
              <a:t>premia, którą pracownik może otrzymać jedynie w zależności od oceny jego pracy przez dyrektora przedsiębiorstwa, nie zaś od skonkretyzowanego i zobiektywizowanego wskaźnika premiowego, jest w gruncie rzeczy nagrodą, a podjęta w tym przedmiocie decyzja nie podlega kontroli organów orzekających w sprawach pracowniczych</a:t>
            </a:r>
            <a:r>
              <a:rPr lang="pl-PL" sz="2800" dirty="0" smtClean="0"/>
              <a:t>”</a:t>
            </a:r>
            <a:endParaRPr 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600" dirty="0" smtClean="0"/>
              <a:t>wyrok SN z dnia 10.06.1983r. </a:t>
            </a:r>
            <a:br>
              <a:rPr lang="pl-PL" sz="3600" dirty="0" smtClean="0"/>
            </a:br>
            <a:r>
              <a:rPr lang="pl-PL" sz="3600" dirty="0" smtClean="0"/>
              <a:t>III PZP 25/83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sz="2800" dirty="0" smtClean="0"/>
              <a:t>   „</a:t>
            </a:r>
            <a:r>
              <a:rPr lang="pl-PL" sz="2800" i="1" dirty="0" smtClean="0"/>
              <a:t>jeżeli warunki premiowania są określone w sposób na tyle </a:t>
            </a:r>
            <a:r>
              <a:rPr lang="pl-PL" sz="2800" b="1" i="1" dirty="0" smtClean="0"/>
              <a:t>konkretny</a:t>
            </a:r>
            <a:r>
              <a:rPr lang="pl-PL" sz="2800" i="1" dirty="0" smtClean="0"/>
              <a:t>, by mogły podlegać kontroli, to </a:t>
            </a:r>
            <a:r>
              <a:rPr lang="pl-PL" sz="2800" b="1" i="1" dirty="0" smtClean="0"/>
              <a:t>świadczenie ma charakter premii</a:t>
            </a:r>
            <a:r>
              <a:rPr lang="pl-PL" sz="2800" i="1" dirty="0" smtClean="0"/>
              <a:t>. W takim przypadku decyzja w przedmiocie przyznania premii nie zależy od swobodnego uznania podmiotu zatrudniającego, lecz od wypełniania podlegających kontroli warunków określonych w regulaminie, a dotyczących zarówno prawa do premii, jak i jej wysokości. Natomiast, gdy przyznanie premii pozostawione zostało swobodnemu uznaniu podmiotu zatrudniającego, świadczenie ma charakter nagrody, choćby nazwane zostało premią</a:t>
            </a:r>
            <a:r>
              <a:rPr lang="pl-PL" sz="2800" dirty="0" smtClean="0"/>
              <a:t>”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wyrok SN z dnia 21.09.2006r. </a:t>
            </a:r>
            <a:br>
              <a:rPr lang="pl-PL" dirty="0" smtClean="0"/>
            </a:br>
            <a:r>
              <a:rPr lang="pl-PL" dirty="0" smtClean="0"/>
              <a:t>II PK 13/06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204864"/>
            <a:ext cx="7467600" cy="2620888"/>
          </a:xfrm>
        </p:spPr>
        <p:txBody>
          <a:bodyPr/>
          <a:lstStyle/>
          <a:p>
            <a:pPr algn="just">
              <a:buNone/>
            </a:pPr>
            <a:r>
              <a:rPr lang="pl-PL" dirty="0" smtClean="0"/>
              <a:t>   „</a:t>
            </a:r>
            <a:r>
              <a:rPr lang="pl-PL" i="1" dirty="0" smtClean="0"/>
              <a:t>pracodawca, ustalając spełnianie przez pracownika </a:t>
            </a:r>
            <a:r>
              <a:rPr lang="pl-PL" i="1" dirty="0" err="1" smtClean="0"/>
              <a:t>ocennych</a:t>
            </a:r>
            <a:r>
              <a:rPr lang="pl-PL" i="1" dirty="0" smtClean="0"/>
              <a:t> warunków przyznania świadczenia, dysponuje pewnym zakresem swobody, lecz jeśli są to warunki konkretne i sprawdzalne, to świadczenie jest premią, a nie nagrodą</a:t>
            </a:r>
            <a:r>
              <a:rPr lang="pl-PL" dirty="0" smtClean="0"/>
              <a:t>”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dirty="0" smtClean="0"/>
              <a:t>CO NIE WCHODZI W SKŁAD POJĘCIA „WYNAGRODZENIE ZA PRACĘ” ???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r>
              <a:rPr lang="pl-PL" dirty="0" smtClean="0"/>
              <a:t>ryczałt za używanie własnego samochodu służbowego (wyrok SN z dnia 12 stycznia </a:t>
            </a:r>
            <a:r>
              <a:rPr lang="pl-PL" dirty="0" smtClean="0"/>
              <a:t>1998r</a:t>
            </a:r>
            <a:r>
              <a:rPr lang="pl-PL" dirty="0" smtClean="0"/>
              <a:t>., I PKN 461/97),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odszkodowanie z tytułu zakazu konkurencji w czasie trwania zatrudnienia (wyrok SN z dnia 10 października 2002 r., I PKN 560/01),</a:t>
            </a:r>
          </a:p>
          <a:p>
            <a:pPr>
              <a:buNone/>
            </a:pPr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Wysokość wynagrodzenia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73752"/>
          </a:xfrm>
        </p:spPr>
        <p:txBody>
          <a:bodyPr/>
          <a:lstStyle/>
          <a:p>
            <a:pPr algn="just">
              <a:buNone/>
            </a:pPr>
            <a:r>
              <a:rPr lang="pl-PL" b="1" dirty="0" smtClean="0"/>
              <a:t>   Art. 78.</a:t>
            </a:r>
            <a:r>
              <a:rPr lang="pl-PL" dirty="0" smtClean="0"/>
              <a:t> </a:t>
            </a:r>
            <a:endParaRPr lang="pl-PL" dirty="0" smtClean="0"/>
          </a:p>
          <a:p>
            <a:pPr algn="just">
              <a:buNone/>
            </a:pPr>
            <a:r>
              <a:rPr lang="pl-PL" dirty="0" smtClean="0"/>
              <a:t>§</a:t>
            </a:r>
            <a:r>
              <a:rPr lang="pl-PL" dirty="0" smtClean="0"/>
              <a:t> 1. Wynagrodzenie za pracę powinno być tak ustalone, aby odpowiadało w </a:t>
            </a:r>
            <a:r>
              <a:rPr lang="pl-PL" dirty="0" smtClean="0"/>
              <a:t>szczególności:</a:t>
            </a:r>
            <a:endParaRPr lang="pl-PL" dirty="0" smtClean="0"/>
          </a:p>
          <a:p>
            <a:pPr algn="just"/>
            <a:r>
              <a:rPr lang="pl-PL" b="1" dirty="0" smtClean="0"/>
              <a:t>rodzajowi</a:t>
            </a:r>
            <a:r>
              <a:rPr lang="pl-PL" dirty="0" smtClean="0"/>
              <a:t> wykonywanej pracy i </a:t>
            </a:r>
          </a:p>
          <a:p>
            <a:pPr algn="just"/>
            <a:r>
              <a:rPr lang="pl-PL" b="1" dirty="0" smtClean="0"/>
              <a:t>kwalifikacjom</a:t>
            </a:r>
            <a:r>
              <a:rPr lang="pl-PL" dirty="0" smtClean="0"/>
              <a:t> wymaganym przy jej wykonywaniu, a także uwzględniało </a:t>
            </a:r>
          </a:p>
          <a:p>
            <a:pPr algn="just"/>
            <a:r>
              <a:rPr lang="pl-PL" b="1" dirty="0" smtClean="0"/>
              <a:t>ilość </a:t>
            </a:r>
            <a:r>
              <a:rPr lang="pl-PL" dirty="0" smtClean="0"/>
              <a:t>i </a:t>
            </a:r>
          </a:p>
          <a:p>
            <a:pPr algn="just"/>
            <a:r>
              <a:rPr lang="pl-PL" b="1" dirty="0" smtClean="0"/>
              <a:t>jakość</a:t>
            </a:r>
            <a:r>
              <a:rPr lang="pl-PL" dirty="0" smtClean="0"/>
              <a:t> świadczonej pracy.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124744"/>
            <a:ext cx="8208912" cy="4873752"/>
          </a:xfrm>
        </p:spPr>
        <p:txBody>
          <a:bodyPr/>
          <a:lstStyle/>
          <a:p>
            <a:pPr algn="just">
              <a:buNone/>
            </a:pPr>
            <a:r>
              <a:rPr lang="pl-PL" b="1" dirty="0" smtClean="0"/>
              <a:t>   </a:t>
            </a:r>
            <a:r>
              <a:rPr lang="pl-PL" b="1" dirty="0" smtClean="0"/>
              <a:t> Art</a:t>
            </a:r>
            <a:r>
              <a:rPr lang="pl-PL" b="1" dirty="0" smtClean="0"/>
              <a:t>. 13. </a:t>
            </a:r>
            <a:r>
              <a:rPr lang="pl-PL" dirty="0" smtClean="0"/>
              <a:t>Pracownik ma prawo do </a:t>
            </a:r>
            <a:r>
              <a:rPr lang="pl-PL" b="1" dirty="0" smtClean="0"/>
              <a:t>godziwego </a:t>
            </a:r>
            <a:r>
              <a:rPr lang="pl-PL" dirty="0" smtClean="0"/>
              <a:t>wynagrodzenia za pracę. Warunki realizacji tego prawa określają przepisy prawa pracy oraz polityka państwa w dziedzinie płac, w szczególności poprzez ustalanie minimalnego wynagrodzenia za pracę.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Wyrok </a:t>
            </a:r>
            <a:r>
              <a:rPr lang="pl-PL" dirty="0" err="1" smtClean="0"/>
              <a:t>sn</a:t>
            </a:r>
            <a:r>
              <a:rPr lang="pl-PL" dirty="0" smtClean="0"/>
              <a:t> z dnia 25 sierpnia 2010 r.,</a:t>
            </a:r>
            <a:br>
              <a:rPr lang="pl-PL" dirty="0" smtClean="0"/>
            </a:br>
            <a:r>
              <a:rPr lang="pl-PL" dirty="0" smtClean="0"/>
              <a:t> II PK 50/10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2492896"/>
            <a:ext cx="7467600" cy="2548880"/>
          </a:xfrm>
        </p:spPr>
        <p:txBody>
          <a:bodyPr/>
          <a:lstStyle/>
          <a:p>
            <a:pPr algn="just">
              <a:buNone/>
            </a:pPr>
            <a:r>
              <a:rPr lang="pl-PL" dirty="0" smtClean="0"/>
              <a:t>   </a:t>
            </a:r>
            <a:r>
              <a:rPr lang="pl-PL" i="1" dirty="0" smtClean="0"/>
              <a:t>„Godziwe wynagrodzenie za pracę to wynagrodzenie odpowiednie, </a:t>
            </a:r>
            <a:r>
              <a:rPr lang="pl-PL" b="1" i="1" dirty="0" smtClean="0"/>
              <a:t>właściwe, słuszne, rzetelne, uczciwe. </a:t>
            </a:r>
            <a:r>
              <a:rPr lang="pl-PL" i="1" dirty="0" smtClean="0"/>
              <a:t>Takie rozumienie godziwości wynagrodzenia odpowiada kryteriom ustalenia wysokości wynagrodzenia z art. 78 § 1 </a:t>
            </a:r>
            <a:r>
              <a:rPr lang="pl-PL" i="1" dirty="0" err="1" smtClean="0"/>
              <a:t>k.p</a:t>
            </a:r>
            <a:r>
              <a:rPr lang="pl-PL" i="1" dirty="0" smtClean="0"/>
              <a:t>.”</a:t>
            </a:r>
            <a:endParaRPr lang="pl-PL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u="sng" dirty="0" smtClean="0"/>
              <a:t>Wynagrodzenie za pracę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56792"/>
            <a:ext cx="8291264" cy="4917160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pl-PL" b="1" dirty="0" smtClean="0"/>
              <a:t>   </a:t>
            </a:r>
            <a:r>
              <a:rPr lang="pl-PL" dirty="0" smtClean="0"/>
              <a:t>Wynagrodzenie </a:t>
            </a:r>
          </a:p>
          <a:p>
            <a:pPr algn="just">
              <a:buNone/>
            </a:pPr>
            <a:r>
              <a:rPr lang="pl-PL" dirty="0" smtClean="0"/>
              <a:t>    jest to </a:t>
            </a:r>
            <a:r>
              <a:rPr lang="pl-PL" b="1" dirty="0" smtClean="0"/>
              <a:t>obowiązkowe świadczenie </a:t>
            </a:r>
            <a:r>
              <a:rPr lang="pl-PL" dirty="0" smtClean="0"/>
              <a:t>okresowe pracodawcy, posiadające wartość majątkową, spełniane na rzecz pracownika w ramach stosunku pracy</a:t>
            </a:r>
          </a:p>
          <a:p>
            <a:pPr algn="just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   </a:t>
            </a:r>
            <a:r>
              <a:rPr lang="pl-PL" b="1" dirty="0" smtClean="0"/>
              <a:t>ZASADA:</a:t>
            </a:r>
          </a:p>
          <a:p>
            <a:pPr algn="just">
              <a:buNone/>
            </a:pPr>
            <a:r>
              <a:rPr lang="pl-PL" dirty="0" smtClean="0"/>
              <a:t>   wynagrodzenie przysługuje w zamian za pracę wykonaną</a:t>
            </a:r>
          </a:p>
          <a:p>
            <a:pPr algn="ctr">
              <a:buNone/>
            </a:pPr>
            <a:r>
              <a:rPr lang="pl-PL" dirty="0" smtClean="0"/>
              <a:t>   </a:t>
            </a:r>
            <a:r>
              <a:rPr lang="pl-PL" b="1" dirty="0" smtClean="0"/>
              <a:t>WYJĄTKOWO: </a:t>
            </a:r>
          </a:p>
          <a:p>
            <a:pPr algn="just">
              <a:buNone/>
            </a:pPr>
            <a:r>
              <a:rPr lang="pl-PL" dirty="0" smtClean="0"/>
              <a:t>   za czas niewykonywania pracy (tylko wówczas gdy przepisy prawa pracy tak stanowią)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Ochrona wynagrodzenia za pracę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2780928"/>
            <a:ext cx="7467600" cy="1612776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   </a:t>
            </a:r>
            <a:r>
              <a:rPr lang="pl-PL" b="1" dirty="0" smtClean="0"/>
              <a:t>Art. 84. </a:t>
            </a:r>
            <a:r>
              <a:rPr lang="pl-PL" dirty="0" smtClean="0"/>
              <a:t>Pracownik nie może zrzec się prawa do wynagrodzenia ani przenieść tego prawa na inną osobę.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467600" cy="1143000"/>
          </a:xfrm>
        </p:spPr>
        <p:txBody>
          <a:bodyPr>
            <a:noAutofit/>
          </a:bodyPr>
          <a:lstStyle/>
          <a:p>
            <a:r>
              <a:rPr lang="pl-PL" sz="3200" dirty="0" smtClean="0"/>
              <a:t>Sąd Najwyższy w wyroku z dnia 25 lutego 2009 r. (II PK 185/08, LEX nr 577463)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dirty="0" smtClean="0"/>
              <a:t>    </a:t>
            </a:r>
            <a:r>
              <a:rPr lang="pl-PL" sz="2800" dirty="0" smtClean="0"/>
              <a:t>Z art. 84 </a:t>
            </a:r>
            <a:r>
              <a:rPr lang="pl-PL" sz="2800" dirty="0" err="1" smtClean="0"/>
              <a:t>k.p</a:t>
            </a:r>
            <a:r>
              <a:rPr lang="pl-PL" sz="2800" dirty="0" smtClean="0"/>
              <a:t>. nie wynika zakaz zrzeczenia się roszczenia o odsetki. </a:t>
            </a:r>
          </a:p>
          <a:p>
            <a:pPr algn="just">
              <a:buNone/>
            </a:pPr>
            <a:r>
              <a:rPr lang="pl-PL" sz="2800" dirty="0" smtClean="0"/>
              <a:t>   </a:t>
            </a:r>
          </a:p>
          <a:p>
            <a:pPr algn="just">
              <a:buNone/>
            </a:pPr>
            <a:r>
              <a:rPr lang="pl-PL" sz="2800" dirty="0" smtClean="0"/>
              <a:t>    Odsetki, chociaż dotyczą niewypłaconego w terminie wynagrodzenia za pracę, mają odmienny od niego charakter.</a:t>
            </a:r>
          </a:p>
          <a:p>
            <a:pPr algn="just">
              <a:buNone/>
            </a:pPr>
            <a:endParaRPr lang="pl-PL" sz="2800" dirty="0" smtClean="0"/>
          </a:p>
          <a:p>
            <a:pPr algn="just">
              <a:buNone/>
            </a:pPr>
            <a:r>
              <a:rPr lang="pl-PL" sz="2800" dirty="0" smtClean="0"/>
              <a:t>    SN uznał, że odsetki stanowią rodzaj zryczałtowanego odszkodowania i nie mają żadnego elementu charakteryzującego wynagrodzenie za pracę.</a:t>
            </a:r>
          </a:p>
          <a:p>
            <a:endParaRPr 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600" dirty="0" smtClean="0"/>
              <a:t>Wynagrodzenie  wypłacone pracownikowi </a:t>
            </a:r>
            <a:br>
              <a:rPr lang="pl-PL" sz="3600" dirty="0" smtClean="0"/>
            </a:br>
            <a:r>
              <a:rPr lang="pl-PL" sz="3600" dirty="0" smtClean="0"/>
              <a:t>omyłkowo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dirty="0" smtClean="0"/>
              <a:t>   Pracodawca nie może domagać się od pracownika zwrotu nienależnie wypłaconej pensji, jeśli księgowa lub elektroniczny system pomylił się w wyliczeniach. </a:t>
            </a:r>
          </a:p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r>
              <a:rPr lang="pl-PL" dirty="0" smtClean="0"/>
              <a:t>   W takiej sytuacji pracodawca nie może mu zarzucić bezpodstawnego wzbogacenia </a:t>
            </a:r>
            <a:endParaRPr lang="pl-PL" dirty="0" smtClean="0"/>
          </a:p>
          <a:p>
            <a:pPr algn="just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1800" dirty="0" smtClean="0"/>
              <a:t>   (Sąd Najwyższy w wyroku z dnia 8 czerwca 2010 r. I PK 31/10)</a:t>
            </a:r>
            <a:endParaRPr lang="pl-PL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864096"/>
          </a:xfrm>
        </p:spPr>
        <p:txBody>
          <a:bodyPr>
            <a:noAutofit/>
          </a:bodyPr>
          <a:lstStyle/>
          <a:p>
            <a:pPr algn="ctr"/>
            <a:r>
              <a:rPr lang="pl-PL" sz="3600" dirty="0" smtClean="0"/>
              <a:t>Termin wypłaty wynagrodzenia</a:t>
            </a:r>
            <a:br>
              <a:rPr lang="pl-PL" sz="3600" dirty="0" smtClean="0"/>
            </a:br>
            <a:r>
              <a:rPr lang="pl-PL" sz="3600" dirty="0" smtClean="0"/>
              <a:t>art. 85 § 1 </a:t>
            </a:r>
            <a:r>
              <a:rPr lang="pl-PL" sz="3600" dirty="0" err="1" smtClean="0"/>
              <a:t>k.p</a:t>
            </a:r>
            <a:r>
              <a:rPr lang="pl-PL" sz="3600" dirty="0" smtClean="0"/>
              <a:t>.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12776"/>
            <a:ext cx="7931224" cy="506117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dirty="0" smtClean="0"/>
              <a:t>   Wypłaty wynagrodzenia za pracę dokonuje się </a:t>
            </a:r>
            <a:r>
              <a:rPr lang="pl-PL" b="1" dirty="0" smtClean="0"/>
              <a:t>co najmniej raz w miesiącu</a:t>
            </a:r>
            <a:r>
              <a:rPr lang="pl-PL" dirty="0" smtClean="0"/>
              <a:t>, w stałym i ustalonym z góry terminie.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   Wynagrodzenie za pracę płatne </a:t>
            </a:r>
            <a:r>
              <a:rPr lang="pl-PL" b="1" dirty="0" smtClean="0"/>
              <a:t>raz w miesiącu wypłaca się z dołu</a:t>
            </a:r>
            <a:r>
              <a:rPr lang="pl-PL" dirty="0" smtClean="0"/>
              <a:t>, niezwłocznie po ustaleniu jego pełnej wysokości, nie później jednak niż w ciągu pierwszych 10 dni następnego miesiąca kalendarzowego.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   Jeżeli ustalony dzień wypłaty wynagrodzenia za pracę jest dniem wolnym od pracy, wynagrodzenie wypłaca się w dniu poprzedzającym.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Miejsce wypłaty wynagrodzenia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wynagrodzenie powinno być wypłacane w miejscu określonym w regulaminie pracy</a:t>
            </a:r>
          </a:p>
          <a:p>
            <a:endParaRPr lang="pl-PL" dirty="0" smtClean="0"/>
          </a:p>
          <a:p>
            <a:r>
              <a:rPr lang="pl-PL" dirty="0" smtClean="0"/>
              <a:t>gdy pracodawca nie ma obowiązku posiadania regulaminu pracy – wynagrodzenie powinno być wypłacane w miejscu wskazanym w terminie 7 dni od zawarcia umowy o pracę, art. 29 § 3 </a:t>
            </a:r>
            <a:r>
              <a:rPr lang="pl-PL" dirty="0" err="1" smtClean="0"/>
              <a:t>k.p</a:t>
            </a:r>
            <a:r>
              <a:rPr lang="pl-PL" dirty="0" smtClean="0"/>
              <a:t>.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4000" dirty="0" smtClean="0"/>
              <a:t>zasady dotyczące potrąceń </a:t>
            </a:r>
            <a:br>
              <a:rPr lang="pl-PL" sz="4000" dirty="0" smtClean="0"/>
            </a:br>
            <a:r>
              <a:rPr lang="pl-PL" sz="4000" dirty="0" smtClean="0"/>
              <a:t>z wynagrodzenia (art. 87 </a:t>
            </a:r>
            <a:r>
              <a:rPr lang="pl-PL" sz="4000" dirty="0" err="1" smtClean="0"/>
              <a:t>k.p</a:t>
            </a:r>
            <a:r>
              <a:rPr lang="pl-PL" sz="4000" dirty="0" smtClean="0"/>
              <a:t>.)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dirty="0" smtClean="0"/>
              <a:t>   Potrącenia mogą być dokonywane </a:t>
            </a:r>
          </a:p>
          <a:p>
            <a:pPr algn="just">
              <a:buNone/>
            </a:pPr>
            <a:r>
              <a:rPr lang="pl-PL" dirty="0" smtClean="0"/>
              <a:t>   w następujących granicach: 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   1) w razie egzekucji świadczeń alimentacyjnych - do wysokości </a:t>
            </a:r>
            <a:r>
              <a:rPr lang="pl-PL" b="1" dirty="0" smtClean="0"/>
              <a:t>trzech piątych </a:t>
            </a:r>
            <a:r>
              <a:rPr lang="pl-PL" dirty="0" smtClean="0"/>
              <a:t>wynagrodzenia,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   2) w razie egzekucji innych należności lub potrącania zaliczek pieniężnych – do wysokości </a:t>
            </a:r>
            <a:r>
              <a:rPr lang="pl-PL" b="1" dirty="0" smtClean="0"/>
              <a:t>połowy</a:t>
            </a:r>
            <a:r>
              <a:rPr lang="pl-PL" dirty="0" smtClean="0"/>
              <a:t> wynagrodzenia.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4000" dirty="0" smtClean="0"/>
              <a:t>Z ochrony przewidzianej dla wynagrodzenia korzystają również: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1556792"/>
            <a:ext cx="7467600" cy="4873752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odprawy emerytalne i nagrody jubileuszowe (wyrok SN z dnia 17 lutego 2004 r., I PK 217/03);</a:t>
            </a:r>
          </a:p>
          <a:p>
            <a:endParaRPr lang="pl-PL" dirty="0" smtClean="0"/>
          </a:p>
          <a:p>
            <a:r>
              <a:rPr lang="pl-PL" dirty="0" smtClean="0"/>
              <a:t>odszkodowania z tytułu rozwiązania umowy o pracę z naruszeniem prawa (wyrok SN z dnia 12 maja 2005 r., I PK 248/04);</a:t>
            </a:r>
          </a:p>
          <a:p>
            <a:endParaRPr lang="pl-PL" dirty="0" smtClean="0"/>
          </a:p>
          <a:p>
            <a:r>
              <a:rPr lang="pl-PL" dirty="0" smtClean="0"/>
              <a:t>ekwiwalent pieniężny należny pracownikowi za </a:t>
            </a:r>
          </a:p>
          <a:p>
            <a:pPr algn="just">
              <a:buNone/>
            </a:pPr>
            <a:r>
              <a:rPr lang="pl-PL" dirty="0" smtClean="0"/>
              <a:t>   niewykorzystany urlop wypoczynkowy podlega ochronie w takim samym zakresie jak wynagrodzenie za pracę (wyroku Sądu Najwyższego z dnia 11 czerwca 1980 r., I PR 43/80)</a:t>
            </a:r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Odliczenie a potrącenie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Odliczenie </a:t>
            </a:r>
            <a:r>
              <a:rPr lang="pl-PL" b="1" dirty="0" smtClean="0"/>
              <a:t>nadpłaconego </a:t>
            </a:r>
            <a:r>
              <a:rPr lang="pl-PL" dirty="0" smtClean="0"/>
              <a:t>wynagrodzenia nie jest ograniczone kwotowo czy procentowo.</a:t>
            </a:r>
          </a:p>
          <a:p>
            <a:pPr marL="0" indent="0">
              <a:buNone/>
            </a:pPr>
            <a:endParaRPr lang="pl-PL" b="1" dirty="0" smtClean="0"/>
          </a:p>
          <a:p>
            <a:r>
              <a:rPr lang="pl-PL" dirty="0" smtClean="0"/>
              <a:t>Odliczenie jest możliwe, gdy pracodawca wypłacił wynagrodzenie w pełnej wysokości, a pracownik nie zachowuje prawa do części wypłaconego wynagrodzenia w związku z nieobecnością w pracy (art. 87 § 7 </a:t>
            </a:r>
            <a:r>
              <a:rPr lang="pl-PL" dirty="0" err="1" smtClean="0"/>
              <a:t>k.p</a:t>
            </a:r>
            <a:r>
              <a:rPr lang="pl-PL" dirty="0" smtClean="0"/>
              <a:t>.)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600" dirty="0" smtClean="0"/>
              <a:t>Wyrok </a:t>
            </a:r>
            <a:r>
              <a:rPr lang="pl-PL" sz="3600" dirty="0" err="1" smtClean="0"/>
              <a:t>sn</a:t>
            </a:r>
            <a:r>
              <a:rPr lang="pl-PL" sz="3600" dirty="0" smtClean="0"/>
              <a:t> z dnia 12 kwietnia 1996 </a:t>
            </a:r>
            <a:r>
              <a:rPr lang="pl-PL" sz="3600" dirty="0" smtClean="0"/>
              <a:t>r.</a:t>
            </a:r>
            <a:br>
              <a:rPr lang="pl-PL" sz="3600" dirty="0" smtClean="0"/>
            </a:br>
            <a:r>
              <a:rPr lang="pl-PL" sz="3600" dirty="0" smtClean="0"/>
              <a:t>I PRN 32/96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2492896"/>
            <a:ext cx="8424936" cy="1972816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   Odliczenie na podstawie art. 87 § 7 </a:t>
            </a:r>
            <a:r>
              <a:rPr lang="pl-PL" dirty="0" err="1" smtClean="0"/>
              <a:t>k.p</a:t>
            </a:r>
            <a:r>
              <a:rPr lang="pl-PL" dirty="0" smtClean="0"/>
              <a:t>. jest możliwe </a:t>
            </a:r>
            <a:r>
              <a:rPr lang="pl-PL" b="1" dirty="0" smtClean="0"/>
              <a:t>tylko w następnym </a:t>
            </a:r>
            <a:r>
              <a:rPr lang="pl-PL" dirty="0" smtClean="0"/>
              <a:t>(czyli najbliższym i kolejnym terminie </a:t>
            </a:r>
            <a:r>
              <a:rPr lang="pl-PL" dirty="0" smtClean="0"/>
              <a:t>płatność).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836712"/>
            <a:ext cx="7385248" cy="580926"/>
          </a:xfrm>
        </p:spPr>
        <p:txBody>
          <a:bodyPr/>
          <a:lstStyle/>
          <a:p>
            <a:pPr algn="ctr"/>
            <a:r>
              <a:rPr lang="pl-PL" sz="4000" dirty="0" smtClean="0"/>
              <a:t>Dyskryminacja w wynagrodzeniu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2276872"/>
            <a:ext cx="7457256" cy="244827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b="1" dirty="0" smtClean="0"/>
              <a:t>    Art. 18</a:t>
            </a:r>
            <a:r>
              <a:rPr lang="pl-PL" b="1" baseline="30000" dirty="0" smtClean="0"/>
              <a:t>3c</a:t>
            </a:r>
            <a:endParaRPr lang="pl-PL" b="1" dirty="0" smtClean="0"/>
          </a:p>
          <a:p>
            <a:pPr algn="just">
              <a:buNone/>
            </a:pPr>
            <a:r>
              <a:rPr lang="pl-PL" dirty="0" smtClean="0"/>
              <a:t>    § 1. Pracownicy mają prawo do </a:t>
            </a:r>
            <a:r>
              <a:rPr lang="pl-PL" b="1" dirty="0" smtClean="0"/>
              <a:t>jednakowego</a:t>
            </a:r>
            <a:r>
              <a:rPr lang="pl-PL" dirty="0" smtClean="0"/>
              <a:t> wynagrodzenia za jednakową pracę lub za pracę o jednakowej wartości. </a:t>
            </a:r>
          </a:p>
          <a:p>
            <a:pPr algn="just">
              <a:buNone/>
            </a:pPr>
            <a:r>
              <a:rPr lang="pl-PL" dirty="0" smtClean="0"/>
              <a:t>  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pl-PL" dirty="0" smtClean="0"/>
              <a:t>Cechy wynagrodzenia za pracę: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340768"/>
            <a:ext cx="7931224" cy="4845152"/>
          </a:xfrm>
        </p:spPr>
        <p:txBody>
          <a:bodyPr/>
          <a:lstStyle/>
          <a:p>
            <a:r>
              <a:rPr lang="pl-PL" sz="2800" dirty="0" smtClean="0"/>
              <a:t>jest świadczeniem ze stosunku pracy,</a:t>
            </a:r>
          </a:p>
          <a:p>
            <a:r>
              <a:rPr lang="pl-PL" sz="2800" dirty="0" smtClean="0"/>
              <a:t>jest świadczeniem </a:t>
            </a:r>
            <a:r>
              <a:rPr lang="pl-PL" sz="2800" b="1" dirty="0" smtClean="0"/>
              <a:t>obowiązkowym,</a:t>
            </a:r>
          </a:p>
          <a:p>
            <a:r>
              <a:rPr lang="pl-PL" sz="2800" dirty="0" smtClean="0"/>
              <a:t>jest świadczeniem </a:t>
            </a:r>
            <a:r>
              <a:rPr lang="pl-PL" sz="2800" b="1" dirty="0" smtClean="0"/>
              <a:t>okresowym,</a:t>
            </a:r>
          </a:p>
          <a:p>
            <a:r>
              <a:rPr lang="pl-PL" sz="2800" dirty="0" smtClean="0"/>
              <a:t>jest świadczeniem posiadającym </a:t>
            </a:r>
            <a:r>
              <a:rPr lang="pl-PL" sz="2800" b="1" dirty="0" smtClean="0"/>
              <a:t>wartość majątkową</a:t>
            </a:r>
            <a:r>
              <a:rPr lang="pl-PL" sz="2800" dirty="0" smtClean="0"/>
              <a:t> wyrażoną w pieniądzu, a wyjątkowo także w naturze,</a:t>
            </a:r>
          </a:p>
          <a:p>
            <a:r>
              <a:rPr lang="pl-PL" sz="2800" dirty="0" smtClean="0"/>
              <a:t>jest świadczeniem spełnianym </a:t>
            </a:r>
            <a:r>
              <a:rPr lang="pl-PL" sz="2800" b="1" dirty="0" smtClean="0"/>
              <a:t>na rzecz pracownika,</a:t>
            </a:r>
          </a:p>
          <a:p>
            <a:r>
              <a:rPr lang="pl-PL" sz="2800" dirty="0" smtClean="0"/>
              <a:t>jest świadczeniem przysługującym co do zasady w zamian za świadczoną pracę przez pracownika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600" dirty="0" smtClean="0"/>
              <a:t>Poprzez „wynagrodzenie” należy rozumieć: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   § 2. Wynagrodzenie, o którym mowa w § 1, obejmuje</a:t>
            </a:r>
          </a:p>
          <a:p>
            <a:r>
              <a:rPr lang="pl-PL" dirty="0" smtClean="0"/>
              <a:t> </a:t>
            </a:r>
            <a:r>
              <a:rPr lang="pl-PL" b="1" dirty="0" smtClean="0"/>
              <a:t>wszystkie składniki wynagrodzenia</a:t>
            </a:r>
            <a:r>
              <a:rPr lang="pl-PL" dirty="0" smtClean="0"/>
              <a:t> (bez względu na ich nazwę i charakter), a także </a:t>
            </a:r>
          </a:p>
          <a:p>
            <a:pPr>
              <a:buNone/>
            </a:pPr>
            <a:endParaRPr lang="pl-PL" dirty="0" smtClean="0"/>
          </a:p>
          <a:p>
            <a:r>
              <a:rPr lang="pl-PL" b="1" dirty="0" smtClean="0"/>
              <a:t>inne świadczenia </a:t>
            </a:r>
            <a:r>
              <a:rPr lang="pl-PL" dirty="0" smtClean="0"/>
              <a:t>związane z pracą (przyznawane pracownikom w formie pieniężnej lub w innej formie niż pieniężna)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Prace jednakowe: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800" dirty="0" smtClean="0"/>
              <a:t>tego samego rodzaju,</a:t>
            </a:r>
          </a:p>
          <a:p>
            <a:pPr>
              <a:buNone/>
            </a:pPr>
            <a:endParaRPr lang="pl-PL" sz="2800" dirty="0" smtClean="0"/>
          </a:p>
          <a:p>
            <a:r>
              <a:rPr lang="pl-PL" sz="2800" dirty="0" smtClean="0"/>
              <a:t>wymagające tych samych kwalifikacji,</a:t>
            </a:r>
          </a:p>
          <a:p>
            <a:pPr marL="0" indent="0">
              <a:buNone/>
            </a:pPr>
            <a:endParaRPr lang="pl-PL" sz="2800" dirty="0" smtClean="0"/>
          </a:p>
          <a:p>
            <a:r>
              <a:rPr lang="pl-PL" sz="2800" dirty="0" smtClean="0"/>
              <a:t>wykonywane w jednakowych warunkach,</a:t>
            </a:r>
          </a:p>
          <a:p>
            <a:endParaRPr lang="pl-PL" sz="2800" dirty="0" smtClean="0"/>
          </a:p>
          <a:p>
            <a:r>
              <a:rPr lang="pl-PL" sz="2800" dirty="0" smtClean="0"/>
              <a:t>wykonywane w jednakowy sposób (praca ma jednakową jakość i świadczona jest w jednakowej ilości)</a:t>
            </a:r>
            <a:endParaRPr 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Prace o jednakowej wartości wymagają 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posiadania porównywalnych kwalifikacji zawodowych,</a:t>
            </a:r>
          </a:p>
          <a:p>
            <a:endParaRPr lang="pl-PL" dirty="0" smtClean="0"/>
          </a:p>
          <a:p>
            <a:r>
              <a:rPr lang="pl-PL" dirty="0" smtClean="0"/>
              <a:t>obciążenia porównywalną odpowiedzialnością (w zakresie skali negatywnych konsekwencji)</a:t>
            </a:r>
          </a:p>
          <a:p>
            <a:pPr marL="0" indent="0">
              <a:buNone/>
            </a:pPr>
            <a:endParaRPr lang="pl-PL" dirty="0" smtClean="0"/>
          </a:p>
          <a:p>
            <a:r>
              <a:rPr lang="pl-PL" dirty="0" smtClean="0"/>
              <a:t>porównywalnego wysiłku, zarówno fizycznego, jak i psychicznego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4000" dirty="0" smtClean="0"/>
              <a:t>Wyrok </a:t>
            </a:r>
            <a:r>
              <a:rPr lang="pl-PL" sz="4000" dirty="0" err="1" smtClean="0"/>
              <a:t>sn</a:t>
            </a:r>
            <a:r>
              <a:rPr lang="pl-PL" sz="4000" dirty="0" smtClean="0"/>
              <a:t> z dnia 15 września 2006 r</a:t>
            </a:r>
            <a:r>
              <a:rPr lang="pl-PL" sz="4000" dirty="0" smtClean="0"/>
              <a:t>. </a:t>
            </a:r>
            <a:r>
              <a:rPr lang="pl-PL" sz="4000" dirty="0" smtClean="0"/>
              <a:t/>
            </a:r>
            <a:br>
              <a:rPr lang="pl-PL" sz="4000" dirty="0" smtClean="0"/>
            </a:br>
            <a:r>
              <a:rPr lang="pl-PL" sz="4000" dirty="0" smtClean="0"/>
              <a:t>I PK 97/06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636912"/>
            <a:ext cx="8568952" cy="1612776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   Porównywanie prac dotyczy tylko </a:t>
            </a:r>
            <a:r>
              <a:rPr lang="pl-PL" b="1" dirty="0" smtClean="0"/>
              <a:t>jednego pracodawcy</a:t>
            </a:r>
            <a:r>
              <a:rPr lang="pl-PL" dirty="0" smtClean="0"/>
              <a:t> i tylko wtedy, gdy występuje u niego </a:t>
            </a:r>
            <a:r>
              <a:rPr lang="pl-PL" b="1" dirty="0" smtClean="0"/>
              <a:t>adekwatne stanowisko pracy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4000" dirty="0" smtClean="0"/>
              <a:t>Dopuszczalne kryteria różnicowania pracowników</a:t>
            </a:r>
            <a:r>
              <a:rPr lang="pl-PL" dirty="0" smtClean="0"/>
              <a:t>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205064"/>
          </a:xfrm>
        </p:spPr>
        <p:txBody>
          <a:bodyPr/>
          <a:lstStyle/>
          <a:p>
            <a:r>
              <a:rPr lang="pl-PL" dirty="0" smtClean="0"/>
              <a:t>np. </a:t>
            </a:r>
            <a:r>
              <a:rPr lang="pl-PL" b="1" dirty="0" smtClean="0"/>
              <a:t>staż pracy</a:t>
            </a:r>
          </a:p>
          <a:p>
            <a:endParaRPr lang="pl-PL" b="1" dirty="0" smtClean="0"/>
          </a:p>
          <a:p>
            <a:pPr>
              <a:buNone/>
            </a:pPr>
            <a:r>
              <a:rPr lang="pl-PL" dirty="0" smtClean="0"/>
              <a:t> (Przez staż pracy należy rozumieć zarówno staż zakładowy, jak i „staż ogólny” – u wszystkich pracodawców łącznie, wyrok SN z dnia 22 lutego 2007 r., I PK 242/06)</a:t>
            </a:r>
          </a:p>
          <a:p>
            <a:endParaRPr lang="pl-PL" b="1" dirty="0" smtClean="0"/>
          </a:p>
          <a:p>
            <a:pPr>
              <a:buNone/>
            </a:pPr>
            <a:endParaRPr lang="pl-PL" b="1" dirty="0" smtClean="0"/>
          </a:p>
          <a:p>
            <a:pPr>
              <a:buNone/>
            </a:pPr>
            <a:endParaRPr lang="pl-P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4000" dirty="0" smtClean="0"/>
              <a:t>Pracodawca dowodzi, a pracownik uprawdopodabnia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844824"/>
            <a:ext cx="8579296" cy="3629000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   W postępowaniu przed sądem pracy pracownik powinien wykazać fakty uprawdopodabniające zarzut nierównego traktowania w zatrudnieniu, a dopiero wówczas pracodawca musi wykazać, że kierował się obiektywnymi powodami</a:t>
            </a:r>
            <a:r>
              <a:rPr lang="pl-PL" dirty="0" smtClean="0"/>
              <a:t>.</a:t>
            </a:r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   Zgoda na wypłacenie wynagrodzenia za pracę w inny sposób niż w formie pieniężnej do jego rąk </a:t>
            </a:r>
            <a:r>
              <a:rPr lang="pl-PL" b="1" dirty="0" smtClean="0"/>
              <a:t>może być cofnięta</a:t>
            </a:r>
            <a:r>
              <a:rPr lang="pl-PL" dirty="0" smtClean="0"/>
              <a:t> przez pracownika.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   </a:t>
            </a:r>
            <a:r>
              <a:rPr lang="pl-PL" sz="2000" dirty="0" smtClean="0"/>
              <a:t>(wyrok SN z dnia 21 lutego 2002 r., I PKN 917/00)</a:t>
            </a:r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7467600" cy="724942"/>
          </a:xfrm>
        </p:spPr>
        <p:txBody>
          <a:bodyPr/>
          <a:lstStyle/>
          <a:p>
            <a:pPr algn="ctr"/>
            <a:r>
              <a:rPr lang="pl-PL" dirty="0" smtClean="0"/>
              <a:t>Podział składników wynagrodzenia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dirty="0" smtClean="0"/>
              <a:t> 1. Wynagrodzenie podstawowe (zasadnicze), </a:t>
            </a:r>
          </a:p>
          <a:p>
            <a:pPr>
              <a:buNone/>
            </a:pPr>
            <a:r>
              <a:rPr lang="pl-PL" dirty="0" smtClean="0"/>
              <a:t> 2. Dodatki i świadczenia obligatoryjne, </a:t>
            </a:r>
            <a:br>
              <a:rPr lang="pl-PL" dirty="0" smtClean="0"/>
            </a:br>
            <a:r>
              <a:rPr lang="pl-PL" dirty="0" smtClean="0"/>
              <a:t> </a:t>
            </a:r>
            <a:r>
              <a:rPr lang="pl-PL" b="1" dirty="0" smtClean="0"/>
              <a:t>Dodatki: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        - za warunki pracy, </a:t>
            </a:r>
            <a:br>
              <a:rPr lang="pl-PL" dirty="0" smtClean="0"/>
            </a:br>
            <a:r>
              <a:rPr lang="pl-PL" dirty="0" smtClean="0"/>
              <a:t>        - za czas pracy, </a:t>
            </a:r>
            <a:br>
              <a:rPr lang="pl-PL" dirty="0" smtClean="0"/>
            </a:br>
            <a:r>
              <a:rPr lang="pl-PL" dirty="0" smtClean="0"/>
              <a:t>        - dodatek za wykonywanie określonych funkcji.</a:t>
            </a:r>
            <a:br>
              <a:rPr lang="pl-PL" dirty="0" smtClean="0"/>
            </a:br>
            <a:r>
              <a:rPr lang="pl-PL" dirty="0" smtClean="0"/>
              <a:t>  </a:t>
            </a:r>
            <a:r>
              <a:rPr lang="pl-PL" b="1" dirty="0" smtClean="0"/>
              <a:t>Świadczenia: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        - świadczenia za czas niezdolności do pracy,</a:t>
            </a:r>
            <a:br>
              <a:rPr lang="pl-PL" dirty="0" smtClean="0"/>
            </a:br>
            <a:r>
              <a:rPr lang="pl-PL" dirty="0" smtClean="0"/>
              <a:t>        - odprawa rentowa,</a:t>
            </a:r>
            <a:br>
              <a:rPr lang="pl-PL" dirty="0" smtClean="0"/>
            </a:br>
            <a:r>
              <a:rPr lang="pl-PL" dirty="0" smtClean="0"/>
              <a:t>        - odprawa emerytalna</a:t>
            </a:r>
            <a:br>
              <a:rPr lang="pl-PL" dirty="0" smtClean="0"/>
            </a:br>
            <a:r>
              <a:rPr lang="pl-PL" dirty="0" smtClean="0"/>
              <a:t>        - diety,</a:t>
            </a:r>
            <a:br>
              <a:rPr lang="pl-PL" dirty="0" smtClean="0"/>
            </a:br>
            <a:r>
              <a:rPr lang="pl-PL" dirty="0" smtClean="0"/>
              <a:t>        - wypłaty gwarancyjne,</a:t>
            </a:r>
            <a:br>
              <a:rPr lang="pl-PL" dirty="0" smtClean="0"/>
            </a:br>
            <a:r>
              <a:rPr lang="pl-PL" dirty="0" smtClean="0"/>
              <a:t>        - świadczenia odszkodowawcze.</a:t>
            </a:r>
          </a:p>
          <a:p>
            <a:pPr>
              <a:buNone/>
            </a:pPr>
            <a:r>
              <a:rPr lang="pl-PL" dirty="0" smtClean="0"/>
              <a:t>  3. Nagrody i wyróżnienia.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796950"/>
          </a:xfrm>
        </p:spPr>
        <p:txBody>
          <a:bodyPr/>
          <a:lstStyle/>
          <a:p>
            <a:pPr algn="ctr"/>
            <a:r>
              <a:rPr lang="pl-PL" dirty="0" smtClean="0"/>
              <a:t>Wynagrodzenie podstawowe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   </a:t>
            </a:r>
            <a:r>
              <a:rPr lang="pl-PL" sz="2800" dirty="0" smtClean="0"/>
              <a:t>Wynagrodzenie zasadnicze jest </a:t>
            </a:r>
            <a:r>
              <a:rPr lang="pl-PL" sz="2800" b="1" dirty="0" smtClean="0"/>
              <a:t>podstawowym</a:t>
            </a:r>
            <a:r>
              <a:rPr lang="pl-PL" sz="2800" dirty="0" smtClean="0"/>
              <a:t> </a:t>
            </a:r>
            <a:r>
              <a:rPr lang="pl-PL" sz="2800" dirty="0" smtClean="0"/>
              <a:t>i </a:t>
            </a:r>
            <a:r>
              <a:rPr lang="pl-PL" sz="2800" b="1" dirty="0" smtClean="0"/>
              <a:t>koniecznym </a:t>
            </a:r>
            <a:r>
              <a:rPr lang="pl-PL" sz="2800" dirty="0" smtClean="0"/>
              <a:t>składnikiem wynagrodzenia. </a:t>
            </a:r>
          </a:p>
          <a:p>
            <a:pPr>
              <a:buNone/>
            </a:pPr>
            <a:endParaRPr lang="pl-PL" sz="2800" dirty="0" smtClean="0"/>
          </a:p>
          <a:p>
            <a:pPr>
              <a:buNone/>
            </a:pPr>
            <a:r>
              <a:rPr lang="pl-PL" sz="2800" dirty="0" smtClean="0"/>
              <a:t>   W jego skład wchodzą zagwarantowane, stałe składniki, które są wypłacana bez względu na wyniki przedsiębiorstwa lub ocenę zatrudnionych osób. </a:t>
            </a:r>
          </a:p>
          <a:p>
            <a:pPr>
              <a:buNone/>
            </a:pPr>
            <a:endParaRPr lang="pl-PL" sz="2800" dirty="0" smtClean="0"/>
          </a:p>
          <a:p>
            <a:pPr>
              <a:buNone/>
            </a:pPr>
            <a:r>
              <a:rPr lang="pl-PL" sz="2800" dirty="0" smtClean="0"/>
              <a:t>   Może ono również występować samodzielnie. (wówczas stanowi jedyny, obligatoryjny składnik wynagrodzenia).</a:t>
            </a:r>
            <a:endParaRPr 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7931224" cy="4873752"/>
          </a:xfrm>
        </p:spPr>
        <p:txBody>
          <a:bodyPr/>
          <a:lstStyle/>
          <a:p>
            <a:pPr algn="just">
              <a:buNone/>
            </a:pPr>
            <a:r>
              <a:rPr lang="pl-PL" b="1" dirty="0" smtClean="0"/>
              <a:t> </a:t>
            </a:r>
            <a:r>
              <a:rPr lang="pl-PL" dirty="0" smtClean="0"/>
              <a:t>Wynagrodzenie </a:t>
            </a:r>
            <a:r>
              <a:rPr lang="pl-PL" dirty="0" smtClean="0"/>
              <a:t>zasadnicze stanowi często podstawę obliczenia wysokości innych świadczeń i dodatków przysługujących pracownikowi z tytułu zatrudnienia. Składniki te mogą być wliczane do podstawy obliczania innych świadczeń i dodatków.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Dodatki i świadczenia </a:t>
            </a:r>
            <a:r>
              <a:rPr lang="pl-PL" smtClean="0"/>
              <a:t>obligatoryjne </a:t>
            </a:r>
            <a:r>
              <a:rPr lang="pl-PL" smtClean="0"/>
              <a:t/>
            </a:r>
            <a:br>
              <a:rPr lang="pl-PL" smtClean="0"/>
            </a:br>
            <a:r>
              <a:rPr lang="pl-PL" smtClean="0"/>
              <a:t>78 </a:t>
            </a:r>
            <a:r>
              <a:rPr lang="pl-PL" dirty="0" smtClean="0"/>
              <a:t>§ 2 </a:t>
            </a:r>
            <a:r>
              <a:rPr lang="pl-PL" dirty="0" err="1" smtClean="0"/>
              <a:t>k.p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    </a:t>
            </a:r>
            <a:r>
              <a:rPr lang="pl-PL" sz="2800" dirty="0" smtClean="0"/>
              <a:t>Przyznaje się w tych przypadkach, gdy wynagrodzenie zasadnicze </a:t>
            </a:r>
            <a:r>
              <a:rPr lang="pl-PL" sz="2800" b="1" dirty="0" smtClean="0"/>
              <a:t>nie odzwierciedla </a:t>
            </a:r>
            <a:r>
              <a:rPr lang="pl-PL" sz="2800" dirty="0" smtClean="0"/>
              <a:t>w pełni wysiłku oraz warunków pracy. </a:t>
            </a:r>
          </a:p>
          <a:p>
            <a:pPr>
              <a:buNone/>
            </a:pPr>
            <a:r>
              <a:rPr lang="pl-PL" sz="2800" dirty="0" smtClean="0"/>
              <a:t>    </a:t>
            </a:r>
          </a:p>
          <a:p>
            <a:pPr>
              <a:buNone/>
            </a:pPr>
            <a:r>
              <a:rPr lang="pl-PL" sz="2800" dirty="0" smtClean="0"/>
              <a:t>   W szczególności celem dodatków do płac jest odzwierciedlenie:</a:t>
            </a:r>
            <a:br>
              <a:rPr lang="pl-PL" sz="2800" dirty="0" smtClean="0"/>
            </a:br>
            <a:r>
              <a:rPr lang="pl-PL" sz="2800" dirty="0" smtClean="0"/>
              <a:t>- </a:t>
            </a:r>
            <a:r>
              <a:rPr lang="pl-PL" sz="2800" b="1" dirty="0" smtClean="0"/>
              <a:t>wkładu</a:t>
            </a:r>
            <a:r>
              <a:rPr lang="pl-PL" sz="2800" dirty="0" smtClean="0"/>
              <a:t> pracownika włożonego w wykonanie powierzonego zadania, </a:t>
            </a:r>
            <a:br>
              <a:rPr lang="pl-PL" sz="2800" dirty="0" smtClean="0"/>
            </a:br>
            <a:r>
              <a:rPr lang="pl-PL" sz="2800" dirty="0" smtClean="0"/>
              <a:t>- uzyskanych szczególnie wysokich  </a:t>
            </a:r>
            <a:r>
              <a:rPr lang="pl-PL" sz="2800" b="1" dirty="0" smtClean="0"/>
              <a:t>kwalifikacji</a:t>
            </a:r>
            <a:r>
              <a:rPr lang="pl-PL" sz="2800" dirty="0" smtClean="0"/>
              <a:t>, </a:t>
            </a:r>
            <a:br>
              <a:rPr lang="pl-PL" sz="2800" dirty="0" smtClean="0"/>
            </a:br>
            <a:r>
              <a:rPr lang="pl-PL" sz="2800" dirty="0" smtClean="0"/>
              <a:t>- </a:t>
            </a:r>
            <a:r>
              <a:rPr lang="pl-PL" sz="2800" b="1" dirty="0" smtClean="0"/>
              <a:t>odpowiedzialność</a:t>
            </a:r>
            <a:r>
              <a:rPr lang="pl-PL" sz="2800" dirty="0" smtClean="0"/>
              <a:t>, </a:t>
            </a:r>
            <a:br>
              <a:rPr lang="pl-PL" sz="2800" dirty="0" smtClean="0"/>
            </a:br>
            <a:r>
              <a:rPr lang="pl-PL" sz="2800" dirty="0" smtClean="0"/>
              <a:t>- pracę w określonych </a:t>
            </a:r>
            <a:r>
              <a:rPr lang="pl-PL" sz="2800" b="1" dirty="0" smtClean="0"/>
              <a:t>warunkach</a:t>
            </a:r>
            <a:r>
              <a:rPr lang="pl-PL" sz="2800" dirty="0" smtClean="0"/>
              <a:t>…</a:t>
            </a:r>
            <a:endParaRPr 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Premia i nagroda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1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Motyw1</Template>
  <TotalTime>172</TotalTime>
  <Words>1418</Words>
  <Application>Microsoft Office PowerPoint</Application>
  <PresentationFormat>Pokaz na ekranie (4:3)</PresentationFormat>
  <Paragraphs>156</Paragraphs>
  <Slides>35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35</vt:i4>
      </vt:variant>
    </vt:vector>
  </HeadingPairs>
  <TitlesOfParts>
    <vt:vector size="36" baseType="lpstr">
      <vt:lpstr>Motyw1</vt:lpstr>
      <vt:lpstr>Wynagrodzenie za pracę</vt:lpstr>
      <vt:lpstr>Wynagrodzenie za pracę</vt:lpstr>
      <vt:lpstr>Cechy wynagrodzenia za pracę:</vt:lpstr>
      <vt:lpstr>Prezentacja programu PowerPoint</vt:lpstr>
      <vt:lpstr>Podział składników wynagrodzenia</vt:lpstr>
      <vt:lpstr>Wynagrodzenie podstawowe</vt:lpstr>
      <vt:lpstr>Prezentacja programu PowerPoint</vt:lpstr>
      <vt:lpstr>Dodatki i świadczenia obligatoryjne  78 § 2 k.p.</vt:lpstr>
      <vt:lpstr>Premia i nagroda</vt:lpstr>
      <vt:lpstr>premia</vt:lpstr>
      <vt:lpstr>premia</vt:lpstr>
      <vt:lpstr>kryteria rozróżnienia premii i nagrody</vt:lpstr>
      <vt:lpstr>wyrok SN z dnia 30.03.1977r.  I PRN 26/77</vt:lpstr>
      <vt:lpstr>wyrok SN z dnia 10.06.1983r.  III PZP 25/83</vt:lpstr>
      <vt:lpstr>wyrok SN z dnia 21.09.2006r.  II PK 13/06</vt:lpstr>
      <vt:lpstr>CO NIE WCHODZI W SKŁAD POJĘCIA „WYNAGRODZENIE ZA PRACĘ” ???</vt:lpstr>
      <vt:lpstr>Wysokość wynagrodzenia</vt:lpstr>
      <vt:lpstr>Prezentacja programu PowerPoint</vt:lpstr>
      <vt:lpstr>Wyrok sn z dnia 25 sierpnia 2010 r.,  II PK 50/10</vt:lpstr>
      <vt:lpstr>Ochrona wynagrodzenia za pracę</vt:lpstr>
      <vt:lpstr>Sąd Najwyższy w wyroku z dnia 25 lutego 2009 r. (II PK 185/08, LEX nr 577463)</vt:lpstr>
      <vt:lpstr>Wynagrodzenie  wypłacone pracownikowi  omyłkowo</vt:lpstr>
      <vt:lpstr>Termin wypłaty wynagrodzenia art. 85 § 1 k.p.</vt:lpstr>
      <vt:lpstr>Miejsce wypłaty wynagrodzenia</vt:lpstr>
      <vt:lpstr>zasady dotyczące potrąceń  z wynagrodzenia (art. 87 k.p.)</vt:lpstr>
      <vt:lpstr>Z ochrony przewidzianej dla wynagrodzenia korzystają również:</vt:lpstr>
      <vt:lpstr>Odliczenie a potrącenie</vt:lpstr>
      <vt:lpstr>Wyrok sn z dnia 12 kwietnia 1996 r. I PRN 32/96</vt:lpstr>
      <vt:lpstr>Dyskryminacja w wynagrodzeniu</vt:lpstr>
      <vt:lpstr>Poprzez „wynagrodzenie” należy rozumieć:</vt:lpstr>
      <vt:lpstr>Prace jednakowe:</vt:lpstr>
      <vt:lpstr>Prace o jednakowej wartości wymagają :</vt:lpstr>
      <vt:lpstr>Wyrok sn z dnia 15 września 2006 r.  I PK 97/06</vt:lpstr>
      <vt:lpstr>Dopuszczalne kryteria różnicowania pracowników:</vt:lpstr>
      <vt:lpstr>Pracodawca dowodzi, a pracownik uprawdopodabnia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Wynagrodzenie za pracę</dc:title>
  <dc:creator>user</dc:creator>
  <cp:lastModifiedBy>Małgorzata</cp:lastModifiedBy>
  <cp:revision>12</cp:revision>
  <dcterms:created xsi:type="dcterms:W3CDTF">2014-10-27T19:21:02Z</dcterms:created>
  <dcterms:modified xsi:type="dcterms:W3CDTF">2018-03-02T13:15:32Z</dcterms:modified>
</cp:coreProperties>
</file>