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82B342E-2F92-4776-8B30-0ACEB6093B1E}" type="datetimeFigureOut">
              <a:rPr lang="pl-PL" smtClean="0"/>
              <a:pPr/>
              <a:t>2016-03-02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4CB95B7-1FD3-4382-AC0A-5DA6EAB6B40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342E-2F92-4776-8B30-0ACEB6093B1E}" type="datetimeFigureOut">
              <a:rPr lang="pl-PL" smtClean="0"/>
              <a:pPr/>
              <a:t>2016-03-02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95B7-1FD3-4382-AC0A-5DA6EAB6B40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342E-2F92-4776-8B30-0ACEB6093B1E}" type="datetimeFigureOut">
              <a:rPr lang="pl-PL" smtClean="0"/>
              <a:pPr/>
              <a:t>2016-03-02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95B7-1FD3-4382-AC0A-5DA6EAB6B40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82B342E-2F92-4776-8B30-0ACEB6093B1E}" type="datetimeFigureOut">
              <a:rPr lang="pl-PL" smtClean="0"/>
              <a:pPr/>
              <a:t>2016-03-02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4CB95B7-1FD3-4382-AC0A-5DA6EAB6B40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82B342E-2F92-4776-8B30-0ACEB6093B1E}" type="datetimeFigureOut">
              <a:rPr lang="pl-PL" smtClean="0"/>
              <a:pPr/>
              <a:t>2016-03-02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4CB95B7-1FD3-4382-AC0A-5DA6EAB6B40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342E-2F92-4776-8B30-0ACEB6093B1E}" type="datetimeFigureOut">
              <a:rPr lang="pl-PL" smtClean="0"/>
              <a:pPr/>
              <a:t>2016-03-02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95B7-1FD3-4382-AC0A-5DA6EAB6B40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342E-2F92-4776-8B30-0ACEB6093B1E}" type="datetimeFigureOut">
              <a:rPr lang="pl-PL" smtClean="0"/>
              <a:pPr/>
              <a:t>2016-03-02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95B7-1FD3-4382-AC0A-5DA6EAB6B40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82B342E-2F92-4776-8B30-0ACEB6093B1E}" type="datetimeFigureOut">
              <a:rPr lang="pl-PL" smtClean="0"/>
              <a:pPr/>
              <a:t>2016-03-02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4CB95B7-1FD3-4382-AC0A-5DA6EAB6B40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342E-2F92-4776-8B30-0ACEB6093B1E}" type="datetimeFigureOut">
              <a:rPr lang="pl-PL" smtClean="0"/>
              <a:pPr/>
              <a:t>2016-03-02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95B7-1FD3-4382-AC0A-5DA6EAB6B40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82B342E-2F92-4776-8B30-0ACEB6093B1E}" type="datetimeFigureOut">
              <a:rPr lang="pl-PL" smtClean="0"/>
              <a:pPr/>
              <a:t>2016-03-02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4CB95B7-1FD3-4382-AC0A-5DA6EAB6B40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82B342E-2F92-4776-8B30-0ACEB6093B1E}" type="datetimeFigureOut">
              <a:rPr lang="pl-PL" smtClean="0"/>
              <a:pPr/>
              <a:t>2016-03-02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4CB95B7-1FD3-4382-AC0A-5DA6EAB6B40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82B342E-2F92-4776-8B30-0ACEB6093B1E}" type="datetimeFigureOut">
              <a:rPr lang="pl-PL" smtClean="0"/>
              <a:pPr/>
              <a:t>2016-03-02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4CB95B7-1FD3-4382-AC0A-5DA6EAB6B40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Wypowiedzenie zmieniające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123728" y="5486400"/>
            <a:ext cx="6172200" cy="1371600"/>
          </a:xfrm>
        </p:spPr>
        <p:txBody>
          <a:bodyPr/>
          <a:lstStyle/>
          <a:p>
            <a:r>
              <a:rPr lang="pl-PL" dirty="0" smtClean="0"/>
              <a:t>mgr Małgorzata Grześków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Moment dokonania wypowiedzenia warunków umowy o pracę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b="1" i="1" dirty="0" smtClean="0"/>
              <a:t>   „</a:t>
            </a:r>
            <a:r>
              <a:rPr lang="pl-PL" i="1" dirty="0" smtClean="0"/>
              <a:t>Momentem dokonania wypowiedzenia warunków umowy o pracę jest chwila, w której wypowiedzenie dotarło do pracownika w sposób pozwalający mu zapoznać się z treścią oświadczenia pracodawcy, nawet jeśli pracownik odmówił zapoznania się z nim.”</a:t>
            </a:r>
          </a:p>
          <a:p>
            <a:pPr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(wyrok SN z 23.1.1998 r., I PKN 501/97, OSNAP Nr 1/1999, poz. 15)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SKUTKI WYPOWIEDZENIA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Wypowiedzenie zmieniające wywołuje określone skutki prawne, które są uzależnione od oświadczenia pracownika.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Oświadczenie to może być wyrażone zgodnie z art. 60 KC w zw. z art. 300 KP </a:t>
            </a:r>
            <a:r>
              <a:rPr lang="pl-PL" b="1" dirty="0" smtClean="0"/>
              <a:t>poprzez każde zachowanie dostatecznie ją ujawniające</a:t>
            </a:r>
          </a:p>
          <a:p>
            <a:pPr>
              <a:buNone/>
            </a:pPr>
            <a:r>
              <a:rPr lang="pl-PL" b="1" dirty="0" smtClean="0"/>
              <a:t>    </a:t>
            </a:r>
            <a:r>
              <a:rPr lang="pl-PL" dirty="0" smtClean="0"/>
              <a:t>(zob. wyrok SN z 24.5.2001, I PKN 405/00, </a:t>
            </a:r>
            <a:r>
              <a:rPr lang="pl-PL" dirty="0" err="1" smtClean="0"/>
              <a:t>OSNAPiUS</a:t>
            </a:r>
            <a:r>
              <a:rPr lang="pl-PL" dirty="0" smtClean="0"/>
              <a:t> Nr 6/2003, poz. 147).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95536" y="620688"/>
            <a:ext cx="7529264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  </a:t>
            </a:r>
          </a:p>
          <a:p>
            <a:pPr algn="ctr">
              <a:buNone/>
            </a:pPr>
            <a:r>
              <a:rPr lang="pl-PL" b="1" dirty="0" smtClean="0"/>
              <a:t>Zgoda na nowe warunki: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Zgodnie z art. 42 § 3 KP, jeśli pracownik </a:t>
            </a:r>
            <a:r>
              <a:rPr lang="pl-PL" b="1" dirty="0" smtClean="0"/>
              <a:t>przed upływem połowy okresu wypowiedzenia</a:t>
            </a:r>
            <a:r>
              <a:rPr lang="pl-PL" dirty="0" smtClean="0"/>
              <a:t> nie złoży oświadczenia o odmowie przyjęcia zaproponowanych warunków, to uważa się, iż </a:t>
            </a:r>
            <a:r>
              <a:rPr lang="pl-PL" b="1" dirty="0" smtClean="0"/>
              <a:t>wyraził na nie zgodę.</a:t>
            </a:r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dirty="0" smtClean="0"/>
              <a:t>   Przyjęcie zaproponowanych warunków oznacza, że </a:t>
            </a:r>
            <a:r>
              <a:rPr lang="pl-PL" b="1" dirty="0" smtClean="0"/>
              <a:t>treść stosunku pracy ulegnie przekształceniu </a:t>
            </a:r>
            <a:r>
              <a:rPr lang="pl-PL" dirty="0" smtClean="0"/>
              <a:t>w ramach tego samego stosunku pracy. </a:t>
            </a:r>
            <a:endParaRPr lang="pl-PL" b="1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Odmowa przyjęcia nowych warunków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/>
              <a:t>   Jeżeli natomiast pracownik złoży oświadczenie o odmowie przyjęcia proponowanych warunków, umowa o pracę </a:t>
            </a:r>
            <a:r>
              <a:rPr lang="pl-PL" b="1" dirty="0" smtClean="0"/>
              <a:t>ulega rozwiązaniu </a:t>
            </a:r>
            <a:r>
              <a:rPr lang="pl-PL" dirty="0" smtClean="0"/>
              <a:t>po upływie okresu wypowiedzenia, przy czym rozwiązanie takie pociąga za sobą wszystkie skutki rozwiązania dokonanego przez pracodawcę.</a:t>
            </a:r>
          </a:p>
          <a:p>
            <a:pPr algn="just">
              <a:buNone/>
            </a:pPr>
            <a:r>
              <a:rPr lang="pl-PL" dirty="0" smtClean="0"/>
              <a:t>    (wyrok SN z 22.5.1975 r., I PRN 9/75, OSNCP Nr 3/1976, poz. 51).</a:t>
            </a:r>
          </a:p>
          <a:p>
            <a:pPr algn="just"/>
            <a:r>
              <a:rPr lang="pl-PL" dirty="0" smtClean="0"/>
              <a:t> 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b="1" dirty="0" smtClean="0"/>
              <a:t>   </a:t>
            </a:r>
            <a:r>
              <a:rPr lang="pl-PL" dirty="0" smtClean="0"/>
              <a:t>Do wypowiedzenia zmieniającego stosuje się </a:t>
            </a:r>
            <a:r>
              <a:rPr lang="pl-PL" b="1" dirty="0" smtClean="0"/>
              <a:t>odpowiednio</a:t>
            </a:r>
            <a:r>
              <a:rPr lang="pl-PL" dirty="0" smtClean="0"/>
              <a:t> przepisy o wypowiadaniu umów o pracę, przepisy dotyczące zakazu wypowiadania takich umów i konsultacji wypowiedzenia z zakładową organizacją związkową.</a:t>
            </a:r>
          </a:p>
          <a:p>
            <a:pPr algn="just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7467600" cy="4873752"/>
          </a:xfrm>
        </p:spPr>
        <p:txBody>
          <a:bodyPr/>
          <a:lstStyle/>
          <a:p>
            <a:pPr algn="just">
              <a:buNone/>
            </a:pPr>
            <a:r>
              <a:rPr lang="pl-PL" i="1" dirty="0" smtClean="0"/>
              <a:t>   „W okresie wypowiedzenia zmieniającego pracownik zachowuje prawo do dotychczasowego wynagrodzenia, ponadto służy mu roszczenie o wyrównanie wynagrodzenia za okres wypowiedzenia także wówczas, gdy zakład pracy dokonał faktycznie takiej zmiany warunków pracy, która wymagała wypowiedzenia zmieniającego” </a:t>
            </a:r>
          </a:p>
          <a:p>
            <a:pPr algn="just">
              <a:buNone/>
            </a:pPr>
            <a:endParaRPr lang="pl-PL" i="1" dirty="0" smtClean="0"/>
          </a:p>
          <a:p>
            <a:pPr algn="just">
              <a:buNone/>
            </a:pPr>
            <a:r>
              <a:rPr lang="pl-PL" i="1" dirty="0" smtClean="0"/>
              <a:t>    </a:t>
            </a:r>
            <a:r>
              <a:rPr lang="pl-PL" dirty="0" smtClean="0"/>
              <a:t>(zob. wyrok SN z 5.12.1980 r., I PR 96/80, </a:t>
            </a:r>
            <a:r>
              <a:rPr lang="pl-PL" dirty="0" err="1" smtClean="0"/>
              <a:t>PiZS</a:t>
            </a:r>
            <a:r>
              <a:rPr lang="pl-PL" dirty="0" smtClean="0"/>
              <a:t> Nr 8/1981).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Zasadność wypowiedzenia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/>
              <a:t>   </a:t>
            </a:r>
            <a:r>
              <a:rPr lang="pl-PL" i="1" dirty="0" smtClean="0"/>
              <a:t>„Ocena zasadności wypowiedzenia zmieniającego wymaga od sądu orzekającego w sprawie uwzględnienia nie tylko słusznego interesu pracownika, ale również interesów zakładu pracy widzianych w aspekcie realizowanych przez niego zadań”</a:t>
            </a:r>
          </a:p>
          <a:p>
            <a:pPr>
              <a:buNone/>
            </a:pPr>
            <a:r>
              <a:rPr lang="pl-PL" dirty="0" smtClean="0"/>
              <a:t>    (wyrok SN z 24.10.1979 r., I PRN 131/79, OSP Nr 3/1980, poz. 50).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 Jako przyczyny uzasadniające dokonanie wypowiedzenia zmieniającego SN wskazywał m.in.: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negatywną ocenę pracownika, który nie potwierdził zakładanej przydatności na stanowisku kierowniczym (wyrok SN z 17.2.1998 r., I PKN 502/97, OSNAP Nr 2/1999, poz. 49),</a:t>
            </a:r>
          </a:p>
          <a:p>
            <a:r>
              <a:rPr lang="pl-PL" dirty="0" smtClean="0"/>
              <a:t>istotną zmianę rozkładu czasu pracy uzgodnionego przez pracodawcę z pracownikiem (wyrok SN z 2.4.1998 r., I PKN 559/97, OSNAP Nr 6/1999, poz. 205), </a:t>
            </a:r>
          </a:p>
          <a:p>
            <a:r>
              <a:rPr lang="pl-PL" dirty="0" smtClean="0"/>
              <a:t>racjonalizację zatrudnienia zmierzającą do obniżenia kosztów działalności pracodawcy (wyrok SN z 16.6.1999 r., I PKN 106/99, OSNAP Nr 16/2000, poz. 619). 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nie wymagają dokonania wypowiedzenia zmieniającego m.in.: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dirty="0" smtClean="0"/>
              <a:t>(mieszczą się w ramach zmiany pracowniczego podporządkowania)</a:t>
            </a:r>
          </a:p>
          <a:p>
            <a:pPr algn="just"/>
            <a:r>
              <a:rPr lang="pl-PL" b="1" dirty="0" smtClean="0"/>
              <a:t>zmiana nazwy stanowiska </a:t>
            </a:r>
            <a:r>
              <a:rPr lang="pl-PL" dirty="0" smtClean="0"/>
              <a:t>przy zachowaniu innych warunków pracy i płacy </a:t>
            </a:r>
            <a:r>
              <a:rPr lang="pl-PL" sz="2000" dirty="0" smtClean="0"/>
              <a:t>(zob. wyrok SN z 7.9.1999 r., I PKN 265/99, OSNP Nr 1/2001, poz. 17),</a:t>
            </a:r>
          </a:p>
          <a:p>
            <a:pPr algn="just">
              <a:buNone/>
            </a:pPr>
            <a:endParaRPr lang="pl-PL" sz="2000" dirty="0" smtClean="0"/>
          </a:p>
          <a:p>
            <a:pPr algn="just"/>
            <a:r>
              <a:rPr lang="pl-PL" b="1" dirty="0" smtClean="0"/>
              <a:t>obniżenie kategorii osobistego zaszeregowania</a:t>
            </a:r>
            <a:r>
              <a:rPr lang="pl-PL" dirty="0" smtClean="0"/>
              <a:t>, jeżeli nie powoduje to obniżki wynagrodzenia </a:t>
            </a:r>
            <a:r>
              <a:rPr lang="pl-PL" sz="1800" dirty="0" smtClean="0"/>
              <a:t>[zob. uchwałę SN z 13.3.1981 r., V PZP 4/80, OSNC Nr 10/1981, poz. 1820]</a:t>
            </a:r>
            <a:r>
              <a:rPr lang="pl-PL" dirty="0" smtClean="0"/>
              <a:t>,</a:t>
            </a:r>
          </a:p>
          <a:p>
            <a:pPr algn="just">
              <a:buNone/>
            </a:pPr>
            <a:endParaRPr lang="pl-PL" dirty="0" smtClean="0"/>
          </a:p>
          <a:p>
            <a:pPr algn="just"/>
            <a:r>
              <a:rPr lang="pl-PL" dirty="0" smtClean="0"/>
              <a:t>dokonana przez kierownika jednostki </a:t>
            </a:r>
            <a:r>
              <a:rPr lang="pl-PL" b="1" dirty="0" smtClean="0"/>
              <a:t>zmiana zakresu czynności</a:t>
            </a:r>
            <a:r>
              <a:rPr lang="pl-PL" dirty="0" smtClean="0"/>
              <a:t> jego zastępcy, niebędącego zastępcą do określonych spraw </a:t>
            </a:r>
            <a:r>
              <a:rPr lang="pl-PL" sz="1900" dirty="0" smtClean="0"/>
              <a:t>(zob. wyrok SN z 20.5.1983 r., I PRN 65/83, OSNC Nr 12/1983, poz. 204).</a:t>
            </a:r>
            <a:endParaRPr lang="pl-PL" sz="19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Odwołanie do sądu…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   Pracownik ma prawo wniesienia do Sądu Pracy odwołania od wypowiedzenia warunków pracy i płacy. 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b="1" dirty="0" smtClean="0"/>
              <a:t>    </a:t>
            </a:r>
            <a:r>
              <a:rPr lang="pl-PL" dirty="0" smtClean="0"/>
              <a:t>Co do zasady zaskarżenie takiego oświadczenia woli pracodawcy </a:t>
            </a:r>
            <a:r>
              <a:rPr lang="pl-PL" b="1" dirty="0" smtClean="0"/>
              <a:t>nie jest równoznaczne z odmową przyjęcia nowych warunków </a:t>
            </a:r>
            <a:r>
              <a:rPr lang="pl-PL" dirty="0" smtClean="0"/>
              <a:t>i nie powoduje rozwiązania stosunku pracy (zob. wyrok SN z 22.7.1998 r., I PKN 254/98, OSNAP Nr 16/1999, poz. 514)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Wypowiedzenie warunków pracy i płacy: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2492896"/>
            <a:ext cx="7467600" cy="1900808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 - jednostronna czynność prawna dokonywana przez pracodawcę, </a:t>
            </a:r>
          </a:p>
          <a:p>
            <a:pPr>
              <a:buNone/>
            </a:pPr>
            <a:r>
              <a:rPr lang="pl-PL" dirty="0" smtClean="0"/>
              <a:t>   - w zależności od zachowania pracownika może wywołać dwa alternatywne skutki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Z okoliczności konkretnej sprawy może wynikać, iż pracownik, odwołując się, jednocześnie </a:t>
            </a:r>
            <a:r>
              <a:rPr lang="pl-PL" b="1" dirty="0" smtClean="0"/>
              <a:t>wyraźnie odmawia </a:t>
            </a:r>
            <a:r>
              <a:rPr lang="pl-PL" dirty="0" smtClean="0"/>
              <a:t>przyjęcia proponowanych warunków (zob. uchwałę SN z 5.5.1978 r., I PZP 5/78, OSNCP Nr 11/1978, poz. 200).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PRZYWRÓCENIE DO PRACY NA POPRZEDNICH WARUNKACH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67544" y="2276872"/>
            <a:ext cx="7467600" cy="3556992"/>
          </a:xfrm>
        </p:spPr>
        <p:txBody>
          <a:bodyPr/>
          <a:lstStyle/>
          <a:p>
            <a:pPr algn="just">
              <a:buNone/>
            </a:pPr>
            <a:r>
              <a:rPr lang="pl-PL" dirty="0" smtClean="0"/>
              <a:t>   W sprawie o uznanie wypowiedzenia zmieniającego za bezskuteczne (przywrócenie do pracy na poprzednich warunkach) </a:t>
            </a:r>
            <a:r>
              <a:rPr lang="pl-PL" b="1" dirty="0" smtClean="0"/>
              <a:t>nie jest istotne, czy pracownik odmówił przyjęcia zaproponowanych warunków </a:t>
            </a:r>
            <a:r>
              <a:rPr lang="pl-PL" dirty="0" smtClean="0"/>
              <a:t>(zob. wyrok SN z 1.2.2000 r., PKN 515/99, OSNP Nr 12/2001, poz. 414). </a:t>
            </a: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95536" y="620688"/>
            <a:ext cx="7529264" cy="5853264"/>
          </a:xfrm>
        </p:spPr>
        <p:txBody>
          <a:bodyPr/>
          <a:lstStyle/>
          <a:p>
            <a:pPr algn="just">
              <a:buNone/>
            </a:pPr>
            <a:r>
              <a:rPr lang="pl-PL" dirty="0" smtClean="0"/>
              <a:t>   W razie stwierdzenia </a:t>
            </a:r>
            <a:r>
              <a:rPr lang="pl-PL" b="1" dirty="0" smtClean="0"/>
              <a:t>wadliwego</a:t>
            </a:r>
            <a:r>
              <a:rPr lang="pl-PL" dirty="0" smtClean="0"/>
              <a:t> dokonania wypowiedzenia zasądzenie odszkodowania w miejsce żądanego przez pracownika przywrócenia do pracy na dotychczasowe stanowisko </a:t>
            </a:r>
            <a:r>
              <a:rPr lang="pl-PL" b="1" dirty="0" smtClean="0"/>
              <a:t>nie powoduje rozwiązania umowy o pracę </a:t>
            </a:r>
            <a:r>
              <a:rPr lang="pl-PL" dirty="0" smtClean="0"/>
              <a:t>z upływem okresu wypowiedzenia, lecz kontynuowanie zatrudnienia na zmienionych warunkach, chyba że pracownik w terminie wskazanym w art. 42 § 3 </a:t>
            </a:r>
            <a:r>
              <a:rPr lang="pl-PL" dirty="0" err="1" smtClean="0"/>
              <a:t>k.p</a:t>
            </a:r>
            <a:r>
              <a:rPr lang="pl-PL" dirty="0" smtClean="0"/>
              <a:t>. odmówił przyjęcia zaproponowanych przez pracodawcę warunków pracy (zob. wyrok SN z 7.12.1999 r., I PKN 389/99, OSNP Nr 8/2001, poz. 269).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SKUTKI: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  ZMIANA TREŚCI                ROZWIĄZANIE</a:t>
            </a:r>
          </a:p>
          <a:p>
            <a:pPr>
              <a:buNone/>
            </a:pPr>
            <a:r>
              <a:rPr lang="pl-PL" dirty="0" smtClean="0"/>
              <a:t>    STOSUNKU PRACY         STOSUNKU PRACY </a:t>
            </a:r>
            <a:endParaRPr lang="pl-PL" dirty="0"/>
          </a:p>
        </p:txBody>
      </p:sp>
      <p:sp>
        <p:nvSpPr>
          <p:cNvPr id="4" name="Strzałka w dół 3"/>
          <p:cNvSpPr/>
          <p:nvPr/>
        </p:nvSpPr>
        <p:spPr>
          <a:xfrm>
            <a:off x="1619672" y="2132856"/>
            <a:ext cx="1512168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>
            <a:off x="5292080" y="2132856"/>
            <a:ext cx="1512168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Zakres Zastosowania wypowiedzenia zmieniającego: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jest dopuszczalne w odniesieniu do wszystkich stosunków pracy, które podlegają wypowiedzeniu</a:t>
            </a:r>
          </a:p>
          <a:p>
            <a:pPr>
              <a:buNone/>
            </a:pPr>
            <a:r>
              <a:rPr lang="pl-PL" dirty="0" smtClean="0"/>
              <a:t>    </a:t>
            </a:r>
            <a:r>
              <a:rPr lang="pl-PL" dirty="0" smtClean="0"/>
              <a:t>(może </a:t>
            </a:r>
            <a:r>
              <a:rPr lang="pl-PL" dirty="0" smtClean="0"/>
              <a:t>zostać zastosowane wobec pracownika, z którym zawarto umowę o pracę na czas nieokreślony, na okres próbny oraz na czas </a:t>
            </a:r>
            <a:r>
              <a:rPr lang="pl-PL" dirty="0" smtClean="0"/>
              <a:t>określony)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uchwała SN z 28.4.1994 r., I PZP 52/93, OSNP Nr 11/1994, poz. 169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67544" y="2132856"/>
            <a:ext cx="7467600" cy="2188840"/>
          </a:xfrm>
        </p:spPr>
        <p:txBody>
          <a:bodyPr/>
          <a:lstStyle/>
          <a:p>
            <a:pPr>
              <a:buNone/>
            </a:pPr>
            <a:r>
              <a:rPr lang="pl-PL" i="1" dirty="0" smtClean="0"/>
              <a:t>   „przez dokonanie wypowiedzenia zmieniającego </a:t>
            </a:r>
            <a:r>
              <a:rPr lang="pl-PL" b="1" i="1" dirty="0" smtClean="0"/>
              <a:t>nie jest dopuszczalna </a:t>
            </a:r>
            <a:r>
              <a:rPr lang="pl-PL" i="1" dirty="0" smtClean="0"/>
              <a:t>zmiana rodzaju umowy o pracę zawartej na czas nieokreślony na umowę na czas określony”</a:t>
            </a:r>
            <a:endParaRPr lang="pl-P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FORMA WYPOWIEDZENIA ZMIENIAJĄCEGO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467600" cy="2620888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-oświadczenie pracodawcy o wypowiedzeniu warunków pracy lub płacy powinno mieć </a:t>
            </a:r>
            <a:r>
              <a:rPr lang="pl-PL" b="1" dirty="0" smtClean="0"/>
              <a:t>formę pisemną</a:t>
            </a:r>
            <a:endParaRPr lang="pl-PL" dirty="0" smtClean="0"/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dwa niezbędne elementy: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oświadczenie o wypowiedzeniu dotychczasowych warunków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propozycja nowych warunków pracy i płacy</a:t>
            </a:r>
          </a:p>
          <a:p>
            <a:pPr>
              <a:buNone/>
            </a:pPr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 Oświadczenie pracodawcy powinno ponadto zawierać pouczenie o skutkach niezłożenia przez pracownika oświadczenia o przyjęciu/odmowie nowych warunków.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wyrok SN z 18.1.1989 r., I PRN 62/88, OSP Nr 4/1990, poz. 204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67544" y="2204864"/>
            <a:ext cx="7467600" cy="3052936"/>
          </a:xfrm>
        </p:spPr>
        <p:txBody>
          <a:bodyPr/>
          <a:lstStyle/>
          <a:p>
            <a:pPr>
              <a:buNone/>
            </a:pPr>
            <a:r>
              <a:rPr lang="pl-PL" i="1" dirty="0" smtClean="0"/>
              <a:t>   „wypowiedzenie pracownikowi warunków umowy o pracę i zaproponowanie mu po upływie okresu wypowiedzenia zatrudnienia na podstawie umowy o pracę nakładczą nie stanowi wypowiedzenia zmieniającego, gdyż w istocie jest to </a:t>
            </a:r>
            <a:r>
              <a:rPr lang="pl-PL" b="1" i="1" dirty="0" smtClean="0"/>
              <a:t>definitywne wypowiedzenie umowy o pracę</a:t>
            </a:r>
            <a:r>
              <a:rPr lang="pl-PL" i="1" dirty="0" smtClean="0"/>
              <a:t>”</a:t>
            </a:r>
            <a:endParaRPr lang="pl-PL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111</TotalTime>
  <Words>919</Words>
  <Application>Microsoft Office PowerPoint</Application>
  <PresentationFormat>Pokaz na ekranie (4:3)</PresentationFormat>
  <Paragraphs>75</Paragraphs>
  <Slides>22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Wykusz</vt:lpstr>
      <vt:lpstr>Wypowiedzenie zmieniające</vt:lpstr>
      <vt:lpstr>Wypowiedzenie warunków pracy i płacy:</vt:lpstr>
      <vt:lpstr>SKUTKI:</vt:lpstr>
      <vt:lpstr>Zakres Zastosowania wypowiedzenia zmieniającego:</vt:lpstr>
      <vt:lpstr>uchwała SN z 28.4.1994 r., I PZP 52/93, OSNP Nr 11/1994, poz. 169</vt:lpstr>
      <vt:lpstr>FORMA WYPOWIEDZENIA ZMIENIAJĄCEGO</vt:lpstr>
      <vt:lpstr>dwa niezbędne elementy:</vt:lpstr>
      <vt:lpstr>Slajd 8</vt:lpstr>
      <vt:lpstr>wyrok SN z 18.1.1989 r., I PRN 62/88, OSP Nr 4/1990, poz. 204</vt:lpstr>
      <vt:lpstr>Moment dokonania wypowiedzenia warunków umowy o pracę</vt:lpstr>
      <vt:lpstr>SKUTKI WYPOWIEDZENIA</vt:lpstr>
      <vt:lpstr>Slajd 12</vt:lpstr>
      <vt:lpstr>Odmowa przyjęcia nowych warunków</vt:lpstr>
      <vt:lpstr>Slajd 14</vt:lpstr>
      <vt:lpstr>Slajd 15</vt:lpstr>
      <vt:lpstr>Zasadność wypowiedzenia</vt:lpstr>
      <vt:lpstr> Jako przyczyny uzasadniające dokonanie wypowiedzenia zmieniającego SN wskazywał m.in.: </vt:lpstr>
      <vt:lpstr>nie wymagają dokonania wypowiedzenia zmieniającego m.in.:</vt:lpstr>
      <vt:lpstr>Odwołanie do sądu…</vt:lpstr>
      <vt:lpstr>Slajd 20</vt:lpstr>
      <vt:lpstr>PRZYWRÓCENIE DO PRACY NA POPRZEDNICH WARUNKACH</vt:lpstr>
      <vt:lpstr>Slajd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Wypowiedzenie zmieniające</dc:title>
  <dc:creator>user</dc:creator>
  <cp:lastModifiedBy>user</cp:lastModifiedBy>
  <cp:revision>2</cp:revision>
  <dcterms:created xsi:type="dcterms:W3CDTF">2014-10-24T21:16:25Z</dcterms:created>
  <dcterms:modified xsi:type="dcterms:W3CDTF">2016-03-02T21:36:41Z</dcterms:modified>
</cp:coreProperties>
</file>