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1" r:id="rId7"/>
    <p:sldId id="300" r:id="rId8"/>
    <p:sldId id="275" r:id="rId9"/>
    <p:sldId id="274" r:id="rId10"/>
    <p:sldId id="306" r:id="rId11"/>
    <p:sldId id="307" r:id="rId12"/>
    <p:sldId id="308" r:id="rId13"/>
    <p:sldId id="302" r:id="rId14"/>
    <p:sldId id="284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19F6EBA3-005C-4438-9C77-3282629399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40555853-D36B-411F-8DC0-EC8D1CC5D1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6E14A0-48A6-4065-8D75-A1E176BEE6E4}" type="datetime1">
              <a:rPr lang="pl-PL" smtClean="0"/>
              <a:t>13.03.2023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A48D78-E7E4-45D9-9105-6342DC9F41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7557781-C214-4633-BE75-06B7251241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7136F7-9F93-41EB-A805-CBC5491CCE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733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072C-57FB-43FB-84F7-E0CE9C5A45C7}" type="datetime1">
              <a:rPr lang="pl-PL" smtClean="0"/>
              <a:pPr/>
              <a:t>13.03.2023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4E2FE4-6336-4905-8984-1BD41189996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4E2FE4-6336-4905-8984-1BD41189996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05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14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0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16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86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95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16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4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algn="l" rtl="0"/>
            <a:r>
              <a:rPr lang="pl-PL" sz="4000" noProof="0"/>
              <a:t>Kliknij, aby edytować styl</a:t>
            </a:r>
          </a:p>
        </p:txBody>
      </p:sp>
      <p:sp>
        <p:nvSpPr>
          <p:cNvPr id="30" name="Podtytuł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pl-PL" sz="1800" noProof="0"/>
              <a:t>Kliknij, aby edytować styl wzorca podtytułu</a:t>
            </a:r>
          </a:p>
        </p:txBody>
      </p:sp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ytuł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0" name="Tekst — symbol zastępczy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Tutaj wstaw podtytuł</a:t>
            </a:r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Tutaj wstaw tekst</a:t>
            </a:r>
          </a:p>
        </p:txBody>
      </p:sp>
      <p:sp>
        <p:nvSpPr>
          <p:cNvPr id="21" name="Tekst — symbol zastępczy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Tutaj wstaw podtytuł</a:t>
            </a:r>
          </a:p>
        </p:txBody>
      </p:sp>
      <p:sp>
        <p:nvSpPr>
          <p:cNvPr id="19" name="Tekst — symbol zastępczy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Tutaj wstaw tekst</a:t>
            </a:r>
          </a:p>
        </p:txBody>
      </p:sp>
      <p:sp>
        <p:nvSpPr>
          <p:cNvPr id="22" name="Data — symbol zastępczy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23" name="Stopka — symbol zastępczy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4" name="Numer slajdu — symbol zastępczy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ytuł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6" name="Tekst — symbol zastępczy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Tutaj wstaw podtytuł</a:t>
            </a:r>
          </a:p>
        </p:txBody>
      </p:sp>
      <p:sp>
        <p:nvSpPr>
          <p:cNvPr id="14" name="Tekst — symbol zastępczy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Tutaj wstaw tekst</a:t>
            </a:r>
          </a:p>
        </p:txBody>
      </p:sp>
      <p:sp>
        <p:nvSpPr>
          <p:cNvPr id="21" name="Tekst — symbol zastępczy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Tutaj wstaw podtytuł</a:t>
            </a:r>
          </a:p>
        </p:txBody>
      </p:sp>
      <p:sp>
        <p:nvSpPr>
          <p:cNvPr id="20" name="Tekst — symbol zastępczy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Tutaj wstaw podtytuł</a:t>
            </a:r>
          </a:p>
        </p:txBody>
      </p:sp>
      <p:sp>
        <p:nvSpPr>
          <p:cNvPr id="15" name="Tekst — symbol zastępczy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Tutaj wstaw tekst</a:t>
            </a:r>
          </a:p>
        </p:txBody>
      </p:sp>
      <p:sp>
        <p:nvSpPr>
          <p:cNvPr id="22" name="Data — symbol zastępczy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23" name="Stopka — symbol zastępczy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4" name="Numer slajdu — symbol zastępczy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Kliknij, aby dodać tekst</a:t>
            </a:r>
          </a:p>
        </p:txBody>
      </p:sp>
      <p:sp>
        <p:nvSpPr>
          <p:cNvPr id="32" name="Obraz — symbol zastępczy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33" name="Obraz — symbol zastępczy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34" name="Obraz — symbol zastępczy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35" name="Obraz — symbol zastępczy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36" name="Data — symbol zastępczy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37" name="Stopka — symbol zastępczy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8" name="Numer slajdu — symbol zastępczy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ytuł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algn="l" rtl="0"/>
            <a:r>
              <a:rPr lang="pl-PL" noProof="0"/>
              <a:t>Kliknij, aby edytować styl</a:t>
            </a:r>
          </a:p>
        </p:txBody>
      </p:sp>
      <p:sp>
        <p:nvSpPr>
          <p:cNvPr id="29" name="Podtytuł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r>
              <a:rPr lang="pl-PL" noProof="0"/>
              <a:t>Kliknij, aby edytować styl wzorca podtytułu</a:t>
            </a:r>
          </a:p>
        </p:txBody>
      </p:sp>
      <p:sp>
        <p:nvSpPr>
          <p:cNvPr id="46" name="Data — symbol zastępczy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49" name="Obraz — symbol zastępczy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47" name="Stopka — symbol zastępczy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8" name="Numer slajdu — symbol zastępczy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Zawartość — symbol zastępczy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raz — symbol zastępczy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6" name="Stopka — symbol zastępczy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7" name="Numer slajdu — symbol zastępczy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rowad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rtlCol="0" anchor="ctr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raz — symbol zastępczy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4" name="Obraz — symbol zastępczy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6" name="Stopka — symbol zastępczy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8" name="Data — symbol zastępczy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27" name="Numer slajdu — symbol zastępczy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Tytuł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algn="l" rtl="0"/>
            <a:r>
              <a:rPr lang="pl-PL" sz="4000" noProof="0"/>
              <a:t>Kliknij, aby edytować styl</a:t>
            </a:r>
          </a:p>
        </p:txBody>
      </p:sp>
      <p:sp>
        <p:nvSpPr>
          <p:cNvPr id="14" name="Podtytuł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r>
              <a:rPr lang="pl-PL" sz="1800" noProof="0"/>
              <a:t>Kliknij, aby edytować styl wzorca podtytułu</a:t>
            </a:r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5" name="Tytuł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opka — symbol zastępczy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5" name="Data — symbol zastępczy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27" name="Numer slajdu — symbol zastępczy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opka — symbol zastępczy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l" rtl="0"/>
            <a:r>
              <a:rPr lang="pl-PL" sz="40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Kliknij, aby edytować styl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18" name="Stopka — symbol zastępczy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Tytuł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2" name="Data — symbol zastępczy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20" name="Stopka — symbol zastępczy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4" name="Numer slajdu — symbol zastępczy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Tytuł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8" name="Data — symbol zastępczy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20XX-02-04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Numer slajdu — symbol zastępczy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pl-PL" noProof="0" smtClean="0"/>
              <a:pPr/>
              <a:t>‹#›</a:t>
            </a:fld>
            <a:endParaRPr lang="pl-PL" noProof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oclaw.sa.gov.pl/pl/nowosci/zamowienia_publiczne/Z_362_3_1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660" y="4831105"/>
            <a:ext cx="6667130" cy="107527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/>
              <a:t>Wyrok i uzasadnienie </a:t>
            </a:r>
            <a:br>
              <a:rPr lang="pl-PL" b="1" dirty="0"/>
            </a:br>
            <a:r>
              <a:rPr lang="pl-PL" b="1" dirty="0"/>
              <a:t>sądu karnego pierwszej instancji</a:t>
            </a:r>
          </a:p>
        </p:txBody>
      </p:sp>
      <p:sp>
        <p:nvSpPr>
          <p:cNvPr id="11" name="Podtytuł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2753" y="4837855"/>
            <a:ext cx="3255945" cy="986000"/>
          </a:xfrm>
        </p:spPr>
        <p:txBody>
          <a:bodyPr rtlCol="0" anchor="t">
            <a:normAutofit fontScale="92500"/>
          </a:bodyPr>
          <a:lstStyle/>
          <a:p>
            <a:pPr rtl="0"/>
            <a:r>
              <a:rPr lang="pl-PL" dirty="0"/>
              <a:t>mgr Artur Kowalczyk</a:t>
            </a:r>
          </a:p>
          <a:p>
            <a:pPr rtl="0"/>
            <a:r>
              <a:rPr lang="pl-PL" dirty="0"/>
              <a:t>Katedra Postępowania Karnego</a:t>
            </a:r>
          </a:p>
        </p:txBody>
      </p:sp>
      <p:pic>
        <p:nvPicPr>
          <p:cNvPr id="30" name="Obraz — symbol zastępczy 29" descr="Biurko z dokumentami, laptopem, piórem i okularami do czytania">
            <a:extLst>
              <a:ext uri="{FF2B5EF4-FFF2-40B4-BE49-F238E27FC236}">
                <a16:creationId xmlns:a16="http://schemas.microsoft.com/office/drawing/2014/main" id="{EBEF8340-BD26-4016-B1B1-9BFC9B942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" b="7"/>
          <a:stretch/>
        </p:blipFill>
        <p:spPr>
          <a:xfrm>
            <a:off x="379094" y="344805"/>
            <a:ext cx="10369604" cy="4154274"/>
          </a:xfrm>
        </p:spPr>
      </p:pic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pl-PL" dirty="0" smtClean="0"/>
              <a:t>Orzecznictwo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pl-PL" smtClean="0"/>
              <a:pPr rtl="0"/>
              <a:t>10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38199" y="2037806"/>
            <a:ext cx="92985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Wyrok SA w Gdańsku z 17.6.2020 r., II </a:t>
            </a:r>
            <a:r>
              <a:rPr lang="pl-PL" b="1" dirty="0" err="1" smtClean="0"/>
              <a:t>AKa</a:t>
            </a:r>
            <a:r>
              <a:rPr lang="pl-PL" b="1" dirty="0" smtClean="0"/>
              <a:t> 64/20, LEX 3055805</a:t>
            </a:r>
          </a:p>
          <a:p>
            <a:r>
              <a:rPr lang="pl-PL" sz="1600" i="1" dirty="0" smtClean="0"/>
              <a:t>Sąd </a:t>
            </a:r>
            <a:r>
              <a:rPr lang="pl-PL" sz="1600" i="1" dirty="0"/>
              <a:t>Apelacyjny w Gdańsku w niniejszej sprawie nie sporządził uzasadnienia wyroku na formularzu </a:t>
            </a:r>
            <a:r>
              <a:rPr lang="pl-PL" sz="1600" i="1" dirty="0" smtClean="0"/>
              <a:t>   o </a:t>
            </a:r>
            <a:r>
              <a:rPr lang="pl-PL" sz="1600" i="1" dirty="0"/>
              <a:t>którym mowa w art. 99a § 1 k.p.k., gdyż zastosowanie tej formy sporządzenia uzasadnienia wyroku naruszałoby prawo strony do rzetelnego procesu</a:t>
            </a:r>
            <a:r>
              <a:rPr lang="pl-PL" sz="1600" i="1" dirty="0" smtClean="0"/>
              <a:t>.</a:t>
            </a:r>
          </a:p>
          <a:p>
            <a:endParaRPr lang="pl-PL" dirty="0"/>
          </a:p>
          <a:p>
            <a:r>
              <a:rPr lang="pl-PL" b="1" dirty="0" smtClean="0"/>
              <a:t>Wyrok SN z 11.8.2020 r., I KA 1/20, </a:t>
            </a:r>
            <a:r>
              <a:rPr lang="pl-PL" b="1" dirty="0"/>
              <a:t>OSNKW </a:t>
            </a:r>
            <a:r>
              <a:rPr lang="pl-PL" b="1" dirty="0" smtClean="0"/>
              <a:t>2020, nr 9-10, poz. 41</a:t>
            </a:r>
          </a:p>
          <a:p>
            <a:r>
              <a:rPr lang="pl-PL" sz="1600" i="1" dirty="0"/>
              <a:t>Rzeczą każdego sądu odwoławczego, w ramach obowiązku wynikającego z treści art. 457 § 3 k.p.k. w zw. z art. 433 § 1 i 2 k.p.k., jest przeprowadzenie w konkretnej sprawie oceny, czy może sporządzić uzasadnienie swojego wyroku na formularzu UK 2 (art. 99a § 1 k.p.k.) w taki sposób, który zagwarantuje stronie prawo do rzetelnego procesu odwoławczego a więc rzetelnego i konkretnego ustosunkowania się w toku postępowania do każdego istotnego argumentu zawartego </a:t>
            </a:r>
            <a:r>
              <a:rPr lang="pl-PL" sz="1600" i="1" dirty="0" smtClean="0"/>
              <a:t> w </a:t>
            </a:r>
            <a:r>
              <a:rPr lang="pl-PL" sz="1600" i="1" dirty="0"/>
              <a:t>apelacji strony i przedstawienia takiej oceny właśnie w uzasadnieniu wyroku sądu odwoławczego</a:t>
            </a:r>
            <a:r>
              <a:rPr lang="pl-PL" sz="1600" i="1" dirty="0" smtClean="0"/>
              <a:t>.</a:t>
            </a:r>
          </a:p>
          <a:p>
            <a:endParaRPr lang="pl-PL" sz="1600" i="1" dirty="0"/>
          </a:p>
          <a:p>
            <a:r>
              <a:rPr lang="pl-PL" b="1" dirty="0" smtClean="0"/>
              <a:t>Podobnie SA we Wrocławiu w wyroku z 10.11.2022 r., II </a:t>
            </a:r>
            <a:r>
              <a:rPr lang="pl-PL" b="1" dirty="0" err="1" smtClean="0"/>
              <a:t>AKa</a:t>
            </a:r>
            <a:r>
              <a:rPr lang="pl-PL" b="1" dirty="0" smtClean="0"/>
              <a:t> 240/22, </a:t>
            </a:r>
            <a:r>
              <a:rPr lang="pl-PL" b="1" dirty="0"/>
              <a:t>LEX nr 3455549</a:t>
            </a:r>
            <a:r>
              <a:rPr lang="pl-PL" dirty="0"/>
              <a:t> 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05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8B644-5F5A-4E5B-BA28-DE6E222E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05" y="2246600"/>
            <a:ext cx="4973746" cy="1794178"/>
          </a:xfrm>
        </p:spPr>
        <p:txBody>
          <a:bodyPr rtlCol="0"/>
          <a:lstStyle/>
          <a:p>
            <a:pPr rtl="0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3C76A6-847B-4C82-B5E0-00AA09AD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</p:spPr>
        <p:txBody>
          <a:bodyPr rtlCol="0"/>
          <a:lstStyle/>
          <a:p>
            <a:pPr rtl="0"/>
            <a:r>
              <a:rPr lang="pl-PL" dirty="0"/>
              <a:t>a</a:t>
            </a:r>
            <a:r>
              <a:rPr lang="pl-PL" dirty="0" smtClean="0"/>
              <a:t>rtur.kowalczyk@uwr.edu.pl</a:t>
            </a:r>
            <a:endParaRPr lang="pl-PL" dirty="0"/>
          </a:p>
        </p:txBody>
      </p:sp>
      <p:pic>
        <p:nvPicPr>
          <p:cNvPr id="101" name="Obraz — symbol zastępczy 100" descr="Biurko z klawiaturą, ołówkiem, notesem, okularami do czytania, telefonem">
            <a:extLst>
              <a:ext uri="{FF2B5EF4-FFF2-40B4-BE49-F238E27FC236}">
                <a16:creationId xmlns:a16="http://schemas.microsoft.com/office/drawing/2014/main" id="{FB375E85-E1B2-43CF-B21B-9B8C2110B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805" y="346969"/>
            <a:ext cx="4308475" cy="5669280"/>
          </a:xfrm>
        </p:spPr>
      </p:pic>
      <p:sp>
        <p:nvSpPr>
          <p:cNvPr id="29" name="Numer slajdu — symbol zastępczy 28">
            <a:extLst>
              <a:ext uri="{FF2B5EF4-FFF2-40B4-BE49-F238E27FC236}">
                <a16:creationId xmlns:a16="http://schemas.microsoft.com/office/drawing/2014/main" id="{A71A34B9-CDBE-4F6F-A2CD-04C420D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42B7CBA4-B6F8-42AF-9F87-A3019C537482}" type="slidenum">
              <a:rPr lang="pl-PL" smtClean="0"/>
              <a:pPr rtl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99112A8-331D-4489-BB03-40A792F8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806421" cy="1241944"/>
          </a:xfrm>
        </p:spPr>
        <p:txBody>
          <a:bodyPr rtlCol="0"/>
          <a:lstStyle/>
          <a:p>
            <a:pPr rtl="0"/>
            <a:r>
              <a:rPr lang="pl-PL" dirty="0"/>
              <a:t>Przebieg postępowania przed sądem I instancji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EA63CA57-320D-4E73-8DD7-0D976E47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pl-PL" smtClean="0"/>
              <a:pPr rtl="0"/>
              <a:t>2</a:t>
            </a:fld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F06D39C-C005-64EB-554E-4A3F98E687F9}"/>
              </a:ext>
            </a:extLst>
          </p:cNvPr>
          <p:cNvSpPr/>
          <p:nvPr/>
        </p:nvSpPr>
        <p:spPr>
          <a:xfrm>
            <a:off x="3323492" y="3974124"/>
            <a:ext cx="7218479" cy="6682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693EFE-9414-1A93-3B45-08D49A4835BA}"/>
              </a:ext>
            </a:extLst>
          </p:cNvPr>
          <p:cNvSpPr/>
          <p:nvPr/>
        </p:nvSpPr>
        <p:spPr>
          <a:xfrm>
            <a:off x="1137138" y="4138979"/>
            <a:ext cx="2124808" cy="33850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0502EB-95D7-5593-179C-FEBC7B1E8BB4}"/>
              </a:ext>
            </a:extLst>
          </p:cNvPr>
          <p:cNvSpPr txBox="1"/>
          <p:nvPr/>
        </p:nvSpPr>
        <p:spPr>
          <a:xfrm>
            <a:off x="721665" y="2076058"/>
            <a:ext cx="296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postępowanie przejściowe</a:t>
            </a:r>
          </a:p>
          <a:p>
            <a:pPr algn="ctr"/>
            <a:r>
              <a:rPr lang="pl-PL" b="1" dirty="0"/>
              <a:t>(tzw. oddanie pod sąd)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C7CEF8-EB86-DD7D-EA8D-F039B8DC1875}"/>
              </a:ext>
            </a:extLst>
          </p:cNvPr>
          <p:cNvSpPr txBox="1"/>
          <p:nvPr/>
        </p:nvSpPr>
        <p:spPr>
          <a:xfrm>
            <a:off x="3261946" y="2514273"/>
            <a:ext cx="687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rozprawa główna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975DE47-7204-7ADA-DDCB-43A40E81E5BD}"/>
              </a:ext>
            </a:extLst>
          </p:cNvPr>
          <p:cNvSpPr txBox="1"/>
          <p:nvPr/>
        </p:nvSpPr>
        <p:spPr>
          <a:xfrm>
            <a:off x="3323492" y="3439937"/>
            <a:ext cx="687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sz="1600" dirty="0"/>
              <a:t>część wstępna        przewód sądowy</a:t>
            </a:r>
            <a:r>
              <a:rPr lang="pl-PL" sz="1600" b="1" dirty="0"/>
              <a:t>      </a:t>
            </a:r>
            <a:r>
              <a:rPr lang="pl-PL" sz="1600" b="1" dirty="0" smtClean="0"/>
              <a:t>  </a:t>
            </a:r>
            <a:r>
              <a:rPr lang="pl-PL" sz="1600" dirty="0"/>
              <a:t>głosy stron         </a:t>
            </a:r>
            <a:r>
              <a:rPr lang="pl-PL" sz="1600" b="1" dirty="0"/>
              <a:t>wyrokowanie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DEC35BB-D9AD-9F8C-2F53-605BBA4F2720}"/>
              </a:ext>
            </a:extLst>
          </p:cNvPr>
          <p:cNvCxnSpPr>
            <a:cxnSpLocks/>
          </p:cNvCxnSpPr>
          <p:nvPr/>
        </p:nvCxnSpPr>
        <p:spPr>
          <a:xfrm>
            <a:off x="4967654" y="3436245"/>
            <a:ext cx="0" cy="137824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586AA22-27F4-2D69-6E55-37D8BE69D8FB}"/>
              </a:ext>
            </a:extLst>
          </p:cNvPr>
          <p:cNvCxnSpPr>
            <a:cxnSpLocks/>
          </p:cNvCxnSpPr>
          <p:nvPr/>
        </p:nvCxnSpPr>
        <p:spPr>
          <a:xfrm>
            <a:off x="6957646" y="3436245"/>
            <a:ext cx="0" cy="137824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F511BFD-1E9B-5B10-4749-AB8E05754E89}"/>
              </a:ext>
            </a:extLst>
          </p:cNvPr>
          <p:cNvCxnSpPr>
            <a:cxnSpLocks/>
          </p:cNvCxnSpPr>
          <p:nvPr/>
        </p:nvCxnSpPr>
        <p:spPr>
          <a:xfrm>
            <a:off x="8472853" y="3449854"/>
            <a:ext cx="0" cy="137824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86534061-440E-137B-834F-C84CD129A70D}"/>
              </a:ext>
            </a:extLst>
          </p:cNvPr>
          <p:cNvSpPr/>
          <p:nvPr/>
        </p:nvSpPr>
        <p:spPr>
          <a:xfrm rot="16200000">
            <a:off x="6611441" y="-162769"/>
            <a:ext cx="313681" cy="6759773"/>
          </a:xfrm>
          <a:prstGeom prst="rightBrace">
            <a:avLst>
              <a:gd name="adj1" fmla="val 1036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zakrzywiona w prawo 13">
            <a:extLst>
              <a:ext uri="{FF2B5EF4-FFF2-40B4-BE49-F238E27FC236}">
                <a16:creationId xmlns:a16="http://schemas.microsoft.com/office/drawing/2014/main" id="{5C682390-907C-5EB1-C8FB-87957CB9BB44}"/>
              </a:ext>
            </a:extLst>
          </p:cNvPr>
          <p:cNvSpPr/>
          <p:nvPr/>
        </p:nvSpPr>
        <p:spPr>
          <a:xfrm flipV="1">
            <a:off x="531935" y="4138979"/>
            <a:ext cx="543657" cy="1378249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Nawias klamrowy zamykający 14">
            <a:extLst>
              <a:ext uri="{FF2B5EF4-FFF2-40B4-BE49-F238E27FC236}">
                <a16:creationId xmlns:a16="http://schemas.microsoft.com/office/drawing/2014/main" id="{23E71DE9-9CAF-20C2-A132-3FF01D804044}"/>
              </a:ext>
            </a:extLst>
          </p:cNvPr>
          <p:cNvSpPr/>
          <p:nvPr/>
        </p:nvSpPr>
        <p:spPr>
          <a:xfrm rot="16200000">
            <a:off x="2042702" y="2160385"/>
            <a:ext cx="313681" cy="2124809"/>
          </a:xfrm>
          <a:prstGeom prst="rightBrace">
            <a:avLst>
              <a:gd name="adj1" fmla="val 1036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E866072-3267-9245-AC48-B0568C90EA02}"/>
              </a:ext>
            </a:extLst>
          </p:cNvPr>
          <p:cNvSpPr txBox="1"/>
          <p:nvPr/>
        </p:nvSpPr>
        <p:spPr>
          <a:xfrm>
            <a:off x="2199540" y="3525749"/>
            <a:ext cx="112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kontrola merytoryczna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7C424B4-1FAB-D635-F4F8-FD986B25F3E2}"/>
              </a:ext>
            </a:extLst>
          </p:cNvPr>
          <p:cNvSpPr txBox="1"/>
          <p:nvPr/>
        </p:nvSpPr>
        <p:spPr>
          <a:xfrm>
            <a:off x="1075590" y="3525749"/>
            <a:ext cx="112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kontrola formalna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AC74E55-604C-1244-55B3-A837E9BC12C0}"/>
              </a:ext>
            </a:extLst>
          </p:cNvPr>
          <p:cNvSpPr txBox="1"/>
          <p:nvPr/>
        </p:nvSpPr>
        <p:spPr>
          <a:xfrm>
            <a:off x="1137138" y="5236832"/>
            <a:ext cx="155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 oskarżenia</a:t>
            </a:r>
          </a:p>
        </p:txBody>
      </p:sp>
      <p:sp>
        <p:nvSpPr>
          <p:cNvPr id="22" name="Prostokąt: zagięty narożnik 21">
            <a:extLst>
              <a:ext uri="{FF2B5EF4-FFF2-40B4-BE49-F238E27FC236}">
                <a16:creationId xmlns:a16="http://schemas.microsoft.com/office/drawing/2014/main" id="{BD168C0B-468A-EE20-280F-D1441D79241A}"/>
              </a:ext>
            </a:extLst>
          </p:cNvPr>
          <p:cNvSpPr/>
          <p:nvPr/>
        </p:nvSpPr>
        <p:spPr>
          <a:xfrm>
            <a:off x="10644620" y="3436245"/>
            <a:ext cx="995136" cy="1513823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">
            <a:extLst>
              <a:ext uri="{FF2B5EF4-FFF2-40B4-BE49-F238E27FC236}">
                <a16:creationId xmlns:a16="http://schemas.microsoft.com/office/drawing/2014/main" id="{7A8F0552-0384-BAA1-D95F-636C664A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058" y="3554325"/>
            <a:ext cx="309394" cy="3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CB932F9-6FB1-36B9-2FBF-9C1DCECF2471}"/>
              </a:ext>
            </a:extLst>
          </p:cNvPr>
          <p:cNvSpPr txBox="1"/>
          <p:nvPr/>
        </p:nvSpPr>
        <p:spPr>
          <a:xfrm>
            <a:off x="10659207" y="3943340"/>
            <a:ext cx="99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WYROK </a:t>
            </a:r>
            <a:r>
              <a:rPr lang="pl-PL" sz="1200" dirty="0"/>
              <a:t>         w imieniu RP</a:t>
            </a:r>
          </a:p>
        </p:txBody>
      </p:sp>
      <p:sp>
        <p:nvSpPr>
          <p:cNvPr id="25" name="Strzałka: wygięta 24">
            <a:extLst>
              <a:ext uri="{FF2B5EF4-FFF2-40B4-BE49-F238E27FC236}">
                <a16:creationId xmlns:a16="http://schemas.microsoft.com/office/drawing/2014/main" id="{B5F83DB6-18AD-DBA8-0D66-0DFF40B45FFC}"/>
              </a:ext>
            </a:extLst>
          </p:cNvPr>
          <p:cNvSpPr/>
          <p:nvPr/>
        </p:nvSpPr>
        <p:spPr>
          <a:xfrm flipH="1" flipV="1">
            <a:off x="10565415" y="5071834"/>
            <a:ext cx="633051" cy="525458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7B811B5-D449-C8FD-3C0C-CABBDCC92BB2}"/>
              </a:ext>
            </a:extLst>
          </p:cNvPr>
          <p:cNvSpPr txBox="1"/>
          <p:nvPr/>
        </p:nvSpPr>
        <p:spPr>
          <a:xfrm>
            <a:off x="6932731" y="5104295"/>
            <a:ext cx="358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czynności końcowe </a:t>
            </a:r>
          </a:p>
          <a:p>
            <a:pPr algn="r"/>
            <a:r>
              <a:rPr lang="pl-PL" dirty="0"/>
              <a:t>postępowania głównego</a:t>
            </a:r>
          </a:p>
        </p:txBody>
      </p:sp>
    </p:spTree>
    <p:extLst>
      <p:ext uri="{BB962C8B-B14F-4D97-AF65-F5344CB8AC3E}">
        <p14:creationId xmlns:p14="http://schemas.microsoft.com/office/powerpoint/2010/main" val="215294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rtlCol="0"/>
          <a:lstStyle/>
          <a:p>
            <a:pPr rtl="0"/>
            <a:r>
              <a:rPr lang="pl-PL" dirty="0" smtClean="0"/>
              <a:t>Wyroki sądu pierwszej instancji</a:t>
            </a:r>
            <a:endParaRPr lang="pl-PL" dirty="0"/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D4337333-5C0C-4BBC-9B33-936F96AD2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3" y="1673444"/>
            <a:ext cx="4565283" cy="665481"/>
          </a:xfrm>
        </p:spPr>
        <p:txBody>
          <a:bodyPr rtlCol="0"/>
          <a:lstStyle/>
          <a:p>
            <a:pPr rtl="0"/>
            <a:r>
              <a:rPr lang="pl-PL" dirty="0" smtClean="0"/>
              <a:t>Typy wyroków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8C803DE5-6EF0-4F28-8C50-C142E51B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38927"/>
            <a:ext cx="4565283" cy="3492908"/>
          </a:xfrm>
        </p:spPr>
        <p:txBody>
          <a:bodyPr rtlCol="0"/>
          <a:lstStyle/>
          <a:p>
            <a:pPr rtl="0"/>
            <a:r>
              <a:rPr lang="pl-PL" dirty="0" smtClean="0"/>
              <a:t>„Zwyczajny”,</a:t>
            </a:r>
            <a:endParaRPr lang="pl-PL" dirty="0"/>
          </a:p>
          <a:p>
            <a:pPr rtl="0"/>
            <a:r>
              <a:rPr lang="pl-PL" dirty="0" smtClean="0"/>
              <a:t>Nakazowy,</a:t>
            </a:r>
          </a:p>
          <a:p>
            <a:pPr rtl="0"/>
            <a:r>
              <a:rPr lang="pl-PL" dirty="0" smtClean="0"/>
              <a:t>Łączny,</a:t>
            </a:r>
          </a:p>
          <a:p>
            <a:pPr rtl="0"/>
            <a:r>
              <a:rPr lang="pl-PL" dirty="0" smtClean="0"/>
              <a:t>W przedmiocie odszkodowania za niesłuszne skazania, tymczasowe aresztowanie lub zatrzymanie.</a:t>
            </a:r>
          </a:p>
          <a:p>
            <a:pPr rtl="0"/>
            <a:endParaRPr lang="pl-PL" dirty="0"/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E633D0AA-8EC9-4074-835B-B9E8F5104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8963" y="1673444"/>
            <a:ext cx="4565283" cy="665481"/>
          </a:xfrm>
        </p:spPr>
        <p:txBody>
          <a:bodyPr rtlCol="0"/>
          <a:lstStyle/>
          <a:p>
            <a:pPr rtl="0"/>
            <a:r>
              <a:rPr lang="pl-PL" dirty="0" smtClean="0"/>
              <a:t>Podział wyroków sądu pierwszej instancji ze względu na rodzaj rozstrzygnięcia</a:t>
            </a:r>
            <a:endParaRPr lang="pl-PL" dirty="0"/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665DE900-AEA6-4993-B176-7D5A096C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8963" y="3425571"/>
            <a:ext cx="4565283" cy="1756029"/>
          </a:xfrm>
        </p:spPr>
        <p:txBody>
          <a:bodyPr rtlCol="0"/>
          <a:lstStyle/>
          <a:p>
            <a:pPr rtl="0"/>
            <a:r>
              <a:rPr lang="pl-PL" dirty="0" smtClean="0"/>
              <a:t>Skazujący,</a:t>
            </a:r>
          </a:p>
          <a:p>
            <a:pPr rtl="0"/>
            <a:r>
              <a:rPr lang="pl-PL" dirty="0" smtClean="0"/>
              <a:t>Uniewinniający,</a:t>
            </a:r>
          </a:p>
          <a:p>
            <a:pPr rtl="0"/>
            <a:r>
              <a:rPr lang="pl-PL" dirty="0" smtClean="0"/>
              <a:t>Umarzający,</a:t>
            </a:r>
          </a:p>
          <a:p>
            <a:pPr rtl="0"/>
            <a:r>
              <a:rPr lang="pl-PL" dirty="0" smtClean="0"/>
              <a:t>Warunkowo umarzający.</a:t>
            </a:r>
            <a:endParaRPr lang="pl-PL" dirty="0"/>
          </a:p>
        </p:txBody>
      </p:sp>
      <p:sp>
        <p:nvSpPr>
          <p:cNvPr id="18" name="Numer slajdu — symbol zastępczy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pl-PL" smtClean="0"/>
              <a:pPr rtl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3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pl-PL" dirty="0" smtClean="0"/>
              <a:t>Elementy wyroku – art. 413 </a:t>
            </a:r>
            <a:r>
              <a:rPr lang="pl-PL" dirty="0" smtClean="0">
                <a:cs typeface="Times New Roman" panose="02020603050405020304" pitchFamily="18" charset="0"/>
              </a:rPr>
              <a:t>k.p.k.</a:t>
            </a:r>
            <a:endParaRPr lang="pl-PL" dirty="0"/>
          </a:p>
        </p:txBody>
      </p:sp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225176"/>
            <a:ext cx="6633497" cy="3808912"/>
          </a:xfrm>
        </p:spPr>
        <p:txBody>
          <a:bodyPr rtlCol="0">
            <a:normAutofit fontScale="70000" lnSpcReduction="2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1. Każdy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wyrok powinien zawierać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oznaczenie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sądu, który go wydał, oraz sędziów, ławników, oskarżycieli i protokolanta;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datę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miejsce rozpoznania sprawy i wydania wyroku;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imię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nazwisko oraz inne dane określające tożsamość oskarżonego;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przytoczenie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opisu i kwalifikacji prawnej czynu, którego popełnienie oskarżyciel zarzucił oskarżonemu;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rozstrzygnięcie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sądu;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wskazanie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zastosowanych przepisów ustawy karnej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2.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Wyrok skazujący powinien ponadto zawierać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dokładne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przypisanego oskarżonemu czynu oraz jego kwalifikację prawną;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rozstrzygnięcia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do kary i środków karnych, środków kompensacyjnych i przepadku, a w razie potrzeby - co do zaliczenia na ich poczet okresów wskazanych w art. 63 Kodeksu karnego.</a:t>
            </a:r>
          </a:p>
          <a:p>
            <a:endParaRPr lang="pl-PL" dirty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pl-PL" smtClean="0"/>
              <a:pPr rtl="0"/>
              <a:t>4</a:t>
            </a:fld>
            <a:endParaRPr lang="pl-PL"/>
          </a:p>
        </p:txBody>
      </p:sp>
      <p:pic>
        <p:nvPicPr>
          <p:cNvPr id="5" name="Picture 2" descr="Znalezione obrazy dla zapytania akta sprawy karnej">
            <a:hlinkClick r:id="rId3"/>
            <a:extLst>
              <a:ext uri="{FF2B5EF4-FFF2-40B4-BE49-F238E27FC236}">
                <a16:creationId xmlns:a16="http://schemas.microsoft.com/office/drawing/2014/main" id="{B975691B-F464-13FB-8E7C-1B67D9C9A1C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 b="8411"/>
          <a:stretch>
            <a:fillRect/>
          </a:stretch>
        </p:blipFill>
        <p:spPr bwMode="auto">
          <a:xfrm>
            <a:off x="7269163" y="1928813"/>
            <a:ext cx="346551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— symbol zastępczy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1" name="Tytuł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700" y="1855786"/>
            <a:ext cx="4502300" cy="4267428"/>
          </a:xfrm>
        </p:spPr>
        <p:txBody>
          <a:bodyPr rtlCol="0">
            <a:no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/>
              </a:rPr>
              <a:t>a</a:t>
            </a:r>
            <a:r>
              <a:rPr lang="pl-PL" sz="2400" b="1" dirty="0" smtClean="0">
                <a:solidFill>
                  <a:schemeClr val="bg1"/>
                </a:solidFill>
                <a:effectLst/>
              </a:rPr>
              <a:t>rt. 113 k.p.k.</a:t>
            </a:r>
            <a:br>
              <a:rPr lang="pl-PL" sz="2400" b="1" dirty="0" smtClean="0">
                <a:solidFill>
                  <a:schemeClr val="bg1"/>
                </a:solidFill>
                <a:effectLst/>
              </a:rPr>
            </a:br>
            <a:r>
              <a:rPr lang="pl-PL" sz="2400" b="1" dirty="0" smtClean="0">
                <a:solidFill>
                  <a:schemeClr val="bg1"/>
                </a:solidFill>
                <a:effectLst/>
              </a:rPr>
              <a:t>Orzeczenie </a:t>
            </a:r>
            <a:r>
              <a:rPr lang="pl-PL" sz="2400" b="1" dirty="0">
                <a:solidFill>
                  <a:schemeClr val="bg1"/>
                </a:solidFill>
                <a:effectLst/>
              </a:rPr>
              <a:t>podpisują wszyscy członkowie składu orzekającego, </a:t>
            </a:r>
            <a:r>
              <a:rPr lang="pl-PL" sz="2400" b="1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effectLst/>
              </a:rPr>
            </a:br>
            <a:r>
              <a:rPr lang="pl-PL" sz="2400" b="1" dirty="0" smtClean="0">
                <a:solidFill>
                  <a:schemeClr val="bg1"/>
                </a:solidFill>
                <a:effectLst/>
              </a:rPr>
              <a:t>nie </a:t>
            </a:r>
            <a:r>
              <a:rPr lang="pl-PL" sz="2400" b="1" dirty="0">
                <a:solidFill>
                  <a:schemeClr val="bg1"/>
                </a:solidFill>
                <a:effectLst/>
              </a:rPr>
              <a:t>wyłączając przegłosowanego, chyba że orzeczenie zamieszczono w protokole</a:t>
            </a:r>
            <a:r>
              <a:rPr lang="pl-PL" sz="2400" b="1" dirty="0" smtClean="0">
                <a:solidFill>
                  <a:schemeClr val="bg1"/>
                </a:solidFill>
                <a:effectLst/>
              </a:rPr>
              <a:t>.</a:t>
            </a:r>
            <a:br>
              <a:rPr lang="pl-PL" sz="2400" b="1" dirty="0" smtClean="0">
                <a:solidFill>
                  <a:schemeClr val="bg1"/>
                </a:solidFill>
                <a:effectLst/>
              </a:rPr>
            </a:br>
            <a:r>
              <a:rPr lang="pl-PL" sz="2400" b="1" dirty="0">
                <a:solidFill>
                  <a:schemeClr val="bg1"/>
                </a:solidFill>
                <a:effectLst/>
              </a:rPr>
              <a:t/>
            </a:r>
            <a:br>
              <a:rPr lang="pl-PL" sz="2400" b="1" dirty="0">
                <a:solidFill>
                  <a:schemeClr val="bg1"/>
                </a:solidFill>
                <a:effectLst/>
              </a:rPr>
            </a:br>
            <a:r>
              <a:rPr lang="pl-PL" sz="2400" b="1" dirty="0" smtClean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pl-PL" sz="2400" b="1" dirty="0" smtClean="0">
                <a:solidFill>
                  <a:schemeClr val="bg1"/>
                </a:solidFill>
                <a:effectLst/>
              </a:rPr>
              <a:t> art. 439 </a:t>
            </a:r>
            <a:r>
              <a:rPr lang="pl-PL" sz="2400" b="1" dirty="0" smtClean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§ 1 pkt 6 k.p.k. !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pl-PL" smtClean="0"/>
              <a:pPr rtl="0"/>
              <a:t>5</a:t>
            </a:fld>
            <a:endParaRPr lang="pl-PL"/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5455" y="334926"/>
            <a:ext cx="5358799" cy="6188148"/>
            <a:chOff x="7277099" y="334926"/>
            <a:chExt cx="4547155" cy="6188148"/>
          </a:xfrm>
        </p:grpSpPr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7189" y="2402613"/>
            <a:ext cx="3901440" cy="3331867"/>
          </a:xfrm>
        </p:spPr>
        <p:txBody>
          <a:bodyPr rtlCol="0">
            <a:noAutofit/>
          </a:bodyPr>
          <a:lstStyle/>
          <a:p>
            <a:pPr rtl="0"/>
            <a:r>
              <a:rPr lang="pl-PL" sz="2400" dirty="0" smtClean="0"/>
              <a:t>Brak ujednoliconego wzoru wyroku sądu karnego.</a:t>
            </a:r>
            <a:br>
              <a:rPr lang="pl-PL" sz="2400" dirty="0" smtClean="0"/>
            </a:br>
            <a:r>
              <a:rPr lang="pl-PL" sz="2400" dirty="0" smtClean="0"/>
              <a:t>Regulamin urzędowania sądów powszechnych wprowadza jedynie wymóg, by w wyroku znajdował się tytułu „Wyrok w imieniu RP” oraz wizerunek godła RP, a także reguluje kwestie dotyczące oznaczania członków składu.</a:t>
            </a:r>
            <a:endParaRPr lang="pl-PL" sz="24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3109"/>
          <a:stretch>
            <a:fillRect/>
          </a:stretch>
        </p:blipFill>
        <p:spPr>
          <a:xfrm>
            <a:off x="0" y="3152775"/>
            <a:ext cx="6426200" cy="3705225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57" y="0"/>
            <a:ext cx="5529943" cy="31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pl-PL" dirty="0" smtClean="0"/>
              <a:t>Główne funkcje uzasadnienia</a:t>
            </a:r>
            <a:endParaRPr lang="pl-PL" dirty="0"/>
          </a:p>
        </p:txBody>
      </p:sp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782525"/>
            <a:ext cx="6633497" cy="3808912"/>
          </a:xfrm>
        </p:spPr>
        <p:txBody>
          <a:bodyPr rtlCol="0">
            <a:normAutofit/>
          </a:bodyPr>
          <a:lstStyle/>
          <a:p>
            <a:pPr marL="457200" indent="-457200">
              <a:buAutoNum type="arabicPeriod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perswazyjna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przekonanie stron co do słuszności rozstrzygnięcia,</a:t>
            </a:r>
          </a:p>
          <a:p>
            <a:pPr marL="457200" indent="-457200">
              <a:buAutoNum type="arabicPeriod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Funkcja kontrolna  sąd odwoławczy może poznać przyczyny danego rozstrzygnięcia i poddać je kontroli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pl-PL" smtClean="0"/>
              <a:pPr rtl="0"/>
              <a:t>7</a:t>
            </a:fld>
            <a:endParaRPr lang="pl-PL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71B5721-BB3D-4274-B9DD-C97ABADC0D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" b="340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pl-PL" dirty="0" smtClean="0"/>
              <a:t>Elementy uzasadnienia – art. 424 k.p.k.</a:t>
            </a:r>
            <a:endParaRPr lang="pl-PL" dirty="0"/>
          </a:p>
        </p:txBody>
      </p:sp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6678"/>
            <a:ext cx="6051759" cy="3808912"/>
          </a:xfrm>
        </p:spPr>
        <p:txBody>
          <a:bodyPr rtlCol="0">
            <a:normAutofit fontScale="92500" lnSpcReduction="1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  1. 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Uzasadnienie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powinno zawierać zwięzłe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wskazanie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jakie fakty sąd uznał za udowodnione lub nieudowodnione, na jakich w tej mierze oparł się dowodach i dlaczego nie uznał dowodów przeciwnych;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wyjaśnienie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prawnej wyroku.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  2. 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uzasadnieniu wyroku należy ponadto przytoczyć okoliczności, które sąd miał na względzie przy wymiarze kary, a zwłaszcza przy zastosowaniu nadzwyczajnego złagodzenia kary, środków zabezpieczających oraz przy innych rozstrzygnięciach zawartych w wyroku.</a:t>
            </a:r>
          </a:p>
          <a:p>
            <a:endParaRPr lang="pl-PL" b="1" dirty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pl-PL" smtClean="0"/>
              <a:pPr rtl="0"/>
              <a:t>8</a:t>
            </a:fld>
            <a:endParaRPr lang="pl-PL"/>
          </a:p>
        </p:txBody>
      </p:sp>
      <p:pic>
        <p:nvPicPr>
          <p:cNvPr id="1028" name="Picture 4" descr="Koniec z uzasadnieniami wyroków liczącymi dziesiątki stron. MS opracowało  wzory formularzy - GazetaPrawna.pl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47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7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751424" cy="1241944"/>
          </a:xfrm>
        </p:spPr>
        <p:txBody>
          <a:bodyPr rtlCol="0">
            <a:normAutofit/>
          </a:bodyPr>
          <a:lstStyle/>
          <a:p>
            <a:pPr rtl="0"/>
            <a:r>
              <a:rPr lang="pl-PL" dirty="0" smtClean="0"/>
              <a:t>Wzory formularzy uzasadnień – art. 99a k.p.k.</a:t>
            </a:r>
            <a:br>
              <a:rPr lang="pl-PL" dirty="0" smtClean="0"/>
            </a:br>
            <a:r>
              <a:rPr lang="pl-PL" sz="2700" dirty="0" smtClean="0"/>
              <a:t>wprowadzony nowelą z 19.7.2019 r., wszedł w życie 1.1.2020 r.</a:t>
            </a:r>
            <a:endParaRPr lang="pl-PL" sz="2700" dirty="0"/>
          </a:p>
        </p:txBody>
      </p:sp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6678"/>
            <a:ext cx="6138404" cy="3808912"/>
          </a:xfrm>
        </p:spPr>
        <p:txBody>
          <a:bodyPr rtlCol="0"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pl-PL" smtClean="0"/>
              <a:pPr rtl="0"/>
              <a:t>9</a:t>
            </a:fld>
            <a:endParaRPr lang="pl-PL"/>
          </a:p>
        </p:txBody>
      </p:sp>
      <p:pic>
        <p:nvPicPr>
          <p:cNvPr id="1028" name="Picture 4" descr="Koniec z uzasadnieniami wyroków liczącymi dziesiątki stron. MS opracowało  wzory formularzy - GazetaPrawna.pl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47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38199" y="221141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pl-PL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1. 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Uzasadnienie </a:t>
            </a:r>
            <a:r>
              <a:rPr lang="pl-PL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wyroku sądu pierwszej instancji, w tym wyroku nakazowego i wyroku łącznego, oraz wyroku sądu odwoławczego 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wyroku </a:t>
            </a:r>
            <a:r>
              <a:rPr lang="pl-PL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wydanego w postępowaniu o wznowienie postępowania sporządza się na formularzu według ustalonego wzoru.</a:t>
            </a:r>
          </a:p>
          <a:p>
            <a:r>
              <a:rPr lang="pl-PL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  2. 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 </a:t>
            </a:r>
            <a:r>
              <a:rPr lang="pl-PL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Sprawiedliwości określi, w drodze rozporządzenia, wzory formularzy uzasadnień wyroków oraz sposób ich wypełniania, mając na uwadze konieczność zamieszczenia w nich niezbędnych informacji wskazanych w ustawie, w sposób umożliwiający należyte sporządzenie przez uprawnionego środka zaskarżenia, a także właściwe dokonanie kontroli wyroku w razie wniesienia takiego 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rozporządzenie 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MS z 28.11.2019 r. w sprawie wzoru formularzy uzasadnień wyroków oraz sposobu ich wypełniania, Dz. U. z 2019 r., poz. </a:t>
            </a:r>
            <a:r>
              <a:rPr lang="pl-PL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2349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l-PL" sz="1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https://www.gov.pl/web/sprawiedliwosc/formularze-uzasadnien-w-sprawach-karnych</a:t>
            </a:r>
            <a:endParaRPr lang="pl-PL" sz="1600" b="0" i="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89665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607950_TF00775130_Win32.potx" id="{E5AE78D7-BFE3-4669-B2FF-37D10593FD56}" vid="{A1B026EA-FA7D-4708-8B04-D82240E96004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6123C-0D07-411D-99F3-D7FCBD317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AE2BE2-2448-4E7B-801D-A1DB86E25C07}">
  <ds:schemaRefs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230e9df3-be65-4c73-a93b-d1236ebd677e"/>
    <ds:schemaRef ds:uri="http://schemas.microsoft.com/sharepoint/v3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D1BE6E-AF61-4499-9528-70BA981F40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Nota</Template>
  <TotalTime>342</TotalTime>
  <Words>500</Words>
  <Application>Microsoft Office PowerPoint</Application>
  <PresentationFormat>Panoramiczny</PresentationFormat>
  <Paragraphs>83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Univers Condensed</vt:lpstr>
      <vt:lpstr>Wingdings</vt:lpstr>
      <vt:lpstr>MemoVTI</vt:lpstr>
      <vt:lpstr>Wyrok i uzasadnienie  sądu karnego pierwszej instancji</vt:lpstr>
      <vt:lpstr>Przebieg postępowania przed sądem I instancji</vt:lpstr>
      <vt:lpstr>Wyroki sądu pierwszej instancji</vt:lpstr>
      <vt:lpstr>Elementy wyroku – art. 413 k.p.k.</vt:lpstr>
      <vt:lpstr>art. 113 k.p.k. Orzeczenie podpisują wszyscy członkowie składu orzekającego,  nie wyłączając przegłosowanego, chyba że orzeczenie zamieszczono w protokole.   art. 439 § 1 pkt 6 k.p.k. !</vt:lpstr>
      <vt:lpstr>Brak ujednoliconego wzoru wyroku sądu karnego. Regulamin urzędowania sądów powszechnych wprowadza jedynie wymóg, by w wyroku znajdował się tytułu „Wyrok w imieniu RP” oraz wizerunek godła RP, a także reguluje kwestie dotyczące oznaczania członków składu.</vt:lpstr>
      <vt:lpstr>Główne funkcje uzasadnienia</vt:lpstr>
      <vt:lpstr>Elementy uzasadnienia – art. 424 k.p.k.</vt:lpstr>
      <vt:lpstr>Wzory formularzy uzasadnień – art. 99a k.p.k. wprowadzony nowelą z 19.7.2019 r., wszedł w życie 1.1.2020 r.</vt:lpstr>
      <vt:lpstr>Orzecznictwo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Wyrok i uzasadnienie  sądu karnego pierwszej instancji</dc:title>
  <dc:creator>Artur Kowalczyk</dc:creator>
  <cp:lastModifiedBy>Kowalczyk Artur</cp:lastModifiedBy>
  <cp:revision>10</cp:revision>
  <dcterms:created xsi:type="dcterms:W3CDTF">2023-03-12T18:15:08Z</dcterms:created>
  <dcterms:modified xsi:type="dcterms:W3CDTF">2023-03-13T12:30:27Z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