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0C81-2E0E-4000-B8DE-FA35CBFE9AF8}" type="datetimeFigureOut">
              <a:rPr lang="pl-PL" smtClean="0"/>
              <a:t>2018-11-07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5009-62D1-4D66-A1AB-E841175A09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362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0C81-2E0E-4000-B8DE-FA35CBFE9AF8}" type="datetimeFigureOut">
              <a:rPr lang="pl-PL" smtClean="0"/>
              <a:t>2018-11-07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5009-62D1-4D66-A1AB-E841175A09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4570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0C81-2E0E-4000-B8DE-FA35CBFE9AF8}" type="datetimeFigureOut">
              <a:rPr lang="pl-PL" smtClean="0"/>
              <a:t>2018-11-07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5009-62D1-4D66-A1AB-E841175A09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418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0C81-2E0E-4000-B8DE-FA35CBFE9AF8}" type="datetimeFigureOut">
              <a:rPr lang="pl-PL" smtClean="0"/>
              <a:t>2018-11-07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5009-62D1-4D66-A1AB-E841175A09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2701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0C81-2E0E-4000-B8DE-FA35CBFE9AF8}" type="datetimeFigureOut">
              <a:rPr lang="pl-PL" smtClean="0"/>
              <a:t>2018-11-07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5009-62D1-4D66-A1AB-E841175A09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532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0C81-2E0E-4000-B8DE-FA35CBFE9AF8}" type="datetimeFigureOut">
              <a:rPr lang="pl-PL" smtClean="0"/>
              <a:t>2018-11-07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5009-62D1-4D66-A1AB-E841175A09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286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0C81-2E0E-4000-B8DE-FA35CBFE9AF8}" type="datetimeFigureOut">
              <a:rPr lang="pl-PL" smtClean="0"/>
              <a:t>2018-11-07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5009-62D1-4D66-A1AB-E841175A09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485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0C81-2E0E-4000-B8DE-FA35CBFE9AF8}" type="datetimeFigureOut">
              <a:rPr lang="pl-PL" smtClean="0"/>
              <a:t>2018-11-07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5009-62D1-4D66-A1AB-E841175A09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595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0C81-2E0E-4000-B8DE-FA35CBFE9AF8}" type="datetimeFigureOut">
              <a:rPr lang="pl-PL" smtClean="0"/>
              <a:t>2018-11-07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5009-62D1-4D66-A1AB-E841175A09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245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0C81-2E0E-4000-B8DE-FA35CBFE9AF8}" type="datetimeFigureOut">
              <a:rPr lang="pl-PL" smtClean="0"/>
              <a:t>2018-11-07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5009-62D1-4D66-A1AB-E841175A09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006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0C81-2E0E-4000-B8DE-FA35CBFE9AF8}" type="datetimeFigureOut">
              <a:rPr lang="pl-PL" smtClean="0"/>
              <a:t>2018-11-07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5009-62D1-4D66-A1AB-E841175A09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573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F0C81-2E0E-4000-B8DE-FA35CBFE9AF8}" type="datetimeFigureOut">
              <a:rPr lang="pl-PL" smtClean="0"/>
              <a:t>2018-11-07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A5009-62D1-4D66-A1AB-E841175A09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16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73333"/>
            <a:ext cx="9144000" cy="2387600"/>
          </a:xfrm>
        </p:spPr>
        <p:txBody>
          <a:bodyPr/>
          <a:lstStyle/>
          <a:p>
            <a:r>
              <a:rPr lang="pl-PL" b="1" dirty="0" smtClean="0"/>
              <a:t>Złota Bulla 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Zajęcia </a:t>
            </a:r>
            <a:r>
              <a:rPr lang="pl-PL" dirty="0" smtClean="0"/>
              <a:t>nr 5– 07.11.2018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269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Kontekst polityczny i historyczny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5429435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Rzesza Niemiecka (Święte Cesarstwo Rzymskie Narodu Niemieckiego) od </a:t>
            </a:r>
            <a:r>
              <a:rPr lang="pl-PL" dirty="0" smtClean="0"/>
              <a:t>XII </a:t>
            </a:r>
            <a:r>
              <a:rPr lang="pl-PL" dirty="0" smtClean="0"/>
              <a:t>do </a:t>
            </a:r>
            <a:r>
              <a:rPr lang="pl-PL" dirty="0" smtClean="0"/>
              <a:t>XIV </a:t>
            </a:r>
            <a:r>
              <a:rPr lang="pl-PL" dirty="0" smtClean="0"/>
              <a:t>wieku</a:t>
            </a:r>
          </a:p>
          <a:p>
            <a:pPr marL="514350" indent="-514350">
              <a:buAutoNum type="arabicPeriod"/>
            </a:pPr>
            <a:r>
              <a:rPr lang="pl-PL" dirty="0" smtClean="0"/>
              <a:t>Średniowieczny feudalizm i legitymizacja władzy</a:t>
            </a:r>
            <a:endParaRPr lang="pl-PL" dirty="0" smtClean="0"/>
          </a:p>
          <a:p>
            <a:pPr marL="514350" indent="-514350">
              <a:buAutoNum type="arabicPeriod"/>
            </a:pPr>
            <a:r>
              <a:rPr lang="pl-PL" dirty="0" smtClean="0"/>
              <a:t>Najważniejsze kraje niemieckie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594" y="1690688"/>
            <a:ext cx="4678680" cy="332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283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1668" y="365125"/>
            <a:ext cx="10622132" cy="1325563"/>
          </a:xfrm>
        </p:spPr>
        <p:txBody>
          <a:bodyPr/>
          <a:lstStyle/>
          <a:p>
            <a:r>
              <a:rPr lang="pl-PL" b="1" dirty="0"/>
              <a:t>I</a:t>
            </a:r>
            <a:r>
              <a:rPr lang="pl-PL" b="1" dirty="0" smtClean="0"/>
              <a:t>nformacje </a:t>
            </a:r>
            <a:r>
              <a:rPr lang="pl-PL" b="1" dirty="0" smtClean="0"/>
              <a:t>ogólne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1668" y="180786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oryginalna nazwa: niem. </a:t>
            </a:r>
            <a:r>
              <a:rPr lang="pl-PL" i="1" dirty="0" err="1" smtClean="0"/>
              <a:t>Goldene</a:t>
            </a:r>
            <a:r>
              <a:rPr lang="pl-PL" i="1" dirty="0" smtClean="0"/>
              <a:t> Bulle</a:t>
            </a:r>
            <a:r>
              <a:rPr lang="pl-PL" dirty="0" smtClean="0"/>
              <a:t>, </a:t>
            </a:r>
            <a:r>
              <a:rPr lang="pl-PL" dirty="0"/>
              <a:t>łac. </a:t>
            </a:r>
            <a:r>
              <a:rPr lang="pl-PL" i="1" dirty="0"/>
              <a:t>Bulla </a:t>
            </a:r>
            <a:r>
              <a:rPr lang="pl-PL" i="1" dirty="0" err="1"/>
              <a:t>Aurea</a:t>
            </a:r>
            <a:endParaRPr lang="pl-PL" i="1" dirty="0"/>
          </a:p>
          <a:p>
            <a:pPr marL="0" indent="0">
              <a:buNone/>
            </a:pPr>
            <a:r>
              <a:rPr lang="pl-PL" dirty="0" smtClean="0"/>
              <a:t>autor</a:t>
            </a:r>
            <a:r>
              <a:rPr lang="pl-PL" dirty="0" smtClean="0"/>
              <a:t>: </a:t>
            </a:r>
            <a:r>
              <a:rPr lang="pl-PL" dirty="0" smtClean="0"/>
              <a:t>Karol IV Luksemburski (święty cesarz rzymski od 1356 r.) </a:t>
            </a:r>
          </a:p>
          <a:p>
            <a:pPr marL="0" indent="0">
              <a:buNone/>
            </a:pPr>
            <a:r>
              <a:rPr lang="pl-PL" dirty="0" smtClean="0"/>
              <a:t>data zatwierdzenia: 1356 (sejm w Norymberdze)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terytorium: </a:t>
            </a:r>
            <a:r>
              <a:rPr lang="pl-PL" dirty="0" smtClean="0"/>
              <a:t>Święte Cesarstwo Rzymskie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przedmiot</a:t>
            </a:r>
            <a:r>
              <a:rPr lang="pl-PL" dirty="0" smtClean="0"/>
              <a:t>: </a:t>
            </a:r>
            <a:r>
              <a:rPr lang="pl-PL" dirty="0" smtClean="0"/>
              <a:t>zasady elekcji cesarza rzymskiego i sukcesji tytułu elektorskiego, ustalenie najważniejszych tytułów w Rzeszy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j</a:t>
            </a:r>
            <a:r>
              <a:rPr lang="pl-PL" dirty="0" smtClean="0"/>
              <a:t>ęzyk: </a:t>
            </a:r>
            <a:r>
              <a:rPr lang="pl-PL" dirty="0" smtClean="0"/>
              <a:t>łaciński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8604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Książęta elektorzy Rzeszy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b="1" dirty="0" smtClean="0"/>
              <a:t>Duchowni:</a:t>
            </a:r>
            <a:endParaRPr lang="pl-PL" sz="1600" b="1" dirty="0"/>
          </a:p>
          <a:p>
            <a:pPr marL="514350" indent="-514350">
              <a:buAutoNum type="arabicPeriod"/>
            </a:pPr>
            <a:r>
              <a:rPr lang="pl-PL" sz="1600" dirty="0"/>
              <a:t>    </a:t>
            </a:r>
            <a:r>
              <a:rPr lang="pl-PL" sz="1600" u="sng" dirty="0"/>
              <a:t>arcybiskup Moguncji, jednocześnie nominalny </a:t>
            </a:r>
            <a:r>
              <a:rPr lang="pl-PL" sz="1600" u="sng" dirty="0" err="1"/>
              <a:t>arcykanclerz</a:t>
            </a:r>
            <a:r>
              <a:rPr lang="pl-PL" sz="1600" u="sng" dirty="0"/>
              <a:t> Rzeszy;</a:t>
            </a:r>
          </a:p>
          <a:p>
            <a:pPr marL="514350" indent="-514350">
              <a:buAutoNum type="arabicPeriod"/>
            </a:pPr>
            <a:r>
              <a:rPr lang="pl-PL" sz="1600" dirty="0"/>
              <a:t>    arcybiskup Kolonii, </a:t>
            </a:r>
            <a:r>
              <a:rPr lang="pl-PL" sz="1600" dirty="0" err="1"/>
              <a:t>arcykanclerz</a:t>
            </a:r>
            <a:r>
              <a:rPr lang="pl-PL" sz="1600" dirty="0"/>
              <a:t> Włoch;</a:t>
            </a:r>
          </a:p>
          <a:p>
            <a:pPr marL="514350" indent="-514350">
              <a:buAutoNum type="arabicPeriod"/>
            </a:pPr>
            <a:r>
              <a:rPr lang="pl-PL" sz="1600" dirty="0"/>
              <a:t>    arcybiskup Trewiru, </a:t>
            </a:r>
            <a:r>
              <a:rPr lang="pl-PL" sz="1600" dirty="0" err="1"/>
              <a:t>arcykanclerz</a:t>
            </a:r>
            <a:r>
              <a:rPr lang="pl-PL" sz="1600" dirty="0"/>
              <a:t> Burgundii;</a:t>
            </a:r>
          </a:p>
          <a:p>
            <a:pPr marL="0" indent="0">
              <a:buNone/>
            </a:pPr>
            <a:r>
              <a:rPr lang="pl-PL" sz="1600" b="1" dirty="0" smtClean="0"/>
              <a:t>Książęta świeccy:</a:t>
            </a:r>
            <a:endParaRPr lang="pl-PL" sz="1600" b="1" dirty="0"/>
          </a:p>
          <a:p>
            <a:pPr marL="514350" indent="-514350">
              <a:buAutoNum type="arabicPeriod"/>
            </a:pPr>
            <a:r>
              <a:rPr lang="pl-PL" sz="1600" dirty="0" smtClean="0"/>
              <a:t>    </a:t>
            </a:r>
            <a:r>
              <a:rPr lang="pl-PL" sz="1600" dirty="0"/>
              <a:t>król czeski, </a:t>
            </a:r>
            <a:r>
              <a:rPr lang="pl-PL" sz="1600" dirty="0" err="1"/>
              <a:t>arcypodczaszy</a:t>
            </a:r>
            <a:r>
              <a:rPr lang="pl-PL" sz="1600" dirty="0"/>
              <a:t> Rzeszy;</a:t>
            </a:r>
          </a:p>
          <a:p>
            <a:pPr marL="514350" indent="-514350">
              <a:buAutoNum type="arabicPeriod"/>
            </a:pPr>
            <a:r>
              <a:rPr lang="pl-PL" sz="1600" dirty="0"/>
              <a:t>    hrabia palatyn Palatynatu Reńskiego, </a:t>
            </a:r>
            <a:r>
              <a:rPr lang="pl-PL" sz="1600" dirty="0" err="1"/>
              <a:t>arcystolnik</a:t>
            </a:r>
            <a:r>
              <a:rPr lang="pl-PL" sz="1600" dirty="0"/>
              <a:t> Rzeszy;</a:t>
            </a:r>
          </a:p>
          <a:p>
            <a:pPr marL="514350" indent="-514350">
              <a:buAutoNum type="arabicPeriod"/>
            </a:pPr>
            <a:r>
              <a:rPr lang="pl-PL" sz="1600" dirty="0"/>
              <a:t>    książę saski, </a:t>
            </a:r>
            <a:r>
              <a:rPr lang="pl-PL" sz="1600" dirty="0" err="1"/>
              <a:t>arcymarszałek</a:t>
            </a:r>
            <a:r>
              <a:rPr lang="pl-PL" sz="1600" dirty="0"/>
              <a:t> Rzeszy;</a:t>
            </a:r>
          </a:p>
          <a:p>
            <a:pPr marL="514350" indent="-514350">
              <a:buAutoNum type="arabicPeriod"/>
            </a:pPr>
            <a:r>
              <a:rPr lang="pl-PL" sz="1600" dirty="0"/>
              <a:t>    margrabia brandenburski, </a:t>
            </a:r>
            <a:r>
              <a:rPr lang="pl-PL" sz="1600" dirty="0" err="1"/>
              <a:t>arcykomornik</a:t>
            </a:r>
            <a:r>
              <a:rPr lang="pl-PL" sz="1600" dirty="0"/>
              <a:t> </a:t>
            </a:r>
            <a:r>
              <a:rPr lang="pl-PL" sz="1600" dirty="0" smtClean="0"/>
              <a:t>Rzeszy.</a:t>
            </a:r>
            <a:endParaRPr lang="pl-PL" sz="16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878" y="1990367"/>
            <a:ext cx="4109991" cy="2945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856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Prawa elektorów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9" y="1464816"/>
            <a:ext cx="6601287" cy="4712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b="1" dirty="0" smtClean="0"/>
              <a:t>Gwarancja uprawnień elektorów, którzy mieli być zabezpieczeni na wypadek nacisków z zewnątrz oraz konfliktów </a:t>
            </a:r>
            <a:r>
              <a:rPr lang="pl-PL" sz="1800" b="1" dirty="0"/>
              <a:t>o uprawnienia elektorskie: </a:t>
            </a:r>
          </a:p>
          <a:p>
            <a:pPr marL="0" indent="0">
              <a:buNone/>
            </a:pPr>
            <a:r>
              <a:rPr lang="pl-PL" sz="1800" dirty="0" smtClean="0"/>
              <a:t>1. Zasada dziedziczności tytułu </a:t>
            </a:r>
            <a:r>
              <a:rPr lang="pl-PL" sz="1800" dirty="0"/>
              <a:t>elektora według primogenitury w linii </a:t>
            </a:r>
            <a:r>
              <a:rPr lang="pl-PL" sz="1800" dirty="0" smtClean="0"/>
              <a:t>męskiej.</a:t>
            </a:r>
            <a:endParaRPr lang="pl-PL" sz="1800" dirty="0"/>
          </a:p>
          <a:p>
            <a:pPr marL="0" indent="0">
              <a:buNone/>
            </a:pPr>
            <a:r>
              <a:rPr lang="pl-PL" sz="1800" dirty="0" smtClean="0"/>
              <a:t>2. Niepodzielność </a:t>
            </a:r>
            <a:r>
              <a:rPr lang="pl-PL" sz="1800" dirty="0"/>
              <a:t>terytorium </a:t>
            </a:r>
            <a:r>
              <a:rPr lang="pl-PL" sz="1800" dirty="0" smtClean="0"/>
              <a:t>elektorskiego.</a:t>
            </a:r>
            <a:endParaRPr lang="pl-PL" sz="1800" dirty="0"/>
          </a:p>
          <a:p>
            <a:pPr marL="0" indent="0">
              <a:buNone/>
            </a:pPr>
            <a:r>
              <a:rPr lang="pl-PL" sz="1800" dirty="0" smtClean="0"/>
              <a:t>3. Prawo </a:t>
            </a:r>
            <a:r>
              <a:rPr lang="pl-PL" sz="1800" dirty="0"/>
              <a:t>majestatu, czyli traktowania na równi z koronowanymi </a:t>
            </a:r>
            <a:r>
              <a:rPr lang="pl-PL" sz="1800" dirty="0" smtClean="0"/>
              <a:t>monarchami.</a:t>
            </a:r>
            <a:endParaRPr lang="pl-PL" sz="1800" dirty="0"/>
          </a:p>
          <a:p>
            <a:pPr marL="0" indent="0">
              <a:buNone/>
            </a:pPr>
            <a:r>
              <a:rPr lang="pl-PL" sz="1800" dirty="0" smtClean="0"/>
              <a:t>4. Podleganie zasadzie </a:t>
            </a:r>
            <a:r>
              <a:rPr lang="pl-PL" sz="1800" i="1" dirty="0" err="1" smtClean="0"/>
              <a:t>Privilegium</a:t>
            </a:r>
            <a:r>
              <a:rPr lang="pl-PL" sz="1800" i="1" dirty="0" smtClean="0"/>
              <a:t> </a:t>
            </a:r>
            <a:r>
              <a:rPr lang="pl-PL" sz="1800" i="1" dirty="0"/>
              <a:t>de non </a:t>
            </a:r>
            <a:r>
              <a:rPr lang="pl-PL" sz="1800" i="1" dirty="0" err="1" smtClean="0"/>
              <a:t>appellando</a:t>
            </a:r>
            <a:r>
              <a:rPr lang="pl-PL" sz="1800" dirty="0" smtClean="0"/>
              <a:t>. Apelację od wyroku elektora można było złożyć tylko do Sejmu Rzeszy, a nie do cesarza. </a:t>
            </a:r>
          </a:p>
          <a:p>
            <a:pPr marL="0" indent="0">
              <a:buNone/>
            </a:pPr>
            <a:r>
              <a:rPr lang="pl-PL" sz="1800" dirty="0" smtClean="0"/>
              <a:t>5. Prawo tworzenia projektów ustaw, które były kierowane do Sejmu Rzeszy (osobna elektorska kuria) na równi z projektami cesarskimi.</a:t>
            </a:r>
          </a:p>
          <a:p>
            <a:pPr marL="0" indent="0">
              <a:buNone/>
            </a:pPr>
            <a:r>
              <a:rPr lang="pl-PL" sz="1800" dirty="0" smtClean="0"/>
              <a:t>6. Prawo do Wikariatu w czasie bezkrólewia.</a:t>
            </a:r>
            <a:endParaRPr lang="pl-PL" sz="18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51" y="1464816"/>
            <a:ext cx="3481849" cy="3761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639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Zasady wyboru cesarza: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6379346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pl-PL" sz="2000" dirty="0" smtClean="0"/>
              <a:t>Po śmierci cesarza </a:t>
            </a:r>
            <a:r>
              <a:rPr lang="pl-PL" sz="2000" dirty="0" err="1" smtClean="0"/>
              <a:t>arcykanclerz</a:t>
            </a:r>
            <a:r>
              <a:rPr lang="pl-PL" sz="2000" dirty="0" smtClean="0"/>
              <a:t> Rzeszy zwoływał sejm do Frankfurtu nad Menem</a:t>
            </a:r>
          </a:p>
          <a:p>
            <a:pPr marL="514350" indent="-514350">
              <a:buAutoNum type="arabicPeriod"/>
            </a:pPr>
            <a:r>
              <a:rPr lang="pl-PL" sz="2000" dirty="0" smtClean="0"/>
              <a:t>W okresie bezkrólewia rządy sprawowali wspólnie palatyn reński oraz książę saski jako Wikariusze </a:t>
            </a:r>
          </a:p>
          <a:p>
            <a:pPr marL="514350" indent="-514350">
              <a:buAutoNum type="arabicPeriod"/>
            </a:pPr>
            <a:r>
              <a:rPr lang="pl-PL" sz="2000" dirty="0" smtClean="0"/>
              <a:t>Wybór większościowy z decydującym głosem </a:t>
            </a:r>
            <a:r>
              <a:rPr lang="pl-PL" sz="2000" dirty="0" err="1" smtClean="0"/>
              <a:t>arcykanclerza</a:t>
            </a:r>
            <a:endParaRPr lang="pl-PL" sz="2000" dirty="0" smtClean="0"/>
          </a:p>
          <a:p>
            <a:pPr marL="514350" indent="-514350">
              <a:buAutoNum type="arabicPeriod"/>
            </a:pPr>
            <a:r>
              <a:rPr lang="pl-PL" sz="2000" dirty="0"/>
              <a:t>Elekt </a:t>
            </a:r>
            <a:r>
              <a:rPr lang="pl-PL" sz="2000" dirty="0" smtClean="0"/>
              <a:t>otrzymywał </a:t>
            </a:r>
            <a:r>
              <a:rPr lang="pl-PL" sz="2000" dirty="0"/>
              <a:t>jedynie godność króla </a:t>
            </a:r>
            <a:r>
              <a:rPr lang="pl-PL" sz="2000" dirty="0" smtClean="0"/>
              <a:t>z </a:t>
            </a:r>
            <a:r>
              <a:rPr lang="pl-PL" sz="2000" dirty="0"/>
              <a:t>prawem do koronacji na </a:t>
            </a:r>
            <a:r>
              <a:rPr lang="pl-PL" sz="2000" dirty="0" smtClean="0"/>
              <a:t>cesarza</a:t>
            </a:r>
            <a:endParaRPr lang="pl-PL" sz="2000" dirty="0" smtClean="0"/>
          </a:p>
          <a:p>
            <a:pPr marL="514350" indent="-514350">
              <a:buAutoNum type="arabicPeriod"/>
            </a:pPr>
            <a:r>
              <a:rPr lang="pl-PL" sz="2000" dirty="0" smtClean="0"/>
              <a:t>Koronacja na króla Niemiec odbywała się w Akwizgranie</a:t>
            </a:r>
          </a:p>
          <a:p>
            <a:pPr marL="514350" indent="-514350">
              <a:buAutoNum type="arabicPeriod"/>
            </a:pPr>
            <a:r>
              <a:rPr lang="pl-PL" sz="2000" dirty="0" smtClean="0"/>
              <a:t>Koronacja na cesarza rzymskiego w Rzymie</a:t>
            </a:r>
            <a:endParaRPr lang="pl-PL" sz="2000" dirty="0" smtClean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6238" y="857374"/>
            <a:ext cx="3429000" cy="496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727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Zmiany w składzie elektorów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sz="1600" dirty="0"/>
              <a:t> W 1547 cesarz Karol V Habsburg pokonał koalicję książąt protestanckich w bitwie pod Mühlbergiem i pozbawił Jana Fryderyka z </a:t>
            </a:r>
            <a:r>
              <a:rPr lang="pl-PL" sz="1600" dirty="0" err="1"/>
              <a:t>ernestyńskiej</a:t>
            </a:r>
            <a:r>
              <a:rPr lang="pl-PL" sz="1600" dirty="0"/>
              <a:t> linii </a:t>
            </a:r>
            <a:r>
              <a:rPr lang="pl-PL" sz="1600" dirty="0" err="1"/>
              <a:t>Wettynów</a:t>
            </a:r>
            <a:r>
              <a:rPr lang="pl-PL" sz="1600" dirty="0"/>
              <a:t> godności elektorskiej oraz księstwa sasko-wittenberskiego. Przeniósł je na Maurycego z linii albertyńskiej.</a:t>
            </a:r>
          </a:p>
          <a:p>
            <a:pPr marL="0" indent="0" algn="just">
              <a:buNone/>
            </a:pPr>
            <a:r>
              <a:rPr lang="pl-PL" sz="1600" dirty="0"/>
              <a:t>    W 1622 wojska cesarza Ferdynanda II pokonały siły książąt protestanckich w bitwie pod </a:t>
            </a:r>
            <a:r>
              <a:rPr lang="pl-PL" sz="1600" dirty="0" err="1"/>
              <a:t>Höchst</a:t>
            </a:r>
            <a:r>
              <a:rPr lang="pl-PL" sz="1600" dirty="0"/>
              <a:t>. W jej następstwie w 1623 cesarz odebrał godność elektorską i Palatynat zbuntowanemu Fryderykowi V z dynastii </a:t>
            </a:r>
            <a:r>
              <a:rPr lang="pl-PL" sz="1600" dirty="0" err="1"/>
              <a:t>Wittelsbachów</a:t>
            </a:r>
            <a:r>
              <a:rPr lang="pl-PL" sz="1600" dirty="0"/>
              <a:t> i przekazał ją władcy Bawarii Maksymilianowi I reprezentującemu inną linię tego samego rodu. W ten sposób do kurii elektorskiej weszli książęta Bawarii.</a:t>
            </a:r>
          </a:p>
          <a:p>
            <a:pPr marL="0" indent="0" algn="just">
              <a:buNone/>
            </a:pPr>
            <a:r>
              <a:rPr lang="pl-PL" sz="1600" dirty="0"/>
              <a:t>    W 1648 pokój westfalski zakończył wojnę trzydziestoletnią. Na mocy jego postanowień cesarz Ferdynand III Habsburg zgodził się zwrócić Palatynat Reński i godność elektorską synowi Fryderyka V, Karolowi Ludwikowi. Książę bawarski zatrzymał jednak status elektorski i tytuł </a:t>
            </a:r>
            <a:r>
              <a:rPr lang="pl-PL" sz="1600" dirty="0" err="1"/>
              <a:t>arcystolnika</a:t>
            </a:r>
            <a:r>
              <a:rPr lang="pl-PL" sz="1600" dirty="0"/>
              <a:t>. Dlatego palatyn uzyskał tytuł </a:t>
            </a:r>
            <a:r>
              <a:rPr lang="pl-PL" sz="1600" dirty="0" err="1"/>
              <a:t>arcyskarbnika</a:t>
            </a:r>
            <a:r>
              <a:rPr lang="pl-PL" sz="1600" dirty="0"/>
              <a:t> Rzeszy a liczebność kurii elektorskiej wzrosła do ośmiu.</a:t>
            </a:r>
          </a:p>
          <a:p>
            <a:pPr marL="0" indent="0" algn="just">
              <a:buNone/>
            </a:pPr>
            <a:r>
              <a:rPr lang="pl-PL" sz="1600" dirty="0"/>
              <a:t>    W 1692 cesarz Leopold I Habsburg obdarzył godnością elektorską i tytułem </a:t>
            </a:r>
            <a:r>
              <a:rPr lang="pl-PL" sz="1600" dirty="0" err="1"/>
              <a:t>arcychorążego</a:t>
            </a:r>
            <a:r>
              <a:rPr lang="pl-PL" sz="1600" dirty="0"/>
              <a:t> Rzeszy księcia Hanoweru (Brunszwiku-</a:t>
            </a:r>
            <a:r>
              <a:rPr lang="pl-PL" sz="1600" dirty="0" err="1"/>
              <a:t>Lüneburga</a:t>
            </a:r>
            <a:r>
              <a:rPr lang="pl-PL" sz="1600" dirty="0"/>
              <a:t>) Ernesta Augusta z rodu Welfów. Sejm Rzeszy potwierdził oficjalnie tytuł hanowerski w 1708 roku. Liczebność kurii wzrosła tym samym do dziewięciu.</a:t>
            </a:r>
          </a:p>
          <a:p>
            <a:pPr marL="0" indent="0" algn="just">
              <a:buNone/>
            </a:pPr>
            <a:r>
              <a:rPr lang="pl-PL" sz="1600" dirty="0"/>
              <a:t>    W 1708 podczas wojny o sukcesję hiszpańską, cesarz Józef I Habsburg odebrał godność elektorską księciu Bawarii Maksymilianowi II Emanuelowi. Elektor Palatynatu otrzymał na nowo tytuł </a:t>
            </a:r>
            <a:r>
              <a:rPr lang="pl-PL" sz="1600" dirty="0" err="1"/>
              <a:t>arcycześnika</a:t>
            </a:r>
            <a:r>
              <a:rPr lang="pl-PL" sz="1600" dirty="0"/>
              <a:t>, a tytuł </a:t>
            </a:r>
            <a:r>
              <a:rPr lang="pl-PL" sz="1600" dirty="0" err="1"/>
              <a:t>arcyskarbnika</a:t>
            </a:r>
            <a:r>
              <a:rPr lang="pl-PL" sz="1600" dirty="0"/>
              <a:t> został przekazany elektorowi Hanoweru Ernestowi Augustowi.</a:t>
            </a:r>
          </a:p>
          <a:p>
            <a:pPr marL="0" indent="0" algn="just">
              <a:buNone/>
            </a:pPr>
            <a:r>
              <a:rPr lang="pl-PL" sz="1600" dirty="0"/>
              <a:t>    Zgodnie z warunkami pokoju w </a:t>
            </a:r>
            <a:r>
              <a:rPr lang="pl-PL" sz="1600" dirty="0" err="1"/>
              <a:t>Rastatt</a:t>
            </a:r>
            <a:r>
              <a:rPr lang="pl-PL" sz="1600" dirty="0"/>
              <a:t> w 1714 cesarz Karol VI Habsburg przywrócił godność elektorską władcy Bawarii. Bawaria zatrzymuje tytuł </a:t>
            </a:r>
            <a:r>
              <a:rPr lang="pl-PL" sz="1600" dirty="0" err="1"/>
              <a:t>arcycześnika</a:t>
            </a:r>
            <a:r>
              <a:rPr lang="pl-PL" sz="1600" dirty="0"/>
              <a:t>, Palatynat </a:t>
            </a:r>
            <a:r>
              <a:rPr lang="pl-PL" sz="1600" dirty="0" err="1"/>
              <a:t>arcyskarbnika</a:t>
            </a:r>
            <a:r>
              <a:rPr lang="pl-PL" sz="1600" dirty="0"/>
              <a:t>, a Hanower </a:t>
            </a:r>
            <a:r>
              <a:rPr lang="pl-PL" sz="1600" dirty="0" err="1"/>
              <a:t>arcychorążego</a:t>
            </a:r>
            <a:r>
              <a:rPr lang="pl-PL" sz="1600" dirty="0"/>
              <a:t>.</a:t>
            </a:r>
          </a:p>
          <a:p>
            <a:pPr marL="0" indent="0" algn="just">
              <a:buNone/>
            </a:pPr>
            <a:r>
              <a:rPr lang="pl-PL" sz="1600" dirty="0"/>
              <a:t>    W 1777 zmarł bezdzietnie elektor bawarski Maksymilian III Józef a Bawarię zajął palatyn reński Karol IV Teodor. Cesarz Józef II Habsburg dążył do zajęcia Bawarii dla siebie, co wywołało bawarską wojnę sukcesyjną. Na mocy pokoju w Cieszynie w 1779 utrzymano unię </a:t>
            </a:r>
            <a:r>
              <a:rPr lang="pl-PL" sz="1600" dirty="0" err="1"/>
              <a:t>palatynacko</a:t>
            </a:r>
            <a:r>
              <a:rPr lang="pl-PL" sz="1600" dirty="0"/>
              <a:t>-bawarską. Liczebność kurii spadła znów do ośmiu członków (podwójny głos jednego elektora był nie do pomyślenia).</a:t>
            </a:r>
          </a:p>
          <a:p>
            <a:pPr marL="0" indent="0" algn="just">
              <a:buNone/>
            </a:pPr>
            <a:r>
              <a:rPr lang="pl-PL" sz="1600" dirty="0"/>
              <a:t>    Po klęsce cesarza Franciszka II w walce z Francją pod Hohenlinden (1800 r.) państwa niemieckie weszły w orbitę wpływów Napoleona Bonaparte. W 1803 Sejm Rzeszy podjął reformy zgodne z zamysłami tego ostatniego. Zlikwidowano elektoraty koloński i </a:t>
            </a:r>
            <a:r>
              <a:rPr lang="pl-PL" sz="1600" dirty="0" err="1"/>
              <a:t>trewirski</a:t>
            </a:r>
            <a:r>
              <a:rPr lang="pl-PL" sz="1600" dirty="0"/>
              <a:t> (księstwa arcybiskupie zostały zsekularyzowane). Nowe godności elektorskie nadano księciu Wirtembergii Fryderykowi II, margrabiemu Badenii Karolowi Fryderykowi, landgrafowi Hesji-Kassel Wilhelmowi IX i wielkiemu księciu Salzburga Ferdynandowi I.</a:t>
            </a:r>
          </a:p>
          <a:p>
            <a:pPr marL="0" indent="0" algn="just">
              <a:buNone/>
            </a:pPr>
            <a:r>
              <a:rPr lang="pl-PL" sz="1600" dirty="0"/>
              <a:t>    W 1805 Napoleon pokonał Austriaków i Rosjan pod Austerlitz. Na mocy pokoju w </a:t>
            </a:r>
            <a:r>
              <a:rPr lang="pl-PL" sz="1600" dirty="0" err="1"/>
              <a:t>Preszburgu</a:t>
            </a:r>
            <a:r>
              <a:rPr lang="pl-PL" sz="1600" dirty="0"/>
              <a:t> cesarz Franciszek II musiał odstąpić liczne terytoria Francji i Bawarii, ale otrzymał Salzburg. Ferdynand I otrzymał Wielkie Księstwo </a:t>
            </a:r>
            <a:r>
              <a:rPr lang="pl-PL" sz="1600" dirty="0" err="1"/>
              <a:t>Würzburga</a:t>
            </a:r>
            <a:r>
              <a:rPr lang="pl-PL" sz="1600" dirty="0"/>
              <a:t> i zachował tytuł elektorski</a:t>
            </a:r>
            <a:r>
              <a:rPr lang="pl-PL" sz="1600" dirty="0" smtClean="0"/>
              <a:t>.</a:t>
            </a:r>
            <a:r>
              <a:rPr lang="pl-PL" sz="1600" dirty="0"/>
              <a:t> </a:t>
            </a:r>
            <a:endParaRPr lang="pl-PL" sz="1600" dirty="0"/>
          </a:p>
          <a:p>
            <a:pPr marL="0" indent="0" algn="just">
              <a:buNone/>
            </a:pPr>
            <a:r>
              <a:rPr lang="pl-PL" sz="1600" b="1" dirty="0" smtClean="0"/>
              <a:t>W 1806 r. Napoleon rozwiązał Święte Cesarstwo Rzymskie i powołał Związek Reński. </a:t>
            </a:r>
          </a:p>
        </p:txBody>
      </p:sp>
    </p:spTree>
    <p:extLst>
      <p:ext uri="{BB962C8B-B14F-4D97-AF65-F5344CB8AC3E}">
        <p14:creationId xmlns:p14="http://schemas.microsoft.com/office/powerpoint/2010/main" val="394180580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785</Words>
  <Application>Microsoft Office PowerPoint</Application>
  <PresentationFormat>Panoramiczny</PresentationFormat>
  <Paragraphs>49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Motyw pakietu Office</vt:lpstr>
      <vt:lpstr>Złota Bulla </vt:lpstr>
      <vt:lpstr>Kontekst polityczny i historyczny</vt:lpstr>
      <vt:lpstr>Informacje ogólne</vt:lpstr>
      <vt:lpstr>Książęta elektorzy Rzeszy</vt:lpstr>
      <vt:lpstr>Prawa elektorów</vt:lpstr>
      <vt:lpstr>Zasady wyboru cesarza:</vt:lpstr>
      <vt:lpstr>Zmiany w składzie elektorów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Zwierciadło saskie</dc:title>
  <dc:creator>Piegzik Michał DCO-BZZ Wrocław</dc:creator>
  <cp:lastModifiedBy>Piegzik Michał DCO-BZZ Wrocław</cp:lastModifiedBy>
  <cp:revision>14</cp:revision>
  <dcterms:created xsi:type="dcterms:W3CDTF">2018-10-24T08:22:47Z</dcterms:created>
  <dcterms:modified xsi:type="dcterms:W3CDTF">2018-11-07T08:49:36Z</dcterms:modified>
</cp:coreProperties>
</file>