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notesMasterIdLst>
    <p:notesMasterId r:id="rId84"/>
  </p:notesMasterIdLst>
  <p:sldIdLst>
    <p:sldId id="256" r:id="rId2"/>
    <p:sldId id="257" r:id="rId3"/>
    <p:sldId id="258" r:id="rId4"/>
    <p:sldId id="262" r:id="rId5"/>
    <p:sldId id="259" r:id="rId6"/>
    <p:sldId id="263" r:id="rId7"/>
    <p:sldId id="261" r:id="rId8"/>
    <p:sldId id="264" r:id="rId9"/>
    <p:sldId id="265" r:id="rId10"/>
    <p:sldId id="266" r:id="rId11"/>
    <p:sldId id="267" r:id="rId12"/>
    <p:sldId id="268" r:id="rId13"/>
    <p:sldId id="289" r:id="rId14"/>
    <p:sldId id="290" r:id="rId15"/>
    <p:sldId id="269" r:id="rId16"/>
    <p:sldId id="291" r:id="rId17"/>
    <p:sldId id="270" r:id="rId18"/>
    <p:sldId id="271" r:id="rId19"/>
    <p:sldId id="296" r:id="rId20"/>
    <p:sldId id="272" r:id="rId21"/>
    <p:sldId id="273" r:id="rId22"/>
    <p:sldId id="274" r:id="rId23"/>
    <p:sldId id="341" r:id="rId24"/>
    <p:sldId id="275" r:id="rId25"/>
    <p:sldId id="276" r:id="rId26"/>
    <p:sldId id="292" r:id="rId27"/>
    <p:sldId id="295" r:id="rId28"/>
    <p:sldId id="294" r:id="rId29"/>
    <p:sldId id="293" r:id="rId30"/>
    <p:sldId id="297" r:id="rId31"/>
    <p:sldId id="298" r:id="rId32"/>
    <p:sldId id="304" r:id="rId33"/>
    <p:sldId id="277" r:id="rId34"/>
    <p:sldId id="278" r:id="rId35"/>
    <p:sldId id="279" r:id="rId36"/>
    <p:sldId id="280" r:id="rId37"/>
    <p:sldId id="303" r:id="rId38"/>
    <p:sldId id="299" r:id="rId39"/>
    <p:sldId id="300" r:id="rId40"/>
    <p:sldId id="301" r:id="rId41"/>
    <p:sldId id="302" r:id="rId42"/>
    <p:sldId id="281" r:id="rId43"/>
    <p:sldId id="282" r:id="rId44"/>
    <p:sldId id="283" r:id="rId45"/>
    <p:sldId id="284" r:id="rId46"/>
    <p:sldId id="285" r:id="rId47"/>
    <p:sldId id="286" r:id="rId48"/>
    <p:sldId id="287" r:id="rId49"/>
    <p:sldId id="288" r:id="rId50"/>
    <p:sldId id="342" r:id="rId51"/>
    <p:sldId id="343" r:id="rId52"/>
    <p:sldId id="306" r:id="rId53"/>
    <p:sldId id="307" r:id="rId54"/>
    <p:sldId id="308" r:id="rId55"/>
    <p:sldId id="337" r:id="rId56"/>
    <p:sldId id="309" r:id="rId57"/>
    <p:sldId id="310" r:id="rId58"/>
    <p:sldId id="311" r:id="rId59"/>
    <p:sldId id="313" r:id="rId60"/>
    <p:sldId id="314" r:id="rId61"/>
    <p:sldId id="315" r:id="rId62"/>
    <p:sldId id="344" r:id="rId63"/>
    <p:sldId id="316" r:id="rId64"/>
    <p:sldId id="317" r:id="rId65"/>
    <p:sldId id="318" r:id="rId66"/>
    <p:sldId id="319" r:id="rId67"/>
    <p:sldId id="320" r:id="rId68"/>
    <p:sldId id="321" r:id="rId69"/>
    <p:sldId id="322" r:id="rId70"/>
    <p:sldId id="323"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858"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notesMaster" Target="notesMasters/notes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0.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9.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BA4764-BCE9-4791-8571-A73C25B034DC}" type="doc">
      <dgm:prSet loTypeId="urn:microsoft.com/office/officeart/2005/8/layout/hList1" loCatId="list" qsTypeId="urn:microsoft.com/office/officeart/2005/8/quickstyle/simple4" qsCatId="simple" csTypeId="urn:microsoft.com/office/officeart/2005/8/colors/colorful5" csCatId="colorful" phldr="1"/>
      <dgm:spPr/>
      <dgm:t>
        <a:bodyPr/>
        <a:lstStyle/>
        <a:p>
          <a:endParaRPr lang="pl-PL"/>
        </a:p>
      </dgm:t>
    </dgm:pt>
    <dgm:pt modelId="{500DD8A6-C560-497C-98A4-60A176A0BD73}">
      <dgm:prSet phldrT="[Tekst]"/>
      <dgm:spPr/>
      <dgm:t>
        <a:bodyPr/>
        <a:lstStyle/>
        <a:p>
          <a:r>
            <a:rPr lang="pl-PL" dirty="0"/>
            <a:t>Postępowanie przejściowe </a:t>
          </a:r>
        </a:p>
      </dgm:t>
    </dgm:pt>
    <dgm:pt modelId="{495B1F59-FEC8-444C-B636-FC6FF72F2B02}" type="parTrans" cxnId="{4EF6565F-7B8E-4972-BF14-0392F06DC9E7}">
      <dgm:prSet/>
      <dgm:spPr/>
      <dgm:t>
        <a:bodyPr/>
        <a:lstStyle/>
        <a:p>
          <a:endParaRPr lang="pl-PL"/>
        </a:p>
      </dgm:t>
    </dgm:pt>
    <dgm:pt modelId="{F24EC952-7AF6-4541-9CEE-4DA01941326F}" type="sibTrans" cxnId="{4EF6565F-7B8E-4972-BF14-0392F06DC9E7}">
      <dgm:prSet/>
      <dgm:spPr/>
      <dgm:t>
        <a:bodyPr/>
        <a:lstStyle/>
        <a:p>
          <a:endParaRPr lang="pl-PL"/>
        </a:p>
      </dgm:t>
    </dgm:pt>
    <dgm:pt modelId="{2F3786C7-F553-4EE8-9BF7-6800554544C1}">
      <dgm:prSet phldrT="[Tekst]"/>
      <dgm:spPr/>
      <dgm:t>
        <a:bodyPr/>
        <a:lstStyle/>
        <a:p>
          <a:pPr algn="just"/>
          <a:r>
            <a:rPr lang="pl-PL" dirty="0"/>
            <a:t>Wstępna kontrola skargi oskarżyciela</a:t>
          </a:r>
        </a:p>
      </dgm:t>
    </dgm:pt>
    <dgm:pt modelId="{DFFBCD8C-DFC6-4C0A-B025-555DABB71B9E}" type="parTrans" cxnId="{3C3FFEFD-2168-4949-8730-5B15AB66D38D}">
      <dgm:prSet/>
      <dgm:spPr/>
      <dgm:t>
        <a:bodyPr/>
        <a:lstStyle/>
        <a:p>
          <a:endParaRPr lang="pl-PL"/>
        </a:p>
      </dgm:t>
    </dgm:pt>
    <dgm:pt modelId="{30F98CE2-BCC1-4E48-909D-AA29A5B07383}" type="sibTrans" cxnId="{3C3FFEFD-2168-4949-8730-5B15AB66D38D}">
      <dgm:prSet/>
      <dgm:spPr/>
      <dgm:t>
        <a:bodyPr/>
        <a:lstStyle/>
        <a:p>
          <a:endParaRPr lang="pl-PL"/>
        </a:p>
      </dgm:t>
    </dgm:pt>
    <dgm:pt modelId="{3D5DA5DA-A31A-4052-B1B8-D93BFA9086A0}">
      <dgm:prSet phldrT="[Tekst]"/>
      <dgm:spPr/>
      <dgm:t>
        <a:bodyPr/>
        <a:lstStyle/>
        <a:p>
          <a:r>
            <a:rPr lang="pl-PL" dirty="0"/>
            <a:t>Rozprawa główna</a:t>
          </a:r>
        </a:p>
      </dgm:t>
    </dgm:pt>
    <dgm:pt modelId="{F6F3EAAD-2FC4-4718-9AFE-745C6CDCCBF1}" type="parTrans" cxnId="{94ECDC29-7DF3-4627-8046-C39E07FEEB85}">
      <dgm:prSet/>
      <dgm:spPr/>
      <dgm:t>
        <a:bodyPr/>
        <a:lstStyle/>
        <a:p>
          <a:endParaRPr lang="pl-PL"/>
        </a:p>
      </dgm:t>
    </dgm:pt>
    <dgm:pt modelId="{2A6DF0CA-B6D5-4CB4-B5BF-EC05AD47FABF}" type="sibTrans" cxnId="{94ECDC29-7DF3-4627-8046-C39E07FEEB85}">
      <dgm:prSet/>
      <dgm:spPr/>
      <dgm:t>
        <a:bodyPr/>
        <a:lstStyle/>
        <a:p>
          <a:endParaRPr lang="pl-PL"/>
        </a:p>
      </dgm:t>
    </dgm:pt>
    <dgm:pt modelId="{77B72F84-40E7-4926-AD58-219BAC85373B}">
      <dgm:prSet phldrT="[Tekst]"/>
      <dgm:spPr/>
      <dgm:t>
        <a:bodyPr/>
        <a:lstStyle/>
        <a:p>
          <a:pPr algn="just"/>
          <a:r>
            <a:rPr lang="pl-PL" dirty="0"/>
            <a:t>Rozpoczęcie rozprawy głównej</a:t>
          </a:r>
        </a:p>
      </dgm:t>
    </dgm:pt>
    <dgm:pt modelId="{B5E57EDF-F32D-4D2B-8078-120EDBCD031A}" type="parTrans" cxnId="{285B3AE6-48FE-46F8-B40F-3DF1930CFE50}">
      <dgm:prSet/>
      <dgm:spPr/>
      <dgm:t>
        <a:bodyPr/>
        <a:lstStyle/>
        <a:p>
          <a:endParaRPr lang="pl-PL"/>
        </a:p>
      </dgm:t>
    </dgm:pt>
    <dgm:pt modelId="{53B1B718-72C2-49EF-82DB-95B5C9E42413}" type="sibTrans" cxnId="{285B3AE6-48FE-46F8-B40F-3DF1930CFE50}">
      <dgm:prSet/>
      <dgm:spPr/>
      <dgm:t>
        <a:bodyPr/>
        <a:lstStyle/>
        <a:p>
          <a:endParaRPr lang="pl-PL"/>
        </a:p>
      </dgm:t>
    </dgm:pt>
    <dgm:pt modelId="{D3A67B37-BF8D-4AE6-8B57-EB702CEBD7A4}">
      <dgm:prSet phldrT="[Tekst]"/>
      <dgm:spPr/>
      <dgm:t>
        <a:bodyPr/>
        <a:lstStyle/>
        <a:p>
          <a:pPr algn="just"/>
          <a:r>
            <a:rPr lang="pl-PL" dirty="0"/>
            <a:t>Przewód sądowy</a:t>
          </a:r>
        </a:p>
      </dgm:t>
    </dgm:pt>
    <dgm:pt modelId="{3ED998E1-A9B9-43CA-9594-F7ECBA12CFEC}" type="parTrans" cxnId="{F0601FA8-90B8-4F52-934F-A61C5A678200}">
      <dgm:prSet/>
      <dgm:spPr/>
      <dgm:t>
        <a:bodyPr/>
        <a:lstStyle/>
        <a:p>
          <a:endParaRPr lang="pl-PL"/>
        </a:p>
      </dgm:t>
    </dgm:pt>
    <dgm:pt modelId="{305FB6D0-7760-4617-98AC-001FC0C75A36}" type="sibTrans" cxnId="{F0601FA8-90B8-4F52-934F-A61C5A678200}">
      <dgm:prSet/>
      <dgm:spPr/>
      <dgm:t>
        <a:bodyPr/>
        <a:lstStyle/>
        <a:p>
          <a:endParaRPr lang="pl-PL"/>
        </a:p>
      </dgm:t>
    </dgm:pt>
    <dgm:pt modelId="{40F76DD1-C443-46F1-9CBA-A6D7B6AE6100}">
      <dgm:prSet phldrT="[Tekst]"/>
      <dgm:spPr/>
      <dgm:t>
        <a:bodyPr/>
        <a:lstStyle/>
        <a:p>
          <a:r>
            <a:rPr lang="pl-PL" dirty="0"/>
            <a:t>Czynności końcowe</a:t>
          </a:r>
        </a:p>
      </dgm:t>
    </dgm:pt>
    <dgm:pt modelId="{0B62FED0-03F9-47AE-B5E9-1D3219DD73C0}" type="parTrans" cxnId="{6808FB6F-A111-4335-B7EB-D4F9A125E4B9}">
      <dgm:prSet/>
      <dgm:spPr/>
      <dgm:t>
        <a:bodyPr/>
        <a:lstStyle/>
        <a:p>
          <a:endParaRPr lang="pl-PL"/>
        </a:p>
      </dgm:t>
    </dgm:pt>
    <dgm:pt modelId="{44C2AA17-5205-458B-939A-8B2FE12B4F64}" type="sibTrans" cxnId="{6808FB6F-A111-4335-B7EB-D4F9A125E4B9}">
      <dgm:prSet/>
      <dgm:spPr/>
      <dgm:t>
        <a:bodyPr/>
        <a:lstStyle/>
        <a:p>
          <a:endParaRPr lang="pl-PL"/>
        </a:p>
      </dgm:t>
    </dgm:pt>
    <dgm:pt modelId="{27D4EC92-0F41-4DCB-BC54-7839A6CED743}">
      <dgm:prSet phldrT="[Tekst]"/>
      <dgm:spPr/>
      <dgm:t>
        <a:bodyPr/>
        <a:lstStyle/>
        <a:p>
          <a:pPr algn="just"/>
          <a:r>
            <a:rPr lang="pl-PL" dirty="0"/>
            <a:t>Np. sporządzenie uzasadnienia wyroku</a:t>
          </a:r>
        </a:p>
      </dgm:t>
    </dgm:pt>
    <dgm:pt modelId="{2306AC98-6E2F-408A-A9AF-F5D4674928A4}" type="parTrans" cxnId="{301CE177-2DD9-4C48-9DF0-73CF23685174}">
      <dgm:prSet/>
      <dgm:spPr/>
      <dgm:t>
        <a:bodyPr/>
        <a:lstStyle/>
        <a:p>
          <a:endParaRPr lang="pl-PL"/>
        </a:p>
      </dgm:t>
    </dgm:pt>
    <dgm:pt modelId="{EE98AB23-7B97-4392-BADA-59062088D6F8}" type="sibTrans" cxnId="{301CE177-2DD9-4C48-9DF0-73CF23685174}">
      <dgm:prSet/>
      <dgm:spPr/>
      <dgm:t>
        <a:bodyPr/>
        <a:lstStyle/>
        <a:p>
          <a:endParaRPr lang="pl-PL"/>
        </a:p>
      </dgm:t>
    </dgm:pt>
    <dgm:pt modelId="{2A157D1C-1BDA-4E77-A233-F17B8B28A8DE}">
      <dgm:prSet phldrT="[Tekst]"/>
      <dgm:spPr/>
      <dgm:t>
        <a:bodyPr/>
        <a:lstStyle/>
        <a:p>
          <a:pPr algn="just"/>
          <a:r>
            <a:rPr lang="pl-PL" dirty="0"/>
            <a:t>Rozstrzygnięcie co do kosztów procesu </a:t>
          </a:r>
        </a:p>
      </dgm:t>
    </dgm:pt>
    <dgm:pt modelId="{48F28E3A-E95D-48F3-9B0D-530296D8CD6C}" type="parTrans" cxnId="{1363D54E-E4D3-48EA-A2F6-F28E90B54B37}">
      <dgm:prSet/>
      <dgm:spPr/>
      <dgm:t>
        <a:bodyPr/>
        <a:lstStyle/>
        <a:p>
          <a:endParaRPr lang="pl-PL"/>
        </a:p>
      </dgm:t>
    </dgm:pt>
    <dgm:pt modelId="{6ADC8192-68A4-46BF-8DF9-08C43DFE0F95}" type="sibTrans" cxnId="{1363D54E-E4D3-48EA-A2F6-F28E90B54B37}">
      <dgm:prSet/>
      <dgm:spPr/>
      <dgm:t>
        <a:bodyPr/>
        <a:lstStyle/>
        <a:p>
          <a:endParaRPr lang="pl-PL"/>
        </a:p>
      </dgm:t>
    </dgm:pt>
    <dgm:pt modelId="{103C7366-99DB-47D5-97A1-69527DEECB05}">
      <dgm:prSet phldrT="[Tekst]"/>
      <dgm:spPr/>
      <dgm:t>
        <a:bodyPr/>
        <a:lstStyle/>
        <a:p>
          <a:pPr algn="just"/>
          <a:r>
            <a:rPr lang="pl-PL" dirty="0"/>
            <a:t>Skierowanie sprawy na posiedzenie w celu:</a:t>
          </a:r>
        </a:p>
      </dgm:t>
    </dgm:pt>
    <dgm:pt modelId="{01F32BFA-7504-4750-855D-F4E932B79DC3}" type="parTrans" cxnId="{03FDCA73-0F6E-4A0D-A0AA-0D21050AD62D}">
      <dgm:prSet/>
      <dgm:spPr/>
      <dgm:t>
        <a:bodyPr/>
        <a:lstStyle/>
        <a:p>
          <a:endParaRPr lang="pl-PL"/>
        </a:p>
      </dgm:t>
    </dgm:pt>
    <dgm:pt modelId="{730FFD08-C5AC-4833-BEAD-7517F031340A}" type="sibTrans" cxnId="{03FDCA73-0F6E-4A0D-A0AA-0D21050AD62D}">
      <dgm:prSet/>
      <dgm:spPr/>
      <dgm:t>
        <a:bodyPr/>
        <a:lstStyle/>
        <a:p>
          <a:endParaRPr lang="pl-PL"/>
        </a:p>
      </dgm:t>
    </dgm:pt>
    <dgm:pt modelId="{27FC87C0-993C-46C5-9F91-0B532C372F39}">
      <dgm:prSet phldrT="[Tekst]"/>
      <dgm:spPr/>
      <dgm:t>
        <a:bodyPr/>
        <a:lstStyle/>
        <a:p>
          <a:pPr algn="just"/>
          <a:r>
            <a:rPr lang="pl-PL" dirty="0"/>
            <a:t>Rozstrzygnięcia co do </a:t>
          </a:r>
          <a:r>
            <a:rPr lang="pl-PL" i="1" dirty="0"/>
            <a:t>meritum sprawy</a:t>
          </a:r>
          <a:endParaRPr lang="pl-PL" dirty="0"/>
        </a:p>
      </dgm:t>
    </dgm:pt>
    <dgm:pt modelId="{BFA9C443-F05F-4E5B-A6F4-144CD3222DD0}" type="parTrans" cxnId="{956F35EE-1D9D-46CB-A8E8-C254C9A02D8E}">
      <dgm:prSet/>
      <dgm:spPr/>
      <dgm:t>
        <a:bodyPr/>
        <a:lstStyle/>
        <a:p>
          <a:endParaRPr lang="pl-PL"/>
        </a:p>
      </dgm:t>
    </dgm:pt>
    <dgm:pt modelId="{CC01D42A-D260-4F01-8645-5196744E6A50}" type="sibTrans" cxnId="{956F35EE-1D9D-46CB-A8E8-C254C9A02D8E}">
      <dgm:prSet/>
      <dgm:spPr/>
      <dgm:t>
        <a:bodyPr/>
        <a:lstStyle/>
        <a:p>
          <a:endParaRPr lang="pl-PL"/>
        </a:p>
      </dgm:t>
    </dgm:pt>
    <dgm:pt modelId="{9F2CA3AD-659E-487B-AEF5-1A6BD005D1FC}">
      <dgm:prSet phldrT="[Tekst]"/>
      <dgm:spPr/>
      <dgm:t>
        <a:bodyPr/>
        <a:lstStyle/>
        <a:p>
          <a:pPr algn="just"/>
          <a:r>
            <a:rPr lang="pl-PL" dirty="0"/>
            <a:t>Rozpoznania kwestii incydentalnych i wniosków dowodowych</a:t>
          </a:r>
        </a:p>
      </dgm:t>
    </dgm:pt>
    <dgm:pt modelId="{90F578A6-15AA-4A82-9A0F-8EA7B286BF71}" type="parTrans" cxnId="{B509C40E-D164-44AD-AD26-F03642D85E50}">
      <dgm:prSet/>
      <dgm:spPr/>
      <dgm:t>
        <a:bodyPr/>
        <a:lstStyle/>
        <a:p>
          <a:endParaRPr lang="pl-PL"/>
        </a:p>
      </dgm:t>
    </dgm:pt>
    <dgm:pt modelId="{126CF1ED-7104-4290-BF66-6626B516BE24}" type="sibTrans" cxnId="{B509C40E-D164-44AD-AD26-F03642D85E50}">
      <dgm:prSet/>
      <dgm:spPr/>
      <dgm:t>
        <a:bodyPr/>
        <a:lstStyle/>
        <a:p>
          <a:endParaRPr lang="pl-PL"/>
        </a:p>
      </dgm:t>
    </dgm:pt>
    <dgm:pt modelId="{92AAA044-A480-413A-8AFC-C0F153F042AE}">
      <dgm:prSet phldrT="[Tekst]"/>
      <dgm:spPr/>
      <dgm:t>
        <a:bodyPr/>
        <a:lstStyle/>
        <a:p>
          <a:pPr algn="just"/>
          <a:r>
            <a:rPr lang="pl-PL" dirty="0"/>
            <a:t>Formalna</a:t>
          </a:r>
        </a:p>
      </dgm:t>
    </dgm:pt>
    <dgm:pt modelId="{27F828E6-4BA6-4C49-B506-8D6B97D0F37D}" type="parTrans" cxnId="{4A6B360D-2179-48E4-9899-2A7B5B902DF9}">
      <dgm:prSet/>
      <dgm:spPr/>
      <dgm:t>
        <a:bodyPr/>
        <a:lstStyle/>
        <a:p>
          <a:endParaRPr lang="pl-PL"/>
        </a:p>
      </dgm:t>
    </dgm:pt>
    <dgm:pt modelId="{9B864C12-87E1-48A1-83B9-80DB52E8DBDF}" type="sibTrans" cxnId="{4A6B360D-2179-48E4-9899-2A7B5B902DF9}">
      <dgm:prSet/>
      <dgm:spPr/>
      <dgm:t>
        <a:bodyPr/>
        <a:lstStyle/>
        <a:p>
          <a:endParaRPr lang="pl-PL"/>
        </a:p>
      </dgm:t>
    </dgm:pt>
    <dgm:pt modelId="{C232CFCD-772B-4DFE-9ADF-BB8FBF13A08F}">
      <dgm:prSet phldrT="[Tekst]"/>
      <dgm:spPr/>
      <dgm:t>
        <a:bodyPr/>
        <a:lstStyle/>
        <a:p>
          <a:pPr algn="just"/>
          <a:r>
            <a:rPr lang="pl-PL" dirty="0"/>
            <a:t>Merytoryczna </a:t>
          </a:r>
        </a:p>
      </dgm:t>
    </dgm:pt>
    <dgm:pt modelId="{86B99291-04CA-4D8D-A65F-163EC1DD1169}" type="parTrans" cxnId="{58C459F4-A41D-4691-89BA-963D62D43E65}">
      <dgm:prSet/>
      <dgm:spPr/>
      <dgm:t>
        <a:bodyPr/>
        <a:lstStyle/>
        <a:p>
          <a:endParaRPr lang="pl-PL"/>
        </a:p>
      </dgm:t>
    </dgm:pt>
    <dgm:pt modelId="{C07369B7-A80F-408B-898C-F2F6719E9714}" type="sibTrans" cxnId="{58C459F4-A41D-4691-89BA-963D62D43E65}">
      <dgm:prSet/>
      <dgm:spPr/>
      <dgm:t>
        <a:bodyPr/>
        <a:lstStyle/>
        <a:p>
          <a:endParaRPr lang="pl-PL"/>
        </a:p>
      </dgm:t>
    </dgm:pt>
    <dgm:pt modelId="{DE2F316D-220C-42CA-8BEF-E2897751371E}">
      <dgm:prSet phldrT="[Tekst]"/>
      <dgm:spPr/>
      <dgm:t>
        <a:bodyPr/>
        <a:lstStyle/>
        <a:p>
          <a:pPr algn="just"/>
          <a:r>
            <a:rPr lang="pl-PL" dirty="0"/>
            <a:t>Przygotowanie organizacyjne rozprawy</a:t>
          </a:r>
        </a:p>
      </dgm:t>
    </dgm:pt>
    <dgm:pt modelId="{9E058D18-1CC2-4FF3-B111-011BC6DFF374}" type="parTrans" cxnId="{6C736F82-E33A-4374-AB4D-27B215E7D6AA}">
      <dgm:prSet/>
      <dgm:spPr/>
      <dgm:t>
        <a:bodyPr/>
        <a:lstStyle/>
        <a:p>
          <a:endParaRPr lang="pl-PL"/>
        </a:p>
      </dgm:t>
    </dgm:pt>
    <dgm:pt modelId="{6648730D-3394-4BCD-B0F7-4CB13CDD9F5C}" type="sibTrans" cxnId="{6C736F82-E33A-4374-AB4D-27B215E7D6AA}">
      <dgm:prSet/>
      <dgm:spPr/>
      <dgm:t>
        <a:bodyPr/>
        <a:lstStyle/>
        <a:p>
          <a:endParaRPr lang="pl-PL"/>
        </a:p>
      </dgm:t>
    </dgm:pt>
    <dgm:pt modelId="{C0760FF3-BD80-44E1-A5F1-E26527A95770}">
      <dgm:prSet phldrT="[Tekst]"/>
      <dgm:spPr/>
      <dgm:t>
        <a:bodyPr/>
        <a:lstStyle/>
        <a:p>
          <a:pPr algn="just"/>
          <a:r>
            <a:rPr lang="pl-PL" dirty="0"/>
            <a:t>Głosy stron </a:t>
          </a:r>
        </a:p>
      </dgm:t>
    </dgm:pt>
    <dgm:pt modelId="{340EC102-9780-456E-9FE9-8DC7E95607B9}" type="parTrans" cxnId="{069457A6-F939-4A68-AF1A-C5F70241CE12}">
      <dgm:prSet/>
      <dgm:spPr/>
      <dgm:t>
        <a:bodyPr/>
        <a:lstStyle/>
        <a:p>
          <a:endParaRPr lang="pl-PL"/>
        </a:p>
      </dgm:t>
    </dgm:pt>
    <dgm:pt modelId="{332D36AA-B067-4ABF-87E2-54F3C6CA6B31}" type="sibTrans" cxnId="{069457A6-F939-4A68-AF1A-C5F70241CE12}">
      <dgm:prSet/>
      <dgm:spPr/>
      <dgm:t>
        <a:bodyPr/>
        <a:lstStyle/>
        <a:p>
          <a:endParaRPr lang="pl-PL"/>
        </a:p>
      </dgm:t>
    </dgm:pt>
    <dgm:pt modelId="{7E334DE9-F51B-4213-AD07-66E8EBE3CECE}">
      <dgm:prSet phldrT="[Tekst]"/>
      <dgm:spPr/>
      <dgm:t>
        <a:bodyPr/>
        <a:lstStyle/>
        <a:p>
          <a:pPr algn="just"/>
          <a:r>
            <a:rPr lang="pl-PL" dirty="0"/>
            <a:t>Wyrokowanie </a:t>
          </a:r>
        </a:p>
      </dgm:t>
    </dgm:pt>
    <dgm:pt modelId="{518EF250-2B44-48C3-AFD4-EE2BC656E879}" type="parTrans" cxnId="{FA6F64AA-A0B5-4ECF-AC71-7A7C4FC51874}">
      <dgm:prSet/>
      <dgm:spPr/>
      <dgm:t>
        <a:bodyPr/>
        <a:lstStyle/>
        <a:p>
          <a:endParaRPr lang="pl-PL"/>
        </a:p>
      </dgm:t>
    </dgm:pt>
    <dgm:pt modelId="{6E8019B4-E52D-49A5-B54C-3B8BD0ED09B8}" type="sibTrans" cxnId="{FA6F64AA-A0B5-4ECF-AC71-7A7C4FC51874}">
      <dgm:prSet/>
      <dgm:spPr/>
      <dgm:t>
        <a:bodyPr/>
        <a:lstStyle/>
        <a:p>
          <a:endParaRPr lang="pl-PL"/>
        </a:p>
      </dgm:t>
    </dgm:pt>
    <dgm:pt modelId="{A66E495F-250B-481B-898D-B0992E4295C8}">
      <dgm:prSet phldrT="[Tekst]"/>
      <dgm:spPr/>
      <dgm:t>
        <a:bodyPr/>
        <a:lstStyle/>
        <a:p>
          <a:pPr algn="just"/>
          <a:endParaRPr lang="pl-PL" dirty="0"/>
        </a:p>
      </dgm:t>
    </dgm:pt>
    <dgm:pt modelId="{357ADC5F-BF83-4241-9C1E-487B8328ECF9}" type="parTrans" cxnId="{F9EF7AB6-5325-488E-B56C-38C91EEB71E3}">
      <dgm:prSet/>
      <dgm:spPr/>
      <dgm:t>
        <a:bodyPr/>
        <a:lstStyle/>
        <a:p>
          <a:endParaRPr lang="pl-PL"/>
        </a:p>
      </dgm:t>
    </dgm:pt>
    <dgm:pt modelId="{01485480-3AB4-47ED-92C2-1CDC49870FD4}" type="sibTrans" cxnId="{F9EF7AB6-5325-488E-B56C-38C91EEB71E3}">
      <dgm:prSet/>
      <dgm:spPr/>
      <dgm:t>
        <a:bodyPr/>
        <a:lstStyle/>
        <a:p>
          <a:endParaRPr lang="pl-PL"/>
        </a:p>
      </dgm:t>
    </dgm:pt>
    <dgm:pt modelId="{BC075FA1-D730-4A11-A131-B5A1C4721C72}" type="pres">
      <dgm:prSet presAssocID="{69BA4764-BCE9-4791-8571-A73C25B034DC}" presName="Name0" presStyleCnt="0">
        <dgm:presLayoutVars>
          <dgm:dir/>
          <dgm:animLvl val="lvl"/>
          <dgm:resizeHandles val="exact"/>
        </dgm:presLayoutVars>
      </dgm:prSet>
      <dgm:spPr/>
    </dgm:pt>
    <dgm:pt modelId="{F165E058-605E-415C-AC9B-2A6966C76855}" type="pres">
      <dgm:prSet presAssocID="{500DD8A6-C560-497C-98A4-60A176A0BD73}" presName="composite" presStyleCnt="0"/>
      <dgm:spPr/>
    </dgm:pt>
    <dgm:pt modelId="{B1C04F6D-92B3-449C-AFE8-D316FDD490AB}" type="pres">
      <dgm:prSet presAssocID="{500DD8A6-C560-497C-98A4-60A176A0BD73}" presName="parTx" presStyleLbl="alignNode1" presStyleIdx="0" presStyleCnt="3">
        <dgm:presLayoutVars>
          <dgm:chMax val="0"/>
          <dgm:chPref val="0"/>
          <dgm:bulletEnabled val="1"/>
        </dgm:presLayoutVars>
      </dgm:prSet>
      <dgm:spPr/>
    </dgm:pt>
    <dgm:pt modelId="{764316CD-586D-4092-A47C-74DDF4E6E064}" type="pres">
      <dgm:prSet presAssocID="{500DD8A6-C560-497C-98A4-60A176A0BD73}" presName="desTx" presStyleLbl="alignAccFollowNode1" presStyleIdx="0" presStyleCnt="3">
        <dgm:presLayoutVars>
          <dgm:bulletEnabled val="1"/>
        </dgm:presLayoutVars>
      </dgm:prSet>
      <dgm:spPr/>
    </dgm:pt>
    <dgm:pt modelId="{EF7DE831-2DF1-41D4-B952-A53FD8D0BDE3}" type="pres">
      <dgm:prSet presAssocID="{F24EC952-7AF6-4541-9CEE-4DA01941326F}" presName="space" presStyleCnt="0"/>
      <dgm:spPr/>
    </dgm:pt>
    <dgm:pt modelId="{7E60AF41-24FD-4533-B0F9-E18DDD98D28C}" type="pres">
      <dgm:prSet presAssocID="{3D5DA5DA-A31A-4052-B1B8-D93BFA9086A0}" presName="composite" presStyleCnt="0"/>
      <dgm:spPr/>
    </dgm:pt>
    <dgm:pt modelId="{42C62278-D51A-4949-82F4-1CDE8249C671}" type="pres">
      <dgm:prSet presAssocID="{3D5DA5DA-A31A-4052-B1B8-D93BFA9086A0}" presName="parTx" presStyleLbl="alignNode1" presStyleIdx="1" presStyleCnt="3">
        <dgm:presLayoutVars>
          <dgm:chMax val="0"/>
          <dgm:chPref val="0"/>
          <dgm:bulletEnabled val="1"/>
        </dgm:presLayoutVars>
      </dgm:prSet>
      <dgm:spPr/>
    </dgm:pt>
    <dgm:pt modelId="{A42D5019-A0BA-45A2-AE56-AED00C6162D6}" type="pres">
      <dgm:prSet presAssocID="{3D5DA5DA-A31A-4052-B1B8-D93BFA9086A0}" presName="desTx" presStyleLbl="alignAccFollowNode1" presStyleIdx="1" presStyleCnt="3">
        <dgm:presLayoutVars>
          <dgm:bulletEnabled val="1"/>
        </dgm:presLayoutVars>
      </dgm:prSet>
      <dgm:spPr/>
    </dgm:pt>
    <dgm:pt modelId="{C6B9F323-A803-4055-9E74-302D15B14A9B}" type="pres">
      <dgm:prSet presAssocID="{2A6DF0CA-B6D5-4CB4-B5BF-EC05AD47FABF}" presName="space" presStyleCnt="0"/>
      <dgm:spPr/>
    </dgm:pt>
    <dgm:pt modelId="{FFCCE8D3-D69B-4160-AADC-6E5E886FA05C}" type="pres">
      <dgm:prSet presAssocID="{40F76DD1-C443-46F1-9CBA-A6D7B6AE6100}" presName="composite" presStyleCnt="0"/>
      <dgm:spPr/>
    </dgm:pt>
    <dgm:pt modelId="{FC94AD77-62DF-4241-A0DE-07593B099D5F}" type="pres">
      <dgm:prSet presAssocID="{40F76DD1-C443-46F1-9CBA-A6D7B6AE6100}" presName="parTx" presStyleLbl="alignNode1" presStyleIdx="2" presStyleCnt="3">
        <dgm:presLayoutVars>
          <dgm:chMax val="0"/>
          <dgm:chPref val="0"/>
          <dgm:bulletEnabled val="1"/>
        </dgm:presLayoutVars>
      </dgm:prSet>
      <dgm:spPr/>
    </dgm:pt>
    <dgm:pt modelId="{D25327E1-B989-4481-AF4F-5E0336FAADE0}" type="pres">
      <dgm:prSet presAssocID="{40F76DD1-C443-46F1-9CBA-A6D7B6AE6100}" presName="desTx" presStyleLbl="alignAccFollowNode1" presStyleIdx="2" presStyleCnt="3">
        <dgm:presLayoutVars>
          <dgm:bulletEnabled val="1"/>
        </dgm:presLayoutVars>
      </dgm:prSet>
      <dgm:spPr/>
    </dgm:pt>
  </dgm:ptLst>
  <dgm:cxnLst>
    <dgm:cxn modelId="{4A6B360D-2179-48E4-9899-2A7B5B902DF9}" srcId="{2F3786C7-F553-4EE8-9BF7-6800554544C1}" destId="{92AAA044-A480-413A-8AFC-C0F153F042AE}" srcOrd="0" destOrd="0" parTransId="{27F828E6-4BA6-4C49-B506-8D6B97D0F37D}" sibTransId="{9B864C12-87E1-48A1-83B9-80DB52E8DBDF}"/>
    <dgm:cxn modelId="{B509C40E-D164-44AD-AD26-F03642D85E50}" srcId="{103C7366-99DB-47D5-97A1-69527DEECB05}" destId="{9F2CA3AD-659E-487B-AEF5-1A6BD005D1FC}" srcOrd="1" destOrd="0" parTransId="{90F578A6-15AA-4A82-9A0F-8EA7B286BF71}" sibTransId="{126CF1ED-7104-4290-BF66-6626B516BE24}"/>
    <dgm:cxn modelId="{32706112-67E6-478D-83FC-FF01B13B1F4E}" type="presOf" srcId="{2F3786C7-F553-4EE8-9BF7-6800554544C1}" destId="{764316CD-586D-4092-A47C-74DDF4E6E064}" srcOrd="0" destOrd="0" presId="urn:microsoft.com/office/officeart/2005/8/layout/hList1"/>
    <dgm:cxn modelId="{A4519A17-854B-468A-B1E0-D23D49432377}" type="presOf" srcId="{69BA4764-BCE9-4791-8571-A73C25B034DC}" destId="{BC075FA1-D730-4A11-A131-B5A1C4721C72}" srcOrd="0" destOrd="0" presId="urn:microsoft.com/office/officeart/2005/8/layout/hList1"/>
    <dgm:cxn modelId="{DD46C322-1AC3-468B-81E9-009E67A87A91}" type="presOf" srcId="{27FC87C0-993C-46C5-9F91-0B532C372F39}" destId="{764316CD-586D-4092-A47C-74DDF4E6E064}" srcOrd="0" destOrd="4" presId="urn:microsoft.com/office/officeart/2005/8/layout/hList1"/>
    <dgm:cxn modelId="{340D8F26-1D10-4627-B674-49A216AEB3EE}" type="presOf" srcId="{77B72F84-40E7-4926-AD58-219BAC85373B}" destId="{A42D5019-A0BA-45A2-AE56-AED00C6162D6}" srcOrd="0" destOrd="0" presId="urn:microsoft.com/office/officeart/2005/8/layout/hList1"/>
    <dgm:cxn modelId="{94ECDC29-7DF3-4627-8046-C39E07FEEB85}" srcId="{69BA4764-BCE9-4791-8571-A73C25B034DC}" destId="{3D5DA5DA-A31A-4052-B1B8-D93BFA9086A0}" srcOrd="1" destOrd="0" parTransId="{F6F3EAAD-2FC4-4718-9AFE-745C6CDCCBF1}" sibTransId="{2A6DF0CA-B6D5-4CB4-B5BF-EC05AD47FABF}"/>
    <dgm:cxn modelId="{4EF6565F-7B8E-4972-BF14-0392F06DC9E7}" srcId="{69BA4764-BCE9-4791-8571-A73C25B034DC}" destId="{500DD8A6-C560-497C-98A4-60A176A0BD73}" srcOrd="0" destOrd="0" parTransId="{495B1F59-FEC8-444C-B636-FC6FF72F2B02}" sibTransId="{F24EC952-7AF6-4541-9CEE-4DA01941326F}"/>
    <dgm:cxn modelId="{EB0D5763-CCC3-4255-A3A2-390806E9D85A}" type="presOf" srcId="{C0760FF3-BD80-44E1-A5F1-E26527A95770}" destId="{A42D5019-A0BA-45A2-AE56-AED00C6162D6}" srcOrd="0" destOrd="2" presId="urn:microsoft.com/office/officeart/2005/8/layout/hList1"/>
    <dgm:cxn modelId="{049FCE4A-C5FB-4364-B076-2BF451CE1736}" type="presOf" srcId="{A66E495F-250B-481B-898D-B0992E4295C8}" destId="{D25327E1-B989-4481-AF4F-5E0336FAADE0}" srcOrd="0" destOrd="2" presId="urn:microsoft.com/office/officeart/2005/8/layout/hList1"/>
    <dgm:cxn modelId="{10BA056E-256B-41D6-A0D0-09E5EAA23508}" type="presOf" srcId="{27D4EC92-0F41-4DCB-BC54-7839A6CED743}" destId="{D25327E1-B989-4481-AF4F-5E0336FAADE0}" srcOrd="0" destOrd="0" presId="urn:microsoft.com/office/officeart/2005/8/layout/hList1"/>
    <dgm:cxn modelId="{1363D54E-E4D3-48EA-A2F6-F28E90B54B37}" srcId="{40F76DD1-C443-46F1-9CBA-A6D7B6AE6100}" destId="{2A157D1C-1BDA-4E77-A233-F17B8B28A8DE}" srcOrd="1" destOrd="0" parTransId="{48F28E3A-E95D-48F3-9B0D-530296D8CD6C}" sibTransId="{6ADC8192-68A4-46BF-8DF9-08C43DFE0F95}"/>
    <dgm:cxn modelId="{6808FB6F-A111-4335-B7EB-D4F9A125E4B9}" srcId="{69BA4764-BCE9-4791-8571-A73C25B034DC}" destId="{40F76DD1-C443-46F1-9CBA-A6D7B6AE6100}" srcOrd="2" destOrd="0" parTransId="{0B62FED0-03F9-47AE-B5E9-1D3219DD73C0}" sibTransId="{44C2AA17-5205-458B-939A-8B2FE12B4F64}"/>
    <dgm:cxn modelId="{03FDCA73-0F6E-4A0D-A0AA-0D21050AD62D}" srcId="{500DD8A6-C560-497C-98A4-60A176A0BD73}" destId="{103C7366-99DB-47D5-97A1-69527DEECB05}" srcOrd="1" destOrd="0" parTransId="{01F32BFA-7504-4750-855D-F4E932B79DC3}" sibTransId="{730FFD08-C5AC-4833-BEAD-7517F031340A}"/>
    <dgm:cxn modelId="{301CE177-2DD9-4C48-9DF0-73CF23685174}" srcId="{40F76DD1-C443-46F1-9CBA-A6D7B6AE6100}" destId="{27D4EC92-0F41-4DCB-BC54-7839A6CED743}" srcOrd="0" destOrd="0" parTransId="{2306AC98-6E2F-408A-A9AF-F5D4674928A4}" sibTransId="{EE98AB23-7B97-4392-BADA-59062088D6F8}"/>
    <dgm:cxn modelId="{6C736F82-E33A-4374-AB4D-27B215E7D6AA}" srcId="{500DD8A6-C560-497C-98A4-60A176A0BD73}" destId="{DE2F316D-220C-42CA-8BEF-E2897751371E}" srcOrd="2" destOrd="0" parTransId="{9E058D18-1CC2-4FF3-B111-011BC6DFF374}" sibTransId="{6648730D-3394-4BCD-B0F7-4CB13CDD9F5C}"/>
    <dgm:cxn modelId="{40F7488E-30D8-4386-AC20-267773E1F59F}" type="presOf" srcId="{C232CFCD-772B-4DFE-9ADF-BB8FBF13A08F}" destId="{764316CD-586D-4092-A47C-74DDF4E6E064}" srcOrd="0" destOrd="2" presId="urn:microsoft.com/office/officeart/2005/8/layout/hList1"/>
    <dgm:cxn modelId="{0FD80E91-EE38-404D-ABC0-2D2AF31F5EC9}" type="presOf" srcId="{DE2F316D-220C-42CA-8BEF-E2897751371E}" destId="{764316CD-586D-4092-A47C-74DDF4E6E064}" srcOrd="0" destOrd="6" presId="urn:microsoft.com/office/officeart/2005/8/layout/hList1"/>
    <dgm:cxn modelId="{205DAC9B-70DA-43DD-9E72-30336099D2C6}" type="presOf" srcId="{D3A67B37-BF8D-4AE6-8B57-EB702CEBD7A4}" destId="{A42D5019-A0BA-45A2-AE56-AED00C6162D6}" srcOrd="0" destOrd="1" presId="urn:microsoft.com/office/officeart/2005/8/layout/hList1"/>
    <dgm:cxn modelId="{728DF8A0-F47F-4CA9-88FD-CF3B45077430}" type="presOf" srcId="{2A157D1C-1BDA-4E77-A233-F17B8B28A8DE}" destId="{D25327E1-B989-4481-AF4F-5E0336FAADE0}" srcOrd="0" destOrd="1" presId="urn:microsoft.com/office/officeart/2005/8/layout/hList1"/>
    <dgm:cxn modelId="{069457A6-F939-4A68-AF1A-C5F70241CE12}" srcId="{3D5DA5DA-A31A-4052-B1B8-D93BFA9086A0}" destId="{C0760FF3-BD80-44E1-A5F1-E26527A95770}" srcOrd="2" destOrd="0" parTransId="{340EC102-9780-456E-9FE9-8DC7E95607B9}" sibTransId="{332D36AA-B067-4ABF-87E2-54F3C6CA6B31}"/>
    <dgm:cxn modelId="{F0601FA8-90B8-4F52-934F-A61C5A678200}" srcId="{3D5DA5DA-A31A-4052-B1B8-D93BFA9086A0}" destId="{D3A67B37-BF8D-4AE6-8B57-EB702CEBD7A4}" srcOrd="1" destOrd="0" parTransId="{3ED998E1-A9B9-43CA-9594-F7ECBA12CFEC}" sibTransId="{305FB6D0-7760-4617-98AC-001FC0C75A36}"/>
    <dgm:cxn modelId="{64BB6CA8-9150-4C75-B2A2-72EE50CB25CC}" type="presOf" srcId="{9F2CA3AD-659E-487B-AEF5-1A6BD005D1FC}" destId="{764316CD-586D-4092-A47C-74DDF4E6E064}" srcOrd="0" destOrd="5" presId="urn:microsoft.com/office/officeart/2005/8/layout/hList1"/>
    <dgm:cxn modelId="{FA6F64AA-A0B5-4ECF-AC71-7A7C4FC51874}" srcId="{3D5DA5DA-A31A-4052-B1B8-D93BFA9086A0}" destId="{7E334DE9-F51B-4213-AD07-66E8EBE3CECE}" srcOrd="3" destOrd="0" parTransId="{518EF250-2B44-48C3-AFD4-EE2BC656E879}" sibTransId="{6E8019B4-E52D-49A5-B54C-3B8BD0ED09B8}"/>
    <dgm:cxn modelId="{881C50B0-599C-431B-8C72-C8B2D1C7A9A2}" type="presOf" srcId="{103C7366-99DB-47D5-97A1-69527DEECB05}" destId="{764316CD-586D-4092-A47C-74DDF4E6E064}" srcOrd="0" destOrd="3" presId="urn:microsoft.com/office/officeart/2005/8/layout/hList1"/>
    <dgm:cxn modelId="{F9EF7AB6-5325-488E-B56C-38C91EEB71E3}" srcId="{40F76DD1-C443-46F1-9CBA-A6D7B6AE6100}" destId="{A66E495F-250B-481B-898D-B0992E4295C8}" srcOrd="2" destOrd="0" parTransId="{357ADC5F-BF83-4241-9C1E-487B8328ECF9}" sibTransId="{01485480-3AB4-47ED-92C2-1CDC49870FD4}"/>
    <dgm:cxn modelId="{6E841FC8-D776-485A-AE03-96259E5ADD04}" type="presOf" srcId="{500DD8A6-C560-497C-98A4-60A176A0BD73}" destId="{B1C04F6D-92B3-449C-AFE8-D316FDD490AB}" srcOrd="0" destOrd="0" presId="urn:microsoft.com/office/officeart/2005/8/layout/hList1"/>
    <dgm:cxn modelId="{E2726EC9-7D93-488B-BD12-3260C5FAC385}" type="presOf" srcId="{7E334DE9-F51B-4213-AD07-66E8EBE3CECE}" destId="{A42D5019-A0BA-45A2-AE56-AED00C6162D6}" srcOrd="0" destOrd="3" presId="urn:microsoft.com/office/officeart/2005/8/layout/hList1"/>
    <dgm:cxn modelId="{07672EE3-7C61-4C41-AFD0-A6D963CFA2C6}" type="presOf" srcId="{3D5DA5DA-A31A-4052-B1B8-D93BFA9086A0}" destId="{42C62278-D51A-4949-82F4-1CDE8249C671}" srcOrd="0" destOrd="0" presId="urn:microsoft.com/office/officeart/2005/8/layout/hList1"/>
    <dgm:cxn modelId="{285B3AE6-48FE-46F8-B40F-3DF1930CFE50}" srcId="{3D5DA5DA-A31A-4052-B1B8-D93BFA9086A0}" destId="{77B72F84-40E7-4926-AD58-219BAC85373B}" srcOrd="0" destOrd="0" parTransId="{B5E57EDF-F32D-4D2B-8078-120EDBCD031A}" sibTransId="{53B1B718-72C2-49EF-82DB-95B5C9E42413}"/>
    <dgm:cxn modelId="{DF1E83E9-30FB-4E93-A4AF-94B0C563A953}" type="presOf" srcId="{92AAA044-A480-413A-8AFC-C0F153F042AE}" destId="{764316CD-586D-4092-A47C-74DDF4E6E064}" srcOrd="0" destOrd="1" presId="urn:microsoft.com/office/officeart/2005/8/layout/hList1"/>
    <dgm:cxn modelId="{956F35EE-1D9D-46CB-A8E8-C254C9A02D8E}" srcId="{103C7366-99DB-47D5-97A1-69527DEECB05}" destId="{27FC87C0-993C-46C5-9F91-0B532C372F39}" srcOrd="0" destOrd="0" parTransId="{BFA9C443-F05F-4E5B-A6F4-144CD3222DD0}" sibTransId="{CC01D42A-D260-4F01-8645-5196744E6A50}"/>
    <dgm:cxn modelId="{F32805F4-D31A-417B-ADB2-40D2F222B5F4}" type="presOf" srcId="{40F76DD1-C443-46F1-9CBA-A6D7B6AE6100}" destId="{FC94AD77-62DF-4241-A0DE-07593B099D5F}" srcOrd="0" destOrd="0" presId="urn:microsoft.com/office/officeart/2005/8/layout/hList1"/>
    <dgm:cxn modelId="{58C459F4-A41D-4691-89BA-963D62D43E65}" srcId="{2F3786C7-F553-4EE8-9BF7-6800554544C1}" destId="{C232CFCD-772B-4DFE-9ADF-BB8FBF13A08F}" srcOrd="1" destOrd="0" parTransId="{86B99291-04CA-4D8D-A65F-163EC1DD1169}" sibTransId="{C07369B7-A80F-408B-898C-F2F6719E9714}"/>
    <dgm:cxn modelId="{3C3FFEFD-2168-4949-8730-5B15AB66D38D}" srcId="{500DD8A6-C560-497C-98A4-60A176A0BD73}" destId="{2F3786C7-F553-4EE8-9BF7-6800554544C1}" srcOrd="0" destOrd="0" parTransId="{DFFBCD8C-DFC6-4C0A-B025-555DABB71B9E}" sibTransId="{30F98CE2-BCC1-4E48-909D-AA29A5B07383}"/>
    <dgm:cxn modelId="{A49F9CFB-4332-44FD-B0D6-156B18BBDDE3}" type="presParOf" srcId="{BC075FA1-D730-4A11-A131-B5A1C4721C72}" destId="{F165E058-605E-415C-AC9B-2A6966C76855}" srcOrd="0" destOrd="0" presId="urn:microsoft.com/office/officeart/2005/8/layout/hList1"/>
    <dgm:cxn modelId="{BBA01364-CDF8-41D9-911B-E300ED89D481}" type="presParOf" srcId="{F165E058-605E-415C-AC9B-2A6966C76855}" destId="{B1C04F6D-92B3-449C-AFE8-D316FDD490AB}" srcOrd="0" destOrd="0" presId="urn:microsoft.com/office/officeart/2005/8/layout/hList1"/>
    <dgm:cxn modelId="{65B6C967-2810-47D0-892A-156690147391}" type="presParOf" srcId="{F165E058-605E-415C-AC9B-2A6966C76855}" destId="{764316CD-586D-4092-A47C-74DDF4E6E064}" srcOrd="1" destOrd="0" presId="urn:microsoft.com/office/officeart/2005/8/layout/hList1"/>
    <dgm:cxn modelId="{AD233682-CD98-499A-87AF-237F54E332B1}" type="presParOf" srcId="{BC075FA1-D730-4A11-A131-B5A1C4721C72}" destId="{EF7DE831-2DF1-41D4-B952-A53FD8D0BDE3}" srcOrd="1" destOrd="0" presId="urn:microsoft.com/office/officeart/2005/8/layout/hList1"/>
    <dgm:cxn modelId="{7980A571-4F82-4C09-B9E2-A1A49E5B113E}" type="presParOf" srcId="{BC075FA1-D730-4A11-A131-B5A1C4721C72}" destId="{7E60AF41-24FD-4533-B0F9-E18DDD98D28C}" srcOrd="2" destOrd="0" presId="urn:microsoft.com/office/officeart/2005/8/layout/hList1"/>
    <dgm:cxn modelId="{A90B93B7-439E-4566-B27D-0F5F5F91D2F8}" type="presParOf" srcId="{7E60AF41-24FD-4533-B0F9-E18DDD98D28C}" destId="{42C62278-D51A-4949-82F4-1CDE8249C671}" srcOrd="0" destOrd="0" presId="urn:microsoft.com/office/officeart/2005/8/layout/hList1"/>
    <dgm:cxn modelId="{22CBA4E2-FB53-4732-9FE4-6F88C38B2C0E}" type="presParOf" srcId="{7E60AF41-24FD-4533-B0F9-E18DDD98D28C}" destId="{A42D5019-A0BA-45A2-AE56-AED00C6162D6}" srcOrd="1" destOrd="0" presId="urn:microsoft.com/office/officeart/2005/8/layout/hList1"/>
    <dgm:cxn modelId="{7949C9E2-CEF9-4432-99FC-AE714105C93E}" type="presParOf" srcId="{BC075FA1-D730-4A11-A131-B5A1C4721C72}" destId="{C6B9F323-A803-4055-9E74-302D15B14A9B}" srcOrd="3" destOrd="0" presId="urn:microsoft.com/office/officeart/2005/8/layout/hList1"/>
    <dgm:cxn modelId="{7E5B56E3-7B0C-446F-82AF-7A9F88A0AE66}" type="presParOf" srcId="{BC075FA1-D730-4A11-A131-B5A1C4721C72}" destId="{FFCCE8D3-D69B-4160-AADC-6E5E886FA05C}" srcOrd="4" destOrd="0" presId="urn:microsoft.com/office/officeart/2005/8/layout/hList1"/>
    <dgm:cxn modelId="{B47DAA6F-3744-42D1-905E-661D9943ACF0}" type="presParOf" srcId="{FFCCE8D3-D69B-4160-AADC-6E5E886FA05C}" destId="{FC94AD77-62DF-4241-A0DE-07593B099D5F}" srcOrd="0" destOrd="0" presId="urn:microsoft.com/office/officeart/2005/8/layout/hList1"/>
    <dgm:cxn modelId="{B04819DD-DA01-4A43-8882-6AB9553D9902}" type="presParOf" srcId="{FFCCE8D3-D69B-4160-AADC-6E5E886FA05C}" destId="{D25327E1-B989-4481-AF4F-5E0336FAADE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E8E99BE-7FE2-4D96-953C-F0483764E7E2}" type="doc">
      <dgm:prSet loTypeId="urn:microsoft.com/office/officeart/2005/8/layout/process4" loCatId="process" qsTypeId="urn:microsoft.com/office/officeart/2005/8/quickstyle/simple5" qsCatId="simple" csTypeId="urn:microsoft.com/office/officeart/2005/8/colors/accent1_3" csCatId="accent1"/>
      <dgm:spPr/>
      <dgm:t>
        <a:bodyPr/>
        <a:lstStyle/>
        <a:p>
          <a:endParaRPr lang="pl-PL"/>
        </a:p>
      </dgm:t>
    </dgm:pt>
    <dgm:pt modelId="{45AB5980-EF8E-4D4B-ABC1-ECE00DC80B03}">
      <dgm:prSet/>
      <dgm:spPr/>
      <dgm:t>
        <a:bodyPr/>
        <a:lstStyle/>
        <a:p>
          <a:pPr rtl="0"/>
          <a:r>
            <a:rPr lang="pl-PL" dirty="0"/>
            <a:t>Zwięzłe przedstawienie przez oskarżyciela zarzutów oskarżenia </a:t>
          </a:r>
        </a:p>
      </dgm:t>
    </dgm:pt>
    <dgm:pt modelId="{A1C2F22B-6FBA-43A7-AFB3-C2E25F72EB21}" type="parTrans" cxnId="{1D8423E9-DCBB-47AC-9998-D984BD79279D}">
      <dgm:prSet/>
      <dgm:spPr/>
      <dgm:t>
        <a:bodyPr/>
        <a:lstStyle/>
        <a:p>
          <a:endParaRPr lang="pl-PL"/>
        </a:p>
      </dgm:t>
    </dgm:pt>
    <dgm:pt modelId="{A75C30CE-1A35-4E40-8D47-BF64F7CA3CC8}" type="sibTrans" cxnId="{1D8423E9-DCBB-47AC-9998-D984BD79279D}">
      <dgm:prSet/>
      <dgm:spPr/>
      <dgm:t>
        <a:bodyPr/>
        <a:lstStyle/>
        <a:p>
          <a:endParaRPr lang="pl-PL"/>
        </a:p>
      </dgm:t>
    </dgm:pt>
    <dgm:pt modelId="{5B21BA90-CDB3-413F-AFDF-4473B354E03E}">
      <dgm:prSet custT="1"/>
      <dgm:spPr/>
      <dgm:t>
        <a:bodyPr/>
        <a:lstStyle/>
        <a:p>
          <a:pPr rtl="0"/>
          <a:r>
            <a:rPr lang="pl-PL" sz="1200" b="1" dirty="0"/>
            <a:t>Jeżeli oskarżony bierze udział w rozprawie – pouczenie o prawie do składania wyjaśnień, odmowy składania wyjaśnień, odmowy odpowiedzi na pytanie </a:t>
          </a:r>
          <a:r>
            <a:rPr lang="pl-PL" sz="1200" b="1" dirty="0">
              <a:sym typeface="Wingdings" panose="05000000000000000000" pitchFamily="2" charset="2"/>
            </a:rPr>
            <a:t></a:t>
          </a:r>
          <a:r>
            <a:rPr lang="pl-PL" sz="1200" b="1" dirty="0"/>
            <a:t> przesłuchanie oskarżonego </a:t>
          </a:r>
        </a:p>
      </dgm:t>
    </dgm:pt>
    <dgm:pt modelId="{DDBF4F5C-56A5-442B-A85E-BDCD895B8776}" type="parTrans" cxnId="{95851710-BF9C-439A-96AD-0A75AD56B5A8}">
      <dgm:prSet/>
      <dgm:spPr/>
      <dgm:t>
        <a:bodyPr/>
        <a:lstStyle/>
        <a:p>
          <a:endParaRPr lang="pl-PL"/>
        </a:p>
      </dgm:t>
    </dgm:pt>
    <dgm:pt modelId="{83CE5F92-0059-4201-AD46-57324CF77DAE}" type="sibTrans" cxnId="{95851710-BF9C-439A-96AD-0A75AD56B5A8}">
      <dgm:prSet/>
      <dgm:spPr/>
      <dgm:t>
        <a:bodyPr/>
        <a:lstStyle/>
        <a:p>
          <a:endParaRPr lang="pl-PL"/>
        </a:p>
      </dgm:t>
    </dgm:pt>
    <dgm:pt modelId="{2023AFDC-28EB-4B19-BD06-D622FD101AA3}">
      <dgm:prSet/>
      <dgm:spPr/>
      <dgm:t>
        <a:bodyPr/>
        <a:lstStyle/>
        <a:p>
          <a:pPr rtl="0"/>
          <a:r>
            <a:rPr lang="pl-PL"/>
            <a:t>Postępowanie dowodowe </a:t>
          </a:r>
        </a:p>
      </dgm:t>
    </dgm:pt>
    <dgm:pt modelId="{DB3FB707-E0F4-4A95-BF02-69C2F6E14122}" type="parTrans" cxnId="{0BD35935-2628-4212-94E3-97856D0ECF38}">
      <dgm:prSet/>
      <dgm:spPr/>
      <dgm:t>
        <a:bodyPr/>
        <a:lstStyle/>
        <a:p>
          <a:endParaRPr lang="pl-PL"/>
        </a:p>
      </dgm:t>
    </dgm:pt>
    <dgm:pt modelId="{C9849820-41D3-4B49-9F0E-AC293584C177}" type="sibTrans" cxnId="{0BD35935-2628-4212-94E3-97856D0ECF38}">
      <dgm:prSet/>
      <dgm:spPr/>
      <dgm:t>
        <a:bodyPr/>
        <a:lstStyle/>
        <a:p>
          <a:endParaRPr lang="pl-PL"/>
        </a:p>
      </dgm:t>
    </dgm:pt>
    <dgm:pt modelId="{097DE250-EC80-4310-ADAA-C02A45AC50A4}">
      <dgm:prSet/>
      <dgm:spPr/>
      <dgm:t>
        <a:bodyPr/>
        <a:lstStyle/>
        <a:p>
          <a:pPr rtl="0"/>
          <a:r>
            <a:rPr lang="pl-PL"/>
            <a:t>Redukcja postępowania dowodowego </a:t>
          </a:r>
        </a:p>
      </dgm:t>
    </dgm:pt>
    <dgm:pt modelId="{33693517-6EBD-4F12-B189-F1426EFFABC3}" type="parTrans" cxnId="{2FB73B39-961D-47FA-A0AD-0E65169F5D9B}">
      <dgm:prSet/>
      <dgm:spPr/>
      <dgm:t>
        <a:bodyPr/>
        <a:lstStyle/>
        <a:p>
          <a:endParaRPr lang="pl-PL"/>
        </a:p>
      </dgm:t>
    </dgm:pt>
    <dgm:pt modelId="{FD6AE211-7F23-4040-A3C1-4079D6DC9392}" type="sibTrans" cxnId="{2FB73B39-961D-47FA-A0AD-0E65169F5D9B}">
      <dgm:prSet/>
      <dgm:spPr/>
      <dgm:t>
        <a:bodyPr/>
        <a:lstStyle/>
        <a:p>
          <a:endParaRPr lang="pl-PL"/>
        </a:p>
      </dgm:t>
    </dgm:pt>
    <dgm:pt modelId="{06ADC093-726B-4933-8BDF-8EB3645973C1}">
      <dgm:prSet/>
      <dgm:spPr/>
      <dgm:t>
        <a:bodyPr/>
        <a:lstStyle/>
        <a:p>
          <a:pPr rtl="0"/>
          <a:r>
            <a:rPr lang="pl-PL"/>
            <a:t>Rozszerzenie oskarżenia </a:t>
          </a:r>
        </a:p>
      </dgm:t>
    </dgm:pt>
    <dgm:pt modelId="{B155D4D3-76D5-4AD2-BEC7-5877EEAEFE5E}" type="parTrans" cxnId="{CC6A4B7A-23FA-42BA-AB36-B184BC7A854F}">
      <dgm:prSet/>
      <dgm:spPr/>
      <dgm:t>
        <a:bodyPr/>
        <a:lstStyle/>
        <a:p>
          <a:endParaRPr lang="pl-PL"/>
        </a:p>
      </dgm:t>
    </dgm:pt>
    <dgm:pt modelId="{4204F5F1-378E-4115-9733-2B6D63B2DECD}" type="sibTrans" cxnId="{CC6A4B7A-23FA-42BA-AB36-B184BC7A854F}">
      <dgm:prSet/>
      <dgm:spPr/>
      <dgm:t>
        <a:bodyPr/>
        <a:lstStyle/>
        <a:p>
          <a:endParaRPr lang="pl-PL"/>
        </a:p>
      </dgm:t>
    </dgm:pt>
    <dgm:pt modelId="{1D0D40B2-D6A0-482D-ABE9-81C96E70F773}">
      <dgm:prSet/>
      <dgm:spPr/>
      <dgm:t>
        <a:bodyPr/>
        <a:lstStyle/>
        <a:p>
          <a:pPr rtl="0"/>
          <a:r>
            <a:rPr lang="pl-PL" dirty="0"/>
            <a:t>Zmiana kwalifikacji prawnej czynu</a:t>
          </a:r>
        </a:p>
      </dgm:t>
    </dgm:pt>
    <dgm:pt modelId="{FCF5E3D5-BAF9-49AC-B757-A405088B09A1}" type="parTrans" cxnId="{7DEF16C7-79BD-44A1-A3F4-7D9E8612DED7}">
      <dgm:prSet/>
      <dgm:spPr/>
      <dgm:t>
        <a:bodyPr/>
        <a:lstStyle/>
        <a:p>
          <a:endParaRPr lang="pl-PL"/>
        </a:p>
      </dgm:t>
    </dgm:pt>
    <dgm:pt modelId="{132FC3B7-A604-4BE2-A745-758BE94B003C}" type="sibTrans" cxnId="{7DEF16C7-79BD-44A1-A3F4-7D9E8612DED7}">
      <dgm:prSet/>
      <dgm:spPr/>
      <dgm:t>
        <a:bodyPr/>
        <a:lstStyle/>
        <a:p>
          <a:endParaRPr lang="pl-PL"/>
        </a:p>
      </dgm:t>
    </dgm:pt>
    <dgm:pt modelId="{71F6A15E-6E7A-4302-B5A7-521A91D1826C}">
      <dgm:prSet custT="1"/>
      <dgm:spPr/>
      <dgm:t>
        <a:bodyPr/>
        <a:lstStyle/>
        <a:p>
          <a:pPr rtl="0"/>
          <a:r>
            <a:rPr lang="pl-PL" sz="1400" b="1" dirty="0"/>
            <a:t>Przerwa i odroczenie rozprawy </a:t>
          </a:r>
        </a:p>
      </dgm:t>
    </dgm:pt>
    <dgm:pt modelId="{7432C2F6-2E50-457D-A012-B32C120F1260}" type="parTrans" cxnId="{72C0FA3C-73BF-43BC-BDEA-3180B27C4614}">
      <dgm:prSet/>
      <dgm:spPr/>
      <dgm:t>
        <a:bodyPr/>
        <a:lstStyle/>
        <a:p>
          <a:endParaRPr lang="pl-PL"/>
        </a:p>
      </dgm:t>
    </dgm:pt>
    <dgm:pt modelId="{4F26EA34-54C2-45CB-8B1D-13E15C59AB9A}" type="sibTrans" cxnId="{72C0FA3C-73BF-43BC-BDEA-3180B27C4614}">
      <dgm:prSet/>
      <dgm:spPr/>
      <dgm:t>
        <a:bodyPr/>
        <a:lstStyle/>
        <a:p>
          <a:endParaRPr lang="pl-PL"/>
        </a:p>
      </dgm:t>
    </dgm:pt>
    <dgm:pt modelId="{A6BADCE5-3931-4339-B813-A47DBB51BD65}">
      <dgm:prSet/>
      <dgm:spPr/>
      <dgm:t>
        <a:bodyPr/>
        <a:lstStyle/>
        <a:p>
          <a:pPr rtl="0"/>
          <a:r>
            <a:rPr lang="pl-PL" dirty="0"/>
            <a:t>Zamknięcie przewodu sądowego </a:t>
          </a:r>
        </a:p>
      </dgm:t>
    </dgm:pt>
    <dgm:pt modelId="{FFB4E424-1730-40A0-BF09-82D2FCB3FF1F}" type="parTrans" cxnId="{4D3D08FF-21F6-4794-8538-2658B80F0F3F}">
      <dgm:prSet/>
      <dgm:spPr/>
      <dgm:t>
        <a:bodyPr/>
        <a:lstStyle/>
        <a:p>
          <a:endParaRPr lang="pl-PL"/>
        </a:p>
      </dgm:t>
    </dgm:pt>
    <dgm:pt modelId="{C457DC8B-591F-4ED9-8DC0-60A273219DC4}" type="sibTrans" cxnId="{4D3D08FF-21F6-4794-8538-2658B80F0F3F}">
      <dgm:prSet/>
      <dgm:spPr/>
      <dgm:t>
        <a:bodyPr/>
        <a:lstStyle/>
        <a:p>
          <a:endParaRPr lang="pl-PL"/>
        </a:p>
      </dgm:t>
    </dgm:pt>
    <dgm:pt modelId="{264E54AB-5931-4BCD-86C7-23E45AD6D72B}" type="pres">
      <dgm:prSet presAssocID="{0E8E99BE-7FE2-4D96-953C-F0483764E7E2}" presName="Name0" presStyleCnt="0">
        <dgm:presLayoutVars>
          <dgm:dir/>
          <dgm:animLvl val="lvl"/>
          <dgm:resizeHandles val="exact"/>
        </dgm:presLayoutVars>
      </dgm:prSet>
      <dgm:spPr/>
    </dgm:pt>
    <dgm:pt modelId="{C7D6ED27-AA96-48EB-B49F-42E5CACB188E}" type="pres">
      <dgm:prSet presAssocID="{A6BADCE5-3931-4339-B813-A47DBB51BD65}" presName="boxAndChildren" presStyleCnt="0"/>
      <dgm:spPr/>
    </dgm:pt>
    <dgm:pt modelId="{99FE2CD7-18A2-4D23-A5ED-D70003243606}" type="pres">
      <dgm:prSet presAssocID="{A6BADCE5-3931-4339-B813-A47DBB51BD65}" presName="parentTextBox" presStyleLbl="node1" presStyleIdx="0" presStyleCnt="8"/>
      <dgm:spPr/>
    </dgm:pt>
    <dgm:pt modelId="{F9400FBC-12CD-411C-B034-50D8CF776BF9}" type="pres">
      <dgm:prSet presAssocID="{4F26EA34-54C2-45CB-8B1D-13E15C59AB9A}" presName="sp" presStyleCnt="0"/>
      <dgm:spPr/>
    </dgm:pt>
    <dgm:pt modelId="{FBDEF160-A2A0-4B6D-A46D-2921292F0878}" type="pres">
      <dgm:prSet presAssocID="{71F6A15E-6E7A-4302-B5A7-521A91D1826C}" presName="arrowAndChildren" presStyleCnt="0"/>
      <dgm:spPr/>
    </dgm:pt>
    <dgm:pt modelId="{435C857E-4806-468C-8C0D-C93868074B38}" type="pres">
      <dgm:prSet presAssocID="{71F6A15E-6E7A-4302-B5A7-521A91D1826C}" presName="parentTextArrow" presStyleLbl="node1" presStyleIdx="1" presStyleCnt="8"/>
      <dgm:spPr/>
    </dgm:pt>
    <dgm:pt modelId="{0494CF09-3C8C-48E7-96E4-FCE8C2816FDA}" type="pres">
      <dgm:prSet presAssocID="{132FC3B7-A604-4BE2-A745-758BE94B003C}" presName="sp" presStyleCnt="0"/>
      <dgm:spPr/>
    </dgm:pt>
    <dgm:pt modelId="{B28E8E67-8F94-461E-8F69-9522AB66DEB5}" type="pres">
      <dgm:prSet presAssocID="{1D0D40B2-D6A0-482D-ABE9-81C96E70F773}" presName="arrowAndChildren" presStyleCnt="0"/>
      <dgm:spPr/>
    </dgm:pt>
    <dgm:pt modelId="{E7F1E402-F66C-44C2-9244-079717546033}" type="pres">
      <dgm:prSet presAssocID="{1D0D40B2-D6A0-482D-ABE9-81C96E70F773}" presName="parentTextArrow" presStyleLbl="node1" presStyleIdx="2" presStyleCnt="8"/>
      <dgm:spPr/>
    </dgm:pt>
    <dgm:pt modelId="{57B74CD5-1C92-40FE-A1F0-413076C6D079}" type="pres">
      <dgm:prSet presAssocID="{4204F5F1-378E-4115-9733-2B6D63B2DECD}" presName="sp" presStyleCnt="0"/>
      <dgm:spPr/>
    </dgm:pt>
    <dgm:pt modelId="{01BB473B-7D6F-4745-8453-B44F156D38D4}" type="pres">
      <dgm:prSet presAssocID="{06ADC093-726B-4933-8BDF-8EB3645973C1}" presName="arrowAndChildren" presStyleCnt="0"/>
      <dgm:spPr/>
    </dgm:pt>
    <dgm:pt modelId="{1EECCAED-70BC-48CD-83B0-C2E53AC0D1B6}" type="pres">
      <dgm:prSet presAssocID="{06ADC093-726B-4933-8BDF-8EB3645973C1}" presName="parentTextArrow" presStyleLbl="node1" presStyleIdx="3" presStyleCnt="8"/>
      <dgm:spPr/>
    </dgm:pt>
    <dgm:pt modelId="{1FA98915-3C90-47BE-B21A-AF6DFFCB39B0}" type="pres">
      <dgm:prSet presAssocID="{FD6AE211-7F23-4040-A3C1-4079D6DC9392}" presName="sp" presStyleCnt="0"/>
      <dgm:spPr/>
    </dgm:pt>
    <dgm:pt modelId="{8E5E2EBA-CAFB-4188-9871-CC5DEDE3BB97}" type="pres">
      <dgm:prSet presAssocID="{097DE250-EC80-4310-ADAA-C02A45AC50A4}" presName="arrowAndChildren" presStyleCnt="0"/>
      <dgm:spPr/>
    </dgm:pt>
    <dgm:pt modelId="{2720358C-F13E-4AB9-866F-FE5F0E9746FD}" type="pres">
      <dgm:prSet presAssocID="{097DE250-EC80-4310-ADAA-C02A45AC50A4}" presName="parentTextArrow" presStyleLbl="node1" presStyleIdx="4" presStyleCnt="8"/>
      <dgm:spPr/>
    </dgm:pt>
    <dgm:pt modelId="{9C75E39F-56CD-4F83-BB1B-B3C02C2AF65D}" type="pres">
      <dgm:prSet presAssocID="{C9849820-41D3-4B49-9F0E-AC293584C177}" presName="sp" presStyleCnt="0"/>
      <dgm:spPr/>
    </dgm:pt>
    <dgm:pt modelId="{736B0810-1D7C-4B8B-BD18-0142D331F180}" type="pres">
      <dgm:prSet presAssocID="{2023AFDC-28EB-4B19-BD06-D622FD101AA3}" presName="arrowAndChildren" presStyleCnt="0"/>
      <dgm:spPr/>
    </dgm:pt>
    <dgm:pt modelId="{4744D1C0-1941-4527-ACE4-33AB7281D898}" type="pres">
      <dgm:prSet presAssocID="{2023AFDC-28EB-4B19-BD06-D622FD101AA3}" presName="parentTextArrow" presStyleLbl="node1" presStyleIdx="5" presStyleCnt="8"/>
      <dgm:spPr/>
    </dgm:pt>
    <dgm:pt modelId="{07825F5A-1734-4D5E-B8AB-A3C92D0088B3}" type="pres">
      <dgm:prSet presAssocID="{83CE5F92-0059-4201-AD46-57324CF77DAE}" presName="sp" presStyleCnt="0"/>
      <dgm:spPr/>
    </dgm:pt>
    <dgm:pt modelId="{C82F5790-45D1-43B0-821A-66B949242DD1}" type="pres">
      <dgm:prSet presAssocID="{5B21BA90-CDB3-413F-AFDF-4473B354E03E}" presName="arrowAndChildren" presStyleCnt="0"/>
      <dgm:spPr/>
    </dgm:pt>
    <dgm:pt modelId="{B522E2F8-6F78-46C6-946C-7C70CA874AB0}" type="pres">
      <dgm:prSet presAssocID="{5B21BA90-CDB3-413F-AFDF-4473B354E03E}" presName="parentTextArrow" presStyleLbl="node1" presStyleIdx="6" presStyleCnt="8"/>
      <dgm:spPr/>
    </dgm:pt>
    <dgm:pt modelId="{8BF089BE-40F2-4A80-AE0A-B0948E638C0E}" type="pres">
      <dgm:prSet presAssocID="{A75C30CE-1A35-4E40-8D47-BF64F7CA3CC8}" presName="sp" presStyleCnt="0"/>
      <dgm:spPr/>
    </dgm:pt>
    <dgm:pt modelId="{8A606034-C039-4D5D-8CC2-1DA883C14CC9}" type="pres">
      <dgm:prSet presAssocID="{45AB5980-EF8E-4D4B-ABC1-ECE00DC80B03}" presName="arrowAndChildren" presStyleCnt="0"/>
      <dgm:spPr/>
    </dgm:pt>
    <dgm:pt modelId="{B2A57839-A5E0-4759-A5AD-DBF8D1CF8500}" type="pres">
      <dgm:prSet presAssocID="{45AB5980-EF8E-4D4B-ABC1-ECE00DC80B03}" presName="parentTextArrow" presStyleLbl="node1" presStyleIdx="7" presStyleCnt="8" custLinFactNeighborX="0" custLinFactNeighborY="-7890"/>
      <dgm:spPr/>
    </dgm:pt>
  </dgm:ptLst>
  <dgm:cxnLst>
    <dgm:cxn modelId="{21FAF401-2B7C-4F8C-968A-0A7AD70A377D}" type="presOf" srcId="{097DE250-EC80-4310-ADAA-C02A45AC50A4}" destId="{2720358C-F13E-4AB9-866F-FE5F0E9746FD}" srcOrd="0" destOrd="0" presId="urn:microsoft.com/office/officeart/2005/8/layout/process4"/>
    <dgm:cxn modelId="{9B78A10A-F355-47A7-B002-B5A42AFA83A0}" type="presOf" srcId="{2023AFDC-28EB-4B19-BD06-D622FD101AA3}" destId="{4744D1C0-1941-4527-ACE4-33AB7281D898}" srcOrd="0" destOrd="0" presId="urn:microsoft.com/office/officeart/2005/8/layout/process4"/>
    <dgm:cxn modelId="{95851710-BF9C-439A-96AD-0A75AD56B5A8}" srcId="{0E8E99BE-7FE2-4D96-953C-F0483764E7E2}" destId="{5B21BA90-CDB3-413F-AFDF-4473B354E03E}" srcOrd="1" destOrd="0" parTransId="{DDBF4F5C-56A5-442B-A85E-BDCD895B8776}" sibTransId="{83CE5F92-0059-4201-AD46-57324CF77DAE}"/>
    <dgm:cxn modelId="{8F2CEB1E-DF97-4C4B-8D1F-4662C003CBDB}" type="presOf" srcId="{1D0D40B2-D6A0-482D-ABE9-81C96E70F773}" destId="{E7F1E402-F66C-44C2-9244-079717546033}" srcOrd="0" destOrd="0" presId="urn:microsoft.com/office/officeart/2005/8/layout/process4"/>
    <dgm:cxn modelId="{A79E212F-AD82-463A-9B54-07C63418BA2A}" type="presOf" srcId="{5B21BA90-CDB3-413F-AFDF-4473B354E03E}" destId="{B522E2F8-6F78-46C6-946C-7C70CA874AB0}" srcOrd="0" destOrd="0" presId="urn:microsoft.com/office/officeart/2005/8/layout/process4"/>
    <dgm:cxn modelId="{0BD35935-2628-4212-94E3-97856D0ECF38}" srcId="{0E8E99BE-7FE2-4D96-953C-F0483764E7E2}" destId="{2023AFDC-28EB-4B19-BD06-D622FD101AA3}" srcOrd="2" destOrd="0" parTransId="{DB3FB707-E0F4-4A95-BF02-69C2F6E14122}" sibTransId="{C9849820-41D3-4B49-9F0E-AC293584C177}"/>
    <dgm:cxn modelId="{2FB73B39-961D-47FA-A0AD-0E65169F5D9B}" srcId="{0E8E99BE-7FE2-4D96-953C-F0483764E7E2}" destId="{097DE250-EC80-4310-ADAA-C02A45AC50A4}" srcOrd="3" destOrd="0" parTransId="{33693517-6EBD-4F12-B189-F1426EFFABC3}" sibTransId="{FD6AE211-7F23-4040-A3C1-4079D6DC9392}"/>
    <dgm:cxn modelId="{72C0FA3C-73BF-43BC-BDEA-3180B27C4614}" srcId="{0E8E99BE-7FE2-4D96-953C-F0483764E7E2}" destId="{71F6A15E-6E7A-4302-B5A7-521A91D1826C}" srcOrd="6" destOrd="0" parTransId="{7432C2F6-2E50-457D-A012-B32C120F1260}" sibTransId="{4F26EA34-54C2-45CB-8B1D-13E15C59AB9A}"/>
    <dgm:cxn modelId="{9921724E-B898-4DC9-ABF5-F9B4D2E78B77}" type="presOf" srcId="{0E8E99BE-7FE2-4D96-953C-F0483764E7E2}" destId="{264E54AB-5931-4BCD-86C7-23E45AD6D72B}" srcOrd="0" destOrd="0" presId="urn:microsoft.com/office/officeart/2005/8/layout/process4"/>
    <dgm:cxn modelId="{CC6A4B7A-23FA-42BA-AB36-B184BC7A854F}" srcId="{0E8E99BE-7FE2-4D96-953C-F0483764E7E2}" destId="{06ADC093-726B-4933-8BDF-8EB3645973C1}" srcOrd="4" destOrd="0" parTransId="{B155D4D3-76D5-4AD2-BEC7-5877EEAEFE5E}" sibTransId="{4204F5F1-378E-4115-9733-2B6D63B2DECD}"/>
    <dgm:cxn modelId="{B1C7CFC3-F120-4AA2-8CD1-944FAA661C90}" type="presOf" srcId="{71F6A15E-6E7A-4302-B5A7-521A91D1826C}" destId="{435C857E-4806-468C-8C0D-C93868074B38}" srcOrd="0" destOrd="0" presId="urn:microsoft.com/office/officeart/2005/8/layout/process4"/>
    <dgm:cxn modelId="{7DEF16C7-79BD-44A1-A3F4-7D9E8612DED7}" srcId="{0E8E99BE-7FE2-4D96-953C-F0483764E7E2}" destId="{1D0D40B2-D6A0-482D-ABE9-81C96E70F773}" srcOrd="5" destOrd="0" parTransId="{FCF5E3D5-BAF9-49AC-B757-A405088B09A1}" sibTransId="{132FC3B7-A604-4BE2-A745-758BE94B003C}"/>
    <dgm:cxn modelId="{D822ADC7-0FED-40E2-AFD6-A77B91C8D8E0}" type="presOf" srcId="{A6BADCE5-3931-4339-B813-A47DBB51BD65}" destId="{99FE2CD7-18A2-4D23-A5ED-D70003243606}" srcOrd="0" destOrd="0" presId="urn:microsoft.com/office/officeart/2005/8/layout/process4"/>
    <dgm:cxn modelId="{1D8423E9-DCBB-47AC-9998-D984BD79279D}" srcId="{0E8E99BE-7FE2-4D96-953C-F0483764E7E2}" destId="{45AB5980-EF8E-4D4B-ABC1-ECE00DC80B03}" srcOrd="0" destOrd="0" parTransId="{A1C2F22B-6FBA-43A7-AFB3-C2E25F72EB21}" sibTransId="{A75C30CE-1A35-4E40-8D47-BF64F7CA3CC8}"/>
    <dgm:cxn modelId="{5CE139F4-8578-4E83-900E-7D7B7D93AF3C}" type="presOf" srcId="{45AB5980-EF8E-4D4B-ABC1-ECE00DC80B03}" destId="{B2A57839-A5E0-4759-A5AD-DBF8D1CF8500}" srcOrd="0" destOrd="0" presId="urn:microsoft.com/office/officeart/2005/8/layout/process4"/>
    <dgm:cxn modelId="{E4E3A7F9-41AA-4A40-9BCB-911E91E5D55B}" type="presOf" srcId="{06ADC093-726B-4933-8BDF-8EB3645973C1}" destId="{1EECCAED-70BC-48CD-83B0-C2E53AC0D1B6}" srcOrd="0" destOrd="0" presId="urn:microsoft.com/office/officeart/2005/8/layout/process4"/>
    <dgm:cxn modelId="{4D3D08FF-21F6-4794-8538-2658B80F0F3F}" srcId="{0E8E99BE-7FE2-4D96-953C-F0483764E7E2}" destId="{A6BADCE5-3931-4339-B813-A47DBB51BD65}" srcOrd="7" destOrd="0" parTransId="{FFB4E424-1730-40A0-BF09-82D2FCB3FF1F}" sibTransId="{C457DC8B-591F-4ED9-8DC0-60A273219DC4}"/>
    <dgm:cxn modelId="{A813CF46-13B3-4E92-9099-92580027BC40}" type="presParOf" srcId="{264E54AB-5931-4BCD-86C7-23E45AD6D72B}" destId="{C7D6ED27-AA96-48EB-B49F-42E5CACB188E}" srcOrd="0" destOrd="0" presId="urn:microsoft.com/office/officeart/2005/8/layout/process4"/>
    <dgm:cxn modelId="{12B95231-3D00-472A-9A52-384D90E96A95}" type="presParOf" srcId="{C7D6ED27-AA96-48EB-B49F-42E5CACB188E}" destId="{99FE2CD7-18A2-4D23-A5ED-D70003243606}" srcOrd="0" destOrd="0" presId="urn:microsoft.com/office/officeart/2005/8/layout/process4"/>
    <dgm:cxn modelId="{9ADDE674-EA4B-46EB-B736-32C023055D1F}" type="presParOf" srcId="{264E54AB-5931-4BCD-86C7-23E45AD6D72B}" destId="{F9400FBC-12CD-411C-B034-50D8CF776BF9}" srcOrd="1" destOrd="0" presId="urn:microsoft.com/office/officeart/2005/8/layout/process4"/>
    <dgm:cxn modelId="{8F74EAA4-5C08-4ED5-8F4D-3AC5053F3011}" type="presParOf" srcId="{264E54AB-5931-4BCD-86C7-23E45AD6D72B}" destId="{FBDEF160-A2A0-4B6D-A46D-2921292F0878}" srcOrd="2" destOrd="0" presId="urn:microsoft.com/office/officeart/2005/8/layout/process4"/>
    <dgm:cxn modelId="{D2806FFC-647D-4A29-A90A-5DA97AC960F9}" type="presParOf" srcId="{FBDEF160-A2A0-4B6D-A46D-2921292F0878}" destId="{435C857E-4806-468C-8C0D-C93868074B38}" srcOrd="0" destOrd="0" presId="urn:microsoft.com/office/officeart/2005/8/layout/process4"/>
    <dgm:cxn modelId="{C8E976B8-0D50-4C46-878D-994B82B77FAC}" type="presParOf" srcId="{264E54AB-5931-4BCD-86C7-23E45AD6D72B}" destId="{0494CF09-3C8C-48E7-96E4-FCE8C2816FDA}" srcOrd="3" destOrd="0" presId="urn:microsoft.com/office/officeart/2005/8/layout/process4"/>
    <dgm:cxn modelId="{9AB6B738-0DC3-489B-AA02-D787FC1681E2}" type="presParOf" srcId="{264E54AB-5931-4BCD-86C7-23E45AD6D72B}" destId="{B28E8E67-8F94-461E-8F69-9522AB66DEB5}" srcOrd="4" destOrd="0" presId="urn:microsoft.com/office/officeart/2005/8/layout/process4"/>
    <dgm:cxn modelId="{CC45BE14-84ED-46AC-9CAC-221A87A88138}" type="presParOf" srcId="{B28E8E67-8F94-461E-8F69-9522AB66DEB5}" destId="{E7F1E402-F66C-44C2-9244-079717546033}" srcOrd="0" destOrd="0" presId="urn:microsoft.com/office/officeart/2005/8/layout/process4"/>
    <dgm:cxn modelId="{C0345EC4-860A-4E90-9723-9E72115E98FA}" type="presParOf" srcId="{264E54AB-5931-4BCD-86C7-23E45AD6D72B}" destId="{57B74CD5-1C92-40FE-A1F0-413076C6D079}" srcOrd="5" destOrd="0" presId="urn:microsoft.com/office/officeart/2005/8/layout/process4"/>
    <dgm:cxn modelId="{4591E12B-0689-46BE-BAAD-5D0B46EE1DD5}" type="presParOf" srcId="{264E54AB-5931-4BCD-86C7-23E45AD6D72B}" destId="{01BB473B-7D6F-4745-8453-B44F156D38D4}" srcOrd="6" destOrd="0" presId="urn:microsoft.com/office/officeart/2005/8/layout/process4"/>
    <dgm:cxn modelId="{F5507F82-A919-4A61-AFEA-C221CEA22760}" type="presParOf" srcId="{01BB473B-7D6F-4745-8453-B44F156D38D4}" destId="{1EECCAED-70BC-48CD-83B0-C2E53AC0D1B6}" srcOrd="0" destOrd="0" presId="urn:microsoft.com/office/officeart/2005/8/layout/process4"/>
    <dgm:cxn modelId="{9EE643AA-D573-4E15-8E84-79ED6D8F9AE3}" type="presParOf" srcId="{264E54AB-5931-4BCD-86C7-23E45AD6D72B}" destId="{1FA98915-3C90-47BE-B21A-AF6DFFCB39B0}" srcOrd="7" destOrd="0" presId="urn:microsoft.com/office/officeart/2005/8/layout/process4"/>
    <dgm:cxn modelId="{81798073-A826-4936-A862-070B0386AA60}" type="presParOf" srcId="{264E54AB-5931-4BCD-86C7-23E45AD6D72B}" destId="{8E5E2EBA-CAFB-4188-9871-CC5DEDE3BB97}" srcOrd="8" destOrd="0" presId="urn:microsoft.com/office/officeart/2005/8/layout/process4"/>
    <dgm:cxn modelId="{9256A4E4-0C3D-46F8-8F90-65FA50A87581}" type="presParOf" srcId="{8E5E2EBA-CAFB-4188-9871-CC5DEDE3BB97}" destId="{2720358C-F13E-4AB9-866F-FE5F0E9746FD}" srcOrd="0" destOrd="0" presId="urn:microsoft.com/office/officeart/2005/8/layout/process4"/>
    <dgm:cxn modelId="{1E2F2973-37C8-44B9-A528-F367BECE31FF}" type="presParOf" srcId="{264E54AB-5931-4BCD-86C7-23E45AD6D72B}" destId="{9C75E39F-56CD-4F83-BB1B-B3C02C2AF65D}" srcOrd="9" destOrd="0" presId="urn:microsoft.com/office/officeart/2005/8/layout/process4"/>
    <dgm:cxn modelId="{B9DC6C7C-A8F0-428D-A75C-26ED454B940E}" type="presParOf" srcId="{264E54AB-5931-4BCD-86C7-23E45AD6D72B}" destId="{736B0810-1D7C-4B8B-BD18-0142D331F180}" srcOrd="10" destOrd="0" presId="urn:microsoft.com/office/officeart/2005/8/layout/process4"/>
    <dgm:cxn modelId="{51A28B11-4EA0-41BA-8A5B-4C2B5BD1E1CF}" type="presParOf" srcId="{736B0810-1D7C-4B8B-BD18-0142D331F180}" destId="{4744D1C0-1941-4527-ACE4-33AB7281D898}" srcOrd="0" destOrd="0" presId="urn:microsoft.com/office/officeart/2005/8/layout/process4"/>
    <dgm:cxn modelId="{4D27AED0-1AAE-42C8-ABC3-FFA99CD172CF}" type="presParOf" srcId="{264E54AB-5931-4BCD-86C7-23E45AD6D72B}" destId="{07825F5A-1734-4D5E-B8AB-A3C92D0088B3}" srcOrd="11" destOrd="0" presId="urn:microsoft.com/office/officeart/2005/8/layout/process4"/>
    <dgm:cxn modelId="{5E8D6848-73E1-4227-A762-AD87A5040EA8}" type="presParOf" srcId="{264E54AB-5931-4BCD-86C7-23E45AD6D72B}" destId="{C82F5790-45D1-43B0-821A-66B949242DD1}" srcOrd="12" destOrd="0" presId="urn:microsoft.com/office/officeart/2005/8/layout/process4"/>
    <dgm:cxn modelId="{151CE463-69F6-4F23-A106-9369A8DA0CA1}" type="presParOf" srcId="{C82F5790-45D1-43B0-821A-66B949242DD1}" destId="{B522E2F8-6F78-46C6-946C-7C70CA874AB0}" srcOrd="0" destOrd="0" presId="urn:microsoft.com/office/officeart/2005/8/layout/process4"/>
    <dgm:cxn modelId="{E1DDEF92-F029-4593-8AC7-87D50E536380}" type="presParOf" srcId="{264E54AB-5931-4BCD-86C7-23E45AD6D72B}" destId="{8BF089BE-40F2-4A80-AE0A-B0948E638C0E}" srcOrd="13" destOrd="0" presId="urn:microsoft.com/office/officeart/2005/8/layout/process4"/>
    <dgm:cxn modelId="{4D2A5906-0E30-47A7-A6B6-B200104019FB}" type="presParOf" srcId="{264E54AB-5931-4BCD-86C7-23E45AD6D72B}" destId="{8A606034-C039-4D5D-8CC2-1DA883C14CC9}" srcOrd="14" destOrd="0" presId="urn:microsoft.com/office/officeart/2005/8/layout/process4"/>
    <dgm:cxn modelId="{AEA8918C-7EFE-430B-8B29-15840F4603C1}" type="presParOf" srcId="{8A606034-C039-4D5D-8CC2-1DA883C14CC9}" destId="{B2A57839-A5E0-4759-A5AD-DBF8D1CF850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8854ACD-2FE4-4F5C-939C-9FC2E06A5941}" type="doc">
      <dgm:prSet loTypeId="urn:microsoft.com/office/officeart/2008/layout/HorizontalMultiLevelHierarchy" loCatId="hierarchy" qsTypeId="urn:microsoft.com/office/officeart/2005/8/quickstyle/simple1" qsCatId="simple" csTypeId="urn:microsoft.com/office/officeart/2005/8/colors/colorful4" csCatId="colorful" phldr="1"/>
      <dgm:spPr/>
      <dgm:t>
        <a:bodyPr/>
        <a:lstStyle/>
        <a:p>
          <a:endParaRPr lang="pl-PL"/>
        </a:p>
      </dgm:t>
    </dgm:pt>
    <dgm:pt modelId="{F698B9B8-27E7-4EF2-952E-7B719E3E108E}">
      <dgm:prSet/>
      <dgm:spPr/>
      <dgm:t>
        <a:bodyPr/>
        <a:lstStyle/>
        <a:p>
          <a:pPr rtl="0"/>
          <a:r>
            <a:rPr lang="pl-PL" dirty="0"/>
            <a:t>4 grupy wyjątków od zasady bezpośredniości</a:t>
          </a:r>
        </a:p>
      </dgm:t>
    </dgm:pt>
    <dgm:pt modelId="{3F4DD6F6-BDD8-4D3E-95BB-E01DC32D1410}" type="parTrans" cxnId="{2F300224-6222-4396-B2D8-5F4C15ED2846}">
      <dgm:prSet/>
      <dgm:spPr/>
      <dgm:t>
        <a:bodyPr/>
        <a:lstStyle/>
        <a:p>
          <a:endParaRPr lang="pl-PL"/>
        </a:p>
      </dgm:t>
    </dgm:pt>
    <dgm:pt modelId="{28835B54-07CB-4192-B1CB-1332E9FCC043}" type="sibTrans" cxnId="{2F300224-6222-4396-B2D8-5F4C15ED2846}">
      <dgm:prSet/>
      <dgm:spPr/>
      <dgm:t>
        <a:bodyPr/>
        <a:lstStyle/>
        <a:p>
          <a:endParaRPr lang="pl-PL"/>
        </a:p>
      </dgm:t>
    </dgm:pt>
    <dgm:pt modelId="{09CB6321-7F5F-425D-9D37-2016133D9287}">
      <dgm:prSet/>
      <dgm:spPr/>
      <dgm:t>
        <a:bodyPr/>
        <a:lstStyle/>
        <a:p>
          <a:pPr rtl="0"/>
          <a:r>
            <a:rPr lang="pl-PL" b="1" dirty="0"/>
            <a:t>dopuszczalne jest ustalenie faktu za pomocą dowodu pochodnego, gdy dowód pierwotny nie istnieje lub nie jest dostępny</a:t>
          </a:r>
          <a:endParaRPr lang="pl-PL" dirty="0"/>
        </a:p>
      </dgm:t>
    </dgm:pt>
    <dgm:pt modelId="{B807A087-F403-4F99-AE80-B4331F290FE5}" type="parTrans" cxnId="{F5BACE07-BA8F-4063-922E-CBD5BF93A228}">
      <dgm:prSet/>
      <dgm:spPr/>
      <dgm:t>
        <a:bodyPr/>
        <a:lstStyle/>
        <a:p>
          <a:endParaRPr lang="pl-PL"/>
        </a:p>
      </dgm:t>
    </dgm:pt>
    <dgm:pt modelId="{A57F3F7B-7B36-445E-BE84-C1F8B734619F}" type="sibTrans" cxnId="{F5BACE07-BA8F-4063-922E-CBD5BF93A228}">
      <dgm:prSet/>
      <dgm:spPr/>
      <dgm:t>
        <a:bodyPr/>
        <a:lstStyle/>
        <a:p>
          <a:endParaRPr lang="pl-PL"/>
        </a:p>
      </dgm:t>
    </dgm:pt>
    <dgm:pt modelId="{D0EF7979-97FE-41A0-BA6E-E4A3819C4CDD}">
      <dgm:prSet/>
      <dgm:spPr/>
      <dgm:t>
        <a:bodyPr/>
        <a:lstStyle/>
        <a:p>
          <a:pPr rtl="0"/>
          <a:r>
            <a:rPr lang="pl-PL" b="1" dirty="0"/>
            <a:t>dopuszczalne jest przeprowadzenie dowodu pochodnego, gdy zachodzi potrzeba skontrolowania dowodu pierwotnego</a:t>
          </a:r>
          <a:endParaRPr lang="pl-PL" dirty="0"/>
        </a:p>
      </dgm:t>
    </dgm:pt>
    <dgm:pt modelId="{EF7F01F0-1206-461A-B33F-3F0A5DB40318}" type="parTrans" cxnId="{73531853-0824-40E6-8048-8EAAC43589CA}">
      <dgm:prSet/>
      <dgm:spPr/>
      <dgm:t>
        <a:bodyPr/>
        <a:lstStyle/>
        <a:p>
          <a:endParaRPr lang="pl-PL"/>
        </a:p>
      </dgm:t>
    </dgm:pt>
    <dgm:pt modelId="{22DAC00E-59E6-4839-8181-69F52685C172}" type="sibTrans" cxnId="{73531853-0824-40E6-8048-8EAAC43589CA}">
      <dgm:prSet/>
      <dgm:spPr/>
      <dgm:t>
        <a:bodyPr/>
        <a:lstStyle/>
        <a:p>
          <a:endParaRPr lang="pl-PL"/>
        </a:p>
      </dgm:t>
    </dgm:pt>
    <dgm:pt modelId="{EDDB3097-D8AD-4F31-B9E4-9E08AA5A5EFC}">
      <dgm:prSet/>
      <dgm:spPr/>
      <dgm:t>
        <a:bodyPr/>
        <a:lstStyle/>
        <a:p>
          <a:pPr rtl="0"/>
          <a:r>
            <a:rPr lang="pl-PL" b="1" dirty="0"/>
            <a:t>niektóre dowody są ze swojej istoty dowodami pochodnymi np. opinie biegłych</a:t>
          </a:r>
          <a:endParaRPr lang="pl-PL" dirty="0"/>
        </a:p>
      </dgm:t>
    </dgm:pt>
    <dgm:pt modelId="{73D0D1E4-C7E7-43E3-8F34-D6955C6A595B}" type="parTrans" cxnId="{BF57AEF4-1DD1-4937-9DDD-4BF54E72D975}">
      <dgm:prSet/>
      <dgm:spPr/>
      <dgm:t>
        <a:bodyPr/>
        <a:lstStyle/>
        <a:p>
          <a:endParaRPr lang="pl-PL"/>
        </a:p>
      </dgm:t>
    </dgm:pt>
    <dgm:pt modelId="{ECA158C7-537A-451E-965E-77A099F1A61B}" type="sibTrans" cxnId="{BF57AEF4-1DD1-4937-9DDD-4BF54E72D975}">
      <dgm:prSet/>
      <dgm:spPr/>
      <dgm:t>
        <a:bodyPr/>
        <a:lstStyle/>
        <a:p>
          <a:endParaRPr lang="pl-PL"/>
        </a:p>
      </dgm:t>
    </dgm:pt>
    <dgm:pt modelId="{0C2BBFC8-4405-4CE8-A41B-C5CAA2C3E08F}">
      <dgm:prSet/>
      <dgm:spPr/>
      <dgm:t>
        <a:bodyPr/>
        <a:lstStyle/>
        <a:p>
          <a:pPr rtl="0"/>
          <a:r>
            <a:rPr lang="pl-PL" b="1"/>
            <a:t>dopuszczalny jest dowód pochodny, gdy wymagają tego postulaty szybkości i ekonomii procesu</a:t>
          </a:r>
          <a:endParaRPr lang="pl-PL"/>
        </a:p>
      </dgm:t>
    </dgm:pt>
    <dgm:pt modelId="{98224792-363C-49AB-9637-0440FE907AE7}" type="parTrans" cxnId="{C67DDDB3-F30B-4018-9C75-6C144B83B210}">
      <dgm:prSet/>
      <dgm:spPr/>
      <dgm:t>
        <a:bodyPr/>
        <a:lstStyle/>
        <a:p>
          <a:endParaRPr lang="pl-PL"/>
        </a:p>
      </dgm:t>
    </dgm:pt>
    <dgm:pt modelId="{B61C9ED5-A23D-4E7A-8595-7F29B75446FD}" type="sibTrans" cxnId="{C67DDDB3-F30B-4018-9C75-6C144B83B210}">
      <dgm:prSet/>
      <dgm:spPr/>
      <dgm:t>
        <a:bodyPr/>
        <a:lstStyle/>
        <a:p>
          <a:endParaRPr lang="pl-PL"/>
        </a:p>
      </dgm:t>
    </dgm:pt>
    <dgm:pt modelId="{4BC1C6D6-4038-456C-957C-5736FE05D9B7}" type="pres">
      <dgm:prSet presAssocID="{28854ACD-2FE4-4F5C-939C-9FC2E06A5941}" presName="Name0" presStyleCnt="0">
        <dgm:presLayoutVars>
          <dgm:chPref val="1"/>
          <dgm:dir/>
          <dgm:animOne val="branch"/>
          <dgm:animLvl val="lvl"/>
          <dgm:resizeHandles val="exact"/>
        </dgm:presLayoutVars>
      </dgm:prSet>
      <dgm:spPr/>
    </dgm:pt>
    <dgm:pt modelId="{AE9FB3E9-233F-49FB-8E70-AB2E97AC63CA}" type="pres">
      <dgm:prSet presAssocID="{F698B9B8-27E7-4EF2-952E-7B719E3E108E}" presName="root1" presStyleCnt="0"/>
      <dgm:spPr/>
    </dgm:pt>
    <dgm:pt modelId="{C09EEE9D-3E5A-4640-A385-0CBE088D41B1}" type="pres">
      <dgm:prSet presAssocID="{F698B9B8-27E7-4EF2-952E-7B719E3E108E}" presName="LevelOneTextNode" presStyleLbl="node0" presStyleIdx="0" presStyleCnt="1">
        <dgm:presLayoutVars>
          <dgm:chPref val="3"/>
        </dgm:presLayoutVars>
      </dgm:prSet>
      <dgm:spPr/>
    </dgm:pt>
    <dgm:pt modelId="{CFF73AC9-5275-4C50-B87D-EF04415F33DC}" type="pres">
      <dgm:prSet presAssocID="{F698B9B8-27E7-4EF2-952E-7B719E3E108E}" presName="level2hierChild" presStyleCnt="0"/>
      <dgm:spPr/>
    </dgm:pt>
    <dgm:pt modelId="{EEE50EED-F650-48DD-8D27-415756354A18}" type="pres">
      <dgm:prSet presAssocID="{B807A087-F403-4F99-AE80-B4331F290FE5}" presName="conn2-1" presStyleLbl="parChTrans1D2" presStyleIdx="0" presStyleCnt="4"/>
      <dgm:spPr/>
    </dgm:pt>
    <dgm:pt modelId="{97A8BDC9-848B-4350-85AF-1E155B72A195}" type="pres">
      <dgm:prSet presAssocID="{B807A087-F403-4F99-AE80-B4331F290FE5}" presName="connTx" presStyleLbl="parChTrans1D2" presStyleIdx="0" presStyleCnt="4"/>
      <dgm:spPr/>
    </dgm:pt>
    <dgm:pt modelId="{F9B625E8-43F0-45A5-8BE9-AF72EECB9CC5}" type="pres">
      <dgm:prSet presAssocID="{09CB6321-7F5F-425D-9D37-2016133D9287}" presName="root2" presStyleCnt="0"/>
      <dgm:spPr/>
    </dgm:pt>
    <dgm:pt modelId="{29DE4CC0-C2BD-40C4-8191-11E513535B9E}" type="pres">
      <dgm:prSet presAssocID="{09CB6321-7F5F-425D-9D37-2016133D9287}" presName="LevelTwoTextNode" presStyleLbl="node2" presStyleIdx="0" presStyleCnt="4">
        <dgm:presLayoutVars>
          <dgm:chPref val="3"/>
        </dgm:presLayoutVars>
      </dgm:prSet>
      <dgm:spPr/>
    </dgm:pt>
    <dgm:pt modelId="{A52FF06F-6589-4F6C-912F-1D604B03E21D}" type="pres">
      <dgm:prSet presAssocID="{09CB6321-7F5F-425D-9D37-2016133D9287}" presName="level3hierChild" presStyleCnt="0"/>
      <dgm:spPr/>
    </dgm:pt>
    <dgm:pt modelId="{3CF56B99-8994-45DF-A21F-B6B97647C3BE}" type="pres">
      <dgm:prSet presAssocID="{EF7F01F0-1206-461A-B33F-3F0A5DB40318}" presName="conn2-1" presStyleLbl="parChTrans1D2" presStyleIdx="1" presStyleCnt="4"/>
      <dgm:spPr/>
    </dgm:pt>
    <dgm:pt modelId="{0BEF6366-4417-4E73-8D35-A279C79A6C52}" type="pres">
      <dgm:prSet presAssocID="{EF7F01F0-1206-461A-B33F-3F0A5DB40318}" presName="connTx" presStyleLbl="parChTrans1D2" presStyleIdx="1" presStyleCnt="4"/>
      <dgm:spPr/>
    </dgm:pt>
    <dgm:pt modelId="{D316ECC6-CB54-4525-BED6-ED40C5F5F04C}" type="pres">
      <dgm:prSet presAssocID="{D0EF7979-97FE-41A0-BA6E-E4A3819C4CDD}" presName="root2" presStyleCnt="0"/>
      <dgm:spPr/>
    </dgm:pt>
    <dgm:pt modelId="{7C062D75-50C2-4A41-B65D-E4B02D455A2B}" type="pres">
      <dgm:prSet presAssocID="{D0EF7979-97FE-41A0-BA6E-E4A3819C4CDD}" presName="LevelTwoTextNode" presStyleLbl="node2" presStyleIdx="1" presStyleCnt="4">
        <dgm:presLayoutVars>
          <dgm:chPref val="3"/>
        </dgm:presLayoutVars>
      </dgm:prSet>
      <dgm:spPr/>
    </dgm:pt>
    <dgm:pt modelId="{1EEC70D8-DB64-4BD8-BFD5-840277C5AA6E}" type="pres">
      <dgm:prSet presAssocID="{D0EF7979-97FE-41A0-BA6E-E4A3819C4CDD}" presName="level3hierChild" presStyleCnt="0"/>
      <dgm:spPr/>
    </dgm:pt>
    <dgm:pt modelId="{34516C4A-EF29-4C1F-95C9-D4C6F2D0F9FE}" type="pres">
      <dgm:prSet presAssocID="{73D0D1E4-C7E7-43E3-8F34-D6955C6A595B}" presName="conn2-1" presStyleLbl="parChTrans1D2" presStyleIdx="2" presStyleCnt="4"/>
      <dgm:spPr/>
    </dgm:pt>
    <dgm:pt modelId="{5E943CF4-6BB8-4DB2-8AFC-FF4DF15DE6EB}" type="pres">
      <dgm:prSet presAssocID="{73D0D1E4-C7E7-43E3-8F34-D6955C6A595B}" presName="connTx" presStyleLbl="parChTrans1D2" presStyleIdx="2" presStyleCnt="4"/>
      <dgm:spPr/>
    </dgm:pt>
    <dgm:pt modelId="{E0A7CB8A-9835-4954-85E5-D97539DBE0BD}" type="pres">
      <dgm:prSet presAssocID="{EDDB3097-D8AD-4F31-B9E4-9E08AA5A5EFC}" presName="root2" presStyleCnt="0"/>
      <dgm:spPr/>
    </dgm:pt>
    <dgm:pt modelId="{4CD0B3FF-795F-43E9-9F1E-8B7967E5262E}" type="pres">
      <dgm:prSet presAssocID="{EDDB3097-D8AD-4F31-B9E4-9E08AA5A5EFC}" presName="LevelTwoTextNode" presStyleLbl="node2" presStyleIdx="2" presStyleCnt="4">
        <dgm:presLayoutVars>
          <dgm:chPref val="3"/>
        </dgm:presLayoutVars>
      </dgm:prSet>
      <dgm:spPr/>
    </dgm:pt>
    <dgm:pt modelId="{D0BC4029-6EE7-4C32-B775-7B8608F021E9}" type="pres">
      <dgm:prSet presAssocID="{EDDB3097-D8AD-4F31-B9E4-9E08AA5A5EFC}" presName="level3hierChild" presStyleCnt="0"/>
      <dgm:spPr/>
    </dgm:pt>
    <dgm:pt modelId="{07C6DEA1-8B40-4E63-8ABF-FF3882209A16}" type="pres">
      <dgm:prSet presAssocID="{98224792-363C-49AB-9637-0440FE907AE7}" presName="conn2-1" presStyleLbl="parChTrans1D2" presStyleIdx="3" presStyleCnt="4"/>
      <dgm:spPr/>
    </dgm:pt>
    <dgm:pt modelId="{213C7B9E-B6E9-475F-8516-958B998BB420}" type="pres">
      <dgm:prSet presAssocID="{98224792-363C-49AB-9637-0440FE907AE7}" presName="connTx" presStyleLbl="parChTrans1D2" presStyleIdx="3" presStyleCnt="4"/>
      <dgm:spPr/>
    </dgm:pt>
    <dgm:pt modelId="{E3BE40E7-A23C-4E5C-BDEB-DE6CA0236BB4}" type="pres">
      <dgm:prSet presAssocID="{0C2BBFC8-4405-4CE8-A41B-C5CAA2C3E08F}" presName="root2" presStyleCnt="0"/>
      <dgm:spPr/>
    </dgm:pt>
    <dgm:pt modelId="{4286D4D3-D172-4183-B65C-E1866B00E667}" type="pres">
      <dgm:prSet presAssocID="{0C2BBFC8-4405-4CE8-A41B-C5CAA2C3E08F}" presName="LevelTwoTextNode" presStyleLbl="node2" presStyleIdx="3" presStyleCnt="4">
        <dgm:presLayoutVars>
          <dgm:chPref val="3"/>
        </dgm:presLayoutVars>
      </dgm:prSet>
      <dgm:spPr/>
    </dgm:pt>
    <dgm:pt modelId="{9B887708-FAA8-4BFB-A8FD-C88685E9D1FE}" type="pres">
      <dgm:prSet presAssocID="{0C2BBFC8-4405-4CE8-A41B-C5CAA2C3E08F}" presName="level3hierChild" presStyleCnt="0"/>
      <dgm:spPr/>
    </dgm:pt>
  </dgm:ptLst>
  <dgm:cxnLst>
    <dgm:cxn modelId="{F5BACE07-BA8F-4063-922E-CBD5BF93A228}" srcId="{F698B9B8-27E7-4EF2-952E-7B719E3E108E}" destId="{09CB6321-7F5F-425D-9D37-2016133D9287}" srcOrd="0" destOrd="0" parTransId="{B807A087-F403-4F99-AE80-B4331F290FE5}" sibTransId="{A57F3F7B-7B36-445E-BE84-C1F8B734619F}"/>
    <dgm:cxn modelId="{51AD7313-AC87-42C8-86F3-045272813303}" type="presOf" srcId="{73D0D1E4-C7E7-43E3-8F34-D6955C6A595B}" destId="{5E943CF4-6BB8-4DB2-8AFC-FF4DF15DE6EB}" srcOrd="1" destOrd="0" presId="urn:microsoft.com/office/officeart/2008/layout/HorizontalMultiLevelHierarchy"/>
    <dgm:cxn modelId="{2F300224-6222-4396-B2D8-5F4C15ED2846}" srcId="{28854ACD-2FE4-4F5C-939C-9FC2E06A5941}" destId="{F698B9B8-27E7-4EF2-952E-7B719E3E108E}" srcOrd="0" destOrd="0" parTransId="{3F4DD6F6-BDD8-4D3E-95BB-E01DC32D1410}" sibTransId="{28835B54-07CB-4192-B1CB-1332E9FCC043}"/>
    <dgm:cxn modelId="{264EE22C-3659-4AE8-8E5C-8C8CD0813956}" type="presOf" srcId="{EF7F01F0-1206-461A-B33F-3F0A5DB40318}" destId="{3CF56B99-8994-45DF-A21F-B6B97647C3BE}" srcOrd="0" destOrd="0" presId="urn:microsoft.com/office/officeart/2008/layout/HorizontalMultiLevelHierarchy"/>
    <dgm:cxn modelId="{966A6B2E-B4D1-4D66-9E22-F2B49CB10C79}" type="presOf" srcId="{0C2BBFC8-4405-4CE8-A41B-C5CAA2C3E08F}" destId="{4286D4D3-D172-4183-B65C-E1866B00E667}" srcOrd="0" destOrd="0" presId="urn:microsoft.com/office/officeart/2008/layout/HorizontalMultiLevelHierarchy"/>
    <dgm:cxn modelId="{095B9F5E-0D33-4A2A-876D-C120D7760B84}" type="presOf" srcId="{EDDB3097-D8AD-4F31-B9E4-9E08AA5A5EFC}" destId="{4CD0B3FF-795F-43E9-9F1E-8B7967E5262E}" srcOrd="0" destOrd="0" presId="urn:microsoft.com/office/officeart/2008/layout/HorizontalMultiLevelHierarchy"/>
    <dgm:cxn modelId="{73531853-0824-40E6-8048-8EAAC43589CA}" srcId="{F698B9B8-27E7-4EF2-952E-7B719E3E108E}" destId="{D0EF7979-97FE-41A0-BA6E-E4A3819C4CDD}" srcOrd="1" destOrd="0" parTransId="{EF7F01F0-1206-461A-B33F-3F0A5DB40318}" sibTransId="{22DAC00E-59E6-4839-8181-69F52685C172}"/>
    <dgm:cxn modelId="{4E1B227B-FD36-425B-981A-7894DEAF34C1}" type="presOf" srcId="{98224792-363C-49AB-9637-0440FE907AE7}" destId="{213C7B9E-B6E9-475F-8516-958B998BB420}" srcOrd="1" destOrd="0" presId="urn:microsoft.com/office/officeart/2008/layout/HorizontalMultiLevelHierarchy"/>
    <dgm:cxn modelId="{D4AA7A9B-EF21-4678-B909-E8F92E3B12F5}" type="presOf" srcId="{EF7F01F0-1206-461A-B33F-3F0A5DB40318}" destId="{0BEF6366-4417-4E73-8D35-A279C79A6C52}" srcOrd="1" destOrd="0" presId="urn:microsoft.com/office/officeart/2008/layout/HorizontalMultiLevelHierarchy"/>
    <dgm:cxn modelId="{F812BBA7-C752-4915-9502-6C30F9F8B260}" type="presOf" srcId="{28854ACD-2FE4-4F5C-939C-9FC2E06A5941}" destId="{4BC1C6D6-4038-456C-957C-5736FE05D9B7}" srcOrd="0" destOrd="0" presId="urn:microsoft.com/office/officeart/2008/layout/HorizontalMultiLevelHierarchy"/>
    <dgm:cxn modelId="{C67DDDB3-F30B-4018-9C75-6C144B83B210}" srcId="{F698B9B8-27E7-4EF2-952E-7B719E3E108E}" destId="{0C2BBFC8-4405-4CE8-A41B-C5CAA2C3E08F}" srcOrd="3" destOrd="0" parTransId="{98224792-363C-49AB-9637-0440FE907AE7}" sibTransId="{B61C9ED5-A23D-4E7A-8595-7F29B75446FD}"/>
    <dgm:cxn modelId="{0CB4A9C1-249F-4425-B573-A8A198CF9529}" type="presOf" srcId="{98224792-363C-49AB-9637-0440FE907AE7}" destId="{07C6DEA1-8B40-4E63-8ABF-FF3882209A16}" srcOrd="0" destOrd="0" presId="urn:microsoft.com/office/officeart/2008/layout/HorizontalMultiLevelHierarchy"/>
    <dgm:cxn modelId="{80268DC6-42E5-4D7B-B47B-282C8CECD391}" type="presOf" srcId="{B807A087-F403-4F99-AE80-B4331F290FE5}" destId="{EEE50EED-F650-48DD-8D27-415756354A18}" srcOrd="0" destOrd="0" presId="urn:microsoft.com/office/officeart/2008/layout/HorizontalMultiLevelHierarchy"/>
    <dgm:cxn modelId="{AB8C20D0-5D29-400F-AEC8-6EC7197152E0}" type="presOf" srcId="{09CB6321-7F5F-425D-9D37-2016133D9287}" destId="{29DE4CC0-C2BD-40C4-8191-11E513535B9E}" srcOrd="0" destOrd="0" presId="urn:microsoft.com/office/officeart/2008/layout/HorizontalMultiLevelHierarchy"/>
    <dgm:cxn modelId="{D4CDAAD4-115F-47B6-A39E-4B5C7C205659}" type="presOf" srcId="{73D0D1E4-C7E7-43E3-8F34-D6955C6A595B}" destId="{34516C4A-EF29-4C1F-95C9-D4C6F2D0F9FE}" srcOrd="0" destOrd="0" presId="urn:microsoft.com/office/officeart/2008/layout/HorizontalMultiLevelHierarchy"/>
    <dgm:cxn modelId="{F45600D7-55E9-4C87-AE65-8495EA03F7A3}" type="presOf" srcId="{B807A087-F403-4F99-AE80-B4331F290FE5}" destId="{97A8BDC9-848B-4350-85AF-1E155B72A195}" srcOrd="1" destOrd="0" presId="urn:microsoft.com/office/officeart/2008/layout/HorizontalMultiLevelHierarchy"/>
    <dgm:cxn modelId="{C4D9B9DA-C5BD-47F1-8BF7-E4CF9E328C5D}" type="presOf" srcId="{F698B9B8-27E7-4EF2-952E-7B719E3E108E}" destId="{C09EEE9D-3E5A-4640-A385-0CBE088D41B1}" srcOrd="0" destOrd="0" presId="urn:microsoft.com/office/officeart/2008/layout/HorizontalMultiLevelHierarchy"/>
    <dgm:cxn modelId="{066796DE-7F3C-48F0-9ED7-7B475057B8AF}" type="presOf" srcId="{D0EF7979-97FE-41A0-BA6E-E4A3819C4CDD}" destId="{7C062D75-50C2-4A41-B65D-E4B02D455A2B}" srcOrd="0" destOrd="0" presId="urn:microsoft.com/office/officeart/2008/layout/HorizontalMultiLevelHierarchy"/>
    <dgm:cxn modelId="{BF57AEF4-1DD1-4937-9DDD-4BF54E72D975}" srcId="{F698B9B8-27E7-4EF2-952E-7B719E3E108E}" destId="{EDDB3097-D8AD-4F31-B9E4-9E08AA5A5EFC}" srcOrd="2" destOrd="0" parTransId="{73D0D1E4-C7E7-43E3-8F34-D6955C6A595B}" sibTransId="{ECA158C7-537A-451E-965E-77A099F1A61B}"/>
    <dgm:cxn modelId="{FA73316D-36BA-41C7-897E-906CB9676573}" type="presParOf" srcId="{4BC1C6D6-4038-456C-957C-5736FE05D9B7}" destId="{AE9FB3E9-233F-49FB-8E70-AB2E97AC63CA}" srcOrd="0" destOrd="0" presId="urn:microsoft.com/office/officeart/2008/layout/HorizontalMultiLevelHierarchy"/>
    <dgm:cxn modelId="{943DA855-B290-4A12-8A70-FC43A02A8E21}" type="presParOf" srcId="{AE9FB3E9-233F-49FB-8E70-AB2E97AC63CA}" destId="{C09EEE9D-3E5A-4640-A385-0CBE088D41B1}" srcOrd="0" destOrd="0" presId="urn:microsoft.com/office/officeart/2008/layout/HorizontalMultiLevelHierarchy"/>
    <dgm:cxn modelId="{A1506FF1-59B9-4C92-BEB3-DFE7A09CB64B}" type="presParOf" srcId="{AE9FB3E9-233F-49FB-8E70-AB2E97AC63CA}" destId="{CFF73AC9-5275-4C50-B87D-EF04415F33DC}" srcOrd="1" destOrd="0" presId="urn:microsoft.com/office/officeart/2008/layout/HorizontalMultiLevelHierarchy"/>
    <dgm:cxn modelId="{D20C1425-7009-4D89-AEC9-CD76342D2654}" type="presParOf" srcId="{CFF73AC9-5275-4C50-B87D-EF04415F33DC}" destId="{EEE50EED-F650-48DD-8D27-415756354A18}" srcOrd="0" destOrd="0" presId="urn:microsoft.com/office/officeart/2008/layout/HorizontalMultiLevelHierarchy"/>
    <dgm:cxn modelId="{5BBCAC2A-9B37-4320-89C4-A52EF6F4E419}" type="presParOf" srcId="{EEE50EED-F650-48DD-8D27-415756354A18}" destId="{97A8BDC9-848B-4350-85AF-1E155B72A195}" srcOrd="0" destOrd="0" presId="urn:microsoft.com/office/officeart/2008/layout/HorizontalMultiLevelHierarchy"/>
    <dgm:cxn modelId="{7A9A26AD-5EE2-4C26-A6A7-8F506E649EFB}" type="presParOf" srcId="{CFF73AC9-5275-4C50-B87D-EF04415F33DC}" destId="{F9B625E8-43F0-45A5-8BE9-AF72EECB9CC5}" srcOrd="1" destOrd="0" presId="urn:microsoft.com/office/officeart/2008/layout/HorizontalMultiLevelHierarchy"/>
    <dgm:cxn modelId="{2584EDD3-0A3B-4E9F-A84A-3D7F2373B7C4}" type="presParOf" srcId="{F9B625E8-43F0-45A5-8BE9-AF72EECB9CC5}" destId="{29DE4CC0-C2BD-40C4-8191-11E513535B9E}" srcOrd="0" destOrd="0" presId="urn:microsoft.com/office/officeart/2008/layout/HorizontalMultiLevelHierarchy"/>
    <dgm:cxn modelId="{016D3458-F5F4-4B97-9233-1FE897385788}" type="presParOf" srcId="{F9B625E8-43F0-45A5-8BE9-AF72EECB9CC5}" destId="{A52FF06F-6589-4F6C-912F-1D604B03E21D}" srcOrd="1" destOrd="0" presId="urn:microsoft.com/office/officeart/2008/layout/HorizontalMultiLevelHierarchy"/>
    <dgm:cxn modelId="{4FB54B9C-3601-4688-B8B4-7F8AD5B8984C}" type="presParOf" srcId="{CFF73AC9-5275-4C50-B87D-EF04415F33DC}" destId="{3CF56B99-8994-45DF-A21F-B6B97647C3BE}" srcOrd="2" destOrd="0" presId="urn:microsoft.com/office/officeart/2008/layout/HorizontalMultiLevelHierarchy"/>
    <dgm:cxn modelId="{A4BB4B8A-92B9-41EC-99EF-FE702998CC43}" type="presParOf" srcId="{3CF56B99-8994-45DF-A21F-B6B97647C3BE}" destId="{0BEF6366-4417-4E73-8D35-A279C79A6C52}" srcOrd="0" destOrd="0" presId="urn:microsoft.com/office/officeart/2008/layout/HorizontalMultiLevelHierarchy"/>
    <dgm:cxn modelId="{159622F9-6F3C-46B6-AA9D-C7D624FFF1DC}" type="presParOf" srcId="{CFF73AC9-5275-4C50-B87D-EF04415F33DC}" destId="{D316ECC6-CB54-4525-BED6-ED40C5F5F04C}" srcOrd="3" destOrd="0" presId="urn:microsoft.com/office/officeart/2008/layout/HorizontalMultiLevelHierarchy"/>
    <dgm:cxn modelId="{6DD42AA9-9A7D-49DC-8153-42698CC17EA2}" type="presParOf" srcId="{D316ECC6-CB54-4525-BED6-ED40C5F5F04C}" destId="{7C062D75-50C2-4A41-B65D-E4B02D455A2B}" srcOrd="0" destOrd="0" presId="urn:microsoft.com/office/officeart/2008/layout/HorizontalMultiLevelHierarchy"/>
    <dgm:cxn modelId="{FE61D102-0CEB-4687-8A2D-7C4C5D8F5D04}" type="presParOf" srcId="{D316ECC6-CB54-4525-BED6-ED40C5F5F04C}" destId="{1EEC70D8-DB64-4BD8-BFD5-840277C5AA6E}" srcOrd="1" destOrd="0" presId="urn:microsoft.com/office/officeart/2008/layout/HorizontalMultiLevelHierarchy"/>
    <dgm:cxn modelId="{AC960F5F-37D3-4B1B-B7AA-C7C9DC4A8C05}" type="presParOf" srcId="{CFF73AC9-5275-4C50-B87D-EF04415F33DC}" destId="{34516C4A-EF29-4C1F-95C9-D4C6F2D0F9FE}" srcOrd="4" destOrd="0" presId="urn:microsoft.com/office/officeart/2008/layout/HorizontalMultiLevelHierarchy"/>
    <dgm:cxn modelId="{71166DEB-E6F7-4197-BFB3-CEA081A8CB2F}" type="presParOf" srcId="{34516C4A-EF29-4C1F-95C9-D4C6F2D0F9FE}" destId="{5E943CF4-6BB8-4DB2-8AFC-FF4DF15DE6EB}" srcOrd="0" destOrd="0" presId="urn:microsoft.com/office/officeart/2008/layout/HorizontalMultiLevelHierarchy"/>
    <dgm:cxn modelId="{92057312-6C61-4C92-A77D-8B951F4E310B}" type="presParOf" srcId="{CFF73AC9-5275-4C50-B87D-EF04415F33DC}" destId="{E0A7CB8A-9835-4954-85E5-D97539DBE0BD}" srcOrd="5" destOrd="0" presId="urn:microsoft.com/office/officeart/2008/layout/HorizontalMultiLevelHierarchy"/>
    <dgm:cxn modelId="{1277452E-0BA6-4252-A2C0-D451AB622390}" type="presParOf" srcId="{E0A7CB8A-9835-4954-85E5-D97539DBE0BD}" destId="{4CD0B3FF-795F-43E9-9F1E-8B7967E5262E}" srcOrd="0" destOrd="0" presId="urn:microsoft.com/office/officeart/2008/layout/HorizontalMultiLevelHierarchy"/>
    <dgm:cxn modelId="{A92D6BFB-4141-4427-A018-2821A381428E}" type="presParOf" srcId="{E0A7CB8A-9835-4954-85E5-D97539DBE0BD}" destId="{D0BC4029-6EE7-4C32-B775-7B8608F021E9}" srcOrd="1" destOrd="0" presId="urn:microsoft.com/office/officeart/2008/layout/HorizontalMultiLevelHierarchy"/>
    <dgm:cxn modelId="{C07B0DC6-A0EB-4B50-8C39-BFE5AEE22BE2}" type="presParOf" srcId="{CFF73AC9-5275-4C50-B87D-EF04415F33DC}" destId="{07C6DEA1-8B40-4E63-8ABF-FF3882209A16}" srcOrd="6" destOrd="0" presId="urn:microsoft.com/office/officeart/2008/layout/HorizontalMultiLevelHierarchy"/>
    <dgm:cxn modelId="{14C54A24-CCBB-4A0C-8022-510C1A0870AA}" type="presParOf" srcId="{07C6DEA1-8B40-4E63-8ABF-FF3882209A16}" destId="{213C7B9E-B6E9-475F-8516-958B998BB420}" srcOrd="0" destOrd="0" presId="urn:microsoft.com/office/officeart/2008/layout/HorizontalMultiLevelHierarchy"/>
    <dgm:cxn modelId="{A8934423-D375-46CA-BD61-90EE9F05A751}" type="presParOf" srcId="{CFF73AC9-5275-4C50-B87D-EF04415F33DC}" destId="{E3BE40E7-A23C-4E5C-BDEB-DE6CA0236BB4}" srcOrd="7" destOrd="0" presId="urn:microsoft.com/office/officeart/2008/layout/HorizontalMultiLevelHierarchy"/>
    <dgm:cxn modelId="{CE8F1923-A443-456B-88CE-D344B6BEB577}" type="presParOf" srcId="{E3BE40E7-A23C-4E5C-BDEB-DE6CA0236BB4}" destId="{4286D4D3-D172-4183-B65C-E1866B00E667}" srcOrd="0" destOrd="0" presId="urn:microsoft.com/office/officeart/2008/layout/HorizontalMultiLevelHierarchy"/>
    <dgm:cxn modelId="{8732AEFA-7577-4C08-9882-36014F58C297}" type="presParOf" srcId="{E3BE40E7-A23C-4E5C-BDEB-DE6CA0236BB4}" destId="{9B887708-FAA8-4BFB-A8FD-C88685E9D1FE}"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5772273-BDBA-458E-BC8D-61A585002162}" type="doc">
      <dgm:prSet loTypeId="urn:microsoft.com/office/officeart/2005/8/layout/process1" loCatId="process" qsTypeId="urn:microsoft.com/office/officeart/2005/8/quickstyle/simple2" qsCatId="simple" csTypeId="urn:microsoft.com/office/officeart/2005/8/colors/colorful2" csCatId="colorful"/>
      <dgm:spPr/>
      <dgm:t>
        <a:bodyPr/>
        <a:lstStyle/>
        <a:p>
          <a:endParaRPr lang="pl-PL"/>
        </a:p>
      </dgm:t>
    </dgm:pt>
    <dgm:pt modelId="{139DC3B4-FE68-4CD7-A772-F0787125A365}">
      <dgm:prSet/>
      <dgm:spPr/>
      <dgm:t>
        <a:bodyPr/>
        <a:lstStyle/>
        <a:p>
          <a:pPr rtl="0"/>
          <a:r>
            <a:rPr lang="pl-PL" dirty="0"/>
            <a:t>Narada</a:t>
          </a:r>
        </a:p>
      </dgm:t>
    </dgm:pt>
    <dgm:pt modelId="{8D459A84-1ED2-4CE2-A602-5E929A0B299F}" type="parTrans" cxnId="{45642414-FCF9-400B-9F09-AEBFF6EFA226}">
      <dgm:prSet/>
      <dgm:spPr/>
      <dgm:t>
        <a:bodyPr/>
        <a:lstStyle/>
        <a:p>
          <a:endParaRPr lang="pl-PL"/>
        </a:p>
      </dgm:t>
    </dgm:pt>
    <dgm:pt modelId="{D04AB16E-70FA-4C4F-A21E-4673CA3468E1}" type="sibTrans" cxnId="{45642414-FCF9-400B-9F09-AEBFF6EFA226}">
      <dgm:prSet/>
      <dgm:spPr/>
      <dgm:t>
        <a:bodyPr/>
        <a:lstStyle/>
        <a:p>
          <a:endParaRPr lang="pl-PL"/>
        </a:p>
      </dgm:t>
    </dgm:pt>
    <dgm:pt modelId="{A44A6DC4-C9E6-446F-AC69-6C13886BA3E6}">
      <dgm:prSet/>
      <dgm:spPr/>
      <dgm:t>
        <a:bodyPr/>
        <a:lstStyle/>
        <a:p>
          <a:pPr rtl="0"/>
          <a:r>
            <a:rPr lang="pl-PL"/>
            <a:t>Głosowanie </a:t>
          </a:r>
        </a:p>
      </dgm:t>
    </dgm:pt>
    <dgm:pt modelId="{F08ECEA5-DEF4-4432-A467-435EA1E19BE1}" type="parTrans" cxnId="{30052959-CA23-4DBF-9653-47ADB749B7F8}">
      <dgm:prSet/>
      <dgm:spPr/>
      <dgm:t>
        <a:bodyPr/>
        <a:lstStyle/>
        <a:p>
          <a:endParaRPr lang="pl-PL"/>
        </a:p>
      </dgm:t>
    </dgm:pt>
    <dgm:pt modelId="{B6E3F1FF-E7F3-41BC-98C3-A238D587C51D}" type="sibTrans" cxnId="{30052959-CA23-4DBF-9653-47ADB749B7F8}">
      <dgm:prSet/>
      <dgm:spPr/>
      <dgm:t>
        <a:bodyPr/>
        <a:lstStyle/>
        <a:p>
          <a:endParaRPr lang="pl-PL"/>
        </a:p>
      </dgm:t>
    </dgm:pt>
    <dgm:pt modelId="{B1E7A615-A3DE-4425-9036-2A2820174DCD}">
      <dgm:prSet/>
      <dgm:spPr/>
      <dgm:t>
        <a:bodyPr/>
        <a:lstStyle/>
        <a:p>
          <a:pPr rtl="0"/>
          <a:r>
            <a:rPr lang="pl-PL"/>
            <a:t>Sporządzenie wyroku na piśmie </a:t>
          </a:r>
        </a:p>
      </dgm:t>
    </dgm:pt>
    <dgm:pt modelId="{581162D4-7768-4B11-9A30-AD5A7B421326}" type="parTrans" cxnId="{2CB0BAB1-90E3-4CA3-B0A7-4EE7CE2B78DB}">
      <dgm:prSet/>
      <dgm:spPr/>
      <dgm:t>
        <a:bodyPr/>
        <a:lstStyle/>
        <a:p>
          <a:endParaRPr lang="pl-PL"/>
        </a:p>
      </dgm:t>
    </dgm:pt>
    <dgm:pt modelId="{2DABF83D-D5B0-4614-8F4C-3A9799B415D0}" type="sibTrans" cxnId="{2CB0BAB1-90E3-4CA3-B0A7-4EE7CE2B78DB}">
      <dgm:prSet/>
      <dgm:spPr/>
      <dgm:t>
        <a:bodyPr/>
        <a:lstStyle/>
        <a:p>
          <a:endParaRPr lang="pl-PL"/>
        </a:p>
      </dgm:t>
    </dgm:pt>
    <dgm:pt modelId="{74E443B7-AE9A-4AD8-BE8A-936CC8ACC3E7}">
      <dgm:prSet/>
      <dgm:spPr/>
      <dgm:t>
        <a:bodyPr/>
        <a:lstStyle/>
        <a:p>
          <a:pPr rtl="0"/>
          <a:r>
            <a:rPr lang="pl-PL"/>
            <a:t>Promulgacja wyroku (ogłoszenie i pouczenie o środkach zaskarżenia)</a:t>
          </a:r>
        </a:p>
      </dgm:t>
    </dgm:pt>
    <dgm:pt modelId="{DDA66472-7991-47A0-844B-1439410FE600}" type="parTrans" cxnId="{C3108C1B-6FEE-44D7-AF60-C7ED4FE3026A}">
      <dgm:prSet/>
      <dgm:spPr/>
      <dgm:t>
        <a:bodyPr/>
        <a:lstStyle/>
        <a:p>
          <a:endParaRPr lang="pl-PL"/>
        </a:p>
      </dgm:t>
    </dgm:pt>
    <dgm:pt modelId="{C4EEB069-9A4C-4F7B-84D7-60B5EC0ECAC8}" type="sibTrans" cxnId="{C3108C1B-6FEE-44D7-AF60-C7ED4FE3026A}">
      <dgm:prSet/>
      <dgm:spPr/>
      <dgm:t>
        <a:bodyPr/>
        <a:lstStyle/>
        <a:p>
          <a:endParaRPr lang="pl-PL"/>
        </a:p>
      </dgm:t>
    </dgm:pt>
    <dgm:pt modelId="{7AF3E10D-6D33-4CD5-B1B0-3A351FAC0840}" type="pres">
      <dgm:prSet presAssocID="{A5772273-BDBA-458E-BC8D-61A585002162}" presName="Name0" presStyleCnt="0">
        <dgm:presLayoutVars>
          <dgm:dir/>
          <dgm:resizeHandles val="exact"/>
        </dgm:presLayoutVars>
      </dgm:prSet>
      <dgm:spPr/>
    </dgm:pt>
    <dgm:pt modelId="{2B285A0B-FD43-4801-B3FA-73CBCF4DE39A}" type="pres">
      <dgm:prSet presAssocID="{139DC3B4-FE68-4CD7-A772-F0787125A365}" presName="node" presStyleLbl="node1" presStyleIdx="0" presStyleCnt="4">
        <dgm:presLayoutVars>
          <dgm:bulletEnabled val="1"/>
        </dgm:presLayoutVars>
      </dgm:prSet>
      <dgm:spPr/>
    </dgm:pt>
    <dgm:pt modelId="{7AF0B79B-36C3-4E61-BCC8-D5992C14A961}" type="pres">
      <dgm:prSet presAssocID="{D04AB16E-70FA-4C4F-A21E-4673CA3468E1}" presName="sibTrans" presStyleLbl="sibTrans2D1" presStyleIdx="0" presStyleCnt="3"/>
      <dgm:spPr/>
    </dgm:pt>
    <dgm:pt modelId="{71338821-006E-4358-B495-B6967E2B0B24}" type="pres">
      <dgm:prSet presAssocID="{D04AB16E-70FA-4C4F-A21E-4673CA3468E1}" presName="connectorText" presStyleLbl="sibTrans2D1" presStyleIdx="0" presStyleCnt="3"/>
      <dgm:spPr/>
    </dgm:pt>
    <dgm:pt modelId="{F9B06B7F-3593-4B6B-82B4-58A70FB27BF6}" type="pres">
      <dgm:prSet presAssocID="{A44A6DC4-C9E6-446F-AC69-6C13886BA3E6}" presName="node" presStyleLbl="node1" presStyleIdx="1" presStyleCnt="4">
        <dgm:presLayoutVars>
          <dgm:bulletEnabled val="1"/>
        </dgm:presLayoutVars>
      </dgm:prSet>
      <dgm:spPr/>
    </dgm:pt>
    <dgm:pt modelId="{B8057241-5E10-4A4E-AE7A-6E5F31A74512}" type="pres">
      <dgm:prSet presAssocID="{B6E3F1FF-E7F3-41BC-98C3-A238D587C51D}" presName="sibTrans" presStyleLbl="sibTrans2D1" presStyleIdx="1" presStyleCnt="3"/>
      <dgm:spPr/>
    </dgm:pt>
    <dgm:pt modelId="{7B305C6A-8521-4E3E-B1BF-0306DE734219}" type="pres">
      <dgm:prSet presAssocID="{B6E3F1FF-E7F3-41BC-98C3-A238D587C51D}" presName="connectorText" presStyleLbl="sibTrans2D1" presStyleIdx="1" presStyleCnt="3"/>
      <dgm:spPr/>
    </dgm:pt>
    <dgm:pt modelId="{631D898C-D368-4070-9003-27DEFCFE6E3E}" type="pres">
      <dgm:prSet presAssocID="{B1E7A615-A3DE-4425-9036-2A2820174DCD}" presName="node" presStyleLbl="node1" presStyleIdx="2" presStyleCnt="4">
        <dgm:presLayoutVars>
          <dgm:bulletEnabled val="1"/>
        </dgm:presLayoutVars>
      </dgm:prSet>
      <dgm:spPr/>
    </dgm:pt>
    <dgm:pt modelId="{2DAE65EB-5793-42A0-A65C-AD41DE69F52B}" type="pres">
      <dgm:prSet presAssocID="{2DABF83D-D5B0-4614-8F4C-3A9799B415D0}" presName="sibTrans" presStyleLbl="sibTrans2D1" presStyleIdx="2" presStyleCnt="3"/>
      <dgm:spPr/>
    </dgm:pt>
    <dgm:pt modelId="{1648E5D9-7B23-450E-AA80-B93B6922EBCE}" type="pres">
      <dgm:prSet presAssocID="{2DABF83D-D5B0-4614-8F4C-3A9799B415D0}" presName="connectorText" presStyleLbl="sibTrans2D1" presStyleIdx="2" presStyleCnt="3"/>
      <dgm:spPr/>
    </dgm:pt>
    <dgm:pt modelId="{84C439D5-EAD9-41F8-8736-ADAD50A930EB}" type="pres">
      <dgm:prSet presAssocID="{74E443B7-AE9A-4AD8-BE8A-936CC8ACC3E7}" presName="node" presStyleLbl="node1" presStyleIdx="3" presStyleCnt="4">
        <dgm:presLayoutVars>
          <dgm:bulletEnabled val="1"/>
        </dgm:presLayoutVars>
      </dgm:prSet>
      <dgm:spPr/>
    </dgm:pt>
  </dgm:ptLst>
  <dgm:cxnLst>
    <dgm:cxn modelId="{8438F306-C701-4576-832F-C8C325594EF2}" type="presOf" srcId="{B6E3F1FF-E7F3-41BC-98C3-A238D587C51D}" destId="{B8057241-5E10-4A4E-AE7A-6E5F31A74512}" srcOrd="0" destOrd="0" presId="urn:microsoft.com/office/officeart/2005/8/layout/process1"/>
    <dgm:cxn modelId="{D5E85B09-B166-434A-BEB1-38625E57BD45}" type="presOf" srcId="{139DC3B4-FE68-4CD7-A772-F0787125A365}" destId="{2B285A0B-FD43-4801-B3FA-73CBCF4DE39A}" srcOrd="0" destOrd="0" presId="urn:microsoft.com/office/officeart/2005/8/layout/process1"/>
    <dgm:cxn modelId="{45642414-FCF9-400B-9F09-AEBFF6EFA226}" srcId="{A5772273-BDBA-458E-BC8D-61A585002162}" destId="{139DC3B4-FE68-4CD7-A772-F0787125A365}" srcOrd="0" destOrd="0" parTransId="{8D459A84-1ED2-4CE2-A602-5E929A0B299F}" sibTransId="{D04AB16E-70FA-4C4F-A21E-4673CA3468E1}"/>
    <dgm:cxn modelId="{0F02F314-9FEA-41C0-990F-0EC4AE311087}" type="presOf" srcId="{D04AB16E-70FA-4C4F-A21E-4673CA3468E1}" destId="{7AF0B79B-36C3-4E61-BCC8-D5992C14A961}" srcOrd="0" destOrd="0" presId="urn:microsoft.com/office/officeart/2005/8/layout/process1"/>
    <dgm:cxn modelId="{6DF26D1B-C3F3-47C6-A0E6-9DE149A4EF20}" type="presOf" srcId="{B1E7A615-A3DE-4425-9036-2A2820174DCD}" destId="{631D898C-D368-4070-9003-27DEFCFE6E3E}" srcOrd="0" destOrd="0" presId="urn:microsoft.com/office/officeart/2005/8/layout/process1"/>
    <dgm:cxn modelId="{C3108C1B-6FEE-44D7-AF60-C7ED4FE3026A}" srcId="{A5772273-BDBA-458E-BC8D-61A585002162}" destId="{74E443B7-AE9A-4AD8-BE8A-936CC8ACC3E7}" srcOrd="3" destOrd="0" parTransId="{DDA66472-7991-47A0-844B-1439410FE600}" sibTransId="{C4EEB069-9A4C-4F7B-84D7-60B5EC0ECAC8}"/>
    <dgm:cxn modelId="{4FF03F21-2C82-4F63-9C12-9A12969A3797}" type="presOf" srcId="{74E443B7-AE9A-4AD8-BE8A-936CC8ACC3E7}" destId="{84C439D5-EAD9-41F8-8736-ADAD50A930EB}" srcOrd="0" destOrd="0" presId="urn:microsoft.com/office/officeart/2005/8/layout/process1"/>
    <dgm:cxn modelId="{46068B2A-8B57-47E3-A812-0C5D26A17C0F}" type="presOf" srcId="{2DABF83D-D5B0-4614-8F4C-3A9799B415D0}" destId="{2DAE65EB-5793-42A0-A65C-AD41DE69F52B}" srcOrd="0" destOrd="0" presId="urn:microsoft.com/office/officeart/2005/8/layout/process1"/>
    <dgm:cxn modelId="{376D7A30-D61B-4B2A-AD79-C89F1C11165F}" type="presOf" srcId="{2DABF83D-D5B0-4614-8F4C-3A9799B415D0}" destId="{1648E5D9-7B23-450E-AA80-B93B6922EBCE}" srcOrd="1" destOrd="0" presId="urn:microsoft.com/office/officeart/2005/8/layout/process1"/>
    <dgm:cxn modelId="{30052959-CA23-4DBF-9653-47ADB749B7F8}" srcId="{A5772273-BDBA-458E-BC8D-61A585002162}" destId="{A44A6DC4-C9E6-446F-AC69-6C13886BA3E6}" srcOrd="1" destOrd="0" parTransId="{F08ECEA5-DEF4-4432-A467-435EA1E19BE1}" sibTransId="{B6E3F1FF-E7F3-41BC-98C3-A238D587C51D}"/>
    <dgm:cxn modelId="{2CB0BAB1-90E3-4CA3-B0A7-4EE7CE2B78DB}" srcId="{A5772273-BDBA-458E-BC8D-61A585002162}" destId="{B1E7A615-A3DE-4425-9036-2A2820174DCD}" srcOrd="2" destOrd="0" parTransId="{581162D4-7768-4B11-9A30-AD5A7B421326}" sibTransId="{2DABF83D-D5B0-4614-8F4C-3A9799B415D0}"/>
    <dgm:cxn modelId="{EB6C1FD5-9E52-44BD-BFB1-89E4824E4ED3}" type="presOf" srcId="{A5772273-BDBA-458E-BC8D-61A585002162}" destId="{7AF3E10D-6D33-4CD5-B1B0-3A351FAC0840}" srcOrd="0" destOrd="0" presId="urn:microsoft.com/office/officeart/2005/8/layout/process1"/>
    <dgm:cxn modelId="{CABC17D9-6768-415E-91AB-16812118CD99}" type="presOf" srcId="{B6E3F1FF-E7F3-41BC-98C3-A238D587C51D}" destId="{7B305C6A-8521-4E3E-B1BF-0306DE734219}" srcOrd="1" destOrd="0" presId="urn:microsoft.com/office/officeart/2005/8/layout/process1"/>
    <dgm:cxn modelId="{FA5AA2E2-04CF-4CDC-8C27-11A099207917}" type="presOf" srcId="{A44A6DC4-C9E6-446F-AC69-6C13886BA3E6}" destId="{F9B06B7F-3593-4B6B-82B4-58A70FB27BF6}" srcOrd="0" destOrd="0" presId="urn:microsoft.com/office/officeart/2005/8/layout/process1"/>
    <dgm:cxn modelId="{146E71F7-89EC-4ECC-9169-03CEC4443397}" type="presOf" srcId="{D04AB16E-70FA-4C4F-A21E-4673CA3468E1}" destId="{71338821-006E-4358-B495-B6967E2B0B24}" srcOrd="1" destOrd="0" presId="urn:microsoft.com/office/officeart/2005/8/layout/process1"/>
    <dgm:cxn modelId="{A3E5A9EF-2334-4968-AC03-16E98FEA7154}" type="presParOf" srcId="{7AF3E10D-6D33-4CD5-B1B0-3A351FAC0840}" destId="{2B285A0B-FD43-4801-B3FA-73CBCF4DE39A}" srcOrd="0" destOrd="0" presId="urn:microsoft.com/office/officeart/2005/8/layout/process1"/>
    <dgm:cxn modelId="{E31693D4-EE3A-414D-8F56-A0272264D3D1}" type="presParOf" srcId="{7AF3E10D-6D33-4CD5-B1B0-3A351FAC0840}" destId="{7AF0B79B-36C3-4E61-BCC8-D5992C14A961}" srcOrd="1" destOrd="0" presId="urn:microsoft.com/office/officeart/2005/8/layout/process1"/>
    <dgm:cxn modelId="{37DE75A0-95C8-478B-A4A6-69D877450AD7}" type="presParOf" srcId="{7AF0B79B-36C3-4E61-BCC8-D5992C14A961}" destId="{71338821-006E-4358-B495-B6967E2B0B24}" srcOrd="0" destOrd="0" presId="urn:microsoft.com/office/officeart/2005/8/layout/process1"/>
    <dgm:cxn modelId="{7A054A92-209C-466D-BE2C-7D1902D89FBA}" type="presParOf" srcId="{7AF3E10D-6D33-4CD5-B1B0-3A351FAC0840}" destId="{F9B06B7F-3593-4B6B-82B4-58A70FB27BF6}" srcOrd="2" destOrd="0" presId="urn:microsoft.com/office/officeart/2005/8/layout/process1"/>
    <dgm:cxn modelId="{8C9976E6-6F88-4F90-9506-98FC6D9DDC49}" type="presParOf" srcId="{7AF3E10D-6D33-4CD5-B1B0-3A351FAC0840}" destId="{B8057241-5E10-4A4E-AE7A-6E5F31A74512}" srcOrd="3" destOrd="0" presId="urn:microsoft.com/office/officeart/2005/8/layout/process1"/>
    <dgm:cxn modelId="{C1DD8588-1254-421F-BD0A-873CC1ACC06A}" type="presParOf" srcId="{B8057241-5E10-4A4E-AE7A-6E5F31A74512}" destId="{7B305C6A-8521-4E3E-B1BF-0306DE734219}" srcOrd="0" destOrd="0" presId="urn:microsoft.com/office/officeart/2005/8/layout/process1"/>
    <dgm:cxn modelId="{A9C13A90-8E5A-4157-804C-F600769623B2}" type="presParOf" srcId="{7AF3E10D-6D33-4CD5-B1B0-3A351FAC0840}" destId="{631D898C-D368-4070-9003-27DEFCFE6E3E}" srcOrd="4" destOrd="0" presId="urn:microsoft.com/office/officeart/2005/8/layout/process1"/>
    <dgm:cxn modelId="{C6642024-C5E4-4D10-8B3D-5B4DB0FCFAFE}" type="presParOf" srcId="{7AF3E10D-6D33-4CD5-B1B0-3A351FAC0840}" destId="{2DAE65EB-5793-42A0-A65C-AD41DE69F52B}" srcOrd="5" destOrd="0" presId="urn:microsoft.com/office/officeart/2005/8/layout/process1"/>
    <dgm:cxn modelId="{128A728C-D57A-4A53-9A9F-1C3D7BE37A62}" type="presParOf" srcId="{2DAE65EB-5793-42A0-A65C-AD41DE69F52B}" destId="{1648E5D9-7B23-450E-AA80-B93B6922EBCE}" srcOrd="0" destOrd="0" presId="urn:microsoft.com/office/officeart/2005/8/layout/process1"/>
    <dgm:cxn modelId="{0DFA44BD-11C2-4447-88CE-1C34A4B9EF60}" type="presParOf" srcId="{7AF3E10D-6D33-4CD5-B1B0-3A351FAC0840}" destId="{84C439D5-EAD9-41F8-8736-ADAD50A930EB}"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5E814C2-CF10-4999-AADA-301641E001DF}"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pl-PL"/>
        </a:p>
      </dgm:t>
    </dgm:pt>
    <dgm:pt modelId="{DDAB8D77-E98F-44E9-BFDF-7D0A184071DF}">
      <dgm:prSet/>
      <dgm:spPr/>
      <dgm:t>
        <a:bodyPr/>
        <a:lstStyle/>
        <a:p>
          <a:pPr rtl="0"/>
          <a:r>
            <a:rPr lang="pl-PL" dirty="0"/>
            <a:t>Wina i kwalifikacja prawna</a:t>
          </a:r>
        </a:p>
      </dgm:t>
    </dgm:pt>
    <dgm:pt modelId="{8BF5FC66-B363-45E1-9609-1F678BB6D6B3}" type="parTrans" cxnId="{90FB6A52-4283-455F-A022-28BD94AEA824}">
      <dgm:prSet/>
      <dgm:spPr/>
      <dgm:t>
        <a:bodyPr/>
        <a:lstStyle/>
        <a:p>
          <a:endParaRPr lang="pl-PL"/>
        </a:p>
      </dgm:t>
    </dgm:pt>
    <dgm:pt modelId="{162D1D06-DA41-4985-9E77-5C28DBE01490}" type="sibTrans" cxnId="{90FB6A52-4283-455F-A022-28BD94AEA824}">
      <dgm:prSet/>
      <dgm:spPr/>
      <dgm:t>
        <a:bodyPr/>
        <a:lstStyle/>
        <a:p>
          <a:endParaRPr lang="pl-PL"/>
        </a:p>
      </dgm:t>
    </dgm:pt>
    <dgm:pt modelId="{44B97F89-968D-4F13-AB34-3A16E6A6D003}">
      <dgm:prSet/>
      <dgm:spPr/>
      <dgm:t>
        <a:bodyPr/>
        <a:lstStyle/>
        <a:p>
          <a:pPr rtl="0"/>
          <a:r>
            <a:rPr lang="pl-PL" dirty="0"/>
            <a:t>Kara </a:t>
          </a:r>
        </a:p>
      </dgm:t>
    </dgm:pt>
    <dgm:pt modelId="{24F9CA56-5D91-4992-B768-87B258FEAFF0}" type="parTrans" cxnId="{B7310430-0551-47E0-A7C2-614381DBF645}">
      <dgm:prSet/>
      <dgm:spPr/>
      <dgm:t>
        <a:bodyPr/>
        <a:lstStyle/>
        <a:p>
          <a:endParaRPr lang="pl-PL"/>
        </a:p>
      </dgm:t>
    </dgm:pt>
    <dgm:pt modelId="{5CEB2612-17B5-4102-A3DA-55192A4806C5}" type="sibTrans" cxnId="{B7310430-0551-47E0-A7C2-614381DBF645}">
      <dgm:prSet/>
      <dgm:spPr/>
      <dgm:t>
        <a:bodyPr/>
        <a:lstStyle/>
        <a:p>
          <a:endParaRPr lang="pl-PL"/>
        </a:p>
      </dgm:t>
    </dgm:pt>
    <dgm:pt modelId="{CC3A056F-39A9-4708-B6A7-FF1372A241EE}">
      <dgm:prSet/>
      <dgm:spPr/>
      <dgm:t>
        <a:bodyPr/>
        <a:lstStyle/>
        <a:p>
          <a:pPr rtl="0"/>
          <a:r>
            <a:rPr lang="pl-PL" dirty="0"/>
            <a:t>Środki karne </a:t>
          </a:r>
        </a:p>
      </dgm:t>
    </dgm:pt>
    <dgm:pt modelId="{B0EB1784-C354-41DD-87E2-2B64ED0990C9}" type="parTrans" cxnId="{209C69C0-F0CA-4563-9622-31DEFCC425A1}">
      <dgm:prSet/>
      <dgm:spPr/>
      <dgm:t>
        <a:bodyPr/>
        <a:lstStyle/>
        <a:p>
          <a:endParaRPr lang="pl-PL"/>
        </a:p>
      </dgm:t>
    </dgm:pt>
    <dgm:pt modelId="{9A6DCAFC-8772-4B75-A873-AE7D82BB2F63}" type="sibTrans" cxnId="{209C69C0-F0CA-4563-9622-31DEFCC425A1}">
      <dgm:prSet/>
      <dgm:spPr/>
      <dgm:t>
        <a:bodyPr/>
        <a:lstStyle/>
        <a:p>
          <a:endParaRPr lang="pl-PL"/>
        </a:p>
      </dgm:t>
    </dgm:pt>
    <dgm:pt modelId="{1F284013-5BD5-470F-BB59-1C368E70250A}">
      <dgm:prSet/>
      <dgm:spPr/>
      <dgm:t>
        <a:bodyPr/>
        <a:lstStyle/>
        <a:p>
          <a:pPr rtl="0"/>
          <a:r>
            <a:rPr lang="pl-PL"/>
            <a:t>Przepadek</a:t>
          </a:r>
          <a:endParaRPr lang="pl-PL" dirty="0"/>
        </a:p>
      </dgm:t>
    </dgm:pt>
    <dgm:pt modelId="{E0A9B1AB-E224-4A09-9CE7-EB91A10AA776}" type="parTrans" cxnId="{30E2BB89-C1A6-4F2E-8763-51B749AEB86F}">
      <dgm:prSet/>
      <dgm:spPr/>
      <dgm:t>
        <a:bodyPr/>
        <a:lstStyle/>
        <a:p>
          <a:endParaRPr lang="pl-PL"/>
        </a:p>
      </dgm:t>
    </dgm:pt>
    <dgm:pt modelId="{F2D8C3CB-F361-4252-825F-8B6FBD44CBA8}" type="sibTrans" cxnId="{30E2BB89-C1A6-4F2E-8763-51B749AEB86F}">
      <dgm:prSet/>
      <dgm:spPr/>
      <dgm:t>
        <a:bodyPr/>
        <a:lstStyle/>
        <a:p>
          <a:endParaRPr lang="pl-PL"/>
        </a:p>
      </dgm:t>
    </dgm:pt>
    <dgm:pt modelId="{D65E1489-222C-4457-B695-2D2327BB652A}">
      <dgm:prSet/>
      <dgm:spPr/>
      <dgm:t>
        <a:bodyPr/>
        <a:lstStyle/>
        <a:p>
          <a:pPr rtl="0"/>
          <a:r>
            <a:rPr lang="pl-PL"/>
            <a:t>Środki </a:t>
          </a:r>
          <a:r>
            <a:rPr lang="pl-PL" dirty="0"/>
            <a:t>kompensacyjne </a:t>
          </a:r>
        </a:p>
      </dgm:t>
    </dgm:pt>
    <dgm:pt modelId="{423A2F65-F403-430D-BC19-FD595532FF39}" type="parTrans" cxnId="{025546D1-78F8-447A-BEE9-94C9BC62A7CF}">
      <dgm:prSet/>
      <dgm:spPr/>
      <dgm:t>
        <a:bodyPr/>
        <a:lstStyle/>
        <a:p>
          <a:endParaRPr lang="pl-PL"/>
        </a:p>
      </dgm:t>
    </dgm:pt>
    <dgm:pt modelId="{F62FACCA-9703-4B8B-B4CE-4D9268C8A5EE}" type="sibTrans" cxnId="{025546D1-78F8-447A-BEE9-94C9BC62A7CF}">
      <dgm:prSet/>
      <dgm:spPr/>
      <dgm:t>
        <a:bodyPr/>
        <a:lstStyle/>
        <a:p>
          <a:endParaRPr lang="pl-PL"/>
        </a:p>
      </dgm:t>
    </dgm:pt>
    <dgm:pt modelId="{90C5F93A-0BC0-4521-8D29-A9FDCB635748}">
      <dgm:prSet/>
      <dgm:spPr/>
      <dgm:t>
        <a:bodyPr/>
        <a:lstStyle/>
        <a:p>
          <a:pPr rtl="0"/>
          <a:r>
            <a:rPr lang="pl-PL"/>
            <a:t>Pozostałe kwestie</a:t>
          </a:r>
        </a:p>
      </dgm:t>
    </dgm:pt>
    <dgm:pt modelId="{8B995C95-7968-47F2-A7EE-296C6D5D3D5E}" type="parTrans" cxnId="{912253EC-695D-41F3-8D4A-BAAF080992AC}">
      <dgm:prSet/>
      <dgm:spPr/>
      <dgm:t>
        <a:bodyPr/>
        <a:lstStyle/>
        <a:p>
          <a:endParaRPr lang="pl-PL"/>
        </a:p>
      </dgm:t>
    </dgm:pt>
    <dgm:pt modelId="{D6638EDA-A600-4D21-9D6B-50847C502B0D}" type="sibTrans" cxnId="{912253EC-695D-41F3-8D4A-BAAF080992AC}">
      <dgm:prSet/>
      <dgm:spPr/>
      <dgm:t>
        <a:bodyPr/>
        <a:lstStyle/>
        <a:p>
          <a:endParaRPr lang="pl-PL"/>
        </a:p>
      </dgm:t>
    </dgm:pt>
    <dgm:pt modelId="{8079610E-EBDA-4EA8-B13A-0294DE01B772}" type="pres">
      <dgm:prSet presAssocID="{55E814C2-CF10-4999-AADA-301641E001DF}" presName="Name0" presStyleCnt="0">
        <dgm:presLayoutVars>
          <dgm:dir/>
          <dgm:animLvl val="lvl"/>
          <dgm:resizeHandles val="exact"/>
        </dgm:presLayoutVars>
      </dgm:prSet>
      <dgm:spPr/>
    </dgm:pt>
    <dgm:pt modelId="{920766E1-6B36-46FA-86EC-D371FD095B60}" type="pres">
      <dgm:prSet presAssocID="{DDAB8D77-E98F-44E9-BFDF-7D0A184071DF}" presName="linNode" presStyleCnt="0"/>
      <dgm:spPr/>
    </dgm:pt>
    <dgm:pt modelId="{279EFD64-8CC2-4974-B423-76BCBC67948C}" type="pres">
      <dgm:prSet presAssocID="{DDAB8D77-E98F-44E9-BFDF-7D0A184071DF}" presName="parentText" presStyleLbl="node1" presStyleIdx="0" presStyleCnt="6">
        <dgm:presLayoutVars>
          <dgm:chMax val="1"/>
          <dgm:bulletEnabled val="1"/>
        </dgm:presLayoutVars>
      </dgm:prSet>
      <dgm:spPr/>
    </dgm:pt>
    <dgm:pt modelId="{69AB91A9-D3C6-4556-8C93-B8D64EF105D5}" type="pres">
      <dgm:prSet presAssocID="{162D1D06-DA41-4985-9E77-5C28DBE01490}" presName="sp" presStyleCnt="0"/>
      <dgm:spPr/>
    </dgm:pt>
    <dgm:pt modelId="{CF7DD035-A703-4CB9-8444-2093B5BF33CC}" type="pres">
      <dgm:prSet presAssocID="{44B97F89-968D-4F13-AB34-3A16E6A6D003}" presName="linNode" presStyleCnt="0"/>
      <dgm:spPr/>
    </dgm:pt>
    <dgm:pt modelId="{3D8B479A-9F09-4213-90A9-2D963D1E89AD}" type="pres">
      <dgm:prSet presAssocID="{44B97F89-968D-4F13-AB34-3A16E6A6D003}" presName="parentText" presStyleLbl="node1" presStyleIdx="1" presStyleCnt="6">
        <dgm:presLayoutVars>
          <dgm:chMax val="1"/>
          <dgm:bulletEnabled val="1"/>
        </dgm:presLayoutVars>
      </dgm:prSet>
      <dgm:spPr/>
    </dgm:pt>
    <dgm:pt modelId="{D010816B-7489-40D6-8B8A-88792CAB53B7}" type="pres">
      <dgm:prSet presAssocID="{5CEB2612-17B5-4102-A3DA-55192A4806C5}" presName="sp" presStyleCnt="0"/>
      <dgm:spPr/>
    </dgm:pt>
    <dgm:pt modelId="{B4AABD45-B6C7-4117-ADC9-99025A80F538}" type="pres">
      <dgm:prSet presAssocID="{CC3A056F-39A9-4708-B6A7-FF1372A241EE}" presName="linNode" presStyleCnt="0"/>
      <dgm:spPr/>
    </dgm:pt>
    <dgm:pt modelId="{14075084-56EC-4DFB-8292-7D05A9556CF2}" type="pres">
      <dgm:prSet presAssocID="{CC3A056F-39A9-4708-B6A7-FF1372A241EE}" presName="parentText" presStyleLbl="node1" presStyleIdx="2" presStyleCnt="6">
        <dgm:presLayoutVars>
          <dgm:chMax val="1"/>
          <dgm:bulletEnabled val="1"/>
        </dgm:presLayoutVars>
      </dgm:prSet>
      <dgm:spPr/>
    </dgm:pt>
    <dgm:pt modelId="{97A5C7D0-417D-4DBD-A4C9-6ED81FEEA78C}" type="pres">
      <dgm:prSet presAssocID="{9A6DCAFC-8772-4B75-A873-AE7D82BB2F63}" presName="sp" presStyleCnt="0"/>
      <dgm:spPr/>
    </dgm:pt>
    <dgm:pt modelId="{B99FA0F8-B9CD-4412-8989-3EC6316DD9A1}" type="pres">
      <dgm:prSet presAssocID="{1F284013-5BD5-470F-BB59-1C368E70250A}" presName="linNode" presStyleCnt="0"/>
      <dgm:spPr/>
    </dgm:pt>
    <dgm:pt modelId="{B4F65A0F-1FC1-4100-A396-133AB176531F}" type="pres">
      <dgm:prSet presAssocID="{1F284013-5BD5-470F-BB59-1C368E70250A}" presName="parentText" presStyleLbl="node1" presStyleIdx="3" presStyleCnt="6">
        <dgm:presLayoutVars>
          <dgm:chMax val="1"/>
          <dgm:bulletEnabled val="1"/>
        </dgm:presLayoutVars>
      </dgm:prSet>
      <dgm:spPr/>
    </dgm:pt>
    <dgm:pt modelId="{C8CF6D54-4481-4876-99B4-614F3F31EEC8}" type="pres">
      <dgm:prSet presAssocID="{F2D8C3CB-F361-4252-825F-8B6FBD44CBA8}" presName="sp" presStyleCnt="0"/>
      <dgm:spPr/>
    </dgm:pt>
    <dgm:pt modelId="{02AC8527-1301-41D1-A11C-EB5DA143BCDF}" type="pres">
      <dgm:prSet presAssocID="{D65E1489-222C-4457-B695-2D2327BB652A}" presName="linNode" presStyleCnt="0"/>
      <dgm:spPr/>
    </dgm:pt>
    <dgm:pt modelId="{96E143DE-E9CC-4D35-A49E-59CFE797A1E0}" type="pres">
      <dgm:prSet presAssocID="{D65E1489-222C-4457-B695-2D2327BB652A}" presName="parentText" presStyleLbl="node1" presStyleIdx="4" presStyleCnt="6">
        <dgm:presLayoutVars>
          <dgm:chMax val="1"/>
          <dgm:bulletEnabled val="1"/>
        </dgm:presLayoutVars>
      </dgm:prSet>
      <dgm:spPr/>
    </dgm:pt>
    <dgm:pt modelId="{000CE4FE-244A-43C6-BA6E-DE9DA74DF6E5}" type="pres">
      <dgm:prSet presAssocID="{F62FACCA-9703-4B8B-B4CE-4D9268C8A5EE}" presName="sp" presStyleCnt="0"/>
      <dgm:spPr/>
    </dgm:pt>
    <dgm:pt modelId="{214D2096-563D-4B4C-AC0C-DD4E26A50414}" type="pres">
      <dgm:prSet presAssocID="{90C5F93A-0BC0-4521-8D29-A9FDCB635748}" presName="linNode" presStyleCnt="0"/>
      <dgm:spPr/>
    </dgm:pt>
    <dgm:pt modelId="{4E076C1A-1F55-4571-86E4-4CAE0306C4FF}" type="pres">
      <dgm:prSet presAssocID="{90C5F93A-0BC0-4521-8D29-A9FDCB635748}" presName="parentText" presStyleLbl="node1" presStyleIdx="5" presStyleCnt="6">
        <dgm:presLayoutVars>
          <dgm:chMax val="1"/>
          <dgm:bulletEnabled val="1"/>
        </dgm:presLayoutVars>
      </dgm:prSet>
      <dgm:spPr/>
    </dgm:pt>
  </dgm:ptLst>
  <dgm:cxnLst>
    <dgm:cxn modelId="{D460A223-8CA9-49C9-AA5B-6D391EE348EF}" type="presOf" srcId="{CC3A056F-39A9-4708-B6A7-FF1372A241EE}" destId="{14075084-56EC-4DFB-8292-7D05A9556CF2}" srcOrd="0" destOrd="0" presId="urn:microsoft.com/office/officeart/2005/8/layout/vList5"/>
    <dgm:cxn modelId="{B7310430-0551-47E0-A7C2-614381DBF645}" srcId="{55E814C2-CF10-4999-AADA-301641E001DF}" destId="{44B97F89-968D-4F13-AB34-3A16E6A6D003}" srcOrd="1" destOrd="0" parTransId="{24F9CA56-5D91-4992-B768-87B258FEAFF0}" sibTransId="{5CEB2612-17B5-4102-A3DA-55192A4806C5}"/>
    <dgm:cxn modelId="{E547AD60-844B-4F89-A1B5-E79585BAF379}" type="presOf" srcId="{55E814C2-CF10-4999-AADA-301641E001DF}" destId="{8079610E-EBDA-4EA8-B13A-0294DE01B772}" srcOrd="0" destOrd="0" presId="urn:microsoft.com/office/officeart/2005/8/layout/vList5"/>
    <dgm:cxn modelId="{AC7ABC42-CD38-4D2D-8EA3-6E482BC1A678}" type="presOf" srcId="{D65E1489-222C-4457-B695-2D2327BB652A}" destId="{96E143DE-E9CC-4D35-A49E-59CFE797A1E0}" srcOrd="0" destOrd="0" presId="urn:microsoft.com/office/officeart/2005/8/layout/vList5"/>
    <dgm:cxn modelId="{32B96170-E343-404B-A2E9-77F71FB3BC4D}" type="presOf" srcId="{1F284013-5BD5-470F-BB59-1C368E70250A}" destId="{B4F65A0F-1FC1-4100-A396-133AB176531F}" srcOrd="0" destOrd="0" presId="urn:microsoft.com/office/officeart/2005/8/layout/vList5"/>
    <dgm:cxn modelId="{90FB6A52-4283-455F-A022-28BD94AEA824}" srcId="{55E814C2-CF10-4999-AADA-301641E001DF}" destId="{DDAB8D77-E98F-44E9-BFDF-7D0A184071DF}" srcOrd="0" destOrd="0" parTransId="{8BF5FC66-B363-45E1-9609-1F678BB6D6B3}" sibTransId="{162D1D06-DA41-4985-9E77-5C28DBE01490}"/>
    <dgm:cxn modelId="{30E2BB89-C1A6-4F2E-8763-51B749AEB86F}" srcId="{55E814C2-CF10-4999-AADA-301641E001DF}" destId="{1F284013-5BD5-470F-BB59-1C368E70250A}" srcOrd="3" destOrd="0" parTransId="{E0A9B1AB-E224-4A09-9CE7-EB91A10AA776}" sibTransId="{F2D8C3CB-F361-4252-825F-8B6FBD44CBA8}"/>
    <dgm:cxn modelId="{209C69C0-F0CA-4563-9622-31DEFCC425A1}" srcId="{55E814C2-CF10-4999-AADA-301641E001DF}" destId="{CC3A056F-39A9-4708-B6A7-FF1372A241EE}" srcOrd="2" destOrd="0" parTransId="{B0EB1784-C354-41DD-87E2-2B64ED0990C9}" sibTransId="{9A6DCAFC-8772-4B75-A873-AE7D82BB2F63}"/>
    <dgm:cxn modelId="{025546D1-78F8-447A-BEE9-94C9BC62A7CF}" srcId="{55E814C2-CF10-4999-AADA-301641E001DF}" destId="{D65E1489-222C-4457-B695-2D2327BB652A}" srcOrd="4" destOrd="0" parTransId="{423A2F65-F403-430D-BC19-FD595532FF39}" sibTransId="{F62FACCA-9703-4B8B-B4CE-4D9268C8A5EE}"/>
    <dgm:cxn modelId="{912253EC-695D-41F3-8D4A-BAAF080992AC}" srcId="{55E814C2-CF10-4999-AADA-301641E001DF}" destId="{90C5F93A-0BC0-4521-8D29-A9FDCB635748}" srcOrd="5" destOrd="0" parTransId="{8B995C95-7968-47F2-A7EE-296C6D5D3D5E}" sibTransId="{D6638EDA-A600-4D21-9D6B-50847C502B0D}"/>
    <dgm:cxn modelId="{018B3FF9-4893-463D-807F-C4130D8B6EA6}" type="presOf" srcId="{90C5F93A-0BC0-4521-8D29-A9FDCB635748}" destId="{4E076C1A-1F55-4571-86E4-4CAE0306C4FF}" srcOrd="0" destOrd="0" presId="urn:microsoft.com/office/officeart/2005/8/layout/vList5"/>
    <dgm:cxn modelId="{094E26FA-2690-49CA-9FA7-184C04F0C643}" type="presOf" srcId="{44B97F89-968D-4F13-AB34-3A16E6A6D003}" destId="{3D8B479A-9F09-4213-90A9-2D963D1E89AD}" srcOrd="0" destOrd="0" presId="urn:microsoft.com/office/officeart/2005/8/layout/vList5"/>
    <dgm:cxn modelId="{6E929DFF-D0F4-44C2-A707-4783DCF6E122}" type="presOf" srcId="{DDAB8D77-E98F-44E9-BFDF-7D0A184071DF}" destId="{279EFD64-8CC2-4974-B423-76BCBC67948C}" srcOrd="0" destOrd="0" presId="urn:microsoft.com/office/officeart/2005/8/layout/vList5"/>
    <dgm:cxn modelId="{4EB17D3A-E4EC-423C-927A-13D28A541C95}" type="presParOf" srcId="{8079610E-EBDA-4EA8-B13A-0294DE01B772}" destId="{920766E1-6B36-46FA-86EC-D371FD095B60}" srcOrd="0" destOrd="0" presId="urn:microsoft.com/office/officeart/2005/8/layout/vList5"/>
    <dgm:cxn modelId="{579C333F-3507-4C85-A661-057CED75AB44}" type="presParOf" srcId="{920766E1-6B36-46FA-86EC-D371FD095B60}" destId="{279EFD64-8CC2-4974-B423-76BCBC67948C}" srcOrd="0" destOrd="0" presId="urn:microsoft.com/office/officeart/2005/8/layout/vList5"/>
    <dgm:cxn modelId="{550DC9A3-8596-45EE-88AE-74B8A1DA9C2F}" type="presParOf" srcId="{8079610E-EBDA-4EA8-B13A-0294DE01B772}" destId="{69AB91A9-D3C6-4556-8C93-B8D64EF105D5}" srcOrd="1" destOrd="0" presId="urn:microsoft.com/office/officeart/2005/8/layout/vList5"/>
    <dgm:cxn modelId="{F074C2EB-EE87-4164-A0B3-E6128F17B32A}" type="presParOf" srcId="{8079610E-EBDA-4EA8-B13A-0294DE01B772}" destId="{CF7DD035-A703-4CB9-8444-2093B5BF33CC}" srcOrd="2" destOrd="0" presId="urn:microsoft.com/office/officeart/2005/8/layout/vList5"/>
    <dgm:cxn modelId="{C9B5DF9D-EA2A-47E3-9A8F-2326C9D19D0B}" type="presParOf" srcId="{CF7DD035-A703-4CB9-8444-2093B5BF33CC}" destId="{3D8B479A-9F09-4213-90A9-2D963D1E89AD}" srcOrd="0" destOrd="0" presId="urn:microsoft.com/office/officeart/2005/8/layout/vList5"/>
    <dgm:cxn modelId="{70DC8FA5-CC2E-4AD1-AD5D-13F7DA87E09E}" type="presParOf" srcId="{8079610E-EBDA-4EA8-B13A-0294DE01B772}" destId="{D010816B-7489-40D6-8B8A-88792CAB53B7}" srcOrd="3" destOrd="0" presId="urn:microsoft.com/office/officeart/2005/8/layout/vList5"/>
    <dgm:cxn modelId="{B4E76B8F-B429-4501-A374-1999A6BB0F1B}" type="presParOf" srcId="{8079610E-EBDA-4EA8-B13A-0294DE01B772}" destId="{B4AABD45-B6C7-4117-ADC9-99025A80F538}" srcOrd="4" destOrd="0" presId="urn:microsoft.com/office/officeart/2005/8/layout/vList5"/>
    <dgm:cxn modelId="{11A86332-3634-4664-BB5B-168ADF6D1083}" type="presParOf" srcId="{B4AABD45-B6C7-4117-ADC9-99025A80F538}" destId="{14075084-56EC-4DFB-8292-7D05A9556CF2}" srcOrd="0" destOrd="0" presId="urn:microsoft.com/office/officeart/2005/8/layout/vList5"/>
    <dgm:cxn modelId="{2A9480DA-CD7C-40AA-BB62-23BA81790C12}" type="presParOf" srcId="{8079610E-EBDA-4EA8-B13A-0294DE01B772}" destId="{97A5C7D0-417D-4DBD-A4C9-6ED81FEEA78C}" srcOrd="5" destOrd="0" presId="urn:microsoft.com/office/officeart/2005/8/layout/vList5"/>
    <dgm:cxn modelId="{5D37FFC4-2C48-4752-9065-803820DFA9FD}" type="presParOf" srcId="{8079610E-EBDA-4EA8-B13A-0294DE01B772}" destId="{B99FA0F8-B9CD-4412-8989-3EC6316DD9A1}" srcOrd="6" destOrd="0" presId="urn:microsoft.com/office/officeart/2005/8/layout/vList5"/>
    <dgm:cxn modelId="{E9A6D81D-5927-42AE-BDC0-76C785BDD089}" type="presParOf" srcId="{B99FA0F8-B9CD-4412-8989-3EC6316DD9A1}" destId="{B4F65A0F-1FC1-4100-A396-133AB176531F}" srcOrd="0" destOrd="0" presId="urn:microsoft.com/office/officeart/2005/8/layout/vList5"/>
    <dgm:cxn modelId="{C63A32A0-D6DD-4081-A737-F6F5138DD189}" type="presParOf" srcId="{8079610E-EBDA-4EA8-B13A-0294DE01B772}" destId="{C8CF6D54-4481-4876-99B4-614F3F31EEC8}" srcOrd="7" destOrd="0" presId="urn:microsoft.com/office/officeart/2005/8/layout/vList5"/>
    <dgm:cxn modelId="{64C096DC-9B1C-4F36-8285-E3E3E5A4E1FD}" type="presParOf" srcId="{8079610E-EBDA-4EA8-B13A-0294DE01B772}" destId="{02AC8527-1301-41D1-A11C-EB5DA143BCDF}" srcOrd="8" destOrd="0" presId="urn:microsoft.com/office/officeart/2005/8/layout/vList5"/>
    <dgm:cxn modelId="{37C2D3FF-F69D-4F9E-9B3D-797ED24AF462}" type="presParOf" srcId="{02AC8527-1301-41D1-A11C-EB5DA143BCDF}" destId="{96E143DE-E9CC-4D35-A49E-59CFE797A1E0}" srcOrd="0" destOrd="0" presId="urn:microsoft.com/office/officeart/2005/8/layout/vList5"/>
    <dgm:cxn modelId="{90D85A41-9200-4EB2-B81B-3A71C56DE04D}" type="presParOf" srcId="{8079610E-EBDA-4EA8-B13A-0294DE01B772}" destId="{000CE4FE-244A-43C6-BA6E-DE9DA74DF6E5}" srcOrd="9" destOrd="0" presId="urn:microsoft.com/office/officeart/2005/8/layout/vList5"/>
    <dgm:cxn modelId="{E791988A-A1C5-403D-BBBE-7A5996D294D0}" type="presParOf" srcId="{8079610E-EBDA-4EA8-B13A-0294DE01B772}" destId="{214D2096-563D-4B4C-AC0C-DD4E26A50414}" srcOrd="10" destOrd="0" presId="urn:microsoft.com/office/officeart/2005/8/layout/vList5"/>
    <dgm:cxn modelId="{C2FDF653-D6D0-4267-BF41-BFF199FAF71A}" type="presParOf" srcId="{214D2096-563D-4B4C-AC0C-DD4E26A50414}" destId="{4E076C1A-1F55-4571-86E4-4CAE0306C4FF}"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EFE961-2A49-4231-B11F-8920C818F5B5}" type="doc">
      <dgm:prSet loTypeId="urn:microsoft.com/office/officeart/2005/8/layout/pyramid1" loCatId="pyramid" qsTypeId="urn:microsoft.com/office/officeart/2005/8/quickstyle/simple2" qsCatId="simple" csTypeId="urn:microsoft.com/office/officeart/2005/8/colors/accent1_3" csCatId="accent1" phldr="1"/>
      <dgm:spPr/>
    </dgm:pt>
    <dgm:pt modelId="{A3D95221-FDE5-499E-B723-8D6D1A58B23A}">
      <dgm:prSet phldrT="[Tekst]" custT="1"/>
      <dgm:spPr/>
      <dgm:t>
        <a:bodyPr/>
        <a:lstStyle/>
        <a:p>
          <a:r>
            <a:rPr lang="pl-PL" sz="1400" b="0" dirty="0"/>
            <a:t>powiedzenia wyrokowe: tryby konsensualne (art. 335 § 1 i 2, 338a) i warunkowe umorzenie postępowania na posiedzeniu</a:t>
          </a:r>
        </a:p>
      </dgm:t>
    </dgm:pt>
    <dgm:pt modelId="{683CDFD3-0B86-4A22-8AE6-2C45C307B128}" type="parTrans" cxnId="{44E875E8-3F7A-43E6-91AB-750A83BF5018}">
      <dgm:prSet/>
      <dgm:spPr/>
      <dgm:t>
        <a:bodyPr/>
        <a:lstStyle/>
        <a:p>
          <a:endParaRPr lang="pl-PL"/>
        </a:p>
      </dgm:t>
    </dgm:pt>
    <dgm:pt modelId="{F7FFCC10-BE3E-48E1-9CE6-4F0EFADA2056}" type="sibTrans" cxnId="{44E875E8-3F7A-43E6-91AB-750A83BF5018}">
      <dgm:prSet/>
      <dgm:spPr/>
      <dgm:t>
        <a:bodyPr/>
        <a:lstStyle/>
        <a:p>
          <a:endParaRPr lang="pl-PL"/>
        </a:p>
      </dgm:t>
    </dgm:pt>
    <dgm:pt modelId="{59D35F7F-F5B1-4244-8500-DFC8F3FB0994}">
      <dgm:prSet phldrT="[Tekst]" custT="1"/>
      <dgm:spPr/>
      <dgm:t>
        <a:bodyPr/>
        <a:lstStyle/>
        <a:p>
          <a:r>
            <a:rPr lang="pl-PL" sz="1800" b="0" dirty="0"/>
            <a:t>umorzenie śledztwa/dochodzenia</a:t>
          </a:r>
        </a:p>
      </dgm:t>
    </dgm:pt>
    <dgm:pt modelId="{3E78FC52-B5D1-4903-B069-1DA29B30A8D5}" type="parTrans" cxnId="{BD173C98-A85D-4FA3-9A86-37E60BCC0902}">
      <dgm:prSet/>
      <dgm:spPr/>
      <dgm:t>
        <a:bodyPr/>
        <a:lstStyle/>
        <a:p>
          <a:endParaRPr lang="pl-PL"/>
        </a:p>
      </dgm:t>
    </dgm:pt>
    <dgm:pt modelId="{B345D365-C7B1-4940-A233-E7112DE1C4E1}" type="sibTrans" cxnId="{BD173C98-A85D-4FA3-9A86-37E60BCC0902}">
      <dgm:prSet/>
      <dgm:spPr/>
      <dgm:t>
        <a:bodyPr/>
        <a:lstStyle/>
        <a:p>
          <a:endParaRPr lang="pl-PL"/>
        </a:p>
      </dgm:t>
    </dgm:pt>
    <dgm:pt modelId="{7CBDC502-E689-46A7-8EA5-C957FD0D33B2}">
      <dgm:prSet phldrT="[Tekst]" custT="1"/>
      <dgm:spPr/>
      <dgm:t>
        <a:bodyPr/>
        <a:lstStyle/>
        <a:p>
          <a:r>
            <a:rPr lang="pl-PL" sz="1800" b="0" dirty="0"/>
            <a:t>odmowa wszczęcia postępowania </a:t>
          </a:r>
        </a:p>
      </dgm:t>
    </dgm:pt>
    <dgm:pt modelId="{6C34DCDA-B398-4A77-BB0A-AFD1AB70D6A2}" type="parTrans" cxnId="{73DF2D3E-2D30-4263-94D5-A6D74FC36583}">
      <dgm:prSet/>
      <dgm:spPr/>
      <dgm:t>
        <a:bodyPr/>
        <a:lstStyle/>
        <a:p>
          <a:endParaRPr lang="pl-PL"/>
        </a:p>
      </dgm:t>
    </dgm:pt>
    <dgm:pt modelId="{F188CB86-BA62-4CB3-B3A6-D0C87182AB84}" type="sibTrans" cxnId="{73DF2D3E-2D30-4263-94D5-A6D74FC36583}">
      <dgm:prSet/>
      <dgm:spPr/>
      <dgm:t>
        <a:bodyPr/>
        <a:lstStyle/>
        <a:p>
          <a:endParaRPr lang="pl-PL"/>
        </a:p>
      </dgm:t>
    </dgm:pt>
    <dgm:pt modelId="{243270CB-F45A-4B6E-8DD4-0C04706DC836}">
      <dgm:prSet phldrT="[Tekst]" custT="1"/>
      <dgm:spPr/>
      <dgm:t>
        <a:bodyPr/>
        <a:lstStyle/>
        <a:p>
          <a:r>
            <a:rPr lang="pl-PL" sz="1400" b="0" dirty="0"/>
            <a:t>dobrowolne poddanie się odpowiedzialności karnej na rozprawie głównej (art. 387) </a:t>
          </a:r>
        </a:p>
      </dgm:t>
    </dgm:pt>
    <dgm:pt modelId="{D18A09D6-8364-41E7-B4F2-6D7EC75BC8E1}" type="parTrans" cxnId="{28877023-6CDB-46E2-88C8-94DD8C1FDA7E}">
      <dgm:prSet/>
      <dgm:spPr/>
      <dgm:t>
        <a:bodyPr/>
        <a:lstStyle/>
        <a:p>
          <a:endParaRPr lang="pl-PL"/>
        </a:p>
      </dgm:t>
    </dgm:pt>
    <dgm:pt modelId="{24E221C3-9505-4809-9E92-0B8FCC0548CF}" type="sibTrans" cxnId="{28877023-6CDB-46E2-88C8-94DD8C1FDA7E}">
      <dgm:prSet/>
      <dgm:spPr/>
      <dgm:t>
        <a:bodyPr/>
        <a:lstStyle/>
        <a:p>
          <a:endParaRPr lang="pl-PL"/>
        </a:p>
      </dgm:t>
    </dgm:pt>
    <dgm:pt modelId="{42589059-0F78-486F-B644-ADE60B82482F}">
      <dgm:prSet phldrT="[Tekst]" custT="1"/>
      <dgm:spPr/>
      <dgm:t>
        <a:bodyPr/>
        <a:lstStyle/>
        <a:p>
          <a:r>
            <a:rPr lang="pl-PL" sz="1800" b="0" dirty="0"/>
            <a:t>postępowanie nakazowe </a:t>
          </a:r>
        </a:p>
      </dgm:t>
    </dgm:pt>
    <dgm:pt modelId="{A37B3B9E-FE91-4273-92E9-8E3E7D9A376D}" type="parTrans" cxnId="{2DFFB315-4400-4D3E-A9B8-C733D5953A16}">
      <dgm:prSet/>
      <dgm:spPr/>
      <dgm:t>
        <a:bodyPr/>
        <a:lstStyle/>
        <a:p>
          <a:endParaRPr lang="pl-PL"/>
        </a:p>
      </dgm:t>
    </dgm:pt>
    <dgm:pt modelId="{6CF683D8-3344-4056-B08F-481C3CB01B9E}" type="sibTrans" cxnId="{2DFFB315-4400-4D3E-A9B8-C733D5953A16}">
      <dgm:prSet/>
      <dgm:spPr/>
      <dgm:t>
        <a:bodyPr/>
        <a:lstStyle/>
        <a:p>
          <a:endParaRPr lang="pl-PL"/>
        </a:p>
      </dgm:t>
    </dgm:pt>
    <dgm:pt modelId="{22FD0D3B-8E22-422A-9B7B-1394B2951E41}">
      <dgm:prSet phldrT="[Tekst]" custT="1"/>
      <dgm:spPr/>
      <dgm:t>
        <a:bodyPr/>
        <a:lstStyle/>
        <a:p>
          <a:r>
            <a:rPr lang="pl-PL" sz="1800" b="0" dirty="0"/>
            <a:t>skrócona rozprawa (388)</a:t>
          </a:r>
        </a:p>
      </dgm:t>
    </dgm:pt>
    <dgm:pt modelId="{13D43EBE-A750-49EA-BBAA-A329DE5FFFD3}" type="parTrans" cxnId="{76D24508-D351-4EF4-B5AB-449AABCC8CB5}">
      <dgm:prSet/>
      <dgm:spPr/>
      <dgm:t>
        <a:bodyPr/>
        <a:lstStyle/>
        <a:p>
          <a:endParaRPr lang="pl-PL"/>
        </a:p>
      </dgm:t>
    </dgm:pt>
    <dgm:pt modelId="{F00EC974-67FB-4EDE-8B68-6EF4FD226D69}" type="sibTrans" cxnId="{76D24508-D351-4EF4-B5AB-449AABCC8CB5}">
      <dgm:prSet/>
      <dgm:spPr/>
      <dgm:t>
        <a:bodyPr/>
        <a:lstStyle/>
        <a:p>
          <a:endParaRPr lang="pl-PL"/>
        </a:p>
      </dgm:t>
    </dgm:pt>
    <dgm:pt modelId="{4BB2F6FD-7AAD-4C16-9872-EDC7976E2D8D}">
      <dgm:prSet phldrT="[Tekst]" custT="1"/>
      <dgm:spPr/>
      <dgm:t>
        <a:bodyPr/>
        <a:lstStyle/>
        <a:p>
          <a:r>
            <a:rPr lang="pl-PL" sz="1800" b="0" dirty="0"/>
            <a:t>„tradycyjna” rozprawa</a:t>
          </a:r>
        </a:p>
      </dgm:t>
    </dgm:pt>
    <dgm:pt modelId="{2EED6212-E385-465B-967F-F8688F34B7F7}" type="parTrans" cxnId="{AC0832D4-6FE3-4B92-A595-060B871048E4}">
      <dgm:prSet/>
      <dgm:spPr/>
      <dgm:t>
        <a:bodyPr/>
        <a:lstStyle/>
        <a:p>
          <a:endParaRPr lang="pl-PL"/>
        </a:p>
      </dgm:t>
    </dgm:pt>
    <dgm:pt modelId="{11BD1943-19DE-4EFD-9605-E0C5F33BE693}" type="sibTrans" cxnId="{AC0832D4-6FE3-4B92-A595-060B871048E4}">
      <dgm:prSet/>
      <dgm:spPr/>
      <dgm:t>
        <a:bodyPr/>
        <a:lstStyle/>
        <a:p>
          <a:endParaRPr lang="pl-PL"/>
        </a:p>
      </dgm:t>
    </dgm:pt>
    <dgm:pt modelId="{405E40E1-919D-45F2-ADBA-8D0AB893832A}" type="pres">
      <dgm:prSet presAssocID="{73EFE961-2A49-4231-B11F-8920C818F5B5}" presName="Name0" presStyleCnt="0">
        <dgm:presLayoutVars>
          <dgm:dir/>
          <dgm:animLvl val="lvl"/>
          <dgm:resizeHandles val="exact"/>
        </dgm:presLayoutVars>
      </dgm:prSet>
      <dgm:spPr/>
    </dgm:pt>
    <dgm:pt modelId="{EC0716FD-B0E1-4034-AE57-4C0E975FAA57}" type="pres">
      <dgm:prSet presAssocID="{4BB2F6FD-7AAD-4C16-9872-EDC7976E2D8D}" presName="Name8" presStyleCnt="0"/>
      <dgm:spPr/>
    </dgm:pt>
    <dgm:pt modelId="{F81716CF-665F-4B31-A859-46079EFAE7C1}" type="pres">
      <dgm:prSet presAssocID="{4BB2F6FD-7AAD-4C16-9872-EDC7976E2D8D}" presName="level" presStyleLbl="node1" presStyleIdx="0" presStyleCnt="7" custLinFactNeighborX="5454">
        <dgm:presLayoutVars>
          <dgm:chMax val="1"/>
          <dgm:bulletEnabled val="1"/>
        </dgm:presLayoutVars>
      </dgm:prSet>
      <dgm:spPr/>
    </dgm:pt>
    <dgm:pt modelId="{8058590E-52B2-4A38-940D-B396619E5017}" type="pres">
      <dgm:prSet presAssocID="{4BB2F6FD-7AAD-4C16-9872-EDC7976E2D8D}" presName="levelTx" presStyleLbl="revTx" presStyleIdx="0" presStyleCnt="0">
        <dgm:presLayoutVars>
          <dgm:chMax val="1"/>
          <dgm:bulletEnabled val="1"/>
        </dgm:presLayoutVars>
      </dgm:prSet>
      <dgm:spPr/>
    </dgm:pt>
    <dgm:pt modelId="{0107E2CF-AFAC-4911-994B-7E904E482AB5}" type="pres">
      <dgm:prSet presAssocID="{22FD0D3B-8E22-422A-9B7B-1394B2951E41}" presName="Name8" presStyleCnt="0"/>
      <dgm:spPr/>
    </dgm:pt>
    <dgm:pt modelId="{ED3A4B22-8978-4476-BC82-198DBEA2C8D5}" type="pres">
      <dgm:prSet presAssocID="{22FD0D3B-8E22-422A-9B7B-1394B2951E41}" presName="level" presStyleLbl="node1" presStyleIdx="1" presStyleCnt="7" custLinFactNeighborX="2727">
        <dgm:presLayoutVars>
          <dgm:chMax val="1"/>
          <dgm:bulletEnabled val="1"/>
        </dgm:presLayoutVars>
      </dgm:prSet>
      <dgm:spPr/>
    </dgm:pt>
    <dgm:pt modelId="{5207136A-2451-41C4-B84A-66A3B053AFA7}" type="pres">
      <dgm:prSet presAssocID="{22FD0D3B-8E22-422A-9B7B-1394B2951E41}" presName="levelTx" presStyleLbl="revTx" presStyleIdx="0" presStyleCnt="0">
        <dgm:presLayoutVars>
          <dgm:chMax val="1"/>
          <dgm:bulletEnabled val="1"/>
        </dgm:presLayoutVars>
      </dgm:prSet>
      <dgm:spPr/>
    </dgm:pt>
    <dgm:pt modelId="{B46BEBA2-AF3B-414F-AF3D-329537A32482}" type="pres">
      <dgm:prSet presAssocID="{243270CB-F45A-4B6E-8DD4-0C04706DC836}" presName="Name8" presStyleCnt="0"/>
      <dgm:spPr/>
    </dgm:pt>
    <dgm:pt modelId="{F3385D90-3559-4D5C-9325-8A432FC555F2}" type="pres">
      <dgm:prSet presAssocID="{243270CB-F45A-4B6E-8DD4-0C04706DC836}" presName="level" presStyleLbl="node1" presStyleIdx="2" presStyleCnt="7" custLinFactNeighborX="1818">
        <dgm:presLayoutVars>
          <dgm:chMax val="1"/>
          <dgm:bulletEnabled val="1"/>
        </dgm:presLayoutVars>
      </dgm:prSet>
      <dgm:spPr/>
    </dgm:pt>
    <dgm:pt modelId="{C51A4AC1-3AC7-458A-A0A8-2D34F815EB28}" type="pres">
      <dgm:prSet presAssocID="{243270CB-F45A-4B6E-8DD4-0C04706DC836}" presName="levelTx" presStyleLbl="revTx" presStyleIdx="0" presStyleCnt="0">
        <dgm:presLayoutVars>
          <dgm:chMax val="1"/>
          <dgm:bulletEnabled val="1"/>
        </dgm:presLayoutVars>
      </dgm:prSet>
      <dgm:spPr/>
    </dgm:pt>
    <dgm:pt modelId="{A02E8791-87F2-4976-8AD8-E3BFACB50637}" type="pres">
      <dgm:prSet presAssocID="{A3D95221-FDE5-499E-B723-8D6D1A58B23A}" presName="Name8" presStyleCnt="0"/>
      <dgm:spPr/>
    </dgm:pt>
    <dgm:pt modelId="{7B4FE46D-CA32-490C-811A-FAB20F782F71}" type="pres">
      <dgm:prSet presAssocID="{A3D95221-FDE5-499E-B723-8D6D1A58B23A}" presName="level" presStyleLbl="node1" presStyleIdx="3" presStyleCnt="7">
        <dgm:presLayoutVars>
          <dgm:chMax val="1"/>
          <dgm:bulletEnabled val="1"/>
        </dgm:presLayoutVars>
      </dgm:prSet>
      <dgm:spPr/>
    </dgm:pt>
    <dgm:pt modelId="{C530857B-2242-4E42-B1A9-F79F1C26AFBD}" type="pres">
      <dgm:prSet presAssocID="{A3D95221-FDE5-499E-B723-8D6D1A58B23A}" presName="levelTx" presStyleLbl="revTx" presStyleIdx="0" presStyleCnt="0">
        <dgm:presLayoutVars>
          <dgm:chMax val="1"/>
          <dgm:bulletEnabled val="1"/>
        </dgm:presLayoutVars>
      </dgm:prSet>
      <dgm:spPr/>
    </dgm:pt>
    <dgm:pt modelId="{C53A4846-CEDD-4AEF-B958-5D086F588EAA}" type="pres">
      <dgm:prSet presAssocID="{42589059-0F78-486F-B644-ADE60B82482F}" presName="Name8" presStyleCnt="0"/>
      <dgm:spPr/>
    </dgm:pt>
    <dgm:pt modelId="{EB604A44-424E-4CD0-873F-84946C6DAC28}" type="pres">
      <dgm:prSet presAssocID="{42589059-0F78-486F-B644-ADE60B82482F}" presName="level" presStyleLbl="node1" presStyleIdx="4" presStyleCnt="7">
        <dgm:presLayoutVars>
          <dgm:chMax val="1"/>
          <dgm:bulletEnabled val="1"/>
        </dgm:presLayoutVars>
      </dgm:prSet>
      <dgm:spPr/>
    </dgm:pt>
    <dgm:pt modelId="{4C61D7AC-069A-40C5-BD33-06E075E28C2D}" type="pres">
      <dgm:prSet presAssocID="{42589059-0F78-486F-B644-ADE60B82482F}" presName="levelTx" presStyleLbl="revTx" presStyleIdx="0" presStyleCnt="0">
        <dgm:presLayoutVars>
          <dgm:chMax val="1"/>
          <dgm:bulletEnabled val="1"/>
        </dgm:presLayoutVars>
      </dgm:prSet>
      <dgm:spPr/>
    </dgm:pt>
    <dgm:pt modelId="{6306EA8A-BB64-4724-9518-B6FD51FE5992}" type="pres">
      <dgm:prSet presAssocID="{59D35F7F-F5B1-4244-8500-DFC8F3FB0994}" presName="Name8" presStyleCnt="0"/>
      <dgm:spPr/>
    </dgm:pt>
    <dgm:pt modelId="{143CECE5-0713-4410-AF57-3B71EF0D6012}" type="pres">
      <dgm:prSet presAssocID="{59D35F7F-F5B1-4244-8500-DFC8F3FB0994}" presName="level" presStyleLbl="node1" presStyleIdx="5" presStyleCnt="7">
        <dgm:presLayoutVars>
          <dgm:chMax val="1"/>
          <dgm:bulletEnabled val="1"/>
        </dgm:presLayoutVars>
      </dgm:prSet>
      <dgm:spPr/>
    </dgm:pt>
    <dgm:pt modelId="{F1013736-9149-453A-AA9E-3AABBBB9FD58}" type="pres">
      <dgm:prSet presAssocID="{59D35F7F-F5B1-4244-8500-DFC8F3FB0994}" presName="levelTx" presStyleLbl="revTx" presStyleIdx="0" presStyleCnt="0">
        <dgm:presLayoutVars>
          <dgm:chMax val="1"/>
          <dgm:bulletEnabled val="1"/>
        </dgm:presLayoutVars>
      </dgm:prSet>
      <dgm:spPr/>
    </dgm:pt>
    <dgm:pt modelId="{D27A1FDB-2816-4E69-AF44-FC1ECCE5DD39}" type="pres">
      <dgm:prSet presAssocID="{7CBDC502-E689-46A7-8EA5-C957FD0D33B2}" presName="Name8" presStyleCnt="0"/>
      <dgm:spPr/>
    </dgm:pt>
    <dgm:pt modelId="{6F9302DD-A82E-49CA-99A3-3556440782DE}" type="pres">
      <dgm:prSet presAssocID="{7CBDC502-E689-46A7-8EA5-C957FD0D33B2}" presName="level" presStyleLbl="node1" presStyleIdx="6" presStyleCnt="7">
        <dgm:presLayoutVars>
          <dgm:chMax val="1"/>
          <dgm:bulletEnabled val="1"/>
        </dgm:presLayoutVars>
      </dgm:prSet>
      <dgm:spPr/>
    </dgm:pt>
    <dgm:pt modelId="{4FECD210-5486-433C-9478-6CBD57A7972B}" type="pres">
      <dgm:prSet presAssocID="{7CBDC502-E689-46A7-8EA5-C957FD0D33B2}" presName="levelTx" presStyleLbl="revTx" presStyleIdx="0" presStyleCnt="0">
        <dgm:presLayoutVars>
          <dgm:chMax val="1"/>
          <dgm:bulletEnabled val="1"/>
        </dgm:presLayoutVars>
      </dgm:prSet>
      <dgm:spPr/>
    </dgm:pt>
  </dgm:ptLst>
  <dgm:cxnLst>
    <dgm:cxn modelId="{76D24508-D351-4EF4-B5AB-449AABCC8CB5}" srcId="{73EFE961-2A49-4231-B11F-8920C818F5B5}" destId="{22FD0D3B-8E22-422A-9B7B-1394B2951E41}" srcOrd="1" destOrd="0" parTransId="{13D43EBE-A750-49EA-BBAA-A329DE5FFFD3}" sibTransId="{F00EC974-67FB-4EDE-8B68-6EF4FD226D69}"/>
    <dgm:cxn modelId="{075D5A0A-D386-4E44-AE39-D2E2F98FC313}" type="presOf" srcId="{22FD0D3B-8E22-422A-9B7B-1394B2951E41}" destId="{ED3A4B22-8978-4476-BC82-198DBEA2C8D5}" srcOrd="0" destOrd="0" presId="urn:microsoft.com/office/officeart/2005/8/layout/pyramid1"/>
    <dgm:cxn modelId="{2DFFB315-4400-4D3E-A9B8-C733D5953A16}" srcId="{73EFE961-2A49-4231-B11F-8920C818F5B5}" destId="{42589059-0F78-486F-B644-ADE60B82482F}" srcOrd="4" destOrd="0" parTransId="{A37B3B9E-FE91-4273-92E9-8E3E7D9A376D}" sibTransId="{6CF683D8-3344-4056-B08F-481C3CB01B9E}"/>
    <dgm:cxn modelId="{28877023-6CDB-46E2-88C8-94DD8C1FDA7E}" srcId="{73EFE961-2A49-4231-B11F-8920C818F5B5}" destId="{243270CB-F45A-4B6E-8DD4-0C04706DC836}" srcOrd="2" destOrd="0" parTransId="{D18A09D6-8364-41E7-B4F2-6D7EC75BC8E1}" sibTransId="{24E221C3-9505-4809-9E92-0B8FCC0548CF}"/>
    <dgm:cxn modelId="{62CB762F-8072-42F6-A1B4-4D3F01AA8117}" type="presOf" srcId="{59D35F7F-F5B1-4244-8500-DFC8F3FB0994}" destId="{F1013736-9149-453A-AA9E-3AABBBB9FD58}" srcOrd="1" destOrd="0" presId="urn:microsoft.com/office/officeart/2005/8/layout/pyramid1"/>
    <dgm:cxn modelId="{73DF2D3E-2D30-4263-94D5-A6D74FC36583}" srcId="{73EFE961-2A49-4231-B11F-8920C818F5B5}" destId="{7CBDC502-E689-46A7-8EA5-C957FD0D33B2}" srcOrd="6" destOrd="0" parTransId="{6C34DCDA-B398-4A77-BB0A-AFD1AB70D6A2}" sibTransId="{F188CB86-BA62-4CB3-B3A6-D0C87182AB84}"/>
    <dgm:cxn modelId="{639EE45E-1B01-4485-A687-8B74F7FE2BA7}" type="presOf" srcId="{4BB2F6FD-7AAD-4C16-9872-EDC7976E2D8D}" destId="{8058590E-52B2-4A38-940D-B396619E5017}" srcOrd="1" destOrd="0" presId="urn:microsoft.com/office/officeart/2005/8/layout/pyramid1"/>
    <dgm:cxn modelId="{679ACB60-F1FB-4AA3-B0C2-27DD8AE23810}" type="presOf" srcId="{243270CB-F45A-4B6E-8DD4-0C04706DC836}" destId="{C51A4AC1-3AC7-458A-A0A8-2D34F815EB28}" srcOrd="1" destOrd="0" presId="urn:microsoft.com/office/officeart/2005/8/layout/pyramid1"/>
    <dgm:cxn modelId="{433C1265-BBC9-4997-AE01-00AA06DF9CDC}" type="presOf" srcId="{A3D95221-FDE5-499E-B723-8D6D1A58B23A}" destId="{C530857B-2242-4E42-B1A9-F79F1C26AFBD}" srcOrd="1" destOrd="0" presId="urn:microsoft.com/office/officeart/2005/8/layout/pyramid1"/>
    <dgm:cxn modelId="{D9D9CF6C-51F0-423B-A4D0-75E910438D68}" type="presOf" srcId="{22FD0D3B-8E22-422A-9B7B-1394B2951E41}" destId="{5207136A-2451-41C4-B84A-66A3B053AFA7}" srcOrd="1" destOrd="0" presId="urn:microsoft.com/office/officeart/2005/8/layout/pyramid1"/>
    <dgm:cxn modelId="{7A9BF04F-AC2B-4608-B87B-C9B3E3ABBF36}" type="presOf" srcId="{42589059-0F78-486F-B644-ADE60B82482F}" destId="{EB604A44-424E-4CD0-873F-84946C6DAC28}" srcOrd="0" destOrd="0" presId="urn:microsoft.com/office/officeart/2005/8/layout/pyramid1"/>
    <dgm:cxn modelId="{5CECF092-20A5-4EC8-8FE4-B5C6503B5069}" type="presOf" srcId="{243270CB-F45A-4B6E-8DD4-0C04706DC836}" destId="{F3385D90-3559-4D5C-9325-8A432FC555F2}" srcOrd="0" destOrd="0" presId="urn:microsoft.com/office/officeart/2005/8/layout/pyramid1"/>
    <dgm:cxn modelId="{BD173C98-A85D-4FA3-9A86-37E60BCC0902}" srcId="{73EFE961-2A49-4231-B11F-8920C818F5B5}" destId="{59D35F7F-F5B1-4244-8500-DFC8F3FB0994}" srcOrd="5" destOrd="0" parTransId="{3E78FC52-B5D1-4903-B069-1DA29B30A8D5}" sibTransId="{B345D365-C7B1-4940-A233-E7112DE1C4E1}"/>
    <dgm:cxn modelId="{7792D599-7C6F-4402-A33C-FAB22D2698E3}" type="presOf" srcId="{A3D95221-FDE5-499E-B723-8D6D1A58B23A}" destId="{7B4FE46D-CA32-490C-811A-FAB20F782F71}" srcOrd="0" destOrd="0" presId="urn:microsoft.com/office/officeart/2005/8/layout/pyramid1"/>
    <dgm:cxn modelId="{4D728CA5-C015-4993-AE98-A069EB6FB1E5}" type="presOf" srcId="{59D35F7F-F5B1-4244-8500-DFC8F3FB0994}" destId="{143CECE5-0713-4410-AF57-3B71EF0D6012}" srcOrd="0" destOrd="0" presId="urn:microsoft.com/office/officeart/2005/8/layout/pyramid1"/>
    <dgm:cxn modelId="{E0A6DAC1-6932-4F5F-8D11-28B07D265018}" type="presOf" srcId="{73EFE961-2A49-4231-B11F-8920C818F5B5}" destId="{405E40E1-919D-45F2-ADBA-8D0AB893832A}" srcOrd="0" destOrd="0" presId="urn:microsoft.com/office/officeart/2005/8/layout/pyramid1"/>
    <dgm:cxn modelId="{E56420CC-7F02-496F-99DE-122D597DBC2A}" type="presOf" srcId="{7CBDC502-E689-46A7-8EA5-C957FD0D33B2}" destId="{6F9302DD-A82E-49CA-99A3-3556440782DE}" srcOrd="0" destOrd="0" presId="urn:microsoft.com/office/officeart/2005/8/layout/pyramid1"/>
    <dgm:cxn modelId="{B19506CF-3F8C-4F83-8E0E-9CE9BBE51318}" type="presOf" srcId="{42589059-0F78-486F-B644-ADE60B82482F}" destId="{4C61D7AC-069A-40C5-BD33-06E075E28C2D}" srcOrd="1" destOrd="0" presId="urn:microsoft.com/office/officeart/2005/8/layout/pyramid1"/>
    <dgm:cxn modelId="{AC0832D4-6FE3-4B92-A595-060B871048E4}" srcId="{73EFE961-2A49-4231-B11F-8920C818F5B5}" destId="{4BB2F6FD-7AAD-4C16-9872-EDC7976E2D8D}" srcOrd="0" destOrd="0" parTransId="{2EED6212-E385-465B-967F-F8688F34B7F7}" sibTransId="{11BD1943-19DE-4EFD-9605-E0C5F33BE693}"/>
    <dgm:cxn modelId="{44E875E8-3F7A-43E6-91AB-750A83BF5018}" srcId="{73EFE961-2A49-4231-B11F-8920C818F5B5}" destId="{A3D95221-FDE5-499E-B723-8D6D1A58B23A}" srcOrd="3" destOrd="0" parTransId="{683CDFD3-0B86-4A22-8AE6-2C45C307B128}" sibTransId="{F7FFCC10-BE3E-48E1-9CE6-4F0EFADA2056}"/>
    <dgm:cxn modelId="{F790C3ED-ABB7-4B6F-A06C-AC935B7D3F92}" type="presOf" srcId="{4BB2F6FD-7AAD-4C16-9872-EDC7976E2D8D}" destId="{F81716CF-665F-4B31-A859-46079EFAE7C1}" srcOrd="0" destOrd="0" presId="urn:microsoft.com/office/officeart/2005/8/layout/pyramid1"/>
    <dgm:cxn modelId="{D24C68EE-74BA-40BA-AE08-EF058733CAAB}" type="presOf" srcId="{7CBDC502-E689-46A7-8EA5-C957FD0D33B2}" destId="{4FECD210-5486-433C-9478-6CBD57A7972B}" srcOrd="1" destOrd="0" presId="urn:microsoft.com/office/officeart/2005/8/layout/pyramid1"/>
    <dgm:cxn modelId="{36D7AC30-8A33-4F6B-B93D-6B88F0217EEA}" type="presParOf" srcId="{405E40E1-919D-45F2-ADBA-8D0AB893832A}" destId="{EC0716FD-B0E1-4034-AE57-4C0E975FAA57}" srcOrd="0" destOrd="0" presId="urn:microsoft.com/office/officeart/2005/8/layout/pyramid1"/>
    <dgm:cxn modelId="{B055F150-8F64-407E-9F61-B77ADA45D91C}" type="presParOf" srcId="{EC0716FD-B0E1-4034-AE57-4C0E975FAA57}" destId="{F81716CF-665F-4B31-A859-46079EFAE7C1}" srcOrd="0" destOrd="0" presId="urn:microsoft.com/office/officeart/2005/8/layout/pyramid1"/>
    <dgm:cxn modelId="{814E864F-E88A-4993-AE8B-76353F0B64BE}" type="presParOf" srcId="{EC0716FD-B0E1-4034-AE57-4C0E975FAA57}" destId="{8058590E-52B2-4A38-940D-B396619E5017}" srcOrd="1" destOrd="0" presId="urn:microsoft.com/office/officeart/2005/8/layout/pyramid1"/>
    <dgm:cxn modelId="{BDC94147-33EC-4B31-9A81-B0CA89D7DBE0}" type="presParOf" srcId="{405E40E1-919D-45F2-ADBA-8D0AB893832A}" destId="{0107E2CF-AFAC-4911-994B-7E904E482AB5}" srcOrd="1" destOrd="0" presId="urn:microsoft.com/office/officeart/2005/8/layout/pyramid1"/>
    <dgm:cxn modelId="{EF63B295-88EC-43C7-8AED-BC3C0AE82235}" type="presParOf" srcId="{0107E2CF-AFAC-4911-994B-7E904E482AB5}" destId="{ED3A4B22-8978-4476-BC82-198DBEA2C8D5}" srcOrd="0" destOrd="0" presId="urn:microsoft.com/office/officeart/2005/8/layout/pyramid1"/>
    <dgm:cxn modelId="{1568049E-486F-49F3-92EA-C1E56722CDBF}" type="presParOf" srcId="{0107E2CF-AFAC-4911-994B-7E904E482AB5}" destId="{5207136A-2451-41C4-B84A-66A3B053AFA7}" srcOrd="1" destOrd="0" presId="urn:microsoft.com/office/officeart/2005/8/layout/pyramid1"/>
    <dgm:cxn modelId="{A2060B58-FAE9-425B-8634-72824A3A84BD}" type="presParOf" srcId="{405E40E1-919D-45F2-ADBA-8D0AB893832A}" destId="{B46BEBA2-AF3B-414F-AF3D-329537A32482}" srcOrd="2" destOrd="0" presId="urn:microsoft.com/office/officeart/2005/8/layout/pyramid1"/>
    <dgm:cxn modelId="{8EB42AEE-B9DC-4A9B-8E89-11971F04BBC4}" type="presParOf" srcId="{B46BEBA2-AF3B-414F-AF3D-329537A32482}" destId="{F3385D90-3559-4D5C-9325-8A432FC555F2}" srcOrd="0" destOrd="0" presId="urn:microsoft.com/office/officeart/2005/8/layout/pyramid1"/>
    <dgm:cxn modelId="{33A93BA5-0FAC-4761-8781-B1B5FD8E480A}" type="presParOf" srcId="{B46BEBA2-AF3B-414F-AF3D-329537A32482}" destId="{C51A4AC1-3AC7-458A-A0A8-2D34F815EB28}" srcOrd="1" destOrd="0" presId="urn:microsoft.com/office/officeart/2005/8/layout/pyramid1"/>
    <dgm:cxn modelId="{5F5B444E-7B20-4704-8046-C3E737F45109}" type="presParOf" srcId="{405E40E1-919D-45F2-ADBA-8D0AB893832A}" destId="{A02E8791-87F2-4976-8AD8-E3BFACB50637}" srcOrd="3" destOrd="0" presId="urn:microsoft.com/office/officeart/2005/8/layout/pyramid1"/>
    <dgm:cxn modelId="{E6AEE151-93E0-4C12-A000-4FC76BEE8EC7}" type="presParOf" srcId="{A02E8791-87F2-4976-8AD8-E3BFACB50637}" destId="{7B4FE46D-CA32-490C-811A-FAB20F782F71}" srcOrd="0" destOrd="0" presId="urn:microsoft.com/office/officeart/2005/8/layout/pyramid1"/>
    <dgm:cxn modelId="{5EA48F47-4128-40AA-BB01-7BDAE2306839}" type="presParOf" srcId="{A02E8791-87F2-4976-8AD8-E3BFACB50637}" destId="{C530857B-2242-4E42-B1A9-F79F1C26AFBD}" srcOrd="1" destOrd="0" presId="urn:microsoft.com/office/officeart/2005/8/layout/pyramid1"/>
    <dgm:cxn modelId="{D0398C9E-63AF-46B4-A62E-A15A5F477DEA}" type="presParOf" srcId="{405E40E1-919D-45F2-ADBA-8D0AB893832A}" destId="{C53A4846-CEDD-4AEF-B958-5D086F588EAA}" srcOrd="4" destOrd="0" presId="urn:microsoft.com/office/officeart/2005/8/layout/pyramid1"/>
    <dgm:cxn modelId="{BFD77930-D19A-45E0-881E-BF8A594400F0}" type="presParOf" srcId="{C53A4846-CEDD-4AEF-B958-5D086F588EAA}" destId="{EB604A44-424E-4CD0-873F-84946C6DAC28}" srcOrd="0" destOrd="0" presId="urn:microsoft.com/office/officeart/2005/8/layout/pyramid1"/>
    <dgm:cxn modelId="{F2316319-2F5D-4698-A0AB-2907CB330B23}" type="presParOf" srcId="{C53A4846-CEDD-4AEF-B958-5D086F588EAA}" destId="{4C61D7AC-069A-40C5-BD33-06E075E28C2D}" srcOrd="1" destOrd="0" presId="urn:microsoft.com/office/officeart/2005/8/layout/pyramid1"/>
    <dgm:cxn modelId="{7EE8FE1D-4B0E-4667-9846-26AE5E743E64}" type="presParOf" srcId="{405E40E1-919D-45F2-ADBA-8D0AB893832A}" destId="{6306EA8A-BB64-4724-9518-B6FD51FE5992}" srcOrd="5" destOrd="0" presId="urn:microsoft.com/office/officeart/2005/8/layout/pyramid1"/>
    <dgm:cxn modelId="{EC0BE8F8-1732-45A4-9A3F-4C565B4E5A26}" type="presParOf" srcId="{6306EA8A-BB64-4724-9518-B6FD51FE5992}" destId="{143CECE5-0713-4410-AF57-3B71EF0D6012}" srcOrd="0" destOrd="0" presId="urn:microsoft.com/office/officeart/2005/8/layout/pyramid1"/>
    <dgm:cxn modelId="{C8E7523C-3AE3-4F89-9E28-EFC6EDEBE150}" type="presParOf" srcId="{6306EA8A-BB64-4724-9518-B6FD51FE5992}" destId="{F1013736-9149-453A-AA9E-3AABBBB9FD58}" srcOrd="1" destOrd="0" presId="urn:microsoft.com/office/officeart/2005/8/layout/pyramid1"/>
    <dgm:cxn modelId="{D4472461-02B6-4DC8-85CE-2A10BFFD45A2}" type="presParOf" srcId="{405E40E1-919D-45F2-ADBA-8D0AB893832A}" destId="{D27A1FDB-2816-4E69-AF44-FC1ECCE5DD39}" srcOrd="6" destOrd="0" presId="urn:microsoft.com/office/officeart/2005/8/layout/pyramid1"/>
    <dgm:cxn modelId="{F8190540-B58F-4F1E-B453-8A2F7C541A53}" type="presParOf" srcId="{D27A1FDB-2816-4E69-AF44-FC1ECCE5DD39}" destId="{6F9302DD-A82E-49CA-99A3-3556440782DE}" srcOrd="0" destOrd="0" presId="urn:microsoft.com/office/officeart/2005/8/layout/pyramid1"/>
    <dgm:cxn modelId="{CC4DB439-D94C-42FC-AA29-1856616CE8AC}" type="presParOf" srcId="{D27A1FDB-2816-4E69-AF44-FC1ECCE5DD39}" destId="{4FECD210-5486-433C-9478-6CBD57A7972B}"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5E2E0A81-12AB-4E3E-80FC-84BDF06396ED}" type="doc">
      <dgm:prSet loTypeId="urn:microsoft.com/office/officeart/2009/3/layout/PieProcess" loCatId="list" qsTypeId="urn:microsoft.com/office/officeart/2005/8/quickstyle/simple3" qsCatId="simple" csTypeId="urn:microsoft.com/office/officeart/2005/8/colors/colorful2" csCatId="colorful" phldr="1"/>
      <dgm:spPr/>
      <dgm:t>
        <a:bodyPr/>
        <a:lstStyle/>
        <a:p>
          <a:endParaRPr lang="pl-PL"/>
        </a:p>
      </dgm:t>
    </dgm:pt>
    <dgm:pt modelId="{2E56D3B6-81CD-4D00-8593-5043CA0C5BF5}">
      <dgm:prSet/>
      <dgm:spPr/>
      <dgm:t>
        <a:bodyPr/>
        <a:lstStyle/>
        <a:p>
          <a:pPr rtl="0"/>
          <a:r>
            <a:rPr lang="pl-PL" dirty="0"/>
            <a:t>Organy postępowania jurysdykcyjnego </a:t>
          </a:r>
        </a:p>
      </dgm:t>
    </dgm:pt>
    <dgm:pt modelId="{7ED46462-4290-45C3-A63A-94F72391F072}" type="parTrans" cxnId="{17EC67CA-2044-444A-8926-B3BD0761DA8A}">
      <dgm:prSet/>
      <dgm:spPr/>
      <dgm:t>
        <a:bodyPr/>
        <a:lstStyle/>
        <a:p>
          <a:endParaRPr lang="pl-PL"/>
        </a:p>
      </dgm:t>
    </dgm:pt>
    <dgm:pt modelId="{ED5B9080-F01E-47EE-BD5A-3CF1110F1C73}" type="sibTrans" cxnId="{17EC67CA-2044-444A-8926-B3BD0761DA8A}">
      <dgm:prSet/>
      <dgm:spPr/>
      <dgm:t>
        <a:bodyPr/>
        <a:lstStyle/>
        <a:p>
          <a:endParaRPr lang="pl-PL"/>
        </a:p>
      </dgm:t>
    </dgm:pt>
    <dgm:pt modelId="{D23BF33A-0392-40A7-BF5E-3461A93B3D7C}">
      <dgm:prSet/>
      <dgm:spPr/>
      <dgm:t>
        <a:bodyPr/>
        <a:lstStyle/>
        <a:p>
          <a:pPr algn="just" rtl="0"/>
          <a:r>
            <a:rPr lang="pl-PL" dirty="0"/>
            <a:t>1. Sąd (skład orzekający)</a:t>
          </a:r>
        </a:p>
      </dgm:t>
    </dgm:pt>
    <dgm:pt modelId="{6F4D086D-2899-46B2-ABEB-1D294FB36959}" type="parTrans" cxnId="{B9CEB941-8C63-46DF-80D6-0267E3FD6561}">
      <dgm:prSet/>
      <dgm:spPr/>
      <dgm:t>
        <a:bodyPr/>
        <a:lstStyle/>
        <a:p>
          <a:endParaRPr lang="pl-PL"/>
        </a:p>
      </dgm:t>
    </dgm:pt>
    <dgm:pt modelId="{2A1A5117-3B55-40C5-90D7-FD132FF9B85C}" type="sibTrans" cxnId="{B9CEB941-8C63-46DF-80D6-0267E3FD6561}">
      <dgm:prSet/>
      <dgm:spPr/>
      <dgm:t>
        <a:bodyPr/>
        <a:lstStyle/>
        <a:p>
          <a:endParaRPr lang="pl-PL"/>
        </a:p>
      </dgm:t>
    </dgm:pt>
    <dgm:pt modelId="{1F6720D1-8673-49CB-8B47-81A2928B7891}">
      <dgm:prSet/>
      <dgm:spPr/>
      <dgm:t>
        <a:bodyPr/>
        <a:lstStyle/>
        <a:p>
          <a:pPr algn="just" rtl="0"/>
          <a:r>
            <a:rPr lang="pl-PL" dirty="0"/>
            <a:t>2. Przewodniczący składu orzekającego </a:t>
          </a:r>
        </a:p>
      </dgm:t>
    </dgm:pt>
    <dgm:pt modelId="{298539E6-254F-4B6C-AB31-AA651D3EF364}" type="parTrans" cxnId="{4328BCC9-6E86-48E7-9925-C7F8CB97A8B9}">
      <dgm:prSet/>
      <dgm:spPr/>
      <dgm:t>
        <a:bodyPr/>
        <a:lstStyle/>
        <a:p>
          <a:endParaRPr lang="pl-PL"/>
        </a:p>
      </dgm:t>
    </dgm:pt>
    <dgm:pt modelId="{A23D20D2-129B-451A-9847-DE2CF8523AF8}" type="sibTrans" cxnId="{4328BCC9-6E86-48E7-9925-C7F8CB97A8B9}">
      <dgm:prSet/>
      <dgm:spPr/>
      <dgm:t>
        <a:bodyPr/>
        <a:lstStyle/>
        <a:p>
          <a:endParaRPr lang="pl-PL"/>
        </a:p>
      </dgm:t>
    </dgm:pt>
    <dgm:pt modelId="{97522FD1-4013-475E-8B9F-47D041BF611B}">
      <dgm:prSet/>
      <dgm:spPr/>
      <dgm:t>
        <a:bodyPr/>
        <a:lstStyle/>
        <a:p>
          <a:pPr algn="just" rtl="0"/>
          <a:r>
            <a:rPr lang="pl-PL" dirty="0"/>
            <a:t>3. Prezes sądu (przewodniczący wydziału, upoważniony sędzia)</a:t>
          </a:r>
        </a:p>
      </dgm:t>
    </dgm:pt>
    <dgm:pt modelId="{8EDC60B6-325D-4901-AD92-5E3124E233FC}" type="parTrans" cxnId="{92B4179E-F113-499A-B736-184E10353582}">
      <dgm:prSet/>
      <dgm:spPr/>
      <dgm:t>
        <a:bodyPr/>
        <a:lstStyle/>
        <a:p>
          <a:endParaRPr lang="pl-PL"/>
        </a:p>
      </dgm:t>
    </dgm:pt>
    <dgm:pt modelId="{DE52FA54-D41E-4FAF-90DE-D442997BBE77}" type="sibTrans" cxnId="{92B4179E-F113-499A-B736-184E10353582}">
      <dgm:prSet/>
      <dgm:spPr/>
      <dgm:t>
        <a:bodyPr/>
        <a:lstStyle/>
        <a:p>
          <a:endParaRPr lang="pl-PL"/>
        </a:p>
      </dgm:t>
    </dgm:pt>
    <dgm:pt modelId="{C9A5607E-887B-495F-A44D-9354C503EE7A}">
      <dgm:prSet/>
      <dgm:spPr/>
      <dgm:t>
        <a:bodyPr/>
        <a:lstStyle/>
        <a:p>
          <a:pPr algn="just" rtl="0"/>
          <a:r>
            <a:rPr lang="pl-PL" dirty="0"/>
            <a:t>4. Referendarz sądowy </a:t>
          </a:r>
        </a:p>
      </dgm:t>
    </dgm:pt>
    <dgm:pt modelId="{B2386657-6EF0-4775-A10D-26030CED4B53}" type="parTrans" cxnId="{423D0011-4B11-44D1-8A29-3F289B4A396C}">
      <dgm:prSet/>
      <dgm:spPr/>
      <dgm:t>
        <a:bodyPr/>
        <a:lstStyle/>
        <a:p>
          <a:endParaRPr lang="pl-PL"/>
        </a:p>
      </dgm:t>
    </dgm:pt>
    <dgm:pt modelId="{D088D8C7-A70A-4443-BF12-EDE66DEA25BF}" type="sibTrans" cxnId="{423D0011-4B11-44D1-8A29-3F289B4A396C}">
      <dgm:prSet/>
      <dgm:spPr/>
      <dgm:t>
        <a:bodyPr/>
        <a:lstStyle/>
        <a:p>
          <a:endParaRPr lang="pl-PL"/>
        </a:p>
      </dgm:t>
    </dgm:pt>
    <dgm:pt modelId="{BC72FA5C-38AC-445A-AF92-5303C88024BD}">
      <dgm:prSet/>
      <dgm:spPr/>
      <dgm:t>
        <a:bodyPr/>
        <a:lstStyle/>
        <a:p>
          <a:pPr rtl="0"/>
          <a:r>
            <a:rPr lang="pl-PL"/>
            <a:t>Strony czynne postępowania jurysdykcyjnego </a:t>
          </a:r>
        </a:p>
      </dgm:t>
    </dgm:pt>
    <dgm:pt modelId="{F788C044-2C7B-4E3E-82BE-4857F040E4D4}" type="parTrans" cxnId="{62B430A3-A4AB-4CDE-A9F5-66EEB9A54A6D}">
      <dgm:prSet/>
      <dgm:spPr/>
      <dgm:t>
        <a:bodyPr/>
        <a:lstStyle/>
        <a:p>
          <a:endParaRPr lang="pl-PL"/>
        </a:p>
      </dgm:t>
    </dgm:pt>
    <dgm:pt modelId="{7142A836-E8C2-4C43-ACAA-35599A24AC53}" type="sibTrans" cxnId="{62B430A3-A4AB-4CDE-A9F5-66EEB9A54A6D}">
      <dgm:prSet/>
      <dgm:spPr/>
      <dgm:t>
        <a:bodyPr/>
        <a:lstStyle/>
        <a:p>
          <a:endParaRPr lang="pl-PL"/>
        </a:p>
      </dgm:t>
    </dgm:pt>
    <dgm:pt modelId="{5FA243F0-5248-4995-93D6-5FDBFB6479F2}">
      <dgm:prSet/>
      <dgm:spPr/>
      <dgm:t>
        <a:bodyPr/>
        <a:lstStyle/>
        <a:p>
          <a:pPr algn="just" rtl="0"/>
          <a:r>
            <a:rPr lang="pl-PL"/>
            <a:t>Oskarżyciel publiczny </a:t>
          </a:r>
        </a:p>
      </dgm:t>
    </dgm:pt>
    <dgm:pt modelId="{FE6F2932-A826-4F45-81A2-CB5B6DD1FA5C}" type="parTrans" cxnId="{027500AD-4ACB-4E00-B4F8-D5E67B3BE088}">
      <dgm:prSet/>
      <dgm:spPr/>
      <dgm:t>
        <a:bodyPr/>
        <a:lstStyle/>
        <a:p>
          <a:endParaRPr lang="pl-PL"/>
        </a:p>
      </dgm:t>
    </dgm:pt>
    <dgm:pt modelId="{39FE520B-2CE0-4BBE-A800-8FE6C7915D5F}" type="sibTrans" cxnId="{027500AD-4ACB-4E00-B4F8-D5E67B3BE088}">
      <dgm:prSet/>
      <dgm:spPr/>
      <dgm:t>
        <a:bodyPr/>
        <a:lstStyle/>
        <a:p>
          <a:endParaRPr lang="pl-PL"/>
        </a:p>
      </dgm:t>
    </dgm:pt>
    <dgm:pt modelId="{96AB3CFE-A523-416D-8CCA-E9B2C2E4EFDE}">
      <dgm:prSet/>
      <dgm:spPr/>
      <dgm:t>
        <a:bodyPr/>
        <a:lstStyle/>
        <a:p>
          <a:pPr algn="just" rtl="0"/>
          <a:r>
            <a:rPr lang="pl-PL"/>
            <a:t>Oskarżyciel posiłkowy:</a:t>
          </a:r>
        </a:p>
      </dgm:t>
    </dgm:pt>
    <dgm:pt modelId="{451BCBD5-8F72-4FCB-87D8-7FA4E5228692}" type="parTrans" cxnId="{839EAABA-2B53-41BD-9F32-84E911D6BA74}">
      <dgm:prSet/>
      <dgm:spPr/>
      <dgm:t>
        <a:bodyPr/>
        <a:lstStyle/>
        <a:p>
          <a:endParaRPr lang="pl-PL"/>
        </a:p>
      </dgm:t>
    </dgm:pt>
    <dgm:pt modelId="{6F812706-BF80-4B74-9964-27034C115039}" type="sibTrans" cxnId="{839EAABA-2B53-41BD-9F32-84E911D6BA74}">
      <dgm:prSet/>
      <dgm:spPr/>
      <dgm:t>
        <a:bodyPr/>
        <a:lstStyle/>
        <a:p>
          <a:endParaRPr lang="pl-PL"/>
        </a:p>
      </dgm:t>
    </dgm:pt>
    <dgm:pt modelId="{84B08259-CE7C-4A0E-8093-3957FA3281A4}">
      <dgm:prSet/>
      <dgm:spPr/>
      <dgm:t>
        <a:bodyPr/>
        <a:lstStyle/>
        <a:p>
          <a:pPr algn="just" rtl="0"/>
          <a:r>
            <a:rPr lang="pl-PL" dirty="0"/>
            <a:t>Subsydiarny </a:t>
          </a:r>
          <a:r>
            <a:rPr lang="pl-PL" dirty="0">
              <a:sym typeface="Wingdings" panose="05000000000000000000" pitchFamily="2" charset="2"/>
            </a:rPr>
            <a:t></a:t>
          </a:r>
          <a:r>
            <a:rPr lang="pl-PL" dirty="0"/>
            <a:t> ten, który samodzielnie wniósł akt oskarżenia w sprawie </a:t>
          </a:r>
          <a:r>
            <a:rPr lang="pl-PL" u="sng" dirty="0"/>
            <a:t>z oskarżenia publicznego </a:t>
          </a:r>
          <a:r>
            <a:rPr lang="pl-PL" dirty="0"/>
            <a:t>i działa w postępowaniu</a:t>
          </a:r>
          <a:r>
            <a:rPr lang="pl-PL" u="sng" dirty="0"/>
            <a:t> zamiast </a:t>
          </a:r>
          <a:r>
            <a:rPr lang="pl-PL" dirty="0"/>
            <a:t>oskarżyciela publicznego</a:t>
          </a:r>
        </a:p>
      </dgm:t>
    </dgm:pt>
    <dgm:pt modelId="{D37981D1-8CE6-4699-BFEB-1AEF49CF31A5}" type="parTrans" cxnId="{CF999F9D-C138-4B67-B49D-A6B54A799C18}">
      <dgm:prSet/>
      <dgm:spPr/>
      <dgm:t>
        <a:bodyPr/>
        <a:lstStyle/>
        <a:p>
          <a:endParaRPr lang="pl-PL"/>
        </a:p>
      </dgm:t>
    </dgm:pt>
    <dgm:pt modelId="{D9C954DB-00C2-4B34-BF08-113CBAD69F18}" type="sibTrans" cxnId="{CF999F9D-C138-4B67-B49D-A6B54A799C18}">
      <dgm:prSet/>
      <dgm:spPr/>
      <dgm:t>
        <a:bodyPr/>
        <a:lstStyle/>
        <a:p>
          <a:endParaRPr lang="pl-PL"/>
        </a:p>
      </dgm:t>
    </dgm:pt>
    <dgm:pt modelId="{E6DCAE82-AE74-41B9-9223-4EF2107A9977}">
      <dgm:prSet/>
      <dgm:spPr/>
      <dgm:t>
        <a:bodyPr/>
        <a:lstStyle/>
        <a:p>
          <a:pPr algn="just" rtl="0"/>
          <a:r>
            <a:rPr lang="pl-PL"/>
            <a:t>Uboczny </a:t>
          </a:r>
          <a:r>
            <a:rPr lang="pl-PL">
              <a:sym typeface="Wingdings" panose="05000000000000000000" pitchFamily="2" charset="2"/>
            </a:rPr>
            <a:t></a:t>
          </a:r>
          <a:r>
            <a:rPr lang="pl-PL"/>
            <a:t> ten, który występuje w sprawie obok oskarżyciela publicznego lub obok oskarżyciela posiłkowego subsydiarnego</a:t>
          </a:r>
        </a:p>
      </dgm:t>
    </dgm:pt>
    <dgm:pt modelId="{996609A4-3A80-42BD-847E-558B970D0C74}" type="parTrans" cxnId="{D70D3521-E35C-4EDF-B809-ED414EE2C0A3}">
      <dgm:prSet/>
      <dgm:spPr/>
      <dgm:t>
        <a:bodyPr/>
        <a:lstStyle/>
        <a:p>
          <a:endParaRPr lang="pl-PL"/>
        </a:p>
      </dgm:t>
    </dgm:pt>
    <dgm:pt modelId="{CE82603A-F6B4-483E-AEA0-57EBA76971BB}" type="sibTrans" cxnId="{D70D3521-E35C-4EDF-B809-ED414EE2C0A3}">
      <dgm:prSet/>
      <dgm:spPr/>
      <dgm:t>
        <a:bodyPr/>
        <a:lstStyle/>
        <a:p>
          <a:endParaRPr lang="pl-PL"/>
        </a:p>
      </dgm:t>
    </dgm:pt>
    <dgm:pt modelId="{C3D73680-AEC0-4AEE-A9AC-38B2AF03D58D}">
      <dgm:prSet/>
      <dgm:spPr/>
      <dgm:t>
        <a:bodyPr/>
        <a:lstStyle/>
        <a:p>
          <a:pPr algn="just" rtl="0"/>
          <a:r>
            <a:rPr lang="pl-PL" dirty="0"/>
            <a:t>Oskarżyciel prywatny </a:t>
          </a:r>
          <a:r>
            <a:rPr lang="pl-PL" dirty="0">
              <a:sym typeface="Wingdings" panose="05000000000000000000" pitchFamily="2" charset="2"/>
            </a:rPr>
            <a:t></a:t>
          </a:r>
          <a:r>
            <a:rPr lang="pl-PL" dirty="0"/>
            <a:t> osoba, która wniosła </a:t>
          </a:r>
          <a:r>
            <a:rPr lang="pl-PL" u="sng" dirty="0"/>
            <a:t>prywatny akt oskarżenia</a:t>
          </a:r>
          <a:r>
            <a:rPr lang="pl-PL" dirty="0"/>
            <a:t> w sprawach ściganych z oskarżenia </a:t>
          </a:r>
          <a:r>
            <a:rPr lang="pl-PL" u="sng" dirty="0"/>
            <a:t>prywatnego </a:t>
          </a:r>
          <a:endParaRPr lang="pl-PL" dirty="0"/>
        </a:p>
      </dgm:t>
    </dgm:pt>
    <dgm:pt modelId="{994DC995-93F5-4FCA-9CA9-53E0E716EB5A}" type="parTrans" cxnId="{B4DAD64A-5CE1-4BE1-84C8-19567A7E344C}">
      <dgm:prSet/>
      <dgm:spPr/>
      <dgm:t>
        <a:bodyPr/>
        <a:lstStyle/>
        <a:p>
          <a:endParaRPr lang="pl-PL"/>
        </a:p>
      </dgm:t>
    </dgm:pt>
    <dgm:pt modelId="{DAB40726-F962-4E2C-A209-84FCB758D613}" type="sibTrans" cxnId="{B4DAD64A-5CE1-4BE1-84C8-19567A7E344C}">
      <dgm:prSet/>
      <dgm:spPr/>
      <dgm:t>
        <a:bodyPr/>
        <a:lstStyle/>
        <a:p>
          <a:endParaRPr lang="pl-PL"/>
        </a:p>
      </dgm:t>
    </dgm:pt>
    <dgm:pt modelId="{43DD3663-6C41-4E56-8C59-FF7D98531A6B}">
      <dgm:prSet/>
      <dgm:spPr/>
      <dgm:t>
        <a:bodyPr/>
        <a:lstStyle/>
        <a:p>
          <a:pPr rtl="0"/>
          <a:r>
            <a:rPr lang="pl-PL" dirty="0"/>
            <a:t>Strona bierna </a:t>
          </a:r>
        </a:p>
      </dgm:t>
    </dgm:pt>
    <dgm:pt modelId="{1AE60929-8B6B-42E2-B39D-3124AB4FA498}" type="parTrans" cxnId="{E05714C2-FF7B-439E-BE5A-20784E8E5C4E}">
      <dgm:prSet/>
      <dgm:spPr/>
      <dgm:t>
        <a:bodyPr/>
        <a:lstStyle/>
        <a:p>
          <a:endParaRPr lang="pl-PL"/>
        </a:p>
      </dgm:t>
    </dgm:pt>
    <dgm:pt modelId="{A4778575-FA14-4108-B501-5F9342EED2E6}" type="sibTrans" cxnId="{E05714C2-FF7B-439E-BE5A-20784E8E5C4E}">
      <dgm:prSet/>
      <dgm:spPr/>
      <dgm:t>
        <a:bodyPr/>
        <a:lstStyle/>
        <a:p>
          <a:endParaRPr lang="pl-PL"/>
        </a:p>
      </dgm:t>
    </dgm:pt>
    <dgm:pt modelId="{9E005ED1-03D3-4104-A742-78D7B6A5B894}">
      <dgm:prSet/>
      <dgm:spPr/>
      <dgm:t>
        <a:bodyPr/>
        <a:lstStyle/>
        <a:p>
          <a:pPr rtl="0"/>
          <a:r>
            <a:rPr lang="pl-PL" dirty="0"/>
            <a:t>Oskarżony</a:t>
          </a:r>
        </a:p>
      </dgm:t>
    </dgm:pt>
    <dgm:pt modelId="{53CE8FE3-8C5A-4FE9-9C26-040347276A2D}" type="parTrans" cxnId="{BFD5F551-1A95-42AC-B98F-96147F9BA096}">
      <dgm:prSet/>
      <dgm:spPr/>
      <dgm:t>
        <a:bodyPr/>
        <a:lstStyle/>
        <a:p>
          <a:endParaRPr lang="pl-PL"/>
        </a:p>
      </dgm:t>
    </dgm:pt>
    <dgm:pt modelId="{D6418BEF-C93F-4406-8F6A-832D7A73A46B}" type="sibTrans" cxnId="{BFD5F551-1A95-42AC-B98F-96147F9BA096}">
      <dgm:prSet/>
      <dgm:spPr/>
      <dgm:t>
        <a:bodyPr/>
        <a:lstStyle/>
        <a:p>
          <a:endParaRPr lang="pl-PL"/>
        </a:p>
      </dgm:t>
    </dgm:pt>
    <dgm:pt modelId="{223053D4-5564-4229-BFB0-17CE772D7F67}" type="pres">
      <dgm:prSet presAssocID="{5E2E0A81-12AB-4E3E-80FC-84BDF06396ED}" presName="Name0" presStyleCnt="0">
        <dgm:presLayoutVars>
          <dgm:chMax val="7"/>
          <dgm:chPref val="7"/>
          <dgm:dir/>
          <dgm:animOne val="branch"/>
          <dgm:animLvl val="lvl"/>
        </dgm:presLayoutVars>
      </dgm:prSet>
      <dgm:spPr/>
    </dgm:pt>
    <dgm:pt modelId="{AF64619B-DE6F-4443-BC61-AC4BF80BF643}" type="pres">
      <dgm:prSet presAssocID="{2E56D3B6-81CD-4D00-8593-5043CA0C5BF5}" presName="ParentComposite" presStyleCnt="0"/>
      <dgm:spPr/>
    </dgm:pt>
    <dgm:pt modelId="{1A912809-8731-4B5A-8F32-D9765FE76E9E}" type="pres">
      <dgm:prSet presAssocID="{2E56D3B6-81CD-4D00-8593-5043CA0C5BF5}" presName="Chord" presStyleLbl="bgShp" presStyleIdx="0" presStyleCnt="3"/>
      <dgm:spPr/>
    </dgm:pt>
    <dgm:pt modelId="{FA1F886F-BAFB-40DC-8E1D-39AE036BCBE7}" type="pres">
      <dgm:prSet presAssocID="{2E56D3B6-81CD-4D00-8593-5043CA0C5BF5}" presName="Pie" presStyleLbl="alignNode1" presStyleIdx="0" presStyleCnt="3"/>
      <dgm:spPr/>
    </dgm:pt>
    <dgm:pt modelId="{E35F7CC5-C475-4D44-AC1C-CDC0E8AF4A59}" type="pres">
      <dgm:prSet presAssocID="{2E56D3B6-81CD-4D00-8593-5043CA0C5BF5}" presName="Parent" presStyleLbl="revTx" presStyleIdx="0" presStyleCnt="6">
        <dgm:presLayoutVars>
          <dgm:chMax val="1"/>
          <dgm:chPref val="1"/>
          <dgm:bulletEnabled val="1"/>
        </dgm:presLayoutVars>
      </dgm:prSet>
      <dgm:spPr/>
    </dgm:pt>
    <dgm:pt modelId="{89D21C18-1C73-4FEC-A885-A4FBB9384FF0}" type="pres">
      <dgm:prSet presAssocID="{2A1A5117-3B55-40C5-90D7-FD132FF9B85C}" presName="negSibTrans" presStyleCnt="0"/>
      <dgm:spPr/>
    </dgm:pt>
    <dgm:pt modelId="{EDBF0BA3-C6D7-441F-91E9-70E17FBC22F6}" type="pres">
      <dgm:prSet presAssocID="{2E56D3B6-81CD-4D00-8593-5043CA0C5BF5}" presName="composite" presStyleCnt="0"/>
      <dgm:spPr/>
    </dgm:pt>
    <dgm:pt modelId="{94C471B5-4631-448F-8127-CDF6EDD4B8F7}" type="pres">
      <dgm:prSet presAssocID="{2E56D3B6-81CD-4D00-8593-5043CA0C5BF5}" presName="Child" presStyleLbl="revTx" presStyleIdx="1" presStyleCnt="6">
        <dgm:presLayoutVars>
          <dgm:chMax val="0"/>
          <dgm:chPref val="0"/>
          <dgm:bulletEnabled val="1"/>
        </dgm:presLayoutVars>
      </dgm:prSet>
      <dgm:spPr/>
    </dgm:pt>
    <dgm:pt modelId="{4F3C8688-D221-4C23-8B0F-B9B4A0EC2C29}" type="pres">
      <dgm:prSet presAssocID="{ED5B9080-F01E-47EE-BD5A-3CF1110F1C73}" presName="sibTrans" presStyleCnt="0"/>
      <dgm:spPr/>
    </dgm:pt>
    <dgm:pt modelId="{F77A3198-BD91-49B9-97B6-E03EE183574E}" type="pres">
      <dgm:prSet presAssocID="{BC72FA5C-38AC-445A-AF92-5303C88024BD}" presName="ParentComposite" presStyleCnt="0"/>
      <dgm:spPr/>
    </dgm:pt>
    <dgm:pt modelId="{46110C42-2472-475D-91DE-2F928BDA7680}" type="pres">
      <dgm:prSet presAssocID="{BC72FA5C-38AC-445A-AF92-5303C88024BD}" presName="Chord" presStyleLbl="bgShp" presStyleIdx="1" presStyleCnt="3"/>
      <dgm:spPr/>
    </dgm:pt>
    <dgm:pt modelId="{3273E464-1EA4-400D-BA8A-2849A9EBE585}" type="pres">
      <dgm:prSet presAssocID="{BC72FA5C-38AC-445A-AF92-5303C88024BD}" presName="Pie" presStyleLbl="alignNode1" presStyleIdx="1" presStyleCnt="3"/>
      <dgm:spPr/>
    </dgm:pt>
    <dgm:pt modelId="{3ECD7CDD-BD1D-4052-B213-C07844C25FD3}" type="pres">
      <dgm:prSet presAssocID="{BC72FA5C-38AC-445A-AF92-5303C88024BD}" presName="Parent" presStyleLbl="revTx" presStyleIdx="2" presStyleCnt="6">
        <dgm:presLayoutVars>
          <dgm:chMax val="1"/>
          <dgm:chPref val="1"/>
          <dgm:bulletEnabled val="1"/>
        </dgm:presLayoutVars>
      </dgm:prSet>
      <dgm:spPr/>
    </dgm:pt>
    <dgm:pt modelId="{B6D92B7F-9323-4CB4-8131-30043C42AECC}" type="pres">
      <dgm:prSet presAssocID="{39FE520B-2CE0-4BBE-A800-8FE6C7915D5F}" presName="negSibTrans" presStyleCnt="0"/>
      <dgm:spPr/>
    </dgm:pt>
    <dgm:pt modelId="{D4D71DD0-0ACE-42CE-8AAC-412D09B2E67B}" type="pres">
      <dgm:prSet presAssocID="{BC72FA5C-38AC-445A-AF92-5303C88024BD}" presName="composite" presStyleCnt="0"/>
      <dgm:spPr/>
    </dgm:pt>
    <dgm:pt modelId="{9228429A-09D9-4865-87F4-A74D4CA12C07}" type="pres">
      <dgm:prSet presAssocID="{BC72FA5C-38AC-445A-AF92-5303C88024BD}" presName="Child" presStyleLbl="revTx" presStyleIdx="3" presStyleCnt="6">
        <dgm:presLayoutVars>
          <dgm:chMax val="0"/>
          <dgm:chPref val="0"/>
          <dgm:bulletEnabled val="1"/>
        </dgm:presLayoutVars>
      </dgm:prSet>
      <dgm:spPr/>
    </dgm:pt>
    <dgm:pt modelId="{D1785B4A-B485-4279-9828-9BAC7936C7ED}" type="pres">
      <dgm:prSet presAssocID="{7142A836-E8C2-4C43-ACAA-35599A24AC53}" presName="sibTrans" presStyleCnt="0"/>
      <dgm:spPr/>
    </dgm:pt>
    <dgm:pt modelId="{4E6526D5-2AEA-437D-AD49-C81E81BF3A89}" type="pres">
      <dgm:prSet presAssocID="{43DD3663-6C41-4E56-8C59-FF7D98531A6B}" presName="ParentComposite" presStyleCnt="0"/>
      <dgm:spPr/>
    </dgm:pt>
    <dgm:pt modelId="{232A413A-735A-4A24-ABF9-EB8D364E936B}" type="pres">
      <dgm:prSet presAssocID="{43DD3663-6C41-4E56-8C59-FF7D98531A6B}" presName="Chord" presStyleLbl="bgShp" presStyleIdx="2" presStyleCnt="3"/>
      <dgm:spPr/>
    </dgm:pt>
    <dgm:pt modelId="{3DC9105E-F441-42DA-A004-B0DF61AFD3B7}" type="pres">
      <dgm:prSet presAssocID="{43DD3663-6C41-4E56-8C59-FF7D98531A6B}" presName="Pie" presStyleLbl="alignNode1" presStyleIdx="2" presStyleCnt="3"/>
      <dgm:spPr/>
    </dgm:pt>
    <dgm:pt modelId="{8DD13703-A21E-4E78-A9AD-1A01046D1661}" type="pres">
      <dgm:prSet presAssocID="{43DD3663-6C41-4E56-8C59-FF7D98531A6B}" presName="Parent" presStyleLbl="revTx" presStyleIdx="4" presStyleCnt="6">
        <dgm:presLayoutVars>
          <dgm:chMax val="1"/>
          <dgm:chPref val="1"/>
          <dgm:bulletEnabled val="1"/>
        </dgm:presLayoutVars>
      </dgm:prSet>
      <dgm:spPr/>
    </dgm:pt>
    <dgm:pt modelId="{05CE919A-1EB6-4627-AAFB-C09372059D7A}" type="pres">
      <dgm:prSet presAssocID="{D6418BEF-C93F-4406-8F6A-832D7A73A46B}" presName="negSibTrans" presStyleCnt="0"/>
      <dgm:spPr/>
    </dgm:pt>
    <dgm:pt modelId="{4F9C6349-2243-4969-93F6-30F3BC9753D8}" type="pres">
      <dgm:prSet presAssocID="{43DD3663-6C41-4E56-8C59-FF7D98531A6B}" presName="composite" presStyleCnt="0"/>
      <dgm:spPr/>
    </dgm:pt>
    <dgm:pt modelId="{49C5F652-2FDE-4AD2-A89F-EA55D26E570E}" type="pres">
      <dgm:prSet presAssocID="{43DD3663-6C41-4E56-8C59-FF7D98531A6B}" presName="Child" presStyleLbl="revTx" presStyleIdx="5" presStyleCnt="6">
        <dgm:presLayoutVars>
          <dgm:chMax val="0"/>
          <dgm:chPref val="0"/>
          <dgm:bulletEnabled val="1"/>
        </dgm:presLayoutVars>
      </dgm:prSet>
      <dgm:spPr/>
    </dgm:pt>
  </dgm:ptLst>
  <dgm:cxnLst>
    <dgm:cxn modelId="{52EF1A05-18C4-4F8F-9067-7A8EDE3B0C03}" type="presOf" srcId="{2E56D3B6-81CD-4D00-8593-5043CA0C5BF5}" destId="{E35F7CC5-C475-4D44-AC1C-CDC0E8AF4A59}" srcOrd="0" destOrd="0" presId="urn:microsoft.com/office/officeart/2009/3/layout/PieProcess"/>
    <dgm:cxn modelId="{BCBDAB07-7E4C-4FC6-B730-9AAF746D255B}" type="presOf" srcId="{43DD3663-6C41-4E56-8C59-FF7D98531A6B}" destId="{8DD13703-A21E-4E78-A9AD-1A01046D1661}" srcOrd="0" destOrd="0" presId="urn:microsoft.com/office/officeart/2009/3/layout/PieProcess"/>
    <dgm:cxn modelId="{423D0011-4B11-44D1-8A29-3F289B4A396C}" srcId="{2E56D3B6-81CD-4D00-8593-5043CA0C5BF5}" destId="{C9A5607E-887B-495F-A44D-9354C503EE7A}" srcOrd="3" destOrd="0" parTransId="{B2386657-6EF0-4775-A10D-26030CED4B53}" sibTransId="{D088D8C7-A70A-4443-BF12-EDE66DEA25BF}"/>
    <dgm:cxn modelId="{5C01ED13-49E7-4934-B4A4-79FAC3BE5433}" type="presOf" srcId="{97522FD1-4013-475E-8B9F-47D041BF611B}" destId="{94C471B5-4631-448F-8127-CDF6EDD4B8F7}" srcOrd="0" destOrd="2" presId="urn:microsoft.com/office/officeart/2009/3/layout/PieProcess"/>
    <dgm:cxn modelId="{D70D3521-E35C-4EDF-B809-ED414EE2C0A3}" srcId="{96AB3CFE-A523-416D-8CCA-E9B2C2E4EFDE}" destId="{E6DCAE82-AE74-41B9-9223-4EF2107A9977}" srcOrd="1" destOrd="0" parTransId="{996609A4-3A80-42BD-847E-558B970D0C74}" sibTransId="{CE82603A-F6B4-483E-AEA0-57EBA76971BB}"/>
    <dgm:cxn modelId="{47486D29-F11F-40D7-8D12-546373491883}" type="presOf" srcId="{5E2E0A81-12AB-4E3E-80FC-84BDF06396ED}" destId="{223053D4-5564-4229-BFB0-17CE772D7F67}" srcOrd="0" destOrd="0" presId="urn:microsoft.com/office/officeart/2009/3/layout/PieProcess"/>
    <dgm:cxn modelId="{3A36E032-D87C-4C8C-A081-B2D539B34073}" type="presOf" srcId="{96AB3CFE-A523-416D-8CCA-E9B2C2E4EFDE}" destId="{9228429A-09D9-4865-87F4-A74D4CA12C07}" srcOrd="0" destOrd="1" presId="urn:microsoft.com/office/officeart/2009/3/layout/PieProcess"/>
    <dgm:cxn modelId="{673BE53C-D7FA-4483-A8DD-44E5113DBB7E}" type="presOf" srcId="{1F6720D1-8673-49CB-8B47-81A2928B7891}" destId="{94C471B5-4631-448F-8127-CDF6EDD4B8F7}" srcOrd="0" destOrd="1" presId="urn:microsoft.com/office/officeart/2009/3/layout/PieProcess"/>
    <dgm:cxn modelId="{B9CEB941-8C63-46DF-80D6-0267E3FD6561}" srcId="{2E56D3B6-81CD-4D00-8593-5043CA0C5BF5}" destId="{D23BF33A-0392-40A7-BF5E-3461A93B3D7C}" srcOrd="0" destOrd="0" parTransId="{6F4D086D-2899-46B2-ABEB-1D294FB36959}" sibTransId="{2A1A5117-3B55-40C5-90D7-FD132FF9B85C}"/>
    <dgm:cxn modelId="{B4DAD64A-5CE1-4BE1-84C8-19567A7E344C}" srcId="{BC72FA5C-38AC-445A-AF92-5303C88024BD}" destId="{C3D73680-AEC0-4AEE-A9AC-38B2AF03D58D}" srcOrd="2" destOrd="0" parTransId="{994DC995-93F5-4FCA-9CA9-53E0E716EB5A}" sibTransId="{DAB40726-F962-4E2C-A209-84FCB758D613}"/>
    <dgm:cxn modelId="{1A7C5E71-1831-485B-95BE-C025ED28EF1A}" type="presOf" srcId="{D23BF33A-0392-40A7-BF5E-3461A93B3D7C}" destId="{94C471B5-4631-448F-8127-CDF6EDD4B8F7}" srcOrd="0" destOrd="0" presId="urn:microsoft.com/office/officeart/2009/3/layout/PieProcess"/>
    <dgm:cxn modelId="{BFD5F551-1A95-42AC-B98F-96147F9BA096}" srcId="{43DD3663-6C41-4E56-8C59-FF7D98531A6B}" destId="{9E005ED1-03D3-4104-A742-78D7B6A5B894}" srcOrd="0" destOrd="0" parTransId="{53CE8FE3-8C5A-4FE9-9C26-040347276A2D}" sibTransId="{D6418BEF-C93F-4406-8F6A-832D7A73A46B}"/>
    <dgm:cxn modelId="{BD773078-38CD-4A83-88F4-911A45DA65D2}" type="presOf" srcId="{5FA243F0-5248-4995-93D6-5FDBFB6479F2}" destId="{9228429A-09D9-4865-87F4-A74D4CA12C07}" srcOrd="0" destOrd="0" presId="urn:microsoft.com/office/officeart/2009/3/layout/PieProcess"/>
    <dgm:cxn modelId="{C5F7507F-9D0A-4C21-9FF7-D08110DE4D1A}" type="presOf" srcId="{E6DCAE82-AE74-41B9-9223-4EF2107A9977}" destId="{9228429A-09D9-4865-87F4-A74D4CA12C07}" srcOrd="0" destOrd="3" presId="urn:microsoft.com/office/officeart/2009/3/layout/PieProcess"/>
    <dgm:cxn modelId="{705BB094-1C60-46BA-920F-671E6BDF7741}" type="presOf" srcId="{C9A5607E-887B-495F-A44D-9354C503EE7A}" destId="{94C471B5-4631-448F-8127-CDF6EDD4B8F7}" srcOrd="0" destOrd="3" presId="urn:microsoft.com/office/officeart/2009/3/layout/PieProcess"/>
    <dgm:cxn modelId="{CF999F9D-C138-4B67-B49D-A6B54A799C18}" srcId="{96AB3CFE-A523-416D-8CCA-E9B2C2E4EFDE}" destId="{84B08259-CE7C-4A0E-8093-3957FA3281A4}" srcOrd="0" destOrd="0" parTransId="{D37981D1-8CE6-4699-BFEB-1AEF49CF31A5}" sibTransId="{D9C954DB-00C2-4B34-BF08-113CBAD69F18}"/>
    <dgm:cxn modelId="{92B4179E-F113-499A-B736-184E10353582}" srcId="{2E56D3B6-81CD-4D00-8593-5043CA0C5BF5}" destId="{97522FD1-4013-475E-8B9F-47D041BF611B}" srcOrd="2" destOrd="0" parTransId="{8EDC60B6-325D-4901-AD92-5E3124E233FC}" sibTransId="{DE52FA54-D41E-4FAF-90DE-D442997BBE77}"/>
    <dgm:cxn modelId="{62B430A3-A4AB-4CDE-A9F5-66EEB9A54A6D}" srcId="{5E2E0A81-12AB-4E3E-80FC-84BDF06396ED}" destId="{BC72FA5C-38AC-445A-AF92-5303C88024BD}" srcOrd="1" destOrd="0" parTransId="{F788C044-2C7B-4E3E-82BE-4857F040E4D4}" sibTransId="{7142A836-E8C2-4C43-ACAA-35599A24AC53}"/>
    <dgm:cxn modelId="{027500AD-4ACB-4E00-B4F8-D5E67B3BE088}" srcId="{BC72FA5C-38AC-445A-AF92-5303C88024BD}" destId="{5FA243F0-5248-4995-93D6-5FDBFB6479F2}" srcOrd="0" destOrd="0" parTransId="{FE6F2932-A826-4F45-81A2-CB5B6DD1FA5C}" sibTransId="{39FE520B-2CE0-4BBE-A800-8FE6C7915D5F}"/>
    <dgm:cxn modelId="{3F3A86B0-CE8D-4BF6-A562-8B8975537D58}" type="presOf" srcId="{84B08259-CE7C-4A0E-8093-3957FA3281A4}" destId="{9228429A-09D9-4865-87F4-A74D4CA12C07}" srcOrd="0" destOrd="2" presId="urn:microsoft.com/office/officeart/2009/3/layout/PieProcess"/>
    <dgm:cxn modelId="{844240B3-FC63-4634-A3AE-9FD85E228062}" type="presOf" srcId="{C3D73680-AEC0-4AEE-A9AC-38B2AF03D58D}" destId="{9228429A-09D9-4865-87F4-A74D4CA12C07}" srcOrd="0" destOrd="4" presId="urn:microsoft.com/office/officeart/2009/3/layout/PieProcess"/>
    <dgm:cxn modelId="{839EAABA-2B53-41BD-9F32-84E911D6BA74}" srcId="{BC72FA5C-38AC-445A-AF92-5303C88024BD}" destId="{96AB3CFE-A523-416D-8CCA-E9B2C2E4EFDE}" srcOrd="1" destOrd="0" parTransId="{451BCBD5-8F72-4FCB-87D8-7FA4E5228692}" sibTransId="{6F812706-BF80-4B74-9964-27034C115039}"/>
    <dgm:cxn modelId="{64054EBF-2AEF-44C4-95FE-98012D161837}" type="presOf" srcId="{BC72FA5C-38AC-445A-AF92-5303C88024BD}" destId="{3ECD7CDD-BD1D-4052-B213-C07844C25FD3}" srcOrd="0" destOrd="0" presId="urn:microsoft.com/office/officeart/2009/3/layout/PieProcess"/>
    <dgm:cxn modelId="{E05714C2-FF7B-439E-BE5A-20784E8E5C4E}" srcId="{5E2E0A81-12AB-4E3E-80FC-84BDF06396ED}" destId="{43DD3663-6C41-4E56-8C59-FF7D98531A6B}" srcOrd="2" destOrd="0" parTransId="{1AE60929-8B6B-42E2-B39D-3124AB4FA498}" sibTransId="{A4778575-FA14-4108-B501-5F9342EED2E6}"/>
    <dgm:cxn modelId="{4328BCC9-6E86-48E7-9925-C7F8CB97A8B9}" srcId="{2E56D3B6-81CD-4D00-8593-5043CA0C5BF5}" destId="{1F6720D1-8673-49CB-8B47-81A2928B7891}" srcOrd="1" destOrd="0" parTransId="{298539E6-254F-4B6C-AB31-AA651D3EF364}" sibTransId="{A23D20D2-129B-451A-9847-DE2CF8523AF8}"/>
    <dgm:cxn modelId="{17EC67CA-2044-444A-8926-B3BD0761DA8A}" srcId="{5E2E0A81-12AB-4E3E-80FC-84BDF06396ED}" destId="{2E56D3B6-81CD-4D00-8593-5043CA0C5BF5}" srcOrd="0" destOrd="0" parTransId="{7ED46462-4290-45C3-A63A-94F72391F072}" sibTransId="{ED5B9080-F01E-47EE-BD5A-3CF1110F1C73}"/>
    <dgm:cxn modelId="{966523D0-B9A8-4BFD-907C-A3C2F664DA31}" type="presOf" srcId="{9E005ED1-03D3-4104-A742-78D7B6A5B894}" destId="{49C5F652-2FDE-4AD2-A89F-EA55D26E570E}" srcOrd="0" destOrd="0" presId="urn:microsoft.com/office/officeart/2009/3/layout/PieProcess"/>
    <dgm:cxn modelId="{2EFB644E-384A-48FC-8160-9440EDE1783A}" type="presParOf" srcId="{223053D4-5564-4229-BFB0-17CE772D7F67}" destId="{AF64619B-DE6F-4443-BC61-AC4BF80BF643}" srcOrd="0" destOrd="0" presId="urn:microsoft.com/office/officeart/2009/3/layout/PieProcess"/>
    <dgm:cxn modelId="{AE518862-3668-4881-B03C-9402E7399D22}" type="presParOf" srcId="{AF64619B-DE6F-4443-BC61-AC4BF80BF643}" destId="{1A912809-8731-4B5A-8F32-D9765FE76E9E}" srcOrd="0" destOrd="0" presId="urn:microsoft.com/office/officeart/2009/3/layout/PieProcess"/>
    <dgm:cxn modelId="{B8166CBA-9BB0-4F2E-8EDF-13503407F023}" type="presParOf" srcId="{AF64619B-DE6F-4443-BC61-AC4BF80BF643}" destId="{FA1F886F-BAFB-40DC-8E1D-39AE036BCBE7}" srcOrd="1" destOrd="0" presId="urn:microsoft.com/office/officeart/2009/3/layout/PieProcess"/>
    <dgm:cxn modelId="{788331E0-4BC2-4065-9660-8190A66550E8}" type="presParOf" srcId="{AF64619B-DE6F-4443-BC61-AC4BF80BF643}" destId="{E35F7CC5-C475-4D44-AC1C-CDC0E8AF4A59}" srcOrd="2" destOrd="0" presId="urn:microsoft.com/office/officeart/2009/3/layout/PieProcess"/>
    <dgm:cxn modelId="{DFA796DB-4ED6-466D-8FEB-13D66DB1E189}" type="presParOf" srcId="{223053D4-5564-4229-BFB0-17CE772D7F67}" destId="{89D21C18-1C73-4FEC-A885-A4FBB9384FF0}" srcOrd="1" destOrd="0" presId="urn:microsoft.com/office/officeart/2009/3/layout/PieProcess"/>
    <dgm:cxn modelId="{E4813C75-02F7-423F-9B8F-0357EF155B16}" type="presParOf" srcId="{223053D4-5564-4229-BFB0-17CE772D7F67}" destId="{EDBF0BA3-C6D7-441F-91E9-70E17FBC22F6}" srcOrd="2" destOrd="0" presId="urn:microsoft.com/office/officeart/2009/3/layout/PieProcess"/>
    <dgm:cxn modelId="{94B1CF7A-061A-41DD-B6F5-02980FD06C96}" type="presParOf" srcId="{EDBF0BA3-C6D7-441F-91E9-70E17FBC22F6}" destId="{94C471B5-4631-448F-8127-CDF6EDD4B8F7}" srcOrd="0" destOrd="0" presId="urn:microsoft.com/office/officeart/2009/3/layout/PieProcess"/>
    <dgm:cxn modelId="{D0DA21CB-E6DB-4062-BCBE-5806472403CE}" type="presParOf" srcId="{223053D4-5564-4229-BFB0-17CE772D7F67}" destId="{4F3C8688-D221-4C23-8B0F-B9B4A0EC2C29}" srcOrd="3" destOrd="0" presId="urn:microsoft.com/office/officeart/2009/3/layout/PieProcess"/>
    <dgm:cxn modelId="{98A8B08A-C1D3-4014-A54E-D629CF299E2F}" type="presParOf" srcId="{223053D4-5564-4229-BFB0-17CE772D7F67}" destId="{F77A3198-BD91-49B9-97B6-E03EE183574E}" srcOrd="4" destOrd="0" presId="urn:microsoft.com/office/officeart/2009/3/layout/PieProcess"/>
    <dgm:cxn modelId="{0F6804CB-17AA-444E-AD89-853F6FB99F4C}" type="presParOf" srcId="{F77A3198-BD91-49B9-97B6-E03EE183574E}" destId="{46110C42-2472-475D-91DE-2F928BDA7680}" srcOrd="0" destOrd="0" presId="urn:microsoft.com/office/officeart/2009/3/layout/PieProcess"/>
    <dgm:cxn modelId="{4231A727-3728-4268-AC0D-E031CDF515DC}" type="presParOf" srcId="{F77A3198-BD91-49B9-97B6-E03EE183574E}" destId="{3273E464-1EA4-400D-BA8A-2849A9EBE585}" srcOrd="1" destOrd="0" presId="urn:microsoft.com/office/officeart/2009/3/layout/PieProcess"/>
    <dgm:cxn modelId="{C2957D2B-8621-4AE2-846B-BD2FAE75C109}" type="presParOf" srcId="{F77A3198-BD91-49B9-97B6-E03EE183574E}" destId="{3ECD7CDD-BD1D-4052-B213-C07844C25FD3}" srcOrd="2" destOrd="0" presId="urn:microsoft.com/office/officeart/2009/3/layout/PieProcess"/>
    <dgm:cxn modelId="{EC3AA8B6-24FB-4A74-A905-FDD38BE10EB4}" type="presParOf" srcId="{223053D4-5564-4229-BFB0-17CE772D7F67}" destId="{B6D92B7F-9323-4CB4-8131-30043C42AECC}" srcOrd="5" destOrd="0" presId="urn:microsoft.com/office/officeart/2009/3/layout/PieProcess"/>
    <dgm:cxn modelId="{F19F5025-D56B-415D-BAB8-732F643DB9E5}" type="presParOf" srcId="{223053D4-5564-4229-BFB0-17CE772D7F67}" destId="{D4D71DD0-0ACE-42CE-8AAC-412D09B2E67B}" srcOrd="6" destOrd="0" presId="urn:microsoft.com/office/officeart/2009/3/layout/PieProcess"/>
    <dgm:cxn modelId="{821F390B-56BB-40F4-B5BC-6C3A3EC5419C}" type="presParOf" srcId="{D4D71DD0-0ACE-42CE-8AAC-412D09B2E67B}" destId="{9228429A-09D9-4865-87F4-A74D4CA12C07}" srcOrd="0" destOrd="0" presId="urn:microsoft.com/office/officeart/2009/3/layout/PieProcess"/>
    <dgm:cxn modelId="{18D71BCB-A736-402E-852D-A30CAE276940}" type="presParOf" srcId="{223053D4-5564-4229-BFB0-17CE772D7F67}" destId="{D1785B4A-B485-4279-9828-9BAC7936C7ED}" srcOrd="7" destOrd="0" presId="urn:microsoft.com/office/officeart/2009/3/layout/PieProcess"/>
    <dgm:cxn modelId="{40AF0CC8-61DA-4282-BC72-6D1A2F43BA64}" type="presParOf" srcId="{223053D4-5564-4229-BFB0-17CE772D7F67}" destId="{4E6526D5-2AEA-437D-AD49-C81E81BF3A89}" srcOrd="8" destOrd="0" presId="urn:microsoft.com/office/officeart/2009/3/layout/PieProcess"/>
    <dgm:cxn modelId="{86DD06CB-3450-4E08-9DDE-60802729F1D7}" type="presParOf" srcId="{4E6526D5-2AEA-437D-AD49-C81E81BF3A89}" destId="{232A413A-735A-4A24-ABF9-EB8D364E936B}" srcOrd="0" destOrd="0" presId="urn:microsoft.com/office/officeart/2009/3/layout/PieProcess"/>
    <dgm:cxn modelId="{680A06F5-01E6-44EC-AD34-3058543CCCC3}" type="presParOf" srcId="{4E6526D5-2AEA-437D-AD49-C81E81BF3A89}" destId="{3DC9105E-F441-42DA-A004-B0DF61AFD3B7}" srcOrd="1" destOrd="0" presId="urn:microsoft.com/office/officeart/2009/3/layout/PieProcess"/>
    <dgm:cxn modelId="{0CD0D1C5-DA98-4726-AA91-6FE4181D95D5}" type="presParOf" srcId="{4E6526D5-2AEA-437D-AD49-C81E81BF3A89}" destId="{8DD13703-A21E-4E78-A9AD-1A01046D1661}" srcOrd="2" destOrd="0" presId="urn:microsoft.com/office/officeart/2009/3/layout/PieProcess"/>
    <dgm:cxn modelId="{90004D7B-3049-48FA-A467-3C6447A187DB}" type="presParOf" srcId="{223053D4-5564-4229-BFB0-17CE772D7F67}" destId="{05CE919A-1EB6-4627-AAFB-C09372059D7A}" srcOrd="9" destOrd="0" presId="urn:microsoft.com/office/officeart/2009/3/layout/PieProcess"/>
    <dgm:cxn modelId="{858ADD30-B8A6-4345-985C-2B458B3937BA}" type="presParOf" srcId="{223053D4-5564-4229-BFB0-17CE772D7F67}" destId="{4F9C6349-2243-4969-93F6-30F3BC9753D8}" srcOrd="10" destOrd="0" presId="urn:microsoft.com/office/officeart/2009/3/layout/PieProcess"/>
    <dgm:cxn modelId="{5979E644-DD48-4983-9418-EE421A8CBA6C}" type="presParOf" srcId="{4F9C6349-2243-4969-93F6-30F3BC9753D8}" destId="{49C5F652-2FDE-4AD2-A89F-EA55D26E570E}" srcOrd="0" destOrd="0" presId="urn:microsoft.com/office/officeart/2009/3/layout/Pi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02821C9-53CA-4597-B0AB-03D176AA2DB3}"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pl-PL"/>
        </a:p>
      </dgm:t>
    </dgm:pt>
    <dgm:pt modelId="{CA45C47E-E91D-4443-8099-B06F0A03A886}">
      <dgm:prSet/>
      <dgm:spPr/>
      <dgm:t>
        <a:bodyPr/>
        <a:lstStyle/>
        <a:p>
          <a:pPr rtl="0"/>
          <a:r>
            <a:rPr lang="pl-PL" dirty="0"/>
            <a:t>Prezes sądu </a:t>
          </a:r>
          <a:r>
            <a:rPr lang="pl-PL" b="1" dirty="0"/>
            <a:t>ma obowiązek skierować sprawę na posiedzenie</a:t>
          </a:r>
          <a:r>
            <a:rPr lang="pl-PL" dirty="0"/>
            <a:t>, jeżeli: </a:t>
          </a:r>
        </a:p>
        <a:p>
          <a:pPr rtl="0"/>
          <a:r>
            <a:rPr lang="pl-PL" dirty="0"/>
            <a:t>Art. 339 § 1 </a:t>
          </a:r>
        </a:p>
      </dgm:t>
    </dgm:pt>
    <dgm:pt modelId="{27DC18F9-BC8B-4926-A94D-36B241B83434}" type="parTrans" cxnId="{B8CABE90-EF1B-48C4-A706-21F4C3873566}">
      <dgm:prSet/>
      <dgm:spPr/>
      <dgm:t>
        <a:bodyPr/>
        <a:lstStyle/>
        <a:p>
          <a:endParaRPr lang="pl-PL"/>
        </a:p>
      </dgm:t>
    </dgm:pt>
    <dgm:pt modelId="{A6BDA73A-0AF7-4FC0-BCDE-0B558994A9A2}" type="sibTrans" cxnId="{B8CABE90-EF1B-48C4-A706-21F4C3873566}">
      <dgm:prSet/>
      <dgm:spPr/>
      <dgm:t>
        <a:bodyPr/>
        <a:lstStyle/>
        <a:p>
          <a:endParaRPr lang="pl-PL"/>
        </a:p>
      </dgm:t>
    </dgm:pt>
    <dgm:pt modelId="{48252E5A-7EBC-43C0-A24B-B296FFA27036}">
      <dgm:prSet/>
      <dgm:spPr/>
      <dgm:t>
        <a:bodyPr/>
        <a:lstStyle/>
        <a:p>
          <a:pPr rtl="0"/>
          <a:r>
            <a:rPr lang="pl-PL"/>
            <a:t>Prokurator złożył wniosek o orzeczenie środków zabezpieczających </a:t>
          </a:r>
        </a:p>
      </dgm:t>
    </dgm:pt>
    <dgm:pt modelId="{529F2279-F73E-4945-B370-895C29323A2B}" type="parTrans" cxnId="{42D33F22-D675-47A4-961E-D1B24D2C02D8}">
      <dgm:prSet/>
      <dgm:spPr/>
      <dgm:t>
        <a:bodyPr/>
        <a:lstStyle/>
        <a:p>
          <a:endParaRPr lang="pl-PL"/>
        </a:p>
      </dgm:t>
    </dgm:pt>
    <dgm:pt modelId="{5413406C-FF7B-4ED6-8154-059D747C7845}" type="sibTrans" cxnId="{42D33F22-D675-47A4-961E-D1B24D2C02D8}">
      <dgm:prSet/>
      <dgm:spPr/>
      <dgm:t>
        <a:bodyPr/>
        <a:lstStyle/>
        <a:p>
          <a:endParaRPr lang="pl-PL"/>
        </a:p>
      </dgm:t>
    </dgm:pt>
    <dgm:pt modelId="{9EE64090-847F-4A11-ADBA-756E6B04B32C}">
      <dgm:prSet/>
      <dgm:spPr/>
      <dgm:t>
        <a:bodyPr/>
        <a:lstStyle/>
        <a:p>
          <a:pPr rtl="0"/>
          <a:r>
            <a:rPr lang="pl-PL"/>
            <a:t>Zachodzi potrzeba rozważenia kwestii warunkowego umorzenia postępowania </a:t>
          </a:r>
        </a:p>
      </dgm:t>
    </dgm:pt>
    <dgm:pt modelId="{38AE5603-A348-49D9-831C-F8AF7548B3EE}" type="parTrans" cxnId="{BE7DF3C0-C6AC-4468-A8BD-B47E4E1315F0}">
      <dgm:prSet/>
      <dgm:spPr/>
      <dgm:t>
        <a:bodyPr/>
        <a:lstStyle/>
        <a:p>
          <a:endParaRPr lang="pl-PL"/>
        </a:p>
      </dgm:t>
    </dgm:pt>
    <dgm:pt modelId="{6018B96C-2515-4A9B-B140-92C5E636785D}" type="sibTrans" cxnId="{BE7DF3C0-C6AC-4468-A8BD-B47E4E1315F0}">
      <dgm:prSet/>
      <dgm:spPr/>
      <dgm:t>
        <a:bodyPr/>
        <a:lstStyle/>
        <a:p>
          <a:endParaRPr lang="pl-PL"/>
        </a:p>
      </dgm:t>
    </dgm:pt>
    <dgm:pt modelId="{711960C5-6D0A-4F16-B8E2-F6451684AF8E}">
      <dgm:prSet/>
      <dgm:spPr/>
      <dgm:t>
        <a:bodyPr/>
        <a:lstStyle/>
        <a:p>
          <a:pPr rtl="0"/>
          <a:r>
            <a:rPr lang="pl-PL" dirty="0"/>
            <a:t>Akt oskarżenia zawiera wniosek z art. 335 § 2 </a:t>
          </a:r>
        </a:p>
      </dgm:t>
    </dgm:pt>
    <dgm:pt modelId="{BEEC4037-4ABB-4A6E-A49D-9CAC0C7AB774}" type="parTrans" cxnId="{6F4736A9-969A-4627-BB83-84D12C54EDF7}">
      <dgm:prSet/>
      <dgm:spPr/>
      <dgm:t>
        <a:bodyPr/>
        <a:lstStyle/>
        <a:p>
          <a:endParaRPr lang="pl-PL"/>
        </a:p>
      </dgm:t>
    </dgm:pt>
    <dgm:pt modelId="{7CC3C695-A0D7-40AF-89A8-C83EFE86597E}" type="sibTrans" cxnId="{6F4736A9-969A-4627-BB83-84D12C54EDF7}">
      <dgm:prSet/>
      <dgm:spPr/>
      <dgm:t>
        <a:bodyPr/>
        <a:lstStyle/>
        <a:p>
          <a:endParaRPr lang="pl-PL"/>
        </a:p>
      </dgm:t>
    </dgm:pt>
    <dgm:pt modelId="{01AF348C-AD4F-4A72-9754-012B6DFF558A}">
      <dgm:prSet/>
      <dgm:spPr/>
      <dgm:t>
        <a:bodyPr/>
        <a:lstStyle/>
        <a:p>
          <a:pPr rtl="0"/>
          <a:r>
            <a:rPr lang="pl-PL"/>
            <a:t>Prokurator złożył wniosek z art. 335 § 1 </a:t>
          </a:r>
        </a:p>
      </dgm:t>
    </dgm:pt>
    <dgm:pt modelId="{0C67D48E-8F96-497B-A7E0-FEFCFB91FCC8}" type="parTrans" cxnId="{4152669B-9223-4B97-BBB0-B6920F2B0C15}">
      <dgm:prSet/>
      <dgm:spPr/>
      <dgm:t>
        <a:bodyPr/>
        <a:lstStyle/>
        <a:p>
          <a:endParaRPr lang="pl-PL"/>
        </a:p>
      </dgm:t>
    </dgm:pt>
    <dgm:pt modelId="{837A9138-B26C-49D1-95C6-66E0C16DB3E9}" type="sibTrans" cxnId="{4152669B-9223-4B97-BBB0-B6920F2B0C15}">
      <dgm:prSet/>
      <dgm:spPr/>
      <dgm:t>
        <a:bodyPr/>
        <a:lstStyle/>
        <a:p>
          <a:endParaRPr lang="pl-PL"/>
        </a:p>
      </dgm:t>
    </dgm:pt>
    <dgm:pt modelId="{85C8D625-24EC-4DC2-BF8D-A76B376150AB}" type="pres">
      <dgm:prSet presAssocID="{102821C9-53CA-4597-B0AB-03D176AA2DB3}" presName="vert0" presStyleCnt="0">
        <dgm:presLayoutVars>
          <dgm:dir/>
          <dgm:animOne val="branch"/>
          <dgm:animLvl val="lvl"/>
        </dgm:presLayoutVars>
      </dgm:prSet>
      <dgm:spPr/>
    </dgm:pt>
    <dgm:pt modelId="{8C158622-BAED-4A38-A56F-92D2C5E84C3A}" type="pres">
      <dgm:prSet presAssocID="{CA45C47E-E91D-4443-8099-B06F0A03A886}" presName="thickLine" presStyleLbl="alignNode1" presStyleIdx="0" presStyleCnt="1"/>
      <dgm:spPr/>
    </dgm:pt>
    <dgm:pt modelId="{FFE9B98E-4511-4D8B-8BE9-5900E9488CEA}" type="pres">
      <dgm:prSet presAssocID="{CA45C47E-E91D-4443-8099-B06F0A03A886}" presName="horz1" presStyleCnt="0"/>
      <dgm:spPr/>
    </dgm:pt>
    <dgm:pt modelId="{89835ABE-5C9E-4AAE-8892-1DA798B2B363}" type="pres">
      <dgm:prSet presAssocID="{CA45C47E-E91D-4443-8099-B06F0A03A886}" presName="tx1" presStyleLbl="revTx" presStyleIdx="0" presStyleCnt="5"/>
      <dgm:spPr/>
    </dgm:pt>
    <dgm:pt modelId="{9F5BC507-3D5D-4437-B926-CE64864BAC4A}" type="pres">
      <dgm:prSet presAssocID="{CA45C47E-E91D-4443-8099-B06F0A03A886}" presName="vert1" presStyleCnt="0"/>
      <dgm:spPr/>
    </dgm:pt>
    <dgm:pt modelId="{5FA22FF5-6AA3-44D3-9D3A-9B5726B818B7}" type="pres">
      <dgm:prSet presAssocID="{48252E5A-7EBC-43C0-A24B-B296FFA27036}" presName="vertSpace2a" presStyleCnt="0"/>
      <dgm:spPr/>
    </dgm:pt>
    <dgm:pt modelId="{881BBF17-DB72-44A2-88E7-7F06087C374F}" type="pres">
      <dgm:prSet presAssocID="{48252E5A-7EBC-43C0-A24B-B296FFA27036}" presName="horz2" presStyleCnt="0"/>
      <dgm:spPr/>
    </dgm:pt>
    <dgm:pt modelId="{CC0DA71E-0FDA-4D95-8560-2F308C69BFF6}" type="pres">
      <dgm:prSet presAssocID="{48252E5A-7EBC-43C0-A24B-B296FFA27036}" presName="horzSpace2" presStyleCnt="0"/>
      <dgm:spPr/>
    </dgm:pt>
    <dgm:pt modelId="{4BCBF7AC-1261-490F-9A1A-C868E9C5353B}" type="pres">
      <dgm:prSet presAssocID="{48252E5A-7EBC-43C0-A24B-B296FFA27036}" presName="tx2" presStyleLbl="revTx" presStyleIdx="1" presStyleCnt="5"/>
      <dgm:spPr/>
    </dgm:pt>
    <dgm:pt modelId="{2ABF7BED-2739-4B4C-8203-D0C026CB316D}" type="pres">
      <dgm:prSet presAssocID="{48252E5A-7EBC-43C0-A24B-B296FFA27036}" presName="vert2" presStyleCnt="0"/>
      <dgm:spPr/>
    </dgm:pt>
    <dgm:pt modelId="{BDFE5D0A-B74B-4F45-8AF7-028732B294DA}" type="pres">
      <dgm:prSet presAssocID="{48252E5A-7EBC-43C0-A24B-B296FFA27036}" presName="thinLine2b" presStyleLbl="callout" presStyleIdx="0" presStyleCnt="4"/>
      <dgm:spPr/>
    </dgm:pt>
    <dgm:pt modelId="{E7A73E66-E9B0-4C8D-A0A3-1EF9AF1CE8B4}" type="pres">
      <dgm:prSet presAssocID="{48252E5A-7EBC-43C0-A24B-B296FFA27036}" presName="vertSpace2b" presStyleCnt="0"/>
      <dgm:spPr/>
    </dgm:pt>
    <dgm:pt modelId="{0E7CA176-C43B-4F0B-96F5-2BC4B7A31566}" type="pres">
      <dgm:prSet presAssocID="{9EE64090-847F-4A11-ADBA-756E6B04B32C}" presName="horz2" presStyleCnt="0"/>
      <dgm:spPr/>
    </dgm:pt>
    <dgm:pt modelId="{47B02062-84B9-4B9A-A6BA-38688AE00D1C}" type="pres">
      <dgm:prSet presAssocID="{9EE64090-847F-4A11-ADBA-756E6B04B32C}" presName="horzSpace2" presStyleCnt="0"/>
      <dgm:spPr/>
    </dgm:pt>
    <dgm:pt modelId="{8F263729-5201-4AF9-B171-1F4722A83260}" type="pres">
      <dgm:prSet presAssocID="{9EE64090-847F-4A11-ADBA-756E6B04B32C}" presName="tx2" presStyleLbl="revTx" presStyleIdx="2" presStyleCnt="5"/>
      <dgm:spPr/>
    </dgm:pt>
    <dgm:pt modelId="{6D083825-5B83-4A9D-ADD7-9614B9F98642}" type="pres">
      <dgm:prSet presAssocID="{9EE64090-847F-4A11-ADBA-756E6B04B32C}" presName="vert2" presStyleCnt="0"/>
      <dgm:spPr/>
    </dgm:pt>
    <dgm:pt modelId="{9B3A5A93-3125-4F78-BBCB-F60D66639274}" type="pres">
      <dgm:prSet presAssocID="{9EE64090-847F-4A11-ADBA-756E6B04B32C}" presName="thinLine2b" presStyleLbl="callout" presStyleIdx="1" presStyleCnt="4"/>
      <dgm:spPr/>
    </dgm:pt>
    <dgm:pt modelId="{FC6966B2-DDBB-4FC7-95AF-6148C4FCB73E}" type="pres">
      <dgm:prSet presAssocID="{9EE64090-847F-4A11-ADBA-756E6B04B32C}" presName="vertSpace2b" presStyleCnt="0"/>
      <dgm:spPr/>
    </dgm:pt>
    <dgm:pt modelId="{5B824B4F-F747-483C-B96F-046706F002D1}" type="pres">
      <dgm:prSet presAssocID="{711960C5-6D0A-4F16-B8E2-F6451684AF8E}" presName="horz2" presStyleCnt="0"/>
      <dgm:spPr/>
    </dgm:pt>
    <dgm:pt modelId="{AA20FCF1-CDA8-4ECE-B417-00D5330D3D5E}" type="pres">
      <dgm:prSet presAssocID="{711960C5-6D0A-4F16-B8E2-F6451684AF8E}" presName="horzSpace2" presStyleCnt="0"/>
      <dgm:spPr/>
    </dgm:pt>
    <dgm:pt modelId="{EED22D1A-D1C8-490D-A912-BAEF178ABE59}" type="pres">
      <dgm:prSet presAssocID="{711960C5-6D0A-4F16-B8E2-F6451684AF8E}" presName="tx2" presStyleLbl="revTx" presStyleIdx="3" presStyleCnt="5"/>
      <dgm:spPr/>
    </dgm:pt>
    <dgm:pt modelId="{936F365D-DFB9-49E6-B0E9-55CA0CD8ABA2}" type="pres">
      <dgm:prSet presAssocID="{711960C5-6D0A-4F16-B8E2-F6451684AF8E}" presName="vert2" presStyleCnt="0"/>
      <dgm:spPr/>
    </dgm:pt>
    <dgm:pt modelId="{21449245-E8F5-4E8D-9B77-2FB2CA58C0D8}" type="pres">
      <dgm:prSet presAssocID="{711960C5-6D0A-4F16-B8E2-F6451684AF8E}" presName="thinLine2b" presStyleLbl="callout" presStyleIdx="2" presStyleCnt="4"/>
      <dgm:spPr/>
    </dgm:pt>
    <dgm:pt modelId="{BDDF7B75-1429-409C-9163-50409DCEF459}" type="pres">
      <dgm:prSet presAssocID="{711960C5-6D0A-4F16-B8E2-F6451684AF8E}" presName="vertSpace2b" presStyleCnt="0"/>
      <dgm:spPr/>
    </dgm:pt>
    <dgm:pt modelId="{BF0DE25B-0D43-44C1-AA05-7FFD74F7809C}" type="pres">
      <dgm:prSet presAssocID="{01AF348C-AD4F-4A72-9754-012B6DFF558A}" presName="horz2" presStyleCnt="0"/>
      <dgm:spPr/>
    </dgm:pt>
    <dgm:pt modelId="{ECC49E4B-A816-4053-B836-FE359D2F3743}" type="pres">
      <dgm:prSet presAssocID="{01AF348C-AD4F-4A72-9754-012B6DFF558A}" presName="horzSpace2" presStyleCnt="0"/>
      <dgm:spPr/>
    </dgm:pt>
    <dgm:pt modelId="{1483F526-67E7-45D8-8ABA-7C20DFB17696}" type="pres">
      <dgm:prSet presAssocID="{01AF348C-AD4F-4A72-9754-012B6DFF558A}" presName="tx2" presStyleLbl="revTx" presStyleIdx="4" presStyleCnt="5"/>
      <dgm:spPr/>
    </dgm:pt>
    <dgm:pt modelId="{FDA56554-3288-4A98-9E3E-BEEAB9707564}" type="pres">
      <dgm:prSet presAssocID="{01AF348C-AD4F-4A72-9754-012B6DFF558A}" presName="vert2" presStyleCnt="0"/>
      <dgm:spPr/>
    </dgm:pt>
    <dgm:pt modelId="{8AF76EE0-B220-41D3-ACAC-09CFC510FC57}" type="pres">
      <dgm:prSet presAssocID="{01AF348C-AD4F-4A72-9754-012B6DFF558A}" presName="thinLine2b" presStyleLbl="callout" presStyleIdx="3" presStyleCnt="4"/>
      <dgm:spPr/>
    </dgm:pt>
    <dgm:pt modelId="{81130201-1ECF-440E-A8EE-69595C0D18DC}" type="pres">
      <dgm:prSet presAssocID="{01AF348C-AD4F-4A72-9754-012B6DFF558A}" presName="vertSpace2b" presStyleCnt="0"/>
      <dgm:spPr/>
    </dgm:pt>
  </dgm:ptLst>
  <dgm:cxnLst>
    <dgm:cxn modelId="{81159F00-1B2D-453B-9176-16CB1A02F9BB}" type="presOf" srcId="{CA45C47E-E91D-4443-8099-B06F0A03A886}" destId="{89835ABE-5C9E-4AAE-8892-1DA798B2B363}" srcOrd="0" destOrd="0" presId="urn:microsoft.com/office/officeart/2008/layout/LinedList"/>
    <dgm:cxn modelId="{42D33F22-D675-47A4-961E-D1B24D2C02D8}" srcId="{CA45C47E-E91D-4443-8099-B06F0A03A886}" destId="{48252E5A-7EBC-43C0-A24B-B296FFA27036}" srcOrd="0" destOrd="0" parTransId="{529F2279-F73E-4945-B370-895C29323A2B}" sibTransId="{5413406C-FF7B-4ED6-8154-059D747C7845}"/>
    <dgm:cxn modelId="{CE8F323D-202D-4BE1-A658-299B61E71963}" type="presOf" srcId="{711960C5-6D0A-4F16-B8E2-F6451684AF8E}" destId="{EED22D1A-D1C8-490D-A912-BAEF178ABE59}" srcOrd="0" destOrd="0" presId="urn:microsoft.com/office/officeart/2008/layout/LinedList"/>
    <dgm:cxn modelId="{4352F161-503E-4296-8771-8AC648B85E0D}" type="presOf" srcId="{48252E5A-7EBC-43C0-A24B-B296FFA27036}" destId="{4BCBF7AC-1261-490F-9A1A-C868E9C5353B}" srcOrd="0" destOrd="0" presId="urn:microsoft.com/office/officeart/2008/layout/LinedList"/>
    <dgm:cxn modelId="{9B0F7B4F-375C-43AE-A592-7A088411D7FB}" type="presOf" srcId="{9EE64090-847F-4A11-ADBA-756E6B04B32C}" destId="{8F263729-5201-4AF9-B171-1F4722A83260}" srcOrd="0" destOrd="0" presId="urn:microsoft.com/office/officeart/2008/layout/LinedList"/>
    <dgm:cxn modelId="{DEA8C170-CB0B-4122-991C-F5474286DA6D}" type="presOf" srcId="{01AF348C-AD4F-4A72-9754-012B6DFF558A}" destId="{1483F526-67E7-45D8-8ABA-7C20DFB17696}" srcOrd="0" destOrd="0" presId="urn:microsoft.com/office/officeart/2008/layout/LinedList"/>
    <dgm:cxn modelId="{B8CABE90-EF1B-48C4-A706-21F4C3873566}" srcId="{102821C9-53CA-4597-B0AB-03D176AA2DB3}" destId="{CA45C47E-E91D-4443-8099-B06F0A03A886}" srcOrd="0" destOrd="0" parTransId="{27DC18F9-BC8B-4926-A94D-36B241B83434}" sibTransId="{A6BDA73A-0AF7-4FC0-BCDE-0B558994A9A2}"/>
    <dgm:cxn modelId="{4152669B-9223-4B97-BBB0-B6920F2B0C15}" srcId="{CA45C47E-E91D-4443-8099-B06F0A03A886}" destId="{01AF348C-AD4F-4A72-9754-012B6DFF558A}" srcOrd="3" destOrd="0" parTransId="{0C67D48E-8F96-497B-A7E0-FEFCFB91FCC8}" sibTransId="{837A9138-B26C-49D1-95C6-66E0C16DB3E9}"/>
    <dgm:cxn modelId="{6F4736A9-969A-4627-BB83-84D12C54EDF7}" srcId="{CA45C47E-E91D-4443-8099-B06F0A03A886}" destId="{711960C5-6D0A-4F16-B8E2-F6451684AF8E}" srcOrd="2" destOrd="0" parTransId="{BEEC4037-4ABB-4A6E-A49D-9CAC0C7AB774}" sibTransId="{7CC3C695-A0D7-40AF-89A8-C83EFE86597E}"/>
    <dgm:cxn modelId="{BE7DF3C0-C6AC-4468-A8BD-B47E4E1315F0}" srcId="{CA45C47E-E91D-4443-8099-B06F0A03A886}" destId="{9EE64090-847F-4A11-ADBA-756E6B04B32C}" srcOrd="1" destOrd="0" parTransId="{38AE5603-A348-49D9-831C-F8AF7548B3EE}" sibTransId="{6018B96C-2515-4A9B-B140-92C5E636785D}"/>
    <dgm:cxn modelId="{165A55EA-9D18-49FF-B058-8762EAD7346D}" type="presOf" srcId="{102821C9-53CA-4597-B0AB-03D176AA2DB3}" destId="{85C8D625-24EC-4DC2-BF8D-A76B376150AB}" srcOrd="0" destOrd="0" presId="urn:microsoft.com/office/officeart/2008/layout/LinedList"/>
    <dgm:cxn modelId="{7A3A7442-F247-42DA-A7B2-F4269DE6D361}" type="presParOf" srcId="{85C8D625-24EC-4DC2-BF8D-A76B376150AB}" destId="{8C158622-BAED-4A38-A56F-92D2C5E84C3A}" srcOrd="0" destOrd="0" presId="urn:microsoft.com/office/officeart/2008/layout/LinedList"/>
    <dgm:cxn modelId="{47F0BFDA-C9B8-4797-B890-EF6906546A6B}" type="presParOf" srcId="{85C8D625-24EC-4DC2-BF8D-A76B376150AB}" destId="{FFE9B98E-4511-4D8B-8BE9-5900E9488CEA}" srcOrd="1" destOrd="0" presId="urn:microsoft.com/office/officeart/2008/layout/LinedList"/>
    <dgm:cxn modelId="{45DCDAA2-9116-4AD9-957F-26F2829273ED}" type="presParOf" srcId="{FFE9B98E-4511-4D8B-8BE9-5900E9488CEA}" destId="{89835ABE-5C9E-4AAE-8892-1DA798B2B363}" srcOrd="0" destOrd="0" presId="urn:microsoft.com/office/officeart/2008/layout/LinedList"/>
    <dgm:cxn modelId="{50011188-6AF6-4F99-B38E-DFBBB8CAD97D}" type="presParOf" srcId="{FFE9B98E-4511-4D8B-8BE9-5900E9488CEA}" destId="{9F5BC507-3D5D-4437-B926-CE64864BAC4A}" srcOrd="1" destOrd="0" presId="urn:microsoft.com/office/officeart/2008/layout/LinedList"/>
    <dgm:cxn modelId="{C975C27B-FA6C-4EB1-B82C-1A3E2460284F}" type="presParOf" srcId="{9F5BC507-3D5D-4437-B926-CE64864BAC4A}" destId="{5FA22FF5-6AA3-44D3-9D3A-9B5726B818B7}" srcOrd="0" destOrd="0" presId="urn:microsoft.com/office/officeart/2008/layout/LinedList"/>
    <dgm:cxn modelId="{2FE7DA91-90C1-41E3-9193-0275F7185FB0}" type="presParOf" srcId="{9F5BC507-3D5D-4437-B926-CE64864BAC4A}" destId="{881BBF17-DB72-44A2-88E7-7F06087C374F}" srcOrd="1" destOrd="0" presId="urn:microsoft.com/office/officeart/2008/layout/LinedList"/>
    <dgm:cxn modelId="{11D41270-27FA-4108-BB91-BFBD462BA0EA}" type="presParOf" srcId="{881BBF17-DB72-44A2-88E7-7F06087C374F}" destId="{CC0DA71E-0FDA-4D95-8560-2F308C69BFF6}" srcOrd="0" destOrd="0" presId="urn:microsoft.com/office/officeart/2008/layout/LinedList"/>
    <dgm:cxn modelId="{58FC416E-872B-4C92-BE50-D853380B8CED}" type="presParOf" srcId="{881BBF17-DB72-44A2-88E7-7F06087C374F}" destId="{4BCBF7AC-1261-490F-9A1A-C868E9C5353B}" srcOrd="1" destOrd="0" presId="urn:microsoft.com/office/officeart/2008/layout/LinedList"/>
    <dgm:cxn modelId="{D5E414EF-39E1-4CB5-82D8-CF988079C841}" type="presParOf" srcId="{881BBF17-DB72-44A2-88E7-7F06087C374F}" destId="{2ABF7BED-2739-4B4C-8203-D0C026CB316D}" srcOrd="2" destOrd="0" presId="urn:microsoft.com/office/officeart/2008/layout/LinedList"/>
    <dgm:cxn modelId="{A84F8D3F-AE01-4858-B344-831326767032}" type="presParOf" srcId="{9F5BC507-3D5D-4437-B926-CE64864BAC4A}" destId="{BDFE5D0A-B74B-4F45-8AF7-028732B294DA}" srcOrd="2" destOrd="0" presId="urn:microsoft.com/office/officeart/2008/layout/LinedList"/>
    <dgm:cxn modelId="{AF39ADCE-2462-4D3D-B09C-5A2889DDD77E}" type="presParOf" srcId="{9F5BC507-3D5D-4437-B926-CE64864BAC4A}" destId="{E7A73E66-E9B0-4C8D-A0A3-1EF9AF1CE8B4}" srcOrd="3" destOrd="0" presId="urn:microsoft.com/office/officeart/2008/layout/LinedList"/>
    <dgm:cxn modelId="{CB4524ED-B7D5-4B3B-9FBA-512B976D20AC}" type="presParOf" srcId="{9F5BC507-3D5D-4437-B926-CE64864BAC4A}" destId="{0E7CA176-C43B-4F0B-96F5-2BC4B7A31566}" srcOrd="4" destOrd="0" presId="urn:microsoft.com/office/officeart/2008/layout/LinedList"/>
    <dgm:cxn modelId="{03118F0A-6833-419A-BFED-14F04F0FDCF2}" type="presParOf" srcId="{0E7CA176-C43B-4F0B-96F5-2BC4B7A31566}" destId="{47B02062-84B9-4B9A-A6BA-38688AE00D1C}" srcOrd="0" destOrd="0" presId="urn:microsoft.com/office/officeart/2008/layout/LinedList"/>
    <dgm:cxn modelId="{379C394A-12E3-4056-B068-CFC42C6097F4}" type="presParOf" srcId="{0E7CA176-C43B-4F0B-96F5-2BC4B7A31566}" destId="{8F263729-5201-4AF9-B171-1F4722A83260}" srcOrd="1" destOrd="0" presId="urn:microsoft.com/office/officeart/2008/layout/LinedList"/>
    <dgm:cxn modelId="{D5EBA685-C4CF-4C58-8357-7DC5643CD4F3}" type="presParOf" srcId="{0E7CA176-C43B-4F0B-96F5-2BC4B7A31566}" destId="{6D083825-5B83-4A9D-ADD7-9614B9F98642}" srcOrd="2" destOrd="0" presId="urn:microsoft.com/office/officeart/2008/layout/LinedList"/>
    <dgm:cxn modelId="{4C42E9AD-FE41-48D5-A068-05B80DDF65A9}" type="presParOf" srcId="{9F5BC507-3D5D-4437-B926-CE64864BAC4A}" destId="{9B3A5A93-3125-4F78-BBCB-F60D66639274}" srcOrd="5" destOrd="0" presId="urn:microsoft.com/office/officeart/2008/layout/LinedList"/>
    <dgm:cxn modelId="{BFFD2CB2-85B6-4521-87A0-2F8E2546D2D0}" type="presParOf" srcId="{9F5BC507-3D5D-4437-B926-CE64864BAC4A}" destId="{FC6966B2-DDBB-4FC7-95AF-6148C4FCB73E}" srcOrd="6" destOrd="0" presId="urn:microsoft.com/office/officeart/2008/layout/LinedList"/>
    <dgm:cxn modelId="{1B736CF9-42D6-441F-9A05-DA6F10080ADA}" type="presParOf" srcId="{9F5BC507-3D5D-4437-B926-CE64864BAC4A}" destId="{5B824B4F-F747-483C-B96F-046706F002D1}" srcOrd="7" destOrd="0" presId="urn:microsoft.com/office/officeart/2008/layout/LinedList"/>
    <dgm:cxn modelId="{8F6CFF28-145A-43BE-BCA1-2D57EA5A70C1}" type="presParOf" srcId="{5B824B4F-F747-483C-B96F-046706F002D1}" destId="{AA20FCF1-CDA8-4ECE-B417-00D5330D3D5E}" srcOrd="0" destOrd="0" presId="urn:microsoft.com/office/officeart/2008/layout/LinedList"/>
    <dgm:cxn modelId="{B2EA3AD8-C022-4F9D-80B5-80664A7FB447}" type="presParOf" srcId="{5B824B4F-F747-483C-B96F-046706F002D1}" destId="{EED22D1A-D1C8-490D-A912-BAEF178ABE59}" srcOrd="1" destOrd="0" presId="urn:microsoft.com/office/officeart/2008/layout/LinedList"/>
    <dgm:cxn modelId="{96B04D97-0A7E-4B75-8935-92B9FC4B2390}" type="presParOf" srcId="{5B824B4F-F747-483C-B96F-046706F002D1}" destId="{936F365D-DFB9-49E6-B0E9-55CA0CD8ABA2}" srcOrd="2" destOrd="0" presId="urn:microsoft.com/office/officeart/2008/layout/LinedList"/>
    <dgm:cxn modelId="{5C8EFCAD-2C2C-46AC-88E2-E4A01EC30934}" type="presParOf" srcId="{9F5BC507-3D5D-4437-B926-CE64864BAC4A}" destId="{21449245-E8F5-4E8D-9B77-2FB2CA58C0D8}" srcOrd="8" destOrd="0" presId="urn:microsoft.com/office/officeart/2008/layout/LinedList"/>
    <dgm:cxn modelId="{45E1C84E-2EAF-4D9B-B070-F97BA8C1327B}" type="presParOf" srcId="{9F5BC507-3D5D-4437-B926-CE64864BAC4A}" destId="{BDDF7B75-1429-409C-9163-50409DCEF459}" srcOrd="9" destOrd="0" presId="urn:microsoft.com/office/officeart/2008/layout/LinedList"/>
    <dgm:cxn modelId="{2F5CBE43-E9EB-4D0A-B2FF-5C193CF6CDFA}" type="presParOf" srcId="{9F5BC507-3D5D-4437-B926-CE64864BAC4A}" destId="{BF0DE25B-0D43-44C1-AA05-7FFD74F7809C}" srcOrd="10" destOrd="0" presId="urn:microsoft.com/office/officeart/2008/layout/LinedList"/>
    <dgm:cxn modelId="{00ABA502-D490-4267-9D14-604DE10ED5FB}" type="presParOf" srcId="{BF0DE25B-0D43-44C1-AA05-7FFD74F7809C}" destId="{ECC49E4B-A816-4053-B836-FE359D2F3743}" srcOrd="0" destOrd="0" presId="urn:microsoft.com/office/officeart/2008/layout/LinedList"/>
    <dgm:cxn modelId="{AD04E5EF-788D-4CED-8C18-54BEAD0A958C}" type="presParOf" srcId="{BF0DE25B-0D43-44C1-AA05-7FFD74F7809C}" destId="{1483F526-67E7-45D8-8ABA-7C20DFB17696}" srcOrd="1" destOrd="0" presId="urn:microsoft.com/office/officeart/2008/layout/LinedList"/>
    <dgm:cxn modelId="{24CE5108-DE7B-4D7A-A4C3-4FE249D3E7F1}" type="presParOf" srcId="{BF0DE25B-0D43-44C1-AA05-7FFD74F7809C}" destId="{FDA56554-3288-4A98-9E3E-BEEAB9707564}" srcOrd="2" destOrd="0" presId="urn:microsoft.com/office/officeart/2008/layout/LinedList"/>
    <dgm:cxn modelId="{509C9A6C-7E92-4FEB-B4EF-08413C0AE7F1}" type="presParOf" srcId="{9F5BC507-3D5D-4437-B926-CE64864BAC4A}" destId="{8AF76EE0-B220-41D3-ACAC-09CFC510FC57}" srcOrd="11" destOrd="0" presId="urn:microsoft.com/office/officeart/2008/layout/LinedList"/>
    <dgm:cxn modelId="{4E184B1D-9809-4DC4-8954-1F44ECAACF48}" type="presParOf" srcId="{9F5BC507-3D5D-4437-B926-CE64864BAC4A}" destId="{81130201-1ECF-440E-A8EE-69595C0D18DC}"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ED545C7-1D3E-47E3-94A8-18D664253500}"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pl-PL"/>
        </a:p>
      </dgm:t>
    </dgm:pt>
    <dgm:pt modelId="{E5252A46-E3C9-4BAC-96FB-79CB9FA16638}">
      <dgm:prSet/>
      <dgm:spPr/>
      <dgm:t>
        <a:bodyPr/>
        <a:lstStyle/>
        <a:p>
          <a:pPr rtl="0"/>
          <a:r>
            <a:rPr lang="pl-PL" dirty="0"/>
            <a:t>339 § 3 i 4 – prezes sądu kieruje sprawę na posiedzenie także wtedy, gdy zachodzi potrzeba innego rozstrzygnięcia przekraczającego jego uprawnienia, a zwłaszcza:</a:t>
          </a:r>
        </a:p>
        <a:p>
          <a:pPr rtl="0"/>
          <a:endParaRPr lang="pl-PL" dirty="0"/>
        </a:p>
        <a:p>
          <a:pPr rtl="0"/>
          <a:r>
            <a:rPr lang="pl-PL" dirty="0"/>
            <a:t>Nie jest to katalog wyczerpujący</a:t>
          </a:r>
        </a:p>
      </dgm:t>
    </dgm:pt>
    <dgm:pt modelId="{ECA0FDDD-03AE-4002-AF78-EB1593099EB0}" type="parTrans" cxnId="{D0A4D564-B298-46FD-B30D-D8C8A3BC3EB6}">
      <dgm:prSet/>
      <dgm:spPr/>
      <dgm:t>
        <a:bodyPr/>
        <a:lstStyle/>
        <a:p>
          <a:endParaRPr lang="pl-PL"/>
        </a:p>
      </dgm:t>
    </dgm:pt>
    <dgm:pt modelId="{DF49CDC9-3C2B-4A65-AF4C-0634A6F0F69B}" type="sibTrans" cxnId="{D0A4D564-B298-46FD-B30D-D8C8A3BC3EB6}">
      <dgm:prSet/>
      <dgm:spPr/>
      <dgm:t>
        <a:bodyPr/>
        <a:lstStyle/>
        <a:p>
          <a:endParaRPr lang="pl-PL"/>
        </a:p>
      </dgm:t>
    </dgm:pt>
    <dgm:pt modelId="{BE288CFB-FF6A-48CC-B977-1D2D8B4D2EE7}">
      <dgm:prSet/>
      <dgm:spPr/>
      <dgm:t>
        <a:bodyPr/>
        <a:lstStyle/>
        <a:p>
          <a:pPr rtl="0"/>
          <a:r>
            <a:rPr lang="pl-PL" dirty="0"/>
            <a:t>Umorzenia postępowania na podstawie art. 17 § 1 pkt. 2 – 11 </a:t>
          </a:r>
        </a:p>
      </dgm:t>
    </dgm:pt>
    <dgm:pt modelId="{E09FFB76-CF76-4FF8-AA94-D2EEEB8C84E1}" type="parTrans" cxnId="{DBF6E3CE-E202-47C3-B22C-E6315215D0E5}">
      <dgm:prSet/>
      <dgm:spPr/>
      <dgm:t>
        <a:bodyPr/>
        <a:lstStyle/>
        <a:p>
          <a:endParaRPr lang="pl-PL"/>
        </a:p>
      </dgm:t>
    </dgm:pt>
    <dgm:pt modelId="{23B2C123-DD5A-41D7-BCA4-A8B0EB079E19}" type="sibTrans" cxnId="{DBF6E3CE-E202-47C3-B22C-E6315215D0E5}">
      <dgm:prSet/>
      <dgm:spPr/>
      <dgm:t>
        <a:bodyPr/>
        <a:lstStyle/>
        <a:p>
          <a:endParaRPr lang="pl-PL"/>
        </a:p>
      </dgm:t>
    </dgm:pt>
    <dgm:pt modelId="{550E2B03-6774-425B-AAE6-39CFC1450FF5}">
      <dgm:prSet/>
      <dgm:spPr/>
      <dgm:t>
        <a:bodyPr/>
        <a:lstStyle/>
        <a:p>
          <a:pPr rtl="0"/>
          <a:r>
            <a:rPr lang="pl-PL" dirty="0"/>
            <a:t>Umorzenia postępowania z powodu oczywistego braku podstaw faktycznych oskarżenia </a:t>
          </a:r>
        </a:p>
      </dgm:t>
    </dgm:pt>
    <dgm:pt modelId="{085251A4-691A-4693-847B-4A12A93C54E8}" type="parTrans" cxnId="{8D1A96E0-BF60-45F8-BCC8-75EDB2A570AF}">
      <dgm:prSet/>
      <dgm:spPr/>
      <dgm:t>
        <a:bodyPr/>
        <a:lstStyle/>
        <a:p>
          <a:endParaRPr lang="pl-PL"/>
        </a:p>
      </dgm:t>
    </dgm:pt>
    <dgm:pt modelId="{264572F6-362A-435F-97B9-93F3306C08A5}" type="sibTrans" cxnId="{8D1A96E0-BF60-45F8-BCC8-75EDB2A570AF}">
      <dgm:prSet/>
      <dgm:spPr/>
      <dgm:t>
        <a:bodyPr/>
        <a:lstStyle/>
        <a:p>
          <a:endParaRPr lang="pl-PL"/>
        </a:p>
      </dgm:t>
    </dgm:pt>
    <dgm:pt modelId="{71EC4B88-A661-4972-9279-C34FA815AB09}">
      <dgm:prSet/>
      <dgm:spPr/>
      <dgm:t>
        <a:bodyPr/>
        <a:lstStyle/>
        <a:p>
          <a:pPr rtl="0"/>
          <a:r>
            <a:rPr lang="pl-PL" dirty="0"/>
            <a:t>Wydania postanowienia o niewłaściwości sądu lub o zmianie wskazanego w akcie oskarżenia trybu postepowania </a:t>
          </a:r>
        </a:p>
      </dgm:t>
    </dgm:pt>
    <dgm:pt modelId="{12A57E82-5BDA-4C9E-8349-56E768053D27}" type="parTrans" cxnId="{E836D7A4-5044-4273-8EF0-3466159409CD}">
      <dgm:prSet/>
      <dgm:spPr/>
      <dgm:t>
        <a:bodyPr/>
        <a:lstStyle/>
        <a:p>
          <a:endParaRPr lang="pl-PL"/>
        </a:p>
      </dgm:t>
    </dgm:pt>
    <dgm:pt modelId="{6B78253B-24C3-4533-BDEE-3C5EAFFDDB49}" type="sibTrans" cxnId="{E836D7A4-5044-4273-8EF0-3466159409CD}">
      <dgm:prSet/>
      <dgm:spPr/>
      <dgm:t>
        <a:bodyPr/>
        <a:lstStyle/>
        <a:p>
          <a:endParaRPr lang="pl-PL"/>
        </a:p>
      </dgm:t>
    </dgm:pt>
    <dgm:pt modelId="{C50D103F-2548-4F8B-8588-D0AE00A67DA1}">
      <dgm:prSet/>
      <dgm:spPr/>
      <dgm:t>
        <a:bodyPr/>
        <a:lstStyle/>
        <a:p>
          <a:pPr rtl="0"/>
          <a:r>
            <a:rPr lang="pl-PL" dirty="0"/>
            <a:t>Wydania postanowienia o zawieszeniu postępowania (art. 22)</a:t>
          </a:r>
        </a:p>
      </dgm:t>
    </dgm:pt>
    <dgm:pt modelId="{3920E8C1-AA27-428B-8C46-1DA2D09DF5E2}" type="parTrans" cxnId="{EDCC04AA-AE95-40C2-9819-5124DB993825}">
      <dgm:prSet/>
      <dgm:spPr/>
      <dgm:t>
        <a:bodyPr/>
        <a:lstStyle/>
        <a:p>
          <a:endParaRPr lang="pl-PL"/>
        </a:p>
      </dgm:t>
    </dgm:pt>
    <dgm:pt modelId="{E21161EF-9E2A-410A-BF7B-57AECE685CF6}" type="sibTrans" cxnId="{EDCC04AA-AE95-40C2-9819-5124DB993825}">
      <dgm:prSet/>
      <dgm:spPr/>
      <dgm:t>
        <a:bodyPr/>
        <a:lstStyle/>
        <a:p>
          <a:endParaRPr lang="pl-PL"/>
        </a:p>
      </dgm:t>
    </dgm:pt>
    <dgm:pt modelId="{A1D68AE2-4BE7-426E-95E6-15E2EBE47530}">
      <dgm:prSet/>
      <dgm:spPr/>
      <dgm:t>
        <a:bodyPr/>
        <a:lstStyle/>
        <a:p>
          <a:pPr rtl="0"/>
          <a:r>
            <a:rPr lang="pl-PL" dirty="0"/>
            <a:t>Wydania postanowienia w przedmiocie tymczasowego aresztowania lub innego środka przymusu (por. art. 344)</a:t>
          </a:r>
        </a:p>
      </dgm:t>
    </dgm:pt>
    <dgm:pt modelId="{7B857B0B-BB02-409A-BFC9-168BA0063E87}" type="parTrans" cxnId="{93A53BA3-3568-4C2F-99B7-523C455840CE}">
      <dgm:prSet/>
      <dgm:spPr/>
      <dgm:t>
        <a:bodyPr/>
        <a:lstStyle/>
        <a:p>
          <a:endParaRPr lang="pl-PL"/>
        </a:p>
      </dgm:t>
    </dgm:pt>
    <dgm:pt modelId="{7FCD9A49-7162-4931-9C96-652725C0108D}" type="sibTrans" cxnId="{93A53BA3-3568-4C2F-99B7-523C455840CE}">
      <dgm:prSet/>
      <dgm:spPr/>
      <dgm:t>
        <a:bodyPr/>
        <a:lstStyle/>
        <a:p>
          <a:endParaRPr lang="pl-PL"/>
        </a:p>
      </dgm:t>
    </dgm:pt>
    <dgm:pt modelId="{C38E1178-FA6E-42C2-99E8-40615D6A2542}">
      <dgm:prSet/>
      <dgm:spPr/>
      <dgm:t>
        <a:bodyPr/>
        <a:lstStyle/>
        <a:p>
          <a:pPr rtl="0"/>
          <a:r>
            <a:rPr lang="pl-PL"/>
            <a:t>Wydania wyroku nakazowego</a:t>
          </a:r>
        </a:p>
      </dgm:t>
    </dgm:pt>
    <dgm:pt modelId="{26118E15-A815-4D4D-BB07-B7F7877EBEBA}" type="parTrans" cxnId="{B982B71F-C2F2-4266-80D4-49F7D6972186}">
      <dgm:prSet/>
      <dgm:spPr/>
      <dgm:t>
        <a:bodyPr/>
        <a:lstStyle/>
        <a:p>
          <a:endParaRPr lang="pl-PL"/>
        </a:p>
      </dgm:t>
    </dgm:pt>
    <dgm:pt modelId="{69E9A30D-7CC6-4500-92B8-A51D67192AF7}" type="sibTrans" cxnId="{B982B71F-C2F2-4266-80D4-49F7D6972186}">
      <dgm:prSet/>
      <dgm:spPr/>
      <dgm:t>
        <a:bodyPr/>
        <a:lstStyle/>
        <a:p>
          <a:endParaRPr lang="pl-PL"/>
        </a:p>
      </dgm:t>
    </dgm:pt>
    <dgm:pt modelId="{F05A07B3-DCD0-4880-A008-717227B07D87}">
      <dgm:prSet/>
      <dgm:spPr/>
      <dgm:t>
        <a:bodyPr/>
        <a:lstStyle/>
        <a:p>
          <a:pPr rtl="0"/>
          <a:r>
            <a:rPr lang="pl-PL" dirty="0"/>
            <a:t>Zachodzi potrzeba rozważenia możliwości przekazania jej do postępowania mediacyjnego; przepis art. 23a stosuje się odpowiednio (§ 4)</a:t>
          </a:r>
        </a:p>
      </dgm:t>
    </dgm:pt>
    <dgm:pt modelId="{145D325F-4043-46BA-9DEF-391BA7510ED4}" type="parTrans" cxnId="{70105ECE-2F78-4929-8986-E5BAD72942AE}">
      <dgm:prSet/>
      <dgm:spPr/>
      <dgm:t>
        <a:bodyPr/>
        <a:lstStyle/>
        <a:p>
          <a:endParaRPr lang="pl-PL"/>
        </a:p>
      </dgm:t>
    </dgm:pt>
    <dgm:pt modelId="{82FE85FC-39A5-443E-8690-929B9AC37510}" type="sibTrans" cxnId="{70105ECE-2F78-4929-8986-E5BAD72942AE}">
      <dgm:prSet/>
      <dgm:spPr/>
      <dgm:t>
        <a:bodyPr/>
        <a:lstStyle/>
        <a:p>
          <a:endParaRPr lang="pl-PL"/>
        </a:p>
      </dgm:t>
    </dgm:pt>
    <dgm:pt modelId="{603B347A-877E-43F2-AAB1-F7E65212F935}">
      <dgm:prSet/>
      <dgm:spPr/>
      <dgm:t>
        <a:bodyPr/>
        <a:lstStyle/>
        <a:p>
          <a:pPr rtl="0"/>
          <a:r>
            <a:rPr lang="pl-PL" dirty="0"/>
            <a:t>zwrotu sprawy prokuratorowi w celu usunięcia istotnych braków postępowania przygotowawczego (por. art. 344a)</a:t>
          </a:r>
        </a:p>
      </dgm:t>
    </dgm:pt>
    <dgm:pt modelId="{FF9ACE4A-33B6-4B9B-8ECA-F7BABE453D2A}" type="parTrans" cxnId="{FD106CAD-593A-4131-BA9F-0EB7550C0770}">
      <dgm:prSet/>
      <dgm:spPr/>
      <dgm:t>
        <a:bodyPr/>
        <a:lstStyle/>
        <a:p>
          <a:endParaRPr lang="pl-PL"/>
        </a:p>
      </dgm:t>
    </dgm:pt>
    <dgm:pt modelId="{6A3C47C3-C861-4796-80BF-07F401ED00D0}" type="sibTrans" cxnId="{FD106CAD-593A-4131-BA9F-0EB7550C0770}">
      <dgm:prSet/>
      <dgm:spPr/>
      <dgm:t>
        <a:bodyPr/>
        <a:lstStyle/>
        <a:p>
          <a:endParaRPr lang="pl-PL"/>
        </a:p>
      </dgm:t>
    </dgm:pt>
    <dgm:pt modelId="{7F26CFFA-578F-4961-BD38-B178802575A7}" type="pres">
      <dgm:prSet presAssocID="{FED545C7-1D3E-47E3-94A8-18D664253500}" presName="vert0" presStyleCnt="0">
        <dgm:presLayoutVars>
          <dgm:dir/>
          <dgm:animOne val="branch"/>
          <dgm:animLvl val="lvl"/>
        </dgm:presLayoutVars>
      </dgm:prSet>
      <dgm:spPr/>
    </dgm:pt>
    <dgm:pt modelId="{B0F43386-2CC8-4670-B744-6D97D4B04061}" type="pres">
      <dgm:prSet presAssocID="{E5252A46-E3C9-4BAC-96FB-79CB9FA16638}" presName="thickLine" presStyleLbl="alignNode1" presStyleIdx="0" presStyleCnt="1"/>
      <dgm:spPr/>
    </dgm:pt>
    <dgm:pt modelId="{CF025939-11ED-45DF-B031-FE2D6460E51A}" type="pres">
      <dgm:prSet presAssocID="{E5252A46-E3C9-4BAC-96FB-79CB9FA16638}" presName="horz1" presStyleCnt="0"/>
      <dgm:spPr/>
    </dgm:pt>
    <dgm:pt modelId="{F55120F8-75B4-47F3-A769-F3AFFF614339}" type="pres">
      <dgm:prSet presAssocID="{E5252A46-E3C9-4BAC-96FB-79CB9FA16638}" presName="tx1" presStyleLbl="revTx" presStyleIdx="0" presStyleCnt="9"/>
      <dgm:spPr/>
    </dgm:pt>
    <dgm:pt modelId="{4DE2C3FC-3A12-4873-81B1-9C7DCB4B024B}" type="pres">
      <dgm:prSet presAssocID="{E5252A46-E3C9-4BAC-96FB-79CB9FA16638}" presName="vert1" presStyleCnt="0"/>
      <dgm:spPr/>
    </dgm:pt>
    <dgm:pt modelId="{8CC1EB2E-AFB3-4E1D-9283-87F22341A2F2}" type="pres">
      <dgm:prSet presAssocID="{BE288CFB-FF6A-48CC-B977-1D2D8B4D2EE7}" presName="vertSpace2a" presStyleCnt="0"/>
      <dgm:spPr/>
    </dgm:pt>
    <dgm:pt modelId="{A95474EF-37A7-46FC-9DD3-3F7ECFCB3441}" type="pres">
      <dgm:prSet presAssocID="{BE288CFB-FF6A-48CC-B977-1D2D8B4D2EE7}" presName="horz2" presStyleCnt="0"/>
      <dgm:spPr/>
    </dgm:pt>
    <dgm:pt modelId="{A41C4820-B396-4869-A708-1E02FACD8CC5}" type="pres">
      <dgm:prSet presAssocID="{BE288CFB-FF6A-48CC-B977-1D2D8B4D2EE7}" presName="horzSpace2" presStyleCnt="0"/>
      <dgm:spPr/>
    </dgm:pt>
    <dgm:pt modelId="{A35A322A-556C-4775-B44D-0964CEF890C3}" type="pres">
      <dgm:prSet presAssocID="{BE288CFB-FF6A-48CC-B977-1D2D8B4D2EE7}" presName="tx2" presStyleLbl="revTx" presStyleIdx="1" presStyleCnt="9"/>
      <dgm:spPr/>
    </dgm:pt>
    <dgm:pt modelId="{1A553623-01C5-4D2A-BEB4-668BB0CB203B}" type="pres">
      <dgm:prSet presAssocID="{BE288CFB-FF6A-48CC-B977-1D2D8B4D2EE7}" presName="vert2" presStyleCnt="0"/>
      <dgm:spPr/>
    </dgm:pt>
    <dgm:pt modelId="{DF7B2C1F-11E4-44DD-AA91-7D96DFCECA75}" type="pres">
      <dgm:prSet presAssocID="{BE288CFB-FF6A-48CC-B977-1D2D8B4D2EE7}" presName="thinLine2b" presStyleLbl="callout" presStyleIdx="0" presStyleCnt="8"/>
      <dgm:spPr/>
    </dgm:pt>
    <dgm:pt modelId="{EBB4283D-4F05-40DF-8165-08798D3591B6}" type="pres">
      <dgm:prSet presAssocID="{BE288CFB-FF6A-48CC-B977-1D2D8B4D2EE7}" presName="vertSpace2b" presStyleCnt="0"/>
      <dgm:spPr/>
    </dgm:pt>
    <dgm:pt modelId="{14DB5391-1D4E-48B7-9839-341E79778A48}" type="pres">
      <dgm:prSet presAssocID="{550E2B03-6774-425B-AAE6-39CFC1450FF5}" presName="horz2" presStyleCnt="0"/>
      <dgm:spPr/>
    </dgm:pt>
    <dgm:pt modelId="{3B36E030-F372-4E42-BF23-1AC51F949A31}" type="pres">
      <dgm:prSet presAssocID="{550E2B03-6774-425B-AAE6-39CFC1450FF5}" presName="horzSpace2" presStyleCnt="0"/>
      <dgm:spPr/>
    </dgm:pt>
    <dgm:pt modelId="{688A3540-6753-4CE4-BB2E-C5600AD7FC48}" type="pres">
      <dgm:prSet presAssocID="{550E2B03-6774-425B-AAE6-39CFC1450FF5}" presName="tx2" presStyleLbl="revTx" presStyleIdx="2" presStyleCnt="9"/>
      <dgm:spPr/>
    </dgm:pt>
    <dgm:pt modelId="{90E4ECFC-364B-4D3B-B270-E7FC54B48A18}" type="pres">
      <dgm:prSet presAssocID="{550E2B03-6774-425B-AAE6-39CFC1450FF5}" presName="vert2" presStyleCnt="0"/>
      <dgm:spPr/>
    </dgm:pt>
    <dgm:pt modelId="{D6A85D28-0CF1-40EC-AB2F-FF3F6B0666A6}" type="pres">
      <dgm:prSet presAssocID="{550E2B03-6774-425B-AAE6-39CFC1450FF5}" presName="thinLine2b" presStyleLbl="callout" presStyleIdx="1" presStyleCnt="8"/>
      <dgm:spPr/>
    </dgm:pt>
    <dgm:pt modelId="{803793B7-7914-4651-90EC-67DB04B411A1}" type="pres">
      <dgm:prSet presAssocID="{550E2B03-6774-425B-AAE6-39CFC1450FF5}" presName="vertSpace2b" presStyleCnt="0"/>
      <dgm:spPr/>
    </dgm:pt>
    <dgm:pt modelId="{716D816E-0AC7-40E7-88EB-463BFDD238BF}" type="pres">
      <dgm:prSet presAssocID="{71EC4B88-A661-4972-9279-C34FA815AB09}" presName="horz2" presStyleCnt="0"/>
      <dgm:spPr/>
    </dgm:pt>
    <dgm:pt modelId="{6B58237B-98E5-4519-9AF6-2A690DC52BD8}" type="pres">
      <dgm:prSet presAssocID="{71EC4B88-A661-4972-9279-C34FA815AB09}" presName="horzSpace2" presStyleCnt="0"/>
      <dgm:spPr/>
    </dgm:pt>
    <dgm:pt modelId="{BC15BF23-89D9-451B-B051-541552535DB4}" type="pres">
      <dgm:prSet presAssocID="{71EC4B88-A661-4972-9279-C34FA815AB09}" presName="tx2" presStyleLbl="revTx" presStyleIdx="3" presStyleCnt="9"/>
      <dgm:spPr/>
    </dgm:pt>
    <dgm:pt modelId="{BE8C68A6-B5CE-4287-942F-77FA576D9233}" type="pres">
      <dgm:prSet presAssocID="{71EC4B88-A661-4972-9279-C34FA815AB09}" presName="vert2" presStyleCnt="0"/>
      <dgm:spPr/>
    </dgm:pt>
    <dgm:pt modelId="{46A82F49-630C-4D45-B54D-2FCB4CBB23DB}" type="pres">
      <dgm:prSet presAssocID="{71EC4B88-A661-4972-9279-C34FA815AB09}" presName="thinLine2b" presStyleLbl="callout" presStyleIdx="2" presStyleCnt="8"/>
      <dgm:spPr/>
    </dgm:pt>
    <dgm:pt modelId="{89F7F4F2-2B94-4A0A-BF9B-D264A1BDFCEF}" type="pres">
      <dgm:prSet presAssocID="{71EC4B88-A661-4972-9279-C34FA815AB09}" presName="vertSpace2b" presStyleCnt="0"/>
      <dgm:spPr/>
    </dgm:pt>
    <dgm:pt modelId="{CCA31C8E-C932-4BB3-917D-DC9294AB443A}" type="pres">
      <dgm:prSet presAssocID="{603B347A-877E-43F2-AAB1-F7E65212F935}" presName="horz2" presStyleCnt="0"/>
      <dgm:spPr/>
    </dgm:pt>
    <dgm:pt modelId="{74F833CE-29D0-48B9-9765-3139B8F05FAE}" type="pres">
      <dgm:prSet presAssocID="{603B347A-877E-43F2-AAB1-F7E65212F935}" presName="horzSpace2" presStyleCnt="0"/>
      <dgm:spPr/>
    </dgm:pt>
    <dgm:pt modelId="{AFEAE9F4-C974-46B7-8D4B-5D537F3CBC26}" type="pres">
      <dgm:prSet presAssocID="{603B347A-877E-43F2-AAB1-F7E65212F935}" presName="tx2" presStyleLbl="revTx" presStyleIdx="4" presStyleCnt="9"/>
      <dgm:spPr/>
    </dgm:pt>
    <dgm:pt modelId="{3E78A2D1-0665-40D0-9940-71AF0195642C}" type="pres">
      <dgm:prSet presAssocID="{603B347A-877E-43F2-AAB1-F7E65212F935}" presName="vert2" presStyleCnt="0"/>
      <dgm:spPr/>
    </dgm:pt>
    <dgm:pt modelId="{78D1ED92-8902-4575-AAEA-3C13AEC4CE4F}" type="pres">
      <dgm:prSet presAssocID="{603B347A-877E-43F2-AAB1-F7E65212F935}" presName="thinLine2b" presStyleLbl="callout" presStyleIdx="3" presStyleCnt="8"/>
      <dgm:spPr/>
    </dgm:pt>
    <dgm:pt modelId="{F0997E83-C1FD-46CE-BF87-890A6E498894}" type="pres">
      <dgm:prSet presAssocID="{603B347A-877E-43F2-AAB1-F7E65212F935}" presName="vertSpace2b" presStyleCnt="0"/>
      <dgm:spPr/>
    </dgm:pt>
    <dgm:pt modelId="{22BD3686-03F0-41FE-8706-6A46589ED4B6}" type="pres">
      <dgm:prSet presAssocID="{C50D103F-2548-4F8B-8588-D0AE00A67DA1}" presName="horz2" presStyleCnt="0"/>
      <dgm:spPr/>
    </dgm:pt>
    <dgm:pt modelId="{E709A48F-3657-4868-A3F2-9C4BBECB1F41}" type="pres">
      <dgm:prSet presAssocID="{C50D103F-2548-4F8B-8588-D0AE00A67DA1}" presName="horzSpace2" presStyleCnt="0"/>
      <dgm:spPr/>
    </dgm:pt>
    <dgm:pt modelId="{D2FF771E-D476-4969-9703-C144D0CBCD7E}" type="pres">
      <dgm:prSet presAssocID="{C50D103F-2548-4F8B-8588-D0AE00A67DA1}" presName="tx2" presStyleLbl="revTx" presStyleIdx="5" presStyleCnt="9"/>
      <dgm:spPr/>
    </dgm:pt>
    <dgm:pt modelId="{8AD03C14-08C2-4786-841B-A4E372392F4A}" type="pres">
      <dgm:prSet presAssocID="{C50D103F-2548-4F8B-8588-D0AE00A67DA1}" presName="vert2" presStyleCnt="0"/>
      <dgm:spPr/>
    </dgm:pt>
    <dgm:pt modelId="{6EF9605D-D0E0-491E-90BB-6E5C89B69F77}" type="pres">
      <dgm:prSet presAssocID="{C50D103F-2548-4F8B-8588-D0AE00A67DA1}" presName="thinLine2b" presStyleLbl="callout" presStyleIdx="4" presStyleCnt="8"/>
      <dgm:spPr/>
    </dgm:pt>
    <dgm:pt modelId="{5E58A16D-12B7-4011-ABC0-FEB32F97DB08}" type="pres">
      <dgm:prSet presAssocID="{C50D103F-2548-4F8B-8588-D0AE00A67DA1}" presName="vertSpace2b" presStyleCnt="0"/>
      <dgm:spPr/>
    </dgm:pt>
    <dgm:pt modelId="{D8086EAA-B141-4189-BE4F-8E503ADF1111}" type="pres">
      <dgm:prSet presAssocID="{A1D68AE2-4BE7-426E-95E6-15E2EBE47530}" presName="horz2" presStyleCnt="0"/>
      <dgm:spPr/>
    </dgm:pt>
    <dgm:pt modelId="{C97FC7C8-3551-499B-BA8D-F8EB863D5DD7}" type="pres">
      <dgm:prSet presAssocID="{A1D68AE2-4BE7-426E-95E6-15E2EBE47530}" presName="horzSpace2" presStyleCnt="0"/>
      <dgm:spPr/>
    </dgm:pt>
    <dgm:pt modelId="{F2528054-C51B-4A85-A4EC-B1B5CD6B5323}" type="pres">
      <dgm:prSet presAssocID="{A1D68AE2-4BE7-426E-95E6-15E2EBE47530}" presName="tx2" presStyleLbl="revTx" presStyleIdx="6" presStyleCnt="9"/>
      <dgm:spPr/>
    </dgm:pt>
    <dgm:pt modelId="{07CCC841-4E2C-40DE-8969-0EAF46097372}" type="pres">
      <dgm:prSet presAssocID="{A1D68AE2-4BE7-426E-95E6-15E2EBE47530}" presName="vert2" presStyleCnt="0"/>
      <dgm:spPr/>
    </dgm:pt>
    <dgm:pt modelId="{2A9FAFA5-03C2-4D3B-BA09-44CE28CC6B11}" type="pres">
      <dgm:prSet presAssocID="{A1D68AE2-4BE7-426E-95E6-15E2EBE47530}" presName="thinLine2b" presStyleLbl="callout" presStyleIdx="5" presStyleCnt="8"/>
      <dgm:spPr/>
    </dgm:pt>
    <dgm:pt modelId="{CFE22A18-72AF-49FF-A01C-1496EED22EEA}" type="pres">
      <dgm:prSet presAssocID="{A1D68AE2-4BE7-426E-95E6-15E2EBE47530}" presName="vertSpace2b" presStyleCnt="0"/>
      <dgm:spPr/>
    </dgm:pt>
    <dgm:pt modelId="{9A223EE7-15FE-444E-8154-4FF452F4AC18}" type="pres">
      <dgm:prSet presAssocID="{C38E1178-FA6E-42C2-99E8-40615D6A2542}" presName="horz2" presStyleCnt="0"/>
      <dgm:spPr/>
    </dgm:pt>
    <dgm:pt modelId="{05BFCA0E-2182-4147-AEFC-3DC521D5560C}" type="pres">
      <dgm:prSet presAssocID="{C38E1178-FA6E-42C2-99E8-40615D6A2542}" presName="horzSpace2" presStyleCnt="0"/>
      <dgm:spPr/>
    </dgm:pt>
    <dgm:pt modelId="{A70C7DD3-6BE9-4203-97DB-D9DF0E39F2ED}" type="pres">
      <dgm:prSet presAssocID="{C38E1178-FA6E-42C2-99E8-40615D6A2542}" presName="tx2" presStyleLbl="revTx" presStyleIdx="7" presStyleCnt="9"/>
      <dgm:spPr/>
    </dgm:pt>
    <dgm:pt modelId="{C25AE4F7-FA56-428E-97EF-201E2DBF1DA1}" type="pres">
      <dgm:prSet presAssocID="{C38E1178-FA6E-42C2-99E8-40615D6A2542}" presName="vert2" presStyleCnt="0"/>
      <dgm:spPr/>
    </dgm:pt>
    <dgm:pt modelId="{7EF01070-17E6-4B2D-B251-FA7C949FFC25}" type="pres">
      <dgm:prSet presAssocID="{C38E1178-FA6E-42C2-99E8-40615D6A2542}" presName="thinLine2b" presStyleLbl="callout" presStyleIdx="6" presStyleCnt="8"/>
      <dgm:spPr/>
    </dgm:pt>
    <dgm:pt modelId="{5AAD2AA4-0A06-441D-B7CA-985AE9B4F056}" type="pres">
      <dgm:prSet presAssocID="{C38E1178-FA6E-42C2-99E8-40615D6A2542}" presName="vertSpace2b" presStyleCnt="0"/>
      <dgm:spPr/>
    </dgm:pt>
    <dgm:pt modelId="{5132F220-E72D-4031-B721-3555999AB359}" type="pres">
      <dgm:prSet presAssocID="{F05A07B3-DCD0-4880-A008-717227B07D87}" presName="horz2" presStyleCnt="0"/>
      <dgm:spPr/>
    </dgm:pt>
    <dgm:pt modelId="{758460C7-5940-4917-8DB1-AB827BAF20E7}" type="pres">
      <dgm:prSet presAssocID="{F05A07B3-DCD0-4880-A008-717227B07D87}" presName="horzSpace2" presStyleCnt="0"/>
      <dgm:spPr/>
    </dgm:pt>
    <dgm:pt modelId="{835E05D3-46C6-4EFC-999D-FD39CDEA4978}" type="pres">
      <dgm:prSet presAssocID="{F05A07B3-DCD0-4880-A008-717227B07D87}" presName="tx2" presStyleLbl="revTx" presStyleIdx="8" presStyleCnt="9"/>
      <dgm:spPr/>
    </dgm:pt>
    <dgm:pt modelId="{E8F444CA-1030-471F-A414-F3DDFC0219C8}" type="pres">
      <dgm:prSet presAssocID="{F05A07B3-DCD0-4880-A008-717227B07D87}" presName="vert2" presStyleCnt="0"/>
      <dgm:spPr/>
    </dgm:pt>
    <dgm:pt modelId="{5402E9D6-61A5-4436-A22F-027FC9A7376A}" type="pres">
      <dgm:prSet presAssocID="{F05A07B3-DCD0-4880-A008-717227B07D87}" presName="thinLine2b" presStyleLbl="callout" presStyleIdx="7" presStyleCnt="8"/>
      <dgm:spPr/>
    </dgm:pt>
    <dgm:pt modelId="{64B2FB76-410B-40E6-8328-5E934D94E653}" type="pres">
      <dgm:prSet presAssocID="{F05A07B3-DCD0-4880-A008-717227B07D87}" presName="vertSpace2b" presStyleCnt="0"/>
      <dgm:spPr/>
    </dgm:pt>
  </dgm:ptLst>
  <dgm:cxnLst>
    <dgm:cxn modelId="{18B72005-5E6F-4EA3-972E-C7A9D9217762}" type="presOf" srcId="{A1D68AE2-4BE7-426E-95E6-15E2EBE47530}" destId="{F2528054-C51B-4A85-A4EC-B1B5CD6B5323}" srcOrd="0" destOrd="0" presId="urn:microsoft.com/office/officeart/2008/layout/LinedList"/>
    <dgm:cxn modelId="{992A6F11-9195-467B-845D-EAB01A31980C}" type="presOf" srcId="{550E2B03-6774-425B-AAE6-39CFC1450FF5}" destId="{688A3540-6753-4CE4-BB2E-C5600AD7FC48}" srcOrd="0" destOrd="0" presId="urn:microsoft.com/office/officeart/2008/layout/LinedList"/>
    <dgm:cxn modelId="{B982B71F-C2F2-4266-80D4-49F7D6972186}" srcId="{E5252A46-E3C9-4BAC-96FB-79CB9FA16638}" destId="{C38E1178-FA6E-42C2-99E8-40615D6A2542}" srcOrd="6" destOrd="0" parTransId="{26118E15-A815-4D4D-BB07-B7F7877EBEBA}" sibTransId="{69E9A30D-7CC6-4500-92B8-A51D67192AF7}"/>
    <dgm:cxn modelId="{98721132-15EB-4156-9486-94597F7FF297}" type="presOf" srcId="{F05A07B3-DCD0-4880-A008-717227B07D87}" destId="{835E05D3-46C6-4EFC-999D-FD39CDEA4978}" srcOrd="0" destOrd="0" presId="urn:microsoft.com/office/officeart/2008/layout/LinedList"/>
    <dgm:cxn modelId="{20C2E943-420B-40F9-8519-DE3D36F78F6B}" type="presOf" srcId="{E5252A46-E3C9-4BAC-96FB-79CB9FA16638}" destId="{F55120F8-75B4-47F3-A769-F3AFFF614339}" srcOrd="0" destOrd="0" presId="urn:microsoft.com/office/officeart/2008/layout/LinedList"/>
    <dgm:cxn modelId="{D0A4D564-B298-46FD-B30D-D8C8A3BC3EB6}" srcId="{FED545C7-1D3E-47E3-94A8-18D664253500}" destId="{E5252A46-E3C9-4BAC-96FB-79CB9FA16638}" srcOrd="0" destOrd="0" parTransId="{ECA0FDDD-03AE-4002-AF78-EB1593099EB0}" sibTransId="{DF49CDC9-3C2B-4A65-AF4C-0634A6F0F69B}"/>
    <dgm:cxn modelId="{8EFAC06B-514C-44BE-939A-0EF780ECE384}" type="presOf" srcId="{C50D103F-2548-4F8B-8588-D0AE00A67DA1}" destId="{D2FF771E-D476-4969-9703-C144D0CBCD7E}" srcOrd="0" destOrd="0" presId="urn:microsoft.com/office/officeart/2008/layout/LinedList"/>
    <dgm:cxn modelId="{BCADF977-655C-4E00-A586-4D4A4C3E5FE5}" type="presOf" srcId="{71EC4B88-A661-4972-9279-C34FA815AB09}" destId="{BC15BF23-89D9-451B-B051-541552535DB4}" srcOrd="0" destOrd="0" presId="urn:microsoft.com/office/officeart/2008/layout/LinedList"/>
    <dgm:cxn modelId="{93A53BA3-3568-4C2F-99B7-523C455840CE}" srcId="{E5252A46-E3C9-4BAC-96FB-79CB9FA16638}" destId="{A1D68AE2-4BE7-426E-95E6-15E2EBE47530}" srcOrd="5" destOrd="0" parTransId="{7B857B0B-BB02-409A-BFC9-168BA0063E87}" sibTransId="{7FCD9A49-7162-4931-9C96-652725C0108D}"/>
    <dgm:cxn modelId="{E836D7A4-5044-4273-8EF0-3466159409CD}" srcId="{E5252A46-E3C9-4BAC-96FB-79CB9FA16638}" destId="{71EC4B88-A661-4972-9279-C34FA815AB09}" srcOrd="2" destOrd="0" parTransId="{12A57E82-5BDA-4C9E-8349-56E768053D27}" sibTransId="{6B78253B-24C3-4533-BDEE-3C5EAFFDDB49}"/>
    <dgm:cxn modelId="{EDCC04AA-AE95-40C2-9819-5124DB993825}" srcId="{E5252A46-E3C9-4BAC-96FB-79CB9FA16638}" destId="{C50D103F-2548-4F8B-8588-D0AE00A67DA1}" srcOrd="4" destOrd="0" parTransId="{3920E8C1-AA27-428B-8C46-1DA2D09DF5E2}" sibTransId="{E21161EF-9E2A-410A-BF7B-57AECE685CF6}"/>
    <dgm:cxn modelId="{FD106CAD-593A-4131-BA9F-0EB7550C0770}" srcId="{E5252A46-E3C9-4BAC-96FB-79CB9FA16638}" destId="{603B347A-877E-43F2-AAB1-F7E65212F935}" srcOrd="3" destOrd="0" parTransId="{FF9ACE4A-33B6-4B9B-8ECA-F7BABE453D2A}" sibTransId="{6A3C47C3-C861-4796-80BF-07F401ED00D0}"/>
    <dgm:cxn modelId="{41A60EAE-2968-4B4E-AF82-57D82D850A70}" type="presOf" srcId="{FED545C7-1D3E-47E3-94A8-18D664253500}" destId="{7F26CFFA-578F-4961-BD38-B178802575A7}" srcOrd="0" destOrd="0" presId="urn:microsoft.com/office/officeart/2008/layout/LinedList"/>
    <dgm:cxn modelId="{F3CBCEB6-6155-468E-9BFB-E0C47504DE11}" type="presOf" srcId="{BE288CFB-FF6A-48CC-B977-1D2D8B4D2EE7}" destId="{A35A322A-556C-4775-B44D-0964CEF890C3}" srcOrd="0" destOrd="0" presId="urn:microsoft.com/office/officeart/2008/layout/LinedList"/>
    <dgm:cxn modelId="{ED2622C7-0145-4ECF-AD25-7D59EFA6AF3F}" type="presOf" srcId="{603B347A-877E-43F2-AAB1-F7E65212F935}" destId="{AFEAE9F4-C974-46B7-8D4B-5D537F3CBC26}" srcOrd="0" destOrd="0" presId="urn:microsoft.com/office/officeart/2008/layout/LinedList"/>
    <dgm:cxn modelId="{F3C828C7-E3C4-4C9F-B917-7CDD7DA33185}" type="presOf" srcId="{C38E1178-FA6E-42C2-99E8-40615D6A2542}" destId="{A70C7DD3-6BE9-4203-97DB-D9DF0E39F2ED}" srcOrd="0" destOrd="0" presId="urn:microsoft.com/office/officeart/2008/layout/LinedList"/>
    <dgm:cxn modelId="{70105ECE-2F78-4929-8986-E5BAD72942AE}" srcId="{E5252A46-E3C9-4BAC-96FB-79CB9FA16638}" destId="{F05A07B3-DCD0-4880-A008-717227B07D87}" srcOrd="7" destOrd="0" parTransId="{145D325F-4043-46BA-9DEF-391BA7510ED4}" sibTransId="{82FE85FC-39A5-443E-8690-929B9AC37510}"/>
    <dgm:cxn modelId="{DBF6E3CE-E202-47C3-B22C-E6315215D0E5}" srcId="{E5252A46-E3C9-4BAC-96FB-79CB9FA16638}" destId="{BE288CFB-FF6A-48CC-B977-1D2D8B4D2EE7}" srcOrd="0" destOrd="0" parTransId="{E09FFB76-CF76-4FF8-AA94-D2EEEB8C84E1}" sibTransId="{23B2C123-DD5A-41D7-BCA4-A8B0EB079E19}"/>
    <dgm:cxn modelId="{8D1A96E0-BF60-45F8-BCC8-75EDB2A570AF}" srcId="{E5252A46-E3C9-4BAC-96FB-79CB9FA16638}" destId="{550E2B03-6774-425B-AAE6-39CFC1450FF5}" srcOrd="1" destOrd="0" parTransId="{085251A4-691A-4693-847B-4A12A93C54E8}" sibTransId="{264572F6-362A-435F-97B9-93F3306C08A5}"/>
    <dgm:cxn modelId="{DAEFAE78-3721-4CCD-8F1F-2D7D9C2A1E50}" type="presParOf" srcId="{7F26CFFA-578F-4961-BD38-B178802575A7}" destId="{B0F43386-2CC8-4670-B744-6D97D4B04061}" srcOrd="0" destOrd="0" presId="urn:microsoft.com/office/officeart/2008/layout/LinedList"/>
    <dgm:cxn modelId="{EE38CF3B-DEBF-4260-959B-DCCF6BC2AC9F}" type="presParOf" srcId="{7F26CFFA-578F-4961-BD38-B178802575A7}" destId="{CF025939-11ED-45DF-B031-FE2D6460E51A}" srcOrd="1" destOrd="0" presId="urn:microsoft.com/office/officeart/2008/layout/LinedList"/>
    <dgm:cxn modelId="{9BE986FC-6ECD-44C1-8FD2-43794A591E68}" type="presParOf" srcId="{CF025939-11ED-45DF-B031-FE2D6460E51A}" destId="{F55120F8-75B4-47F3-A769-F3AFFF614339}" srcOrd="0" destOrd="0" presId="urn:microsoft.com/office/officeart/2008/layout/LinedList"/>
    <dgm:cxn modelId="{7F1B5A74-4D43-4B82-AF2B-AE03872CABF7}" type="presParOf" srcId="{CF025939-11ED-45DF-B031-FE2D6460E51A}" destId="{4DE2C3FC-3A12-4873-81B1-9C7DCB4B024B}" srcOrd="1" destOrd="0" presId="urn:microsoft.com/office/officeart/2008/layout/LinedList"/>
    <dgm:cxn modelId="{6E2CCB80-A5CC-4696-B979-C0E4A77A78D8}" type="presParOf" srcId="{4DE2C3FC-3A12-4873-81B1-9C7DCB4B024B}" destId="{8CC1EB2E-AFB3-4E1D-9283-87F22341A2F2}" srcOrd="0" destOrd="0" presId="urn:microsoft.com/office/officeart/2008/layout/LinedList"/>
    <dgm:cxn modelId="{EEE1F9ED-7E52-4BC1-B43A-D7367F8F1026}" type="presParOf" srcId="{4DE2C3FC-3A12-4873-81B1-9C7DCB4B024B}" destId="{A95474EF-37A7-46FC-9DD3-3F7ECFCB3441}" srcOrd="1" destOrd="0" presId="urn:microsoft.com/office/officeart/2008/layout/LinedList"/>
    <dgm:cxn modelId="{F7EF597B-7861-498F-A777-B668909D79B8}" type="presParOf" srcId="{A95474EF-37A7-46FC-9DD3-3F7ECFCB3441}" destId="{A41C4820-B396-4869-A708-1E02FACD8CC5}" srcOrd="0" destOrd="0" presId="urn:microsoft.com/office/officeart/2008/layout/LinedList"/>
    <dgm:cxn modelId="{CBD66674-393C-4811-ADE4-13E977F7BC33}" type="presParOf" srcId="{A95474EF-37A7-46FC-9DD3-3F7ECFCB3441}" destId="{A35A322A-556C-4775-B44D-0964CEF890C3}" srcOrd="1" destOrd="0" presId="urn:microsoft.com/office/officeart/2008/layout/LinedList"/>
    <dgm:cxn modelId="{BE01DE0D-795A-481F-B597-98C424A13158}" type="presParOf" srcId="{A95474EF-37A7-46FC-9DD3-3F7ECFCB3441}" destId="{1A553623-01C5-4D2A-BEB4-668BB0CB203B}" srcOrd="2" destOrd="0" presId="urn:microsoft.com/office/officeart/2008/layout/LinedList"/>
    <dgm:cxn modelId="{98075983-9776-4BAC-92A0-E181DC2C5619}" type="presParOf" srcId="{4DE2C3FC-3A12-4873-81B1-9C7DCB4B024B}" destId="{DF7B2C1F-11E4-44DD-AA91-7D96DFCECA75}" srcOrd="2" destOrd="0" presId="urn:microsoft.com/office/officeart/2008/layout/LinedList"/>
    <dgm:cxn modelId="{D291B1CF-1B2A-4AE8-A829-6A10D231A6C6}" type="presParOf" srcId="{4DE2C3FC-3A12-4873-81B1-9C7DCB4B024B}" destId="{EBB4283D-4F05-40DF-8165-08798D3591B6}" srcOrd="3" destOrd="0" presId="urn:microsoft.com/office/officeart/2008/layout/LinedList"/>
    <dgm:cxn modelId="{89FD5EA3-973F-40A2-98BA-89F247CD4D50}" type="presParOf" srcId="{4DE2C3FC-3A12-4873-81B1-9C7DCB4B024B}" destId="{14DB5391-1D4E-48B7-9839-341E79778A48}" srcOrd="4" destOrd="0" presId="urn:microsoft.com/office/officeart/2008/layout/LinedList"/>
    <dgm:cxn modelId="{5856A8AC-B1A3-4079-AD17-FC62EBE679F2}" type="presParOf" srcId="{14DB5391-1D4E-48B7-9839-341E79778A48}" destId="{3B36E030-F372-4E42-BF23-1AC51F949A31}" srcOrd="0" destOrd="0" presId="urn:microsoft.com/office/officeart/2008/layout/LinedList"/>
    <dgm:cxn modelId="{079CF813-CD12-4B57-8C62-5CD25D8F4963}" type="presParOf" srcId="{14DB5391-1D4E-48B7-9839-341E79778A48}" destId="{688A3540-6753-4CE4-BB2E-C5600AD7FC48}" srcOrd="1" destOrd="0" presId="urn:microsoft.com/office/officeart/2008/layout/LinedList"/>
    <dgm:cxn modelId="{AB5DD373-137E-4CDD-A165-B03ED4FB6F4F}" type="presParOf" srcId="{14DB5391-1D4E-48B7-9839-341E79778A48}" destId="{90E4ECFC-364B-4D3B-B270-E7FC54B48A18}" srcOrd="2" destOrd="0" presId="urn:microsoft.com/office/officeart/2008/layout/LinedList"/>
    <dgm:cxn modelId="{391F90DA-72EE-4781-8EF4-B0C516F62E02}" type="presParOf" srcId="{4DE2C3FC-3A12-4873-81B1-9C7DCB4B024B}" destId="{D6A85D28-0CF1-40EC-AB2F-FF3F6B0666A6}" srcOrd="5" destOrd="0" presId="urn:microsoft.com/office/officeart/2008/layout/LinedList"/>
    <dgm:cxn modelId="{6866DD12-91BC-4BC7-A0C0-D270E7952FB8}" type="presParOf" srcId="{4DE2C3FC-3A12-4873-81B1-9C7DCB4B024B}" destId="{803793B7-7914-4651-90EC-67DB04B411A1}" srcOrd="6" destOrd="0" presId="urn:microsoft.com/office/officeart/2008/layout/LinedList"/>
    <dgm:cxn modelId="{B843C32D-9D04-48FA-83F9-CF743DE44868}" type="presParOf" srcId="{4DE2C3FC-3A12-4873-81B1-9C7DCB4B024B}" destId="{716D816E-0AC7-40E7-88EB-463BFDD238BF}" srcOrd="7" destOrd="0" presId="urn:microsoft.com/office/officeart/2008/layout/LinedList"/>
    <dgm:cxn modelId="{0949DBB5-0DFD-4DF0-A6EB-88218C3C1C26}" type="presParOf" srcId="{716D816E-0AC7-40E7-88EB-463BFDD238BF}" destId="{6B58237B-98E5-4519-9AF6-2A690DC52BD8}" srcOrd="0" destOrd="0" presId="urn:microsoft.com/office/officeart/2008/layout/LinedList"/>
    <dgm:cxn modelId="{A4BC1721-432C-4924-8F33-7E7C7C7FC4FA}" type="presParOf" srcId="{716D816E-0AC7-40E7-88EB-463BFDD238BF}" destId="{BC15BF23-89D9-451B-B051-541552535DB4}" srcOrd="1" destOrd="0" presId="urn:microsoft.com/office/officeart/2008/layout/LinedList"/>
    <dgm:cxn modelId="{537B8E9F-E876-43A4-B34D-52E97756F731}" type="presParOf" srcId="{716D816E-0AC7-40E7-88EB-463BFDD238BF}" destId="{BE8C68A6-B5CE-4287-942F-77FA576D9233}" srcOrd="2" destOrd="0" presId="urn:microsoft.com/office/officeart/2008/layout/LinedList"/>
    <dgm:cxn modelId="{51C15E74-5AA8-4633-81F7-D03F2AA59930}" type="presParOf" srcId="{4DE2C3FC-3A12-4873-81B1-9C7DCB4B024B}" destId="{46A82F49-630C-4D45-B54D-2FCB4CBB23DB}" srcOrd="8" destOrd="0" presId="urn:microsoft.com/office/officeart/2008/layout/LinedList"/>
    <dgm:cxn modelId="{8762DA8A-CDD6-4852-B1C8-FEBA4F44D3E2}" type="presParOf" srcId="{4DE2C3FC-3A12-4873-81B1-9C7DCB4B024B}" destId="{89F7F4F2-2B94-4A0A-BF9B-D264A1BDFCEF}" srcOrd="9" destOrd="0" presId="urn:microsoft.com/office/officeart/2008/layout/LinedList"/>
    <dgm:cxn modelId="{05DCA559-3536-4350-8B12-126626A2806F}" type="presParOf" srcId="{4DE2C3FC-3A12-4873-81B1-9C7DCB4B024B}" destId="{CCA31C8E-C932-4BB3-917D-DC9294AB443A}" srcOrd="10" destOrd="0" presId="urn:microsoft.com/office/officeart/2008/layout/LinedList"/>
    <dgm:cxn modelId="{13E0D70F-3049-4167-BCEB-D6FFB147FCF8}" type="presParOf" srcId="{CCA31C8E-C932-4BB3-917D-DC9294AB443A}" destId="{74F833CE-29D0-48B9-9765-3139B8F05FAE}" srcOrd="0" destOrd="0" presId="urn:microsoft.com/office/officeart/2008/layout/LinedList"/>
    <dgm:cxn modelId="{AFC5438D-C46D-460C-925D-C319A393F534}" type="presParOf" srcId="{CCA31C8E-C932-4BB3-917D-DC9294AB443A}" destId="{AFEAE9F4-C974-46B7-8D4B-5D537F3CBC26}" srcOrd="1" destOrd="0" presId="urn:microsoft.com/office/officeart/2008/layout/LinedList"/>
    <dgm:cxn modelId="{D56007A3-E1A6-4F0E-9E56-FCDF2CE2392F}" type="presParOf" srcId="{CCA31C8E-C932-4BB3-917D-DC9294AB443A}" destId="{3E78A2D1-0665-40D0-9940-71AF0195642C}" srcOrd="2" destOrd="0" presId="urn:microsoft.com/office/officeart/2008/layout/LinedList"/>
    <dgm:cxn modelId="{DECEDCCF-6295-4E69-9D9A-E9EA650849D8}" type="presParOf" srcId="{4DE2C3FC-3A12-4873-81B1-9C7DCB4B024B}" destId="{78D1ED92-8902-4575-AAEA-3C13AEC4CE4F}" srcOrd="11" destOrd="0" presId="urn:microsoft.com/office/officeart/2008/layout/LinedList"/>
    <dgm:cxn modelId="{8A82D337-54EA-4B5B-BD29-1AE76C907A70}" type="presParOf" srcId="{4DE2C3FC-3A12-4873-81B1-9C7DCB4B024B}" destId="{F0997E83-C1FD-46CE-BF87-890A6E498894}" srcOrd="12" destOrd="0" presId="urn:microsoft.com/office/officeart/2008/layout/LinedList"/>
    <dgm:cxn modelId="{9F16E7EF-FB16-4BF2-B02B-48D5CF6DD051}" type="presParOf" srcId="{4DE2C3FC-3A12-4873-81B1-9C7DCB4B024B}" destId="{22BD3686-03F0-41FE-8706-6A46589ED4B6}" srcOrd="13" destOrd="0" presId="urn:microsoft.com/office/officeart/2008/layout/LinedList"/>
    <dgm:cxn modelId="{40864B1E-E7A2-465F-8416-623D4A0F3C73}" type="presParOf" srcId="{22BD3686-03F0-41FE-8706-6A46589ED4B6}" destId="{E709A48F-3657-4868-A3F2-9C4BBECB1F41}" srcOrd="0" destOrd="0" presId="urn:microsoft.com/office/officeart/2008/layout/LinedList"/>
    <dgm:cxn modelId="{CB8AAA40-CBF5-42C0-99CE-CF5EB08ADB76}" type="presParOf" srcId="{22BD3686-03F0-41FE-8706-6A46589ED4B6}" destId="{D2FF771E-D476-4969-9703-C144D0CBCD7E}" srcOrd="1" destOrd="0" presId="urn:microsoft.com/office/officeart/2008/layout/LinedList"/>
    <dgm:cxn modelId="{D86DB568-F2FE-4899-A761-043C51CB9057}" type="presParOf" srcId="{22BD3686-03F0-41FE-8706-6A46589ED4B6}" destId="{8AD03C14-08C2-4786-841B-A4E372392F4A}" srcOrd="2" destOrd="0" presId="urn:microsoft.com/office/officeart/2008/layout/LinedList"/>
    <dgm:cxn modelId="{EB710A1B-4BAC-44B7-9888-C916B089BED1}" type="presParOf" srcId="{4DE2C3FC-3A12-4873-81B1-9C7DCB4B024B}" destId="{6EF9605D-D0E0-491E-90BB-6E5C89B69F77}" srcOrd="14" destOrd="0" presId="urn:microsoft.com/office/officeart/2008/layout/LinedList"/>
    <dgm:cxn modelId="{AD71BD28-D918-45B7-AF53-31DC30825E1B}" type="presParOf" srcId="{4DE2C3FC-3A12-4873-81B1-9C7DCB4B024B}" destId="{5E58A16D-12B7-4011-ABC0-FEB32F97DB08}" srcOrd="15" destOrd="0" presId="urn:microsoft.com/office/officeart/2008/layout/LinedList"/>
    <dgm:cxn modelId="{5507AF74-E4E9-4DF4-A0E7-E514952EBE03}" type="presParOf" srcId="{4DE2C3FC-3A12-4873-81B1-9C7DCB4B024B}" destId="{D8086EAA-B141-4189-BE4F-8E503ADF1111}" srcOrd="16" destOrd="0" presId="urn:microsoft.com/office/officeart/2008/layout/LinedList"/>
    <dgm:cxn modelId="{DA76D535-0A66-4065-B3E1-738E6A508174}" type="presParOf" srcId="{D8086EAA-B141-4189-BE4F-8E503ADF1111}" destId="{C97FC7C8-3551-499B-BA8D-F8EB863D5DD7}" srcOrd="0" destOrd="0" presId="urn:microsoft.com/office/officeart/2008/layout/LinedList"/>
    <dgm:cxn modelId="{A144FA97-1232-4292-97F2-317872A91C4C}" type="presParOf" srcId="{D8086EAA-B141-4189-BE4F-8E503ADF1111}" destId="{F2528054-C51B-4A85-A4EC-B1B5CD6B5323}" srcOrd="1" destOrd="0" presId="urn:microsoft.com/office/officeart/2008/layout/LinedList"/>
    <dgm:cxn modelId="{91B63388-6D9C-4BB3-836E-A84F268E5709}" type="presParOf" srcId="{D8086EAA-B141-4189-BE4F-8E503ADF1111}" destId="{07CCC841-4E2C-40DE-8969-0EAF46097372}" srcOrd="2" destOrd="0" presId="urn:microsoft.com/office/officeart/2008/layout/LinedList"/>
    <dgm:cxn modelId="{EF4D7BCC-9C57-4AAD-BD61-B65D9C751509}" type="presParOf" srcId="{4DE2C3FC-3A12-4873-81B1-9C7DCB4B024B}" destId="{2A9FAFA5-03C2-4D3B-BA09-44CE28CC6B11}" srcOrd="17" destOrd="0" presId="urn:microsoft.com/office/officeart/2008/layout/LinedList"/>
    <dgm:cxn modelId="{8E005A21-3563-479E-9926-135F9D327DDE}" type="presParOf" srcId="{4DE2C3FC-3A12-4873-81B1-9C7DCB4B024B}" destId="{CFE22A18-72AF-49FF-A01C-1496EED22EEA}" srcOrd="18" destOrd="0" presId="urn:microsoft.com/office/officeart/2008/layout/LinedList"/>
    <dgm:cxn modelId="{722BF062-82EA-4962-8C6B-524F3439A293}" type="presParOf" srcId="{4DE2C3FC-3A12-4873-81B1-9C7DCB4B024B}" destId="{9A223EE7-15FE-444E-8154-4FF452F4AC18}" srcOrd="19" destOrd="0" presId="urn:microsoft.com/office/officeart/2008/layout/LinedList"/>
    <dgm:cxn modelId="{9631E1B4-B0C0-4697-A0E5-FA49C4938B2A}" type="presParOf" srcId="{9A223EE7-15FE-444E-8154-4FF452F4AC18}" destId="{05BFCA0E-2182-4147-AEFC-3DC521D5560C}" srcOrd="0" destOrd="0" presId="urn:microsoft.com/office/officeart/2008/layout/LinedList"/>
    <dgm:cxn modelId="{658A3116-8894-421B-8D92-5CDB6318CAF7}" type="presParOf" srcId="{9A223EE7-15FE-444E-8154-4FF452F4AC18}" destId="{A70C7DD3-6BE9-4203-97DB-D9DF0E39F2ED}" srcOrd="1" destOrd="0" presId="urn:microsoft.com/office/officeart/2008/layout/LinedList"/>
    <dgm:cxn modelId="{52918FAE-823D-406C-97DD-ECD1AA27A4CE}" type="presParOf" srcId="{9A223EE7-15FE-444E-8154-4FF452F4AC18}" destId="{C25AE4F7-FA56-428E-97EF-201E2DBF1DA1}" srcOrd="2" destOrd="0" presId="urn:microsoft.com/office/officeart/2008/layout/LinedList"/>
    <dgm:cxn modelId="{43369D26-1153-44C5-ABAB-5BA737AEF793}" type="presParOf" srcId="{4DE2C3FC-3A12-4873-81B1-9C7DCB4B024B}" destId="{7EF01070-17E6-4B2D-B251-FA7C949FFC25}" srcOrd="20" destOrd="0" presId="urn:microsoft.com/office/officeart/2008/layout/LinedList"/>
    <dgm:cxn modelId="{09C53608-D91E-4F0A-B6C7-A58C1270A0D4}" type="presParOf" srcId="{4DE2C3FC-3A12-4873-81B1-9C7DCB4B024B}" destId="{5AAD2AA4-0A06-441D-B7CA-985AE9B4F056}" srcOrd="21" destOrd="0" presId="urn:microsoft.com/office/officeart/2008/layout/LinedList"/>
    <dgm:cxn modelId="{F112A6CA-8B6A-483A-A9A2-F795F6850EA2}" type="presParOf" srcId="{4DE2C3FC-3A12-4873-81B1-9C7DCB4B024B}" destId="{5132F220-E72D-4031-B721-3555999AB359}" srcOrd="22" destOrd="0" presId="urn:microsoft.com/office/officeart/2008/layout/LinedList"/>
    <dgm:cxn modelId="{4AACF098-7EF8-484D-9AD7-EA49122225AC}" type="presParOf" srcId="{5132F220-E72D-4031-B721-3555999AB359}" destId="{758460C7-5940-4917-8DB1-AB827BAF20E7}" srcOrd="0" destOrd="0" presId="urn:microsoft.com/office/officeart/2008/layout/LinedList"/>
    <dgm:cxn modelId="{0F360ECC-1B45-495D-874C-85ECC7EE5BAA}" type="presParOf" srcId="{5132F220-E72D-4031-B721-3555999AB359}" destId="{835E05D3-46C6-4EFC-999D-FD39CDEA4978}" srcOrd="1" destOrd="0" presId="urn:microsoft.com/office/officeart/2008/layout/LinedList"/>
    <dgm:cxn modelId="{FD3484BC-BC2A-4106-9AD7-9966FF81F7B4}" type="presParOf" srcId="{5132F220-E72D-4031-B721-3555999AB359}" destId="{E8F444CA-1030-471F-A414-F3DDFC0219C8}" srcOrd="2" destOrd="0" presId="urn:microsoft.com/office/officeart/2008/layout/LinedList"/>
    <dgm:cxn modelId="{98E49398-82D8-40B9-B3C8-C8BFB132052C}" type="presParOf" srcId="{4DE2C3FC-3A12-4873-81B1-9C7DCB4B024B}" destId="{5402E9D6-61A5-4436-A22F-027FC9A7376A}" srcOrd="23" destOrd="0" presId="urn:microsoft.com/office/officeart/2008/layout/LinedList"/>
    <dgm:cxn modelId="{49B40BC5-FA0A-4AAD-B511-C5C035462C6D}" type="presParOf" srcId="{4DE2C3FC-3A12-4873-81B1-9C7DCB4B024B}" destId="{64B2FB76-410B-40E6-8328-5E934D94E653}" srcOrd="24"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757B5DA-66BA-4A9C-B71E-C548426824B1}" type="doc">
      <dgm:prSet loTypeId="urn:microsoft.com/office/officeart/2005/8/layout/hList6" loCatId="list" qsTypeId="urn:microsoft.com/office/officeart/2005/8/quickstyle/simple1" qsCatId="simple" csTypeId="urn:microsoft.com/office/officeart/2005/8/colors/colorful1" csCatId="colorful" phldr="1"/>
      <dgm:spPr/>
      <dgm:t>
        <a:bodyPr/>
        <a:lstStyle/>
        <a:p>
          <a:endParaRPr lang="pl-PL"/>
        </a:p>
      </dgm:t>
    </dgm:pt>
    <dgm:pt modelId="{B47596D7-47F5-415E-A195-D9184E910599}">
      <dgm:prSet/>
      <dgm:spPr/>
      <dgm:t>
        <a:bodyPr/>
        <a:lstStyle/>
        <a:p>
          <a:pPr algn="ctr" rtl="0"/>
          <a:r>
            <a:rPr lang="pl-PL" b="1" u="sng" dirty="0"/>
            <a:t>Art. 339 § 3 pkt 1</a:t>
          </a:r>
        </a:p>
      </dgm:t>
    </dgm:pt>
    <dgm:pt modelId="{11CA73DE-11A6-414A-9CCE-2E4171979660}" type="parTrans" cxnId="{5FDDE9FD-4DF4-4E7C-94CD-D9E26A935074}">
      <dgm:prSet/>
      <dgm:spPr/>
      <dgm:t>
        <a:bodyPr/>
        <a:lstStyle/>
        <a:p>
          <a:endParaRPr lang="pl-PL"/>
        </a:p>
      </dgm:t>
    </dgm:pt>
    <dgm:pt modelId="{A283E7E0-6215-4701-BDC6-D02CF3D4F4D9}" type="sibTrans" cxnId="{5FDDE9FD-4DF4-4E7C-94CD-D9E26A935074}">
      <dgm:prSet/>
      <dgm:spPr/>
      <dgm:t>
        <a:bodyPr/>
        <a:lstStyle/>
        <a:p>
          <a:endParaRPr lang="pl-PL"/>
        </a:p>
      </dgm:t>
    </dgm:pt>
    <dgm:pt modelId="{0A573B06-6D3A-43B7-805C-E362307EDB9E}">
      <dgm:prSet/>
      <dgm:spPr/>
      <dgm:t>
        <a:bodyPr/>
        <a:lstStyle/>
        <a:p>
          <a:pPr algn="just" rtl="0"/>
          <a:r>
            <a:rPr lang="pl-PL" dirty="0"/>
            <a:t>potrzeba umorzenia postępowania z uwagi na zaistnienie negatywnej przesłanki procesowej np. znikomej społecznej szkodliwości czynu czy przedawnienia</a:t>
          </a:r>
        </a:p>
      </dgm:t>
    </dgm:pt>
    <dgm:pt modelId="{FC97EB7E-DB4C-43C1-876D-B7481D9CB434}" type="parTrans" cxnId="{BB7A1F2D-A4A1-43C3-A327-96D1D64EAE4A}">
      <dgm:prSet/>
      <dgm:spPr/>
      <dgm:t>
        <a:bodyPr/>
        <a:lstStyle/>
        <a:p>
          <a:endParaRPr lang="pl-PL"/>
        </a:p>
      </dgm:t>
    </dgm:pt>
    <dgm:pt modelId="{4AD560DC-A66E-486F-AE0E-2B1EF4A1EE32}" type="sibTrans" cxnId="{BB7A1F2D-A4A1-43C3-A327-96D1D64EAE4A}">
      <dgm:prSet/>
      <dgm:spPr/>
      <dgm:t>
        <a:bodyPr/>
        <a:lstStyle/>
        <a:p>
          <a:endParaRPr lang="pl-PL"/>
        </a:p>
      </dgm:t>
    </dgm:pt>
    <dgm:pt modelId="{3931B41F-FB11-423A-A657-890DCE0EEF38}">
      <dgm:prSet/>
      <dgm:spPr/>
      <dgm:t>
        <a:bodyPr/>
        <a:lstStyle/>
        <a:p>
          <a:pPr algn="just" rtl="0"/>
          <a:r>
            <a:rPr lang="pl-PL"/>
            <a:t>Badanie dopuszczalności procesu</a:t>
          </a:r>
        </a:p>
      </dgm:t>
    </dgm:pt>
    <dgm:pt modelId="{1DCECC81-9205-478C-936A-7BEC201AC92A}" type="parTrans" cxnId="{A40FDC3B-0CD0-456B-B13E-B2B19A9A320C}">
      <dgm:prSet/>
      <dgm:spPr/>
      <dgm:t>
        <a:bodyPr/>
        <a:lstStyle/>
        <a:p>
          <a:endParaRPr lang="pl-PL"/>
        </a:p>
      </dgm:t>
    </dgm:pt>
    <dgm:pt modelId="{1B1CDB4B-29FD-415A-9231-8A88A5283F36}" type="sibTrans" cxnId="{A40FDC3B-0CD0-456B-B13E-B2B19A9A320C}">
      <dgm:prSet/>
      <dgm:spPr/>
      <dgm:t>
        <a:bodyPr/>
        <a:lstStyle/>
        <a:p>
          <a:endParaRPr lang="pl-PL"/>
        </a:p>
      </dgm:t>
    </dgm:pt>
    <dgm:pt modelId="{E7419D80-9992-4B31-8E3A-4A8880C3F9AC}">
      <dgm:prSet/>
      <dgm:spPr/>
      <dgm:t>
        <a:bodyPr/>
        <a:lstStyle/>
        <a:p>
          <a:pPr algn="just" rtl="0"/>
          <a:r>
            <a:rPr lang="pl-PL"/>
            <a:t>Obowiązek wszystkich organów prowadzących postępowanie. W szczególności oskarżyciel publiczny powinien zadbać, czy nie występuje przeszkoda procesowa, która czyny całe postępowanie niedopuszczalnym. Unormowanie art. 339 § 3 pkt. 1 akcentuje, że także prezes sądu i sąd mają obowiązek czuwać, aby w warunkach niedopuszczalności postępowania nie doszło do rozprawy głównej.  </a:t>
          </a:r>
        </a:p>
      </dgm:t>
    </dgm:pt>
    <dgm:pt modelId="{50EDD251-BD80-4A5D-BE5E-07D8D5491CFE}" type="parTrans" cxnId="{1FF71C21-C4D4-4E56-A676-D466B727D503}">
      <dgm:prSet/>
      <dgm:spPr/>
      <dgm:t>
        <a:bodyPr/>
        <a:lstStyle/>
        <a:p>
          <a:endParaRPr lang="pl-PL"/>
        </a:p>
      </dgm:t>
    </dgm:pt>
    <dgm:pt modelId="{A08BAB47-8A02-44F5-982E-BCDEFF7AE165}" type="sibTrans" cxnId="{1FF71C21-C4D4-4E56-A676-D466B727D503}">
      <dgm:prSet/>
      <dgm:spPr/>
      <dgm:t>
        <a:bodyPr/>
        <a:lstStyle/>
        <a:p>
          <a:endParaRPr lang="pl-PL"/>
        </a:p>
      </dgm:t>
    </dgm:pt>
    <dgm:pt modelId="{8BD778E7-E888-4C6E-ABEA-D2FC5F9EC3C5}">
      <dgm:prSet/>
      <dgm:spPr/>
      <dgm:t>
        <a:bodyPr/>
        <a:lstStyle/>
        <a:p>
          <a:pPr algn="just" rtl="0"/>
          <a:r>
            <a:rPr lang="pl-PL" dirty="0"/>
            <a:t>Por. postanowienie SN z dnia 28 października 2009 r., I KZP 21/09</a:t>
          </a:r>
        </a:p>
      </dgm:t>
    </dgm:pt>
    <dgm:pt modelId="{62FE4299-EDF2-414C-935E-6F214118B6AE}" type="parTrans" cxnId="{82E10C40-D607-4936-B910-5C857649346D}">
      <dgm:prSet/>
      <dgm:spPr/>
      <dgm:t>
        <a:bodyPr/>
        <a:lstStyle/>
        <a:p>
          <a:endParaRPr lang="pl-PL"/>
        </a:p>
      </dgm:t>
    </dgm:pt>
    <dgm:pt modelId="{A7DDAF85-1347-4B9C-8350-E690AB69404E}" type="sibTrans" cxnId="{82E10C40-D607-4936-B910-5C857649346D}">
      <dgm:prSet/>
      <dgm:spPr/>
      <dgm:t>
        <a:bodyPr/>
        <a:lstStyle/>
        <a:p>
          <a:endParaRPr lang="pl-PL"/>
        </a:p>
      </dgm:t>
    </dgm:pt>
    <dgm:pt modelId="{2A4FDC95-8BE3-423F-835C-52CAEDAA434A}">
      <dgm:prSet/>
      <dgm:spPr/>
      <dgm:t>
        <a:bodyPr/>
        <a:lstStyle/>
        <a:p>
          <a:pPr algn="ctr" rtl="0"/>
          <a:r>
            <a:rPr lang="pl-PL" b="1" u="sng" dirty="0"/>
            <a:t>Art. 339 § 3 pkt 2 </a:t>
          </a:r>
        </a:p>
      </dgm:t>
    </dgm:pt>
    <dgm:pt modelId="{A8ABAB4A-7623-4556-B66C-24595DC2FCC5}" type="parTrans" cxnId="{D6011953-B327-40C3-81A2-F3FE9A6000B2}">
      <dgm:prSet/>
      <dgm:spPr/>
      <dgm:t>
        <a:bodyPr/>
        <a:lstStyle/>
        <a:p>
          <a:endParaRPr lang="pl-PL"/>
        </a:p>
      </dgm:t>
    </dgm:pt>
    <dgm:pt modelId="{63D983A8-A9B3-40B0-A4F8-DC5FE542A374}" type="sibTrans" cxnId="{D6011953-B327-40C3-81A2-F3FE9A6000B2}">
      <dgm:prSet/>
      <dgm:spPr/>
      <dgm:t>
        <a:bodyPr/>
        <a:lstStyle/>
        <a:p>
          <a:endParaRPr lang="pl-PL"/>
        </a:p>
      </dgm:t>
    </dgm:pt>
    <dgm:pt modelId="{9B770FFE-DE2E-4CC9-99BA-8F9300523429}">
      <dgm:prSet/>
      <dgm:spPr/>
      <dgm:t>
        <a:bodyPr/>
        <a:lstStyle/>
        <a:p>
          <a:pPr algn="just" rtl="0"/>
          <a:r>
            <a:rPr lang="pl-PL" dirty="0"/>
            <a:t>Sądowa kontrola faktycznej zasadności oskarżenia – badanie przez sąd przed rozprawą dostateczności dowodów zebranych i przedstawionych przez oskarżyciela. Nieuzasadniony pod względem faktycznym akt oskarżenia nie powinien powodować przeprowadzenia rozprawy głównej. </a:t>
          </a:r>
        </a:p>
      </dgm:t>
    </dgm:pt>
    <dgm:pt modelId="{C4450264-E242-46A9-A93B-B9317F6783EC}" type="parTrans" cxnId="{6B9B4FC1-9986-404E-9403-DDF8DCFE9A78}">
      <dgm:prSet/>
      <dgm:spPr/>
      <dgm:t>
        <a:bodyPr/>
        <a:lstStyle/>
        <a:p>
          <a:endParaRPr lang="pl-PL"/>
        </a:p>
      </dgm:t>
    </dgm:pt>
    <dgm:pt modelId="{DDB65407-391D-4DD3-A171-5CAA6BCE5757}" type="sibTrans" cxnId="{6B9B4FC1-9986-404E-9403-DDF8DCFE9A78}">
      <dgm:prSet/>
      <dgm:spPr/>
      <dgm:t>
        <a:bodyPr/>
        <a:lstStyle/>
        <a:p>
          <a:endParaRPr lang="pl-PL"/>
        </a:p>
      </dgm:t>
    </dgm:pt>
    <dgm:pt modelId="{2DC3D967-8F04-42B4-A5A2-4617D6055669}">
      <dgm:prSet/>
      <dgm:spPr/>
      <dgm:t>
        <a:bodyPr/>
        <a:lstStyle/>
        <a:p>
          <a:pPr algn="just" rtl="0"/>
          <a:r>
            <a:rPr lang="pl-PL" dirty="0"/>
            <a:t>Ocena przed rozprawą wartości dowodowej materiału przedłożonego przez oskarżyciela . </a:t>
          </a:r>
        </a:p>
      </dgm:t>
    </dgm:pt>
    <dgm:pt modelId="{250FB1FD-3886-4877-AC04-1D5E1339D434}" type="parTrans" cxnId="{40962D71-49BA-42DD-9591-8FE0802A5C37}">
      <dgm:prSet/>
      <dgm:spPr/>
      <dgm:t>
        <a:bodyPr/>
        <a:lstStyle/>
        <a:p>
          <a:endParaRPr lang="pl-PL"/>
        </a:p>
      </dgm:t>
    </dgm:pt>
    <dgm:pt modelId="{6301C5D7-A259-4314-9742-A0290D18F10F}" type="sibTrans" cxnId="{40962D71-49BA-42DD-9591-8FE0802A5C37}">
      <dgm:prSet/>
      <dgm:spPr/>
      <dgm:t>
        <a:bodyPr/>
        <a:lstStyle/>
        <a:p>
          <a:endParaRPr lang="pl-PL"/>
        </a:p>
      </dgm:t>
    </dgm:pt>
    <dgm:pt modelId="{6A27D522-3E9E-483C-AF24-0A4FFB7F6616}">
      <dgm:prSet/>
      <dgm:spPr/>
      <dgm:t>
        <a:bodyPr/>
        <a:lstStyle/>
        <a:p>
          <a:pPr algn="just" rtl="0"/>
          <a:r>
            <a:rPr lang="pl-PL" dirty="0"/>
            <a:t>Dotyczy wszystkich spraw i wszystkich trybów postępowania. </a:t>
          </a:r>
        </a:p>
      </dgm:t>
    </dgm:pt>
    <dgm:pt modelId="{3D136372-6F81-4B19-91BB-EE3802317621}" type="parTrans" cxnId="{734C27A0-F41B-4413-B12D-8FF8F25DDC68}">
      <dgm:prSet/>
      <dgm:spPr/>
      <dgm:t>
        <a:bodyPr/>
        <a:lstStyle/>
        <a:p>
          <a:endParaRPr lang="pl-PL"/>
        </a:p>
      </dgm:t>
    </dgm:pt>
    <dgm:pt modelId="{A7C59B57-B697-4F96-BF44-745B0C55EDE6}" type="sibTrans" cxnId="{734C27A0-F41B-4413-B12D-8FF8F25DDC68}">
      <dgm:prSet/>
      <dgm:spPr/>
      <dgm:t>
        <a:bodyPr/>
        <a:lstStyle/>
        <a:p>
          <a:endParaRPr lang="pl-PL"/>
        </a:p>
      </dgm:t>
    </dgm:pt>
    <dgm:pt modelId="{B8FF4A7B-54CD-4DB4-97EF-B1FEE48C9324}">
      <dgm:prSet/>
      <dgm:spPr/>
      <dgm:t>
        <a:bodyPr/>
        <a:lstStyle/>
        <a:p>
          <a:pPr algn="just" rtl="0"/>
          <a:r>
            <a:rPr lang="pl-PL" dirty="0"/>
            <a:t>Tylko wtedy gdy brak jest „oczywisty” i niewątpliwy – żaden z dowodów zebranych w postępowaniu przygotowawczym nie wskazuje na prawdopodobieństwo popełnienia czynu lub nie uzasadnia popełnienia go przez oskarżonego</a:t>
          </a:r>
        </a:p>
      </dgm:t>
    </dgm:pt>
    <dgm:pt modelId="{9EEC19B0-A3F0-4C25-9FAE-3216BEE4143B}" type="parTrans" cxnId="{93C0CA8E-C1C1-4D78-A6B1-66809293D465}">
      <dgm:prSet/>
      <dgm:spPr/>
      <dgm:t>
        <a:bodyPr/>
        <a:lstStyle/>
        <a:p>
          <a:endParaRPr lang="pl-PL"/>
        </a:p>
      </dgm:t>
    </dgm:pt>
    <dgm:pt modelId="{8DD61220-66AB-42FA-82ED-EA2471BD5E96}" type="sibTrans" cxnId="{93C0CA8E-C1C1-4D78-A6B1-66809293D465}">
      <dgm:prSet/>
      <dgm:spPr/>
      <dgm:t>
        <a:bodyPr/>
        <a:lstStyle/>
        <a:p>
          <a:endParaRPr lang="pl-PL"/>
        </a:p>
      </dgm:t>
    </dgm:pt>
    <dgm:pt modelId="{DDCC4C74-FB69-4A92-A552-ED37396018E8}" type="pres">
      <dgm:prSet presAssocID="{0757B5DA-66BA-4A9C-B71E-C548426824B1}" presName="Name0" presStyleCnt="0">
        <dgm:presLayoutVars>
          <dgm:dir/>
          <dgm:resizeHandles val="exact"/>
        </dgm:presLayoutVars>
      </dgm:prSet>
      <dgm:spPr/>
    </dgm:pt>
    <dgm:pt modelId="{15FEE032-6771-4059-B8BE-B007DBD5D0D7}" type="pres">
      <dgm:prSet presAssocID="{B47596D7-47F5-415E-A195-D9184E910599}" presName="node" presStyleLbl="node1" presStyleIdx="0" presStyleCnt="2">
        <dgm:presLayoutVars>
          <dgm:bulletEnabled val="1"/>
        </dgm:presLayoutVars>
      </dgm:prSet>
      <dgm:spPr/>
    </dgm:pt>
    <dgm:pt modelId="{E0CC13CD-1166-48CA-9475-95247A541B38}" type="pres">
      <dgm:prSet presAssocID="{A283E7E0-6215-4701-BDC6-D02CF3D4F4D9}" presName="sibTrans" presStyleCnt="0"/>
      <dgm:spPr/>
    </dgm:pt>
    <dgm:pt modelId="{B14A96CF-C710-47AA-9D2E-9472CAF5CECD}" type="pres">
      <dgm:prSet presAssocID="{2A4FDC95-8BE3-423F-835C-52CAEDAA434A}" presName="node" presStyleLbl="node1" presStyleIdx="1" presStyleCnt="2">
        <dgm:presLayoutVars>
          <dgm:bulletEnabled val="1"/>
        </dgm:presLayoutVars>
      </dgm:prSet>
      <dgm:spPr/>
    </dgm:pt>
  </dgm:ptLst>
  <dgm:cxnLst>
    <dgm:cxn modelId="{E5325504-8EB9-4D22-9384-DC270AFEEC6E}" type="presOf" srcId="{8BD778E7-E888-4C6E-ABEA-D2FC5F9EC3C5}" destId="{15FEE032-6771-4059-B8BE-B007DBD5D0D7}" srcOrd="0" destOrd="4" presId="urn:microsoft.com/office/officeart/2005/8/layout/hList6"/>
    <dgm:cxn modelId="{B99BDD12-EE7B-48A2-A6D2-D32A381B8399}" type="presOf" srcId="{3931B41F-FB11-423A-A657-890DCE0EEF38}" destId="{15FEE032-6771-4059-B8BE-B007DBD5D0D7}" srcOrd="0" destOrd="2" presId="urn:microsoft.com/office/officeart/2005/8/layout/hList6"/>
    <dgm:cxn modelId="{1FF71C21-C4D4-4E56-A676-D466B727D503}" srcId="{B47596D7-47F5-415E-A195-D9184E910599}" destId="{E7419D80-9992-4B31-8E3A-4A8880C3F9AC}" srcOrd="2" destOrd="0" parTransId="{50EDD251-BD80-4A5D-BE5E-07D8D5491CFE}" sibTransId="{A08BAB47-8A02-44F5-982E-BCDEFF7AE165}"/>
    <dgm:cxn modelId="{BB7A1F2D-A4A1-43C3-A327-96D1D64EAE4A}" srcId="{B47596D7-47F5-415E-A195-D9184E910599}" destId="{0A573B06-6D3A-43B7-805C-E362307EDB9E}" srcOrd="0" destOrd="0" parTransId="{FC97EB7E-DB4C-43C1-876D-B7481D9CB434}" sibTransId="{4AD560DC-A66E-486F-AE0E-2B1EF4A1EE32}"/>
    <dgm:cxn modelId="{A40FDC3B-0CD0-456B-B13E-B2B19A9A320C}" srcId="{B47596D7-47F5-415E-A195-D9184E910599}" destId="{3931B41F-FB11-423A-A657-890DCE0EEF38}" srcOrd="1" destOrd="0" parTransId="{1DCECC81-9205-478C-936A-7BEC201AC92A}" sibTransId="{1B1CDB4B-29FD-415A-9231-8A88A5283F36}"/>
    <dgm:cxn modelId="{82E10C40-D607-4936-B910-5C857649346D}" srcId="{B47596D7-47F5-415E-A195-D9184E910599}" destId="{8BD778E7-E888-4C6E-ABEA-D2FC5F9EC3C5}" srcOrd="3" destOrd="0" parTransId="{62FE4299-EDF2-414C-935E-6F214118B6AE}" sibTransId="{A7DDAF85-1347-4B9C-8350-E690AB69404E}"/>
    <dgm:cxn modelId="{D0349267-9014-4383-827D-2FEE5A885875}" type="presOf" srcId="{0A573B06-6D3A-43B7-805C-E362307EDB9E}" destId="{15FEE032-6771-4059-B8BE-B007DBD5D0D7}" srcOrd="0" destOrd="1" presId="urn:microsoft.com/office/officeart/2005/8/layout/hList6"/>
    <dgm:cxn modelId="{5697236B-D633-476D-A504-6EDE9492A99C}" type="presOf" srcId="{B8FF4A7B-54CD-4DB4-97EF-B1FEE48C9324}" destId="{B14A96CF-C710-47AA-9D2E-9472CAF5CECD}" srcOrd="0" destOrd="4" presId="urn:microsoft.com/office/officeart/2005/8/layout/hList6"/>
    <dgm:cxn modelId="{E1CDEB6D-C92D-4E78-9FF0-67DDEFF6C419}" type="presOf" srcId="{B47596D7-47F5-415E-A195-D9184E910599}" destId="{15FEE032-6771-4059-B8BE-B007DBD5D0D7}" srcOrd="0" destOrd="0" presId="urn:microsoft.com/office/officeart/2005/8/layout/hList6"/>
    <dgm:cxn modelId="{40962D71-49BA-42DD-9591-8FE0802A5C37}" srcId="{2A4FDC95-8BE3-423F-835C-52CAEDAA434A}" destId="{2DC3D967-8F04-42B4-A5A2-4617D6055669}" srcOrd="1" destOrd="0" parTransId="{250FB1FD-3886-4877-AC04-1D5E1339D434}" sibTransId="{6301C5D7-A259-4314-9742-A0290D18F10F}"/>
    <dgm:cxn modelId="{D6011953-B327-40C3-81A2-F3FE9A6000B2}" srcId="{0757B5DA-66BA-4A9C-B71E-C548426824B1}" destId="{2A4FDC95-8BE3-423F-835C-52CAEDAA434A}" srcOrd="1" destOrd="0" parTransId="{A8ABAB4A-7623-4556-B66C-24595DC2FCC5}" sibTransId="{63D983A8-A9B3-40B0-A4F8-DC5FE542A374}"/>
    <dgm:cxn modelId="{7B086E53-40B9-41E0-8586-64CF3977C66F}" type="presOf" srcId="{E7419D80-9992-4B31-8E3A-4A8880C3F9AC}" destId="{15FEE032-6771-4059-B8BE-B007DBD5D0D7}" srcOrd="0" destOrd="3" presId="urn:microsoft.com/office/officeart/2005/8/layout/hList6"/>
    <dgm:cxn modelId="{E9A9EB74-16B0-4353-B6AB-1FCDCA4E6177}" type="presOf" srcId="{0757B5DA-66BA-4A9C-B71E-C548426824B1}" destId="{DDCC4C74-FB69-4A92-A552-ED37396018E8}" srcOrd="0" destOrd="0" presId="urn:microsoft.com/office/officeart/2005/8/layout/hList6"/>
    <dgm:cxn modelId="{BEF3E38A-65CE-4A32-975D-1F1808130E60}" type="presOf" srcId="{2DC3D967-8F04-42B4-A5A2-4617D6055669}" destId="{B14A96CF-C710-47AA-9D2E-9472CAF5CECD}" srcOrd="0" destOrd="2" presId="urn:microsoft.com/office/officeart/2005/8/layout/hList6"/>
    <dgm:cxn modelId="{93C0CA8E-C1C1-4D78-A6B1-66809293D465}" srcId="{2A4FDC95-8BE3-423F-835C-52CAEDAA434A}" destId="{B8FF4A7B-54CD-4DB4-97EF-B1FEE48C9324}" srcOrd="3" destOrd="0" parTransId="{9EEC19B0-A3F0-4C25-9FAE-3216BEE4143B}" sibTransId="{8DD61220-66AB-42FA-82ED-EA2471BD5E96}"/>
    <dgm:cxn modelId="{734C27A0-F41B-4413-B12D-8FF8F25DDC68}" srcId="{2A4FDC95-8BE3-423F-835C-52CAEDAA434A}" destId="{6A27D522-3E9E-483C-AF24-0A4FFB7F6616}" srcOrd="2" destOrd="0" parTransId="{3D136372-6F81-4B19-91BB-EE3802317621}" sibTransId="{A7C59B57-B697-4F96-BF44-745B0C55EDE6}"/>
    <dgm:cxn modelId="{66A397B3-E079-4E75-AA96-00EA42D52455}" type="presOf" srcId="{2A4FDC95-8BE3-423F-835C-52CAEDAA434A}" destId="{B14A96CF-C710-47AA-9D2E-9472CAF5CECD}" srcOrd="0" destOrd="0" presId="urn:microsoft.com/office/officeart/2005/8/layout/hList6"/>
    <dgm:cxn modelId="{6B9B4FC1-9986-404E-9403-DDF8DCFE9A78}" srcId="{2A4FDC95-8BE3-423F-835C-52CAEDAA434A}" destId="{9B770FFE-DE2E-4CC9-99BA-8F9300523429}" srcOrd="0" destOrd="0" parTransId="{C4450264-E242-46A9-A93B-B9317F6783EC}" sibTransId="{DDB65407-391D-4DD3-A171-5CAA6BCE5757}"/>
    <dgm:cxn modelId="{85CF8AD1-9B6D-4F01-8161-AFB95273A602}" type="presOf" srcId="{9B770FFE-DE2E-4CC9-99BA-8F9300523429}" destId="{B14A96CF-C710-47AA-9D2E-9472CAF5CECD}" srcOrd="0" destOrd="1" presId="urn:microsoft.com/office/officeart/2005/8/layout/hList6"/>
    <dgm:cxn modelId="{938019EB-C714-4512-B1DB-64C694DB94E0}" type="presOf" srcId="{6A27D522-3E9E-483C-AF24-0A4FFB7F6616}" destId="{B14A96CF-C710-47AA-9D2E-9472CAF5CECD}" srcOrd="0" destOrd="3" presId="urn:microsoft.com/office/officeart/2005/8/layout/hList6"/>
    <dgm:cxn modelId="{5FDDE9FD-4DF4-4E7C-94CD-D9E26A935074}" srcId="{0757B5DA-66BA-4A9C-B71E-C548426824B1}" destId="{B47596D7-47F5-415E-A195-D9184E910599}" srcOrd="0" destOrd="0" parTransId="{11CA73DE-11A6-414A-9CCE-2E4171979660}" sibTransId="{A283E7E0-6215-4701-BDC6-D02CF3D4F4D9}"/>
    <dgm:cxn modelId="{7E0E8E65-50B3-40AF-9320-78F19B2BDEEB}" type="presParOf" srcId="{DDCC4C74-FB69-4A92-A552-ED37396018E8}" destId="{15FEE032-6771-4059-B8BE-B007DBD5D0D7}" srcOrd="0" destOrd="0" presId="urn:microsoft.com/office/officeart/2005/8/layout/hList6"/>
    <dgm:cxn modelId="{69BDC7D3-2855-4790-B4FA-899A9020EB89}" type="presParOf" srcId="{DDCC4C74-FB69-4A92-A552-ED37396018E8}" destId="{E0CC13CD-1166-48CA-9475-95247A541B38}" srcOrd="1" destOrd="0" presId="urn:microsoft.com/office/officeart/2005/8/layout/hList6"/>
    <dgm:cxn modelId="{F0EA45CC-FF42-4C4F-9D34-27F63D5DF051}" type="presParOf" srcId="{DDCC4C74-FB69-4A92-A552-ED37396018E8}" destId="{B14A96CF-C710-47AA-9D2E-9472CAF5CECD}"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46E4382-1968-4BAF-98A8-7255E3677600}"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pl-PL"/>
        </a:p>
      </dgm:t>
    </dgm:pt>
    <dgm:pt modelId="{7C76A183-431C-4EDD-89F8-26718B609397}">
      <dgm:prSet/>
      <dgm:spPr/>
      <dgm:t>
        <a:bodyPr/>
        <a:lstStyle/>
        <a:p>
          <a:pPr rtl="0"/>
          <a:r>
            <a:rPr lang="pl-PL"/>
            <a:t>Oskarżony </a:t>
          </a:r>
        </a:p>
      </dgm:t>
    </dgm:pt>
    <dgm:pt modelId="{612FA1C5-818D-4750-83B7-66442C3C830C}" type="parTrans" cxnId="{3302DD2A-6628-49A5-94EA-EE63AA16E886}">
      <dgm:prSet/>
      <dgm:spPr/>
      <dgm:t>
        <a:bodyPr/>
        <a:lstStyle/>
        <a:p>
          <a:endParaRPr lang="pl-PL"/>
        </a:p>
      </dgm:t>
    </dgm:pt>
    <dgm:pt modelId="{D621B466-7B3D-4087-B9C0-2F62097D560C}" type="sibTrans" cxnId="{3302DD2A-6628-49A5-94EA-EE63AA16E886}">
      <dgm:prSet/>
      <dgm:spPr/>
      <dgm:t>
        <a:bodyPr/>
        <a:lstStyle/>
        <a:p>
          <a:endParaRPr lang="pl-PL"/>
        </a:p>
      </dgm:t>
    </dgm:pt>
    <dgm:pt modelId="{131839AC-95B4-4B97-8B41-6B4E4EA05D59}">
      <dgm:prSet/>
      <dgm:spPr/>
      <dgm:t>
        <a:bodyPr/>
        <a:lstStyle/>
        <a:p>
          <a:pPr rtl="0"/>
          <a:r>
            <a:rPr lang="pl-PL"/>
            <a:t>Obrońca oskarżonego </a:t>
          </a:r>
        </a:p>
      </dgm:t>
    </dgm:pt>
    <dgm:pt modelId="{7DBF4032-57FF-44DA-ACE5-E414F2193095}" type="parTrans" cxnId="{D47E2CEA-B75E-426F-9774-241E8DB80A22}">
      <dgm:prSet/>
      <dgm:spPr/>
      <dgm:t>
        <a:bodyPr/>
        <a:lstStyle/>
        <a:p>
          <a:endParaRPr lang="pl-PL"/>
        </a:p>
      </dgm:t>
    </dgm:pt>
    <dgm:pt modelId="{D89B0257-9BB7-4948-A0E5-E34A11DC1B72}" type="sibTrans" cxnId="{D47E2CEA-B75E-426F-9774-241E8DB80A22}">
      <dgm:prSet/>
      <dgm:spPr/>
      <dgm:t>
        <a:bodyPr/>
        <a:lstStyle/>
        <a:p>
          <a:endParaRPr lang="pl-PL"/>
        </a:p>
      </dgm:t>
    </dgm:pt>
    <dgm:pt modelId="{92B4BEE0-78FB-4044-8043-4AD9532677FA}">
      <dgm:prSet/>
      <dgm:spPr/>
      <dgm:t>
        <a:bodyPr/>
        <a:lstStyle/>
        <a:p>
          <a:pPr rtl="0"/>
          <a:r>
            <a:rPr lang="pl-PL"/>
            <a:t>Oskarżyciel publiczny </a:t>
          </a:r>
        </a:p>
      </dgm:t>
    </dgm:pt>
    <dgm:pt modelId="{C5DB7EFB-1DD6-4F00-932A-506290F42104}" type="parTrans" cxnId="{DB3D15FA-C10C-4AC2-808B-DFDB673000EE}">
      <dgm:prSet/>
      <dgm:spPr/>
      <dgm:t>
        <a:bodyPr/>
        <a:lstStyle/>
        <a:p>
          <a:endParaRPr lang="pl-PL"/>
        </a:p>
      </dgm:t>
    </dgm:pt>
    <dgm:pt modelId="{16D1E845-E2BF-47DB-AD75-BA38D2849427}" type="sibTrans" cxnId="{DB3D15FA-C10C-4AC2-808B-DFDB673000EE}">
      <dgm:prSet/>
      <dgm:spPr/>
      <dgm:t>
        <a:bodyPr/>
        <a:lstStyle/>
        <a:p>
          <a:endParaRPr lang="pl-PL"/>
        </a:p>
      </dgm:t>
    </dgm:pt>
    <dgm:pt modelId="{EF173FFB-2B37-496D-9E9B-2727E9A7D7F0}">
      <dgm:prSet/>
      <dgm:spPr/>
      <dgm:t>
        <a:bodyPr/>
        <a:lstStyle/>
        <a:p>
          <a:pPr rtl="0"/>
          <a:r>
            <a:rPr lang="pl-PL"/>
            <a:t>Oskarżyciel posiłkowy, prywatny i ich pełnomocnicy </a:t>
          </a:r>
        </a:p>
      </dgm:t>
    </dgm:pt>
    <dgm:pt modelId="{45BFB02B-DF8D-412E-998D-0D8AD72BA555}" type="parTrans" cxnId="{9016B80C-CF42-419B-A178-F873231C9B33}">
      <dgm:prSet/>
      <dgm:spPr/>
      <dgm:t>
        <a:bodyPr/>
        <a:lstStyle/>
        <a:p>
          <a:endParaRPr lang="pl-PL"/>
        </a:p>
      </dgm:t>
    </dgm:pt>
    <dgm:pt modelId="{26306185-0150-4CDF-A818-AD015EF220F3}" type="sibTrans" cxnId="{9016B80C-CF42-419B-A178-F873231C9B33}">
      <dgm:prSet/>
      <dgm:spPr/>
      <dgm:t>
        <a:bodyPr/>
        <a:lstStyle/>
        <a:p>
          <a:endParaRPr lang="pl-PL"/>
        </a:p>
      </dgm:t>
    </dgm:pt>
    <dgm:pt modelId="{B3933766-0AF9-46B2-8D3D-CAD793DA7BB2}">
      <dgm:prSet/>
      <dgm:spPr/>
      <dgm:t>
        <a:bodyPr/>
        <a:lstStyle/>
        <a:p>
          <a:pPr algn="just"/>
          <a:r>
            <a:rPr lang="pl-PL" dirty="0"/>
            <a:t>Zasada – prawo do uczestniczenia w rozprawie </a:t>
          </a:r>
        </a:p>
      </dgm:t>
    </dgm:pt>
    <dgm:pt modelId="{8B1BACA5-D5C1-4684-91A8-755636D6D40E}" type="parTrans" cxnId="{4FCE9269-1A0E-41B4-9647-840B2F347878}">
      <dgm:prSet/>
      <dgm:spPr/>
      <dgm:t>
        <a:bodyPr/>
        <a:lstStyle/>
        <a:p>
          <a:endParaRPr lang="pl-PL"/>
        </a:p>
      </dgm:t>
    </dgm:pt>
    <dgm:pt modelId="{496E13A9-C586-4D94-8BAE-8B588EB8B9CC}" type="sibTrans" cxnId="{4FCE9269-1A0E-41B4-9647-840B2F347878}">
      <dgm:prSet/>
      <dgm:spPr/>
      <dgm:t>
        <a:bodyPr/>
        <a:lstStyle/>
        <a:p>
          <a:endParaRPr lang="pl-PL"/>
        </a:p>
      </dgm:t>
    </dgm:pt>
    <dgm:pt modelId="{72770F97-FEC4-4D88-B852-DB476FDCBF2F}">
      <dgm:prSet/>
      <dgm:spPr/>
      <dgm:t>
        <a:bodyPr/>
        <a:lstStyle/>
        <a:p>
          <a:pPr algn="just"/>
          <a:r>
            <a:rPr lang="pl-PL" dirty="0"/>
            <a:t>Wyjątek – obowiązkowa obecność podczas przedstawienia podstaw aktu oskarżenia i przesłuchania na pierwszej rozprawie głównej w sprawach o zbrodnie </a:t>
          </a:r>
        </a:p>
      </dgm:t>
    </dgm:pt>
    <dgm:pt modelId="{507EB46D-2E6F-40DF-9B71-04C750ACC081}" type="parTrans" cxnId="{B6EC9C2A-BC1D-4A8C-87D6-3A9F96B18384}">
      <dgm:prSet/>
      <dgm:spPr/>
      <dgm:t>
        <a:bodyPr/>
        <a:lstStyle/>
        <a:p>
          <a:endParaRPr lang="pl-PL"/>
        </a:p>
      </dgm:t>
    </dgm:pt>
    <dgm:pt modelId="{8497EBFB-D146-4B13-B952-4ACD5D86F36A}" type="sibTrans" cxnId="{B6EC9C2A-BC1D-4A8C-87D6-3A9F96B18384}">
      <dgm:prSet/>
      <dgm:spPr/>
      <dgm:t>
        <a:bodyPr/>
        <a:lstStyle/>
        <a:p>
          <a:endParaRPr lang="pl-PL"/>
        </a:p>
      </dgm:t>
    </dgm:pt>
    <dgm:pt modelId="{523F8ABF-EE84-4C39-BFB6-9A7297B11741}">
      <dgm:prSet/>
      <dgm:spPr/>
      <dgm:t>
        <a:bodyPr/>
        <a:lstStyle/>
        <a:p>
          <a:pPr algn="just"/>
          <a:r>
            <a:rPr lang="pl-PL" dirty="0"/>
            <a:t>W przypadku obrony obligatoryjnej – obowiązkowa </a:t>
          </a:r>
        </a:p>
      </dgm:t>
    </dgm:pt>
    <dgm:pt modelId="{E0B397AB-E266-49AB-99CF-7B78D60F2095}" type="parTrans" cxnId="{5F5D3A4C-D683-4F28-89D9-48CA72A4A01C}">
      <dgm:prSet/>
      <dgm:spPr/>
      <dgm:t>
        <a:bodyPr/>
        <a:lstStyle/>
        <a:p>
          <a:endParaRPr lang="pl-PL"/>
        </a:p>
      </dgm:t>
    </dgm:pt>
    <dgm:pt modelId="{ABC94A3E-93EC-45AC-8351-D92F0E67F305}" type="sibTrans" cxnId="{5F5D3A4C-D683-4F28-89D9-48CA72A4A01C}">
      <dgm:prSet/>
      <dgm:spPr/>
      <dgm:t>
        <a:bodyPr/>
        <a:lstStyle/>
        <a:p>
          <a:endParaRPr lang="pl-PL"/>
        </a:p>
      </dgm:t>
    </dgm:pt>
    <dgm:pt modelId="{C3B7B2FC-59F7-487B-8802-3F9EF33EB4B9}">
      <dgm:prSet/>
      <dgm:spPr/>
      <dgm:t>
        <a:bodyPr/>
        <a:lstStyle/>
        <a:p>
          <a:pPr algn="just"/>
          <a:r>
            <a:rPr lang="pl-PL" dirty="0"/>
            <a:t>W pozostałych wypadkach – nieobowiązkowa</a:t>
          </a:r>
        </a:p>
      </dgm:t>
    </dgm:pt>
    <dgm:pt modelId="{7AA9110D-366F-4129-8BA9-CB9995431154}" type="parTrans" cxnId="{B94D542C-1593-47F9-B2EB-CC4EEF04D884}">
      <dgm:prSet/>
      <dgm:spPr/>
      <dgm:t>
        <a:bodyPr/>
        <a:lstStyle/>
        <a:p>
          <a:endParaRPr lang="pl-PL"/>
        </a:p>
      </dgm:t>
    </dgm:pt>
    <dgm:pt modelId="{806C7F8F-529E-4DBF-926F-125205DE2960}" type="sibTrans" cxnId="{B94D542C-1593-47F9-B2EB-CC4EEF04D884}">
      <dgm:prSet/>
      <dgm:spPr/>
      <dgm:t>
        <a:bodyPr/>
        <a:lstStyle/>
        <a:p>
          <a:endParaRPr lang="pl-PL"/>
        </a:p>
      </dgm:t>
    </dgm:pt>
    <dgm:pt modelId="{C8788E38-455C-4C85-B756-AB4E755E6AFA}">
      <dgm:prSet/>
      <dgm:spPr/>
      <dgm:t>
        <a:bodyPr/>
        <a:lstStyle/>
        <a:p>
          <a:pPr algn="just"/>
          <a:r>
            <a:rPr lang="pl-PL" dirty="0"/>
            <a:t>Chyba że usprawiedliwił swoją nieobecność i wniósł o odroczenie rozprawy (art. 117 § 1 k.p.k.)</a:t>
          </a:r>
        </a:p>
      </dgm:t>
    </dgm:pt>
    <dgm:pt modelId="{52CFE6B6-845F-4669-8D75-040D37350E4B}" type="parTrans" cxnId="{CA1DC90F-203C-4727-B29C-1640299C1DD0}">
      <dgm:prSet/>
      <dgm:spPr/>
      <dgm:t>
        <a:bodyPr/>
        <a:lstStyle/>
        <a:p>
          <a:endParaRPr lang="pl-PL"/>
        </a:p>
      </dgm:t>
    </dgm:pt>
    <dgm:pt modelId="{3697930D-2547-471C-A17F-AC140C394F5D}" type="sibTrans" cxnId="{CA1DC90F-203C-4727-B29C-1640299C1DD0}">
      <dgm:prSet/>
      <dgm:spPr/>
      <dgm:t>
        <a:bodyPr/>
        <a:lstStyle/>
        <a:p>
          <a:endParaRPr lang="pl-PL"/>
        </a:p>
      </dgm:t>
    </dgm:pt>
    <dgm:pt modelId="{5E563459-9E1E-48BF-8B54-65A3F85D47D1}">
      <dgm:prSet/>
      <dgm:spPr/>
      <dgm:t>
        <a:bodyPr/>
        <a:lstStyle/>
        <a:p>
          <a:pPr algn="just"/>
          <a:r>
            <a:rPr lang="pl-PL" dirty="0"/>
            <a:t>Obligatoryjna </a:t>
          </a:r>
        </a:p>
      </dgm:t>
    </dgm:pt>
    <dgm:pt modelId="{96BF1DCB-16D8-4B0B-ACFC-6F6F0ADD30C0}" type="parTrans" cxnId="{D8BDBA7B-DF3C-4E85-ABB6-64AFCAF2ACD8}">
      <dgm:prSet/>
      <dgm:spPr/>
      <dgm:t>
        <a:bodyPr/>
        <a:lstStyle/>
        <a:p>
          <a:endParaRPr lang="pl-PL"/>
        </a:p>
      </dgm:t>
    </dgm:pt>
    <dgm:pt modelId="{378E501C-AA95-4875-8AC9-2B95512F5F95}" type="sibTrans" cxnId="{D8BDBA7B-DF3C-4E85-ABB6-64AFCAF2ACD8}">
      <dgm:prSet/>
      <dgm:spPr/>
      <dgm:t>
        <a:bodyPr/>
        <a:lstStyle/>
        <a:p>
          <a:endParaRPr lang="pl-PL"/>
        </a:p>
      </dgm:t>
    </dgm:pt>
    <dgm:pt modelId="{481FF425-2577-4E4E-9882-919FFDB55561}">
      <dgm:prSet/>
      <dgm:spPr/>
      <dgm:t>
        <a:bodyPr/>
        <a:lstStyle/>
        <a:p>
          <a:pPr algn="just"/>
          <a:r>
            <a:rPr lang="pl-PL" dirty="0"/>
            <a:t>Wyjątek – jeżeli postępowanie przygotowawcze prowadzono w formie dochodzenia nieobecność oskarżyciela publicznego nie tamuje rozpoznania sprawy </a:t>
          </a:r>
        </a:p>
      </dgm:t>
    </dgm:pt>
    <dgm:pt modelId="{C9921FCB-99B6-4E3B-A478-AD6E9629250B}" type="parTrans" cxnId="{8FA75413-58CF-413A-AF52-50EBBD1F69F8}">
      <dgm:prSet/>
      <dgm:spPr/>
      <dgm:t>
        <a:bodyPr/>
        <a:lstStyle/>
        <a:p>
          <a:endParaRPr lang="pl-PL"/>
        </a:p>
      </dgm:t>
    </dgm:pt>
    <dgm:pt modelId="{99FFEE8C-7D40-4A2B-8AD8-72C7CB8D935D}" type="sibTrans" cxnId="{8FA75413-58CF-413A-AF52-50EBBD1F69F8}">
      <dgm:prSet/>
      <dgm:spPr/>
      <dgm:t>
        <a:bodyPr/>
        <a:lstStyle/>
        <a:p>
          <a:endParaRPr lang="pl-PL"/>
        </a:p>
      </dgm:t>
    </dgm:pt>
    <dgm:pt modelId="{1146D4BC-C205-4AD2-8C76-007CB831C21D}">
      <dgm:prSet/>
      <dgm:spPr/>
      <dgm:t>
        <a:bodyPr/>
        <a:lstStyle/>
        <a:p>
          <a:pPr algn="just"/>
          <a:r>
            <a:rPr lang="pl-PL" dirty="0"/>
            <a:t>Co do zasady – nieobowiązkowa </a:t>
          </a:r>
        </a:p>
      </dgm:t>
    </dgm:pt>
    <dgm:pt modelId="{966589D7-39F0-47F7-B725-ABBA2346FF84}" type="parTrans" cxnId="{D8699270-AC5A-4DCC-B5ED-E442180A5CC8}">
      <dgm:prSet/>
      <dgm:spPr/>
      <dgm:t>
        <a:bodyPr/>
        <a:lstStyle/>
        <a:p>
          <a:endParaRPr lang="pl-PL"/>
        </a:p>
      </dgm:t>
    </dgm:pt>
    <dgm:pt modelId="{89B0ECE1-A02E-4344-A15A-A517CF009967}" type="sibTrans" cxnId="{D8699270-AC5A-4DCC-B5ED-E442180A5CC8}">
      <dgm:prSet/>
      <dgm:spPr/>
      <dgm:t>
        <a:bodyPr/>
        <a:lstStyle/>
        <a:p>
          <a:endParaRPr lang="pl-PL"/>
        </a:p>
      </dgm:t>
    </dgm:pt>
    <dgm:pt modelId="{0107C7B8-E76B-48E7-8C8B-F97BF498F24B}">
      <dgm:prSet/>
      <dgm:spPr/>
      <dgm:t>
        <a:bodyPr/>
        <a:lstStyle/>
        <a:p>
          <a:pPr algn="just"/>
          <a:r>
            <a:rPr lang="pl-PL" dirty="0"/>
            <a:t>Przewodniczący może zarządzić obecność obowiązkową </a:t>
          </a:r>
        </a:p>
      </dgm:t>
    </dgm:pt>
    <dgm:pt modelId="{4BEC25E5-7AE6-42DC-B772-18C7CFA32A2A}" type="parTrans" cxnId="{F02556C6-42D0-4DF7-8840-4AEA7B70B54D}">
      <dgm:prSet/>
      <dgm:spPr/>
      <dgm:t>
        <a:bodyPr/>
        <a:lstStyle/>
        <a:p>
          <a:endParaRPr lang="pl-PL"/>
        </a:p>
      </dgm:t>
    </dgm:pt>
    <dgm:pt modelId="{7AC49BF0-2FA3-4A85-AD22-7C7E4170473E}" type="sibTrans" cxnId="{F02556C6-42D0-4DF7-8840-4AEA7B70B54D}">
      <dgm:prSet/>
      <dgm:spPr/>
      <dgm:t>
        <a:bodyPr/>
        <a:lstStyle/>
        <a:p>
          <a:endParaRPr lang="pl-PL"/>
        </a:p>
      </dgm:t>
    </dgm:pt>
    <dgm:pt modelId="{FE02780C-8271-4AE1-AA59-0D8C0FFC1FF1}">
      <dgm:prSet/>
      <dgm:spPr/>
      <dgm:t>
        <a:bodyPr/>
        <a:lstStyle/>
        <a:p>
          <a:pPr algn="just"/>
          <a:r>
            <a:rPr lang="pl-PL" dirty="0"/>
            <a:t>Ważne – nieusprawiedliwione niestawiennictwo oskarżyciela prywatnego i jego pełnomocnika  na rozprawie głównej bez usprawiedliwionych przyczyn uważa się za odstąpienie od oskarżenia</a:t>
          </a:r>
        </a:p>
      </dgm:t>
    </dgm:pt>
    <dgm:pt modelId="{F9F5C451-65F9-48F2-A42E-DF0667921141}" type="parTrans" cxnId="{E4BCBF88-A040-4BBD-BA95-73FE3BAF313C}">
      <dgm:prSet/>
      <dgm:spPr/>
      <dgm:t>
        <a:bodyPr/>
        <a:lstStyle/>
        <a:p>
          <a:endParaRPr lang="pl-PL"/>
        </a:p>
      </dgm:t>
    </dgm:pt>
    <dgm:pt modelId="{79E61313-8998-4A3C-BBD6-C60198D08413}" type="sibTrans" cxnId="{E4BCBF88-A040-4BBD-BA95-73FE3BAF313C}">
      <dgm:prSet/>
      <dgm:spPr/>
      <dgm:t>
        <a:bodyPr/>
        <a:lstStyle/>
        <a:p>
          <a:endParaRPr lang="pl-PL"/>
        </a:p>
      </dgm:t>
    </dgm:pt>
    <dgm:pt modelId="{D2CAD185-1805-4913-B15B-43B752785697}">
      <dgm:prSet/>
      <dgm:spPr/>
      <dgm:t>
        <a:bodyPr/>
        <a:lstStyle/>
        <a:p>
          <a:pPr algn="just"/>
          <a:r>
            <a:rPr lang="pl-PL" dirty="0"/>
            <a:t>Przewodniczący może uznać obecność oskarżonego za obowiązkową </a:t>
          </a:r>
        </a:p>
      </dgm:t>
    </dgm:pt>
    <dgm:pt modelId="{5314471A-E02D-488D-B217-D20EEAD893E9}" type="parTrans" cxnId="{85478FA4-9635-40AA-9108-EDD3C29067D3}">
      <dgm:prSet/>
      <dgm:spPr/>
      <dgm:t>
        <a:bodyPr/>
        <a:lstStyle/>
        <a:p>
          <a:endParaRPr lang="pl-PL"/>
        </a:p>
      </dgm:t>
    </dgm:pt>
    <dgm:pt modelId="{D5A5577F-EF80-450A-B04C-135AB009BE8B}" type="sibTrans" cxnId="{85478FA4-9635-40AA-9108-EDD3C29067D3}">
      <dgm:prSet/>
      <dgm:spPr/>
      <dgm:t>
        <a:bodyPr/>
        <a:lstStyle/>
        <a:p>
          <a:endParaRPr lang="pl-PL"/>
        </a:p>
      </dgm:t>
    </dgm:pt>
    <dgm:pt modelId="{4B59FFEE-5A32-4578-A560-26F3B07D738A}">
      <dgm:prSet/>
      <dgm:spPr/>
      <dgm:t>
        <a:bodyPr/>
        <a:lstStyle/>
        <a:p>
          <a:pPr algn="just"/>
          <a:r>
            <a:rPr lang="pl-PL" dirty="0"/>
            <a:t>Art. 375 – 377</a:t>
          </a:r>
        </a:p>
      </dgm:t>
    </dgm:pt>
    <dgm:pt modelId="{168E384E-3C6A-458B-9B4E-ED3F24836C79}" type="parTrans" cxnId="{B971ACC3-742B-45FD-89C7-F4DE15149BCF}">
      <dgm:prSet/>
      <dgm:spPr/>
      <dgm:t>
        <a:bodyPr/>
        <a:lstStyle/>
        <a:p>
          <a:endParaRPr lang="pl-PL"/>
        </a:p>
      </dgm:t>
    </dgm:pt>
    <dgm:pt modelId="{065C38B0-B559-42D6-A67C-B4E883989E70}" type="sibTrans" cxnId="{B971ACC3-742B-45FD-89C7-F4DE15149BCF}">
      <dgm:prSet/>
      <dgm:spPr/>
      <dgm:t>
        <a:bodyPr/>
        <a:lstStyle/>
        <a:p>
          <a:endParaRPr lang="pl-PL"/>
        </a:p>
      </dgm:t>
    </dgm:pt>
    <dgm:pt modelId="{2316DA29-FA95-4560-B3A0-DB04A65D38FE}">
      <dgm:prSet/>
      <dgm:spPr/>
      <dgm:t>
        <a:bodyPr/>
        <a:lstStyle/>
        <a:p>
          <a:pPr algn="just"/>
          <a:r>
            <a:rPr lang="pl-PL" dirty="0"/>
            <a:t>Art. 390</a:t>
          </a:r>
        </a:p>
      </dgm:t>
    </dgm:pt>
    <dgm:pt modelId="{9A276DAB-695F-4DF7-BFC8-3E89D2F4B578}" type="parTrans" cxnId="{7DF65730-963F-49E3-B16D-7F87A80C543D}">
      <dgm:prSet/>
      <dgm:spPr/>
      <dgm:t>
        <a:bodyPr/>
        <a:lstStyle/>
        <a:p>
          <a:endParaRPr lang="pl-PL"/>
        </a:p>
      </dgm:t>
    </dgm:pt>
    <dgm:pt modelId="{36A859B3-282E-4818-8695-F94EA19698A2}" type="sibTrans" cxnId="{7DF65730-963F-49E3-B16D-7F87A80C543D}">
      <dgm:prSet/>
      <dgm:spPr/>
      <dgm:t>
        <a:bodyPr/>
        <a:lstStyle/>
        <a:p>
          <a:endParaRPr lang="pl-PL"/>
        </a:p>
      </dgm:t>
    </dgm:pt>
    <dgm:pt modelId="{13B76559-FBCE-409E-9089-9BBAB393838E}" type="pres">
      <dgm:prSet presAssocID="{446E4382-1968-4BAF-98A8-7255E3677600}" presName="Name0" presStyleCnt="0">
        <dgm:presLayoutVars>
          <dgm:dir/>
          <dgm:animLvl val="lvl"/>
          <dgm:resizeHandles val="exact"/>
        </dgm:presLayoutVars>
      </dgm:prSet>
      <dgm:spPr/>
    </dgm:pt>
    <dgm:pt modelId="{54784D99-0AD6-490C-A60C-1B897386FBA5}" type="pres">
      <dgm:prSet presAssocID="{7C76A183-431C-4EDD-89F8-26718B609397}" presName="composite" presStyleCnt="0"/>
      <dgm:spPr/>
    </dgm:pt>
    <dgm:pt modelId="{397E3839-8584-4167-9F05-3CCE39644804}" type="pres">
      <dgm:prSet presAssocID="{7C76A183-431C-4EDD-89F8-26718B609397}" presName="parTx" presStyleLbl="alignNode1" presStyleIdx="0" presStyleCnt="4">
        <dgm:presLayoutVars>
          <dgm:chMax val="0"/>
          <dgm:chPref val="0"/>
          <dgm:bulletEnabled val="1"/>
        </dgm:presLayoutVars>
      </dgm:prSet>
      <dgm:spPr/>
    </dgm:pt>
    <dgm:pt modelId="{C76C5210-4F89-4587-9274-471E8AC541FE}" type="pres">
      <dgm:prSet presAssocID="{7C76A183-431C-4EDD-89F8-26718B609397}" presName="desTx" presStyleLbl="alignAccFollowNode1" presStyleIdx="0" presStyleCnt="4">
        <dgm:presLayoutVars>
          <dgm:bulletEnabled val="1"/>
        </dgm:presLayoutVars>
      </dgm:prSet>
      <dgm:spPr/>
    </dgm:pt>
    <dgm:pt modelId="{C980947E-8008-455A-B47B-388D3CA67443}" type="pres">
      <dgm:prSet presAssocID="{D621B466-7B3D-4087-B9C0-2F62097D560C}" presName="space" presStyleCnt="0"/>
      <dgm:spPr/>
    </dgm:pt>
    <dgm:pt modelId="{D66965C4-7075-42C8-B542-7BD21FE88C17}" type="pres">
      <dgm:prSet presAssocID="{131839AC-95B4-4B97-8B41-6B4E4EA05D59}" presName="composite" presStyleCnt="0"/>
      <dgm:spPr/>
    </dgm:pt>
    <dgm:pt modelId="{C66DF569-1B25-4BC2-8FCD-2A1C6E965A70}" type="pres">
      <dgm:prSet presAssocID="{131839AC-95B4-4B97-8B41-6B4E4EA05D59}" presName="parTx" presStyleLbl="alignNode1" presStyleIdx="1" presStyleCnt="4">
        <dgm:presLayoutVars>
          <dgm:chMax val="0"/>
          <dgm:chPref val="0"/>
          <dgm:bulletEnabled val="1"/>
        </dgm:presLayoutVars>
      </dgm:prSet>
      <dgm:spPr/>
    </dgm:pt>
    <dgm:pt modelId="{28840941-6ED7-4FAF-9D77-56E168BDDBF9}" type="pres">
      <dgm:prSet presAssocID="{131839AC-95B4-4B97-8B41-6B4E4EA05D59}" presName="desTx" presStyleLbl="alignAccFollowNode1" presStyleIdx="1" presStyleCnt="4">
        <dgm:presLayoutVars>
          <dgm:bulletEnabled val="1"/>
        </dgm:presLayoutVars>
      </dgm:prSet>
      <dgm:spPr/>
    </dgm:pt>
    <dgm:pt modelId="{B9E3F38F-74BB-4234-8BB1-A2F05FFC8BE8}" type="pres">
      <dgm:prSet presAssocID="{D89B0257-9BB7-4948-A0E5-E34A11DC1B72}" presName="space" presStyleCnt="0"/>
      <dgm:spPr/>
    </dgm:pt>
    <dgm:pt modelId="{2F720D36-F512-4DCF-91AA-F7E75833A7A6}" type="pres">
      <dgm:prSet presAssocID="{92B4BEE0-78FB-4044-8043-4AD9532677FA}" presName="composite" presStyleCnt="0"/>
      <dgm:spPr/>
    </dgm:pt>
    <dgm:pt modelId="{DBC9E3CE-BB02-47BE-9D53-E395B6A0633F}" type="pres">
      <dgm:prSet presAssocID="{92B4BEE0-78FB-4044-8043-4AD9532677FA}" presName="parTx" presStyleLbl="alignNode1" presStyleIdx="2" presStyleCnt="4">
        <dgm:presLayoutVars>
          <dgm:chMax val="0"/>
          <dgm:chPref val="0"/>
          <dgm:bulletEnabled val="1"/>
        </dgm:presLayoutVars>
      </dgm:prSet>
      <dgm:spPr/>
    </dgm:pt>
    <dgm:pt modelId="{92ED0485-465F-4F4C-9C4D-74AA7B1B0A73}" type="pres">
      <dgm:prSet presAssocID="{92B4BEE0-78FB-4044-8043-4AD9532677FA}" presName="desTx" presStyleLbl="alignAccFollowNode1" presStyleIdx="2" presStyleCnt="4">
        <dgm:presLayoutVars>
          <dgm:bulletEnabled val="1"/>
        </dgm:presLayoutVars>
      </dgm:prSet>
      <dgm:spPr/>
    </dgm:pt>
    <dgm:pt modelId="{7C7F6DD5-4D7B-48B0-866E-754500A77BBD}" type="pres">
      <dgm:prSet presAssocID="{16D1E845-E2BF-47DB-AD75-BA38D2849427}" presName="space" presStyleCnt="0"/>
      <dgm:spPr/>
    </dgm:pt>
    <dgm:pt modelId="{F34A6201-1C47-43D2-A15B-C7B7A8A357E3}" type="pres">
      <dgm:prSet presAssocID="{EF173FFB-2B37-496D-9E9B-2727E9A7D7F0}" presName="composite" presStyleCnt="0"/>
      <dgm:spPr/>
    </dgm:pt>
    <dgm:pt modelId="{48567D14-7A04-438D-9A51-198B0FE827A8}" type="pres">
      <dgm:prSet presAssocID="{EF173FFB-2B37-496D-9E9B-2727E9A7D7F0}" presName="parTx" presStyleLbl="alignNode1" presStyleIdx="3" presStyleCnt="4">
        <dgm:presLayoutVars>
          <dgm:chMax val="0"/>
          <dgm:chPref val="0"/>
          <dgm:bulletEnabled val="1"/>
        </dgm:presLayoutVars>
      </dgm:prSet>
      <dgm:spPr/>
    </dgm:pt>
    <dgm:pt modelId="{62CE3D11-E60B-4CD4-A6A2-8256787F2A9B}" type="pres">
      <dgm:prSet presAssocID="{EF173FFB-2B37-496D-9E9B-2727E9A7D7F0}" presName="desTx" presStyleLbl="alignAccFollowNode1" presStyleIdx="3" presStyleCnt="4">
        <dgm:presLayoutVars>
          <dgm:bulletEnabled val="1"/>
        </dgm:presLayoutVars>
      </dgm:prSet>
      <dgm:spPr/>
    </dgm:pt>
  </dgm:ptLst>
  <dgm:cxnLst>
    <dgm:cxn modelId="{9016B80C-CF42-419B-A178-F873231C9B33}" srcId="{446E4382-1968-4BAF-98A8-7255E3677600}" destId="{EF173FFB-2B37-496D-9E9B-2727E9A7D7F0}" srcOrd="3" destOrd="0" parTransId="{45BFB02B-DF8D-412E-998D-0D8AD72BA555}" sibTransId="{26306185-0150-4CDF-A818-AD015EF220F3}"/>
    <dgm:cxn modelId="{CC5FFF0C-AB78-45CF-8702-ADEBC4DC57AB}" type="presOf" srcId="{5E563459-9E1E-48BF-8B54-65A3F85D47D1}" destId="{92ED0485-465F-4F4C-9C4D-74AA7B1B0A73}" srcOrd="0" destOrd="0" presId="urn:microsoft.com/office/officeart/2005/8/layout/hList1"/>
    <dgm:cxn modelId="{49FABD0E-846A-4362-905B-6B939F44F84B}" type="presOf" srcId="{92B4BEE0-78FB-4044-8043-4AD9532677FA}" destId="{DBC9E3CE-BB02-47BE-9D53-E395B6A0633F}" srcOrd="0" destOrd="0" presId="urn:microsoft.com/office/officeart/2005/8/layout/hList1"/>
    <dgm:cxn modelId="{CA1DC90F-203C-4727-B29C-1640299C1DD0}" srcId="{131839AC-95B4-4B97-8B41-6B4E4EA05D59}" destId="{C8788E38-455C-4C85-B756-AB4E755E6AFA}" srcOrd="2" destOrd="0" parTransId="{52CFE6B6-845F-4669-8D75-040D37350E4B}" sibTransId="{3697930D-2547-471C-A17F-AC140C394F5D}"/>
    <dgm:cxn modelId="{23C42910-A59D-41DC-8688-D6609545BA37}" type="presOf" srcId="{C8788E38-455C-4C85-B756-AB4E755E6AFA}" destId="{28840941-6ED7-4FAF-9D77-56E168BDDBF9}" srcOrd="0" destOrd="2" presId="urn:microsoft.com/office/officeart/2005/8/layout/hList1"/>
    <dgm:cxn modelId="{8FA75413-58CF-413A-AF52-50EBBD1F69F8}" srcId="{92B4BEE0-78FB-4044-8043-4AD9532677FA}" destId="{481FF425-2577-4E4E-9882-919FFDB55561}" srcOrd="1" destOrd="0" parTransId="{C9921FCB-99B6-4E3B-A478-AD6E9629250B}" sibTransId="{99FFEE8C-7D40-4A2B-8AD8-72C7CB8D935D}"/>
    <dgm:cxn modelId="{0B173D15-43ED-4285-BC7A-2BDB08FA945E}" type="presOf" srcId="{481FF425-2577-4E4E-9882-919FFDB55561}" destId="{92ED0485-465F-4F4C-9C4D-74AA7B1B0A73}" srcOrd="0" destOrd="1" presId="urn:microsoft.com/office/officeart/2005/8/layout/hList1"/>
    <dgm:cxn modelId="{2331A516-3207-4D00-9910-79494731F17C}" type="presOf" srcId="{FE02780C-8271-4AE1-AA59-0D8C0FFC1FF1}" destId="{62CE3D11-E60B-4CD4-A6A2-8256787F2A9B}" srcOrd="0" destOrd="2" presId="urn:microsoft.com/office/officeart/2005/8/layout/hList1"/>
    <dgm:cxn modelId="{FBB09E20-7E11-4120-9AB5-702923A3A105}" type="presOf" srcId="{4B59FFEE-5A32-4578-A560-26F3B07D738A}" destId="{C76C5210-4F89-4587-9274-471E8AC541FE}" srcOrd="0" destOrd="3" presId="urn:microsoft.com/office/officeart/2005/8/layout/hList1"/>
    <dgm:cxn modelId="{B6EC9C2A-BC1D-4A8C-87D6-3A9F96B18384}" srcId="{7C76A183-431C-4EDD-89F8-26718B609397}" destId="{72770F97-FEC4-4D88-B852-DB476FDCBF2F}" srcOrd="1" destOrd="0" parTransId="{507EB46D-2E6F-40DF-9B71-04C750ACC081}" sibTransId="{8497EBFB-D146-4B13-B952-4ACD5D86F36A}"/>
    <dgm:cxn modelId="{3302DD2A-6628-49A5-94EA-EE63AA16E886}" srcId="{446E4382-1968-4BAF-98A8-7255E3677600}" destId="{7C76A183-431C-4EDD-89F8-26718B609397}" srcOrd="0" destOrd="0" parTransId="{612FA1C5-818D-4750-83B7-66442C3C830C}" sibTransId="{D621B466-7B3D-4087-B9C0-2F62097D560C}"/>
    <dgm:cxn modelId="{B94D542C-1593-47F9-B2EB-CC4EEF04D884}" srcId="{131839AC-95B4-4B97-8B41-6B4E4EA05D59}" destId="{C3B7B2FC-59F7-487B-8802-3F9EF33EB4B9}" srcOrd="1" destOrd="0" parTransId="{7AA9110D-366F-4129-8BA9-CB9995431154}" sibTransId="{806C7F8F-529E-4DBF-926F-125205DE2960}"/>
    <dgm:cxn modelId="{7DF65730-963F-49E3-B16D-7F87A80C543D}" srcId="{7C76A183-431C-4EDD-89F8-26718B609397}" destId="{2316DA29-FA95-4560-B3A0-DB04A65D38FE}" srcOrd="4" destOrd="0" parTransId="{9A276DAB-695F-4DF7-BFC8-3E89D2F4B578}" sibTransId="{36A859B3-282E-4818-8695-F94EA19698A2}"/>
    <dgm:cxn modelId="{9BFC8D31-058D-4F9A-8957-BC047734A7A8}" type="presOf" srcId="{D2CAD185-1805-4913-B15B-43B752785697}" destId="{C76C5210-4F89-4587-9274-471E8AC541FE}" srcOrd="0" destOrd="2" presId="urn:microsoft.com/office/officeart/2005/8/layout/hList1"/>
    <dgm:cxn modelId="{1AEE9C34-1378-44EB-8437-556879F8B43E}" type="presOf" srcId="{B3933766-0AF9-46B2-8D3D-CAD793DA7BB2}" destId="{C76C5210-4F89-4587-9274-471E8AC541FE}" srcOrd="0" destOrd="0" presId="urn:microsoft.com/office/officeart/2005/8/layout/hList1"/>
    <dgm:cxn modelId="{A1A3265D-5F34-4B9F-A1CC-6BDC21D3F55D}" type="presOf" srcId="{446E4382-1968-4BAF-98A8-7255E3677600}" destId="{13B76559-FBCE-409E-9089-9BBAB393838E}" srcOrd="0" destOrd="0" presId="urn:microsoft.com/office/officeart/2005/8/layout/hList1"/>
    <dgm:cxn modelId="{E48D4447-B1B4-4287-A13F-65C74B96F97F}" type="presOf" srcId="{2316DA29-FA95-4560-B3A0-DB04A65D38FE}" destId="{C76C5210-4F89-4587-9274-471E8AC541FE}" srcOrd="0" destOrd="4" presId="urn:microsoft.com/office/officeart/2005/8/layout/hList1"/>
    <dgm:cxn modelId="{4FCE9269-1A0E-41B4-9647-840B2F347878}" srcId="{7C76A183-431C-4EDD-89F8-26718B609397}" destId="{B3933766-0AF9-46B2-8D3D-CAD793DA7BB2}" srcOrd="0" destOrd="0" parTransId="{8B1BACA5-D5C1-4684-91A8-755636D6D40E}" sibTransId="{496E13A9-C586-4D94-8BAE-8B588EB8B9CC}"/>
    <dgm:cxn modelId="{5F5D3A4C-D683-4F28-89D9-48CA72A4A01C}" srcId="{131839AC-95B4-4B97-8B41-6B4E4EA05D59}" destId="{523F8ABF-EE84-4C39-BFB6-9A7297B11741}" srcOrd="0" destOrd="0" parTransId="{E0B397AB-E266-49AB-99CF-7B78D60F2095}" sibTransId="{ABC94A3E-93EC-45AC-8351-D92F0E67F305}"/>
    <dgm:cxn modelId="{26DD816D-35EA-4E46-9B25-21A790C7BA8E}" type="presOf" srcId="{1146D4BC-C205-4AD2-8C76-007CB831C21D}" destId="{62CE3D11-E60B-4CD4-A6A2-8256787F2A9B}" srcOrd="0" destOrd="0" presId="urn:microsoft.com/office/officeart/2005/8/layout/hList1"/>
    <dgm:cxn modelId="{D8699270-AC5A-4DCC-B5ED-E442180A5CC8}" srcId="{EF173FFB-2B37-496D-9E9B-2727E9A7D7F0}" destId="{1146D4BC-C205-4AD2-8C76-007CB831C21D}" srcOrd="0" destOrd="0" parTransId="{966589D7-39F0-47F7-B725-ABBA2346FF84}" sibTransId="{89B0ECE1-A02E-4344-A15A-A517CF009967}"/>
    <dgm:cxn modelId="{D8BDBA7B-DF3C-4E85-ABB6-64AFCAF2ACD8}" srcId="{92B4BEE0-78FB-4044-8043-4AD9532677FA}" destId="{5E563459-9E1E-48BF-8B54-65A3F85D47D1}" srcOrd="0" destOrd="0" parTransId="{96BF1DCB-16D8-4B0B-ACFC-6F6F0ADD30C0}" sibTransId="{378E501C-AA95-4875-8AC9-2B95512F5F95}"/>
    <dgm:cxn modelId="{E4BCBF88-A040-4BBD-BA95-73FE3BAF313C}" srcId="{EF173FFB-2B37-496D-9E9B-2727E9A7D7F0}" destId="{FE02780C-8271-4AE1-AA59-0D8C0FFC1FF1}" srcOrd="2" destOrd="0" parTransId="{F9F5C451-65F9-48F2-A42E-DF0667921141}" sibTransId="{79E61313-8998-4A3C-BBD6-C60198D08413}"/>
    <dgm:cxn modelId="{804E9589-57EC-4278-A190-B34B9A773D06}" type="presOf" srcId="{131839AC-95B4-4B97-8B41-6B4E4EA05D59}" destId="{C66DF569-1B25-4BC2-8FCD-2A1C6E965A70}" srcOrd="0" destOrd="0" presId="urn:microsoft.com/office/officeart/2005/8/layout/hList1"/>
    <dgm:cxn modelId="{8DCE219E-5703-4350-9AB2-086692CEAE3F}" type="presOf" srcId="{C3B7B2FC-59F7-487B-8802-3F9EF33EB4B9}" destId="{28840941-6ED7-4FAF-9D77-56E168BDDBF9}" srcOrd="0" destOrd="1" presId="urn:microsoft.com/office/officeart/2005/8/layout/hList1"/>
    <dgm:cxn modelId="{85478FA4-9635-40AA-9108-EDD3C29067D3}" srcId="{7C76A183-431C-4EDD-89F8-26718B609397}" destId="{D2CAD185-1805-4913-B15B-43B752785697}" srcOrd="2" destOrd="0" parTransId="{5314471A-E02D-488D-B217-D20EEAD893E9}" sibTransId="{D5A5577F-EF80-450A-B04C-135AB009BE8B}"/>
    <dgm:cxn modelId="{E5C138AB-E871-42E3-BA61-69562225220B}" type="presOf" srcId="{72770F97-FEC4-4D88-B852-DB476FDCBF2F}" destId="{C76C5210-4F89-4587-9274-471E8AC541FE}" srcOrd="0" destOrd="1" presId="urn:microsoft.com/office/officeart/2005/8/layout/hList1"/>
    <dgm:cxn modelId="{A936FAAD-048E-42C2-8565-DB01BCC58FE0}" type="presOf" srcId="{EF173FFB-2B37-496D-9E9B-2727E9A7D7F0}" destId="{48567D14-7A04-438D-9A51-198B0FE827A8}" srcOrd="0" destOrd="0" presId="urn:microsoft.com/office/officeart/2005/8/layout/hList1"/>
    <dgm:cxn modelId="{B971ACC3-742B-45FD-89C7-F4DE15149BCF}" srcId="{7C76A183-431C-4EDD-89F8-26718B609397}" destId="{4B59FFEE-5A32-4578-A560-26F3B07D738A}" srcOrd="3" destOrd="0" parTransId="{168E384E-3C6A-458B-9B4E-ED3F24836C79}" sibTransId="{065C38B0-B559-42D6-A67C-B4E883989E70}"/>
    <dgm:cxn modelId="{F02556C6-42D0-4DF7-8840-4AEA7B70B54D}" srcId="{EF173FFB-2B37-496D-9E9B-2727E9A7D7F0}" destId="{0107C7B8-E76B-48E7-8C8B-F97BF498F24B}" srcOrd="1" destOrd="0" parTransId="{4BEC25E5-7AE6-42DC-B772-18C7CFA32A2A}" sibTransId="{7AC49BF0-2FA3-4A85-AD22-7C7E4170473E}"/>
    <dgm:cxn modelId="{00AF21CA-CAC9-4C7E-BAE5-AF5DC78890AD}" type="presOf" srcId="{523F8ABF-EE84-4C39-BFB6-9A7297B11741}" destId="{28840941-6ED7-4FAF-9D77-56E168BDDBF9}" srcOrd="0" destOrd="0" presId="urn:microsoft.com/office/officeart/2005/8/layout/hList1"/>
    <dgm:cxn modelId="{E184DECD-B3BD-4219-8305-27F89DE8A803}" type="presOf" srcId="{7C76A183-431C-4EDD-89F8-26718B609397}" destId="{397E3839-8584-4167-9F05-3CCE39644804}" srcOrd="0" destOrd="0" presId="urn:microsoft.com/office/officeart/2005/8/layout/hList1"/>
    <dgm:cxn modelId="{7396CDD8-2102-4778-A79C-8159D27F785E}" type="presOf" srcId="{0107C7B8-E76B-48E7-8C8B-F97BF498F24B}" destId="{62CE3D11-E60B-4CD4-A6A2-8256787F2A9B}" srcOrd="0" destOrd="1" presId="urn:microsoft.com/office/officeart/2005/8/layout/hList1"/>
    <dgm:cxn modelId="{D47E2CEA-B75E-426F-9774-241E8DB80A22}" srcId="{446E4382-1968-4BAF-98A8-7255E3677600}" destId="{131839AC-95B4-4B97-8B41-6B4E4EA05D59}" srcOrd="1" destOrd="0" parTransId="{7DBF4032-57FF-44DA-ACE5-E414F2193095}" sibTransId="{D89B0257-9BB7-4948-A0E5-E34A11DC1B72}"/>
    <dgm:cxn modelId="{DB3D15FA-C10C-4AC2-808B-DFDB673000EE}" srcId="{446E4382-1968-4BAF-98A8-7255E3677600}" destId="{92B4BEE0-78FB-4044-8043-4AD9532677FA}" srcOrd="2" destOrd="0" parTransId="{C5DB7EFB-1DD6-4F00-932A-506290F42104}" sibTransId="{16D1E845-E2BF-47DB-AD75-BA38D2849427}"/>
    <dgm:cxn modelId="{98FA9E14-6133-41C8-A937-A4C560A27278}" type="presParOf" srcId="{13B76559-FBCE-409E-9089-9BBAB393838E}" destId="{54784D99-0AD6-490C-A60C-1B897386FBA5}" srcOrd="0" destOrd="0" presId="urn:microsoft.com/office/officeart/2005/8/layout/hList1"/>
    <dgm:cxn modelId="{22D135F5-1A65-4023-B007-A3F8F66E3174}" type="presParOf" srcId="{54784D99-0AD6-490C-A60C-1B897386FBA5}" destId="{397E3839-8584-4167-9F05-3CCE39644804}" srcOrd="0" destOrd="0" presId="urn:microsoft.com/office/officeart/2005/8/layout/hList1"/>
    <dgm:cxn modelId="{1DF10CD4-82C2-4DCE-9796-95ADE8244580}" type="presParOf" srcId="{54784D99-0AD6-490C-A60C-1B897386FBA5}" destId="{C76C5210-4F89-4587-9274-471E8AC541FE}" srcOrd="1" destOrd="0" presId="urn:microsoft.com/office/officeart/2005/8/layout/hList1"/>
    <dgm:cxn modelId="{38586C56-5556-4FF4-A37B-D6B2016F913C}" type="presParOf" srcId="{13B76559-FBCE-409E-9089-9BBAB393838E}" destId="{C980947E-8008-455A-B47B-388D3CA67443}" srcOrd="1" destOrd="0" presId="urn:microsoft.com/office/officeart/2005/8/layout/hList1"/>
    <dgm:cxn modelId="{C5957E54-40DF-4D60-8674-9CB8C6A85F90}" type="presParOf" srcId="{13B76559-FBCE-409E-9089-9BBAB393838E}" destId="{D66965C4-7075-42C8-B542-7BD21FE88C17}" srcOrd="2" destOrd="0" presId="urn:microsoft.com/office/officeart/2005/8/layout/hList1"/>
    <dgm:cxn modelId="{3FAA7990-6E0F-4E57-8A83-C5469ABE6CF5}" type="presParOf" srcId="{D66965C4-7075-42C8-B542-7BD21FE88C17}" destId="{C66DF569-1B25-4BC2-8FCD-2A1C6E965A70}" srcOrd="0" destOrd="0" presId="urn:microsoft.com/office/officeart/2005/8/layout/hList1"/>
    <dgm:cxn modelId="{918A70DE-DABA-45BF-A14E-4517AF7DBD14}" type="presParOf" srcId="{D66965C4-7075-42C8-B542-7BD21FE88C17}" destId="{28840941-6ED7-4FAF-9D77-56E168BDDBF9}" srcOrd="1" destOrd="0" presId="urn:microsoft.com/office/officeart/2005/8/layout/hList1"/>
    <dgm:cxn modelId="{B1F33AA6-A299-401F-9434-7666BCEFFBED}" type="presParOf" srcId="{13B76559-FBCE-409E-9089-9BBAB393838E}" destId="{B9E3F38F-74BB-4234-8BB1-A2F05FFC8BE8}" srcOrd="3" destOrd="0" presId="urn:microsoft.com/office/officeart/2005/8/layout/hList1"/>
    <dgm:cxn modelId="{139BFC04-5A33-4B96-9886-54559FB17DBD}" type="presParOf" srcId="{13B76559-FBCE-409E-9089-9BBAB393838E}" destId="{2F720D36-F512-4DCF-91AA-F7E75833A7A6}" srcOrd="4" destOrd="0" presId="urn:microsoft.com/office/officeart/2005/8/layout/hList1"/>
    <dgm:cxn modelId="{4C657A9E-0458-4033-B4BE-CBDEA47435F2}" type="presParOf" srcId="{2F720D36-F512-4DCF-91AA-F7E75833A7A6}" destId="{DBC9E3CE-BB02-47BE-9D53-E395B6A0633F}" srcOrd="0" destOrd="0" presId="urn:microsoft.com/office/officeart/2005/8/layout/hList1"/>
    <dgm:cxn modelId="{C92F1CDE-997A-4306-A3BF-1483E3540586}" type="presParOf" srcId="{2F720D36-F512-4DCF-91AA-F7E75833A7A6}" destId="{92ED0485-465F-4F4C-9C4D-74AA7B1B0A73}" srcOrd="1" destOrd="0" presId="urn:microsoft.com/office/officeart/2005/8/layout/hList1"/>
    <dgm:cxn modelId="{F89ADC03-E04D-4BA9-A9A8-C3826B249050}" type="presParOf" srcId="{13B76559-FBCE-409E-9089-9BBAB393838E}" destId="{7C7F6DD5-4D7B-48B0-866E-754500A77BBD}" srcOrd="5" destOrd="0" presId="urn:microsoft.com/office/officeart/2005/8/layout/hList1"/>
    <dgm:cxn modelId="{7D96032E-5417-4720-9691-ECBB4A1060DB}" type="presParOf" srcId="{13B76559-FBCE-409E-9089-9BBAB393838E}" destId="{F34A6201-1C47-43D2-A15B-C7B7A8A357E3}" srcOrd="6" destOrd="0" presId="urn:microsoft.com/office/officeart/2005/8/layout/hList1"/>
    <dgm:cxn modelId="{A3738939-8687-4EC8-AB3C-613E94790785}" type="presParOf" srcId="{F34A6201-1C47-43D2-A15B-C7B7A8A357E3}" destId="{48567D14-7A04-438D-9A51-198B0FE827A8}" srcOrd="0" destOrd="0" presId="urn:microsoft.com/office/officeart/2005/8/layout/hList1"/>
    <dgm:cxn modelId="{DBA59C08-1279-4CFB-B858-99C2C9E22543}" type="presParOf" srcId="{F34A6201-1C47-43D2-A15B-C7B7A8A357E3}" destId="{62CE3D11-E60B-4CD4-A6A2-8256787F2A9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EF25104-DEF7-4389-8672-B74F5CB6361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pl-PL"/>
        </a:p>
      </dgm:t>
    </dgm:pt>
    <dgm:pt modelId="{65D47B37-44CB-47AE-98EC-1D6995BDF470}">
      <dgm:prSet/>
      <dgm:spPr/>
      <dgm:t>
        <a:bodyPr/>
        <a:lstStyle/>
        <a:p>
          <a:pPr rtl="0"/>
          <a:r>
            <a:rPr lang="pl-PL"/>
            <a:t>Art. 375 </a:t>
          </a:r>
        </a:p>
      </dgm:t>
    </dgm:pt>
    <dgm:pt modelId="{87D294C2-AB99-4DCA-9ACF-1CABF177DBEC}" type="parTrans" cxnId="{11911D74-E207-4E3F-9863-625A02B319B0}">
      <dgm:prSet/>
      <dgm:spPr/>
      <dgm:t>
        <a:bodyPr/>
        <a:lstStyle/>
        <a:p>
          <a:endParaRPr lang="pl-PL"/>
        </a:p>
      </dgm:t>
    </dgm:pt>
    <dgm:pt modelId="{CE14D6B3-3E0C-4E08-9079-EE4BEA615AB9}" type="sibTrans" cxnId="{11911D74-E207-4E3F-9863-625A02B319B0}">
      <dgm:prSet/>
      <dgm:spPr/>
      <dgm:t>
        <a:bodyPr/>
        <a:lstStyle/>
        <a:p>
          <a:endParaRPr lang="pl-PL"/>
        </a:p>
      </dgm:t>
    </dgm:pt>
    <dgm:pt modelId="{CD798316-2AFE-432F-8222-74AFE870898E}">
      <dgm:prSet/>
      <dgm:spPr/>
      <dgm:t>
        <a:bodyPr/>
        <a:lstStyle/>
        <a:p>
          <a:pPr algn="just" rtl="0"/>
          <a:r>
            <a:rPr lang="pl-PL" dirty="0"/>
            <a:t>§1. Jeżeli oskarżony pomimo upomnienia go przez przewodniczącego zachowuje się nadal w sposób zakłócający porządek rozprawy lub godzący w powagę sądu, przewodniczący może wydalić go na pewien czas z sali rozprawy.</a:t>
          </a:r>
        </a:p>
      </dgm:t>
    </dgm:pt>
    <dgm:pt modelId="{26BBAD00-60CC-4221-A5E5-84FE2DE0C8AE}" type="parTrans" cxnId="{712DFF86-C2A9-4794-89B6-5917594ED640}">
      <dgm:prSet/>
      <dgm:spPr/>
      <dgm:t>
        <a:bodyPr/>
        <a:lstStyle/>
        <a:p>
          <a:endParaRPr lang="pl-PL"/>
        </a:p>
      </dgm:t>
    </dgm:pt>
    <dgm:pt modelId="{0E30BAFE-7079-4EA5-8BFB-83251AE6A588}" type="sibTrans" cxnId="{712DFF86-C2A9-4794-89B6-5917594ED640}">
      <dgm:prSet/>
      <dgm:spPr/>
      <dgm:t>
        <a:bodyPr/>
        <a:lstStyle/>
        <a:p>
          <a:endParaRPr lang="pl-PL"/>
        </a:p>
      </dgm:t>
    </dgm:pt>
    <dgm:pt modelId="{35F24518-EF75-4F80-BA22-2172A8BD43E4}">
      <dgm:prSet/>
      <dgm:spPr/>
      <dgm:t>
        <a:bodyPr/>
        <a:lstStyle/>
        <a:p>
          <a:pPr algn="just" rtl="0"/>
          <a:r>
            <a:rPr lang="pl-PL" dirty="0"/>
            <a:t>§ 2. Zezwalając oskarżonemu na powrót, przewodniczący niezwłocznie informuje go o  przebiegu rozprawy w czasie jego nieobecności oraz umożliwia mu złożenie wyjaśnień co do  przeprowadzonych w czasie jego nieobecności dowodów.</a:t>
          </a:r>
        </a:p>
      </dgm:t>
    </dgm:pt>
    <dgm:pt modelId="{F61EA740-F8D7-4C21-B310-54402DD4307E}" type="parTrans" cxnId="{DEB50043-3529-45C8-A0A5-56FC76999F2C}">
      <dgm:prSet/>
      <dgm:spPr/>
      <dgm:t>
        <a:bodyPr/>
        <a:lstStyle/>
        <a:p>
          <a:endParaRPr lang="pl-PL"/>
        </a:p>
      </dgm:t>
    </dgm:pt>
    <dgm:pt modelId="{97CDB827-962B-4828-B7E0-CBA72F75279F}" type="sibTrans" cxnId="{DEB50043-3529-45C8-A0A5-56FC76999F2C}">
      <dgm:prSet/>
      <dgm:spPr/>
      <dgm:t>
        <a:bodyPr/>
        <a:lstStyle/>
        <a:p>
          <a:endParaRPr lang="pl-PL"/>
        </a:p>
      </dgm:t>
    </dgm:pt>
    <dgm:pt modelId="{D3B60E08-1B99-4F18-BD86-CCEE7D0D365E}">
      <dgm:prSet/>
      <dgm:spPr/>
      <dgm:t>
        <a:bodyPr/>
        <a:lstStyle/>
        <a:p>
          <a:pPr rtl="0"/>
          <a:r>
            <a:rPr lang="pl-PL"/>
            <a:t>Art. 376 </a:t>
          </a:r>
        </a:p>
      </dgm:t>
    </dgm:pt>
    <dgm:pt modelId="{7465253A-4198-45D7-A0C7-EA0E2BACE66C}" type="parTrans" cxnId="{8869B25F-27DD-49F9-9E1A-FF70E03FCE13}">
      <dgm:prSet/>
      <dgm:spPr/>
      <dgm:t>
        <a:bodyPr/>
        <a:lstStyle/>
        <a:p>
          <a:endParaRPr lang="pl-PL"/>
        </a:p>
      </dgm:t>
    </dgm:pt>
    <dgm:pt modelId="{2A63F659-2E2C-4639-AE95-48011863597B}" type="sibTrans" cxnId="{8869B25F-27DD-49F9-9E1A-FF70E03FCE13}">
      <dgm:prSet/>
      <dgm:spPr/>
      <dgm:t>
        <a:bodyPr/>
        <a:lstStyle/>
        <a:p>
          <a:endParaRPr lang="pl-PL"/>
        </a:p>
      </dgm:t>
    </dgm:pt>
    <dgm:pt modelId="{5F8713EE-0397-4242-8F28-642D2BEFC34D}">
      <dgm:prSet/>
      <dgm:spPr/>
      <dgm:t>
        <a:bodyPr/>
        <a:lstStyle/>
        <a:p>
          <a:pPr algn="just" rtl="0"/>
          <a:r>
            <a:rPr lang="pl-PL" dirty="0"/>
            <a:t>§ 1. Jeżeli  oskarżony, którego obecność na rozprawie jest obowiązkowa, złożył  już wyjaśnienia i opuścił salę rozprawy bez zezwolenia przewodniczącego, sąd może prowadzić  rozprawę w dalszym ciągu pomimo nieobecności oskarżonego. Sąd zarządza zatrzymanie i  przymusowe doprowadzenie oskarżonego, jeżeli uznaje jego obecność za niezbędną. Na postanowienie w przedmiocie zatrzymania i przymusowego doprowadzenia przysługuje zażalenie do innego równorzędnego składu tego sądu. </a:t>
          </a:r>
        </a:p>
      </dgm:t>
    </dgm:pt>
    <dgm:pt modelId="{2CA3830F-3511-484C-A09E-CE56906CF2A8}" type="parTrans" cxnId="{2A479FA4-7940-4DD4-97E5-50FCED0C65C3}">
      <dgm:prSet/>
      <dgm:spPr/>
      <dgm:t>
        <a:bodyPr/>
        <a:lstStyle/>
        <a:p>
          <a:endParaRPr lang="pl-PL"/>
        </a:p>
      </dgm:t>
    </dgm:pt>
    <dgm:pt modelId="{BF00926F-ED99-4DD1-98CD-DABF29C3C179}" type="sibTrans" cxnId="{2A479FA4-7940-4DD4-97E5-50FCED0C65C3}">
      <dgm:prSet/>
      <dgm:spPr/>
      <dgm:t>
        <a:bodyPr/>
        <a:lstStyle/>
        <a:p>
          <a:endParaRPr lang="pl-PL"/>
        </a:p>
      </dgm:t>
    </dgm:pt>
    <dgm:pt modelId="{A1FBA3ED-A041-4258-96AA-54C53435BFB9}">
      <dgm:prSet/>
      <dgm:spPr/>
      <dgm:t>
        <a:bodyPr/>
        <a:lstStyle/>
        <a:p>
          <a:pPr algn="just" rtl="0"/>
          <a:r>
            <a:rPr lang="pl-PL" dirty="0"/>
            <a:t>§ 2. Przepis § 1 stosuje się odpowiednio, jeżeli oskarżony, którego obecność na rozprawie jest obowiązkowa, zawiadomiony o terminie rozprawy odroczonej lub przerwanej nie stawił się na tę rozprawę bez usprawiedliwienia.§ 3.Jeżeli na rozprawę odroczoną lub przerwaną nie stawił się współoskarżony, którego obecność jest obowiązkowa, sąd może prowadzić rozprawę w zakresie niedotyczącym bezpośrednio tego oskarżonego.</a:t>
          </a:r>
        </a:p>
      </dgm:t>
    </dgm:pt>
    <dgm:pt modelId="{D2421849-B3E1-49B7-B216-A1E5BCF01D5F}" type="parTrans" cxnId="{F889E365-0A64-4DF9-ABB8-7AA956F2F5A6}">
      <dgm:prSet/>
      <dgm:spPr/>
      <dgm:t>
        <a:bodyPr/>
        <a:lstStyle/>
        <a:p>
          <a:endParaRPr lang="pl-PL"/>
        </a:p>
      </dgm:t>
    </dgm:pt>
    <dgm:pt modelId="{91B130EA-FB7E-4945-BDB3-E8B4077C4910}" type="sibTrans" cxnId="{F889E365-0A64-4DF9-ABB8-7AA956F2F5A6}">
      <dgm:prSet/>
      <dgm:spPr/>
      <dgm:t>
        <a:bodyPr/>
        <a:lstStyle/>
        <a:p>
          <a:endParaRPr lang="pl-PL"/>
        </a:p>
      </dgm:t>
    </dgm:pt>
    <dgm:pt modelId="{64607560-1449-47F8-BEA4-587FADEEB74A}">
      <dgm:prSet/>
      <dgm:spPr/>
      <dgm:t>
        <a:bodyPr/>
        <a:lstStyle/>
        <a:p>
          <a:pPr rtl="0"/>
          <a:r>
            <a:rPr lang="pl-PL"/>
            <a:t>Art. 377 </a:t>
          </a:r>
        </a:p>
      </dgm:t>
    </dgm:pt>
    <dgm:pt modelId="{F8011F35-3578-4DB0-8416-3F0C205A7540}" type="parTrans" cxnId="{602A7976-1730-4E25-9336-AB3B13D92EAA}">
      <dgm:prSet/>
      <dgm:spPr/>
      <dgm:t>
        <a:bodyPr/>
        <a:lstStyle/>
        <a:p>
          <a:endParaRPr lang="pl-PL"/>
        </a:p>
      </dgm:t>
    </dgm:pt>
    <dgm:pt modelId="{90FD049D-761E-4A64-A8E3-FF4A29879E8D}" type="sibTrans" cxnId="{602A7976-1730-4E25-9336-AB3B13D92EAA}">
      <dgm:prSet/>
      <dgm:spPr/>
      <dgm:t>
        <a:bodyPr/>
        <a:lstStyle/>
        <a:p>
          <a:endParaRPr lang="pl-PL"/>
        </a:p>
      </dgm:t>
    </dgm:pt>
    <dgm:pt modelId="{B0FE91DA-2FF8-4FFC-BFC8-07D345FA4F12}">
      <dgm:prSet/>
      <dgm:spPr/>
      <dgm:t>
        <a:bodyPr/>
        <a:lstStyle/>
        <a:p>
          <a:pPr algn="just" rtl="0"/>
          <a:r>
            <a:rPr lang="pl-PL" dirty="0"/>
            <a:t>§ 1.Jeżeli oskarżony wprawił się ze swej winy w stan powodujący niezdolność do udziału w rozprawie lub w posiedzeniu, w których jego udział jest obowiązkowy, sąd może postanowić o prowadzeniu postępowania pomimo jego nieobecności, nawet jeżeli nie złożył jeszcze wyjaśnień. </a:t>
          </a:r>
        </a:p>
      </dgm:t>
    </dgm:pt>
    <dgm:pt modelId="{00A84098-3758-4DD5-BB19-E76C15500BAE}" type="parTrans" cxnId="{E8701FE0-D113-45A7-8C1C-9B149FE0BCFA}">
      <dgm:prSet/>
      <dgm:spPr/>
      <dgm:t>
        <a:bodyPr/>
        <a:lstStyle/>
        <a:p>
          <a:endParaRPr lang="pl-PL"/>
        </a:p>
      </dgm:t>
    </dgm:pt>
    <dgm:pt modelId="{43F60B4A-37DD-4B72-B466-F16358FE48F0}" type="sibTrans" cxnId="{E8701FE0-D113-45A7-8C1C-9B149FE0BCFA}">
      <dgm:prSet/>
      <dgm:spPr/>
      <dgm:t>
        <a:bodyPr/>
        <a:lstStyle/>
        <a:p>
          <a:endParaRPr lang="pl-PL"/>
        </a:p>
      </dgm:t>
    </dgm:pt>
    <dgm:pt modelId="{401A6D2B-053E-4BC1-8A77-2DC1EB38FE6E}">
      <dgm:prSet/>
      <dgm:spPr/>
      <dgm:t>
        <a:bodyPr/>
        <a:lstStyle/>
        <a:p>
          <a:pPr algn="just" rtl="0"/>
          <a:r>
            <a:rPr lang="pl-PL" dirty="0"/>
            <a:t>§ 2. Przed wydaniem postanowienia, o którym mowa w § 1, sąd zapoznaje się ze świadectwem lekarza, który stwierdził stan takiej niezdolności, lub przesłuchuje go w charakterze biegłego. Stan powodujący niezdolność oskarżonego do udziału w rozprawie można stwierdzić także na podstawie badania niepołączonego z naruszeniem integralności ciała, przeprowadzonego za pomocą stosownego urządzenia. </a:t>
          </a:r>
        </a:p>
      </dgm:t>
    </dgm:pt>
    <dgm:pt modelId="{896A6DB7-93C1-41C3-96B7-7067D1838D26}" type="parTrans" cxnId="{8A03E772-B063-4E38-9EEF-34E3AE12C17C}">
      <dgm:prSet/>
      <dgm:spPr/>
      <dgm:t>
        <a:bodyPr/>
        <a:lstStyle/>
        <a:p>
          <a:endParaRPr lang="pl-PL"/>
        </a:p>
      </dgm:t>
    </dgm:pt>
    <dgm:pt modelId="{0955BBD2-1F93-470C-BA32-8BACE863F00A}" type="sibTrans" cxnId="{8A03E772-B063-4E38-9EEF-34E3AE12C17C}">
      <dgm:prSet/>
      <dgm:spPr/>
      <dgm:t>
        <a:bodyPr/>
        <a:lstStyle/>
        <a:p>
          <a:endParaRPr lang="pl-PL"/>
        </a:p>
      </dgm:t>
    </dgm:pt>
    <dgm:pt modelId="{337F29EA-2874-4523-A1F3-560B8453CCF8}">
      <dgm:prSet/>
      <dgm:spPr/>
      <dgm:t>
        <a:bodyPr/>
        <a:lstStyle/>
        <a:p>
          <a:pPr algn="just" rtl="0"/>
          <a:r>
            <a:rPr lang="pl-PL" dirty="0"/>
            <a:t>§ 3.Jeżeli oskarżony, którego obecność na rozprawie jest obowiązkowa, zawiadomiony o terminie rozprawy oświadcza, że nie weźmie udziału w rozprawie, uniemożliwia doprowadzenie go na rozprawę albo zawiadomiony o niej osobiście nie stawia się na rozprawę bez usprawiedliwienia, sąd może prowadzić postępowanie bez jego udziału; sąd może jednak zarządzić zatrzymanie i przymusowe doprowadzenie oskarżonego. Na postanowienie w przedmiocie zatrzymania i przymusowego doprowadzenia przysługuje zażalenie do innego równorzędnego składu tego sądu. </a:t>
          </a:r>
        </a:p>
      </dgm:t>
    </dgm:pt>
    <dgm:pt modelId="{7E6C130F-7FE2-4240-9F4E-AB103EF84CC4}" type="parTrans" cxnId="{5445A939-6B4F-4F69-A70F-8B6D60073889}">
      <dgm:prSet/>
      <dgm:spPr/>
      <dgm:t>
        <a:bodyPr/>
        <a:lstStyle/>
        <a:p>
          <a:endParaRPr lang="pl-PL"/>
        </a:p>
      </dgm:t>
    </dgm:pt>
    <dgm:pt modelId="{5F4E3073-FC98-4694-BACC-CC4E2B067CDD}" type="sibTrans" cxnId="{5445A939-6B4F-4F69-A70F-8B6D60073889}">
      <dgm:prSet/>
      <dgm:spPr/>
      <dgm:t>
        <a:bodyPr/>
        <a:lstStyle/>
        <a:p>
          <a:endParaRPr lang="pl-PL"/>
        </a:p>
      </dgm:t>
    </dgm:pt>
    <dgm:pt modelId="{34F611FB-6BA7-4E47-A6F6-997C459C9449}">
      <dgm:prSet/>
      <dgm:spPr/>
      <dgm:t>
        <a:bodyPr/>
        <a:lstStyle/>
        <a:p>
          <a:pPr algn="just" rtl="0"/>
          <a:r>
            <a:rPr lang="pl-PL" dirty="0"/>
            <a:t>§ 4. Jeżeli oskarżony nie złożył jeszcze wyjaśnień przed sądem, można zastosować art. 396 § 2 lub uznać za wystarczające odczytanie jego poprzednio złożonych wyjaśnień. Przesłuchania oskarżonego można dokonać z wykorzystaniem środków, o których mowa w art. 177 § 1a</a:t>
          </a:r>
        </a:p>
      </dgm:t>
    </dgm:pt>
    <dgm:pt modelId="{30810F30-9D28-40A4-904C-44268A1D9CF2}" type="parTrans" cxnId="{25C56DB9-252D-4EC4-A5B8-A9BBDB12CBC7}">
      <dgm:prSet/>
      <dgm:spPr/>
      <dgm:t>
        <a:bodyPr/>
        <a:lstStyle/>
        <a:p>
          <a:endParaRPr lang="pl-PL"/>
        </a:p>
      </dgm:t>
    </dgm:pt>
    <dgm:pt modelId="{405D9CB6-6C17-415D-86B4-9D24921A8276}" type="sibTrans" cxnId="{25C56DB9-252D-4EC4-A5B8-A9BBDB12CBC7}">
      <dgm:prSet/>
      <dgm:spPr/>
      <dgm:t>
        <a:bodyPr/>
        <a:lstStyle/>
        <a:p>
          <a:endParaRPr lang="pl-PL"/>
        </a:p>
      </dgm:t>
    </dgm:pt>
    <dgm:pt modelId="{94D9FDE3-6D53-4A3A-A5A8-FB76BB6AEE70}">
      <dgm:prSet/>
      <dgm:spPr/>
      <dgm:t>
        <a:bodyPr/>
        <a:lstStyle/>
        <a:p>
          <a:pPr rtl="0"/>
          <a:r>
            <a:rPr lang="pl-PL"/>
            <a:t>Art. 390</a:t>
          </a:r>
        </a:p>
      </dgm:t>
    </dgm:pt>
    <dgm:pt modelId="{14AC4B8E-D309-4F7A-8809-DA73E64DC7AA}" type="parTrans" cxnId="{58065579-95BB-4BF4-AB57-9DEC20A6D3C0}">
      <dgm:prSet/>
      <dgm:spPr/>
      <dgm:t>
        <a:bodyPr/>
        <a:lstStyle/>
        <a:p>
          <a:endParaRPr lang="pl-PL"/>
        </a:p>
      </dgm:t>
    </dgm:pt>
    <dgm:pt modelId="{D4811C7B-2E4B-4A68-94F9-EFFE54C186DA}" type="sibTrans" cxnId="{58065579-95BB-4BF4-AB57-9DEC20A6D3C0}">
      <dgm:prSet/>
      <dgm:spPr/>
      <dgm:t>
        <a:bodyPr/>
        <a:lstStyle/>
        <a:p>
          <a:endParaRPr lang="pl-PL"/>
        </a:p>
      </dgm:t>
    </dgm:pt>
    <dgm:pt modelId="{7D36231F-945C-424C-BBC9-F481DB130F55}">
      <dgm:prSet/>
      <dgm:spPr/>
      <dgm:t>
        <a:bodyPr/>
        <a:lstStyle/>
        <a:p>
          <a:pPr algn="just" rtl="0"/>
          <a:r>
            <a:rPr lang="pl-PL"/>
            <a:t>§ 1. Oskarżony ma prawo być obecny przy wszystkich czynnościach postępowania dowodowego. </a:t>
          </a:r>
        </a:p>
      </dgm:t>
    </dgm:pt>
    <dgm:pt modelId="{2FD9031E-196A-45BB-BC35-8F513FF69139}" type="parTrans" cxnId="{5B62B5E1-17DC-49EB-91C3-80CE9C858FB2}">
      <dgm:prSet/>
      <dgm:spPr/>
      <dgm:t>
        <a:bodyPr/>
        <a:lstStyle/>
        <a:p>
          <a:endParaRPr lang="pl-PL"/>
        </a:p>
      </dgm:t>
    </dgm:pt>
    <dgm:pt modelId="{985605FC-76D9-4FBF-ACE6-D20BBCBA78CC}" type="sibTrans" cxnId="{5B62B5E1-17DC-49EB-91C3-80CE9C858FB2}">
      <dgm:prSet/>
      <dgm:spPr/>
      <dgm:t>
        <a:bodyPr/>
        <a:lstStyle/>
        <a:p>
          <a:endParaRPr lang="pl-PL"/>
        </a:p>
      </dgm:t>
    </dgm:pt>
    <dgm:pt modelId="{730E1799-E635-4376-A4E5-AF6F5A3C388B}">
      <dgm:prSet/>
      <dgm:spPr/>
      <dgm:t>
        <a:bodyPr/>
        <a:lstStyle/>
        <a:p>
          <a:pPr algn="just" rtl="0"/>
          <a:r>
            <a:rPr lang="pl-PL"/>
            <a:t>§ 2. W wyjątkowych wypadkach, gdy należy się obawiać, że obecność oskarżonego  mogłaby oddziaływać krępująco na wyjaśnienia współoskarżonego albo na zeznania świadka lub biegłego, przewodniczący może zarządzić, aby na czas przesłuchania danej osoby  oskarżony opuścił salę sądową. Przepis art. 375 § 2 stosuje się odpowiednio. </a:t>
          </a:r>
        </a:p>
      </dgm:t>
    </dgm:pt>
    <dgm:pt modelId="{5DD8F353-C758-4C74-AF2B-33BAF0E455FC}" type="parTrans" cxnId="{83AB613B-4E11-4B4B-8F93-4D5D69DFC068}">
      <dgm:prSet/>
      <dgm:spPr/>
      <dgm:t>
        <a:bodyPr/>
        <a:lstStyle/>
        <a:p>
          <a:endParaRPr lang="pl-PL"/>
        </a:p>
      </dgm:t>
    </dgm:pt>
    <dgm:pt modelId="{AA573076-C6BD-4381-A211-2DB277DE765A}" type="sibTrans" cxnId="{83AB613B-4E11-4B4B-8F93-4D5D69DFC068}">
      <dgm:prSet/>
      <dgm:spPr/>
      <dgm:t>
        <a:bodyPr/>
        <a:lstStyle/>
        <a:p>
          <a:endParaRPr lang="pl-PL"/>
        </a:p>
      </dgm:t>
    </dgm:pt>
    <dgm:pt modelId="{709888B3-6A01-478E-82A8-6A4E02AF0658}">
      <dgm:prSet/>
      <dgm:spPr/>
      <dgm:t>
        <a:bodyPr/>
        <a:lstStyle/>
        <a:p>
          <a:pPr algn="just" rtl="0"/>
          <a:r>
            <a:rPr lang="pl-PL" dirty="0"/>
            <a:t>§ 3. W wypadkach przewidzianych w § 2 przewodniczący może również przeprowadzić przesłuchanie przy użyciu urządzeń technicznych umożliwiających przeprowadzenie tej czynności na odległość z jednoczesnym bezpośrednim przekazem obrazu i dźwięku. W miejscu składania wyjaśnień lub zeznań w czynności bierze udział referendarz sądowy, asystent sędziego lub urzędnik sądowy.</a:t>
          </a:r>
        </a:p>
      </dgm:t>
    </dgm:pt>
    <dgm:pt modelId="{6C350592-661B-40D5-BCA0-468D33D7EEA8}" type="parTrans" cxnId="{EE6723D3-9601-49BB-A818-5C07282B136D}">
      <dgm:prSet/>
      <dgm:spPr/>
      <dgm:t>
        <a:bodyPr/>
        <a:lstStyle/>
        <a:p>
          <a:endParaRPr lang="pl-PL"/>
        </a:p>
      </dgm:t>
    </dgm:pt>
    <dgm:pt modelId="{71E377A9-D819-4F49-94C3-4B3199DFECE7}" type="sibTrans" cxnId="{EE6723D3-9601-49BB-A818-5C07282B136D}">
      <dgm:prSet/>
      <dgm:spPr/>
      <dgm:t>
        <a:bodyPr/>
        <a:lstStyle/>
        <a:p>
          <a:endParaRPr lang="pl-PL"/>
        </a:p>
      </dgm:t>
    </dgm:pt>
    <dgm:pt modelId="{0B63DCE3-6CD0-4AC1-A666-43531C1294D3}" type="pres">
      <dgm:prSet presAssocID="{0EF25104-DEF7-4389-8672-B74F5CB6361E}" presName="linear" presStyleCnt="0">
        <dgm:presLayoutVars>
          <dgm:animLvl val="lvl"/>
          <dgm:resizeHandles val="exact"/>
        </dgm:presLayoutVars>
      </dgm:prSet>
      <dgm:spPr/>
    </dgm:pt>
    <dgm:pt modelId="{DCB97369-CFCE-4F41-8A64-B2697746BED6}" type="pres">
      <dgm:prSet presAssocID="{65D47B37-44CB-47AE-98EC-1D6995BDF470}" presName="parentText" presStyleLbl="node1" presStyleIdx="0" presStyleCnt="4">
        <dgm:presLayoutVars>
          <dgm:chMax val="0"/>
          <dgm:bulletEnabled val="1"/>
        </dgm:presLayoutVars>
      </dgm:prSet>
      <dgm:spPr/>
    </dgm:pt>
    <dgm:pt modelId="{D622A08D-F627-41D8-BC2D-0933C06D0A29}" type="pres">
      <dgm:prSet presAssocID="{65D47B37-44CB-47AE-98EC-1D6995BDF470}" presName="childText" presStyleLbl="revTx" presStyleIdx="0" presStyleCnt="4">
        <dgm:presLayoutVars>
          <dgm:bulletEnabled val="1"/>
        </dgm:presLayoutVars>
      </dgm:prSet>
      <dgm:spPr/>
    </dgm:pt>
    <dgm:pt modelId="{423B7375-6EF2-4E76-899F-F1B41178F401}" type="pres">
      <dgm:prSet presAssocID="{D3B60E08-1B99-4F18-BD86-CCEE7D0D365E}" presName="parentText" presStyleLbl="node1" presStyleIdx="1" presStyleCnt="4">
        <dgm:presLayoutVars>
          <dgm:chMax val="0"/>
          <dgm:bulletEnabled val="1"/>
        </dgm:presLayoutVars>
      </dgm:prSet>
      <dgm:spPr/>
    </dgm:pt>
    <dgm:pt modelId="{F2184BA0-FF8B-44F2-BBD4-1041C23B723E}" type="pres">
      <dgm:prSet presAssocID="{D3B60E08-1B99-4F18-BD86-CCEE7D0D365E}" presName="childText" presStyleLbl="revTx" presStyleIdx="1" presStyleCnt="4">
        <dgm:presLayoutVars>
          <dgm:bulletEnabled val="1"/>
        </dgm:presLayoutVars>
      </dgm:prSet>
      <dgm:spPr/>
    </dgm:pt>
    <dgm:pt modelId="{414D8D41-08BB-4248-B061-9CC3CA2F7B16}" type="pres">
      <dgm:prSet presAssocID="{64607560-1449-47F8-BEA4-587FADEEB74A}" presName="parentText" presStyleLbl="node1" presStyleIdx="2" presStyleCnt="4">
        <dgm:presLayoutVars>
          <dgm:chMax val="0"/>
          <dgm:bulletEnabled val="1"/>
        </dgm:presLayoutVars>
      </dgm:prSet>
      <dgm:spPr/>
    </dgm:pt>
    <dgm:pt modelId="{14B6F81C-4A56-4EBE-8A1D-B10E5B72BB48}" type="pres">
      <dgm:prSet presAssocID="{64607560-1449-47F8-BEA4-587FADEEB74A}" presName="childText" presStyleLbl="revTx" presStyleIdx="2" presStyleCnt="4">
        <dgm:presLayoutVars>
          <dgm:bulletEnabled val="1"/>
        </dgm:presLayoutVars>
      </dgm:prSet>
      <dgm:spPr/>
    </dgm:pt>
    <dgm:pt modelId="{023B63E4-33B3-4937-9B78-96F2445FEA59}" type="pres">
      <dgm:prSet presAssocID="{94D9FDE3-6D53-4A3A-A5A8-FB76BB6AEE70}" presName="parentText" presStyleLbl="node1" presStyleIdx="3" presStyleCnt="4">
        <dgm:presLayoutVars>
          <dgm:chMax val="0"/>
          <dgm:bulletEnabled val="1"/>
        </dgm:presLayoutVars>
      </dgm:prSet>
      <dgm:spPr/>
    </dgm:pt>
    <dgm:pt modelId="{9F03B9A3-7E3A-46C4-9B8C-7B5B2520F5CA}" type="pres">
      <dgm:prSet presAssocID="{94D9FDE3-6D53-4A3A-A5A8-FB76BB6AEE70}" presName="childText" presStyleLbl="revTx" presStyleIdx="3" presStyleCnt="4">
        <dgm:presLayoutVars>
          <dgm:bulletEnabled val="1"/>
        </dgm:presLayoutVars>
      </dgm:prSet>
      <dgm:spPr/>
    </dgm:pt>
  </dgm:ptLst>
  <dgm:cxnLst>
    <dgm:cxn modelId="{C6E4C004-BEC0-481A-AF51-583A5BC196C2}" type="presOf" srcId="{34F611FB-6BA7-4E47-A6F6-997C459C9449}" destId="{14B6F81C-4A56-4EBE-8A1D-B10E5B72BB48}" srcOrd="0" destOrd="3" presId="urn:microsoft.com/office/officeart/2005/8/layout/vList2"/>
    <dgm:cxn modelId="{55252E07-20C1-4BCE-9B92-44A0E5BA02C3}" type="presOf" srcId="{CD798316-2AFE-432F-8222-74AFE870898E}" destId="{D622A08D-F627-41D8-BC2D-0933C06D0A29}" srcOrd="0" destOrd="0" presId="urn:microsoft.com/office/officeart/2005/8/layout/vList2"/>
    <dgm:cxn modelId="{E140DF10-5609-4867-8FCF-061A5C861BC1}" type="presOf" srcId="{401A6D2B-053E-4BC1-8A77-2DC1EB38FE6E}" destId="{14B6F81C-4A56-4EBE-8A1D-B10E5B72BB48}" srcOrd="0" destOrd="1" presId="urn:microsoft.com/office/officeart/2005/8/layout/vList2"/>
    <dgm:cxn modelId="{CDE1371C-D47A-4A59-A3CD-82FE1B90DBE9}" type="presOf" srcId="{65D47B37-44CB-47AE-98EC-1D6995BDF470}" destId="{DCB97369-CFCE-4F41-8A64-B2697746BED6}" srcOrd="0" destOrd="0" presId="urn:microsoft.com/office/officeart/2005/8/layout/vList2"/>
    <dgm:cxn modelId="{A22A9A21-74C2-4FE7-B6F4-8E8478536CEE}" type="presOf" srcId="{35F24518-EF75-4F80-BA22-2172A8BD43E4}" destId="{D622A08D-F627-41D8-BC2D-0933C06D0A29}" srcOrd="0" destOrd="1" presId="urn:microsoft.com/office/officeart/2005/8/layout/vList2"/>
    <dgm:cxn modelId="{0E228E22-C3A4-469E-8AC5-B14A38757634}" type="presOf" srcId="{A1FBA3ED-A041-4258-96AA-54C53435BFB9}" destId="{F2184BA0-FF8B-44F2-BBD4-1041C23B723E}" srcOrd="0" destOrd="1" presId="urn:microsoft.com/office/officeart/2005/8/layout/vList2"/>
    <dgm:cxn modelId="{FC861037-6C94-4067-B128-93060BD6DAEF}" type="presOf" srcId="{7D36231F-945C-424C-BBC9-F481DB130F55}" destId="{9F03B9A3-7E3A-46C4-9B8C-7B5B2520F5CA}" srcOrd="0" destOrd="0" presId="urn:microsoft.com/office/officeart/2005/8/layout/vList2"/>
    <dgm:cxn modelId="{5445A939-6B4F-4F69-A70F-8B6D60073889}" srcId="{64607560-1449-47F8-BEA4-587FADEEB74A}" destId="{337F29EA-2874-4523-A1F3-560B8453CCF8}" srcOrd="2" destOrd="0" parTransId="{7E6C130F-7FE2-4240-9F4E-AB103EF84CC4}" sibTransId="{5F4E3073-FC98-4694-BACC-CC4E2B067CDD}"/>
    <dgm:cxn modelId="{83AB613B-4E11-4B4B-8F93-4D5D69DFC068}" srcId="{94D9FDE3-6D53-4A3A-A5A8-FB76BB6AEE70}" destId="{730E1799-E635-4376-A4E5-AF6F5A3C388B}" srcOrd="1" destOrd="0" parTransId="{5DD8F353-C758-4C74-AF2B-33BAF0E455FC}" sibTransId="{AA573076-C6BD-4381-A211-2DB277DE765A}"/>
    <dgm:cxn modelId="{8869B25F-27DD-49F9-9E1A-FF70E03FCE13}" srcId="{0EF25104-DEF7-4389-8672-B74F5CB6361E}" destId="{D3B60E08-1B99-4F18-BD86-CCEE7D0D365E}" srcOrd="1" destOrd="0" parTransId="{7465253A-4198-45D7-A0C7-EA0E2BACE66C}" sibTransId="{2A63F659-2E2C-4639-AE95-48011863597B}"/>
    <dgm:cxn modelId="{F7BA7D41-0CD7-4768-85B3-DADA923DCD21}" type="presOf" srcId="{337F29EA-2874-4523-A1F3-560B8453CCF8}" destId="{14B6F81C-4A56-4EBE-8A1D-B10E5B72BB48}" srcOrd="0" destOrd="2" presId="urn:microsoft.com/office/officeart/2005/8/layout/vList2"/>
    <dgm:cxn modelId="{DEB50043-3529-45C8-A0A5-56FC76999F2C}" srcId="{65D47B37-44CB-47AE-98EC-1D6995BDF470}" destId="{35F24518-EF75-4F80-BA22-2172A8BD43E4}" srcOrd="1" destOrd="0" parTransId="{F61EA740-F8D7-4C21-B310-54402DD4307E}" sibTransId="{97CDB827-962B-4828-B7E0-CBA72F75279F}"/>
    <dgm:cxn modelId="{F889E365-0A64-4DF9-ABB8-7AA956F2F5A6}" srcId="{D3B60E08-1B99-4F18-BD86-CCEE7D0D365E}" destId="{A1FBA3ED-A041-4258-96AA-54C53435BFB9}" srcOrd="1" destOrd="0" parTransId="{D2421849-B3E1-49B7-B216-A1E5BCF01D5F}" sibTransId="{91B130EA-FB7E-4945-BDB3-E8B4077C4910}"/>
    <dgm:cxn modelId="{9B92C266-40B3-40F7-B04B-3C74E0DB4D32}" type="presOf" srcId="{5F8713EE-0397-4242-8F28-642D2BEFC34D}" destId="{F2184BA0-FF8B-44F2-BBD4-1041C23B723E}" srcOrd="0" destOrd="0" presId="urn:microsoft.com/office/officeart/2005/8/layout/vList2"/>
    <dgm:cxn modelId="{8A03E772-B063-4E38-9EEF-34E3AE12C17C}" srcId="{64607560-1449-47F8-BEA4-587FADEEB74A}" destId="{401A6D2B-053E-4BC1-8A77-2DC1EB38FE6E}" srcOrd="1" destOrd="0" parTransId="{896A6DB7-93C1-41C3-96B7-7067D1838D26}" sibTransId="{0955BBD2-1F93-470C-BA32-8BACE863F00A}"/>
    <dgm:cxn modelId="{11911D74-E207-4E3F-9863-625A02B319B0}" srcId="{0EF25104-DEF7-4389-8672-B74F5CB6361E}" destId="{65D47B37-44CB-47AE-98EC-1D6995BDF470}" srcOrd="0" destOrd="0" parTransId="{87D294C2-AB99-4DCA-9ACF-1CABF177DBEC}" sibTransId="{CE14D6B3-3E0C-4E08-9079-EE4BEA615AB9}"/>
    <dgm:cxn modelId="{602A7976-1730-4E25-9336-AB3B13D92EAA}" srcId="{0EF25104-DEF7-4389-8672-B74F5CB6361E}" destId="{64607560-1449-47F8-BEA4-587FADEEB74A}" srcOrd="2" destOrd="0" parTransId="{F8011F35-3578-4DB0-8416-3F0C205A7540}" sibTransId="{90FD049D-761E-4A64-A8E3-FF4A29879E8D}"/>
    <dgm:cxn modelId="{58065579-95BB-4BF4-AB57-9DEC20A6D3C0}" srcId="{0EF25104-DEF7-4389-8672-B74F5CB6361E}" destId="{94D9FDE3-6D53-4A3A-A5A8-FB76BB6AEE70}" srcOrd="3" destOrd="0" parTransId="{14AC4B8E-D309-4F7A-8809-DA73E64DC7AA}" sibTransId="{D4811C7B-2E4B-4A68-94F9-EFFE54C186DA}"/>
    <dgm:cxn modelId="{712DFF86-C2A9-4794-89B6-5917594ED640}" srcId="{65D47B37-44CB-47AE-98EC-1D6995BDF470}" destId="{CD798316-2AFE-432F-8222-74AFE870898E}" srcOrd="0" destOrd="0" parTransId="{26BBAD00-60CC-4221-A5E5-84FE2DE0C8AE}" sibTransId="{0E30BAFE-7079-4EA5-8BFB-83251AE6A588}"/>
    <dgm:cxn modelId="{B8C7848A-32C0-4FE7-AE0B-B4AA97BE601C}" type="presOf" srcId="{94D9FDE3-6D53-4A3A-A5A8-FB76BB6AEE70}" destId="{023B63E4-33B3-4937-9B78-96F2445FEA59}" srcOrd="0" destOrd="0" presId="urn:microsoft.com/office/officeart/2005/8/layout/vList2"/>
    <dgm:cxn modelId="{752EE791-C2AE-4BE1-BE35-6A7B14EF3783}" type="presOf" srcId="{64607560-1449-47F8-BEA4-587FADEEB74A}" destId="{414D8D41-08BB-4248-B061-9CC3CA2F7B16}" srcOrd="0" destOrd="0" presId="urn:microsoft.com/office/officeart/2005/8/layout/vList2"/>
    <dgm:cxn modelId="{CCF0DE9B-D998-404C-BA96-4CA4B42DF6BA}" type="presOf" srcId="{B0FE91DA-2FF8-4FFC-BFC8-07D345FA4F12}" destId="{14B6F81C-4A56-4EBE-8A1D-B10E5B72BB48}" srcOrd="0" destOrd="0" presId="urn:microsoft.com/office/officeart/2005/8/layout/vList2"/>
    <dgm:cxn modelId="{9D3ED2A1-3785-4E0D-9FEB-49079A0E7F45}" type="presOf" srcId="{0EF25104-DEF7-4389-8672-B74F5CB6361E}" destId="{0B63DCE3-6CD0-4AC1-A666-43531C1294D3}" srcOrd="0" destOrd="0" presId="urn:microsoft.com/office/officeart/2005/8/layout/vList2"/>
    <dgm:cxn modelId="{2A479FA4-7940-4DD4-97E5-50FCED0C65C3}" srcId="{D3B60E08-1B99-4F18-BD86-CCEE7D0D365E}" destId="{5F8713EE-0397-4242-8F28-642D2BEFC34D}" srcOrd="0" destOrd="0" parTransId="{2CA3830F-3511-484C-A09E-CE56906CF2A8}" sibTransId="{BF00926F-ED99-4DD1-98CD-DABF29C3C179}"/>
    <dgm:cxn modelId="{25C56DB9-252D-4EC4-A5B8-A9BBDB12CBC7}" srcId="{64607560-1449-47F8-BEA4-587FADEEB74A}" destId="{34F611FB-6BA7-4E47-A6F6-997C459C9449}" srcOrd="3" destOrd="0" parTransId="{30810F30-9D28-40A4-904C-44268A1D9CF2}" sibTransId="{405D9CB6-6C17-415D-86B4-9D24921A8276}"/>
    <dgm:cxn modelId="{422D07D3-3652-410E-9F6D-5DEBA0F602B4}" type="presOf" srcId="{D3B60E08-1B99-4F18-BD86-CCEE7D0D365E}" destId="{423B7375-6EF2-4E76-899F-F1B41178F401}" srcOrd="0" destOrd="0" presId="urn:microsoft.com/office/officeart/2005/8/layout/vList2"/>
    <dgm:cxn modelId="{EE6723D3-9601-49BB-A818-5C07282B136D}" srcId="{94D9FDE3-6D53-4A3A-A5A8-FB76BB6AEE70}" destId="{709888B3-6A01-478E-82A8-6A4E02AF0658}" srcOrd="2" destOrd="0" parTransId="{6C350592-661B-40D5-BCA0-468D33D7EEA8}" sibTransId="{71E377A9-D819-4F49-94C3-4B3199DFECE7}"/>
    <dgm:cxn modelId="{C9D709D7-9742-4E4F-AA46-319BC9A37904}" type="presOf" srcId="{730E1799-E635-4376-A4E5-AF6F5A3C388B}" destId="{9F03B9A3-7E3A-46C4-9B8C-7B5B2520F5CA}" srcOrd="0" destOrd="1" presId="urn:microsoft.com/office/officeart/2005/8/layout/vList2"/>
    <dgm:cxn modelId="{E8701FE0-D113-45A7-8C1C-9B149FE0BCFA}" srcId="{64607560-1449-47F8-BEA4-587FADEEB74A}" destId="{B0FE91DA-2FF8-4FFC-BFC8-07D345FA4F12}" srcOrd="0" destOrd="0" parTransId="{00A84098-3758-4DD5-BB19-E76C15500BAE}" sibTransId="{43F60B4A-37DD-4B72-B466-F16358FE48F0}"/>
    <dgm:cxn modelId="{5B62B5E1-17DC-49EB-91C3-80CE9C858FB2}" srcId="{94D9FDE3-6D53-4A3A-A5A8-FB76BB6AEE70}" destId="{7D36231F-945C-424C-BBC9-F481DB130F55}" srcOrd="0" destOrd="0" parTransId="{2FD9031E-196A-45BB-BC35-8F513FF69139}" sibTransId="{985605FC-76D9-4FBF-ACE6-D20BBCBA78CC}"/>
    <dgm:cxn modelId="{A50EE2F8-8FD0-447F-9BC0-FA411AFE740C}" type="presOf" srcId="{709888B3-6A01-478E-82A8-6A4E02AF0658}" destId="{9F03B9A3-7E3A-46C4-9B8C-7B5B2520F5CA}" srcOrd="0" destOrd="2" presId="urn:microsoft.com/office/officeart/2005/8/layout/vList2"/>
    <dgm:cxn modelId="{D5150A74-9F09-4AAA-B909-E45899884CF5}" type="presParOf" srcId="{0B63DCE3-6CD0-4AC1-A666-43531C1294D3}" destId="{DCB97369-CFCE-4F41-8A64-B2697746BED6}" srcOrd="0" destOrd="0" presId="urn:microsoft.com/office/officeart/2005/8/layout/vList2"/>
    <dgm:cxn modelId="{E56C6D0D-3890-4DE8-BA82-EAA35FEB73DC}" type="presParOf" srcId="{0B63DCE3-6CD0-4AC1-A666-43531C1294D3}" destId="{D622A08D-F627-41D8-BC2D-0933C06D0A29}" srcOrd="1" destOrd="0" presId="urn:microsoft.com/office/officeart/2005/8/layout/vList2"/>
    <dgm:cxn modelId="{F79BAD3C-7849-4EEB-884E-AB2474A20D41}" type="presParOf" srcId="{0B63DCE3-6CD0-4AC1-A666-43531C1294D3}" destId="{423B7375-6EF2-4E76-899F-F1B41178F401}" srcOrd="2" destOrd="0" presId="urn:microsoft.com/office/officeart/2005/8/layout/vList2"/>
    <dgm:cxn modelId="{A0E12750-95F1-4B02-8929-FBB2635673F1}" type="presParOf" srcId="{0B63DCE3-6CD0-4AC1-A666-43531C1294D3}" destId="{F2184BA0-FF8B-44F2-BBD4-1041C23B723E}" srcOrd="3" destOrd="0" presId="urn:microsoft.com/office/officeart/2005/8/layout/vList2"/>
    <dgm:cxn modelId="{E1269FC6-1A99-49BE-8377-BCEE9EF3CCE3}" type="presParOf" srcId="{0B63DCE3-6CD0-4AC1-A666-43531C1294D3}" destId="{414D8D41-08BB-4248-B061-9CC3CA2F7B16}" srcOrd="4" destOrd="0" presId="urn:microsoft.com/office/officeart/2005/8/layout/vList2"/>
    <dgm:cxn modelId="{72AC5616-BE10-4812-99DB-E4F8F6A7EBD8}" type="presParOf" srcId="{0B63DCE3-6CD0-4AC1-A666-43531C1294D3}" destId="{14B6F81C-4A56-4EBE-8A1D-B10E5B72BB48}" srcOrd="5" destOrd="0" presId="urn:microsoft.com/office/officeart/2005/8/layout/vList2"/>
    <dgm:cxn modelId="{561B252E-46E4-4729-90D1-4E545741D323}" type="presParOf" srcId="{0B63DCE3-6CD0-4AC1-A666-43531C1294D3}" destId="{023B63E4-33B3-4937-9B78-96F2445FEA59}" srcOrd="6" destOrd="0" presId="urn:microsoft.com/office/officeart/2005/8/layout/vList2"/>
    <dgm:cxn modelId="{38266D0C-0CE4-4AFF-9C19-58C9347F6F2E}" type="presParOf" srcId="{0B63DCE3-6CD0-4AC1-A666-43531C1294D3}" destId="{9F03B9A3-7E3A-46C4-9B8C-7B5B2520F5CA}"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1AF9399-EB7B-4434-9FF6-3F06703C5495}" type="doc">
      <dgm:prSet loTypeId="urn:microsoft.com/office/officeart/2005/8/layout/vProcess5" loCatId="process" qsTypeId="urn:microsoft.com/office/officeart/2005/8/quickstyle/simple3" qsCatId="simple" csTypeId="urn:microsoft.com/office/officeart/2005/8/colors/colorful5" csCatId="colorful" phldr="1"/>
      <dgm:spPr/>
      <dgm:t>
        <a:bodyPr/>
        <a:lstStyle/>
        <a:p>
          <a:endParaRPr lang="pl-PL"/>
        </a:p>
      </dgm:t>
    </dgm:pt>
    <dgm:pt modelId="{E9BD2B43-537C-4647-B02A-F19D61EA50D8}">
      <dgm:prSet/>
      <dgm:spPr/>
      <dgm:t>
        <a:bodyPr/>
        <a:lstStyle/>
        <a:p>
          <a:pPr rtl="0"/>
          <a:r>
            <a:rPr lang="pl-PL" b="1" dirty="0"/>
            <a:t>Wywołanie sprawy – art. 381</a:t>
          </a:r>
        </a:p>
      </dgm:t>
    </dgm:pt>
    <dgm:pt modelId="{9ED50007-06EB-4AA9-B540-4C9BFDBF9320}" type="parTrans" cxnId="{9B9FCE93-1CEB-4FAD-8DA2-40167DA04EEF}">
      <dgm:prSet/>
      <dgm:spPr/>
      <dgm:t>
        <a:bodyPr/>
        <a:lstStyle/>
        <a:p>
          <a:endParaRPr lang="pl-PL"/>
        </a:p>
      </dgm:t>
    </dgm:pt>
    <dgm:pt modelId="{D62E1001-8A10-42BD-AFE4-FC349098E255}" type="sibTrans" cxnId="{9B9FCE93-1CEB-4FAD-8DA2-40167DA04EEF}">
      <dgm:prSet/>
      <dgm:spPr/>
      <dgm:t>
        <a:bodyPr/>
        <a:lstStyle/>
        <a:p>
          <a:endParaRPr lang="pl-PL"/>
        </a:p>
      </dgm:t>
    </dgm:pt>
    <dgm:pt modelId="{773F69BC-9ABE-4F67-81E3-63F2B64D4963}">
      <dgm:prSet/>
      <dgm:spPr/>
      <dgm:t>
        <a:bodyPr/>
        <a:lstStyle/>
        <a:p>
          <a:pPr rtl="0"/>
          <a:r>
            <a:rPr lang="pl-PL" b="1" dirty="0"/>
            <a:t>Rozpoczęcie rozprawy (sprawdzenie obecności, prawidłowość doręczeń, pouczenie o art. 40a, inne decyzje)</a:t>
          </a:r>
        </a:p>
      </dgm:t>
    </dgm:pt>
    <dgm:pt modelId="{BADF93E7-A078-4256-808B-F2360C184FB2}" type="parTrans" cxnId="{7656C5A8-9E33-428D-8F59-0A010B14FC02}">
      <dgm:prSet/>
      <dgm:spPr/>
      <dgm:t>
        <a:bodyPr/>
        <a:lstStyle/>
        <a:p>
          <a:endParaRPr lang="pl-PL"/>
        </a:p>
      </dgm:t>
    </dgm:pt>
    <dgm:pt modelId="{FDEFABD9-B360-4B7D-A957-2DB93733CE8E}" type="sibTrans" cxnId="{7656C5A8-9E33-428D-8F59-0A010B14FC02}">
      <dgm:prSet/>
      <dgm:spPr/>
      <dgm:t>
        <a:bodyPr/>
        <a:lstStyle/>
        <a:p>
          <a:endParaRPr lang="pl-PL"/>
        </a:p>
      </dgm:t>
    </dgm:pt>
    <dgm:pt modelId="{D8F3A5B6-56C4-4BF3-93DF-31E2AD6564AC}">
      <dgm:prSet/>
      <dgm:spPr/>
      <dgm:t>
        <a:bodyPr/>
        <a:lstStyle/>
        <a:p>
          <a:pPr rtl="0"/>
          <a:r>
            <a:rPr lang="pl-PL" b="1" dirty="0"/>
            <a:t>Przewód sądowy (od przytoczenia podstaw oskarżenia do zamknięcia przewodu sądowego)</a:t>
          </a:r>
        </a:p>
      </dgm:t>
    </dgm:pt>
    <dgm:pt modelId="{6747C3AF-051C-4F48-871F-B843428D0108}" type="parTrans" cxnId="{3A6BC8F2-AC66-4A45-9061-FEBC7D042C8F}">
      <dgm:prSet/>
      <dgm:spPr/>
      <dgm:t>
        <a:bodyPr/>
        <a:lstStyle/>
        <a:p>
          <a:endParaRPr lang="pl-PL"/>
        </a:p>
      </dgm:t>
    </dgm:pt>
    <dgm:pt modelId="{F7244EBE-A8AB-42D0-8643-E383D4BECD82}" type="sibTrans" cxnId="{3A6BC8F2-AC66-4A45-9061-FEBC7D042C8F}">
      <dgm:prSet/>
      <dgm:spPr/>
      <dgm:t>
        <a:bodyPr/>
        <a:lstStyle/>
        <a:p>
          <a:endParaRPr lang="pl-PL"/>
        </a:p>
      </dgm:t>
    </dgm:pt>
    <dgm:pt modelId="{D3B6415F-0CA8-4CBD-9CD3-E4893C1C140A}">
      <dgm:prSet/>
      <dgm:spPr/>
      <dgm:t>
        <a:bodyPr/>
        <a:lstStyle/>
        <a:p>
          <a:pPr rtl="0"/>
          <a:r>
            <a:rPr lang="pl-PL" b="1" dirty="0"/>
            <a:t>Głosy stron </a:t>
          </a:r>
        </a:p>
      </dgm:t>
    </dgm:pt>
    <dgm:pt modelId="{AD2C5DAB-3008-4BB1-A199-84114D43A565}" type="parTrans" cxnId="{4AC18CEC-55D2-4765-AAA9-D7FCDC00E1AE}">
      <dgm:prSet/>
      <dgm:spPr/>
      <dgm:t>
        <a:bodyPr/>
        <a:lstStyle/>
        <a:p>
          <a:endParaRPr lang="pl-PL"/>
        </a:p>
      </dgm:t>
    </dgm:pt>
    <dgm:pt modelId="{FC1AF47B-901D-47D2-8277-8011319D3C18}" type="sibTrans" cxnId="{4AC18CEC-55D2-4765-AAA9-D7FCDC00E1AE}">
      <dgm:prSet/>
      <dgm:spPr/>
      <dgm:t>
        <a:bodyPr/>
        <a:lstStyle/>
        <a:p>
          <a:endParaRPr lang="pl-PL"/>
        </a:p>
      </dgm:t>
    </dgm:pt>
    <dgm:pt modelId="{C1450AF7-AD62-4B16-9190-84F3484B8029}">
      <dgm:prSet/>
      <dgm:spPr/>
      <dgm:t>
        <a:bodyPr/>
        <a:lstStyle/>
        <a:p>
          <a:pPr rtl="0"/>
          <a:r>
            <a:rPr lang="pl-PL" b="1" dirty="0"/>
            <a:t>Wyrokowanie </a:t>
          </a:r>
        </a:p>
      </dgm:t>
    </dgm:pt>
    <dgm:pt modelId="{BDBF82BA-AB4D-428F-962F-44DEA58AC9C4}" type="parTrans" cxnId="{32C8147A-06B2-417F-8EF5-BE56C966200A}">
      <dgm:prSet/>
      <dgm:spPr/>
      <dgm:t>
        <a:bodyPr/>
        <a:lstStyle/>
        <a:p>
          <a:endParaRPr lang="pl-PL"/>
        </a:p>
      </dgm:t>
    </dgm:pt>
    <dgm:pt modelId="{E626750A-F482-404E-9EC0-9BB915980BD8}" type="sibTrans" cxnId="{32C8147A-06B2-417F-8EF5-BE56C966200A}">
      <dgm:prSet/>
      <dgm:spPr/>
      <dgm:t>
        <a:bodyPr/>
        <a:lstStyle/>
        <a:p>
          <a:endParaRPr lang="pl-PL"/>
        </a:p>
      </dgm:t>
    </dgm:pt>
    <dgm:pt modelId="{B3613BB5-CB48-4CF8-BA27-52869F05BD9D}" type="pres">
      <dgm:prSet presAssocID="{E1AF9399-EB7B-4434-9FF6-3F06703C5495}" presName="outerComposite" presStyleCnt="0">
        <dgm:presLayoutVars>
          <dgm:chMax val="5"/>
          <dgm:dir/>
          <dgm:resizeHandles val="exact"/>
        </dgm:presLayoutVars>
      </dgm:prSet>
      <dgm:spPr/>
    </dgm:pt>
    <dgm:pt modelId="{54B2340A-71E8-45E4-999C-E1DC220697B7}" type="pres">
      <dgm:prSet presAssocID="{E1AF9399-EB7B-4434-9FF6-3F06703C5495}" presName="dummyMaxCanvas" presStyleCnt="0">
        <dgm:presLayoutVars/>
      </dgm:prSet>
      <dgm:spPr/>
    </dgm:pt>
    <dgm:pt modelId="{1ADD1442-26A9-4CA6-A764-D170BB5A8029}" type="pres">
      <dgm:prSet presAssocID="{E1AF9399-EB7B-4434-9FF6-3F06703C5495}" presName="FiveNodes_1" presStyleLbl="node1" presStyleIdx="0" presStyleCnt="5">
        <dgm:presLayoutVars>
          <dgm:bulletEnabled val="1"/>
        </dgm:presLayoutVars>
      </dgm:prSet>
      <dgm:spPr/>
    </dgm:pt>
    <dgm:pt modelId="{30B0F11E-3F13-4FDB-8160-51CEEBE3F2E6}" type="pres">
      <dgm:prSet presAssocID="{E1AF9399-EB7B-4434-9FF6-3F06703C5495}" presName="FiveNodes_2" presStyleLbl="node1" presStyleIdx="1" presStyleCnt="5">
        <dgm:presLayoutVars>
          <dgm:bulletEnabled val="1"/>
        </dgm:presLayoutVars>
      </dgm:prSet>
      <dgm:spPr/>
    </dgm:pt>
    <dgm:pt modelId="{8DE7FA2D-CE7D-4517-8F44-A7BD14C80D1B}" type="pres">
      <dgm:prSet presAssocID="{E1AF9399-EB7B-4434-9FF6-3F06703C5495}" presName="FiveNodes_3" presStyleLbl="node1" presStyleIdx="2" presStyleCnt="5">
        <dgm:presLayoutVars>
          <dgm:bulletEnabled val="1"/>
        </dgm:presLayoutVars>
      </dgm:prSet>
      <dgm:spPr/>
    </dgm:pt>
    <dgm:pt modelId="{E0D08E88-0FFC-4730-A868-00CC9442FA4A}" type="pres">
      <dgm:prSet presAssocID="{E1AF9399-EB7B-4434-9FF6-3F06703C5495}" presName="FiveNodes_4" presStyleLbl="node1" presStyleIdx="3" presStyleCnt="5">
        <dgm:presLayoutVars>
          <dgm:bulletEnabled val="1"/>
        </dgm:presLayoutVars>
      </dgm:prSet>
      <dgm:spPr/>
    </dgm:pt>
    <dgm:pt modelId="{F98C6853-6572-47B3-A1A4-FC5002434207}" type="pres">
      <dgm:prSet presAssocID="{E1AF9399-EB7B-4434-9FF6-3F06703C5495}" presName="FiveNodes_5" presStyleLbl="node1" presStyleIdx="4" presStyleCnt="5">
        <dgm:presLayoutVars>
          <dgm:bulletEnabled val="1"/>
        </dgm:presLayoutVars>
      </dgm:prSet>
      <dgm:spPr/>
    </dgm:pt>
    <dgm:pt modelId="{42DA19EE-DA46-4C7B-BB38-EED88C2A9284}" type="pres">
      <dgm:prSet presAssocID="{E1AF9399-EB7B-4434-9FF6-3F06703C5495}" presName="FiveConn_1-2" presStyleLbl="fgAccFollowNode1" presStyleIdx="0" presStyleCnt="4">
        <dgm:presLayoutVars>
          <dgm:bulletEnabled val="1"/>
        </dgm:presLayoutVars>
      </dgm:prSet>
      <dgm:spPr/>
    </dgm:pt>
    <dgm:pt modelId="{6BF240FE-48C3-4D87-93A1-A9CFF8CA1CA8}" type="pres">
      <dgm:prSet presAssocID="{E1AF9399-EB7B-4434-9FF6-3F06703C5495}" presName="FiveConn_2-3" presStyleLbl="fgAccFollowNode1" presStyleIdx="1" presStyleCnt="4">
        <dgm:presLayoutVars>
          <dgm:bulletEnabled val="1"/>
        </dgm:presLayoutVars>
      </dgm:prSet>
      <dgm:spPr/>
    </dgm:pt>
    <dgm:pt modelId="{253A7C88-3F22-41CB-830F-783FEA20109F}" type="pres">
      <dgm:prSet presAssocID="{E1AF9399-EB7B-4434-9FF6-3F06703C5495}" presName="FiveConn_3-4" presStyleLbl="fgAccFollowNode1" presStyleIdx="2" presStyleCnt="4">
        <dgm:presLayoutVars>
          <dgm:bulletEnabled val="1"/>
        </dgm:presLayoutVars>
      </dgm:prSet>
      <dgm:spPr/>
    </dgm:pt>
    <dgm:pt modelId="{7B8C6225-4431-4349-91F3-617E6A96EC9F}" type="pres">
      <dgm:prSet presAssocID="{E1AF9399-EB7B-4434-9FF6-3F06703C5495}" presName="FiveConn_4-5" presStyleLbl="fgAccFollowNode1" presStyleIdx="3" presStyleCnt="4">
        <dgm:presLayoutVars>
          <dgm:bulletEnabled val="1"/>
        </dgm:presLayoutVars>
      </dgm:prSet>
      <dgm:spPr/>
    </dgm:pt>
    <dgm:pt modelId="{FB7DB876-B96E-4BB6-AA5C-A9687D19E17F}" type="pres">
      <dgm:prSet presAssocID="{E1AF9399-EB7B-4434-9FF6-3F06703C5495}" presName="FiveNodes_1_text" presStyleLbl="node1" presStyleIdx="4" presStyleCnt="5">
        <dgm:presLayoutVars>
          <dgm:bulletEnabled val="1"/>
        </dgm:presLayoutVars>
      </dgm:prSet>
      <dgm:spPr/>
    </dgm:pt>
    <dgm:pt modelId="{6590A27B-2E61-4D02-8BDC-3790A338366E}" type="pres">
      <dgm:prSet presAssocID="{E1AF9399-EB7B-4434-9FF6-3F06703C5495}" presName="FiveNodes_2_text" presStyleLbl="node1" presStyleIdx="4" presStyleCnt="5">
        <dgm:presLayoutVars>
          <dgm:bulletEnabled val="1"/>
        </dgm:presLayoutVars>
      </dgm:prSet>
      <dgm:spPr/>
    </dgm:pt>
    <dgm:pt modelId="{6D82C460-6F6F-48FB-8CCA-FB4A8F0B10B5}" type="pres">
      <dgm:prSet presAssocID="{E1AF9399-EB7B-4434-9FF6-3F06703C5495}" presName="FiveNodes_3_text" presStyleLbl="node1" presStyleIdx="4" presStyleCnt="5">
        <dgm:presLayoutVars>
          <dgm:bulletEnabled val="1"/>
        </dgm:presLayoutVars>
      </dgm:prSet>
      <dgm:spPr/>
    </dgm:pt>
    <dgm:pt modelId="{3983E338-78C5-4532-98C2-5336AFAC7F3A}" type="pres">
      <dgm:prSet presAssocID="{E1AF9399-EB7B-4434-9FF6-3F06703C5495}" presName="FiveNodes_4_text" presStyleLbl="node1" presStyleIdx="4" presStyleCnt="5">
        <dgm:presLayoutVars>
          <dgm:bulletEnabled val="1"/>
        </dgm:presLayoutVars>
      </dgm:prSet>
      <dgm:spPr/>
    </dgm:pt>
    <dgm:pt modelId="{5E60E359-DA4B-4C2F-975C-25A17A852765}" type="pres">
      <dgm:prSet presAssocID="{E1AF9399-EB7B-4434-9FF6-3F06703C5495}" presName="FiveNodes_5_text" presStyleLbl="node1" presStyleIdx="4" presStyleCnt="5">
        <dgm:presLayoutVars>
          <dgm:bulletEnabled val="1"/>
        </dgm:presLayoutVars>
      </dgm:prSet>
      <dgm:spPr/>
    </dgm:pt>
  </dgm:ptLst>
  <dgm:cxnLst>
    <dgm:cxn modelId="{24FD0600-5B55-4BAC-BB5D-50591C8298F2}" type="presOf" srcId="{773F69BC-9ABE-4F67-81E3-63F2B64D4963}" destId="{30B0F11E-3F13-4FDB-8160-51CEEBE3F2E6}" srcOrd="0" destOrd="0" presId="urn:microsoft.com/office/officeart/2005/8/layout/vProcess5"/>
    <dgm:cxn modelId="{A8AE7507-D549-44FC-9355-0E34823D04C5}" type="presOf" srcId="{FDEFABD9-B360-4B7D-A957-2DB93733CE8E}" destId="{6BF240FE-48C3-4D87-93A1-A9CFF8CA1CA8}" srcOrd="0" destOrd="0" presId="urn:microsoft.com/office/officeart/2005/8/layout/vProcess5"/>
    <dgm:cxn modelId="{475E7110-B3B8-4155-85CD-976D4B30A258}" type="presOf" srcId="{773F69BC-9ABE-4F67-81E3-63F2B64D4963}" destId="{6590A27B-2E61-4D02-8BDC-3790A338366E}" srcOrd="1" destOrd="0" presId="urn:microsoft.com/office/officeart/2005/8/layout/vProcess5"/>
    <dgm:cxn modelId="{E90EBF28-7FF8-4DBE-AF89-77294EBAC6ED}" type="presOf" srcId="{D3B6415F-0CA8-4CBD-9CD3-E4893C1C140A}" destId="{E0D08E88-0FFC-4730-A868-00CC9442FA4A}" srcOrd="0" destOrd="0" presId="urn:microsoft.com/office/officeart/2005/8/layout/vProcess5"/>
    <dgm:cxn modelId="{C656EE3C-4742-41E5-BA5B-72E72915BB46}" type="presOf" srcId="{D8F3A5B6-56C4-4BF3-93DF-31E2AD6564AC}" destId="{6D82C460-6F6F-48FB-8CCA-FB4A8F0B10B5}" srcOrd="1" destOrd="0" presId="urn:microsoft.com/office/officeart/2005/8/layout/vProcess5"/>
    <dgm:cxn modelId="{E05CA16A-5BDD-4C4B-AA82-6B95E8210213}" type="presOf" srcId="{D3B6415F-0CA8-4CBD-9CD3-E4893C1C140A}" destId="{3983E338-78C5-4532-98C2-5336AFAC7F3A}" srcOrd="1" destOrd="0" presId="urn:microsoft.com/office/officeart/2005/8/layout/vProcess5"/>
    <dgm:cxn modelId="{F6EBCA4B-E51A-4176-B515-D80361B98A18}" type="presOf" srcId="{E9BD2B43-537C-4647-B02A-F19D61EA50D8}" destId="{1ADD1442-26A9-4CA6-A764-D170BB5A8029}" srcOrd="0" destOrd="0" presId="urn:microsoft.com/office/officeart/2005/8/layout/vProcess5"/>
    <dgm:cxn modelId="{5251F64D-6BF7-4D0A-BF53-E0DEEAA4C4EA}" type="presOf" srcId="{C1450AF7-AD62-4B16-9190-84F3484B8029}" destId="{5E60E359-DA4B-4C2F-975C-25A17A852765}" srcOrd="1" destOrd="0" presId="urn:microsoft.com/office/officeart/2005/8/layout/vProcess5"/>
    <dgm:cxn modelId="{32C8147A-06B2-417F-8EF5-BE56C966200A}" srcId="{E1AF9399-EB7B-4434-9FF6-3F06703C5495}" destId="{C1450AF7-AD62-4B16-9190-84F3484B8029}" srcOrd="4" destOrd="0" parTransId="{BDBF82BA-AB4D-428F-962F-44DEA58AC9C4}" sibTransId="{E626750A-F482-404E-9EC0-9BB915980BD8}"/>
    <dgm:cxn modelId="{EB669A7C-5F99-4D1A-B132-2345A502BCAE}" type="presOf" srcId="{E9BD2B43-537C-4647-B02A-F19D61EA50D8}" destId="{FB7DB876-B96E-4BB6-AA5C-A9687D19E17F}" srcOrd="1" destOrd="0" presId="urn:microsoft.com/office/officeart/2005/8/layout/vProcess5"/>
    <dgm:cxn modelId="{9B9FCE93-1CEB-4FAD-8DA2-40167DA04EEF}" srcId="{E1AF9399-EB7B-4434-9FF6-3F06703C5495}" destId="{E9BD2B43-537C-4647-B02A-F19D61EA50D8}" srcOrd="0" destOrd="0" parTransId="{9ED50007-06EB-4AA9-B540-4C9BFDBF9320}" sibTransId="{D62E1001-8A10-42BD-AFE4-FC349098E255}"/>
    <dgm:cxn modelId="{FA33E996-063D-4308-8BFA-0FA4FA6E34BA}" type="presOf" srcId="{D8F3A5B6-56C4-4BF3-93DF-31E2AD6564AC}" destId="{8DE7FA2D-CE7D-4517-8F44-A7BD14C80D1B}" srcOrd="0" destOrd="0" presId="urn:microsoft.com/office/officeart/2005/8/layout/vProcess5"/>
    <dgm:cxn modelId="{7656C5A8-9E33-428D-8F59-0A010B14FC02}" srcId="{E1AF9399-EB7B-4434-9FF6-3F06703C5495}" destId="{773F69BC-9ABE-4F67-81E3-63F2B64D4963}" srcOrd="1" destOrd="0" parTransId="{BADF93E7-A078-4256-808B-F2360C184FB2}" sibTransId="{FDEFABD9-B360-4B7D-A957-2DB93733CE8E}"/>
    <dgm:cxn modelId="{F8C4DFC2-4002-4E2D-8E6C-B147156D7AC5}" type="presOf" srcId="{F7244EBE-A8AB-42D0-8643-E383D4BECD82}" destId="{253A7C88-3F22-41CB-830F-783FEA20109F}" srcOrd="0" destOrd="0" presId="urn:microsoft.com/office/officeart/2005/8/layout/vProcess5"/>
    <dgm:cxn modelId="{A57549CD-A610-400F-A98A-83D3F2A0BEB0}" type="presOf" srcId="{FC1AF47B-901D-47D2-8277-8011319D3C18}" destId="{7B8C6225-4431-4349-91F3-617E6A96EC9F}" srcOrd="0" destOrd="0" presId="urn:microsoft.com/office/officeart/2005/8/layout/vProcess5"/>
    <dgm:cxn modelId="{8881BCCD-F243-42DB-9105-3630FA406D0B}" type="presOf" srcId="{C1450AF7-AD62-4B16-9190-84F3484B8029}" destId="{F98C6853-6572-47B3-A1A4-FC5002434207}" srcOrd="0" destOrd="0" presId="urn:microsoft.com/office/officeart/2005/8/layout/vProcess5"/>
    <dgm:cxn modelId="{6969E1DD-C246-48AD-AE7A-1E3E2B8E4431}" type="presOf" srcId="{E1AF9399-EB7B-4434-9FF6-3F06703C5495}" destId="{B3613BB5-CB48-4CF8-BA27-52869F05BD9D}" srcOrd="0" destOrd="0" presId="urn:microsoft.com/office/officeart/2005/8/layout/vProcess5"/>
    <dgm:cxn modelId="{4AC18CEC-55D2-4765-AAA9-D7FCDC00E1AE}" srcId="{E1AF9399-EB7B-4434-9FF6-3F06703C5495}" destId="{D3B6415F-0CA8-4CBD-9CD3-E4893C1C140A}" srcOrd="3" destOrd="0" parTransId="{AD2C5DAB-3008-4BB1-A199-84114D43A565}" sibTransId="{FC1AF47B-901D-47D2-8277-8011319D3C18}"/>
    <dgm:cxn modelId="{24E5D9EE-22B9-4FCC-AC0E-E47A4C62025C}" type="presOf" srcId="{D62E1001-8A10-42BD-AFE4-FC349098E255}" destId="{42DA19EE-DA46-4C7B-BB38-EED88C2A9284}" srcOrd="0" destOrd="0" presId="urn:microsoft.com/office/officeart/2005/8/layout/vProcess5"/>
    <dgm:cxn modelId="{3A6BC8F2-AC66-4A45-9061-FEBC7D042C8F}" srcId="{E1AF9399-EB7B-4434-9FF6-3F06703C5495}" destId="{D8F3A5B6-56C4-4BF3-93DF-31E2AD6564AC}" srcOrd="2" destOrd="0" parTransId="{6747C3AF-051C-4F48-871F-B843428D0108}" sibTransId="{F7244EBE-A8AB-42D0-8643-E383D4BECD82}"/>
    <dgm:cxn modelId="{08B43DF0-877A-496C-9C95-3BC6723D0307}" type="presParOf" srcId="{B3613BB5-CB48-4CF8-BA27-52869F05BD9D}" destId="{54B2340A-71E8-45E4-999C-E1DC220697B7}" srcOrd="0" destOrd="0" presId="urn:microsoft.com/office/officeart/2005/8/layout/vProcess5"/>
    <dgm:cxn modelId="{DE3BDD0A-B6D1-4654-AB90-F86DEE7C1364}" type="presParOf" srcId="{B3613BB5-CB48-4CF8-BA27-52869F05BD9D}" destId="{1ADD1442-26A9-4CA6-A764-D170BB5A8029}" srcOrd="1" destOrd="0" presId="urn:microsoft.com/office/officeart/2005/8/layout/vProcess5"/>
    <dgm:cxn modelId="{BF7769E1-B3E2-4251-B96B-FFEAFDDF7D53}" type="presParOf" srcId="{B3613BB5-CB48-4CF8-BA27-52869F05BD9D}" destId="{30B0F11E-3F13-4FDB-8160-51CEEBE3F2E6}" srcOrd="2" destOrd="0" presId="urn:microsoft.com/office/officeart/2005/8/layout/vProcess5"/>
    <dgm:cxn modelId="{5CA52032-F6A3-41F2-917A-3C25DD0DE3BA}" type="presParOf" srcId="{B3613BB5-CB48-4CF8-BA27-52869F05BD9D}" destId="{8DE7FA2D-CE7D-4517-8F44-A7BD14C80D1B}" srcOrd="3" destOrd="0" presId="urn:microsoft.com/office/officeart/2005/8/layout/vProcess5"/>
    <dgm:cxn modelId="{1F52C083-801D-4CF3-B382-FBD8EEB0F45A}" type="presParOf" srcId="{B3613BB5-CB48-4CF8-BA27-52869F05BD9D}" destId="{E0D08E88-0FFC-4730-A868-00CC9442FA4A}" srcOrd="4" destOrd="0" presId="urn:microsoft.com/office/officeart/2005/8/layout/vProcess5"/>
    <dgm:cxn modelId="{2548B8C3-C2E9-4602-9E11-255C00F09E6A}" type="presParOf" srcId="{B3613BB5-CB48-4CF8-BA27-52869F05BD9D}" destId="{F98C6853-6572-47B3-A1A4-FC5002434207}" srcOrd="5" destOrd="0" presId="urn:microsoft.com/office/officeart/2005/8/layout/vProcess5"/>
    <dgm:cxn modelId="{53B7C87A-2CAE-4713-BB27-BD0ADC7A3C29}" type="presParOf" srcId="{B3613BB5-CB48-4CF8-BA27-52869F05BD9D}" destId="{42DA19EE-DA46-4C7B-BB38-EED88C2A9284}" srcOrd="6" destOrd="0" presId="urn:microsoft.com/office/officeart/2005/8/layout/vProcess5"/>
    <dgm:cxn modelId="{03BB6F8F-48D2-4F3D-8FAA-44483CC9382E}" type="presParOf" srcId="{B3613BB5-CB48-4CF8-BA27-52869F05BD9D}" destId="{6BF240FE-48C3-4D87-93A1-A9CFF8CA1CA8}" srcOrd="7" destOrd="0" presId="urn:microsoft.com/office/officeart/2005/8/layout/vProcess5"/>
    <dgm:cxn modelId="{FBDDAB89-6D2E-4740-B973-B4894A7B84D9}" type="presParOf" srcId="{B3613BB5-CB48-4CF8-BA27-52869F05BD9D}" destId="{253A7C88-3F22-41CB-830F-783FEA20109F}" srcOrd="8" destOrd="0" presId="urn:microsoft.com/office/officeart/2005/8/layout/vProcess5"/>
    <dgm:cxn modelId="{89E538C9-B110-4649-8827-C9567B329544}" type="presParOf" srcId="{B3613BB5-CB48-4CF8-BA27-52869F05BD9D}" destId="{7B8C6225-4431-4349-91F3-617E6A96EC9F}" srcOrd="9" destOrd="0" presId="urn:microsoft.com/office/officeart/2005/8/layout/vProcess5"/>
    <dgm:cxn modelId="{02E0A7D0-3072-4022-99AC-29EACAB8786C}" type="presParOf" srcId="{B3613BB5-CB48-4CF8-BA27-52869F05BD9D}" destId="{FB7DB876-B96E-4BB6-AA5C-A9687D19E17F}" srcOrd="10" destOrd="0" presId="urn:microsoft.com/office/officeart/2005/8/layout/vProcess5"/>
    <dgm:cxn modelId="{EAE7D0FC-1256-49E5-B30E-352CF1B46AFA}" type="presParOf" srcId="{B3613BB5-CB48-4CF8-BA27-52869F05BD9D}" destId="{6590A27B-2E61-4D02-8BDC-3790A338366E}" srcOrd="11" destOrd="0" presId="urn:microsoft.com/office/officeart/2005/8/layout/vProcess5"/>
    <dgm:cxn modelId="{24E1F632-7824-4A58-A97F-19BFB795EE6F}" type="presParOf" srcId="{B3613BB5-CB48-4CF8-BA27-52869F05BD9D}" destId="{6D82C460-6F6F-48FB-8CCA-FB4A8F0B10B5}" srcOrd="12" destOrd="0" presId="urn:microsoft.com/office/officeart/2005/8/layout/vProcess5"/>
    <dgm:cxn modelId="{BC2332ED-CFF0-4AF5-84FC-1E02CD1CCB99}" type="presParOf" srcId="{B3613BB5-CB48-4CF8-BA27-52869F05BD9D}" destId="{3983E338-78C5-4532-98C2-5336AFAC7F3A}" srcOrd="13" destOrd="0" presId="urn:microsoft.com/office/officeart/2005/8/layout/vProcess5"/>
    <dgm:cxn modelId="{1EC2E6D0-82ED-4836-8A9E-30A0BD4945E7}" type="presParOf" srcId="{B3613BB5-CB48-4CF8-BA27-52869F05BD9D}" destId="{5E60E359-DA4B-4C2F-975C-25A17A852765}"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C04F6D-92B3-449C-AFE8-D316FDD490AB}">
      <dsp:nvSpPr>
        <dsp:cNvPr id="0" name=""/>
        <dsp:cNvSpPr/>
      </dsp:nvSpPr>
      <dsp:spPr>
        <a:xfrm>
          <a:off x="3505" y="234739"/>
          <a:ext cx="3417879" cy="547200"/>
        </a:xfrm>
        <a:prstGeom prst="rect">
          <a:avLst/>
        </a:prstGeom>
        <a:blipFill rotWithShape="0">
          <a:blip xmlns:r="http://schemas.openxmlformats.org/officeDocument/2006/relationships" r:embed="rId1">
            <a:duotone>
              <a:schemeClr val="accent5">
                <a:hueOff val="0"/>
                <a:satOff val="0"/>
                <a:lumOff val="0"/>
                <a:alphaOff val="0"/>
                <a:shade val="36000"/>
                <a:satMod val="120000"/>
              </a:schemeClr>
              <a:schemeClr val="accent5">
                <a:hueOff val="0"/>
                <a:satOff val="0"/>
                <a:lumOff val="0"/>
                <a:alphaOff val="0"/>
                <a:tint val="40000"/>
              </a:schemeClr>
            </a:duotone>
          </a:blip>
          <a:tile tx="0" ty="0" sx="60000" sy="59000" flip="none" algn="tl"/>
        </a:blipFill>
        <a:ln w="6350" cap="flat" cmpd="sng" algn="ctr">
          <a:solidFill>
            <a:schemeClr val="accent5">
              <a:hueOff val="0"/>
              <a:satOff val="0"/>
              <a:lumOff val="0"/>
              <a:alphaOff val="0"/>
            </a:schemeClr>
          </a:solidFill>
          <a:prstDash val="solid"/>
        </a:ln>
        <a:effectLst>
          <a:softEdge rad="12700"/>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Postępowanie przejściowe </a:t>
          </a:r>
        </a:p>
      </dsp:txBody>
      <dsp:txXfrm>
        <a:off x="3505" y="234739"/>
        <a:ext cx="3417879" cy="547200"/>
      </dsp:txXfrm>
    </dsp:sp>
    <dsp:sp modelId="{764316CD-586D-4092-A47C-74DDF4E6E064}">
      <dsp:nvSpPr>
        <dsp:cNvPr id="0" name=""/>
        <dsp:cNvSpPr/>
      </dsp:nvSpPr>
      <dsp:spPr>
        <a:xfrm>
          <a:off x="3505" y="781939"/>
          <a:ext cx="3417879" cy="3859469"/>
        </a:xfrm>
        <a:prstGeom prst="rect">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Wstępna kontrola skargi oskarżyciela</a:t>
          </a:r>
        </a:p>
        <a:p>
          <a:pPr marL="342900" lvl="2" indent="-171450" algn="just" defTabSz="844550">
            <a:lnSpc>
              <a:spcPct val="90000"/>
            </a:lnSpc>
            <a:spcBef>
              <a:spcPct val="0"/>
            </a:spcBef>
            <a:spcAft>
              <a:spcPct val="15000"/>
            </a:spcAft>
            <a:buChar char="•"/>
          </a:pPr>
          <a:r>
            <a:rPr lang="pl-PL" sz="1900" kern="1200" dirty="0"/>
            <a:t>Formalna</a:t>
          </a:r>
        </a:p>
        <a:p>
          <a:pPr marL="342900" lvl="2" indent="-171450" algn="just" defTabSz="844550">
            <a:lnSpc>
              <a:spcPct val="90000"/>
            </a:lnSpc>
            <a:spcBef>
              <a:spcPct val="0"/>
            </a:spcBef>
            <a:spcAft>
              <a:spcPct val="15000"/>
            </a:spcAft>
            <a:buChar char="•"/>
          </a:pPr>
          <a:r>
            <a:rPr lang="pl-PL" sz="1900" kern="1200" dirty="0"/>
            <a:t>Merytoryczna </a:t>
          </a:r>
        </a:p>
        <a:p>
          <a:pPr marL="171450" lvl="1" indent="-171450" algn="just" defTabSz="844550">
            <a:lnSpc>
              <a:spcPct val="90000"/>
            </a:lnSpc>
            <a:spcBef>
              <a:spcPct val="0"/>
            </a:spcBef>
            <a:spcAft>
              <a:spcPct val="15000"/>
            </a:spcAft>
            <a:buChar char="•"/>
          </a:pPr>
          <a:r>
            <a:rPr lang="pl-PL" sz="1900" kern="1200" dirty="0"/>
            <a:t>Skierowanie sprawy na posiedzenie w celu:</a:t>
          </a:r>
        </a:p>
        <a:p>
          <a:pPr marL="342900" lvl="2" indent="-171450" algn="just" defTabSz="844550">
            <a:lnSpc>
              <a:spcPct val="90000"/>
            </a:lnSpc>
            <a:spcBef>
              <a:spcPct val="0"/>
            </a:spcBef>
            <a:spcAft>
              <a:spcPct val="15000"/>
            </a:spcAft>
            <a:buChar char="•"/>
          </a:pPr>
          <a:r>
            <a:rPr lang="pl-PL" sz="1900" kern="1200" dirty="0"/>
            <a:t>Rozstrzygnięcia co do </a:t>
          </a:r>
          <a:r>
            <a:rPr lang="pl-PL" sz="1900" i="1" kern="1200" dirty="0"/>
            <a:t>meritum sprawy</a:t>
          </a:r>
          <a:endParaRPr lang="pl-PL" sz="1900" kern="1200" dirty="0"/>
        </a:p>
        <a:p>
          <a:pPr marL="342900" lvl="2" indent="-171450" algn="just" defTabSz="844550">
            <a:lnSpc>
              <a:spcPct val="90000"/>
            </a:lnSpc>
            <a:spcBef>
              <a:spcPct val="0"/>
            </a:spcBef>
            <a:spcAft>
              <a:spcPct val="15000"/>
            </a:spcAft>
            <a:buChar char="•"/>
          </a:pPr>
          <a:r>
            <a:rPr lang="pl-PL" sz="1900" kern="1200" dirty="0"/>
            <a:t>Rozpoznania kwestii incydentalnych i wniosków dowodowych</a:t>
          </a:r>
        </a:p>
        <a:p>
          <a:pPr marL="171450" lvl="1" indent="-171450" algn="just" defTabSz="844550">
            <a:lnSpc>
              <a:spcPct val="90000"/>
            </a:lnSpc>
            <a:spcBef>
              <a:spcPct val="0"/>
            </a:spcBef>
            <a:spcAft>
              <a:spcPct val="15000"/>
            </a:spcAft>
            <a:buChar char="•"/>
          </a:pPr>
          <a:r>
            <a:rPr lang="pl-PL" sz="1900" kern="1200" dirty="0"/>
            <a:t>Przygotowanie organizacyjne rozprawy</a:t>
          </a:r>
        </a:p>
      </dsp:txBody>
      <dsp:txXfrm>
        <a:off x="3505" y="781939"/>
        <a:ext cx="3417879" cy="3859469"/>
      </dsp:txXfrm>
    </dsp:sp>
    <dsp:sp modelId="{42C62278-D51A-4949-82F4-1CDE8249C671}">
      <dsp:nvSpPr>
        <dsp:cNvPr id="0" name=""/>
        <dsp:cNvSpPr/>
      </dsp:nvSpPr>
      <dsp:spPr>
        <a:xfrm>
          <a:off x="3899887" y="234739"/>
          <a:ext cx="3417879" cy="547200"/>
        </a:xfrm>
        <a:prstGeom prst="rect">
          <a:avLst/>
        </a:prstGeom>
        <a:blipFill rotWithShape="0">
          <a:blip xmlns:r="http://schemas.openxmlformats.org/officeDocument/2006/relationships" r:embed="rId1">
            <a:duotone>
              <a:schemeClr val="accent5">
                <a:hueOff val="2656527"/>
                <a:satOff val="-1142"/>
                <a:lumOff val="-5294"/>
                <a:alphaOff val="0"/>
                <a:shade val="36000"/>
                <a:satMod val="120000"/>
              </a:schemeClr>
              <a:schemeClr val="accent5">
                <a:hueOff val="2656527"/>
                <a:satOff val="-1142"/>
                <a:lumOff val="-5294"/>
                <a:alphaOff val="0"/>
                <a:tint val="40000"/>
              </a:schemeClr>
            </a:duotone>
          </a:blip>
          <a:tile tx="0" ty="0" sx="60000" sy="59000" flip="none" algn="tl"/>
        </a:blipFill>
        <a:ln w="6350" cap="flat" cmpd="sng" algn="ctr">
          <a:solidFill>
            <a:schemeClr val="accent5">
              <a:hueOff val="2656527"/>
              <a:satOff val="-1142"/>
              <a:lumOff val="-5294"/>
              <a:alphaOff val="0"/>
            </a:schemeClr>
          </a:solidFill>
          <a:prstDash val="solid"/>
        </a:ln>
        <a:effectLst>
          <a:softEdge rad="12700"/>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Rozprawa główna</a:t>
          </a:r>
        </a:p>
      </dsp:txBody>
      <dsp:txXfrm>
        <a:off x="3899887" y="234739"/>
        <a:ext cx="3417879" cy="547200"/>
      </dsp:txXfrm>
    </dsp:sp>
    <dsp:sp modelId="{A42D5019-A0BA-45A2-AE56-AED00C6162D6}">
      <dsp:nvSpPr>
        <dsp:cNvPr id="0" name=""/>
        <dsp:cNvSpPr/>
      </dsp:nvSpPr>
      <dsp:spPr>
        <a:xfrm>
          <a:off x="3899887" y="781939"/>
          <a:ext cx="3417879" cy="3859469"/>
        </a:xfrm>
        <a:prstGeom prst="rect">
          <a:avLst/>
        </a:prstGeom>
        <a:solidFill>
          <a:schemeClr val="accent5">
            <a:tint val="40000"/>
            <a:alpha val="90000"/>
            <a:hueOff val="2968183"/>
            <a:satOff val="-3232"/>
            <a:lumOff val="-993"/>
            <a:alphaOff val="0"/>
          </a:schemeClr>
        </a:solidFill>
        <a:ln w="6350" cap="flat" cmpd="sng" algn="ctr">
          <a:solidFill>
            <a:schemeClr val="accent5">
              <a:tint val="40000"/>
              <a:alpha val="90000"/>
              <a:hueOff val="2968183"/>
              <a:satOff val="-3232"/>
              <a:lumOff val="-99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Rozpoczęcie rozprawy głównej</a:t>
          </a:r>
        </a:p>
        <a:p>
          <a:pPr marL="171450" lvl="1" indent="-171450" algn="just" defTabSz="844550">
            <a:lnSpc>
              <a:spcPct val="90000"/>
            </a:lnSpc>
            <a:spcBef>
              <a:spcPct val="0"/>
            </a:spcBef>
            <a:spcAft>
              <a:spcPct val="15000"/>
            </a:spcAft>
            <a:buChar char="•"/>
          </a:pPr>
          <a:r>
            <a:rPr lang="pl-PL" sz="1900" kern="1200" dirty="0"/>
            <a:t>Przewód sądowy</a:t>
          </a:r>
        </a:p>
        <a:p>
          <a:pPr marL="171450" lvl="1" indent="-171450" algn="just" defTabSz="844550">
            <a:lnSpc>
              <a:spcPct val="90000"/>
            </a:lnSpc>
            <a:spcBef>
              <a:spcPct val="0"/>
            </a:spcBef>
            <a:spcAft>
              <a:spcPct val="15000"/>
            </a:spcAft>
            <a:buChar char="•"/>
          </a:pPr>
          <a:r>
            <a:rPr lang="pl-PL" sz="1900" kern="1200" dirty="0"/>
            <a:t>Głosy stron </a:t>
          </a:r>
        </a:p>
        <a:p>
          <a:pPr marL="171450" lvl="1" indent="-171450" algn="just" defTabSz="844550">
            <a:lnSpc>
              <a:spcPct val="90000"/>
            </a:lnSpc>
            <a:spcBef>
              <a:spcPct val="0"/>
            </a:spcBef>
            <a:spcAft>
              <a:spcPct val="15000"/>
            </a:spcAft>
            <a:buChar char="•"/>
          </a:pPr>
          <a:r>
            <a:rPr lang="pl-PL" sz="1900" kern="1200" dirty="0"/>
            <a:t>Wyrokowanie </a:t>
          </a:r>
        </a:p>
      </dsp:txBody>
      <dsp:txXfrm>
        <a:off x="3899887" y="781939"/>
        <a:ext cx="3417879" cy="3859469"/>
      </dsp:txXfrm>
    </dsp:sp>
    <dsp:sp modelId="{FC94AD77-62DF-4241-A0DE-07593B099D5F}">
      <dsp:nvSpPr>
        <dsp:cNvPr id="0" name=""/>
        <dsp:cNvSpPr/>
      </dsp:nvSpPr>
      <dsp:spPr>
        <a:xfrm>
          <a:off x="7796270" y="234739"/>
          <a:ext cx="3417879" cy="547200"/>
        </a:xfrm>
        <a:prstGeom prst="rect">
          <a:avLst/>
        </a:prstGeom>
        <a:blipFill rotWithShape="0">
          <a:blip xmlns:r="http://schemas.openxmlformats.org/officeDocument/2006/relationships" r:embed="rId1">
            <a:duotone>
              <a:schemeClr val="accent5">
                <a:hueOff val="5313054"/>
                <a:satOff val="-2284"/>
                <a:lumOff val="-10588"/>
                <a:alphaOff val="0"/>
                <a:shade val="36000"/>
                <a:satMod val="120000"/>
              </a:schemeClr>
              <a:schemeClr val="accent5">
                <a:hueOff val="5313054"/>
                <a:satOff val="-2284"/>
                <a:lumOff val="-10588"/>
                <a:alphaOff val="0"/>
                <a:tint val="40000"/>
              </a:schemeClr>
            </a:duotone>
          </a:blip>
          <a:tile tx="0" ty="0" sx="60000" sy="59000" flip="none" algn="tl"/>
        </a:blipFill>
        <a:ln w="6350" cap="flat" cmpd="sng" algn="ctr">
          <a:solidFill>
            <a:schemeClr val="accent5">
              <a:hueOff val="5313054"/>
              <a:satOff val="-2284"/>
              <a:lumOff val="-10588"/>
              <a:alphaOff val="0"/>
            </a:schemeClr>
          </a:solidFill>
          <a:prstDash val="solid"/>
        </a:ln>
        <a:effectLst>
          <a:softEdge rad="12700"/>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Czynności końcowe</a:t>
          </a:r>
        </a:p>
      </dsp:txBody>
      <dsp:txXfrm>
        <a:off x="7796270" y="234739"/>
        <a:ext cx="3417879" cy="547200"/>
      </dsp:txXfrm>
    </dsp:sp>
    <dsp:sp modelId="{D25327E1-B989-4481-AF4F-5E0336FAADE0}">
      <dsp:nvSpPr>
        <dsp:cNvPr id="0" name=""/>
        <dsp:cNvSpPr/>
      </dsp:nvSpPr>
      <dsp:spPr>
        <a:xfrm>
          <a:off x="7796270" y="781939"/>
          <a:ext cx="3417879" cy="3859469"/>
        </a:xfrm>
        <a:prstGeom prst="rect">
          <a:avLst/>
        </a:prstGeom>
        <a:solidFill>
          <a:schemeClr val="accent5">
            <a:tint val="40000"/>
            <a:alpha val="90000"/>
            <a:hueOff val="5936366"/>
            <a:satOff val="-6464"/>
            <a:lumOff val="-1986"/>
            <a:alphaOff val="0"/>
          </a:schemeClr>
        </a:solidFill>
        <a:ln w="6350" cap="flat" cmpd="sng" algn="ctr">
          <a:solidFill>
            <a:schemeClr val="accent5">
              <a:tint val="40000"/>
              <a:alpha val="90000"/>
              <a:hueOff val="5936366"/>
              <a:satOff val="-6464"/>
              <a:lumOff val="-198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Np. sporządzenie uzasadnienia wyroku</a:t>
          </a:r>
        </a:p>
        <a:p>
          <a:pPr marL="171450" lvl="1" indent="-171450" algn="just" defTabSz="844550">
            <a:lnSpc>
              <a:spcPct val="90000"/>
            </a:lnSpc>
            <a:spcBef>
              <a:spcPct val="0"/>
            </a:spcBef>
            <a:spcAft>
              <a:spcPct val="15000"/>
            </a:spcAft>
            <a:buChar char="•"/>
          </a:pPr>
          <a:r>
            <a:rPr lang="pl-PL" sz="1900" kern="1200" dirty="0"/>
            <a:t>Rozstrzygnięcie co do kosztów procesu </a:t>
          </a:r>
        </a:p>
        <a:p>
          <a:pPr marL="171450" lvl="1" indent="-171450" algn="just" defTabSz="844550">
            <a:lnSpc>
              <a:spcPct val="90000"/>
            </a:lnSpc>
            <a:spcBef>
              <a:spcPct val="0"/>
            </a:spcBef>
            <a:spcAft>
              <a:spcPct val="15000"/>
            </a:spcAft>
            <a:buChar char="•"/>
          </a:pPr>
          <a:endParaRPr lang="pl-PL" sz="1900" kern="1200" dirty="0"/>
        </a:p>
      </dsp:txBody>
      <dsp:txXfrm>
        <a:off x="7796270" y="781939"/>
        <a:ext cx="3417879" cy="385946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FE2CD7-18A2-4D23-A5ED-D70003243606}">
      <dsp:nvSpPr>
        <dsp:cNvPr id="0" name=""/>
        <dsp:cNvSpPr/>
      </dsp:nvSpPr>
      <dsp:spPr>
        <a:xfrm>
          <a:off x="0" y="5449513"/>
          <a:ext cx="10306049" cy="510959"/>
        </a:xfrm>
        <a:prstGeom prst="rect">
          <a:avLst/>
        </a:prstGeom>
        <a:blipFill rotWithShape="0">
          <a:blip xmlns:r="http://schemas.openxmlformats.org/officeDocument/2006/relationships" r:embed="rId1">
            <a:duotone>
              <a:schemeClr val="accent1">
                <a:shade val="80000"/>
                <a:hueOff val="0"/>
                <a:satOff val="0"/>
                <a:lumOff val="0"/>
                <a:alphaOff val="0"/>
                <a:shade val="36000"/>
                <a:satMod val="120000"/>
              </a:schemeClr>
              <a:schemeClr val="accent1">
                <a:shade val="80000"/>
                <a:hueOff val="0"/>
                <a:satOff val="0"/>
                <a:lumOff val="0"/>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dirty="0"/>
            <a:t>Zamknięcie przewodu sądowego </a:t>
          </a:r>
        </a:p>
      </dsp:txBody>
      <dsp:txXfrm>
        <a:off x="0" y="5449513"/>
        <a:ext cx="10306049" cy="510959"/>
      </dsp:txXfrm>
    </dsp:sp>
    <dsp:sp modelId="{435C857E-4806-468C-8C0D-C93868074B38}">
      <dsp:nvSpPr>
        <dsp:cNvPr id="0" name=""/>
        <dsp:cNvSpPr/>
      </dsp:nvSpPr>
      <dsp:spPr>
        <a:xfrm rot="10800000">
          <a:off x="0" y="4671322"/>
          <a:ext cx="10306049" cy="785855"/>
        </a:xfrm>
        <a:prstGeom prst="upArrowCallout">
          <a:avLst/>
        </a:prstGeom>
        <a:blipFill rotWithShape="0">
          <a:blip xmlns:r="http://schemas.openxmlformats.org/officeDocument/2006/relationships" r:embed="rId1">
            <a:duotone>
              <a:schemeClr val="accent1">
                <a:shade val="80000"/>
                <a:hueOff val="12759"/>
                <a:satOff val="3473"/>
                <a:lumOff val="2086"/>
                <a:alphaOff val="0"/>
                <a:shade val="36000"/>
                <a:satMod val="120000"/>
              </a:schemeClr>
              <a:schemeClr val="accent1">
                <a:shade val="80000"/>
                <a:hueOff val="12759"/>
                <a:satOff val="3473"/>
                <a:lumOff val="2086"/>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rtl="0">
            <a:lnSpc>
              <a:spcPct val="90000"/>
            </a:lnSpc>
            <a:spcBef>
              <a:spcPct val="0"/>
            </a:spcBef>
            <a:spcAft>
              <a:spcPct val="35000"/>
            </a:spcAft>
            <a:buNone/>
          </a:pPr>
          <a:r>
            <a:rPr lang="pl-PL" sz="1400" b="1" kern="1200" dirty="0"/>
            <a:t>Przerwa i odroczenie rozprawy </a:t>
          </a:r>
        </a:p>
      </dsp:txBody>
      <dsp:txXfrm rot="10800000">
        <a:off x="0" y="4671322"/>
        <a:ext cx="10306049" cy="510625"/>
      </dsp:txXfrm>
    </dsp:sp>
    <dsp:sp modelId="{E7F1E402-F66C-44C2-9244-079717546033}">
      <dsp:nvSpPr>
        <dsp:cNvPr id="0" name=""/>
        <dsp:cNvSpPr/>
      </dsp:nvSpPr>
      <dsp:spPr>
        <a:xfrm rot="10800000">
          <a:off x="0" y="3893131"/>
          <a:ext cx="10306049" cy="785855"/>
        </a:xfrm>
        <a:prstGeom prst="upArrowCallout">
          <a:avLst/>
        </a:prstGeom>
        <a:blipFill rotWithShape="0">
          <a:blip xmlns:r="http://schemas.openxmlformats.org/officeDocument/2006/relationships" r:embed="rId1">
            <a:duotone>
              <a:schemeClr val="accent1">
                <a:shade val="80000"/>
                <a:hueOff val="25519"/>
                <a:satOff val="6946"/>
                <a:lumOff val="4172"/>
                <a:alphaOff val="0"/>
                <a:shade val="36000"/>
                <a:satMod val="120000"/>
              </a:schemeClr>
              <a:schemeClr val="accent1">
                <a:shade val="80000"/>
                <a:hueOff val="25519"/>
                <a:satOff val="6946"/>
                <a:lumOff val="4172"/>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dirty="0"/>
            <a:t>Zmiana kwalifikacji prawnej czynu</a:t>
          </a:r>
        </a:p>
      </dsp:txBody>
      <dsp:txXfrm rot="10800000">
        <a:off x="0" y="3893131"/>
        <a:ext cx="10306049" cy="510625"/>
      </dsp:txXfrm>
    </dsp:sp>
    <dsp:sp modelId="{1EECCAED-70BC-48CD-83B0-C2E53AC0D1B6}">
      <dsp:nvSpPr>
        <dsp:cNvPr id="0" name=""/>
        <dsp:cNvSpPr/>
      </dsp:nvSpPr>
      <dsp:spPr>
        <a:xfrm rot="10800000">
          <a:off x="0" y="3114940"/>
          <a:ext cx="10306049" cy="785855"/>
        </a:xfrm>
        <a:prstGeom prst="upArrowCallout">
          <a:avLst/>
        </a:prstGeom>
        <a:blipFill rotWithShape="0">
          <a:blip xmlns:r="http://schemas.openxmlformats.org/officeDocument/2006/relationships" r:embed="rId1">
            <a:duotone>
              <a:schemeClr val="accent1">
                <a:shade val="80000"/>
                <a:hueOff val="38278"/>
                <a:satOff val="10419"/>
                <a:lumOff val="6258"/>
                <a:alphaOff val="0"/>
                <a:shade val="36000"/>
                <a:satMod val="120000"/>
              </a:schemeClr>
              <a:schemeClr val="accent1">
                <a:shade val="80000"/>
                <a:hueOff val="38278"/>
                <a:satOff val="10419"/>
                <a:lumOff val="6258"/>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a:t>Rozszerzenie oskarżenia </a:t>
          </a:r>
        </a:p>
      </dsp:txBody>
      <dsp:txXfrm rot="10800000">
        <a:off x="0" y="3114940"/>
        <a:ext cx="10306049" cy="510625"/>
      </dsp:txXfrm>
    </dsp:sp>
    <dsp:sp modelId="{2720358C-F13E-4AB9-866F-FE5F0E9746FD}">
      <dsp:nvSpPr>
        <dsp:cNvPr id="0" name=""/>
        <dsp:cNvSpPr/>
      </dsp:nvSpPr>
      <dsp:spPr>
        <a:xfrm rot="10800000">
          <a:off x="0" y="2336749"/>
          <a:ext cx="10306049" cy="785855"/>
        </a:xfrm>
        <a:prstGeom prst="upArrowCallout">
          <a:avLst/>
        </a:prstGeom>
        <a:blipFill rotWithShape="0">
          <a:blip xmlns:r="http://schemas.openxmlformats.org/officeDocument/2006/relationships" r:embed="rId1">
            <a:duotone>
              <a:schemeClr val="accent1">
                <a:shade val="80000"/>
                <a:hueOff val="51037"/>
                <a:satOff val="13893"/>
                <a:lumOff val="8345"/>
                <a:alphaOff val="0"/>
                <a:shade val="36000"/>
                <a:satMod val="120000"/>
              </a:schemeClr>
              <a:schemeClr val="accent1">
                <a:shade val="80000"/>
                <a:hueOff val="51037"/>
                <a:satOff val="13893"/>
                <a:lumOff val="8345"/>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a:t>Redukcja postępowania dowodowego </a:t>
          </a:r>
        </a:p>
      </dsp:txBody>
      <dsp:txXfrm rot="10800000">
        <a:off x="0" y="2336749"/>
        <a:ext cx="10306049" cy="510625"/>
      </dsp:txXfrm>
    </dsp:sp>
    <dsp:sp modelId="{4744D1C0-1941-4527-ACE4-33AB7281D898}">
      <dsp:nvSpPr>
        <dsp:cNvPr id="0" name=""/>
        <dsp:cNvSpPr/>
      </dsp:nvSpPr>
      <dsp:spPr>
        <a:xfrm rot="10800000">
          <a:off x="0" y="1558557"/>
          <a:ext cx="10306049" cy="785855"/>
        </a:xfrm>
        <a:prstGeom prst="upArrowCallout">
          <a:avLst/>
        </a:prstGeom>
        <a:blipFill rotWithShape="0">
          <a:blip xmlns:r="http://schemas.openxmlformats.org/officeDocument/2006/relationships" r:embed="rId1">
            <a:duotone>
              <a:schemeClr val="accent1">
                <a:shade val="80000"/>
                <a:hueOff val="63797"/>
                <a:satOff val="17366"/>
                <a:lumOff val="10431"/>
                <a:alphaOff val="0"/>
                <a:shade val="36000"/>
                <a:satMod val="120000"/>
              </a:schemeClr>
              <a:schemeClr val="accent1">
                <a:shade val="80000"/>
                <a:hueOff val="63797"/>
                <a:satOff val="17366"/>
                <a:lumOff val="10431"/>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a:t>Postępowanie dowodowe </a:t>
          </a:r>
        </a:p>
      </dsp:txBody>
      <dsp:txXfrm rot="10800000">
        <a:off x="0" y="1558557"/>
        <a:ext cx="10306049" cy="510625"/>
      </dsp:txXfrm>
    </dsp:sp>
    <dsp:sp modelId="{B522E2F8-6F78-46C6-946C-7C70CA874AB0}">
      <dsp:nvSpPr>
        <dsp:cNvPr id="0" name=""/>
        <dsp:cNvSpPr/>
      </dsp:nvSpPr>
      <dsp:spPr>
        <a:xfrm rot="10800000">
          <a:off x="0" y="780366"/>
          <a:ext cx="10306049" cy="785855"/>
        </a:xfrm>
        <a:prstGeom prst="upArrowCallout">
          <a:avLst/>
        </a:prstGeom>
        <a:blipFill rotWithShape="0">
          <a:blip xmlns:r="http://schemas.openxmlformats.org/officeDocument/2006/relationships" r:embed="rId1">
            <a:duotone>
              <a:schemeClr val="accent1">
                <a:shade val="80000"/>
                <a:hueOff val="76556"/>
                <a:satOff val="20839"/>
                <a:lumOff val="12517"/>
                <a:alphaOff val="0"/>
                <a:shade val="36000"/>
                <a:satMod val="120000"/>
              </a:schemeClr>
              <a:schemeClr val="accent1">
                <a:shade val="80000"/>
                <a:hueOff val="76556"/>
                <a:satOff val="20839"/>
                <a:lumOff val="12517"/>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rtl="0">
            <a:lnSpc>
              <a:spcPct val="90000"/>
            </a:lnSpc>
            <a:spcBef>
              <a:spcPct val="0"/>
            </a:spcBef>
            <a:spcAft>
              <a:spcPct val="35000"/>
            </a:spcAft>
            <a:buNone/>
          </a:pPr>
          <a:r>
            <a:rPr lang="pl-PL" sz="1200" b="1" kern="1200" dirty="0"/>
            <a:t>Jeżeli oskarżony bierze udział w rozprawie – pouczenie o prawie do składania wyjaśnień, odmowy składania wyjaśnień, odmowy odpowiedzi na pytanie </a:t>
          </a:r>
          <a:r>
            <a:rPr lang="pl-PL" sz="1200" b="1" kern="1200" dirty="0">
              <a:sym typeface="Wingdings" panose="05000000000000000000" pitchFamily="2" charset="2"/>
            </a:rPr>
            <a:t></a:t>
          </a:r>
          <a:r>
            <a:rPr lang="pl-PL" sz="1200" b="1" kern="1200" dirty="0"/>
            <a:t> przesłuchanie oskarżonego </a:t>
          </a:r>
        </a:p>
      </dsp:txBody>
      <dsp:txXfrm rot="10800000">
        <a:off x="0" y="780366"/>
        <a:ext cx="10306049" cy="510625"/>
      </dsp:txXfrm>
    </dsp:sp>
    <dsp:sp modelId="{B2A57839-A5E0-4759-A5AD-DBF8D1CF8500}">
      <dsp:nvSpPr>
        <dsp:cNvPr id="0" name=""/>
        <dsp:cNvSpPr/>
      </dsp:nvSpPr>
      <dsp:spPr>
        <a:xfrm rot="10800000">
          <a:off x="0" y="0"/>
          <a:ext cx="10306049" cy="785855"/>
        </a:xfrm>
        <a:prstGeom prst="upArrowCallout">
          <a:avLst/>
        </a:prstGeom>
        <a:blipFill rotWithShape="0">
          <a:blip xmlns:r="http://schemas.openxmlformats.org/officeDocument/2006/relationships" r:embed="rId1">
            <a:duotone>
              <a:schemeClr val="accent1">
                <a:shade val="80000"/>
                <a:hueOff val="89315"/>
                <a:satOff val="24312"/>
                <a:lumOff val="14603"/>
                <a:alphaOff val="0"/>
                <a:shade val="36000"/>
                <a:satMod val="120000"/>
              </a:schemeClr>
              <a:schemeClr val="accent1">
                <a:shade val="80000"/>
                <a:hueOff val="89315"/>
                <a:satOff val="24312"/>
                <a:lumOff val="14603"/>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dirty="0"/>
            <a:t>Zwięzłe przedstawienie przez oskarżyciela zarzutów oskarżenia </a:t>
          </a:r>
        </a:p>
      </dsp:txBody>
      <dsp:txXfrm rot="10800000">
        <a:off x="0" y="0"/>
        <a:ext cx="10306049" cy="51062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C6DEA1-8B40-4E63-8ABF-FF3882209A16}">
      <dsp:nvSpPr>
        <dsp:cNvPr id="0" name=""/>
        <dsp:cNvSpPr/>
      </dsp:nvSpPr>
      <dsp:spPr>
        <a:xfrm>
          <a:off x="3324506" y="2628899"/>
          <a:ext cx="655332" cy="1873090"/>
        </a:xfrm>
        <a:custGeom>
          <a:avLst/>
          <a:gdLst/>
          <a:ahLst/>
          <a:cxnLst/>
          <a:rect l="0" t="0" r="0" b="0"/>
          <a:pathLst>
            <a:path>
              <a:moveTo>
                <a:pt x="0" y="0"/>
              </a:moveTo>
              <a:lnTo>
                <a:pt x="327666" y="0"/>
              </a:lnTo>
              <a:lnTo>
                <a:pt x="327666" y="1873090"/>
              </a:lnTo>
              <a:lnTo>
                <a:pt x="655332" y="1873090"/>
              </a:lnTo>
            </a:path>
          </a:pathLst>
        </a:custGeom>
        <a:noFill/>
        <a:ln w="127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pl-PL" sz="700" kern="1200"/>
        </a:p>
      </dsp:txBody>
      <dsp:txXfrm>
        <a:off x="3602561" y="3515834"/>
        <a:ext cx="99221" cy="99221"/>
      </dsp:txXfrm>
    </dsp:sp>
    <dsp:sp modelId="{34516C4A-EF29-4C1F-95C9-D4C6F2D0F9FE}">
      <dsp:nvSpPr>
        <dsp:cNvPr id="0" name=""/>
        <dsp:cNvSpPr/>
      </dsp:nvSpPr>
      <dsp:spPr>
        <a:xfrm>
          <a:off x="3324506" y="2628899"/>
          <a:ext cx="655332" cy="624363"/>
        </a:xfrm>
        <a:custGeom>
          <a:avLst/>
          <a:gdLst/>
          <a:ahLst/>
          <a:cxnLst/>
          <a:rect l="0" t="0" r="0" b="0"/>
          <a:pathLst>
            <a:path>
              <a:moveTo>
                <a:pt x="0" y="0"/>
              </a:moveTo>
              <a:lnTo>
                <a:pt x="327666" y="0"/>
              </a:lnTo>
              <a:lnTo>
                <a:pt x="327666" y="624363"/>
              </a:lnTo>
              <a:lnTo>
                <a:pt x="655332" y="624363"/>
              </a:lnTo>
            </a:path>
          </a:pathLst>
        </a:custGeom>
        <a:noFill/>
        <a:ln w="127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629543" y="2918452"/>
        <a:ext cx="45257" cy="45257"/>
      </dsp:txXfrm>
    </dsp:sp>
    <dsp:sp modelId="{3CF56B99-8994-45DF-A21F-B6B97647C3BE}">
      <dsp:nvSpPr>
        <dsp:cNvPr id="0" name=""/>
        <dsp:cNvSpPr/>
      </dsp:nvSpPr>
      <dsp:spPr>
        <a:xfrm>
          <a:off x="3324506" y="2004535"/>
          <a:ext cx="655332" cy="624363"/>
        </a:xfrm>
        <a:custGeom>
          <a:avLst/>
          <a:gdLst/>
          <a:ahLst/>
          <a:cxnLst/>
          <a:rect l="0" t="0" r="0" b="0"/>
          <a:pathLst>
            <a:path>
              <a:moveTo>
                <a:pt x="0" y="624363"/>
              </a:moveTo>
              <a:lnTo>
                <a:pt x="327666" y="624363"/>
              </a:lnTo>
              <a:lnTo>
                <a:pt x="327666" y="0"/>
              </a:lnTo>
              <a:lnTo>
                <a:pt x="655332" y="0"/>
              </a:lnTo>
            </a:path>
          </a:pathLst>
        </a:custGeom>
        <a:noFill/>
        <a:ln w="127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629543" y="2294089"/>
        <a:ext cx="45257" cy="45257"/>
      </dsp:txXfrm>
    </dsp:sp>
    <dsp:sp modelId="{EEE50EED-F650-48DD-8D27-415756354A18}">
      <dsp:nvSpPr>
        <dsp:cNvPr id="0" name=""/>
        <dsp:cNvSpPr/>
      </dsp:nvSpPr>
      <dsp:spPr>
        <a:xfrm>
          <a:off x="3324506" y="755808"/>
          <a:ext cx="655332" cy="1873090"/>
        </a:xfrm>
        <a:custGeom>
          <a:avLst/>
          <a:gdLst/>
          <a:ahLst/>
          <a:cxnLst/>
          <a:rect l="0" t="0" r="0" b="0"/>
          <a:pathLst>
            <a:path>
              <a:moveTo>
                <a:pt x="0" y="1873090"/>
              </a:moveTo>
              <a:lnTo>
                <a:pt x="327666" y="1873090"/>
              </a:lnTo>
              <a:lnTo>
                <a:pt x="327666" y="0"/>
              </a:lnTo>
              <a:lnTo>
                <a:pt x="655332" y="0"/>
              </a:lnTo>
            </a:path>
          </a:pathLst>
        </a:custGeom>
        <a:noFill/>
        <a:ln w="127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pl-PL" sz="700" kern="1200"/>
        </a:p>
      </dsp:txBody>
      <dsp:txXfrm>
        <a:off x="3602561" y="1642743"/>
        <a:ext cx="99221" cy="99221"/>
      </dsp:txXfrm>
    </dsp:sp>
    <dsp:sp modelId="{C09EEE9D-3E5A-4640-A385-0CBE088D41B1}">
      <dsp:nvSpPr>
        <dsp:cNvPr id="0" name=""/>
        <dsp:cNvSpPr/>
      </dsp:nvSpPr>
      <dsp:spPr>
        <a:xfrm rot="16200000">
          <a:off x="196115" y="2129408"/>
          <a:ext cx="5257798" cy="998981"/>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marL="0" lvl="0" indent="0" algn="ctr" defTabSz="1555750" rtl="0">
            <a:lnSpc>
              <a:spcPct val="90000"/>
            </a:lnSpc>
            <a:spcBef>
              <a:spcPct val="0"/>
            </a:spcBef>
            <a:spcAft>
              <a:spcPct val="35000"/>
            </a:spcAft>
            <a:buNone/>
          </a:pPr>
          <a:r>
            <a:rPr lang="pl-PL" sz="3500" kern="1200" dirty="0"/>
            <a:t>4 grupy wyjątków od zasady bezpośredniości</a:t>
          </a:r>
        </a:p>
      </dsp:txBody>
      <dsp:txXfrm>
        <a:off x="196115" y="2129408"/>
        <a:ext cx="5257798" cy="998981"/>
      </dsp:txXfrm>
    </dsp:sp>
    <dsp:sp modelId="{29DE4CC0-C2BD-40C4-8191-11E513535B9E}">
      <dsp:nvSpPr>
        <dsp:cNvPr id="0" name=""/>
        <dsp:cNvSpPr/>
      </dsp:nvSpPr>
      <dsp:spPr>
        <a:xfrm>
          <a:off x="3979838" y="256317"/>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pl-PL" sz="1400" b="1" kern="1200" dirty="0"/>
            <a:t>dopuszczalne jest ustalenie faktu za pomocą dowodu pochodnego, gdy dowód pierwotny nie istnieje lub nie jest dostępny</a:t>
          </a:r>
          <a:endParaRPr lang="pl-PL" sz="1400" kern="1200" dirty="0"/>
        </a:p>
      </dsp:txBody>
      <dsp:txXfrm>
        <a:off x="3979838" y="256317"/>
        <a:ext cx="3276660" cy="998981"/>
      </dsp:txXfrm>
    </dsp:sp>
    <dsp:sp modelId="{7C062D75-50C2-4A41-B65D-E4B02D455A2B}">
      <dsp:nvSpPr>
        <dsp:cNvPr id="0" name=""/>
        <dsp:cNvSpPr/>
      </dsp:nvSpPr>
      <dsp:spPr>
        <a:xfrm>
          <a:off x="3979838" y="1505044"/>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pl-PL" sz="1400" b="1" kern="1200" dirty="0"/>
            <a:t>dopuszczalne jest przeprowadzenie dowodu pochodnego, gdy zachodzi potrzeba skontrolowania dowodu pierwotnego</a:t>
          </a:r>
          <a:endParaRPr lang="pl-PL" sz="1400" kern="1200" dirty="0"/>
        </a:p>
      </dsp:txBody>
      <dsp:txXfrm>
        <a:off x="3979838" y="1505044"/>
        <a:ext cx="3276660" cy="998981"/>
      </dsp:txXfrm>
    </dsp:sp>
    <dsp:sp modelId="{4CD0B3FF-795F-43E9-9F1E-8B7967E5262E}">
      <dsp:nvSpPr>
        <dsp:cNvPr id="0" name=""/>
        <dsp:cNvSpPr/>
      </dsp:nvSpPr>
      <dsp:spPr>
        <a:xfrm>
          <a:off x="3979838" y="2753772"/>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pl-PL" sz="1400" b="1" kern="1200" dirty="0"/>
            <a:t>niektóre dowody są ze swojej istoty dowodami pochodnymi np. opinie biegłych</a:t>
          </a:r>
          <a:endParaRPr lang="pl-PL" sz="1400" kern="1200" dirty="0"/>
        </a:p>
      </dsp:txBody>
      <dsp:txXfrm>
        <a:off x="3979838" y="2753772"/>
        <a:ext cx="3276660" cy="998981"/>
      </dsp:txXfrm>
    </dsp:sp>
    <dsp:sp modelId="{4286D4D3-D172-4183-B65C-E1866B00E667}">
      <dsp:nvSpPr>
        <dsp:cNvPr id="0" name=""/>
        <dsp:cNvSpPr/>
      </dsp:nvSpPr>
      <dsp:spPr>
        <a:xfrm>
          <a:off x="3979838" y="4002499"/>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pl-PL" sz="1400" b="1" kern="1200"/>
            <a:t>dopuszczalny jest dowód pochodny, gdy wymagają tego postulaty szybkości i ekonomii procesu</a:t>
          </a:r>
          <a:endParaRPr lang="pl-PL" sz="1400" kern="1200"/>
        </a:p>
      </dsp:txBody>
      <dsp:txXfrm>
        <a:off x="3979838" y="4002499"/>
        <a:ext cx="3276660" cy="99898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285A0B-FD43-4801-B3FA-73CBCF4DE39A}">
      <dsp:nvSpPr>
        <dsp:cNvPr id="0" name=""/>
        <dsp:cNvSpPr/>
      </dsp:nvSpPr>
      <dsp:spPr>
        <a:xfrm>
          <a:off x="4420" y="1174094"/>
          <a:ext cx="1932607" cy="1703110"/>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dirty="0"/>
            <a:t>Narada</a:t>
          </a:r>
        </a:p>
      </dsp:txBody>
      <dsp:txXfrm>
        <a:off x="54302" y="1223976"/>
        <a:ext cx="1832843" cy="1603346"/>
      </dsp:txXfrm>
    </dsp:sp>
    <dsp:sp modelId="{7AF0B79B-36C3-4E61-BCC8-D5992C14A961}">
      <dsp:nvSpPr>
        <dsp:cNvPr id="0" name=""/>
        <dsp:cNvSpPr/>
      </dsp:nvSpPr>
      <dsp:spPr>
        <a:xfrm>
          <a:off x="2130288" y="1786006"/>
          <a:ext cx="409712" cy="479286"/>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2130288" y="1881863"/>
        <a:ext cx="286798" cy="287572"/>
      </dsp:txXfrm>
    </dsp:sp>
    <dsp:sp modelId="{F9B06B7F-3593-4B6B-82B4-58A70FB27BF6}">
      <dsp:nvSpPr>
        <dsp:cNvPr id="0" name=""/>
        <dsp:cNvSpPr/>
      </dsp:nvSpPr>
      <dsp:spPr>
        <a:xfrm>
          <a:off x="2710070" y="1174094"/>
          <a:ext cx="1932607" cy="1703110"/>
        </a:xfrm>
        <a:prstGeom prst="roundRect">
          <a:avLst>
            <a:gd name="adj" fmla="val 10000"/>
          </a:avLst>
        </a:prstGeom>
        <a:solidFill>
          <a:schemeClr val="accent2">
            <a:hueOff val="-1912890"/>
            <a:satOff val="1692"/>
            <a:lumOff val="3007"/>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a:t>Głosowanie </a:t>
          </a:r>
        </a:p>
      </dsp:txBody>
      <dsp:txXfrm>
        <a:off x="2759952" y="1223976"/>
        <a:ext cx="1832843" cy="1603346"/>
      </dsp:txXfrm>
    </dsp:sp>
    <dsp:sp modelId="{B8057241-5E10-4A4E-AE7A-6E5F31A74512}">
      <dsp:nvSpPr>
        <dsp:cNvPr id="0" name=""/>
        <dsp:cNvSpPr/>
      </dsp:nvSpPr>
      <dsp:spPr>
        <a:xfrm>
          <a:off x="4835939" y="1786006"/>
          <a:ext cx="409712" cy="479286"/>
        </a:xfrm>
        <a:prstGeom prst="rightArrow">
          <a:avLst>
            <a:gd name="adj1" fmla="val 60000"/>
            <a:gd name="adj2" fmla="val 50000"/>
          </a:avLst>
        </a:prstGeom>
        <a:solidFill>
          <a:schemeClr val="accent2">
            <a:hueOff val="-2869335"/>
            <a:satOff val="2538"/>
            <a:lumOff val="451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4835939" y="1881863"/>
        <a:ext cx="286798" cy="287572"/>
      </dsp:txXfrm>
    </dsp:sp>
    <dsp:sp modelId="{631D898C-D368-4070-9003-27DEFCFE6E3E}">
      <dsp:nvSpPr>
        <dsp:cNvPr id="0" name=""/>
        <dsp:cNvSpPr/>
      </dsp:nvSpPr>
      <dsp:spPr>
        <a:xfrm>
          <a:off x="5415721" y="1174094"/>
          <a:ext cx="1932607" cy="1703110"/>
        </a:xfrm>
        <a:prstGeom prst="roundRect">
          <a:avLst>
            <a:gd name="adj" fmla="val 10000"/>
          </a:avLst>
        </a:prstGeom>
        <a:solidFill>
          <a:schemeClr val="accent2">
            <a:hueOff val="-3825781"/>
            <a:satOff val="3385"/>
            <a:lumOff val="6013"/>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a:t>Sporządzenie wyroku na piśmie </a:t>
          </a:r>
        </a:p>
      </dsp:txBody>
      <dsp:txXfrm>
        <a:off x="5465603" y="1223976"/>
        <a:ext cx="1832843" cy="1603346"/>
      </dsp:txXfrm>
    </dsp:sp>
    <dsp:sp modelId="{2DAE65EB-5793-42A0-A65C-AD41DE69F52B}">
      <dsp:nvSpPr>
        <dsp:cNvPr id="0" name=""/>
        <dsp:cNvSpPr/>
      </dsp:nvSpPr>
      <dsp:spPr>
        <a:xfrm>
          <a:off x="7541589" y="1786006"/>
          <a:ext cx="409712" cy="479286"/>
        </a:xfrm>
        <a:prstGeom prst="rightArrow">
          <a:avLst>
            <a:gd name="adj1" fmla="val 60000"/>
            <a:gd name="adj2" fmla="val 50000"/>
          </a:avLst>
        </a:prstGeom>
        <a:solidFill>
          <a:schemeClr val="accent2">
            <a:hueOff val="-5738671"/>
            <a:satOff val="5077"/>
            <a:lumOff val="902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7541589" y="1881863"/>
        <a:ext cx="286798" cy="287572"/>
      </dsp:txXfrm>
    </dsp:sp>
    <dsp:sp modelId="{84C439D5-EAD9-41F8-8736-ADAD50A930EB}">
      <dsp:nvSpPr>
        <dsp:cNvPr id="0" name=""/>
        <dsp:cNvSpPr/>
      </dsp:nvSpPr>
      <dsp:spPr>
        <a:xfrm>
          <a:off x="8121372" y="1174094"/>
          <a:ext cx="1932607" cy="1703110"/>
        </a:xfrm>
        <a:prstGeom prst="roundRect">
          <a:avLst>
            <a:gd name="adj" fmla="val 10000"/>
          </a:avLst>
        </a:prstGeom>
        <a:solidFill>
          <a:schemeClr val="accent2">
            <a:hueOff val="-5738671"/>
            <a:satOff val="5077"/>
            <a:lumOff val="902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a:t>Promulgacja wyroku (ogłoszenie i pouczenie o środkach zaskarżenia)</a:t>
          </a:r>
        </a:p>
      </dsp:txBody>
      <dsp:txXfrm>
        <a:off x="8171254" y="1223976"/>
        <a:ext cx="1832843" cy="160334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9EFD64-8CC2-4974-B423-76BCBC67948C}">
      <dsp:nvSpPr>
        <dsp:cNvPr id="0" name=""/>
        <dsp:cNvSpPr/>
      </dsp:nvSpPr>
      <dsp:spPr>
        <a:xfrm>
          <a:off x="3218687" y="1112"/>
          <a:ext cx="3621024" cy="647851"/>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dirty="0"/>
            <a:t>Wina i kwalifikacja prawna</a:t>
          </a:r>
        </a:p>
      </dsp:txBody>
      <dsp:txXfrm>
        <a:off x="3250312" y="32737"/>
        <a:ext cx="3557774" cy="584601"/>
      </dsp:txXfrm>
    </dsp:sp>
    <dsp:sp modelId="{3D8B479A-9F09-4213-90A9-2D963D1E89AD}">
      <dsp:nvSpPr>
        <dsp:cNvPr id="0" name=""/>
        <dsp:cNvSpPr/>
      </dsp:nvSpPr>
      <dsp:spPr>
        <a:xfrm>
          <a:off x="3218687" y="681357"/>
          <a:ext cx="3621024" cy="647851"/>
        </a:xfrm>
        <a:prstGeom prst="roundRect">
          <a:avLst/>
        </a:prstGeom>
        <a:solidFill>
          <a:schemeClr val="accent2">
            <a:hueOff val="-1147734"/>
            <a:satOff val="1015"/>
            <a:lumOff val="180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dirty="0"/>
            <a:t>Kara </a:t>
          </a:r>
        </a:p>
      </dsp:txBody>
      <dsp:txXfrm>
        <a:off x="3250312" y="712982"/>
        <a:ext cx="3557774" cy="584601"/>
      </dsp:txXfrm>
    </dsp:sp>
    <dsp:sp modelId="{14075084-56EC-4DFB-8292-7D05A9556CF2}">
      <dsp:nvSpPr>
        <dsp:cNvPr id="0" name=""/>
        <dsp:cNvSpPr/>
      </dsp:nvSpPr>
      <dsp:spPr>
        <a:xfrm>
          <a:off x="3218687" y="1361601"/>
          <a:ext cx="3621024" cy="647851"/>
        </a:xfrm>
        <a:prstGeom prst="roundRect">
          <a:avLst/>
        </a:prstGeom>
        <a:solidFill>
          <a:schemeClr val="accent2">
            <a:hueOff val="-2295469"/>
            <a:satOff val="2031"/>
            <a:lumOff val="360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dirty="0"/>
            <a:t>Środki karne </a:t>
          </a:r>
        </a:p>
      </dsp:txBody>
      <dsp:txXfrm>
        <a:off x="3250312" y="1393226"/>
        <a:ext cx="3557774" cy="584601"/>
      </dsp:txXfrm>
    </dsp:sp>
    <dsp:sp modelId="{B4F65A0F-1FC1-4100-A396-133AB176531F}">
      <dsp:nvSpPr>
        <dsp:cNvPr id="0" name=""/>
        <dsp:cNvSpPr/>
      </dsp:nvSpPr>
      <dsp:spPr>
        <a:xfrm>
          <a:off x="3218687" y="2041846"/>
          <a:ext cx="3621024" cy="647851"/>
        </a:xfrm>
        <a:prstGeom prst="roundRect">
          <a:avLst/>
        </a:prstGeom>
        <a:solidFill>
          <a:schemeClr val="accent2">
            <a:hueOff val="-3443203"/>
            <a:satOff val="3046"/>
            <a:lumOff val="541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a:t>Przepadek</a:t>
          </a:r>
          <a:endParaRPr lang="pl-PL" sz="2000" kern="1200" dirty="0"/>
        </a:p>
      </dsp:txBody>
      <dsp:txXfrm>
        <a:off x="3250312" y="2073471"/>
        <a:ext cx="3557774" cy="584601"/>
      </dsp:txXfrm>
    </dsp:sp>
    <dsp:sp modelId="{96E143DE-E9CC-4D35-A49E-59CFE797A1E0}">
      <dsp:nvSpPr>
        <dsp:cNvPr id="0" name=""/>
        <dsp:cNvSpPr/>
      </dsp:nvSpPr>
      <dsp:spPr>
        <a:xfrm>
          <a:off x="3218687" y="2722090"/>
          <a:ext cx="3621024" cy="647851"/>
        </a:xfrm>
        <a:prstGeom prst="roundRect">
          <a:avLst/>
        </a:prstGeom>
        <a:solidFill>
          <a:schemeClr val="accent2">
            <a:hueOff val="-4590937"/>
            <a:satOff val="4062"/>
            <a:lumOff val="721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a:t>Środki </a:t>
          </a:r>
          <a:r>
            <a:rPr lang="pl-PL" sz="2000" kern="1200" dirty="0"/>
            <a:t>kompensacyjne </a:t>
          </a:r>
        </a:p>
      </dsp:txBody>
      <dsp:txXfrm>
        <a:off x="3250312" y="2753715"/>
        <a:ext cx="3557774" cy="584601"/>
      </dsp:txXfrm>
    </dsp:sp>
    <dsp:sp modelId="{4E076C1A-1F55-4571-86E4-4CAE0306C4FF}">
      <dsp:nvSpPr>
        <dsp:cNvPr id="0" name=""/>
        <dsp:cNvSpPr/>
      </dsp:nvSpPr>
      <dsp:spPr>
        <a:xfrm>
          <a:off x="3218687" y="3402335"/>
          <a:ext cx="3621024" cy="647851"/>
        </a:xfrm>
        <a:prstGeom prst="roundRect">
          <a:avLst/>
        </a:prstGeom>
        <a:solidFill>
          <a:schemeClr val="accent2">
            <a:hueOff val="-5738671"/>
            <a:satOff val="5077"/>
            <a:lumOff val="902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a:t>Pozostałe kwestie</a:t>
          </a:r>
        </a:p>
      </dsp:txBody>
      <dsp:txXfrm>
        <a:off x="3250312" y="3433960"/>
        <a:ext cx="3557774" cy="5846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1716CF-665F-4B31-A859-46079EFAE7C1}">
      <dsp:nvSpPr>
        <dsp:cNvPr id="0" name=""/>
        <dsp:cNvSpPr/>
      </dsp:nvSpPr>
      <dsp:spPr>
        <a:xfrm>
          <a:off x="3828495" y="0"/>
          <a:ext cx="1253378" cy="846010"/>
        </a:xfrm>
        <a:prstGeom prst="trapezoid">
          <a:avLst>
            <a:gd name="adj" fmla="val 74076"/>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„tradycyjna” rozprawa</a:t>
          </a:r>
        </a:p>
      </dsp:txBody>
      <dsp:txXfrm>
        <a:off x="3828495" y="0"/>
        <a:ext cx="1253378" cy="846010"/>
      </dsp:txXfrm>
    </dsp:sp>
    <dsp:sp modelId="{ED3A4B22-8978-4476-BC82-198DBEA2C8D5}">
      <dsp:nvSpPr>
        <dsp:cNvPr id="0" name=""/>
        <dsp:cNvSpPr/>
      </dsp:nvSpPr>
      <dsp:spPr>
        <a:xfrm>
          <a:off x="3201806" y="846010"/>
          <a:ext cx="2506757" cy="846010"/>
        </a:xfrm>
        <a:prstGeom prst="trapezoid">
          <a:avLst>
            <a:gd name="adj" fmla="val 74076"/>
          </a:avLst>
        </a:prstGeom>
        <a:solidFill>
          <a:schemeClr val="accent1">
            <a:shade val="80000"/>
            <a:hueOff val="14886"/>
            <a:satOff val="4052"/>
            <a:lumOff val="2434"/>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skrócona rozprawa (388)</a:t>
          </a:r>
        </a:p>
      </dsp:txBody>
      <dsp:txXfrm>
        <a:off x="3640489" y="846010"/>
        <a:ext cx="1629392" cy="846010"/>
      </dsp:txXfrm>
    </dsp:sp>
    <dsp:sp modelId="{F3385D90-3559-4D5C-9325-8A432FC555F2}">
      <dsp:nvSpPr>
        <dsp:cNvPr id="0" name=""/>
        <dsp:cNvSpPr/>
      </dsp:nvSpPr>
      <dsp:spPr>
        <a:xfrm>
          <a:off x="2575116" y="1692020"/>
          <a:ext cx="3760136" cy="846010"/>
        </a:xfrm>
        <a:prstGeom prst="trapezoid">
          <a:avLst>
            <a:gd name="adj" fmla="val 74076"/>
          </a:avLst>
        </a:prstGeom>
        <a:solidFill>
          <a:schemeClr val="accent1">
            <a:shade val="80000"/>
            <a:hueOff val="29772"/>
            <a:satOff val="8104"/>
            <a:lumOff val="4868"/>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l-PL" sz="1400" b="0" kern="1200" dirty="0"/>
            <a:t>dobrowolne poddanie się odpowiedzialności karnej na rozprawie głównej (art. 387) </a:t>
          </a:r>
        </a:p>
      </dsp:txBody>
      <dsp:txXfrm>
        <a:off x="3233140" y="1692020"/>
        <a:ext cx="2444088" cy="846010"/>
      </dsp:txXfrm>
    </dsp:sp>
    <dsp:sp modelId="{7B4FE46D-CA32-490C-811A-FAB20F782F71}">
      <dsp:nvSpPr>
        <dsp:cNvPr id="0" name=""/>
        <dsp:cNvSpPr/>
      </dsp:nvSpPr>
      <dsp:spPr>
        <a:xfrm>
          <a:off x="1880068" y="2538031"/>
          <a:ext cx="5013515" cy="846010"/>
        </a:xfrm>
        <a:prstGeom prst="trapezoid">
          <a:avLst>
            <a:gd name="adj" fmla="val 74076"/>
          </a:avLst>
        </a:prstGeom>
        <a:solidFill>
          <a:schemeClr val="accent1">
            <a:shade val="80000"/>
            <a:hueOff val="44658"/>
            <a:satOff val="12156"/>
            <a:lumOff val="7302"/>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l-PL" sz="1400" b="0" kern="1200" dirty="0"/>
            <a:t>powiedzenia wyrokowe: tryby konsensualne (art. 335 § 1 i 2, 338a) i warunkowe umorzenie postępowania na posiedzeniu</a:t>
          </a:r>
        </a:p>
      </dsp:txBody>
      <dsp:txXfrm>
        <a:off x="2757433" y="2538031"/>
        <a:ext cx="3258785" cy="846010"/>
      </dsp:txXfrm>
    </dsp:sp>
    <dsp:sp modelId="{EB604A44-424E-4CD0-873F-84946C6DAC28}">
      <dsp:nvSpPr>
        <dsp:cNvPr id="0" name=""/>
        <dsp:cNvSpPr/>
      </dsp:nvSpPr>
      <dsp:spPr>
        <a:xfrm>
          <a:off x="1253378" y="3384041"/>
          <a:ext cx="6266894" cy="846010"/>
        </a:xfrm>
        <a:prstGeom prst="trapezoid">
          <a:avLst>
            <a:gd name="adj" fmla="val 74076"/>
          </a:avLst>
        </a:prstGeom>
        <a:solidFill>
          <a:schemeClr val="accent1">
            <a:shade val="80000"/>
            <a:hueOff val="59543"/>
            <a:satOff val="16208"/>
            <a:lumOff val="9735"/>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postępowanie nakazowe </a:t>
          </a:r>
        </a:p>
      </dsp:txBody>
      <dsp:txXfrm>
        <a:off x="2350085" y="3384041"/>
        <a:ext cx="4073481" cy="846010"/>
      </dsp:txXfrm>
    </dsp:sp>
    <dsp:sp modelId="{143CECE5-0713-4410-AF57-3B71EF0D6012}">
      <dsp:nvSpPr>
        <dsp:cNvPr id="0" name=""/>
        <dsp:cNvSpPr/>
      </dsp:nvSpPr>
      <dsp:spPr>
        <a:xfrm>
          <a:off x="626689" y="4230052"/>
          <a:ext cx="7520273" cy="846010"/>
        </a:xfrm>
        <a:prstGeom prst="trapezoid">
          <a:avLst>
            <a:gd name="adj" fmla="val 74076"/>
          </a:avLst>
        </a:prstGeom>
        <a:solidFill>
          <a:schemeClr val="accent1">
            <a:shade val="80000"/>
            <a:hueOff val="74429"/>
            <a:satOff val="20260"/>
            <a:lumOff val="12169"/>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umorzenie śledztwa/dochodzenia</a:t>
          </a:r>
        </a:p>
      </dsp:txBody>
      <dsp:txXfrm>
        <a:off x="1942737" y="4230052"/>
        <a:ext cx="4888177" cy="846010"/>
      </dsp:txXfrm>
    </dsp:sp>
    <dsp:sp modelId="{6F9302DD-A82E-49CA-99A3-3556440782DE}">
      <dsp:nvSpPr>
        <dsp:cNvPr id="0" name=""/>
        <dsp:cNvSpPr/>
      </dsp:nvSpPr>
      <dsp:spPr>
        <a:xfrm>
          <a:off x="0" y="5076062"/>
          <a:ext cx="8773652" cy="846010"/>
        </a:xfrm>
        <a:prstGeom prst="trapezoid">
          <a:avLst>
            <a:gd name="adj" fmla="val 74076"/>
          </a:avLst>
        </a:prstGeom>
        <a:solidFill>
          <a:schemeClr val="accent1">
            <a:shade val="80000"/>
            <a:hueOff val="89315"/>
            <a:satOff val="24312"/>
            <a:lumOff val="14603"/>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odmowa wszczęcia postępowania </a:t>
          </a:r>
        </a:p>
      </dsp:txBody>
      <dsp:txXfrm>
        <a:off x="1535389" y="5076062"/>
        <a:ext cx="5702873" cy="8460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912809-8731-4B5A-8F32-D9765FE76E9E}">
      <dsp:nvSpPr>
        <dsp:cNvPr id="0" name=""/>
        <dsp:cNvSpPr/>
      </dsp:nvSpPr>
      <dsp:spPr>
        <a:xfrm>
          <a:off x="162791" y="0"/>
          <a:ext cx="1235177" cy="1235177"/>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FA1F886F-BAFB-40DC-8E1D-39AE036BCBE7}">
      <dsp:nvSpPr>
        <dsp:cNvPr id="0" name=""/>
        <dsp:cNvSpPr/>
      </dsp:nvSpPr>
      <dsp:spPr>
        <a:xfrm>
          <a:off x="286309" y="123517"/>
          <a:ext cx="988141" cy="988141"/>
        </a:xfrm>
        <a:prstGeom prst="pie">
          <a:avLst>
            <a:gd name="adj1" fmla="val 12600000"/>
            <a:gd name="adj2" fmla="val 16200000"/>
          </a:avLst>
        </a:prstGeom>
        <a:blipFill rotWithShape="0">
          <a:blip xmlns:r="http://schemas.openxmlformats.org/officeDocument/2006/relationships" r:embed="rId1">
            <a:duotone>
              <a:schemeClr val="accent2">
                <a:hueOff val="0"/>
                <a:satOff val="0"/>
                <a:lumOff val="0"/>
                <a:alphaOff val="0"/>
                <a:tint val="70000"/>
                <a:shade val="63000"/>
              </a:schemeClr>
              <a:schemeClr val="accent2">
                <a:hueOff val="0"/>
                <a:satOff val="0"/>
                <a:lumOff val="0"/>
                <a:alphaOff val="0"/>
                <a:tint val="10000"/>
                <a:satMod val="150000"/>
              </a:schemeClr>
            </a:duotone>
          </a:blip>
          <a:tile tx="0" ty="0" sx="60000" sy="59000" flip="none" algn="tl"/>
        </a:blipFill>
        <a:ln w="6350" cap="flat" cmpd="sng" algn="ctr">
          <a:solidFill>
            <a:schemeClr val="accent2">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E35F7CC5-C475-4D44-AC1C-CDC0E8AF4A59}">
      <dsp:nvSpPr>
        <dsp:cNvPr id="0" name=""/>
        <dsp:cNvSpPr/>
      </dsp:nvSpPr>
      <dsp:spPr>
        <a:xfrm rot="16200000">
          <a:off x="-1257662" y="2779148"/>
          <a:ext cx="3582014" cy="741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89000" rtl="0">
            <a:lnSpc>
              <a:spcPct val="90000"/>
            </a:lnSpc>
            <a:spcBef>
              <a:spcPct val="0"/>
            </a:spcBef>
            <a:spcAft>
              <a:spcPct val="35000"/>
            </a:spcAft>
            <a:buNone/>
          </a:pPr>
          <a:r>
            <a:rPr lang="pl-PL" sz="2000" kern="1200" dirty="0"/>
            <a:t>Organy postępowania jurysdykcyjnego </a:t>
          </a:r>
        </a:p>
      </dsp:txBody>
      <dsp:txXfrm>
        <a:off x="-1257662" y="2779148"/>
        <a:ext cx="3582014" cy="741106"/>
      </dsp:txXfrm>
    </dsp:sp>
    <dsp:sp modelId="{94C471B5-4631-448F-8127-CDF6EDD4B8F7}">
      <dsp:nvSpPr>
        <dsp:cNvPr id="0" name=""/>
        <dsp:cNvSpPr/>
      </dsp:nvSpPr>
      <dsp:spPr>
        <a:xfrm>
          <a:off x="1027415" y="0"/>
          <a:ext cx="2470354" cy="4940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755650" rtl="0">
            <a:lnSpc>
              <a:spcPct val="90000"/>
            </a:lnSpc>
            <a:spcBef>
              <a:spcPct val="0"/>
            </a:spcBef>
            <a:spcAft>
              <a:spcPct val="35000"/>
            </a:spcAft>
            <a:buNone/>
          </a:pPr>
          <a:r>
            <a:rPr lang="pl-PL" sz="1700" kern="1200" dirty="0"/>
            <a:t>1. Sąd (skład orzekający)</a:t>
          </a:r>
        </a:p>
        <a:p>
          <a:pPr marL="0" lvl="0" indent="0" algn="just" defTabSz="755650" rtl="0">
            <a:lnSpc>
              <a:spcPct val="90000"/>
            </a:lnSpc>
            <a:spcBef>
              <a:spcPct val="0"/>
            </a:spcBef>
            <a:spcAft>
              <a:spcPct val="35000"/>
            </a:spcAft>
            <a:buNone/>
          </a:pPr>
          <a:r>
            <a:rPr lang="pl-PL" sz="1700" kern="1200" dirty="0"/>
            <a:t>2. Przewodniczący składu orzekającego </a:t>
          </a:r>
        </a:p>
        <a:p>
          <a:pPr marL="0" lvl="0" indent="0" algn="just" defTabSz="755650" rtl="0">
            <a:lnSpc>
              <a:spcPct val="90000"/>
            </a:lnSpc>
            <a:spcBef>
              <a:spcPct val="0"/>
            </a:spcBef>
            <a:spcAft>
              <a:spcPct val="35000"/>
            </a:spcAft>
            <a:buNone/>
          </a:pPr>
          <a:r>
            <a:rPr lang="pl-PL" sz="1700" kern="1200" dirty="0"/>
            <a:t>3. Prezes sądu (przewodniczący wydziału, upoważniony sędzia)</a:t>
          </a:r>
        </a:p>
        <a:p>
          <a:pPr marL="0" lvl="0" indent="0" algn="just" defTabSz="755650" rtl="0">
            <a:lnSpc>
              <a:spcPct val="90000"/>
            </a:lnSpc>
            <a:spcBef>
              <a:spcPct val="0"/>
            </a:spcBef>
            <a:spcAft>
              <a:spcPct val="35000"/>
            </a:spcAft>
            <a:buNone/>
          </a:pPr>
          <a:r>
            <a:rPr lang="pl-PL" sz="1700" kern="1200" dirty="0"/>
            <a:t>4. Referendarz sądowy </a:t>
          </a:r>
        </a:p>
      </dsp:txBody>
      <dsp:txXfrm>
        <a:off x="1027415" y="0"/>
        <a:ext cx="2470354" cy="4940709"/>
      </dsp:txXfrm>
    </dsp:sp>
    <dsp:sp modelId="{46110C42-2472-475D-91DE-2F928BDA7680}">
      <dsp:nvSpPr>
        <dsp:cNvPr id="0" name=""/>
        <dsp:cNvSpPr/>
      </dsp:nvSpPr>
      <dsp:spPr>
        <a:xfrm>
          <a:off x="3977602" y="0"/>
          <a:ext cx="1235177" cy="1235177"/>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3273E464-1EA4-400D-BA8A-2849A9EBE585}">
      <dsp:nvSpPr>
        <dsp:cNvPr id="0" name=""/>
        <dsp:cNvSpPr/>
      </dsp:nvSpPr>
      <dsp:spPr>
        <a:xfrm>
          <a:off x="4101120" y="123517"/>
          <a:ext cx="988141" cy="988141"/>
        </a:xfrm>
        <a:prstGeom prst="pie">
          <a:avLst>
            <a:gd name="adj1" fmla="val 9000000"/>
            <a:gd name="adj2" fmla="val 16200000"/>
          </a:avLst>
        </a:prstGeom>
        <a:blipFill rotWithShape="0">
          <a:blip xmlns:r="http://schemas.openxmlformats.org/officeDocument/2006/relationships" r:embed="rId1">
            <a:duotone>
              <a:schemeClr val="accent2">
                <a:hueOff val="-2869335"/>
                <a:satOff val="2538"/>
                <a:lumOff val="4510"/>
                <a:alphaOff val="0"/>
                <a:tint val="70000"/>
                <a:shade val="63000"/>
              </a:schemeClr>
              <a:schemeClr val="accent2">
                <a:hueOff val="-2869335"/>
                <a:satOff val="2538"/>
                <a:lumOff val="4510"/>
                <a:alphaOff val="0"/>
                <a:tint val="10000"/>
                <a:satMod val="150000"/>
              </a:schemeClr>
            </a:duotone>
          </a:blip>
          <a:tile tx="0" ty="0" sx="60000" sy="59000" flip="none" algn="tl"/>
        </a:blipFill>
        <a:ln w="6350" cap="flat" cmpd="sng" algn="ctr">
          <a:solidFill>
            <a:schemeClr val="accent2">
              <a:hueOff val="-2869335"/>
              <a:satOff val="2538"/>
              <a:lumOff val="451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3ECD7CDD-BD1D-4052-B213-C07844C25FD3}">
      <dsp:nvSpPr>
        <dsp:cNvPr id="0" name=""/>
        <dsp:cNvSpPr/>
      </dsp:nvSpPr>
      <dsp:spPr>
        <a:xfrm rot="16200000">
          <a:off x="2557148" y="2779148"/>
          <a:ext cx="3582014" cy="741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89000" rtl="0">
            <a:lnSpc>
              <a:spcPct val="90000"/>
            </a:lnSpc>
            <a:spcBef>
              <a:spcPct val="0"/>
            </a:spcBef>
            <a:spcAft>
              <a:spcPct val="35000"/>
            </a:spcAft>
            <a:buNone/>
          </a:pPr>
          <a:r>
            <a:rPr lang="pl-PL" sz="2000" kern="1200"/>
            <a:t>Strony czynne postępowania jurysdykcyjnego </a:t>
          </a:r>
        </a:p>
      </dsp:txBody>
      <dsp:txXfrm>
        <a:off x="2557148" y="2779148"/>
        <a:ext cx="3582014" cy="741106"/>
      </dsp:txXfrm>
    </dsp:sp>
    <dsp:sp modelId="{9228429A-09D9-4865-87F4-A74D4CA12C07}">
      <dsp:nvSpPr>
        <dsp:cNvPr id="0" name=""/>
        <dsp:cNvSpPr/>
      </dsp:nvSpPr>
      <dsp:spPr>
        <a:xfrm>
          <a:off x="4842226" y="0"/>
          <a:ext cx="2470354" cy="4940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755650" rtl="0">
            <a:lnSpc>
              <a:spcPct val="90000"/>
            </a:lnSpc>
            <a:spcBef>
              <a:spcPct val="0"/>
            </a:spcBef>
            <a:spcAft>
              <a:spcPct val="35000"/>
            </a:spcAft>
            <a:buNone/>
          </a:pPr>
          <a:r>
            <a:rPr lang="pl-PL" sz="1700" kern="1200"/>
            <a:t>Oskarżyciel publiczny </a:t>
          </a:r>
        </a:p>
        <a:p>
          <a:pPr marL="0" lvl="0" indent="0" algn="just" defTabSz="755650" rtl="0">
            <a:lnSpc>
              <a:spcPct val="90000"/>
            </a:lnSpc>
            <a:spcBef>
              <a:spcPct val="0"/>
            </a:spcBef>
            <a:spcAft>
              <a:spcPct val="35000"/>
            </a:spcAft>
            <a:buNone/>
          </a:pPr>
          <a:r>
            <a:rPr lang="pl-PL" sz="1700" kern="1200"/>
            <a:t>Oskarżyciel posiłkowy:</a:t>
          </a:r>
        </a:p>
        <a:p>
          <a:pPr marL="171450" lvl="1" indent="-171450" algn="just" defTabSz="755650" rtl="0">
            <a:lnSpc>
              <a:spcPct val="90000"/>
            </a:lnSpc>
            <a:spcBef>
              <a:spcPct val="0"/>
            </a:spcBef>
            <a:spcAft>
              <a:spcPct val="15000"/>
            </a:spcAft>
            <a:buChar char="•"/>
          </a:pPr>
          <a:r>
            <a:rPr lang="pl-PL" sz="1700" kern="1200" dirty="0"/>
            <a:t>Subsydiarny </a:t>
          </a:r>
          <a:r>
            <a:rPr lang="pl-PL" sz="1700" kern="1200" dirty="0">
              <a:sym typeface="Wingdings" panose="05000000000000000000" pitchFamily="2" charset="2"/>
            </a:rPr>
            <a:t></a:t>
          </a:r>
          <a:r>
            <a:rPr lang="pl-PL" sz="1700" kern="1200" dirty="0"/>
            <a:t> ten, który samodzielnie wniósł akt oskarżenia w sprawie </a:t>
          </a:r>
          <a:r>
            <a:rPr lang="pl-PL" sz="1700" u="sng" kern="1200" dirty="0"/>
            <a:t>z oskarżenia publicznego </a:t>
          </a:r>
          <a:r>
            <a:rPr lang="pl-PL" sz="1700" kern="1200" dirty="0"/>
            <a:t>i działa w postępowaniu</a:t>
          </a:r>
          <a:r>
            <a:rPr lang="pl-PL" sz="1700" u="sng" kern="1200" dirty="0"/>
            <a:t> zamiast </a:t>
          </a:r>
          <a:r>
            <a:rPr lang="pl-PL" sz="1700" kern="1200" dirty="0"/>
            <a:t>oskarżyciela publicznego</a:t>
          </a:r>
        </a:p>
        <a:p>
          <a:pPr marL="171450" lvl="1" indent="-171450" algn="just" defTabSz="755650" rtl="0">
            <a:lnSpc>
              <a:spcPct val="90000"/>
            </a:lnSpc>
            <a:spcBef>
              <a:spcPct val="0"/>
            </a:spcBef>
            <a:spcAft>
              <a:spcPct val="15000"/>
            </a:spcAft>
            <a:buChar char="•"/>
          </a:pPr>
          <a:r>
            <a:rPr lang="pl-PL" sz="1700" kern="1200"/>
            <a:t>Uboczny </a:t>
          </a:r>
          <a:r>
            <a:rPr lang="pl-PL" sz="1700" kern="1200">
              <a:sym typeface="Wingdings" panose="05000000000000000000" pitchFamily="2" charset="2"/>
            </a:rPr>
            <a:t></a:t>
          </a:r>
          <a:r>
            <a:rPr lang="pl-PL" sz="1700" kern="1200"/>
            <a:t> ten, który występuje w sprawie obok oskarżyciela publicznego lub obok oskarżyciela posiłkowego subsydiarnego</a:t>
          </a:r>
        </a:p>
        <a:p>
          <a:pPr marL="0" lvl="0" indent="0" algn="just" defTabSz="755650" rtl="0">
            <a:lnSpc>
              <a:spcPct val="90000"/>
            </a:lnSpc>
            <a:spcBef>
              <a:spcPct val="0"/>
            </a:spcBef>
            <a:spcAft>
              <a:spcPct val="35000"/>
            </a:spcAft>
            <a:buNone/>
          </a:pPr>
          <a:r>
            <a:rPr lang="pl-PL" sz="1700" kern="1200" dirty="0"/>
            <a:t>Oskarżyciel prywatny </a:t>
          </a:r>
          <a:r>
            <a:rPr lang="pl-PL" sz="1700" kern="1200" dirty="0">
              <a:sym typeface="Wingdings" panose="05000000000000000000" pitchFamily="2" charset="2"/>
            </a:rPr>
            <a:t></a:t>
          </a:r>
          <a:r>
            <a:rPr lang="pl-PL" sz="1700" kern="1200" dirty="0"/>
            <a:t> osoba, która wniosła </a:t>
          </a:r>
          <a:r>
            <a:rPr lang="pl-PL" sz="1700" u="sng" kern="1200" dirty="0"/>
            <a:t>prywatny akt oskarżenia</a:t>
          </a:r>
          <a:r>
            <a:rPr lang="pl-PL" sz="1700" kern="1200" dirty="0"/>
            <a:t> w sprawach ściganych z oskarżenia </a:t>
          </a:r>
          <a:r>
            <a:rPr lang="pl-PL" sz="1700" u="sng" kern="1200" dirty="0"/>
            <a:t>prywatnego </a:t>
          </a:r>
          <a:endParaRPr lang="pl-PL" sz="1700" kern="1200" dirty="0"/>
        </a:p>
      </dsp:txBody>
      <dsp:txXfrm>
        <a:off x="4842226" y="0"/>
        <a:ext cx="2470354" cy="4940709"/>
      </dsp:txXfrm>
    </dsp:sp>
    <dsp:sp modelId="{232A413A-735A-4A24-ABF9-EB8D364E936B}">
      <dsp:nvSpPr>
        <dsp:cNvPr id="0" name=""/>
        <dsp:cNvSpPr/>
      </dsp:nvSpPr>
      <dsp:spPr>
        <a:xfrm>
          <a:off x="7792414" y="0"/>
          <a:ext cx="1235177" cy="1235177"/>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3DC9105E-F441-42DA-A004-B0DF61AFD3B7}">
      <dsp:nvSpPr>
        <dsp:cNvPr id="0" name=""/>
        <dsp:cNvSpPr/>
      </dsp:nvSpPr>
      <dsp:spPr>
        <a:xfrm>
          <a:off x="7915931" y="123517"/>
          <a:ext cx="988141" cy="988141"/>
        </a:xfrm>
        <a:prstGeom prst="pie">
          <a:avLst>
            <a:gd name="adj1" fmla="val 5400000"/>
            <a:gd name="adj2" fmla="val 16200000"/>
          </a:avLst>
        </a:prstGeom>
        <a:blipFill rotWithShape="0">
          <a:blip xmlns:r="http://schemas.openxmlformats.org/officeDocument/2006/relationships" r:embed="rId1">
            <a:duotone>
              <a:schemeClr val="accent2">
                <a:hueOff val="-5738671"/>
                <a:satOff val="5077"/>
                <a:lumOff val="9020"/>
                <a:alphaOff val="0"/>
                <a:tint val="70000"/>
                <a:shade val="63000"/>
              </a:schemeClr>
              <a:schemeClr val="accent2">
                <a:hueOff val="-5738671"/>
                <a:satOff val="5077"/>
                <a:lumOff val="9020"/>
                <a:alphaOff val="0"/>
                <a:tint val="10000"/>
                <a:satMod val="150000"/>
              </a:schemeClr>
            </a:duotone>
          </a:blip>
          <a:tile tx="0" ty="0" sx="60000" sy="59000" flip="none" algn="tl"/>
        </a:blipFill>
        <a:ln w="6350" cap="flat" cmpd="sng" algn="ctr">
          <a:solidFill>
            <a:schemeClr val="accent2">
              <a:hueOff val="-5738671"/>
              <a:satOff val="5077"/>
              <a:lumOff val="902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8DD13703-A21E-4E78-A9AD-1A01046D1661}">
      <dsp:nvSpPr>
        <dsp:cNvPr id="0" name=""/>
        <dsp:cNvSpPr/>
      </dsp:nvSpPr>
      <dsp:spPr>
        <a:xfrm rot="16200000">
          <a:off x="6371960" y="2779148"/>
          <a:ext cx="3582014" cy="741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89000" rtl="0">
            <a:lnSpc>
              <a:spcPct val="90000"/>
            </a:lnSpc>
            <a:spcBef>
              <a:spcPct val="0"/>
            </a:spcBef>
            <a:spcAft>
              <a:spcPct val="35000"/>
            </a:spcAft>
            <a:buNone/>
          </a:pPr>
          <a:r>
            <a:rPr lang="pl-PL" sz="2000" kern="1200" dirty="0"/>
            <a:t>Strona bierna </a:t>
          </a:r>
        </a:p>
      </dsp:txBody>
      <dsp:txXfrm>
        <a:off x="6371960" y="2779148"/>
        <a:ext cx="3582014" cy="741106"/>
      </dsp:txXfrm>
    </dsp:sp>
    <dsp:sp modelId="{49C5F652-2FDE-4AD2-A89F-EA55D26E570E}">
      <dsp:nvSpPr>
        <dsp:cNvPr id="0" name=""/>
        <dsp:cNvSpPr/>
      </dsp:nvSpPr>
      <dsp:spPr>
        <a:xfrm>
          <a:off x="8657038" y="0"/>
          <a:ext cx="2470354" cy="4940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rtl="0">
            <a:lnSpc>
              <a:spcPct val="90000"/>
            </a:lnSpc>
            <a:spcBef>
              <a:spcPct val="0"/>
            </a:spcBef>
            <a:spcAft>
              <a:spcPct val="35000"/>
            </a:spcAft>
            <a:buNone/>
          </a:pPr>
          <a:r>
            <a:rPr lang="pl-PL" sz="1700" kern="1200" dirty="0"/>
            <a:t>Oskarżony</a:t>
          </a:r>
        </a:p>
      </dsp:txBody>
      <dsp:txXfrm>
        <a:off x="8657038" y="0"/>
        <a:ext cx="2470354" cy="494070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158622-BAED-4A38-A56F-92D2C5E84C3A}">
      <dsp:nvSpPr>
        <dsp:cNvPr id="0" name=""/>
        <dsp:cNvSpPr/>
      </dsp:nvSpPr>
      <dsp:spPr>
        <a:xfrm>
          <a:off x="0" y="0"/>
          <a:ext cx="844819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835ABE-5C9E-4AAE-8892-1DA798B2B363}">
      <dsp:nvSpPr>
        <dsp:cNvPr id="0" name=""/>
        <dsp:cNvSpPr/>
      </dsp:nvSpPr>
      <dsp:spPr>
        <a:xfrm>
          <a:off x="0" y="0"/>
          <a:ext cx="1689639" cy="47416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rtl="0">
            <a:lnSpc>
              <a:spcPct val="90000"/>
            </a:lnSpc>
            <a:spcBef>
              <a:spcPct val="0"/>
            </a:spcBef>
            <a:spcAft>
              <a:spcPct val="35000"/>
            </a:spcAft>
            <a:buNone/>
          </a:pPr>
          <a:r>
            <a:rPr lang="pl-PL" sz="1800" kern="1200" dirty="0"/>
            <a:t>Prezes sądu </a:t>
          </a:r>
          <a:r>
            <a:rPr lang="pl-PL" sz="1800" b="1" kern="1200" dirty="0"/>
            <a:t>ma obowiązek skierować sprawę na posiedzenie</a:t>
          </a:r>
          <a:r>
            <a:rPr lang="pl-PL" sz="1800" kern="1200" dirty="0"/>
            <a:t>, jeżeli: </a:t>
          </a:r>
        </a:p>
        <a:p>
          <a:pPr marL="0" lvl="0" indent="0" algn="l" defTabSz="800100" rtl="0">
            <a:lnSpc>
              <a:spcPct val="90000"/>
            </a:lnSpc>
            <a:spcBef>
              <a:spcPct val="0"/>
            </a:spcBef>
            <a:spcAft>
              <a:spcPct val="35000"/>
            </a:spcAft>
            <a:buNone/>
          </a:pPr>
          <a:r>
            <a:rPr lang="pl-PL" sz="1800" kern="1200" dirty="0"/>
            <a:t>Art. 339 § 1 </a:t>
          </a:r>
        </a:p>
      </dsp:txBody>
      <dsp:txXfrm>
        <a:off x="0" y="0"/>
        <a:ext cx="1689639" cy="4741606"/>
      </dsp:txXfrm>
    </dsp:sp>
    <dsp:sp modelId="{4BCBF7AC-1261-490F-9A1A-C868E9C5353B}">
      <dsp:nvSpPr>
        <dsp:cNvPr id="0" name=""/>
        <dsp:cNvSpPr/>
      </dsp:nvSpPr>
      <dsp:spPr>
        <a:xfrm>
          <a:off x="1816361" y="55739"/>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pl-PL" sz="2600" kern="1200"/>
            <a:t>Prokurator złożył wniosek o orzeczenie środków zabezpieczających </a:t>
          </a:r>
        </a:p>
      </dsp:txBody>
      <dsp:txXfrm>
        <a:off x="1816361" y="55739"/>
        <a:ext cx="6631833" cy="1114786"/>
      </dsp:txXfrm>
    </dsp:sp>
    <dsp:sp modelId="{BDFE5D0A-B74B-4F45-8AF7-028732B294DA}">
      <dsp:nvSpPr>
        <dsp:cNvPr id="0" name=""/>
        <dsp:cNvSpPr/>
      </dsp:nvSpPr>
      <dsp:spPr>
        <a:xfrm>
          <a:off x="1689639" y="1170526"/>
          <a:ext cx="675855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F263729-5201-4AF9-B171-1F4722A83260}">
      <dsp:nvSpPr>
        <dsp:cNvPr id="0" name=""/>
        <dsp:cNvSpPr/>
      </dsp:nvSpPr>
      <dsp:spPr>
        <a:xfrm>
          <a:off x="1816361" y="1226265"/>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pl-PL" sz="2600" kern="1200"/>
            <a:t>Zachodzi potrzeba rozważenia kwestii warunkowego umorzenia postępowania </a:t>
          </a:r>
        </a:p>
      </dsp:txBody>
      <dsp:txXfrm>
        <a:off x="1816361" y="1226265"/>
        <a:ext cx="6631833" cy="1114786"/>
      </dsp:txXfrm>
    </dsp:sp>
    <dsp:sp modelId="{9B3A5A93-3125-4F78-BBCB-F60D66639274}">
      <dsp:nvSpPr>
        <dsp:cNvPr id="0" name=""/>
        <dsp:cNvSpPr/>
      </dsp:nvSpPr>
      <dsp:spPr>
        <a:xfrm>
          <a:off x="1689639" y="2341052"/>
          <a:ext cx="675855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ED22D1A-D1C8-490D-A912-BAEF178ABE59}">
      <dsp:nvSpPr>
        <dsp:cNvPr id="0" name=""/>
        <dsp:cNvSpPr/>
      </dsp:nvSpPr>
      <dsp:spPr>
        <a:xfrm>
          <a:off x="1816361" y="2396791"/>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pl-PL" sz="2600" kern="1200" dirty="0"/>
            <a:t>Akt oskarżenia zawiera wniosek z art. 335 § 2 </a:t>
          </a:r>
        </a:p>
      </dsp:txBody>
      <dsp:txXfrm>
        <a:off x="1816361" y="2396791"/>
        <a:ext cx="6631833" cy="1114786"/>
      </dsp:txXfrm>
    </dsp:sp>
    <dsp:sp modelId="{21449245-E8F5-4E8D-9B77-2FB2CA58C0D8}">
      <dsp:nvSpPr>
        <dsp:cNvPr id="0" name=""/>
        <dsp:cNvSpPr/>
      </dsp:nvSpPr>
      <dsp:spPr>
        <a:xfrm>
          <a:off x="1689639" y="3511578"/>
          <a:ext cx="675855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83F526-67E7-45D8-8ABA-7C20DFB17696}">
      <dsp:nvSpPr>
        <dsp:cNvPr id="0" name=""/>
        <dsp:cNvSpPr/>
      </dsp:nvSpPr>
      <dsp:spPr>
        <a:xfrm>
          <a:off x="1816361" y="3567317"/>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pl-PL" sz="2600" kern="1200"/>
            <a:t>Prokurator złożył wniosek z art. 335 § 1 </a:t>
          </a:r>
        </a:p>
      </dsp:txBody>
      <dsp:txXfrm>
        <a:off x="1816361" y="3567317"/>
        <a:ext cx="6631833" cy="1114786"/>
      </dsp:txXfrm>
    </dsp:sp>
    <dsp:sp modelId="{8AF76EE0-B220-41D3-ACAC-09CFC510FC57}">
      <dsp:nvSpPr>
        <dsp:cNvPr id="0" name=""/>
        <dsp:cNvSpPr/>
      </dsp:nvSpPr>
      <dsp:spPr>
        <a:xfrm>
          <a:off x="1689639" y="4682104"/>
          <a:ext cx="675855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F43386-2CC8-4670-B744-6D97D4B04061}">
      <dsp:nvSpPr>
        <dsp:cNvPr id="0" name=""/>
        <dsp:cNvSpPr/>
      </dsp:nvSpPr>
      <dsp:spPr>
        <a:xfrm>
          <a:off x="0" y="0"/>
          <a:ext cx="1022974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5120F8-75B4-47F3-A769-F3AFFF614339}">
      <dsp:nvSpPr>
        <dsp:cNvPr id="0" name=""/>
        <dsp:cNvSpPr/>
      </dsp:nvSpPr>
      <dsp:spPr>
        <a:xfrm>
          <a:off x="0" y="0"/>
          <a:ext cx="2045948" cy="5092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rtl="0">
            <a:lnSpc>
              <a:spcPct val="90000"/>
            </a:lnSpc>
            <a:spcBef>
              <a:spcPct val="0"/>
            </a:spcBef>
            <a:spcAft>
              <a:spcPct val="35000"/>
            </a:spcAft>
            <a:buNone/>
          </a:pPr>
          <a:r>
            <a:rPr lang="pl-PL" sz="1800" kern="1200" dirty="0"/>
            <a:t>339 § 3 i 4 – prezes sądu kieruje sprawę na posiedzenie także wtedy, gdy zachodzi potrzeba innego rozstrzygnięcia przekraczającego jego uprawnienia, a zwłaszcza:</a:t>
          </a:r>
        </a:p>
        <a:p>
          <a:pPr marL="0" lvl="0" indent="0" algn="l" defTabSz="800100" rtl="0">
            <a:lnSpc>
              <a:spcPct val="90000"/>
            </a:lnSpc>
            <a:spcBef>
              <a:spcPct val="0"/>
            </a:spcBef>
            <a:spcAft>
              <a:spcPct val="35000"/>
            </a:spcAft>
            <a:buNone/>
          </a:pPr>
          <a:endParaRPr lang="pl-PL" sz="1800" kern="1200" dirty="0"/>
        </a:p>
        <a:p>
          <a:pPr marL="0" lvl="0" indent="0" algn="l" defTabSz="800100" rtl="0">
            <a:lnSpc>
              <a:spcPct val="90000"/>
            </a:lnSpc>
            <a:spcBef>
              <a:spcPct val="0"/>
            </a:spcBef>
            <a:spcAft>
              <a:spcPct val="35000"/>
            </a:spcAft>
            <a:buNone/>
          </a:pPr>
          <a:r>
            <a:rPr lang="pl-PL" sz="1800" kern="1200" dirty="0"/>
            <a:t>Nie jest to katalog wyczerpujący</a:t>
          </a:r>
        </a:p>
      </dsp:txBody>
      <dsp:txXfrm>
        <a:off x="0" y="0"/>
        <a:ext cx="2045948" cy="5092996"/>
      </dsp:txXfrm>
    </dsp:sp>
    <dsp:sp modelId="{A35A322A-556C-4775-B44D-0964CEF890C3}">
      <dsp:nvSpPr>
        <dsp:cNvPr id="0" name=""/>
        <dsp:cNvSpPr/>
      </dsp:nvSpPr>
      <dsp:spPr>
        <a:xfrm>
          <a:off x="2199394" y="30121"/>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dirty="0"/>
            <a:t>Umorzenia postępowania na podstawie art. 17 § 1 pkt. 2 – 11 </a:t>
          </a:r>
        </a:p>
      </dsp:txBody>
      <dsp:txXfrm>
        <a:off x="2199394" y="30121"/>
        <a:ext cx="8030348" cy="602430"/>
      </dsp:txXfrm>
    </dsp:sp>
    <dsp:sp modelId="{DF7B2C1F-11E4-44DD-AA91-7D96DFCECA75}">
      <dsp:nvSpPr>
        <dsp:cNvPr id="0" name=""/>
        <dsp:cNvSpPr/>
      </dsp:nvSpPr>
      <dsp:spPr>
        <a:xfrm>
          <a:off x="2045948" y="632552"/>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8A3540-6753-4CE4-BB2E-C5600AD7FC48}">
      <dsp:nvSpPr>
        <dsp:cNvPr id="0" name=""/>
        <dsp:cNvSpPr/>
      </dsp:nvSpPr>
      <dsp:spPr>
        <a:xfrm>
          <a:off x="2199394" y="662673"/>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dirty="0"/>
            <a:t>Umorzenia postępowania z powodu oczywistego braku podstaw faktycznych oskarżenia </a:t>
          </a:r>
        </a:p>
      </dsp:txBody>
      <dsp:txXfrm>
        <a:off x="2199394" y="662673"/>
        <a:ext cx="8030348" cy="602430"/>
      </dsp:txXfrm>
    </dsp:sp>
    <dsp:sp modelId="{D6A85D28-0CF1-40EC-AB2F-FF3F6B0666A6}">
      <dsp:nvSpPr>
        <dsp:cNvPr id="0" name=""/>
        <dsp:cNvSpPr/>
      </dsp:nvSpPr>
      <dsp:spPr>
        <a:xfrm>
          <a:off x="2045948" y="1265104"/>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15BF23-89D9-451B-B051-541552535DB4}">
      <dsp:nvSpPr>
        <dsp:cNvPr id="0" name=""/>
        <dsp:cNvSpPr/>
      </dsp:nvSpPr>
      <dsp:spPr>
        <a:xfrm>
          <a:off x="2199394" y="1295226"/>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dirty="0"/>
            <a:t>Wydania postanowienia o niewłaściwości sądu lub o zmianie wskazanego w akcie oskarżenia trybu postepowania </a:t>
          </a:r>
        </a:p>
      </dsp:txBody>
      <dsp:txXfrm>
        <a:off x="2199394" y="1295226"/>
        <a:ext cx="8030348" cy="602430"/>
      </dsp:txXfrm>
    </dsp:sp>
    <dsp:sp modelId="{46A82F49-630C-4D45-B54D-2FCB4CBB23DB}">
      <dsp:nvSpPr>
        <dsp:cNvPr id="0" name=""/>
        <dsp:cNvSpPr/>
      </dsp:nvSpPr>
      <dsp:spPr>
        <a:xfrm>
          <a:off x="2045948" y="1897657"/>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FEAE9F4-C974-46B7-8D4B-5D537F3CBC26}">
      <dsp:nvSpPr>
        <dsp:cNvPr id="0" name=""/>
        <dsp:cNvSpPr/>
      </dsp:nvSpPr>
      <dsp:spPr>
        <a:xfrm>
          <a:off x="2199394" y="1927778"/>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dirty="0"/>
            <a:t>zwrotu sprawy prokuratorowi w celu usunięcia istotnych braków postępowania przygotowawczego (por. art. 344a)</a:t>
          </a:r>
        </a:p>
      </dsp:txBody>
      <dsp:txXfrm>
        <a:off x="2199394" y="1927778"/>
        <a:ext cx="8030348" cy="602430"/>
      </dsp:txXfrm>
    </dsp:sp>
    <dsp:sp modelId="{78D1ED92-8902-4575-AAEA-3C13AEC4CE4F}">
      <dsp:nvSpPr>
        <dsp:cNvPr id="0" name=""/>
        <dsp:cNvSpPr/>
      </dsp:nvSpPr>
      <dsp:spPr>
        <a:xfrm>
          <a:off x="2045948" y="2530209"/>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2FF771E-D476-4969-9703-C144D0CBCD7E}">
      <dsp:nvSpPr>
        <dsp:cNvPr id="0" name=""/>
        <dsp:cNvSpPr/>
      </dsp:nvSpPr>
      <dsp:spPr>
        <a:xfrm>
          <a:off x="2199394" y="2560330"/>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dirty="0"/>
            <a:t>Wydania postanowienia o zawieszeniu postępowania (art. 22)</a:t>
          </a:r>
        </a:p>
      </dsp:txBody>
      <dsp:txXfrm>
        <a:off x="2199394" y="2560330"/>
        <a:ext cx="8030348" cy="602430"/>
      </dsp:txXfrm>
    </dsp:sp>
    <dsp:sp modelId="{6EF9605D-D0E0-491E-90BB-6E5C89B69F77}">
      <dsp:nvSpPr>
        <dsp:cNvPr id="0" name=""/>
        <dsp:cNvSpPr/>
      </dsp:nvSpPr>
      <dsp:spPr>
        <a:xfrm>
          <a:off x="2045948" y="3162761"/>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2528054-C51B-4A85-A4EC-B1B5CD6B5323}">
      <dsp:nvSpPr>
        <dsp:cNvPr id="0" name=""/>
        <dsp:cNvSpPr/>
      </dsp:nvSpPr>
      <dsp:spPr>
        <a:xfrm>
          <a:off x="2199394" y="3192883"/>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dirty="0"/>
            <a:t>Wydania postanowienia w przedmiocie tymczasowego aresztowania lub innego środka przymusu (por. art. 344)</a:t>
          </a:r>
        </a:p>
      </dsp:txBody>
      <dsp:txXfrm>
        <a:off x="2199394" y="3192883"/>
        <a:ext cx="8030348" cy="602430"/>
      </dsp:txXfrm>
    </dsp:sp>
    <dsp:sp modelId="{2A9FAFA5-03C2-4D3B-BA09-44CE28CC6B11}">
      <dsp:nvSpPr>
        <dsp:cNvPr id="0" name=""/>
        <dsp:cNvSpPr/>
      </dsp:nvSpPr>
      <dsp:spPr>
        <a:xfrm>
          <a:off x="2045948" y="3795314"/>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0C7DD3-6BE9-4203-97DB-D9DF0E39F2ED}">
      <dsp:nvSpPr>
        <dsp:cNvPr id="0" name=""/>
        <dsp:cNvSpPr/>
      </dsp:nvSpPr>
      <dsp:spPr>
        <a:xfrm>
          <a:off x="2199394" y="3825435"/>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a:t>Wydania wyroku nakazowego</a:t>
          </a:r>
        </a:p>
      </dsp:txBody>
      <dsp:txXfrm>
        <a:off x="2199394" y="3825435"/>
        <a:ext cx="8030348" cy="602430"/>
      </dsp:txXfrm>
    </dsp:sp>
    <dsp:sp modelId="{7EF01070-17E6-4B2D-B251-FA7C949FFC25}">
      <dsp:nvSpPr>
        <dsp:cNvPr id="0" name=""/>
        <dsp:cNvSpPr/>
      </dsp:nvSpPr>
      <dsp:spPr>
        <a:xfrm>
          <a:off x="2045948" y="4427866"/>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5E05D3-46C6-4EFC-999D-FD39CDEA4978}">
      <dsp:nvSpPr>
        <dsp:cNvPr id="0" name=""/>
        <dsp:cNvSpPr/>
      </dsp:nvSpPr>
      <dsp:spPr>
        <a:xfrm>
          <a:off x="2199394" y="4457987"/>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dirty="0"/>
            <a:t>Zachodzi potrzeba rozważenia możliwości przekazania jej do postępowania mediacyjnego; przepis art. 23a stosuje się odpowiednio (§ 4)</a:t>
          </a:r>
        </a:p>
      </dsp:txBody>
      <dsp:txXfrm>
        <a:off x="2199394" y="4457987"/>
        <a:ext cx="8030348" cy="602430"/>
      </dsp:txXfrm>
    </dsp:sp>
    <dsp:sp modelId="{5402E9D6-61A5-4436-A22F-027FC9A7376A}">
      <dsp:nvSpPr>
        <dsp:cNvPr id="0" name=""/>
        <dsp:cNvSpPr/>
      </dsp:nvSpPr>
      <dsp:spPr>
        <a:xfrm>
          <a:off x="2045948" y="5060418"/>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FEE032-6771-4059-B8BE-B007DBD5D0D7}">
      <dsp:nvSpPr>
        <dsp:cNvPr id="0" name=""/>
        <dsp:cNvSpPr/>
      </dsp:nvSpPr>
      <dsp:spPr>
        <a:xfrm rot="16200000">
          <a:off x="44945" y="-39171"/>
          <a:ext cx="5475767" cy="5554110"/>
        </a:xfrm>
        <a:prstGeom prst="flowChartManualOperati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652" bIns="0" numCol="1" spcCol="1270" anchor="t" anchorCtr="0">
          <a:noAutofit/>
        </a:bodyPr>
        <a:lstStyle/>
        <a:p>
          <a:pPr marL="0" lvl="0" indent="0" algn="ctr" defTabSz="800100" rtl="0">
            <a:lnSpc>
              <a:spcPct val="90000"/>
            </a:lnSpc>
            <a:spcBef>
              <a:spcPct val="0"/>
            </a:spcBef>
            <a:spcAft>
              <a:spcPct val="35000"/>
            </a:spcAft>
            <a:buNone/>
          </a:pPr>
          <a:r>
            <a:rPr lang="pl-PL" sz="1800" b="1" u="sng" kern="1200" dirty="0"/>
            <a:t>Art. 339 § 3 pkt 1</a:t>
          </a:r>
        </a:p>
        <a:p>
          <a:pPr marL="114300" lvl="1" indent="-114300" algn="just" defTabSz="622300" rtl="0">
            <a:lnSpc>
              <a:spcPct val="90000"/>
            </a:lnSpc>
            <a:spcBef>
              <a:spcPct val="0"/>
            </a:spcBef>
            <a:spcAft>
              <a:spcPct val="15000"/>
            </a:spcAft>
            <a:buChar char="•"/>
          </a:pPr>
          <a:r>
            <a:rPr lang="pl-PL" sz="1400" kern="1200" dirty="0"/>
            <a:t>potrzeba umorzenia postępowania z uwagi na zaistnienie negatywnej przesłanki procesowej np. znikomej społecznej szkodliwości czynu czy przedawnienia</a:t>
          </a:r>
        </a:p>
        <a:p>
          <a:pPr marL="114300" lvl="1" indent="-114300" algn="just" defTabSz="622300" rtl="0">
            <a:lnSpc>
              <a:spcPct val="90000"/>
            </a:lnSpc>
            <a:spcBef>
              <a:spcPct val="0"/>
            </a:spcBef>
            <a:spcAft>
              <a:spcPct val="15000"/>
            </a:spcAft>
            <a:buChar char="•"/>
          </a:pPr>
          <a:r>
            <a:rPr lang="pl-PL" sz="1400" kern="1200"/>
            <a:t>Badanie dopuszczalności procesu</a:t>
          </a:r>
        </a:p>
        <a:p>
          <a:pPr marL="114300" lvl="1" indent="-114300" algn="just" defTabSz="622300" rtl="0">
            <a:lnSpc>
              <a:spcPct val="90000"/>
            </a:lnSpc>
            <a:spcBef>
              <a:spcPct val="0"/>
            </a:spcBef>
            <a:spcAft>
              <a:spcPct val="15000"/>
            </a:spcAft>
            <a:buChar char="•"/>
          </a:pPr>
          <a:r>
            <a:rPr lang="pl-PL" sz="1400" kern="1200"/>
            <a:t>Obowiązek wszystkich organów prowadzących postępowanie. W szczególności oskarżyciel publiczny powinien zadbać, czy nie występuje przeszkoda procesowa, która czyny całe postępowanie niedopuszczalnym. Unormowanie art. 339 § 3 pkt. 1 akcentuje, że także prezes sądu i sąd mają obowiązek czuwać, aby w warunkach niedopuszczalności postępowania nie doszło do rozprawy głównej.  </a:t>
          </a:r>
        </a:p>
        <a:p>
          <a:pPr marL="114300" lvl="1" indent="-114300" algn="just" defTabSz="622300" rtl="0">
            <a:lnSpc>
              <a:spcPct val="90000"/>
            </a:lnSpc>
            <a:spcBef>
              <a:spcPct val="0"/>
            </a:spcBef>
            <a:spcAft>
              <a:spcPct val="15000"/>
            </a:spcAft>
            <a:buChar char="•"/>
          </a:pPr>
          <a:r>
            <a:rPr lang="pl-PL" sz="1400" kern="1200" dirty="0"/>
            <a:t>Por. postanowienie SN z dnia 28 października 2009 r., I KZP 21/09</a:t>
          </a:r>
        </a:p>
      </dsp:txBody>
      <dsp:txXfrm rot="5400000">
        <a:off x="5774" y="1095153"/>
        <a:ext cx="5554110" cy="3285461"/>
      </dsp:txXfrm>
    </dsp:sp>
    <dsp:sp modelId="{B14A96CF-C710-47AA-9D2E-9472CAF5CECD}">
      <dsp:nvSpPr>
        <dsp:cNvPr id="0" name=""/>
        <dsp:cNvSpPr/>
      </dsp:nvSpPr>
      <dsp:spPr>
        <a:xfrm rot="16200000">
          <a:off x="6015613" y="-39171"/>
          <a:ext cx="5475767" cy="5554110"/>
        </a:xfrm>
        <a:prstGeom prst="flowChartManualOperation">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652" bIns="0" numCol="1" spcCol="1270" anchor="t" anchorCtr="0">
          <a:noAutofit/>
        </a:bodyPr>
        <a:lstStyle/>
        <a:p>
          <a:pPr marL="0" lvl="0" indent="0" algn="ctr" defTabSz="800100" rtl="0">
            <a:lnSpc>
              <a:spcPct val="90000"/>
            </a:lnSpc>
            <a:spcBef>
              <a:spcPct val="0"/>
            </a:spcBef>
            <a:spcAft>
              <a:spcPct val="35000"/>
            </a:spcAft>
            <a:buNone/>
          </a:pPr>
          <a:r>
            <a:rPr lang="pl-PL" sz="1800" b="1" u="sng" kern="1200" dirty="0"/>
            <a:t>Art. 339 § 3 pkt 2 </a:t>
          </a:r>
        </a:p>
        <a:p>
          <a:pPr marL="114300" lvl="1" indent="-114300" algn="just" defTabSz="622300" rtl="0">
            <a:lnSpc>
              <a:spcPct val="90000"/>
            </a:lnSpc>
            <a:spcBef>
              <a:spcPct val="0"/>
            </a:spcBef>
            <a:spcAft>
              <a:spcPct val="15000"/>
            </a:spcAft>
            <a:buChar char="•"/>
          </a:pPr>
          <a:r>
            <a:rPr lang="pl-PL" sz="1400" kern="1200" dirty="0"/>
            <a:t>Sądowa kontrola faktycznej zasadności oskarżenia – badanie przez sąd przed rozprawą dostateczności dowodów zebranych i przedstawionych przez oskarżyciela. Nieuzasadniony pod względem faktycznym akt oskarżenia nie powinien powodować przeprowadzenia rozprawy głównej. </a:t>
          </a:r>
        </a:p>
        <a:p>
          <a:pPr marL="114300" lvl="1" indent="-114300" algn="just" defTabSz="622300" rtl="0">
            <a:lnSpc>
              <a:spcPct val="90000"/>
            </a:lnSpc>
            <a:spcBef>
              <a:spcPct val="0"/>
            </a:spcBef>
            <a:spcAft>
              <a:spcPct val="15000"/>
            </a:spcAft>
            <a:buChar char="•"/>
          </a:pPr>
          <a:r>
            <a:rPr lang="pl-PL" sz="1400" kern="1200" dirty="0"/>
            <a:t>Ocena przed rozprawą wartości dowodowej materiału przedłożonego przez oskarżyciela . </a:t>
          </a:r>
        </a:p>
        <a:p>
          <a:pPr marL="114300" lvl="1" indent="-114300" algn="just" defTabSz="622300" rtl="0">
            <a:lnSpc>
              <a:spcPct val="90000"/>
            </a:lnSpc>
            <a:spcBef>
              <a:spcPct val="0"/>
            </a:spcBef>
            <a:spcAft>
              <a:spcPct val="15000"/>
            </a:spcAft>
            <a:buChar char="•"/>
          </a:pPr>
          <a:r>
            <a:rPr lang="pl-PL" sz="1400" kern="1200" dirty="0"/>
            <a:t>Dotyczy wszystkich spraw i wszystkich trybów postępowania. </a:t>
          </a:r>
        </a:p>
        <a:p>
          <a:pPr marL="114300" lvl="1" indent="-114300" algn="just" defTabSz="622300" rtl="0">
            <a:lnSpc>
              <a:spcPct val="90000"/>
            </a:lnSpc>
            <a:spcBef>
              <a:spcPct val="0"/>
            </a:spcBef>
            <a:spcAft>
              <a:spcPct val="15000"/>
            </a:spcAft>
            <a:buChar char="•"/>
          </a:pPr>
          <a:r>
            <a:rPr lang="pl-PL" sz="1400" kern="1200" dirty="0"/>
            <a:t>Tylko wtedy gdy brak jest „oczywisty” i niewątpliwy – żaden z dowodów zebranych w postępowaniu przygotowawczym nie wskazuje na prawdopodobieństwo popełnienia czynu lub nie uzasadnia popełnienia go przez oskarżonego</a:t>
          </a:r>
        </a:p>
      </dsp:txBody>
      <dsp:txXfrm rot="5400000">
        <a:off x="5976442" y="1095153"/>
        <a:ext cx="5554110" cy="328546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7E3839-8584-4167-9F05-3CCE39644804}">
      <dsp:nvSpPr>
        <dsp:cNvPr id="0" name=""/>
        <dsp:cNvSpPr/>
      </dsp:nvSpPr>
      <dsp:spPr>
        <a:xfrm>
          <a:off x="4391" y="85208"/>
          <a:ext cx="2640710" cy="777150"/>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Oskarżony </a:t>
          </a:r>
        </a:p>
      </dsp:txBody>
      <dsp:txXfrm>
        <a:off x="4391" y="85208"/>
        <a:ext cx="2640710" cy="777150"/>
      </dsp:txXfrm>
    </dsp:sp>
    <dsp:sp modelId="{C76C5210-4F89-4587-9274-471E8AC541FE}">
      <dsp:nvSpPr>
        <dsp:cNvPr id="0" name=""/>
        <dsp:cNvSpPr/>
      </dsp:nvSpPr>
      <dsp:spPr>
        <a:xfrm>
          <a:off x="4391" y="862358"/>
          <a:ext cx="2640710" cy="4479840"/>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Zasada – prawo do uczestniczenia w rozprawie </a:t>
          </a:r>
        </a:p>
        <a:p>
          <a:pPr marL="171450" lvl="1" indent="-171450" algn="just" defTabSz="711200">
            <a:lnSpc>
              <a:spcPct val="90000"/>
            </a:lnSpc>
            <a:spcBef>
              <a:spcPct val="0"/>
            </a:spcBef>
            <a:spcAft>
              <a:spcPct val="15000"/>
            </a:spcAft>
            <a:buChar char="•"/>
          </a:pPr>
          <a:r>
            <a:rPr lang="pl-PL" sz="1600" kern="1200" dirty="0"/>
            <a:t>Wyjątek – obowiązkowa obecność podczas przedstawienia podstaw aktu oskarżenia i przesłuchania na pierwszej rozprawie głównej w sprawach o zbrodnie </a:t>
          </a:r>
        </a:p>
        <a:p>
          <a:pPr marL="171450" lvl="1" indent="-171450" algn="just" defTabSz="711200">
            <a:lnSpc>
              <a:spcPct val="90000"/>
            </a:lnSpc>
            <a:spcBef>
              <a:spcPct val="0"/>
            </a:spcBef>
            <a:spcAft>
              <a:spcPct val="15000"/>
            </a:spcAft>
            <a:buChar char="•"/>
          </a:pPr>
          <a:r>
            <a:rPr lang="pl-PL" sz="1600" kern="1200" dirty="0"/>
            <a:t>Przewodniczący może uznać obecność oskarżonego za obowiązkową </a:t>
          </a:r>
        </a:p>
        <a:p>
          <a:pPr marL="171450" lvl="1" indent="-171450" algn="just" defTabSz="711200">
            <a:lnSpc>
              <a:spcPct val="90000"/>
            </a:lnSpc>
            <a:spcBef>
              <a:spcPct val="0"/>
            </a:spcBef>
            <a:spcAft>
              <a:spcPct val="15000"/>
            </a:spcAft>
            <a:buChar char="•"/>
          </a:pPr>
          <a:r>
            <a:rPr lang="pl-PL" sz="1600" kern="1200" dirty="0"/>
            <a:t>Art. 375 – 377</a:t>
          </a:r>
        </a:p>
        <a:p>
          <a:pPr marL="171450" lvl="1" indent="-171450" algn="just" defTabSz="711200">
            <a:lnSpc>
              <a:spcPct val="90000"/>
            </a:lnSpc>
            <a:spcBef>
              <a:spcPct val="0"/>
            </a:spcBef>
            <a:spcAft>
              <a:spcPct val="15000"/>
            </a:spcAft>
            <a:buChar char="•"/>
          </a:pPr>
          <a:r>
            <a:rPr lang="pl-PL" sz="1600" kern="1200" dirty="0"/>
            <a:t>Art. 390</a:t>
          </a:r>
        </a:p>
      </dsp:txBody>
      <dsp:txXfrm>
        <a:off x="4391" y="862358"/>
        <a:ext cx="2640710" cy="4479840"/>
      </dsp:txXfrm>
    </dsp:sp>
    <dsp:sp modelId="{C66DF569-1B25-4BC2-8FCD-2A1C6E965A70}">
      <dsp:nvSpPr>
        <dsp:cNvPr id="0" name=""/>
        <dsp:cNvSpPr/>
      </dsp:nvSpPr>
      <dsp:spPr>
        <a:xfrm>
          <a:off x="3014801" y="85208"/>
          <a:ext cx="2640710" cy="777150"/>
        </a:xfrm>
        <a:prstGeom prst="rect">
          <a:avLst/>
        </a:prstGeom>
        <a:solidFill>
          <a:schemeClr val="accent5">
            <a:hueOff val="1771018"/>
            <a:satOff val="-761"/>
            <a:lumOff val="-3529"/>
            <a:alphaOff val="0"/>
          </a:schemeClr>
        </a:solidFill>
        <a:ln w="12700" cap="flat" cmpd="sng" algn="ctr">
          <a:solidFill>
            <a:schemeClr val="accent5">
              <a:hueOff val="1771018"/>
              <a:satOff val="-761"/>
              <a:lumOff val="-352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Obrońca oskarżonego </a:t>
          </a:r>
        </a:p>
      </dsp:txBody>
      <dsp:txXfrm>
        <a:off x="3014801" y="85208"/>
        <a:ext cx="2640710" cy="777150"/>
      </dsp:txXfrm>
    </dsp:sp>
    <dsp:sp modelId="{28840941-6ED7-4FAF-9D77-56E168BDDBF9}">
      <dsp:nvSpPr>
        <dsp:cNvPr id="0" name=""/>
        <dsp:cNvSpPr/>
      </dsp:nvSpPr>
      <dsp:spPr>
        <a:xfrm>
          <a:off x="3014801" y="862358"/>
          <a:ext cx="2640710" cy="4479840"/>
        </a:xfrm>
        <a:prstGeom prst="rect">
          <a:avLst/>
        </a:prstGeom>
        <a:solidFill>
          <a:schemeClr val="accent5">
            <a:tint val="40000"/>
            <a:alpha val="90000"/>
            <a:hueOff val="1978789"/>
            <a:satOff val="-2155"/>
            <a:lumOff val="-662"/>
            <a:alphaOff val="0"/>
          </a:schemeClr>
        </a:solidFill>
        <a:ln w="12700" cap="flat" cmpd="sng" algn="ctr">
          <a:solidFill>
            <a:schemeClr val="accent5">
              <a:tint val="40000"/>
              <a:alpha val="90000"/>
              <a:hueOff val="1978789"/>
              <a:satOff val="-2155"/>
              <a:lumOff val="-66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W przypadku obrony obligatoryjnej – obowiązkowa </a:t>
          </a:r>
        </a:p>
        <a:p>
          <a:pPr marL="171450" lvl="1" indent="-171450" algn="just" defTabSz="711200">
            <a:lnSpc>
              <a:spcPct val="90000"/>
            </a:lnSpc>
            <a:spcBef>
              <a:spcPct val="0"/>
            </a:spcBef>
            <a:spcAft>
              <a:spcPct val="15000"/>
            </a:spcAft>
            <a:buChar char="•"/>
          </a:pPr>
          <a:r>
            <a:rPr lang="pl-PL" sz="1600" kern="1200" dirty="0"/>
            <a:t>W pozostałych wypadkach – nieobowiązkowa</a:t>
          </a:r>
        </a:p>
        <a:p>
          <a:pPr marL="171450" lvl="1" indent="-171450" algn="just" defTabSz="711200">
            <a:lnSpc>
              <a:spcPct val="90000"/>
            </a:lnSpc>
            <a:spcBef>
              <a:spcPct val="0"/>
            </a:spcBef>
            <a:spcAft>
              <a:spcPct val="15000"/>
            </a:spcAft>
            <a:buChar char="•"/>
          </a:pPr>
          <a:r>
            <a:rPr lang="pl-PL" sz="1600" kern="1200" dirty="0"/>
            <a:t>Chyba że usprawiedliwił swoją nieobecność i wniósł o odroczenie rozprawy (art. 117 § 1 k.p.k.)</a:t>
          </a:r>
        </a:p>
      </dsp:txBody>
      <dsp:txXfrm>
        <a:off x="3014801" y="862358"/>
        <a:ext cx="2640710" cy="4479840"/>
      </dsp:txXfrm>
    </dsp:sp>
    <dsp:sp modelId="{DBC9E3CE-BB02-47BE-9D53-E395B6A0633F}">
      <dsp:nvSpPr>
        <dsp:cNvPr id="0" name=""/>
        <dsp:cNvSpPr/>
      </dsp:nvSpPr>
      <dsp:spPr>
        <a:xfrm>
          <a:off x="6025210" y="85208"/>
          <a:ext cx="2640710" cy="777150"/>
        </a:xfrm>
        <a:prstGeom prst="rect">
          <a:avLst/>
        </a:prstGeom>
        <a:solidFill>
          <a:schemeClr val="accent5">
            <a:hueOff val="3542036"/>
            <a:satOff val="-1523"/>
            <a:lumOff val="-7059"/>
            <a:alphaOff val="0"/>
          </a:schemeClr>
        </a:solidFill>
        <a:ln w="12700" cap="flat" cmpd="sng" algn="ctr">
          <a:solidFill>
            <a:schemeClr val="accent5">
              <a:hueOff val="3542036"/>
              <a:satOff val="-1523"/>
              <a:lumOff val="-705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Oskarżyciel publiczny </a:t>
          </a:r>
        </a:p>
      </dsp:txBody>
      <dsp:txXfrm>
        <a:off x="6025210" y="85208"/>
        <a:ext cx="2640710" cy="777150"/>
      </dsp:txXfrm>
    </dsp:sp>
    <dsp:sp modelId="{92ED0485-465F-4F4C-9C4D-74AA7B1B0A73}">
      <dsp:nvSpPr>
        <dsp:cNvPr id="0" name=""/>
        <dsp:cNvSpPr/>
      </dsp:nvSpPr>
      <dsp:spPr>
        <a:xfrm>
          <a:off x="6025210" y="862358"/>
          <a:ext cx="2640710" cy="4479840"/>
        </a:xfrm>
        <a:prstGeom prst="rect">
          <a:avLst/>
        </a:prstGeom>
        <a:solidFill>
          <a:schemeClr val="accent5">
            <a:tint val="40000"/>
            <a:alpha val="90000"/>
            <a:hueOff val="3957578"/>
            <a:satOff val="-4309"/>
            <a:lumOff val="-1324"/>
            <a:alphaOff val="0"/>
          </a:schemeClr>
        </a:solidFill>
        <a:ln w="12700" cap="flat" cmpd="sng" algn="ctr">
          <a:solidFill>
            <a:schemeClr val="accent5">
              <a:tint val="40000"/>
              <a:alpha val="90000"/>
              <a:hueOff val="3957578"/>
              <a:satOff val="-4309"/>
              <a:lumOff val="-132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Obligatoryjna </a:t>
          </a:r>
        </a:p>
        <a:p>
          <a:pPr marL="171450" lvl="1" indent="-171450" algn="just" defTabSz="711200">
            <a:lnSpc>
              <a:spcPct val="90000"/>
            </a:lnSpc>
            <a:spcBef>
              <a:spcPct val="0"/>
            </a:spcBef>
            <a:spcAft>
              <a:spcPct val="15000"/>
            </a:spcAft>
            <a:buChar char="•"/>
          </a:pPr>
          <a:r>
            <a:rPr lang="pl-PL" sz="1600" kern="1200" dirty="0"/>
            <a:t>Wyjątek – jeżeli postępowanie przygotowawcze prowadzono w formie dochodzenia nieobecność oskarżyciela publicznego nie tamuje rozpoznania sprawy </a:t>
          </a:r>
        </a:p>
      </dsp:txBody>
      <dsp:txXfrm>
        <a:off x="6025210" y="862358"/>
        <a:ext cx="2640710" cy="4479840"/>
      </dsp:txXfrm>
    </dsp:sp>
    <dsp:sp modelId="{48567D14-7A04-438D-9A51-198B0FE827A8}">
      <dsp:nvSpPr>
        <dsp:cNvPr id="0" name=""/>
        <dsp:cNvSpPr/>
      </dsp:nvSpPr>
      <dsp:spPr>
        <a:xfrm>
          <a:off x="9035620" y="85208"/>
          <a:ext cx="2640710" cy="777150"/>
        </a:xfrm>
        <a:prstGeom prst="rect">
          <a:avLst/>
        </a:prstGeom>
        <a:solidFill>
          <a:schemeClr val="accent5">
            <a:hueOff val="5313054"/>
            <a:satOff val="-2284"/>
            <a:lumOff val="-10588"/>
            <a:alphaOff val="0"/>
          </a:schemeClr>
        </a:solidFill>
        <a:ln w="12700" cap="flat" cmpd="sng" algn="ctr">
          <a:solidFill>
            <a:schemeClr val="accent5">
              <a:hueOff val="5313054"/>
              <a:satOff val="-2284"/>
              <a:lumOff val="-1058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Oskarżyciel posiłkowy, prywatny i ich pełnomocnicy </a:t>
          </a:r>
        </a:p>
      </dsp:txBody>
      <dsp:txXfrm>
        <a:off x="9035620" y="85208"/>
        <a:ext cx="2640710" cy="777150"/>
      </dsp:txXfrm>
    </dsp:sp>
    <dsp:sp modelId="{62CE3D11-E60B-4CD4-A6A2-8256787F2A9B}">
      <dsp:nvSpPr>
        <dsp:cNvPr id="0" name=""/>
        <dsp:cNvSpPr/>
      </dsp:nvSpPr>
      <dsp:spPr>
        <a:xfrm>
          <a:off x="9035620" y="862358"/>
          <a:ext cx="2640710" cy="4479840"/>
        </a:xfrm>
        <a:prstGeom prst="rect">
          <a:avLst/>
        </a:prstGeom>
        <a:solidFill>
          <a:schemeClr val="accent5">
            <a:tint val="40000"/>
            <a:alpha val="90000"/>
            <a:hueOff val="5936366"/>
            <a:satOff val="-6464"/>
            <a:lumOff val="-1986"/>
            <a:alphaOff val="0"/>
          </a:schemeClr>
        </a:solidFill>
        <a:ln w="12700" cap="flat" cmpd="sng" algn="ctr">
          <a:solidFill>
            <a:schemeClr val="accent5">
              <a:tint val="40000"/>
              <a:alpha val="90000"/>
              <a:hueOff val="5936366"/>
              <a:satOff val="-6464"/>
              <a:lumOff val="-198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Co do zasady – nieobowiązkowa </a:t>
          </a:r>
        </a:p>
        <a:p>
          <a:pPr marL="171450" lvl="1" indent="-171450" algn="just" defTabSz="711200">
            <a:lnSpc>
              <a:spcPct val="90000"/>
            </a:lnSpc>
            <a:spcBef>
              <a:spcPct val="0"/>
            </a:spcBef>
            <a:spcAft>
              <a:spcPct val="15000"/>
            </a:spcAft>
            <a:buChar char="•"/>
          </a:pPr>
          <a:r>
            <a:rPr lang="pl-PL" sz="1600" kern="1200" dirty="0"/>
            <a:t>Przewodniczący może zarządzić obecność obowiązkową </a:t>
          </a:r>
        </a:p>
        <a:p>
          <a:pPr marL="171450" lvl="1" indent="-171450" algn="just" defTabSz="711200">
            <a:lnSpc>
              <a:spcPct val="90000"/>
            </a:lnSpc>
            <a:spcBef>
              <a:spcPct val="0"/>
            </a:spcBef>
            <a:spcAft>
              <a:spcPct val="15000"/>
            </a:spcAft>
            <a:buChar char="•"/>
          </a:pPr>
          <a:r>
            <a:rPr lang="pl-PL" sz="1600" kern="1200" dirty="0"/>
            <a:t>Ważne – nieusprawiedliwione niestawiennictwo oskarżyciela prywatnego i jego pełnomocnika  na rozprawie głównej bez usprawiedliwionych przyczyn uważa się za odstąpienie od oskarżenia</a:t>
          </a:r>
        </a:p>
      </dsp:txBody>
      <dsp:txXfrm>
        <a:off x="9035620" y="862358"/>
        <a:ext cx="2640710" cy="447984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B97369-CFCE-4F41-8A64-B2697746BED6}">
      <dsp:nvSpPr>
        <dsp:cNvPr id="0" name=""/>
        <dsp:cNvSpPr/>
      </dsp:nvSpPr>
      <dsp:spPr>
        <a:xfrm>
          <a:off x="0" y="113399"/>
          <a:ext cx="12192000" cy="3744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kern="1200"/>
            <a:t>Art. 375 </a:t>
          </a:r>
        </a:p>
      </dsp:txBody>
      <dsp:txXfrm>
        <a:off x="18277" y="131676"/>
        <a:ext cx="12155446" cy="337846"/>
      </dsp:txXfrm>
    </dsp:sp>
    <dsp:sp modelId="{D622A08D-F627-41D8-BC2D-0933C06D0A29}">
      <dsp:nvSpPr>
        <dsp:cNvPr id="0" name=""/>
        <dsp:cNvSpPr/>
      </dsp:nvSpPr>
      <dsp:spPr>
        <a:xfrm>
          <a:off x="0" y="487799"/>
          <a:ext cx="12192000" cy="728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0320" rIns="113792" bIns="20320" numCol="1" spcCol="1270" anchor="t" anchorCtr="0">
          <a:noAutofit/>
        </a:bodyPr>
        <a:lstStyle/>
        <a:p>
          <a:pPr marL="114300" lvl="1" indent="-114300" algn="just" defTabSz="533400" rtl="0">
            <a:lnSpc>
              <a:spcPct val="90000"/>
            </a:lnSpc>
            <a:spcBef>
              <a:spcPct val="0"/>
            </a:spcBef>
            <a:spcAft>
              <a:spcPct val="20000"/>
            </a:spcAft>
            <a:buChar char="•"/>
          </a:pPr>
          <a:r>
            <a:rPr lang="pl-PL" sz="1200" kern="1200" dirty="0"/>
            <a:t>§1. Jeżeli oskarżony pomimo upomnienia go przez przewodniczącego zachowuje się nadal w sposób zakłócający porządek rozprawy lub godzący w powagę sądu, przewodniczący może wydalić go na pewien czas z sali rozprawy.</a:t>
          </a:r>
        </a:p>
        <a:p>
          <a:pPr marL="114300" lvl="1" indent="-114300" algn="just" defTabSz="533400" rtl="0">
            <a:lnSpc>
              <a:spcPct val="90000"/>
            </a:lnSpc>
            <a:spcBef>
              <a:spcPct val="0"/>
            </a:spcBef>
            <a:spcAft>
              <a:spcPct val="20000"/>
            </a:spcAft>
            <a:buChar char="•"/>
          </a:pPr>
          <a:r>
            <a:rPr lang="pl-PL" sz="1200" kern="1200" dirty="0"/>
            <a:t>§ 2. Zezwalając oskarżonemu na powrót, przewodniczący niezwłocznie informuje go o  przebiegu rozprawy w czasie jego nieobecności oraz umożliwia mu złożenie wyjaśnień co do  przeprowadzonych w czasie jego nieobecności dowodów.</a:t>
          </a:r>
        </a:p>
      </dsp:txBody>
      <dsp:txXfrm>
        <a:off x="0" y="487799"/>
        <a:ext cx="12192000" cy="728640"/>
      </dsp:txXfrm>
    </dsp:sp>
    <dsp:sp modelId="{423B7375-6EF2-4E76-899F-F1B41178F401}">
      <dsp:nvSpPr>
        <dsp:cNvPr id="0" name=""/>
        <dsp:cNvSpPr/>
      </dsp:nvSpPr>
      <dsp:spPr>
        <a:xfrm>
          <a:off x="0" y="1216439"/>
          <a:ext cx="12192000" cy="374400"/>
        </a:xfrm>
        <a:prstGeom prst="roundRect">
          <a:avLst/>
        </a:prstGeom>
        <a:solidFill>
          <a:schemeClr val="accent2">
            <a:hueOff val="-1912890"/>
            <a:satOff val="1692"/>
            <a:lumOff val="3007"/>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kern="1200"/>
            <a:t>Art. 376 </a:t>
          </a:r>
        </a:p>
      </dsp:txBody>
      <dsp:txXfrm>
        <a:off x="18277" y="1234716"/>
        <a:ext cx="12155446" cy="337846"/>
      </dsp:txXfrm>
    </dsp:sp>
    <dsp:sp modelId="{F2184BA0-FF8B-44F2-BBD4-1041C23B723E}">
      <dsp:nvSpPr>
        <dsp:cNvPr id="0" name=""/>
        <dsp:cNvSpPr/>
      </dsp:nvSpPr>
      <dsp:spPr>
        <a:xfrm>
          <a:off x="0" y="1590839"/>
          <a:ext cx="12192000" cy="1225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0320" rIns="113792" bIns="20320" numCol="1" spcCol="1270" anchor="t" anchorCtr="0">
          <a:noAutofit/>
        </a:bodyPr>
        <a:lstStyle/>
        <a:p>
          <a:pPr marL="114300" lvl="1" indent="-114300" algn="just" defTabSz="533400" rtl="0">
            <a:lnSpc>
              <a:spcPct val="90000"/>
            </a:lnSpc>
            <a:spcBef>
              <a:spcPct val="0"/>
            </a:spcBef>
            <a:spcAft>
              <a:spcPct val="20000"/>
            </a:spcAft>
            <a:buChar char="•"/>
          </a:pPr>
          <a:r>
            <a:rPr lang="pl-PL" sz="1200" kern="1200" dirty="0"/>
            <a:t>§ 1. Jeżeli  oskarżony, którego obecność na rozprawie jest obowiązkowa, złożył  już wyjaśnienia i opuścił salę rozprawy bez zezwolenia przewodniczącego, sąd może prowadzić  rozprawę w dalszym ciągu pomimo nieobecności oskarżonego. Sąd zarządza zatrzymanie i  przymusowe doprowadzenie oskarżonego, jeżeli uznaje jego obecność za niezbędną. Na postanowienie w przedmiocie zatrzymania i przymusowego doprowadzenia przysługuje zażalenie do innego równorzędnego składu tego sądu. </a:t>
          </a:r>
        </a:p>
        <a:p>
          <a:pPr marL="114300" lvl="1" indent="-114300" algn="just" defTabSz="533400" rtl="0">
            <a:lnSpc>
              <a:spcPct val="90000"/>
            </a:lnSpc>
            <a:spcBef>
              <a:spcPct val="0"/>
            </a:spcBef>
            <a:spcAft>
              <a:spcPct val="20000"/>
            </a:spcAft>
            <a:buChar char="•"/>
          </a:pPr>
          <a:r>
            <a:rPr lang="pl-PL" sz="1200" kern="1200" dirty="0"/>
            <a:t>§ 2. Przepis § 1 stosuje się odpowiednio, jeżeli oskarżony, którego obecność na rozprawie jest obowiązkowa, zawiadomiony o terminie rozprawy odroczonej lub przerwanej nie stawił się na tę rozprawę bez usprawiedliwienia.§ 3.Jeżeli na rozprawę odroczoną lub przerwaną nie stawił się współoskarżony, którego obecność jest obowiązkowa, sąd może prowadzić rozprawę w zakresie niedotyczącym bezpośrednio tego oskarżonego.</a:t>
          </a:r>
        </a:p>
      </dsp:txBody>
      <dsp:txXfrm>
        <a:off x="0" y="1590839"/>
        <a:ext cx="12192000" cy="1225440"/>
      </dsp:txXfrm>
    </dsp:sp>
    <dsp:sp modelId="{414D8D41-08BB-4248-B061-9CC3CA2F7B16}">
      <dsp:nvSpPr>
        <dsp:cNvPr id="0" name=""/>
        <dsp:cNvSpPr/>
      </dsp:nvSpPr>
      <dsp:spPr>
        <a:xfrm>
          <a:off x="0" y="2816279"/>
          <a:ext cx="12192000" cy="374400"/>
        </a:xfrm>
        <a:prstGeom prst="roundRect">
          <a:avLst/>
        </a:prstGeom>
        <a:solidFill>
          <a:schemeClr val="accent2">
            <a:hueOff val="-3825781"/>
            <a:satOff val="3385"/>
            <a:lumOff val="601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kern="1200"/>
            <a:t>Art. 377 </a:t>
          </a:r>
        </a:p>
      </dsp:txBody>
      <dsp:txXfrm>
        <a:off x="18277" y="2834556"/>
        <a:ext cx="12155446" cy="337846"/>
      </dsp:txXfrm>
    </dsp:sp>
    <dsp:sp modelId="{14B6F81C-4A56-4EBE-8A1D-B10E5B72BB48}">
      <dsp:nvSpPr>
        <dsp:cNvPr id="0" name=""/>
        <dsp:cNvSpPr/>
      </dsp:nvSpPr>
      <dsp:spPr>
        <a:xfrm>
          <a:off x="0" y="3190680"/>
          <a:ext cx="12192000" cy="1920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0320" rIns="113792" bIns="20320" numCol="1" spcCol="1270" anchor="t" anchorCtr="0">
          <a:noAutofit/>
        </a:bodyPr>
        <a:lstStyle/>
        <a:p>
          <a:pPr marL="114300" lvl="1" indent="-114300" algn="just" defTabSz="533400" rtl="0">
            <a:lnSpc>
              <a:spcPct val="90000"/>
            </a:lnSpc>
            <a:spcBef>
              <a:spcPct val="0"/>
            </a:spcBef>
            <a:spcAft>
              <a:spcPct val="20000"/>
            </a:spcAft>
            <a:buChar char="•"/>
          </a:pPr>
          <a:r>
            <a:rPr lang="pl-PL" sz="1200" kern="1200" dirty="0"/>
            <a:t>§ 1.Jeżeli oskarżony wprawił się ze swej winy w stan powodujący niezdolność do udziału w rozprawie lub w posiedzeniu, w których jego udział jest obowiązkowy, sąd może postanowić o prowadzeniu postępowania pomimo jego nieobecności, nawet jeżeli nie złożył jeszcze wyjaśnień. </a:t>
          </a:r>
        </a:p>
        <a:p>
          <a:pPr marL="114300" lvl="1" indent="-114300" algn="just" defTabSz="533400" rtl="0">
            <a:lnSpc>
              <a:spcPct val="90000"/>
            </a:lnSpc>
            <a:spcBef>
              <a:spcPct val="0"/>
            </a:spcBef>
            <a:spcAft>
              <a:spcPct val="20000"/>
            </a:spcAft>
            <a:buChar char="•"/>
          </a:pPr>
          <a:r>
            <a:rPr lang="pl-PL" sz="1200" kern="1200" dirty="0"/>
            <a:t>§ 2. Przed wydaniem postanowienia, o którym mowa w § 1, sąd zapoznaje się ze świadectwem lekarza, który stwierdził stan takiej niezdolności, lub przesłuchuje go w charakterze biegłego. Stan powodujący niezdolność oskarżonego do udziału w rozprawie można stwierdzić także na podstawie badania niepołączonego z naruszeniem integralności ciała, przeprowadzonego za pomocą stosownego urządzenia. </a:t>
          </a:r>
        </a:p>
        <a:p>
          <a:pPr marL="114300" lvl="1" indent="-114300" algn="just" defTabSz="533400" rtl="0">
            <a:lnSpc>
              <a:spcPct val="90000"/>
            </a:lnSpc>
            <a:spcBef>
              <a:spcPct val="0"/>
            </a:spcBef>
            <a:spcAft>
              <a:spcPct val="20000"/>
            </a:spcAft>
            <a:buChar char="•"/>
          </a:pPr>
          <a:r>
            <a:rPr lang="pl-PL" sz="1200" kern="1200" dirty="0"/>
            <a:t>§ 3.Jeżeli oskarżony, którego obecność na rozprawie jest obowiązkowa, zawiadomiony o terminie rozprawy oświadcza, że nie weźmie udziału w rozprawie, uniemożliwia doprowadzenie go na rozprawę albo zawiadomiony o niej osobiście nie stawia się na rozprawę bez usprawiedliwienia, sąd może prowadzić postępowanie bez jego udziału; sąd może jednak zarządzić zatrzymanie i przymusowe doprowadzenie oskarżonego. Na postanowienie w przedmiocie zatrzymania i przymusowego doprowadzenia przysługuje zażalenie do innego równorzędnego składu tego sądu. </a:t>
          </a:r>
        </a:p>
        <a:p>
          <a:pPr marL="114300" lvl="1" indent="-114300" algn="just" defTabSz="533400" rtl="0">
            <a:lnSpc>
              <a:spcPct val="90000"/>
            </a:lnSpc>
            <a:spcBef>
              <a:spcPct val="0"/>
            </a:spcBef>
            <a:spcAft>
              <a:spcPct val="20000"/>
            </a:spcAft>
            <a:buChar char="•"/>
          </a:pPr>
          <a:r>
            <a:rPr lang="pl-PL" sz="1200" kern="1200" dirty="0"/>
            <a:t>§ 4. Jeżeli oskarżony nie złożył jeszcze wyjaśnień przed sądem, można zastosować art. 396 § 2 lub uznać za wystarczające odczytanie jego poprzednio złożonych wyjaśnień. Przesłuchania oskarżonego można dokonać z wykorzystaniem środków, o których mowa w art. 177 § 1a</a:t>
          </a:r>
        </a:p>
      </dsp:txBody>
      <dsp:txXfrm>
        <a:off x="0" y="3190680"/>
        <a:ext cx="12192000" cy="1920960"/>
      </dsp:txXfrm>
    </dsp:sp>
    <dsp:sp modelId="{023B63E4-33B3-4937-9B78-96F2445FEA59}">
      <dsp:nvSpPr>
        <dsp:cNvPr id="0" name=""/>
        <dsp:cNvSpPr/>
      </dsp:nvSpPr>
      <dsp:spPr>
        <a:xfrm>
          <a:off x="0" y="5111640"/>
          <a:ext cx="12192000" cy="374400"/>
        </a:xfrm>
        <a:prstGeom prst="roundRect">
          <a:avLst/>
        </a:prstGeom>
        <a:solidFill>
          <a:schemeClr val="accent2">
            <a:hueOff val="-5738671"/>
            <a:satOff val="5077"/>
            <a:lumOff val="902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kern="1200"/>
            <a:t>Art. 390</a:t>
          </a:r>
        </a:p>
      </dsp:txBody>
      <dsp:txXfrm>
        <a:off x="18277" y="5129917"/>
        <a:ext cx="12155446" cy="337846"/>
      </dsp:txXfrm>
    </dsp:sp>
    <dsp:sp modelId="{9F03B9A3-7E3A-46C4-9B8C-7B5B2520F5CA}">
      <dsp:nvSpPr>
        <dsp:cNvPr id="0" name=""/>
        <dsp:cNvSpPr/>
      </dsp:nvSpPr>
      <dsp:spPr>
        <a:xfrm>
          <a:off x="0" y="5486040"/>
          <a:ext cx="12192000" cy="1258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0320" rIns="113792" bIns="20320" numCol="1" spcCol="1270" anchor="t" anchorCtr="0">
          <a:noAutofit/>
        </a:bodyPr>
        <a:lstStyle/>
        <a:p>
          <a:pPr marL="114300" lvl="1" indent="-114300" algn="just" defTabSz="533400" rtl="0">
            <a:lnSpc>
              <a:spcPct val="90000"/>
            </a:lnSpc>
            <a:spcBef>
              <a:spcPct val="0"/>
            </a:spcBef>
            <a:spcAft>
              <a:spcPct val="20000"/>
            </a:spcAft>
            <a:buChar char="•"/>
          </a:pPr>
          <a:r>
            <a:rPr lang="pl-PL" sz="1200" kern="1200"/>
            <a:t>§ 1. Oskarżony ma prawo być obecny przy wszystkich czynnościach postępowania dowodowego. </a:t>
          </a:r>
        </a:p>
        <a:p>
          <a:pPr marL="114300" lvl="1" indent="-114300" algn="just" defTabSz="533400" rtl="0">
            <a:lnSpc>
              <a:spcPct val="90000"/>
            </a:lnSpc>
            <a:spcBef>
              <a:spcPct val="0"/>
            </a:spcBef>
            <a:spcAft>
              <a:spcPct val="20000"/>
            </a:spcAft>
            <a:buChar char="•"/>
          </a:pPr>
          <a:r>
            <a:rPr lang="pl-PL" sz="1200" kern="1200"/>
            <a:t>§ 2. W wyjątkowych wypadkach, gdy należy się obawiać, że obecność oskarżonego  mogłaby oddziaływać krępująco na wyjaśnienia współoskarżonego albo na zeznania świadka lub biegłego, przewodniczący może zarządzić, aby na czas przesłuchania danej osoby  oskarżony opuścił salę sądową. Przepis art. 375 § 2 stosuje się odpowiednio. </a:t>
          </a:r>
        </a:p>
        <a:p>
          <a:pPr marL="114300" lvl="1" indent="-114300" algn="just" defTabSz="533400" rtl="0">
            <a:lnSpc>
              <a:spcPct val="90000"/>
            </a:lnSpc>
            <a:spcBef>
              <a:spcPct val="0"/>
            </a:spcBef>
            <a:spcAft>
              <a:spcPct val="20000"/>
            </a:spcAft>
            <a:buChar char="•"/>
          </a:pPr>
          <a:r>
            <a:rPr lang="pl-PL" sz="1200" kern="1200" dirty="0"/>
            <a:t>§ 3. W wypadkach przewidzianych w § 2 przewodniczący może również przeprowadzić przesłuchanie przy użyciu urządzeń technicznych umożliwiających przeprowadzenie tej czynności na odległość z jednoczesnym bezpośrednim przekazem obrazu i dźwięku. W miejscu składania wyjaśnień lub zeznań w czynności bierze udział referendarz sądowy, asystent sędziego lub urzędnik sądowy.</a:t>
          </a:r>
        </a:p>
      </dsp:txBody>
      <dsp:txXfrm>
        <a:off x="0" y="5486040"/>
        <a:ext cx="12192000" cy="125856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DD1442-26A9-4CA6-A764-D170BB5A8029}">
      <dsp:nvSpPr>
        <dsp:cNvPr id="0" name=""/>
        <dsp:cNvSpPr/>
      </dsp:nvSpPr>
      <dsp:spPr>
        <a:xfrm>
          <a:off x="0" y="0"/>
          <a:ext cx="8963871" cy="890212"/>
        </a:xfrm>
        <a:prstGeom prst="roundRect">
          <a:avLst>
            <a:gd name="adj" fmla="val 10000"/>
          </a:avLst>
        </a:prstGeom>
        <a:blipFill rotWithShape="0">
          <a:blip xmlns:r="http://schemas.openxmlformats.org/officeDocument/2006/relationships" r:embed="rId1">
            <a:duotone>
              <a:schemeClr val="accent5">
                <a:hueOff val="0"/>
                <a:satOff val="0"/>
                <a:lumOff val="0"/>
                <a:alphaOff val="0"/>
                <a:tint val="70000"/>
                <a:shade val="63000"/>
              </a:schemeClr>
              <a:schemeClr val="accent5">
                <a:hueOff val="0"/>
                <a:satOff val="0"/>
                <a:lumOff val="0"/>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b="1" kern="1200" dirty="0"/>
            <a:t>Wywołanie sprawy – art. 381</a:t>
          </a:r>
        </a:p>
      </dsp:txBody>
      <dsp:txXfrm>
        <a:off x="26073" y="26073"/>
        <a:ext cx="7899109" cy="838066"/>
      </dsp:txXfrm>
    </dsp:sp>
    <dsp:sp modelId="{30B0F11E-3F13-4FDB-8160-51CEEBE3F2E6}">
      <dsp:nvSpPr>
        <dsp:cNvPr id="0" name=""/>
        <dsp:cNvSpPr/>
      </dsp:nvSpPr>
      <dsp:spPr>
        <a:xfrm>
          <a:off x="669380" y="1013853"/>
          <a:ext cx="8963871" cy="890212"/>
        </a:xfrm>
        <a:prstGeom prst="roundRect">
          <a:avLst>
            <a:gd name="adj" fmla="val 10000"/>
          </a:avLst>
        </a:prstGeom>
        <a:blipFill rotWithShape="0">
          <a:blip xmlns:r="http://schemas.openxmlformats.org/officeDocument/2006/relationships" r:embed="rId1">
            <a:duotone>
              <a:schemeClr val="accent5">
                <a:hueOff val="1328264"/>
                <a:satOff val="-571"/>
                <a:lumOff val="-2647"/>
                <a:alphaOff val="0"/>
                <a:tint val="70000"/>
                <a:shade val="63000"/>
              </a:schemeClr>
              <a:schemeClr val="accent5">
                <a:hueOff val="1328264"/>
                <a:satOff val="-571"/>
                <a:lumOff val="-2647"/>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b="1" kern="1200" dirty="0"/>
            <a:t>Rozpoczęcie rozprawy (sprawdzenie obecności, prawidłowość doręczeń, pouczenie o art. 40a, inne decyzje)</a:t>
          </a:r>
        </a:p>
      </dsp:txBody>
      <dsp:txXfrm>
        <a:off x="695453" y="1039926"/>
        <a:ext cx="7663707" cy="838066"/>
      </dsp:txXfrm>
    </dsp:sp>
    <dsp:sp modelId="{8DE7FA2D-CE7D-4517-8F44-A7BD14C80D1B}">
      <dsp:nvSpPr>
        <dsp:cNvPr id="0" name=""/>
        <dsp:cNvSpPr/>
      </dsp:nvSpPr>
      <dsp:spPr>
        <a:xfrm>
          <a:off x="1338760" y="2027706"/>
          <a:ext cx="8963871" cy="890212"/>
        </a:xfrm>
        <a:prstGeom prst="roundRect">
          <a:avLst>
            <a:gd name="adj" fmla="val 10000"/>
          </a:avLst>
        </a:prstGeom>
        <a:blipFill rotWithShape="0">
          <a:blip xmlns:r="http://schemas.openxmlformats.org/officeDocument/2006/relationships" r:embed="rId1">
            <a:duotone>
              <a:schemeClr val="accent5">
                <a:hueOff val="2656527"/>
                <a:satOff val="-1142"/>
                <a:lumOff val="-5294"/>
                <a:alphaOff val="0"/>
                <a:tint val="70000"/>
                <a:shade val="63000"/>
              </a:schemeClr>
              <a:schemeClr val="accent5">
                <a:hueOff val="2656527"/>
                <a:satOff val="-1142"/>
                <a:lumOff val="-5294"/>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b="1" kern="1200" dirty="0"/>
            <a:t>Przewód sądowy (od przytoczenia podstaw oskarżenia do zamknięcia przewodu sądowego)</a:t>
          </a:r>
        </a:p>
      </dsp:txBody>
      <dsp:txXfrm>
        <a:off x="1364833" y="2053779"/>
        <a:ext cx="7663707" cy="838066"/>
      </dsp:txXfrm>
    </dsp:sp>
    <dsp:sp modelId="{E0D08E88-0FFC-4730-A868-00CC9442FA4A}">
      <dsp:nvSpPr>
        <dsp:cNvPr id="0" name=""/>
        <dsp:cNvSpPr/>
      </dsp:nvSpPr>
      <dsp:spPr>
        <a:xfrm>
          <a:off x="2008140" y="3041559"/>
          <a:ext cx="8963871" cy="890212"/>
        </a:xfrm>
        <a:prstGeom prst="roundRect">
          <a:avLst>
            <a:gd name="adj" fmla="val 10000"/>
          </a:avLst>
        </a:prstGeom>
        <a:blipFill rotWithShape="0">
          <a:blip xmlns:r="http://schemas.openxmlformats.org/officeDocument/2006/relationships" r:embed="rId1">
            <a:duotone>
              <a:schemeClr val="accent5">
                <a:hueOff val="3984791"/>
                <a:satOff val="-1713"/>
                <a:lumOff val="-7941"/>
                <a:alphaOff val="0"/>
                <a:tint val="70000"/>
                <a:shade val="63000"/>
              </a:schemeClr>
              <a:schemeClr val="accent5">
                <a:hueOff val="3984791"/>
                <a:satOff val="-1713"/>
                <a:lumOff val="-7941"/>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b="1" kern="1200" dirty="0"/>
            <a:t>Głosy stron </a:t>
          </a:r>
        </a:p>
      </dsp:txBody>
      <dsp:txXfrm>
        <a:off x="2034213" y="3067632"/>
        <a:ext cx="7663707" cy="838066"/>
      </dsp:txXfrm>
    </dsp:sp>
    <dsp:sp modelId="{F98C6853-6572-47B3-A1A4-FC5002434207}">
      <dsp:nvSpPr>
        <dsp:cNvPr id="0" name=""/>
        <dsp:cNvSpPr/>
      </dsp:nvSpPr>
      <dsp:spPr>
        <a:xfrm>
          <a:off x="2677520" y="4055412"/>
          <a:ext cx="8963871" cy="890212"/>
        </a:xfrm>
        <a:prstGeom prst="roundRect">
          <a:avLst>
            <a:gd name="adj" fmla="val 10000"/>
          </a:avLst>
        </a:prstGeom>
        <a:blipFill rotWithShape="0">
          <a:blip xmlns:r="http://schemas.openxmlformats.org/officeDocument/2006/relationships" r:embed="rId1">
            <a:duotone>
              <a:schemeClr val="accent5">
                <a:hueOff val="5313054"/>
                <a:satOff val="-2284"/>
                <a:lumOff val="-10588"/>
                <a:alphaOff val="0"/>
                <a:tint val="70000"/>
                <a:shade val="63000"/>
              </a:schemeClr>
              <a:schemeClr val="accent5">
                <a:hueOff val="5313054"/>
                <a:satOff val="-2284"/>
                <a:lumOff val="-10588"/>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b="1" kern="1200" dirty="0"/>
            <a:t>Wyrokowanie </a:t>
          </a:r>
        </a:p>
      </dsp:txBody>
      <dsp:txXfrm>
        <a:off x="2703593" y="4081485"/>
        <a:ext cx="7663707" cy="838066"/>
      </dsp:txXfrm>
    </dsp:sp>
    <dsp:sp modelId="{42DA19EE-DA46-4C7B-BB38-EED88C2A9284}">
      <dsp:nvSpPr>
        <dsp:cNvPr id="0" name=""/>
        <dsp:cNvSpPr/>
      </dsp:nvSpPr>
      <dsp:spPr>
        <a:xfrm>
          <a:off x="8385233" y="650349"/>
          <a:ext cx="578638" cy="578638"/>
        </a:xfrm>
        <a:prstGeom prst="downArrow">
          <a:avLst>
            <a:gd name="adj1" fmla="val 55000"/>
            <a:gd name="adj2" fmla="val 45000"/>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8515427" y="650349"/>
        <a:ext cx="318250" cy="435425"/>
      </dsp:txXfrm>
    </dsp:sp>
    <dsp:sp modelId="{6BF240FE-48C3-4D87-93A1-A9CFF8CA1CA8}">
      <dsp:nvSpPr>
        <dsp:cNvPr id="0" name=""/>
        <dsp:cNvSpPr/>
      </dsp:nvSpPr>
      <dsp:spPr>
        <a:xfrm>
          <a:off x="9054613" y="1664202"/>
          <a:ext cx="578638" cy="578638"/>
        </a:xfrm>
        <a:prstGeom prst="downArrow">
          <a:avLst>
            <a:gd name="adj1" fmla="val 55000"/>
            <a:gd name="adj2" fmla="val 45000"/>
          </a:avLst>
        </a:prstGeom>
        <a:solidFill>
          <a:schemeClr val="accent5">
            <a:tint val="40000"/>
            <a:alpha val="90000"/>
            <a:hueOff val="1978789"/>
            <a:satOff val="-2155"/>
            <a:lumOff val="-662"/>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9184807" y="1664202"/>
        <a:ext cx="318250" cy="435425"/>
      </dsp:txXfrm>
    </dsp:sp>
    <dsp:sp modelId="{253A7C88-3F22-41CB-830F-783FEA20109F}">
      <dsp:nvSpPr>
        <dsp:cNvPr id="0" name=""/>
        <dsp:cNvSpPr/>
      </dsp:nvSpPr>
      <dsp:spPr>
        <a:xfrm>
          <a:off x="9723993" y="2663219"/>
          <a:ext cx="578638" cy="578638"/>
        </a:xfrm>
        <a:prstGeom prst="downArrow">
          <a:avLst>
            <a:gd name="adj1" fmla="val 55000"/>
            <a:gd name="adj2" fmla="val 45000"/>
          </a:avLst>
        </a:prstGeom>
        <a:solidFill>
          <a:schemeClr val="accent5">
            <a:tint val="40000"/>
            <a:alpha val="90000"/>
            <a:hueOff val="3957578"/>
            <a:satOff val="-4309"/>
            <a:lumOff val="-1324"/>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9854187" y="2663219"/>
        <a:ext cx="318250" cy="435425"/>
      </dsp:txXfrm>
    </dsp:sp>
    <dsp:sp modelId="{7B8C6225-4431-4349-91F3-617E6A96EC9F}">
      <dsp:nvSpPr>
        <dsp:cNvPr id="0" name=""/>
        <dsp:cNvSpPr/>
      </dsp:nvSpPr>
      <dsp:spPr>
        <a:xfrm>
          <a:off x="10393373" y="3686963"/>
          <a:ext cx="578638" cy="578638"/>
        </a:xfrm>
        <a:prstGeom prst="downArrow">
          <a:avLst>
            <a:gd name="adj1" fmla="val 55000"/>
            <a:gd name="adj2" fmla="val 45000"/>
          </a:avLst>
        </a:prstGeom>
        <a:solidFill>
          <a:schemeClr val="accent5">
            <a:tint val="40000"/>
            <a:alpha val="90000"/>
            <a:hueOff val="5936366"/>
            <a:satOff val="-6464"/>
            <a:lumOff val="-1986"/>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10523567" y="3686963"/>
        <a:ext cx="318250" cy="435425"/>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9/3/layout/PieProcess">
  <dgm:title val=""/>
  <dgm:desc val=""/>
  <dgm:catLst>
    <dgm:cat type="list" pri="8600"/>
    <dgm:cat type="process" pri="4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constrLst>
      <dgm:constr type="primFontSz" for="des" forName="Parent" val="65"/>
      <dgm:constr type="primFontSz" for="des" forName="Child" refType="primFontSz" refFor="des" refForName="Parent" op="lte"/>
      <dgm:constr type="w" for="ch" forName="composite" refType="w"/>
      <dgm:constr type="h" for="ch" forName="composite" refType="h"/>
      <dgm:constr type="w" for="ch" forName="ParentComposite" refType="w" fact="0.5"/>
      <dgm:constr type="h" for="ch" forName="ParentComposite" refType="h"/>
      <dgm:constr type="w" for="ch" forName="negSibTrans" refType="h" refFor="ch" refForName="composite" fact="-0.075"/>
      <dgm:constr type="w" for="ch" forName="sibTrans" refType="w" refFor="ch" refForName="composite" fact="0.0425"/>
    </dgm:constrLst>
    <dgm:forEach name="nodesForEach" axis="ch" ptType="node" cnt="7">
      <dgm:layoutNode name="ParentComposite">
        <dgm:alg type="composite">
          <dgm:param type="ar" val="0.2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275"/>
              <dgm:constr type="w" for="ch" forName="Parent" refType="w" fact="0.6"/>
              <dgm:constr type="h" for="ch" forName="Parent" refType="h" fact="0.725"/>
              <dgm:constr type="l" for="ch" forName="Chord" refType="w" fact="0"/>
              <dgm:constr type="t" for="ch" forName="Chord" refType="h" fact="0"/>
              <dgm:constr type="w" for="ch" forName="Chord" refType="w"/>
              <dgm:constr type="h" for="ch" forName="Chord" refType="h" fact="0.25"/>
              <dgm:constr type="l" for="ch" forName="Pie" refType="w" fact="0.1"/>
              <dgm:constr type="t" for="ch" forName="Pie" refType="h" fact="0.025"/>
              <dgm:constr type="w" for="ch" forName="Pie" refType="w" fact="0.8"/>
              <dgm:constr type="h" for="ch" forName="Pie" refType="h" fact="0.2"/>
            </dgm:constrLst>
          </dgm:if>
          <dgm:else name="Name6">
            <dgm:constrLst>
              <dgm:constr type="r" for="ch" forName="Parent" refType="w"/>
              <dgm:constr type="t" for="ch" forName="Parent" refType="h" fact="0.275"/>
              <dgm:constr type="w" for="ch" forName="Parent" refType="w" fact="0.6"/>
              <dgm:constr type="h" for="ch" forName="Parent" refType="h" fact="0.725"/>
              <dgm:constr type="r" for="ch" forName="Chord" refType="w"/>
              <dgm:constr type="t" for="ch" forName="Chord" refType="h" fact="0"/>
              <dgm:constr type="w" for="ch" forName="Chord" refType="w"/>
              <dgm:constr type="h" for="ch" forName="Chord" refType="h" fact="0.25"/>
              <dgm:constr type="r" for="ch" forName="Pie" refType="w" fact="0.9"/>
              <dgm:constr type="t" for="ch" forName="Pie" refType="h" fact="0.025"/>
              <dgm:constr type="w" for="ch" forName="Pie" refType="w" fact="0.8"/>
              <dgm:constr type="h" for="ch" forName="Pie" refType="h" fact="0.2"/>
            </dgm:constrLst>
          </dgm:else>
        </dgm:choose>
        <dgm:layoutNode name="Chord" styleLbl="bgShp">
          <dgm:alg type="sp"/>
          <dgm:choose name="Name7">
            <dgm:if name="Name8" func="var" arg="dir" op="equ" val="norm">
              <dgm:shape xmlns:r="http://schemas.openxmlformats.org/officeDocument/2006/relationships" type="chord" r:blip="">
                <dgm:adjLst>
                  <dgm:adj idx="1" val="80"/>
                  <dgm:adj idx="2" val="-80"/>
                </dgm:adjLst>
              </dgm:shape>
            </dgm:if>
            <dgm:else name="Name9">
              <dgm:shape xmlns:r="http://schemas.openxmlformats.org/officeDocument/2006/relationships" rot="180" type="chord" r:blip="">
                <dgm:adjLst>
                  <dgm:adj idx="1" val="80"/>
                  <dgm:adj idx="2" val="-80"/>
                </dgm:adjLst>
              </dgm:shape>
            </dgm:else>
          </dgm:choose>
          <dgm:presOf/>
        </dgm:layoutNode>
        <dgm:layoutNode name="Pie" styleLbl="alignNode1">
          <dgm:alg type="sp"/>
          <dgm:choose name="Name10">
            <dgm:if name="Name11" func="var" arg="dir" op="equ" val="norm">
              <dgm:choose name="Name12">
                <dgm:if name="Name13" axis="precedSib" ptType="node" func="cnt" op="equ" val="0">
                  <dgm:choose name="Name14">
                    <dgm:if name="Name15" axis="followSib" ptType="node" func="cnt" op="equ" val="0">
                      <dgm:shape xmlns:r="http://schemas.openxmlformats.org/officeDocument/2006/relationships" type="pie" r:blip="">
                        <dgm:adjLst>
                          <dgm:adj idx="1" val="90"/>
                          <dgm:adj idx="2" val="-90"/>
                        </dgm:adjLst>
                      </dgm:shape>
                    </dgm:if>
                    <dgm:if name="Name16" axis="followSib" ptType="node" func="cnt" op="equ" val="1">
                      <dgm:shape xmlns:r="http://schemas.openxmlformats.org/officeDocument/2006/relationships" type="pie" r:blip="">
                        <dgm:adjLst>
                          <dgm:adj idx="1" val="180"/>
                          <dgm:adj idx="2" val="-90"/>
                        </dgm:adjLst>
                      </dgm:shape>
                    </dgm:if>
                    <dgm:if name="Name17" axis="followSib" ptType="node" func="cnt" op="equ" val="2">
                      <dgm:shape xmlns:r="http://schemas.openxmlformats.org/officeDocument/2006/relationships" type="pie" r:blip="">
                        <dgm:adjLst>
                          <dgm:adj idx="1" val="-150"/>
                          <dgm:adj idx="2" val="-90"/>
                        </dgm:adjLst>
                      </dgm:shape>
                    </dgm:if>
                    <dgm:if name="Name18" axis="followSib" ptType="node" func="cnt" op="equ" val="3">
                      <dgm:shape xmlns:r="http://schemas.openxmlformats.org/officeDocument/2006/relationships" type="pie" r:blip="">
                        <dgm:adjLst>
                          <dgm:adj idx="1" val="-135"/>
                          <dgm:adj idx="2" val="-90"/>
                        </dgm:adjLst>
                      </dgm:shape>
                    </dgm:if>
                    <dgm:if name="Name19" axis="followSib" ptType="node" func="cnt" op="equ" val="4">
                      <dgm:shape xmlns:r="http://schemas.openxmlformats.org/officeDocument/2006/relationships" type="pie" r:blip="">
                        <dgm:adjLst>
                          <dgm:adj idx="1" val="-126"/>
                          <dgm:adj idx="2" val="-90"/>
                        </dgm:adjLst>
                      </dgm:shape>
                    </dgm:if>
                    <dgm:if name="Name20" axis="followSib" ptType="node" func="cnt" op="equ" val="5">
                      <dgm:shape xmlns:r="http://schemas.openxmlformats.org/officeDocument/2006/relationships" type="pie" r:blip="">
                        <dgm:adjLst>
                          <dgm:adj idx="1" val="-120"/>
                          <dgm:adj idx="2" val="-90"/>
                        </dgm:adjLst>
                      </dgm:shape>
                    </dgm:if>
                    <dgm:else name="Name21">
                      <dgm:shape xmlns:r="http://schemas.openxmlformats.org/officeDocument/2006/relationships" type="pie" r:blip="">
                        <dgm:adjLst>
                          <dgm:adj idx="1" val="-115.7143"/>
                          <dgm:adj idx="2" val="-90"/>
                        </dgm:adjLst>
                      </dgm:shape>
                    </dgm:else>
                  </dgm:choose>
                </dgm:if>
                <dgm:if name="Name22" axis="precedSib" ptType="node" func="cnt" op="equ" val="1">
                  <dgm:choose name="Name23">
                    <dgm:if name="Name24" axis="followSib" ptType="node" func="cnt" op="equ" val="0">
                      <dgm:shape xmlns:r="http://schemas.openxmlformats.org/officeDocument/2006/relationships" type="pie" r:blip="">
                        <dgm:adjLst>
                          <dgm:adj idx="1" val="90"/>
                          <dgm:adj idx="2" val="-90"/>
                        </dgm:adjLst>
                      </dgm:shape>
                    </dgm:if>
                    <dgm:if name="Name25" axis="followSib" ptType="node" func="cnt" op="equ" val="1">
                      <dgm:shape xmlns:r="http://schemas.openxmlformats.org/officeDocument/2006/relationships" type="pie" r:blip="">
                        <dgm:adjLst>
                          <dgm:adj idx="1" val="150"/>
                          <dgm:adj idx="2" val="-90"/>
                        </dgm:adjLst>
                      </dgm:shape>
                    </dgm:if>
                    <dgm:if name="Name26" axis="followSib" ptType="node" func="cnt" op="equ" val="2">
                      <dgm:shape xmlns:r="http://schemas.openxmlformats.org/officeDocument/2006/relationships" type="pie" r:blip="">
                        <dgm:adjLst>
                          <dgm:adj idx="1" val="180"/>
                          <dgm:adj idx="2" val="-90"/>
                        </dgm:adjLst>
                      </dgm:shape>
                    </dgm:if>
                    <dgm:if name="Name27" axis="followSib" ptType="node" func="cnt" op="equ" val="3">
                      <dgm:shape xmlns:r="http://schemas.openxmlformats.org/officeDocument/2006/relationships" type="pie" r:blip="">
                        <dgm:adjLst>
                          <dgm:adj idx="1" val="-162"/>
                          <dgm:adj idx="2" val="-90"/>
                        </dgm:adjLst>
                      </dgm:shape>
                    </dgm:if>
                    <dgm:if name="Name28" axis="followSib" ptType="node" func="cnt" op="equ" val="4">
                      <dgm:shape xmlns:r="http://schemas.openxmlformats.org/officeDocument/2006/relationships" type="pie" r:blip="">
                        <dgm:adjLst>
                          <dgm:adj idx="1" val="-150"/>
                          <dgm:adj idx="2" val="-90"/>
                        </dgm:adjLst>
                      </dgm:shape>
                    </dgm:if>
                    <dgm:else name="Name29">
                      <dgm:shape xmlns:r="http://schemas.openxmlformats.org/officeDocument/2006/relationships" type="pie" r:blip="">
                        <dgm:adjLst>
                          <dgm:adj idx="1" val="-141.4286"/>
                          <dgm:adj idx="2" val="-90"/>
                        </dgm:adjLst>
                      </dgm:shape>
                    </dgm:else>
                  </dgm:choose>
                </dgm:if>
                <dgm:if name="Name30" axis="precedSib" ptType="node" func="cnt" op="equ" val="2">
                  <dgm:choose name="Name31">
                    <dgm:if name="Name32" axis="followSib" ptType="node" func="cnt" op="equ" val="0">
                      <dgm:shape xmlns:r="http://schemas.openxmlformats.org/officeDocument/2006/relationships" type="pie" r:blip="">
                        <dgm:adjLst>
                          <dgm:adj idx="1" val="90"/>
                          <dgm:adj idx="2" val="-90"/>
                        </dgm:adjLst>
                      </dgm:shape>
                    </dgm:if>
                    <dgm:if name="Name33" axis="followSib" ptType="node" func="cnt" op="equ" val="1">
                      <dgm:shape xmlns:r="http://schemas.openxmlformats.org/officeDocument/2006/relationships" type="pie" r:blip="">
                        <dgm:adjLst>
                          <dgm:adj idx="1" val="135"/>
                          <dgm:adj idx="2" val="-90"/>
                        </dgm:adjLst>
                      </dgm:shape>
                    </dgm:if>
                    <dgm:if name="Name34" axis="followSib" ptType="node" func="cnt" op="equ" val="2">
                      <dgm:shape xmlns:r="http://schemas.openxmlformats.org/officeDocument/2006/relationships" type="pie" r:blip="">
                        <dgm:adjLst>
                          <dgm:adj idx="1" val="162"/>
                          <dgm:adj idx="2" val="-90"/>
                        </dgm:adjLst>
                      </dgm:shape>
                    </dgm:if>
                    <dgm:if name="Name35" axis="followSib" ptType="node" func="cnt" op="equ" val="3">
                      <dgm:shape xmlns:r="http://schemas.openxmlformats.org/officeDocument/2006/relationships" type="pie" r:blip="">
                        <dgm:adjLst>
                          <dgm:adj idx="1" val="180"/>
                          <dgm:adj idx="2" val="-90"/>
                        </dgm:adjLst>
                      </dgm:shape>
                    </dgm:if>
                    <dgm:else name="Name36">
                      <dgm:shape xmlns:r="http://schemas.openxmlformats.org/officeDocument/2006/relationships" type="pie" r:blip="">
                        <dgm:adjLst>
                          <dgm:adj idx="1" val="-167.1429"/>
                          <dgm:adj idx="2" val="-90"/>
                        </dgm:adjLst>
                      </dgm:shape>
                    </dgm:else>
                  </dgm:choose>
                </dgm:if>
                <dgm:if name="Name37" axis="precedSib" ptType="node" func="cnt" op="equ" val="3">
                  <dgm:choose name="Name38">
                    <dgm:if name="Name39" axis="followSib" ptType="node" func="cnt" op="equ" val="0">
                      <dgm:shape xmlns:r="http://schemas.openxmlformats.org/officeDocument/2006/relationships" type="pie" r:blip="">
                        <dgm:adjLst>
                          <dgm:adj idx="1" val="90"/>
                          <dgm:adj idx="2" val="-90"/>
                        </dgm:adjLst>
                      </dgm:shape>
                    </dgm:if>
                    <dgm:if name="Name40" axis="followSib" ptType="node" func="cnt" op="equ" val="1">
                      <dgm:shape xmlns:r="http://schemas.openxmlformats.org/officeDocument/2006/relationships" type="pie" r:blip="">
                        <dgm:adjLst>
                          <dgm:adj idx="1" val="126"/>
                          <dgm:adj idx="2" val="-90"/>
                        </dgm:adjLst>
                      </dgm:shape>
                    </dgm:if>
                    <dgm:if name="Name41" axis="followSib" ptType="node" func="cnt" op="equ" val="2">
                      <dgm:shape xmlns:r="http://schemas.openxmlformats.org/officeDocument/2006/relationships" type="pie" r:blip="">
                        <dgm:adjLst>
                          <dgm:adj idx="1" val="150"/>
                          <dgm:adj idx="2" val="-90"/>
                        </dgm:adjLst>
                      </dgm:shape>
                    </dgm:if>
                    <dgm:else name="Name42">
                      <dgm:shape xmlns:r="http://schemas.openxmlformats.org/officeDocument/2006/relationships" type="pie" r:blip="">
                        <dgm:adjLst>
                          <dgm:adj idx="1" val="167.1429"/>
                          <dgm:adj idx="2" val="-90"/>
                        </dgm:adjLst>
                      </dgm:shape>
                    </dgm:else>
                  </dgm:choose>
                </dgm:if>
                <dgm:if name="Name43" axis="precedSib" ptType="node" func="cnt" op="equ" val="4">
                  <dgm:choose name="Name44">
                    <dgm:if name="Name45" axis="followSib" ptType="node" func="cnt" op="equ" val="0">
                      <dgm:shape xmlns:r="http://schemas.openxmlformats.org/officeDocument/2006/relationships" type="pie" r:blip="">
                        <dgm:adjLst>
                          <dgm:adj idx="1" val="90"/>
                          <dgm:adj idx="2" val="-90"/>
                        </dgm:adjLst>
                      </dgm:shape>
                    </dgm:if>
                    <dgm:if name="Name46" axis="followSib" ptType="node" func="cnt" op="equ" val="1">
                      <dgm:shape xmlns:r="http://schemas.openxmlformats.org/officeDocument/2006/relationships" type="pie" r:blip="">
                        <dgm:adjLst>
                          <dgm:adj idx="1" val="120"/>
                          <dgm:adj idx="2" val="-90"/>
                        </dgm:adjLst>
                      </dgm:shape>
                    </dgm:if>
                    <dgm:else name="Name47">
                      <dgm:shape xmlns:r="http://schemas.openxmlformats.org/officeDocument/2006/relationships" type="pie" r:blip="">
                        <dgm:adjLst>
                          <dgm:adj idx="1" val="141.4286"/>
                          <dgm:adj idx="2" val="-90"/>
                        </dgm:adjLst>
                      </dgm:shape>
                    </dgm:else>
                  </dgm:choose>
                </dgm:if>
                <dgm:if name="Name48" axis="precedSib" ptType="node" func="cnt" op="equ" val="5">
                  <dgm:choose name="Name49">
                    <dgm:if name="Name50" axis="followSib" ptType="node" func="cnt" op="equ" val="0">
                      <dgm:shape xmlns:r="http://schemas.openxmlformats.org/officeDocument/2006/relationships" type="pie" r:blip="">
                        <dgm:adjLst>
                          <dgm:adj idx="1" val="90"/>
                          <dgm:adj idx="2" val="-90"/>
                        </dgm:adjLst>
                      </dgm:shape>
                    </dgm:if>
                    <dgm:else name="Name51">
                      <dgm:shape xmlns:r="http://schemas.openxmlformats.org/officeDocument/2006/relationships" type="pie" r:blip="">
                        <dgm:adjLst>
                          <dgm:adj idx="1" val="115.7143"/>
                          <dgm:adj idx="2" val="-90"/>
                        </dgm:adjLst>
                      </dgm:shape>
                    </dgm:else>
                  </dgm:choose>
                </dgm:if>
                <dgm:else name="Name52">
                  <dgm:shape xmlns:r="http://schemas.openxmlformats.org/officeDocument/2006/relationships" type="pie" r:blip="">
                    <dgm:adjLst>
                      <dgm:adj idx="1" val="90"/>
                      <dgm:adj idx="2" val="-90"/>
                    </dgm:adjLst>
                  </dgm:shape>
                </dgm:else>
              </dgm:choose>
            </dgm:if>
            <dgm:else name="Name53">
              <dgm:choose name="Name54">
                <dgm:if name="Name55" axis="precedSib" ptType="node" func="cnt" op="equ" val="0">
                  <dgm:choose name="Name56">
                    <dgm:if name="Name57" axis="followSib" ptType="node" func="cnt" op="equ" val="0">
                      <dgm:shape xmlns:r="http://schemas.openxmlformats.org/officeDocument/2006/relationships" rot="180" type="pie" r:blip="">
                        <dgm:adjLst>
                          <dgm:adj idx="1" val="90"/>
                          <dgm:adj idx="2" val="-90"/>
                        </dgm:adjLst>
                      </dgm:shape>
                    </dgm:if>
                    <dgm:if name="Name58" axis="followSib" ptType="node" func="cnt" op="equ" val="1">
                      <dgm:shape xmlns:r="http://schemas.openxmlformats.org/officeDocument/2006/relationships" rot="180" type="pie" r:blip="">
                        <dgm:adjLst>
                          <dgm:adj idx="1" val="90"/>
                          <dgm:adj idx="2" val="180"/>
                        </dgm:adjLst>
                      </dgm:shape>
                    </dgm:if>
                    <dgm:if name="Name59" axis="followSib" ptType="node" func="cnt" op="equ" val="2">
                      <dgm:shape xmlns:r="http://schemas.openxmlformats.org/officeDocument/2006/relationships" rot="180" type="pie" r:blip="">
                        <dgm:adjLst>
                          <dgm:adj idx="1" val="90"/>
                          <dgm:adj idx="2" val="150"/>
                        </dgm:adjLst>
                      </dgm:shape>
                    </dgm:if>
                    <dgm:if name="Name60" axis="followSib" ptType="node" func="cnt" op="equ" val="3">
                      <dgm:shape xmlns:r="http://schemas.openxmlformats.org/officeDocument/2006/relationships" rot="180" type="pie" r:blip="">
                        <dgm:adjLst>
                          <dgm:adj idx="1" val="90"/>
                          <dgm:adj idx="2" val="135"/>
                        </dgm:adjLst>
                      </dgm:shape>
                    </dgm:if>
                    <dgm:if name="Name61" axis="followSib" ptType="node" func="cnt" op="equ" val="4">
                      <dgm:shape xmlns:r="http://schemas.openxmlformats.org/officeDocument/2006/relationships" rot="180" type="pie" r:blip="">
                        <dgm:adjLst>
                          <dgm:adj idx="1" val="90"/>
                          <dgm:adj idx="2" val="126"/>
                        </dgm:adjLst>
                      </dgm:shape>
                    </dgm:if>
                    <dgm:if name="Name62" axis="followSib" ptType="node" func="cnt" op="equ" val="5">
                      <dgm:shape xmlns:r="http://schemas.openxmlformats.org/officeDocument/2006/relationships" rot="180" type="pie" r:blip="">
                        <dgm:adjLst>
                          <dgm:adj idx="1" val="90"/>
                          <dgm:adj idx="2" val="120"/>
                        </dgm:adjLst>
                      </dgm:shape>
                    </dgm:if>
                    <dgm:else name="Name63">
                      <dgm:shape xmlns:r="http://schemas.openxmlformats.org/officeDocument/2006/relationships" rot="180" type="pie" r:blip="">
                        <dgm:adjLst>
                          <dgm:adj idx="1" val="90"/>
                          <dgm:adj idx="2" val="115.7143"/>
                        </dgm:adjLst>
                      </dgm:shape>
                    </dgm:else>
                  </dgm:choose>
                </dgm:if>
                <dgm:if name="Name64" axis="precedSib" ptType="node" func="cnt" op="equ" val="1">
                  <dgm:choose name="Name65">
                    <dgm:if name="Name66" axis="followSib" ptType="node" func="cnt" op="equ" val="0">
                      <dgm:shape xmlns:r="http://schemas.openxmlformats.org/officeDocument/2006/relationships" rot="180" type="pie" r:blip="">
                        <dgm:adjLst>
                          <dgm:adj idx="1" val="90"/>
                          <dgm:adj idx="2" val="-90"/>
                        </dgm:adjLst>
                      </dgm:shape>
                    </dgm:if>
                    <dgm:if name="Name67" axis="followSib" ptType="node" func="cnt" op="equ" val="1">
                      <dgm:shape xmlns:r="http://schemas.openxmlformats.org/officeDocument/2006/relationships" rot="180" type="pie" r:blip="">
                        <dgm:adjLst>
                          <dgm:adj idx="1" val="90"/>
                          <dgm:adj idx="2" val="-150"/>
                        </dgm:adjLst>
                      </dgm:shape>
                    </dgm:if>
                    <dgm:if name="Name68" axis="followSib" ptType="node" func="cnt" op="equ" val="2">
                      <dgm:shape xmlns:r="http://schemas.openxmlformats.org/officeDocument/2006/relationships" rot="180" type="pie" r:blip="">
                        <dgm:adjLst>
                          <dgm:adj idx="1" val="90"/>
                          <dgm:adj idx="2" val="180"/>
                        </dgm:adjLst>
                      </dgm:shape>
                    </dgm:if>
                    <dgm:if name="Name69" axis="followSib" ptType="node" func="cnt" op="equ" val="3">
                      <dgm:shape xmlns:r="http://schemas.openxmlformats.org/officeDocument/2006/relationships" rot="180" type="pie" r:blip="">
                        <dgm:adjLst>
                          <dgm:adj idx="1" val="90"/>
                          <dgm:adj idx="2" val="162"/>
                        </dgm:adjLst>
                      </dgm:shape>
                    </dgm:if>
                    <dgm:if name="Name70" axis="followSib" ptType="node" func="cnt" op="equ" val="4">
                      <dgm:shape xmlns:r="http://schemas.openxmlformats.org/officeDocument/2006/relationships" rot="180" type="pie" r:blip="">
                        <dgm:adjLst>
                          <dgm:adj idx="1" val="90"/>
                          <dgm:adj idx="2" val="150"/>
                        </dgm:adjLst>
                      </dgm:shape>
                    </dgm:if>
                    <dgm:else name="Name71">
                      <dgm:shape xmlns:r="http://schemas.openxmlformats.org/officeDocument/2006/relationships" rot="180" type="pie" r:blip="">
                        <dgm:adjLst>
                          <dgm:adj idx="1" val="90"/>
                          <dgm:adj idx="2" val="141.4286"/>
                        </dgm:adjLst>
                      </dgm:shape>
                    </dgm:else>
                  </dgm:choose>
                </dgm:if>
                <dgm:if name="Name72" axis="precedSib" ptType="node" func="cnt" op="equ" val="2">
                  <dgm:choose name="Name73">
                    <dgm:if name="Name74" axis="followSib" ptType="node" func="cnt" op="equ" val="0">
                      <dgm:shape xmlns:r="http://schemas.openxmlformats.org/officeDocument/2006/relationships" rot="180" type="pie" r:blip="">
                        <dgm:adjLst>
                          <dgm:adj idx="1" val="90"/>
                          <dgm:adj idx="2" val="-90"/>
                        </dgm:adjLst>
                      </dgm:shape>
                    </dgm:if>
                    <dgm:if name="Name75" axis="followSib" ptType="node" func="cnt" op="equ" val="1">
                      <dgm:shape xmlns:r="http://schemas.openxmlformats.org/officeDocument/2006/relationships" rot="180" type="pie" r:blip="">
                        <dgm:adjLst>
                          <dgm:adj idx="1" val="90"/>
                          <dgm:adj idx="2" val="-135"/>
                        </dgm:adjLst>
                      </dgm:shape>
                    </dgm:if>
                    <dgm:if name="Name76" axis="followSib" ptType="node" func="cnt" op="equ" val="2">
                      <dgm:shape xmlns:r="http://schemas.openxmlformats.org/officeDocument/2006/relationships" rot="180" type="pie" r:blip="">
                        <dgm:adjLst>
                          <dgm:adj idx="1" val="90"/>
                          <dgm:adj idx="2" val="-162"/>
                        </dgm:adjLst>
                      </dgm:shape>
                    </dgm:if>
                    <dgm:if name="Name77" axis="followSib" ptType="node" func="cnt" op="equ" val="3">
                      <dgm:shape xmlns:r="http://schemas.openxmlformats.org/officeDocument/2006/relationships" rot="180" type="pie" r:blip="">
                        <dgm:adjLst>
                          <dgm:adj idx="1" val="90"/>
                          <dgm:adj idx="2" val="180"/>
                        </dgm:adjLst>
                      </dgm:shape>
                    </dgm:if>
                    <dgm:else name="Name78">
                      <dgm:shape xmlns:r="http://schemas.openxmlformats.org/officeDocument/2006/relationships" rot="180" type="pie" r:blip="">
                        <dgm:adjLst>
                          <dgm:adj idx="1" val="90"/>
                          <dgm:adj idx="2" val="167.1429"/>
                        </dgm:adjLst>
                      </dgm:shape>
                    </dgm:else>
                  </dgm:choose>
                </dgm:if>
                <dgm:if name="Name79" axis="precedSib" ptType="node" func="cnt" op="equ" val="3">
                  <dgm:choose name="Name80">
                    <dgm:if name="Name81" axis="followSib" ptType="node" func="cnt" op="equ" val="0">
                      <dgm:shape xmlns:r="http://schemas.openxmlformats.org/officeDocument/2006/relationships" rot="180" type="pie" r:blip="">
                        <dgm:adjLst>
                          <dgm:adj idx="1" val="90"/>
                          <dgm:adj idx="2" val="-90"/>
                        </dgm:adjLst>
                      </dgm:shape>
                    </dgm:if>
                    <dgm:if name="Name82" axis="followSib" ptType="node" func="cnt" op="equ" val="1">
                      <dgm:shape xmlns:r="http://schemas.openxmlformats.org/officeDocument/2006/relationships" rot="180" type="pie" r:blip="">
                        <dgm:adjLst>
                          <dgm:adj idx="1" val="90"/>
                          <dgm:adj idx="2" val="-126"/>
                        </dgm:adjLst>
                      </dgm:shape>
                    </dgm:if>
                    <dgm:if name="Name83" axis="followSib" ptType="node" func="cnt" op="equ" val="2">
                      <dgm:shape xmlns:r="http://schemas.openxmlformats.org/officeDocument/2006/relationships" rot="180" type="pie" r:blip="">
                        <dgm:adjLst>
                          <dgm:adj idx="1" val="90"/>
                          <dgm:adj idx="2" val="-150"/>
                        </dgm:adjLst>
                      </dgm:shape>
                    </dgm:if>
                    <dgm:else name="Name84">
                      <dgm:shape xmlns:r="http://schemas.openxmlformats.org/officeDocument/2006/relationships" rot="180" type="pie" r:blip="">
                        <dgm:adjLst>
                          <dgm:adj idx="1" val="90"/>
                          <dgm:adj idx="2" val="-167.1429"/>
                        </dgm:adjLst>
                      </dgm:shape>
                    </dgm:else>
                  </dgm:choose>
                </dgm:if>
                <dgm:if name="Name85" axis="precedSib" ptType="node" func="cnt" op="equ" val="4">
                  <dgm:choose name="Name86">
                    <dgm:if name="Name87" axis="followSib" ptType="node" func="cnt" op="equ" val="0">
                      <dgm:shape xmlns:r="http://schemas.openxmlformats.org/officeDocument/2006/relationships" rot="180" type="pie" r:blip="">
                        <dgm:adjLst>
                          <dgm:adj idx="1" val="90"/>
                          <dgm:adj idx="2" val="-90"/>
                        </dgm:adjLst>
                      </dgm:shape>
                    </dgm:if>
                    <dgm:if name="Name88" axis="followSib" ptType="node" func="cnt" op="equ" val="1">
                      <dgm:shape xmlns:r="http://schemas.openxmlformats.org/officeDocument/2006/relationships" rot="180" type="pie" r:blip="">
                        <dgm:adjLst>
                          <dgm:adj idx="1" val="90"/>
                          <dgm:adj idx="2" val="-120"/>
                        </dgm:adjLst>
                      </dgm:shape>
                    </dgm:if>
                    <dgm:else name="Name89">
                      <dgm:shape xmlns:r="http://schemas.openxmlformats.org/officeDocument/2006/relationships" rot="180" type="pie" r:blip="">
                        <dgm:adjLst>
                          <dgm:adj idx="1" val="90"/>
                          <dgm:adj idx="2" val="-141.4286"/>
                        </dgm:adjLst>
                      </dgm:shape>
                    </dgm:else>
                  </dgm:choose>
                </dgm:if>
                <dgm:if name="Name90" axis="precedSib" ptType="node" func="cnt" op="equ" val="5">
                  <dgm:choose name="Name91">
                    <dgm:if name="Name92" axis="followSib" ptType="node" func="cnt" op="equ" val="0">
                      <dgm:shape xmlns:r="http://schemas.openxmlformats.org/officeDocument/2006/relationships" rot="180" type="pie" r:blip="">
                        <dgm:adjLst>
                          <dgm:adj idx="1" val="90"/>
                          <dgm:adj idx="2" val="-90"/>
                        </dgm:adjLst>
                      </dgm:shape>
                    </dgm:if>
                    <dgm:else name="Name93">
                      <dgm:shape xmlns:r="http://schemas.openxmlformats.org/officeDocument/2006/relationships" rot="180" type="pie" r:blip="">
                        <dgm:adjLst>
                          <dgm:adj idx="1" val="90"/>
                          <dgm:adj idx="2" val="-115.7143"/>
                        </dgm:adjLst>
                      </dgm:shape>
                    </dgm:else>
                  </dgm:choose>
                </dgm:if>
                <dgm:else name="Name94">
                  <dgm:shape xmlns:r="http://schemas.openxmlformats.org/officeDocument/2006/relationships" rot="180" type="pie" r:blip="">
                    <dgm:adjLst>
                      <dgm:adj idx="1" val="90"/>
                      <dgm:adj idx="2" val="-90"/>
                    </dgm:adjLst>
                  </dgm:shape>
                </dgm:else>
              </dgm:choose>
            </dgm:else>
          </dgm:choose>
          <dgm:presOf/>
        </dgm:layoutNode>
        <dgm:layoutNode name="Parent" styleLbl="revTx">
          <dgm:varLst>
            <dgm:chMax val="1"/>
            <dgm:chPref val="1"/>
            <dgm:bulletEnabled val="1"/>
          </dgm:varLst>
          <dgm:choose name="Name95">
            <dgm:if name="Name96" func="var" arg="dir" op="equ" val="norm">
              <dgm:alg type="tx">
                <dgm:param type="parTxLTRAlign" val="r"/>
                <dgm:param type="parTxRTLAlign" val="r"/>
                <dgm:param type="shpTxLTRAlignCh" val="r"/>
                <dgm:param type="shpTxRTLAlignCh" val="r"/>
                <dgm:param type="txAnchorVert" val="b"/>
                <dgm:param type="autoTxRot" val="grav"/>
              </dgm:alg>
            </dgm:if>
            <dgm:else name="Name97">
              <dgm:alg type="tx">
                <dgm:param type="parTxLTRAlign" val="l"/>
                <dgm:param type="parTxRTLAlign" val="l"/>
                <dgm:param type="shpTxLTRAlignCh" val="l"/>
                <dgm:param type="shpTxRTLAlignCh" val="l"/>
                <dgm:param type="txAnchorVert" val="b"/>
                <dgm:param type="autoTxRot" val="grav"/>
              </dgm:alg>
            </dgm:else>
          </dgm:choose>
          <dgm:choose name="Name98">
            <dgm:if name="Name99" func="var" arg="dir" op="equ" val="norm">
              <dgm:shape xmlns:r="http://schemas.openxmlformats.org/officeDocument/2006/relationships" rot="-90" type="rect" r:blip="">
                <dgm:adjLst/>
              </dgm:shape>
            </dgm:if>
            <dgm:else name="Name100">
              <dgm:shape xmlns:r="http://schemas.openxmlformats.org/officeDocument/2006/relationships" rot="90" type="rect" r:blip="">
                <dgm:adjLst/>
              </dgm:shape>
            </dgm:else>
          </dgm:choose>
          <dgm:presOf axis="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choose name="Name101">
        <dgm:if name="Name102" axis="ch" ptType="node" func="cnt" op="gte" val="1">
          <dgm:forEach name="negSibTransForEach" axis="ch" ptType="sibTrans" hideLastTrans="0" cnt="1">
            <dgm:layoutNode name="negSibTrans">
              <dgm:alg type="sp"/>
              <dgm:shape xmlns:r="http://schemas.openxmlformats.org/officeDocument/2006/relationships" r:blip="">
                <dgm:adjLst/>
              </dgm:shape>
            </dgm:layoutNode>
          </dgm:forEach>
          <dgm:layoutNode name="composite">
            <dgm:alg type="composite">
              <dgm:param type="ar" val="0.5"/>
            </dgm:alg>
            <dgm:shape xmlns:r="http://schemas.openxmlformats.org/officeDocument/2006/relationships" r:blip="">
              <dgm:adjLst/>
            </dgm:shape>
            <dgm:choose name="Name103">
              <dgm:if name="Name104" func="var" arg="dir" op="equ" val="norm">
                <dgm:constrLst>
                  <dgm:constr type="l" for="ch" forName="Child" refType="w" fact="0"/>
                  <dgm:constr type="t" for="ch" forName="Child" refType="h" fact="0"/>
                  <dgm:constr type="w" for="ch" forName="Child" refType="w"/>
                  <dgm:constr type="h" for="ch" forName="Child" refType="h"/>
                </dgm:constrLst>
              </dgm:if>
              <dgm:else name="Name105">
                <dgm:constrLst>
                  <dgm:constr type="r" for="ch" forName="Child" refType="w"/>
                  <dgm:constr type="t" for="ch" forName="Child" refType="h" fact="0"/>
                  <dgm:constr type="w" for="ch" forName="Child" refType="w"/>
                  <dgm:constr type="h" for="ch" forName="Child" refType="h"/>
                </dgm:constrLst>
              </dgm:else>
            </dgm:choose>
            <dgm:ruleLst/>
            <dgm:layoutNode name="Child" styleLbl="revTx">
              <dgm:varLst>
                <dgm:chMax val="0"/>
                <dgm:chPref val="0"/>
                <dgm:bulletEnabled val="1"/>
              </dgm:varLst>
              <dgm:choose name="Name106">
                <dgm:if name="Name107" func="var" arg="dir" op="equ" val="norm">
                  <dgm:alg type="tx">
                    <dgm:param type="parTxLTRAlign" val="l"/>
                    <dgm:param type="parTxRTLAlign" val="r"/>
                    <dgm:param type="txAnchorVert" val="t"/>
                  </dgm:alg>
                </dgm:if>
                <dgm:else name="Name108">
                  <dgm:alg type="tx">
                    <dgm:param type="parTxLTRAlign" val="r"/>
                    <dgm:param type="parTxRTLAlign" val="l"/>
                    <dgm:param type="txAnchorVert" val="t"/>
                  </dgm:alg>
                </dgm:else>
              </dgm:choose>
              <dgm:shape xmlns:r="http://schemas.openxmlformats.org/officeDocument/2006/relationships" type="rect" r:blip="">
                <dgm:adjLst/>
              </dgm:shape>
              <dgm:presOf axis="des"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if>
        <dgm:else name="Name109"/>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2E2A56-2CB4-4B0D-AE2B-C7F244652248}" type="datetimeFigureOut">
              <a:rPr lang="pl-PL" smtClean="0"/>
              <a:t>24.05.2018</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246AC5-C441-4942-832D-DF7E482F98B7}" type="slidenum">
              <a:rPr lang="pl-PL" smtClean="0"/>
              <a:t>‹#›</a:t>
            </a:fld>
            <a:endParaRPr lang="pl-PL"/>
          </a:p>
        </p:txBody>
      </p:sp>
    </p:spTree>
    <p:extLst>
      <p:ext uri="{BB962C8B-B14F-4D97-AF65-F5344CB8AC3E}">
        <p14:creationId xmlns:p14="http://schemas.microsoft.com/office/powerpoint/2010/main" val="794931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6139795B-0A9D-4A92-9DC8-12AAFF06F16C}" type="slidenum">
              <a:rPr lang="pl-PL" smtClean="0"/>
              <a:t>66</a:t>
            </a:fld>
            <a:endParaRPr lang="pl-PL"/>
          </a:p>
        </p:txBody>
      </p:sp>
    </p:spTree>
    <p:extLst>
      <p:ext uri="{BB962C8B-B14F-4D97-AF65-F5344CB8AC3E}">
        <p14:creationId xmlns:p14="http://schemas.microsoft.com/office/powerpoint/2010/main" val="2617515697"/>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pl-PL"/>
              <a:t>Kliknij, aby edytować styl</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5/24/2018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02527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smtClean="0"/>
              <a:t>5/24/2018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69536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5/24/2018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17187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5/24/2018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51622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pl-PL"/>
              <a:t>Kliknij, aby edytować styl</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C6F822A4-8DA6-4447-9B1F-C5DB58435268}" type="datetimeFigureOut">
              <a:rPr lang="en-US" smtClean="0"/>
              <a:t>5/24/2018</a:t>
            </a:fld>
            <a:endParaRPr lang="en-US" dirty="0"/>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53032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5/24/2018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68587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5/24/2018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25048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5/24/2018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71199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5/24/2018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82200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l-PL"/>
              <a:t>Kliknij, aby edytować styl</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DA16AA21-1863-4931-97CB-99D0A168701B}" type="datetimeFigureOut">
              <a:rPr lang="en-US" smtClean="0"/>
              <a:t>5/24/2018</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38648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l-PL"/>
              <a:t>Kliknij, aby edytować styl</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3772C379-9A7C-4C87-A116-CBE9F58B04C5}" type="datetimeFigureOut">
              <a:rPr lang="en-US" smtClean="0"/>
              <a:t>5/24/2018</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32319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8664C608-40B1-4030-A28D-5B74BC98ADCE}" type="datetimeFigureOut">
              <a:rPr lang="en-US" smtClean="0"/>
              <a:t>5/24/2018</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39866371"/>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5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905256" y="280078"/>
            <a:ext cx="10250424" cy="4035889"/>
          </a:xfrm>
        </p:spPr>
        <p:txBody>
          <a:bodyPr/>
          <a:lstStyle/>
          <a:p>
            <a:br>
              <a:rPr lang="pl-PL" sz="3200" dirty="0"/>
            </a:br>
            <a:br>
              <a:rPr lang="pl-PL" sz="3200" dirty="0"/>
            </a:br>
            <a:br>
              <a:rPr lang="pl-PL" sz="3200" dirty="0"/>
            </a:br>
            <a:r>
              <a:rPr lang="pl-PL" sz="3200" dirty="0"/>
              <a:t>Postępowanie karne</a:t>
            </a:r>
            <a:br>
              <a:rPr lang="pl-PL" sz="3200" dirty="0"/>
            </a:br>
            <a:r>
              <a:rPr lang="pl-PL" sz="2000" dirty="0"/>
              <a:t>SNP (z)</a:t>
            </a:r>
            <a:br>
              <a:rPr lang="pl-PL" sz="2000" dirty="0"/>
            </a:br>
            <a:br>
              <a:rPr lang="pl-PL" sz="2000" dirty="0"/>
            </a:br>
            <a:r>
              <a:rPr lang="pl-PL" sz="3200" dirty="0"/>
              <a:t>Zajęcia nr 12:</a:t>
            </a:r>
            <a:br>
              <a:rPr lang="pl-PL" sz="3200" dirty="0"/>
            </a:br>
            <a:br>
              <a:rPr lang="pl-PL" sz="3200" dirty="0"/>
            </a:br>
            <a:r>
              <a:rPr lang="pl-PL" sz="3200" dirty="0"/>
              <a:t>Postępowanie międzyinstancyjne (przejściowe).</a:t>
            </a:r>
            <a:br>
              <a:rPr lang="pl-PL" sz="3200" dirty="0"/>
            </a:br>
            <a:r>
              <a:rPr lang="pl-PL" sz="3200" dirty="0"/>
              <a:t>Postępowanie przed sądem I instancji </a:t>
            </a:r>
          </a:p>
        </p:txBody>
      </p:sp>
      <p:sp>
        <p:nvSpPr>
          <p:cNvPr id="3" name="Podtytuł 2"/>
          <p:cNvSpPr>
            <a:spLocks noGrp="1"/>
          </p:cNvSpPr>
          <p:nvPr>
            <p:ph type="subTitle" idx="1"/>
          </p:nvPr>
        </p:nvSpPr>
        <p:spPr>
          <a:xfrm>
            <a:off x="612648" y="4846319"/>
            <a:ext cx="7932484" cy="1341979"/>
          </a:xfrm>
        </p:spPr>
        <p:txBody>
          <a:bodyPr>
            <a:normAutofit fontScale="85000" lnSpcReduction="20000"/>
          </a:bodyPr>
          <a:lstStyle/>
          <a:p>
            <a:r>
              <a:rPr lang="pl-PL" dirty="0"/>
              <a:t>mgr Monika </a:t>
            </a:r>
            <a:r>
              <a:rPr lang="pl-PL" dirty="0" err="1"/>
              <a:t>Abramek</a:t>
            </a:r>
            <a:endParaRPr lang="pl-PL" dirty="0"/>
          </a:p>
          <a:p>
            <a:r>
              <a:rPr lang="pl-PL" dirty="0"/>
              <a:t>Katedra Postępowania Karnego</a:t>
            </a:r>
          </a:p>
          <a:p>
            <a:r>
              <a:rPr lang="pl-PL" dirty="0"/>
              <a:t>Wydział Prawa, Administracji i Ekonomii</a:t>
            </a:r>
          </a:p>
          <a:p>
            <a:r>
              <a:rPr lang="pl-PL" dirty="0"/>
              <a:t>Uniwersytet Wrocławski</a:t>
            </a:r>
          </a:p>
        </p:txBody>
      </p:sp>
    </p:spTree>
    <p:extLst>
      <p:ext uri="{BB962C8B-B14F-4D97-AF65-F5344CB8AC3E}">
        <p14:creationId xmlns:p14="http://schemas.microsoft.com/office/powerpoint/2010/main" val="3218339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Kontrola formalna skargi oskarżyciela</a:t>
            </a:r>
          </a:p>
        </p:txBody>
      </p:sp>
      <p:sp>
        <p:nvSpPr>
          <p:cNvPr id="8" name="Symbol zastępczy zawartości 7"/>
          <p:cNvSpPr>
            <a:spLocks noGrp="1"/>
          </p:cNvSpPr>
          <p:nvPr>
            <p:ph idx="1"/>
          </p:nvPr>
        </p:nvSpPr>
        <p:spPr/>
        <p:txBody>
          <a:bodyPr>
            <a:normAutofit fontScale="92500" lnSpcReduction="20000"/>
          </a:bodyPr>
          <a:lstStyle/>
          <a:p>
            <a:pPr algn="just"/>
            <a:r>
              <a:rPr lang="pl-PL" dirty="0"/>
              <a:t>Niezwłocznie po wpłynięciu aktu oskarżenia (wniosku o warunkowe umorzenie postępowania, wniosku o rozpoznanie sprawy w trybie przyspieszonym, wniosku o umorzenie postępowania i zastosowanie środków zabezpieczających, wniosku z art. 335 § 1). </a:t>
            </a:r>
          </a:p>
          <a:p>
            <a:pPr algn="just"/>
            <a:r>
              <a:rPr lang="pl-PL" dirty="0"/>
              <a:t>Dokonywana przez </a:t>
            </a:r>
            <a:r>
              <a:rPr lang="pl-PL" b="1" u="sng" dirty="0"/>
              <a:t>prezesa sądu</a:t>
            </a:r>
            <a:r>
              <a:rPr lang="pl-PL" dirty="0"/>
              <a:t> (przewodniczącego wydziału lub upoważnionego sędziego). </a:t>
            </a:r>
          </a:p>
          <a:p>
            <a:pPr algn="just"/>
            <a:r>
              <a:rPr lang="pl-PL" dirty="0"/>
              <a:t>Polega na sprawdzeniu, czy skarga wniesiona przez oskarżyciela spełnia ogólne warunki pisma procesowego (art. 119) oraz te określone w przepisach szczególnych (art. 332, 333, 335) + dokonanie czynności z art. 334 (przesłanie akt postępowania wraz z załącznikami, zawiadomienie oskarżonego i pokrzywdzonego o przesłaniu aktu oskarżenia)</a:t>
            </a:r>
          </a:p>
          <a:p>
            <a:pPr marL="0" indent="0" algn="just">
              <a:buNone/>
            </a:pPr>
            <a:endParaRPr lang="pl-PL" dirty="0"/>
          </a:p>
          <a:p>
            <a:pPr marL="0" indent="0" algn="just">
              <a:buNone/>
            </a:pPr>
            <a:r>
              <a:rPr lang="pl-PL" dirty="0"/>
              <a:t>Chodzi wyłącznie o zbadanie, czy akt oskarżenia (lub inne pismo) zawiera wszystkie wymagane przez ustawę elementy. Nie ocenia się czy odpowiadają one materiałom sprawy. </a:t>
            </a:r>
          </a:p>
          <a:p>
            <a:pPr marL="0" indent="0" algn="just">
              <a:buNone/>
            </a:pPr>
            <a:endParaRPr lang="pl-PL" dirty="0">
              <a:sym typeface="Wingdings" panose="05000000000000000000" pitchFamily="2" charset="2"/>
            </a:endParaRPr>
          </a:p>
        </p:txBody>
      </p:sp>
    </p:spTree>
    <p:extLst>
      <p:ext uri="{BB962C8B-B14F-4D97-AF65-F5344CB8AC3E}">
        <p14:creationId xmlns:p14="http://schemas.microsoft.com/office/powerpoint/2010/main" val="233245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413" y="-422787"/>
            <a:ext cx="12123174" cy="1828800"/>
          </a:xfrm>
        </p:spPr>
        <p:txBody>
          <a:bodyPr>
            <a:normAutofit/>
          </a:bodyPr>
          <a:lstStyle/>
          <a:p>
            <a:r>
              <a:rPr lang="pl-PL" dirty="0"/>
              <a:t>Kontrola formalna skargi oskarżyciela</a:t>
            </a:r>
          </a:p>
        </p:txBody>
      </p:sp>
      <p:sp>
        <p:nvSpPr>
          <p:cNvPr id="3" name="Symbol zastępczy zawartości 2"/>
          <p:cNvSpPr>
            <a:spLocks noGrp="1"/>
          </p:cNvSpPr>
          <p:nvPr>
            <p:ph idx="1"/>
          </p:nvPr>
        </p:nvSpPr>
        <p:spPr>
          <a:xfrm>
            <a:off x="294968" y="1238865"/>
            <a:ext cx="11602064" cy="5329083"/>
          </a:xfrm>
        </p:spPr>
        <p:txBody>
          <a:bodyPr>
            <a:normAutofit lnSpcReduction="10000"/>
          </a:bodyPr>
          <a:lstStyle/>
          <a:p>
            <a:pPr algn="just">
              <a:buAutoNum type="arabicPeriod"/>
            </a:pPr>
            <a:r>
              <a:rPr lang="pl-PL" b="1" dirty="0"/>
              <a:t>KONTROLA FORMALNA AKTU OSKARŻENIA OSKARŻYCIELA PUBLICZNEGO, WNIOSKU O WARUNKOWE UMORZENIE POSTĘPOWANIA, WNIOSKU Z 335 § 1</a:t>
            </a:r>
          </a:p>
          <a:p>
            <a:pPr lvl="1" algn="just"/>
            <a:r>
              <a:rPr lang="pl-PL" dirty="0"/>
              <a:t>Dokonywana w oparciu o art. 337 k.p.k. Jest to norma szczególna względem art. 120 k.p.k., który w tym przypadku nie znajduje zastosowania. </a:t>
            </a:r>
          </a:p>
          <a:p>
            <a:pPr lvl="1" algn="just"/>
            <a:r>
              <a:rPr lang="pl-PL" dirty="0"/>
              <a:t>Warunki formalne aktu oskarżenia – art. 119, 332, 333, 334, 335</a:t>
            </a:r>
            <a:endParaRPr lang="pl-PL" b="1" dirty="0"/>
          </a:p>
          <a:p>
            <a:pPr algn="just">
              <a:buFont typeface="+mj-lt"/>
              <a:buAutoNum type="arabicPeriod"/>
            </a:pPr>
            <a:r>
              <a:rPr lang="pl-PL" b="1" dirty="0"/>
              <a:t>KONTROLA FORMALNA WNIOSKU O UMORZENIE POSTĘPOWANIA I ZASTOSOWANIE ŚRODKA ZABEZPIECZAJĄCEGO </a:t>
            </a:r>
          </a:p>
          <a:p>
            <a:pPr marL="800100" lvl="1" algn="just"/>
            <a:r>
              <a:rPr lang="pl-PL" dirty="0"/>
              <a:t>Wniosek powinien zawierać analogiczne informacje co akt oskarżenia – art. 324 § 1a </a:t>
            </a:r>
          </a:p>
          <a:p>
            <a:pPr marL="800100" lvl="1" algn="just"/>
            <a:r>
              <a:rPr lang="pl-PL" dirty="0"/>
              <a:t>Kontrola formalna w oparciu o art. 120 k.p.k.</a:t>
            </a:r>
          </a:p>
          <a:p>
            <a:pPr algn="just">
              <a:buFont typeface="+mj-lt"/>
              <a:buAutoNum type="arabicPeriod"/>
            </a:pPr>
            <a:r>
              <a:rPr lang="pl-PL" b="1" dirty="0"/>
              <a:t>KONTROLA FORMALNA SUBSYDIARNEGO AKTU OSKARŻENIA </a:t>
            </a:r>
          </a:p>
          <a:p>
            <a:pPr lvl="1" algn="just"/>
            <a:r>
              <a:rPr lang="pl-PL" dirty="0"/>
              <a:t>Dokonywana w oparciu o art. 337 (co do warunków formalnych aktu oskarżenia) a także w oparciu o art. 120, gdy chodzi o spełnienie dwóch warunków formalnych – przymusu adwokacko – radcowskiego oraz załączenia dowodu wpłaty zryczałtowanej równowartości wydatków sądowych (300 zł)</a:t>
            </a:r>
          </a:p>
          <a:p>
            <a:pPr algn="just">
              <a:buFont typeface="+mj-lt"/>
              <a:buAutoNum type="arabicPeriod"/>
            </a:pPr>
            <a:r>
              <a:rPr lang="pl-PL" b="1" dirty="0"/>
              <a:t>KONTROLA FORMALNA PRYWATNEGO AKTU OSKARŻENIA </a:t>
            </a:r>
          </a:p>
          <a:p>
            <a:pPr lvl="1" algn="just"/>
            <a:r>
              <a:rPr lang="pl-PL" dirty="0"/>
              <a:t>Prywatny akt oskarżenia musi spełniać warunki z art. 119 oraz 487</a:t>
            </a:r>
          </a:p>
          <a:p>
            <a:pPr lvl="1" algn="just"/>
            <a:r>
              <a:rPr lang="pl-PL" dirty="0"/>
              <a:t>Kontrola dokonywana w oparciu o art. 120. </a:t>
            </a:r>
          </a:p>
        </p:txBody>
      </p:sp>
    </p:spTree>
    <p:extLst>
      <p:ext uri="{BB962C8B-B14F-4D97-AF65-F5344CB8AC3E}">
        <p14:creationId xmlns:p14="http://schemas.microsoft.com/office/powerpoint/2010/main" val="1100858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Kontrola formalna skargi oskarżyciela</a:t>
            </a:r>
          </a:p>
        </p:txBody>
      </p:sp>
      <p:sp>
        <p:nvSpPr>
          <p:cNvPr id="3" name="Symbol zastępczy zawartości 2"/>
          <p:cNvSpPr>
            <a:spLocks noGrp="1"/>
          </p:cNvSpPr>
          <p:nvPr>
            <p:ph idx="1"/>
          </p:nvPr>
        </p:nvSpPr>
        <p:spPr/>
        <p:txBody>
          <a:bodyPr>
            <a:normAutofit fontScale="85000" lnSpcReduction="10000"/>
          </a:bodyPr>
          <a:lstStyle/>
          <a:p>
            <a:pPr marL="0" indent="0" algn="just">
              <a:buNone/>
            </a:pPr>
            <a:r>
              <a:rPr lang="pl-PL" dirty="0"/>
              <a:t>Art. 337 § 1</a:t>
            </a:r>
          </a:p>
          <a:p>
            <a:pPr algn="just"/>
            <a:r>
              <a:rPr lang="pl-PL" dirty="0"/>
              <a:t>Jeżeli akt oskarżenia nie odpowiada warunkom formalnym wymienionym w art. 119, 332, 333 lub art. 335, a także, gdy nie zostały spełnione warunki wymienione w art. 334, prezes sądu </a:t>
            </a:r>
            <a:r>
              <a:rPr lang="pl-PL" b="1" dirty="0"/>
              <a:t>zwraca go oskarżycielowi w celu usunięcia braków w terminie 7 dni od dnia jego doręczenia.</a:t>
            </a:r>
          </a:p>
          <a:p>
            <a:pPr marL="0" indent="0" algn="just">
              <a:buNone/>
            </a:pPr>
            <a:endParaRPr lang="pl-PL" dirty="0"/>
          </a:p>
          <a:p>
            <a:pPr marL="0" indent="0" algn="just">
              <a:buNone/>
            </a:pPr>
            <a:r>
              <a:rPr lang="pl-PL" dirty="0"/>
              <a:t>Prezes sądu wydaje </a:t>
            </a:r>
            <a:r>
              <a:rPr lang="pl-PL" b="1" dirty="0"/>
              <a:t>ZARZĄDZENIE </a:t>
            </a:r>
            <a:r>
              <a:rPr lang="pl-PL" dirty="0"/>
              <a:t>w sprawie zwrotu aktu oskarżenia oskarżycielowi. Na zarządzenie przysługuje </a:t>
            </a:r>
            <a:r>
              <a:rPr lang="pl-PL" u="sng" dirty="0"/>
              <a:t>zażalenie do sądu właściwego do rozpoznania sprawy</a:t>
            </a:r>
            <a:r>
              <a:rPr lang="pl-PL" dirty="0"/>
              <a:t>.</a:t>
            </a:r>
          </a:p>
          <a:p>
            <a:pPr marL="0" indent="0" algn="just">
              <a:buNone/>
            </a:pPr>
            <a:endParaRPr lang="pl-PL" dirty="0"/>
          </a:p>
          <a:p>
            <a:pPr algn="just"/>
            <a:r>
              <a:rPr lang="pl-PL" dirty="0"/>
              <a:t>Oskarżyciel, który nie wnosi zażalenia, ma obowiązek w terminie 7 dni wnieść poprawiony lub uzupełniony akt oskarżenia. </a:t>
            </a:r>
          </a:p>
          <a:p>
            <a:pPr algn="just"/>
            <a:r>
              <a:rPr lang="pl-PL" dirty="0"/>
              <a:t>Zwrot aktu oskarżenia nie oznacza zwrotu sprawy i nie uchyla stanu zawisłości sprawy. </a:t>
            </a:r>
          </a:p>
          <a:p>
            <a:pPr lvl="1" algn="just"/>
            <a:r>
              <a:rPr lang="pl-PL" dirty="0"/>
              <a:t>Prokurator nie może np. umorzyć postępowania, ale może cofnąć akt oskarżenia (art. 14 § 2) </a:t>
            </a:r>
          </a:p>
        </p:txBody>
      </p:sp>
    </p:spTree>
    <p:extLst>
      <p:ext uri="{BB962C8B-B14F-4D97-AF65-F5344CB8AC3E}">
        <p14:creationId xmlns:p14="http://schemas.microsoft.com/office/powerpoint/2010/main" val="333939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83267" y="258490"/>
            <a:ext cx="11631562" cy="1609344"/>
          </a:xfrm>
        </p:spPr>
        <p:txBody>
          <a:bodyPr>
            <a:noAutofit/>
          </a:bodyPr>
          <a:lstStyle/>
          <a:p>
            <a:pPr algn="just"/>
            <a:r>
              <a:rPr lang="pl-PL" sz="3600" dirty="0"/>
              <a:t>Brak spójności między zarzutem z aktu oskarżenia a zarzutem z postanowienia o przedstawieniu zarzutów </a:t>
            </a:r>
          </a:p>
        </p:txBody>
      </p:sp>
      <p:sp>
        <p:nvSpPr>
          <p:cNvPr id="3" name="Symbol zastępczy zawartości 2"/>
          <p:cNvSpPr>
            <a:spLocks noGrp="1"/>
          </p:cNvSpPr>
          <p:nvPr>
            <p:ph idx="1"/>
          </p:nvPr>
        </p:nvSpPr>
        <p:spPr>
          <a:xfrm>
            <a:off x="283267" y="2121408"/>
            <a:ext cx="11631562" cy="4574360"/>
          </a:xfrm>
        </p:spPr>
        <p:txBody>
          <a:bodyPr>
            <a:normAutofit/>
          </a:bodyPr>
          <a:lstStyle/>
          <a:p>
            <a:pPr marL="0" indent="0" algn="ctr">
              <a:buNone/>
            </a:pPr>
            <a:r>
              <a:rPr lang="pl-PL" b="1" u="sng" dirty="0"/>
              <a:t>Wyrok SN z 4.10.2013 r., III KK 158/13 </a:t>
            </a:r>
          </a:p>
          <a:p>
            <a:pPr marL="0" indent="0" algn="just">
              <a:buNone/>
            </a:pPr>
            <a:r>
              <a:rPr lang="pl-PL" dirty="0"/>
              <a:t>Konieczne jest zharmonizowanie zarzutu aktu oskarżenia z zarzutem opisanym w postanowieniu o przedstawieniu zarzutów, w obu tych dokumentach procesowych chodzić musi bowiem o ten sam czyn, tak jak się on rysuje w świetle okoliczności przedmiotowych i podmiotowych sprawy, stanowiących wynik przeprowadzonego postępowania przygotowawczego. Brak takiej spójności pomiędzy czynem zarzuconym w postanowieniu o przedstawieniu zarzutu (ewentualnie postanowieniu o zmianie postanowienia o przedstawieniu zarzutów) a zarzutem sformułowanym w akcie oskarżenia, </a:t>
            </a:r>
            <a:r>
              <a:rPr lang="pl-PL" b="1" dirty="0"/>
              <a:t>stanowi wadę formalną skargi, której usunięcie następuje w trybie określonym w art. 337 k.p.k.</a:t>
            </a:r>
          </a:p>
          <a:p>
            <a:pPr marL="0" indent="0" algn="ctr">
              <a:buNone/>
            </a:pPr>
            <a:r>
              <a:rPr lang="pl-PL" b="1" u="sng" dirty="0"/>
              <a:t>Wyrok SN z 27.03.2013 r., II KK 51/13 </a:t>
            </a:r>
          </a:p>
          <a:p>
            <a:pPr marL="0" indent="0" algn="just">
              <a:buNone/>
            </a:pPr>
            <a:r>
              <a:rPr lang="pl-PL" dirty="0"/>
              <a:t>W trybie wskazanym w art. 337 k.p.k. dopuszczalne jest zwrócenie aktu oskarżenia uprawnionemu oskarżycielowi w celu usunięcia braku formalnego w postaci wskazania i ujęcia takiego zarzutu stawianego oskarżonemu, który pozostaje w zgodzie z treścią postanowienia o przedstawieniu zarzutów.</a:t>
            </a:r>
            <a:endParaRPr lang="pl-PL" b="1" dirty="0"/>
          </a:p>
        </p:txBody>
      </p:sp>
    </p:spTree>
    <p:extLst>
      <p:ext uri="{BB962C8B-B14F-4D97-AF65-F5344CB8AC3E}">
        <p14:creationId xmlns:p14="http://schemas.microsoft.com/office/powerpoint/2010/main" val="3808221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Kontrola formy postępowania przygotowawczego</a:t>
            </a:r>
          </a:p>
        </p:txBody>
      </p:sp>
      <p:sp>
        <p:nvSpPr>
          <p:cNvPr id="3" name="Symbol zastępczy zawartości 2"/>
          <p:cNvSpPr>
            <a:spLocks noGrp="1"/>
          </p:cNvSpPr>
          <p:nvPr>
            <p:ph idx="1"/>
          </p:nvPr>
        </p:nvSpPr>
        <p:spPr/>
        <p:txBody>
          <a:bodyPr>
            <a:normAutofit lnSpcReduction="10000"/>
          </a:bodyPr>
          <a:lstStyle/>
          <a:p>
            <a:pPr marL="0" indent="0" algn="ctr">
              <a:buNone/>
            </a:pPr>
            <a:r>
              <a:rPr lang="pl-PL" b="1" u="sng" dirty="0"/>
              <a:t>Postanowienie SN z 30.06.2004 r., I KZP 13/04 </a:t>
            </a:r>
          </a:p>
          <a:p>
            <a:pPr marL="0" indent="0" algn="just">
              <a:buNone/>
            </a:pPr>
            <a:r>
              <a:rPr lang="pl-PL" dirty="0"/>
              <a:t>Przepis art. 337 § 1 k.p.k. nie stanowi podstawy prawnej kontroli braków postępowania przygotowawczego, w tym także tego czy było ono prowadzone we właściwej formie.</a:t>
            </a:r>
          </a:p>
          <a:p>
            <a:pPr marL="0" indent="0" algn="ctr">
              <a:buNone/>
            </a:pPr>
            <a:r>
              <a:rPr lang="pl-PL" b="1" u="sng" dirty="0"/>
              <a:t>Uchwała SN z  25.03.2004 r., I KZP 43/03 </a:t>
            </a:r>
          </a:p>
          <a:p>
            <a:pPr marL="0" indent="0" algn="just">
              <a:buNone/>
            </a:pPr>
            <a:r>
              <a:rPr lang="pl-PL" dirty="0"/>
              <a:t>Sąd dokonując kontroli wstępnej aktu oskarżenia w trybie art. 339 § 3 pkt 3 k.p.k., zobowiązany jest badać przesłanki warunkujące dopuszczalność prowadzenia w danej sprawie </a:t>
            </a:r>
            <a:r>
              <a:rPr lang="pl-PL" i="1" strike="sngStrike" dirty="0"/>
              <a:t>postępowania uproszczonego (art. 469 k.p.k.), </a:t>
            </a:r>
            <a:r>
              <a:rPr lang="pl-PL" dirty="0"/>
              <a:t>zarówno od strony formalnej (tj. korelację formy prowadzonego w sprawie postępowania przygotowawczego ze wskazaniem trybu postępowania sądowego), jak i od strony materialnej (czy postępowanie przygotowawcze było legalne, tzn. odpowiadało wymogom ustawowym przewidzianym dla danego rodzaju postępowania)</a:t>
            </a:r>
          </a:p>
        </p:txBody>
      </p:sp>
    </p:spTree>
    <p:extLst>
      <p:ext uri="{BB962C8B-B14F-4D97-AF65-F5344CB8AC3E}">
        <p14:creationId xmlns:p14="http://schemas.microsoft.com/office/powerpoint/2010/main" val="29628313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8977" y="624110"/>
            <a:ext cx="11536325" cy="1280890"/>
          </a:xfrm>
        </p:spPr>
        <p:txBody>
          <a:bodyPr/>
          <a:lstStyle/>
          <a:p>
            <a:r>
              <a:rPr lang="pl-PL" dirty="0"/>
              <a:t>Kontrola formalna skargi oskarżyciela</a:t>
            </a:r>
          </a:p>
        </p:txBody>
      </p:sp>
      <p:sp>
        <p:nvSpPr>
          <p:cNvPr id="3" name="Symbol zastępczy zawartości 2"/>
          <p:cNvSpPr>
            <a:spLocks noGrp="1"/>
          </p:cNvSpPr>
          <p:nvPr>
            <p:ph idx="1"/>
          </p:nvPr>
        </p:nvSpPr>
        <p:spPr>
          <a:xfrm>
            <a:off x="318977" y="2133600"/>
            <a:ext cx="11536325" cy="4160874"/>
          </a:xfrm>
        </p:spPr>
        <p:txBody>
          <a:bodyPr/>
          <a:lstStyle/>
          <a:p>
            <a:pPr algn="just"/>
            <a:r>
              <a:rPr lang="pl-PL" dirty="0"/>
              <a:t>Gdy prokurator mimo zwrócenia aktu oskarżenia w trybie art. 337 k.p.k. ponownie przekaże go w tej samej postaci, prezes sądu może zmienić swoją poprzednią decyzję i dokonać czynności z art. 338 albo powinien wnieść sprawę na posiedzenie – art. 339 § 3 k.p.k. </a:t>
            </a:r>
          </a:p>
          <a:p>
            <a:pPr algn="just"/>
            <a:r>
              <a:rPr lang="pl-PL" dirty="0"/>
              <a:t>Jeżeli na posiedzeniu </a:t>
            </a:r>
            <a:r>
              <a:rPr lang="pl-PL" b="1" dirty="0"/>
              <a:t>sąd</a:t>
            </a:r>
            <a:r>
              <a:rPr lang="pl-PL" dirty="0"/>
              <a:t> stwierdzi, że braki formalne nie występują albo występują, ale nie pozbawiają skuteczności skargi oskarżyciela, powinien skierować sprawę do rozpoznania na rozprawie. W przeciwnym razie możliwe jest umorzenie postępowania ze względu na brak skutecznej skargi uprawnionego oskarżyciela. </a:t>
            </a:r>
          </a:p>
          <a:p>
            <a:pPr algn="just"/>
            <a:r>
              <a:rPr lang="pl-PL" dirty="0"/>
              <a:t>Decyzja sądu uzależniona od rangi braków formalnych aktu oskarżenia. </a:t>
            </a:r>
          </a:p>
          <a:p>
            <a:pPr algn="just"/>
            <a:r>
              <a:rPr lang="pl-PL" dirty="0"/>
              <a:t>Por. uchwała SN z dnia 31 sierpnia 1994 r., I KZP 19/94. </a:t>
            </a:r>
          </a:p>
          <a:p>
            <a:pPr algn="just"/>
            <a:r>
              <a:rPr lang="pl-PL" dirty="0"/>
              <a:t>Jeżeli nie uzupełniono braków z wniosku z art. 335 § 2 </a:t>
            </a:r>
            <a:r>
              <a:rPr lang="pl-PL" dirty="0">
                <a:sym typeface="Wingdings" panose="05000000000000000000" pitchFamily="2" charset="2"/>
              </a:rPr>
              <a:t> sprawę kieruje się na rozprawę </a:t>
            </a:r>
            <a:endParaRPr lang="pl-PL" dirty="0"/>
          </a:p>
        </p:txBody>
      </p:sp>
    </p:spTree>
    <p:extLst>
      <p:ext uri="{BB962C8B-B14F-4D97-AF65-F5344CB8AC3E}">
        <p14:creationId xmlns:p14="http://schemas.microsoft.com/office/powerpoint/2010/main" val="4035540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Co jeżeli prokurator nie uzupełni braków formalnych aktu oskarżenia?</a:t>
            </a:r>
          </a:p>
        </p:txBody>
      </p:sp>
      <p:sp>
        <p:nvSpPr>
          <p:cNvPr id="3" name="Symbol zastępczy zawartości 2"/>
          <p:cNvSpPr>
            <a:spLocks noGrp="1"/>
          </p:cNvSpPr>
          <p:nvPr>
            <p:ph idx="1"/>
          </p:nvPr>
        </p:nvSpPr>
        <p:spPr/>
        <p:txBody>
          <a:bodyPr/>
          <a:lstStyle/>
          <a:p>
            <a:pPr marL="0" indent="0" algn="ctr">
              <a:buNone/>
            </a:pPr>
            <a:r>
              <a:rPr lang="pl-PL" b="1" u="sng" dirty="0"/>
              <a:t>Uchwała SN z 31.08.1994 r., I KZP 19/94 </a:t>
            </a:r>
          </a:p>
          <a:p>
            <a:pPr marL="0" indent="0" algn="just">
              <a:buNone/>
            </a:pPr>
            <a:r>
              <a:rPr lang="pl-PL" dirty="0"/>
              <a:t>Jeżeli prokurator, mimo zwrócenia mu aktu oskarżenia w trybie art. 298 (</a:t>
            </a:r>
            <a:r>
              <a:rPr lang="pl-PL" i="1" dirty="0"/>
              <a:t>obecnie 337</a:t>
            </a:r>
            <a:r>
              <a:rPr lang="pl-PL" dirty="0"/>
              <a:t>) k.p.k. w celu uzupełnienia braków formalnych, ponownie przekaże go w tej samej postaci, prezes sądu może sam zmienić swoją poprzednią decyzję, wykonując czynności przewidziane w art. 302 § 1 (</a:t>
            </a:r>
            <a:r>
              <a:rPr lang="pl-PL" i="1" dirty="0"/>
              <a:t>obecnie 338 §1</a:t>
            </a:r>
            <a:r>
              <a:rPr lang="pl-PL" dirty="0"/>
              <a:t>)</a:t>
            </a:r>
            <a:r>
              <a:rPr lang="pl-PL" i="1" dirty="0"/>
              <a:t> </a:t>
            </a:r>
            <a:r>
              <a:rPr lang="pl-PL" dirty="0"/>
              <a:t>k.p.k., albo powinien wnieść sprawę na posiedzenie sądu, który podejmuje stosowne postanowienie w ramach uprawnień przewidzianych w art. 299 § 1 (</a:t>
            </a:r>
            <a:r>
              <a:rPr lang="pl-PL" i="1" dirty="0"/>
              <a:t>obecnie 339 § 3</a:t>
            </a:r>
            <a:r>
              <a:rPr lang="pl-PL" dirty="0"/>
              <a:t>)k.p.k.</a:t>
            </a:r>
          </a:p>
          <a:p>
            <a:pPr marL="0" indent="0" algn="just">
              <a:buNone/>
            </a:pPr>
            <a:endParaRPr lang="pl-PL" dirty="0"/>
          </a:p>
          <a:p>
            <a:pPr marL="0" indent="0" algn="just">
              <a:buNone/>
            </a:pPr>
            <a:r>
              <a:rPr lang="pl-PL" dirty="0"/>
              <a:t>Sąd może umorzyć postępowanie na posiedzeniu na podstawie art. 17 § 1 pkt 9, jeżeli nad brakami formalnymi skargi oskarżyciela nie można przejść „do porządku dziennego”. </a:t>
            </a:r>
          </a:p>
        </p:txBody>
      </p:sp>
    </p:spTree>
    <p:extLst>
      <p:ext uri="{BB962C8B-B14F-4D97-AF65-F5344CB8AC3E}">
        <p14:creationId xmlns:p14="http://schemas.microsoft.com/office/powerpoint/2010/main" val="42172985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Kontrola formalna skargi oskarżyciela</a:t>
            </a:r>
          </a:p>
        </p:txBody>
      </p:sp>
      <p:sp>
        <p:nvSpPr>
          <p:cNvPr id="3" name="Symbol zastępczy zawartości 2"/>
          <p:cNvSpPr>
            <a:spLocks noGrp="1"/>
          </p:cNvSpPr>
          <p:nvPr>
            <p:ph idx="1"/>
          </p:nvPr>
        </p:nvSpPr>
        <p:spPr/>
        <p:txBody>
          <a:bodyPr>
            <a:normAutofit lnSpcReduction="10000"/>
          </a:bodyPr>
          <a:lstStyle/>
          <a:p>
            <a:pPr algn="just"/>
            <a:r>
              <a:rPr lang="pl-PL" dirty="0"/>
              <a:t>Kontrola w oparciu o art. 120 k.p.k. </a:t>
            </a:r>
          </a:p>
          <a:p>
            <a:pPr marL="0" indent="0" algn="just">
              <a:buNone/>
            </a:pPr>
            <a:r>
              <a:rPr lang="pl-PL" dirty="0">
                <a:sym typeface="Wingdings" panose="05000000000000000000" pitchFamily="2" charset="2"/>
              </a:rPr>
              <a:t>Zgodnie z art. 120 </a:t>
            </a:r>
            <a:r>
              <a:rPr lang="pl-PL" dirty="0"/>
              <a:t>§ 1 k.p.k. jeżeli pismo nie odpowiada wymaganiom formalnym, przewidzianym w art. 119 lub w przepisach szczególnych, a brak jest tego rodzaju, że </a:t>
            </a:r>
            <a:r>
              <a:rPr lang="pl-PL" b="1" dirty="0"/>
              <a:t>pismo nie może otrzymać biegu</a:t>
            </a:r>
            <a:r>
              <a:rPr lang="pl-PL" dirty="0"/>
              <a:t>, albo brak polega na niezłożeniu należytych opłat lub upoważnienia do podjęcia czynności procesowej, wzywa się osobę, od której pismo pochodzi, do usunięcia braku w terminie 7 dni. </a:t>
            </a:r>
          </a:p>
          <a:p>
            <a:pPr algn="just"/>
            <a:r>
              <a:rPr lang="pl-PL" dirty="0"/>
              <a:t>W razie uzupełnienia braku w terminie, pismo wywołuje skutki od dnia jego wniesienia. </a:t>
            </a:r>
          </a:p>
          <a:p>
            <a:pPr algn="just"/>
            <a:r>
              <a:rPr lang="pl-PL" dirty="0"/>
              <a:t>W przypadku nieuzupełnienia braku w terminie, pismo uznaje się za bezskuteczne, o czym należy pouczyć przy doręczeniu wezwania. </a:t>
            </a:r>
          </a:p>
          <a:p>
            <a:pPr algn="just"/>
            <a:r>
              <a:rPr lang="pl-PL" dirty="0"/>
              <a:t>Zarządzenia może wydać także referendarz sądowy. </a:t>
            </a:r>
          </a:p>
          <a:p>
            <a:pPr algn="just"/>
            <a:r>
              <a:rPr lang="pl-PL" dirty="0"/>
              <a:t>Na zarządzenia z art. 120 </a:t>
            </a:r>
            <a:r>
              <a:rPr lang="pl-PL" b="1" dirty="0"/>
              <a:t>nie przysługuje zażalenie </a:t>
            </a:r>
            <a:endParaRPr lang="pl-PL" dirty="0"/>
          </a:p>
        </p:txBody>
      </p:sp>
    </p:spTree>
    <p:extLst>
      <p:ext uri="{BB962C8B-B14F-4D97-AF65-F5344CB8AC3E}">
        <p14:creationId xmlns:p14="http://schemas.microsoft.com/office/powerpoint/2010/main" val="16168832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5858" y="0"/>
            <a:ext cx="11515725" cy="1280890"/>
          </a:xfrm>
        </p:spPr>
        <p:txBody>
          <a:bodyPr/>
          <a:lstStyle/>
          <a:p>
            <a:r>
              <a:rPr lang="pl-PL" dirty="0"/>
              <a:t>Doręczenie aktu oskarżenia </a:t>
            </a:r>
          </a:p>
        </p:txBody>
      </p:sp>
      <p:sp>
        <p:nvSpPr>
          <p:cNvPr id="3" name="Symbol zastępczy zawartości 2"/>
          <p:cNvSpPr>
            <a:spLocks noGrp="1"/>
          </p:cNvSpPr>
          <p:nvPr>
            <p:ph idx="1"/>
          </p:nvPr>
        </p:nvSpPr>
        <p:spPr>
          <a:xfrm>
            <a:off x="138223" y="1244009"/>
            <a:ext cx="11950996" cy="5528931"/>
          </a:xfrm>
        </p:spPr>
        <p:txBody>
          <a:bodyPr>
            <a:normAutofit fontScale="85000" lnSpcReduction="20000"/>
          </a:bodyPr>
          <a:lstStyle/>
          <a:p>
            <a:pPr marL="0" indent="0" algn="just">
              <a:buNone/>
            </a:pPr>
            <a:r>
              <a:rPr lang="pl-PL" dirty="0"/>
              <a:t>Jeżeli akt oskarżenia odpowiada warunkom formalnym, </a:t>
            </a:r>
            <a:r>
              <a:rPr lang="pl-PL" b="1" dirty="0"/>
              <a:t>prezes sądu lub referendarz sądowy</a:t>
            </a:r>
            <a:r>
              <a:rPr lang="pl-PL" dirty="0"/>
              <a:t> zarządza doręczenie jego odpisu oskarżonemu, wzywając </a:t>
            </a:r>
            <a:r>
              <a:rPr lang="pl-PL" u="sng" dirty="0"/>
              <a:t>do składania wniosków dowodowych w terminie 7 dni </a:t>
            </a:r>
            <a:r>
              <a:rPr lang="pl-PL" dirty="0"/>
              <a:t>od dnia doręczenia mu aktu oskarżenia, a także pouczając o prawie do złożenia wniosku o </a:t>
            </a:r>
            <a:r>
              <a:rPr lang="pl-PL" u="sng" dirty="0"/>
              <a:t>zobowiązanie prokuratora do uzupełnienia materiałów postępowania przygotowawczego dołączonych do aktu oskarżenia</a:t>
            </a:r>
            <a:r>
              <a:rPr lang="pl-PL" dirty="0"/>
              <a:t> o określone dokumenty zawarte w aktach tego postępowania, gdy ma to znaczenie dla interesu oskarżonego. </a:t>
            </a:r>
          </a:p>
          <a:p>
            <a:pPr algn="just"/>
            <a:r>
              <a:rPr lang="pl-PL" dirty="0"/>
              <a:t>Oskarżonego poucza się o treści przepisów:</a:t>
            </a:r>
          </a:p>
          <a:p>
            <a:pPr lvl="1" algn="just">
              <a:buFont typeface="+mj-lt"/>
              <a:buAutoNum type="arabicPeriod"/>
            </a:pPr>
            <a:r>
              <a:rPr lang="pl-PL" dirty="0"/>
              <a:t>Art. 291 § 3 – zabezpieczenie  kosztów postępowania  </a:t>
            </a:r>
          </a:p>
          <a:p>
            <a:pPr lvl="1" algn="just">
              <a:buFont typeface="+mj-lt"/>
              <a:buAutoNum type="arabicPeriod"/>
            </a:pPr>
            <a:r>
              <a:rPr lang="pl-PL" dirty="0"/>
              <a:t>Art. 338a – prawo do złożenia wniosku o wydanie wyroku skazującego i wymierzenie mu określonej kary lub środka karnego, przepadku lub środka kompensacyjnego bez przeprowadzenia postępowania dowodowego </a:t>
            </a:r>
            <a:r>
              <a:rPr lang="pl-PL" dirty="0">
                <a:sym typeface="Wingdings" panose="05000000000000000000" pitchFamily="2" charset="2"/>
              </a:rPr>
              <a:t> tzw. dobrowolne poddanie się odpowiedzialności karnej na posiedzeniu</a:t>
            </a:r>
            <a:r>
              <a:rPr lang="pl-PL" dirty="0"/>
              <a:t> </a:t>
            </a:r>
          </a:p>
          <a:p>
            <a:pPr lvl="1" algn="just">
              <a:buFont typeface="+mj-lt"/>
              <a:buAutoNum type="arabicPeriod"/>
            </a:pPr>
            <a:r>
              <a:rPr lang="pl-PL" dirty="0"/>
              <a:t>Art. 341 § 1 – prawo do udziału w posiedzeniu w przedmiocie warunkowego umorzenia postępowania </a:t>
            </a:r>
          </a:p>
          <a:p>
            <a:pPr lvl="1" algn="just">
              <a:buFont typeface="+mj-lt"/>
              <a:buAutoNum type="arabicPeriod"/>
            </a:pPr>
            <a:r>
              <a:rPr lang="pl-PL" dirty="0"/>
              <a:t>Art. 349 § 8 – dot. posiedzenia przygotowawczego przed rozprawą; ogłoszenie zarządzenia o wyznaczeniu terminów rozprawy ma skutek równoznaczny z </a:t>
            </a:r>
            <a:r>
              <a:rPr lang="pl-PL" u="sng" dirty="0"/>
              <a:t>wezwaniem obecnych uczestników postępowania</a:t>
            </a:r>
            <a:r>
              <a:rPr lang="pl-PL" dirty="0"/>
              <a:t> do udziału w rozprawie albo zawiadomieniem o jej terminach</a:t>
            </a:r>
          </a:p>
          <a:p>
            <a:pPr lvl="1" algn="just">
              <a:buFont typeface="+mj-lt"/>
              <a:buAutoNum type="arabicPeriod"/>
            </a:pPr>
            <a:r>
              <a:rPr lang="pl-PL" dirty="0"/>
              <a:t>Art. 374 </a:t>
            </a:r>
          </a:p>
          <a:p>
            <a:pPr lvl="1" algn="just">
              <a:buFont typeface="+mj-lt"/>
              <a:buAutoNum type="arabicPeriod"/>
            </a:pPr>
            <a:r>
              <a:rPr lang="pl-PL" dirty="0"/>
              <a:t>Art. 376</a:t>
            </a:r>
          </a:p>
          <a:p>
            <a:pPr lvl="1" algn="just">
              <a:buFont typeface="+mj-lt"/>
              <a:buAutoNum type="arabicPeriod"/>
            </a:pPr>
            <a:r>
              <a:rPr lang="pl-PL" dirty="0"/>
              <a:t>Art. 377</a:t>
            </a:r>
          </a:p>
          <a:p>
            <a:pPr lvl="1" algn="just">
              <a:buFont typeface="+mj-lt"/>
              <a:buAutoNum type="arabicPeriod"/>
            </a:pPr>
            <a:r>
              <a:rPr lang="pl-PL" dirty="0"/>
              <a:t>Art. 422 – wniosek o uzasadnienie wyroku </a:t>
            </a:r>
          </a:p>
          <a:p>
            <a:pPr lvl="1" algn="just">
              <a:buFont typeface="+mj-lt"/>
              <a:buAutoNum type="arabicPeriod"/>
            </a:pPr>
            <a:r>
              <a:rPr lang="pl-PL" dirty="0"/>
              <a:t>o prawie do złożenia wniosku o wyznaczenie obrońcy z urzędu w terminie 7 dni od daty doręczenia wezwania (zawiadomienia) o terminie rozprawy (posiedzenia)</a:t>
            </a:r>
          </a:p>
          <a:p>
            <a:pPr algn="just"/>
            <a:r>
              <a:rPr lang="pl-PL" dirty="0"/>
              <a:t>Oraz o prawie wniesienia pisemnej odpowiedzi na akt oskarżenia – art. 338 § 2 </a:t>
            </a:r>
          </a:p>
          <a:p>
            <a:pPr algn="just"/>
            <a:r>
              <a:rPr lang="pl-PL" dirty="0"/>
              <a:t>Gdy złożono wniosek z art. 335 § 1 albo akt oskarżenia zawiera wniosek z art. 335 § 2 jego odpis doręcza się ujawnionemu pokrzywdzonemu</a:t>
            </a:r>
          </a:p>
        </p:txBody>
      </p:sp>
      <p:sp>
        <p:nvSpPr>
          <p:cNvPr id="4" name="Nawias klamrowy zamykający 3"/>
          <p:cNvSpPr/>
          <p:nvPr/>
        </p:nvSpPr>
        <p:spPr>
          <a:xfrm>
            <a:off x="1757294" y="4070675"/>
            <a:ext cx="121601" cy="780282"/>
          </a:xfrm>
          <a:prstGeom prst="rightBrace">
            <a:avLst>
              <a:gd name="adj1" fmla="val 40808"/>
              <a:gd name="adj2" fmla="val 4750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2599928" y="4306928"/>
            <a:ext cx="5451434" cy="307777"/>
          </a:xfrm>
          <a:prstGeom prst="rect">
            <a:avLst/>
          </a:prstGeom>
          <a:noFill/>
        </p:spPr>
        <p:txBody>
          <a:bodyPr wrap="square" rtlCol="0">
            <a:spAutoFit/>
          </a:bodyPr>
          <a:lstStyle/>
          <a:p>
            <a:r>
              <a:rPr lang="pl-PL" sz="1400" dirty="0"/>
              <a:t>Uczestnictwo oskarżonego w rozprawie głównej</a:t>
            </a:r>
          </a:p>
        </p:txBody>
      </p:sp>
    </p:spTree>
    <p:extLst>
      <p:ext uri="{BB962C8B-B14F-4D97-AF65-F5344CB8AC3E}">
        <p14:creationId xmlns:p14="http://schemas.microsoft.com/office/powerpoint/2010/main" val="2575369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Ciekawe… </a:t>
            </a:r>
            <a:r>
              <a:rPr lang="pl-PL" dirty="0">
                <a:sym typeface="Wingdings" panose="05000000000000000000" pitchFamily="2" charset="2"/>
              </a:rPr>
              <a:t> </a:t>
            </a:r>
            <a:r>
              <a:rPr lang="pl-PL" dirty="0"/>
              <a:t> </a:t>
            </a:r>
          </a:p>
        </p:txBody>
      </p:sp>
      <p:sp>
        <p:nvSpPr>
          <p:cNvPr id="3" name="Symbol zastępczy zawartości 2"/>
          <p:cNvSpPr>
            <a:spLocks noGrp="1"/>
          </p:cNvSpPr>
          <p:nvPr>
            <p:ph idx="1"/>
          </p:nvPr>
        </p:nvSpPr>
        <p:spPr>
          <a:xfrm>
            <a:off x="1069848" y="2121408"/>
            <a:ext cx="10058400" cy="4050792"/>
          </a:xfrm>
        </p:spPr>
        <p:txBody>
          <a:bodyPr>
            <a:normAutofit/>
          </a:bodyPr>
          <a:lstStyle/>
          <a:p>
            <a:pPr marL="0" indent="0" algn="ctr">
              <a:buNone/>
            </a:pPr>
            <a:r>
              <a:rPr lang="pl-PL" sz="2400" b="1" u="sng" dirty="0"/>
              <a:t>Postanowienie SN z 13.03.2013 </a:t>
            </a:r>
            <a:r>
              <a:rPr lang="pl-PL" sz="2400" b="1" u="sng" dirty="0" err="1"/>
              <a:t>r.,V</a:t>
            </a:r>
            <a:r>
              <a:rPr lang="pl-PL" sz="2400" b="1" u="sng" dirty="0"/>
              <a:t> KK 197/12</a:t>
            </a:r>
          </a:p>
          <a:p>
            <a:pPr marL="0" indent="0" algn="just">
              <a:buNone/>
            </a:pPr>
            <a:endParaRPr lang="pl-PL" dirty="0"/>
          </a:p>
          <a:p>
            <a:pPr marL="0" indent="0" algn="just">
              <a:buNone/>
            </a:pPr>
            <a:r>
              <a:rPr lang="pl-PL" dirty="0"/>
              <a:t>(…) nie każde formalne naruszenie, także w zakresie prawa do obrony, musi oznaczać automatycznie pozbawienie procesu przymiotu rzetelności. (…) Naruszenie wymogu płynącego z art. 338 § 1 k.p.k., przez niedoręczenie oskarżonemu odpisu aktu oskarżenia i uniemożliwienie mu tym samym złożenia odpowiedzi na ten akt (art. 338 § 2 k.p.k.), stanowi niewątpliwie rażącą obrazę prawa procesowego, ale uchybienie przez sąd temu obowiązkowi nie może być oceniane jedynie od strony formalnej, lecz musi uwzględniać możliwość wpływu takiego naruszenia na realizację przez oskarżonego przysługującego mu prawa do obrony w realiach danej sprawy. Tylko bowiem wtedy można mówić o naruszeniu wymogów rzetelnego procesu, a tym samym i o możliwości wpływu tego uchybienia na treść wydanego orzeczenia.</a:t>
            </a:r>
          </a:p>
        </p:txBody>
      </p:sp>
    </p:spTree>
    <p:extLst>
      <p:ext uri="{BB962C8B-B14F-4D97-AF65-F5344CB8AC3E}">
        <p14:creationId xmlns:p14="http://schemas.microsoft.com/office/powerpoint/2010/main" val="1087936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Ogólne informacje o postępowaniu jurysdykcyjnym </a:t>
            </a:r>
          </a:p>
        </p:txBody>
      </p:sp>
      <p:sp>
        <p:nvSpPr>
          <p:cNvPr id="3" name="Symbol zastępczy zawartości 2"/>
          <p:cNvSpPr>
            <a:spLocks noGrp="1"/>
          </p:cNvSpPr>
          <p:nvPr>
            <p:ph idx="1"/>
          </p:nvPr>
        </p:nvSpPr>
        <p:spPr/>
        <p:txBody>
          <a:bodyPr>
            <a:normAutofit fontScale="92500" lnSpcReduction="20000"/>
          </a:bodyPr>
          <a:lstStyle/>
          <a:p>
            <a:pPr algn="just"/>
            <a:r>
              <a:rPr lang="pl-PL" dirty="0"/>
              <a:t>Kulminacja procesu i jego najważniejszy etap. Wcześniejsze stadium (postępowanie przygotowawcze) przygotowuje ten etap procesu, a późniejsze bazują na jego wynikach (odwoławcze, kasacyjne, wznowieniowe). </a:t>
            </a:r>
          </a:p>
          <a:p>
            <a:pPr algn="just"/>
            <a:r>
              <a:rPr lang="pl-PL" dirty="0"/>
              <a:t>„Wymiar sprawiedliwości jest taki, jaka jest rozprawa główna” T. Grzegorczyk, J. Tylman, </a:t>
            </a:r>
            <a:r>
              <a:rPr lang="pl-PL" i="1" dirty="0"/>
              <a:t>Polskie postępowanie karne,</a:t>
            </a:r>
            <a:r>
              <a:rPr lang="pl-PL" dirty="0"/>
              <a:t> Warszawa 2011, s. 755. </a:t>
            </a:r>
          </a:p>
          <a:p>
            <a:pPr algn="just"/>
            <a:r>
              <a:rPr lang="pl-PL" dirty="0"/>
              <a:t>W postępowaniu przed sądem I instancji, a przede wszystkim na rozprawie głównej najpełniej realizowane są najważniejsze zasady procesowe </a:t>
            </a:r>
          </a:p>
          <a:p>
            <a:pPr lvl="1" algn="just"/>
            <a:r>
              <a:rPr lang="pl-PL" dirty="0"/>
              <a:t>Kontradyktoryjności, </a:t>
            </a:r>
          </a:p>
          <a:p>
            <a:pPr lvl="1" algn="just"/>
            <a:r>
              <a:rPr lang="pl-PL" dirty="0"/>
              <a:t>Jawności</a:t>
            </a:r>
          </a:p>
          <a:p>
            <a:pPr lvl="1" algn="just"/>
            <a:r>
              <a:rPr lang="pl-PL" dirty="0"/>
              <a:t>Obiektywizmu </a:t>
            </a:r>
          </a:p>
          <a:p>
            <a:pPr lvl="1" algn="just"/>
            <a:r>
              <a:rPr lang="pl-PL" dirty="0"/>
              <a:t>Bezpośredniości </a:t>
            </a:r>
          </a:p>
          <a:p>
            <a:pPr lvl="1" algn="just"/>
            <a:r>
              <a:rPr lang="pl-PL" dirty="0"/>
              <a:t>Równości broni (równości stron)</a:t>
            </a:r>
          </a:p>
          <a:p>
            <a:pPr lvl="1" algn="just"/>
            <a:r>
              <a:rPr lang="pl-PL" dirty="0"/>
              <a:t>Koncentracji </a:t>
            </a:r>
          </a:p>
          <a:p>
            <a:pPr lvl="1" algn="just"/>
            <a:r>
              <a:rPr lang="pl-PL" dirty="0"/>
              <a:t>Skargowości </a:t>
            </a:r>
          </a:p>
          <a:p>
            <a:pPr algn="just"/>
            <a:r>
              <a:rPr lang="pl-PL" dirty="0"/>
              <a:t>Najpełniejsza realizacja standardu rzetelnego procesu – art. 6 EKPC</a:t>
            </a:r>
          </a:p>
          <a:p>
            <a:pPr algn="just"/>
            <a:endParaRPr lang="pl-PL" dirty="0"/>
          </a:p>
        </p:txBody>
      </p:sp>
    </p:spTree>
    <p:extLst>
      <p:ext uri="{BB962C8B-B14F-4D97-AF65-F5344CB8AC3E}">
        <p14:creationId xmlns:p14="http://schemas.microsoft.com/office/powerpoint/2010/main" val="15071344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Skierowanie sprawy na posiedzenie</a:t>
            </a:r>
          </a:p>
        </p:txBody>
      </p:sp>
      <p:sp>
        <p:nvSpPr>
          <p:cNvPr id="3" name="Symbol zastępczy zawartości 2"/>
          <p:cNvSpPr>
            <a:spLocks noGrp="1"/>
          </p:cNvSpPr>
          <p:nvPr>
            <p:ph idx="1"/>
          </p:nvPr>
        </p:nvSpPr>
        <p:spPr/>
        <p:txBody>
          <a:bodyPr>
            <a:normAutofit fontScale="92500" lnSpcReduction="20000"/>
          </a:bodyPr>
          <a:lstStyle/>
          <a:p>
            <a:pPr algn="just"/>
            <a:r>
              <a:rPr lang="pl-PL" dirty="0"/>
              <a:t>Poza kontrolą formalną aktu oskarżenia, </a:t>
            </a:r>
            <a:r>
              <a:rPr lang="pl-PL" b="1" dirty="0"/>
              <a:t>prezes sądu</a:t>
            </a:r>
            <a:r>
              <a:rPr lang="pl-PL" dirty="0"/>
              <a:t> ma obowiązek zbadać, czy przed skierowaniem sprawy do rozpoznania na rozprawie nie zachodzi potrzeba wniesienia jej z urzędu (lub na wniosek strony) </a:t>
            </a:r>
            <a:r>
              <a:rPr lang="pl-PL" b="1" dirty="0"/>
              <a:t>na posiedzenie w celu podjęcia rozstrzygnięcia przekraczającego jego uprawnienia. </a:t>
            </a:r>
          </a:p>
          <a:p>
            <a:pPr algn="just"/>
            <a:r>
              <a:rPr lang="pl-PL" dirty="0"/>
              <a:t>Możliwość orzekania co do </a:t>
            </a:r>
            <a:r>
              <a:rPr lang="pl-PL" i="1" dirty="0"/>
              <a:t>meritum </a:t>
            </a:r>
            <a:r>
              <a:rPr lang="pl-PL" dirty="0"/>
              <a:t>jest uzależniona od weryfikacji zagadnień incydentalnych np. trzeba rozstrzygnąć o właściwości sądu albo wybrać optymalny tryb postępowania (przyspieszony czy nakazowy). </a:t>
            </a:r>
          </a:p>
          <a:p>
            <a:pPr algn="just"/>
            <a:r>
              <a:rPr lang="pl-PL" dirty="0"/>
              <a:t>Dwa cele posiedzenia sądowego przed rozprawą:</a:t>
            </a:r>
          </a:p>
          <a:p>
            <a:pPr marL="800100" lvl="1" indent="-342900" algn="just">
              <a:buFont typeface="+mj-lt"/>
              <a:buAutoNum type="arabicPeriod"/>
            </a:pPr>
            <a:r>
              <a:rPr lang="pl-PL" dirty="0"/>
              <a:t>Kontrola podstaw oskarżenia i sprawdzenie czy nie zachodzą przeszkody do przeprowadzenia rozprawy</a:t>
            </a:r>
          </a:p>
          <a:p>
            <a:pPr marL="800100" lvl="1" indent="-342900" algn="just">
              <a:buFont typeface="+mj-lt"/>
              <a:buAutoNum type="arabicPeriod"/>
            </a:pPr>
            <a:r>
              <a:rPr lang="pl-PL" dirty="0"/>
              <a:t>Organizacyjne przygotowanie rozprawy (posiedzenie przygotowawcze – art. 349) </a:t>
            </a:r>
          </a:p>
          <a:p>
            <a:pPr algn="just"/>
            <a:r>
              <a:rPr lang="pl-PL" dirty="0"/>
              <a:t>Art. 339 § 4a </a:t>
            </a:r>
            <a:r>
              <a:rPr lang="pl-PL" dirty="0">
                <a:sym typeface="Wingdings" panose="05000000000000000000" pitchFamily="2" charset="2"/>
              </a:rPr>
              <a:t> jeżeli akt oskarżenia odpowiada warunkom formalnym sprawę kieruje się na posiedzenie przed rozprawą w terminie 30 dni od dnia wniesienia aktu oskarżenia</a:t>
            </a:r>
          </a:p>
          <a:p>
            <a:pPr lvl="1" algn="just"/>
            <a:r>
              <a:rPr lang="pl-PL" dirty="0">
                <a:sym typeface="Wingdings" panose="05000000000000000000" pitchFamily="2" charset="2"/>
              </a:rPr>
              <a:t>Termin instrukcyjny </a:t>
            </a:r>
            <a:endParaRPr lang="pl-PL" dirty="0"/>
          </a:p>
        </p:txBody>
      </p:sp>
    </p:spTree>
    <p:extLst>
      <p:ext uri="{BB962C8B-B14F-4D97-AF65-F5344CB8AC3E}">
        <p14:creationId xmlns:p14="http://schemas.microsoft.com/office/powerpoint/2010/main" val="40228885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61507" y="624110"/>
            <a:ext cx="11525693" cy="1280890"/>
          </a:xfrm>
        </p:spPr>
        <p:txBody>
          <a:bodyPr/>
          <a:lstStyle/>
          <a:p>
            <a:r>
              <a:rPr lang="pl-PL" dirty="0"/>
              <a:t>Skierowanie sprawy na posiedzenie</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966321771"/>
              </p:ext>
            </p:extLst>
          </p:nvPr>
        </p:nvGraphicFramePr>
        <p:xfrm>
          <a:off x="361508" y="1905000"/>
          <a:ext cx="8448195" cy="47416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pole tekstowe 2"/>
          <p:cNvSpPr txBox="1"/>
          <p:nvPr/>
        </p:nvSpPr>
        <p:spPr>
          <a:xfrm>
            <a:off x="9173497" y="3088340"/>
            <a:ext cx="2812026" cy="3046988"/>
          </a:xfrm>
          <a:prstGeom prst="rect">
            <a:avLst/>
          </a:prstGeom>
          <a:noFill/>
          <a:ln>
            <a:noFill/>
          </a:ln>
        </p:spPr>
        <p:style>
          <a:lnRef idx="0">
            <a:scrgbClr r="0" g="0" b="0"/>
          </a:lnRef>
          <a:fillRef idx="0">
            <a:scrgbClr r="0" g="0" b="0"/>
          </a:fillRef>
          <a:effectRef idx="0">
            <a:scrgbClr r="0" g="0" b="0"/>
          </a:effectRef>
          <a:fontRef idx="minor">
            <a:schemeClr val="accent6"/>
          </a:fontRef>
        </p:style>
        <p:txBody>
          <a:bodyPr wrap="square" rtlCol="0">
            <a:spAutoFit/>
          </a:bodyPr>
          <a:lstStyle/>
          <a:p>
            <a:pPr algn="just"/>
            <a:r>
              <a:rPr lang="pl-PL" sz="2400" dirty="0"/>
              <a:t>art. 339 § 3a – prezes sądu </a:t>
            </a:r>
            <a:r>
              <a:rPr lang="pl-PL" sz="2400" b="1" dirty="0"/>
              <a:t>może skierować </a:t>
            </a:r>
            <a:r>
              <a:rPr lang="pl-PL" sz="2400" dirty="0"/>
              <a:t>sprawę na posiedzenie, jeżeli oskarżony złożył wniosek z art. 338a </a:t>
            </a:r>
          </a:p>
        </p:txBody>
      </p:sp>
    </p:spTree>
    <p:extLst>
      <p:ext uri="{BB962C8B-B14F-4D97-AF65-F5344CB8AC3E}">
        <p14:creationId xmlns:p14="http://schemas.microsoft.com/office/powerpoint/2010/main" val="33182209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8190" y="613478"/>
            <a:ext cx="11527112" cy="1280890"/>
          </a:xfrm>
        </p:spPr>
        <p:txBody>
          <a:bodyPr/>
          <a:lstStyle/>
          <a:p>
            <a:r>
              <a:rPr lang="pl-PL" dirty="0"/>
              <a:t>Skierowanie sprawy na posiedzenie</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1686992629"/>
              </p:ext>
            </p:extLst>
          </p:nvPr>
        </p:nvGraphicFramePr>
        <p:xfrm>
          <a:off x="328190" y="1531088"/>
          <a:ext cx="10229743" cy="50929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Nawias klamrowy zamykający 5"/>
          <p:cNvSpPr/>
          <p:nvPr/>
        </p:nvSpPr>
        <p:spPr>
          <a:xfrm>
            <a:off x="10761667" y="1531088"/>
            <a:ext cx="311533" cy="1626781"/>
          </a:xfrm>
          <a:prstGeom prst="rightBrace">
            <a:avLst>
              <a:gd name="adj1" fmla="val 69767"/>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7" name="pole tekstowe 6"/>
          <p:cNvSpPr txBox="1"/>
          <p:nvPr/>
        </p:nvSpPr>
        <p:spPr>
          <a:xfrm>
            <a:off x="11176337" y="1403543"/>
            <a:ext cx="1015663" cy="1754326"/>
          </a:xfrm>
          <a:prstGeom prst="rect">
            <a:avLst/>
          </a:prstGeom>
          <a:noFill/>
        </p:spPr>
        <p:txBody>
          <a:bodyPr vert="vert" wrap="square" rtlCol="0">
            <a:spAutoFit/>
          </a:bodyPr>
          <a:lstStyle/>
          <a:p>
            <a:pPr algn="ctr"/>
            <a:r>
              <a:rPr lang="pl-PL" dirty="0"/>
              <a:t>Merytoryczna kontrola aktu oskarżenia </a:t>
            </a:r>
          </a:p>
        </p:txBody>
      </p:sp>
    </p:spTree>
    <p:extLst>
      <p:ext uri="{BB962C8B-B14F-4D97-AF65-F5344CB8AC3E}">
        <p14:creationId xmlns:p14="http://schemas.microsoft.com/office/powerpoint/2010/main" val="41118185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88136" y="1600200"/>
            <a:ext cx="10671048" cy="3538728"/>
          </a:xfrm>
        </p:spPr>
        <p:txBody>
          <a:bodyPr>
            <a:normAutofit/>
          </a:bodyPr>
          <a:lstStyle/>
          <a:p>
            <a:pPr algn="ctr"/>
            <a:r>
              <a:rPr lang="pl-PL" dirty="0"/>
              <a:t>Zasada jawności postępowania karnego – aspekt zewnętrzny i wewnętrzny</a:t>
            </a:r>
          </a:p>
        </p:txBody>
      </p:sp>
    </p:spTree>
    <p:extLst>
      <p:ext uri="{BB962C8B-B14F-4D97-AF65-F5344CB8AC3E}">
        <p14:creationId xmlns:p14="http://schemas.microsoft.com/office/powerpoint/2010/main" val="31248232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p:cNvSpPr>
            <a:spLocks noGrp="1"/>
          </p:cNvSpPr>
          <p:nvPr>
            <p:ph type="body" idx="1"/>
          </p:nvPr>
        </p:nvSpPr>
        <p:spPr>
          <a:xfrm>
            <a:off x="340242" y="251970"/>
            <a:ext cx="5326911" cy="576262"/>
          </a:xfrm>
        </p:spPr>
        <p:txBody>
          <a:bodyPr>
            <a:normAutofit fontScale="92500" lnSpcReduction="10000"/>
          </a:bodyPr>
          <a:lstStyle/>
          <a:p>
            <a:pPr algn="ctr"/>
            <a:r>
              <a:rPr lang="pl-PL" dirty="0"/>
              <a:t>Udział stron w posiedzeniach sądu (jawność wewnętrzna)  </a:t>
            </a:r>
          </a:p>
        </p:txBody>
      </p:sp>
      <p:sp>
        <p:nvSpPr>
          <p:cNvPr id="5" name="Symbol zastępczy zawartości 4"/>
          <p:cNvSpPr>
            <a:spLocks noGrp="1"/>
          </p:cNvSpPr>
          <p:nvPr>
            <p:ph sz="half" idx="2"/>
          </p:nvPr>
        </p:nvSpPr>
        <p:spPr>
          <a:xfrm>
            <a:off x="457200" y="1200372"/>
            <a:ext cx="5209953" cy="5572568"/>
          </a:xfrm>
        </p:spPr>
        <p:txBody>
          <a:bodyPr>
            <a:normAutofit fontScale="92500" lnSpcReduction="20000"/>
          </a:bodyPr>
          <a:lstStyle/>
          <a:p>
            <a:pPr marL="0" indent="0" algn="just">
              <a:buNone/>
            </a:pPr>
            <a:r>
              <a:rPr lang="pl-PL" dirty="0"/>
              <a:t>Art 339 § 5 – strony, obrońcy i pełnomocnicy mogą wziąć udział w posiedzeniach, gdy:</a:t>
            </a:r>
          </a:p>
          <a:p>
            <a:pPr marL="361950" lvl="1" indent="-276225" algn="just">
              <a:buFont typeface="+mj-lt"/>
              <a:buAutoNum type="arabicPeriod"/>
            </a:pPr>
            <a:r>
              <a:rPr lang="pl-PL" dirty="0"/>
              <a:t>prokurator złożył wniosek o orzeczenie środków zabezpieczających; </a:t>
            </a:r>
          </a:p>
          <a:p>
            <a:pPr marL="361950" lvl="1" indent="-276225" algn="just">
              <a:buFont typeface="+mj-lt"/>
              <a:buAutoNum type="arabicPeriod"/>
            </a:pPr>
            <a:r>
              <a:rPr lang="pl-PL" dirty="0"/>
              <a:t>zachodzi potrzeba rozważenia kwestii warunkowego umorzenie postępowania </a:t>
            </a:r>
          </a:p>
          <a:p>
            <a:pPr marL="361950" lvl="1" indent="-276225" algn="just">
              <a:buFont typeface="+mj-lt"/>
              <a:buAutoNum type="arabicPeriod"/>
            </a:pPr>
            <a:r>
              <a:rPr lang="pl-PL" dirty="0"/>
              <a:t>sąd rozstrzyga w przedmiocie wniosku z art. 335 § 1 </a:t>
            </a:r>
          </a:p>
          <a:p>
            <a:pPr marL="361950" lvl="1" indent="-276225" algn="just">
              <a:buFont typeface="+mj-lt"/>
              <a:buAutoNum type="arabicPeriod"/>
            </a:pPr>
            <a:r>
              <a:rPr lang="pl-PL" dirty="0"/>
              <a:t>prokurator złożył wniosek z art. 335 § 2 </a:t>
            </a:r>
          </a:p>
          <a:p>
            <a:pPr marL="361950" lvl="1" indent="-276225" algn="just">
              <a:buFont typeface="+mj-lt"/>
              <a:buAutoNum type="arabicPeriod"/>
            </a:pPr>
            <a:r>
              <a:rPr lang="pl-PL" dirty="0"/>
              <a:t>oskarżony, któremu zarzucono występek złożył wniosek o dobrowolne poddanie się karze w trybie art. 338a </a:t>
            </a:r>
          </a:p>
          <a:p>
            <a:pPr marL="361950" lvl="1" indent="-276225" algn="just">
              <a:buFont typeface="+mj-lt"/>
              <a:buAutoNum type="arabicPeriod"/>
            </a:pPr>
            <a:r>
              <a:rPr lang="pl-PL" dirty="0"/>
              <a:t>Zachodzi potrzeba rozważenia kwestii umorzenia postępowania na podstawie art. 59a k.k. </a:t>
            </a:r>
          </a:p>
          <a:p>
            <a:pPr marL="361950" lvl="1" indent="-276225" algn="just">
              <a:buFont typeface="+mj-lt"/>
              <a:buAutoNum type="arabicPeriod"/>
            </a:pPr>
            <a:r>
              <a:rPr lang="pl-PL" dirty="0"/>
              <a:t>Zachodzi potrzeba rozstrzygnięcia, w przedmiocie umorzenia postępowania z przyczyn wskazanych w art. 17 § 1 pkt. 2 – 11</a:t>
            </a:r>
          </a:p>
          <a:p>
            <a:pPr marL="361950" lvl="1" indent="-276225" algn="just">
              <a:buFont typeface="+mj-lt"/>
              <a:buAutoNum type="arabicPeriod"/>
            </a:pPr>
            <a:r>
              <a:rPr lang="pl-PL" dirty="0"/>
              <a:t>W przedmiocie umorzenia postępowania z powodu oczywistego braku podstaw faktycznych oskarżenia</a:t>
            </a:r>
          </a:p>
          <a:p>
            <a:pPr marL="361950" lvl="1" indent="-276225" algn="just">
              <a:buFont typeface="+mj-lt"/>
              <a:buAutoNum type="arabicPeriod"/>
            </a:pPr>
            <a:r>
              <a:rPr lang="pl-PL" dirty="0"/>
              <a:t>Sąd wydaje postanowienie w przedmiocie tymczasowego aresztowania lub innego środka przymusu</a:t>
            </a:r>
          </a:p>
          <a:p>
            <a:pPr marL="800100" lvl="1" indent="-342900" algn="just">
              <a:buFont typeface="+mj-lt"/>
              <a:buAutoNum type="arabicPeriod"/>
            </a:pPr>
            <a:endParaRPr lang="pl-PL" dirty="0"/>
          </a:p>
        </p:txBody>
      </p:sp>
      <p:sp>
        <p:nvSpPr>
          <p:cNvPr id="6" name="Symbol zastępczy tekstu 5"/>
          <p:cNvSpPr>
            <a:spLocks noGrp="1"/>
          </p:cNvSpPr>
          <p:nvPr>
            <p:ph type="body" sz="quarter" idx="3"/>
          </p:nvPr>
        </p:nvSpPr>
        <p:spPr>
          <a:xfrm>
            <a:off x="6939516" y="251970"/>
            <a:ext cx="5252484" cy="576262"/>
          </a:xfrm>
        </p:spPr>
        <p:txBody>
          <a:bodyPr>
            <a:normAutofit fontScale="92500" lnSpcReduction="10000"/>
          </a:bodyPr>
          <a:lstStyle/>
          <a:p>
            <a:pPr algn="ctr"/>
            <a:r>
              <a:rPr lang="pl-PL" dirty="0"/>
              <a:t>Jawność zewnętrzna posiedzeń sądowych</a:t>
            </a:r>
          </a:p>
        </p:txBody>
      </p:sp>
      <p:sp>
        <p:nvSpPr>
          <p:cNvPr id="7" name="Symbol zastępczy zawartości 6"/>
          <p:cNvSpPr>
            <a:spLocks noGrp="1"/>
          </p:cNvSpPr>
          <p:nvPr>
            <p:ph sz="quarter" idx="4"/>
          </p:nvPr>
        </p:nvSpPr>
        <p:spPr>
          <a:xfrm>
            <a:off x="7609368" y="1199265"/>
            <a:ext cx="4582632" cy="5572567"/>
          </a:xfrm>
        </p:spPr>
        <p:txBody>
          <a:bodyPr>
            <a:normAutofit lnSpcReduction="10000"/>
          </a:bodyPr>
          <a:lstStyle/>
          <a:p>
            <a:pPr algn="just"/>
            <a:r>
              <a:rPr lang="pl-PL" dirty="0"/>
              <a:t>Zasada – posiedzenia sądu odbywają się z wyłączeniem jawności </a:t>
            </a:r>
          </a:p>
          <a:p>
            <a:pPr algn="just"/>
            <a:r>
              <a:rPr lang="pl-PL" dirty="0"/>
              <a:t>Odstępstwa – jawne są m.in. posiedzenia:</a:t>
            </a:r>
          </a:p>
          <a:p>
            <a:pPr marL="800100" lvl="1" indent="-342900" algn="just">
              <a:buFont typeface="+mj-lt"/>
              <a:buAutoNum type="arabicPeriod"/>
            </a:pPr>
            <a:r>
              <a:rPr lang="pl-PL" dirty="0"/>
              <a:t>w przedmiocie umorzenia postępowania z przyczyn wskazanych w art. 17 § 1 pkt. 2 – 11</a:t>
            </a:r>
          </a:p>
          <a:p>
            <a:pPr marL="800100" lvl="1" indent="-342900" algn="just">
              <a:buFont typeface="+mj-lt"/>
              <a:buAutoNum type="arabicPeriod"/>
            </a:pPr>
            <a:r>
              <a:rPr lang="pl-PL" dirty="0"/>
              <a:t>W przedmiocie umorzenia postępowania z powodu oczywistego braku podstaw faktycznych oskarżenia</a:t>
            </a:r>
          </a:p>
          <a:p>
            <a:pPr marL="800100" lvl="1" indent="-342900" algn="just">
              <a:buFont typeface="+mj-lt"/>
              <a:buAutoNum type="arabicPeriod"/>
            </a:pPr>
            <a:r>
              <a:rPr lang="pl-PL" dirty="0"/>
              <a:t>Wydania postanowienia o zawieszeniu postepowania </a:t>
            </a:r>
          </a:p>
          <a:p>
            <a:pPr marL="800100" lvl="1" indent="-342900" algn="just">
              <a:buFont typeface="+mj-lt"/>
              <a:buAutoNum type="arabicPeriod"/>
            </a:pPr>
            <a:r>
              <a:rPr lang="pl-PL" dirty="0"/>
              <a:t>Na których rozstrzyga się w przedmiocie możliwości warunkowego umorzenia postępowania</a:t>
            </a:r>
          </a:p>
          <a:p>
            <a:pPr marL="800100" lvl="1" indent="-342900" algn="just">
              <a:buFont typeface="+mj-lt"/>
              <a:buAutoNum type="arabicPeriod"/>
            </a:pPr>
            <a:r>
              <a:rPr lang="pl-PL" dirty="0"/>
              <a:t>Tzw. posiedzenia wyrokowe – art. 341, 343 oraz 343a  </a:t>
            </a:r>
          </a:p>
          <a:p>
            <a:pPr marL="457200" lvl="1" indent="0" algn="just">
              <a:buNone/>
            </a:pPr>
            <a:endParaRPr lang="pl-PL" dirty="0"/>
          </a:p>
        </p:txBody>
      </p:sp>
      <p:sp>
        <p:nvSpPr>
          <p:cNvPr id="9" name="Nawias klamrowy zamykający 8"/>
          <p:cNvSpPr/>
          <p:nvPr/>
        </p:nvSpPr>
        <p:spPr>
          <a:xfrm>
            <a:off x="5257801" y="1743740"/>
            <a:ext cx="271130" cy="2860158"/>
          </a:xfrm>
          <a:prstGeom prst="rightBrace">
            <a:avLst>
              <a:gd name="adj1" fmla="val 205711"/>
              <a:gd name="adj2" fmla="val 4556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10" name="Nawias klamrowy zamykający 9"/>
          <p:cNvSpPr/>
          <p:nvPr/>
        </p:nvSpPr>
        <p:spPr>
          <a:xfrm>
            <a:off x="5503942" y="4770619"/>
            <a:ext cx="136107" cy="1292902"/>
          </a:xfrm>
          <a:prstGeom prst="rightBrace">
            <a:avLst>
              <a:gd name="adj1" fmla="val 235979"/>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11" name="pole tekstowe 10"/>
          <p:cNvSpPr txBox="1"/>
          <p:nvPr/>
        </p:nvSpPr>
        <p:spPr>
          <a:xfrm>
            <a:off x="5528931" y="2870199"/>
            <a:ext cx="1574800" cy="369332"/>
          </a:xfrm>
          <a:prstGeom prst="rect">
            <a:avLst/>
          </a:prstGeom>
          <a:noFill/>
        </p:spPr>
        <p:txBody>
          <a:bodyPr wrap="square" rtlCol="0">
            <a:spAutoFit/>
          </a:bodyPr>
          <a:lstStyle/>
          <a:p>
            <a:r>
              <a:rPr lang="pl-PL" dirty="0"/>
              <a:t>Art. 339 § 1 </a:t>
            </a:r>
          </a:p>
        </p:txBody>
      </p:sp>
      <p:sp>
        <p:nvSpPr>
          <p:cNvPr id="12" name="pole tekstowe 11"/>
          <p:cNvSpPr txBox="1"/>
          <p:nvPr/>
        </p:nvSpPr>
        <p:spPr>
          <a:xfrm>
            <a:off x="5698763" y="4545528"/>
            <a:ext cx="2147777" cy="1938992"/>
          </a:xfrm>
          <a:prstGeom prst="rect">
            <a:avLst/>
          </a:prstGeom>
          <a:noFill/>
        </p:spPr>
        <p:txBody>
          <a:bodyPr wrap="square" rtlCol="0">
            <a:spAutoFit/>
          </a:bodyPr>
          <a:lstStyle/>
          <a:p>
            <a:pPr algn="just"/>
            <a:r>
              <a:rPr lang="pl-PL" sz="1200" dirty="0"/>
              <a:t>Może wziąć udział także </a:t>
            </a:r>
            <a:r>
              <a:rPr lang="pl-PL" sz="1200" b="1" dirty="0"/>
              <a:t>pokrzywdzony.</a:t>
            </a:r>
          </a:p>
          <a:p>
            <a:pPr algn="just"/>
            <a:r>
              <a:rPr lang="pl-PL" sz="1200" dirty="0"/>
              <a:t>Poucza się go o możliwości zakończenia postępowania bez przeprowadzenia rozprawy i o prawie do złożenia oświadczenia o działaniu w charakterze oskarżyciela posiłkowego. </a:t>
            </a:r>
            <a:r>
              <a:rPr lang="pl-PL" sz="1200" b="1" dirty="0"/>
              <a:t> </a:t>
            </a:r>
            <a:endParaRPr lang="pl-PL" sz="1200" dirty="0"/>
          </a:p>
        </p:txBody>
      </p:sp>
      <p:cxnSp>
        <p:nvCxnSpPr>
          <p:cNvPr id="14" name="Łącznik prosty ze strzałką 13"/>
          <p:cNvCxnSpPr/>
          <p:nvPr/>
        </p:nvCxnSpPr>
        <p:spPr>
          <a:xfrm flipV="1">
            <a:off x="5065077" y="1339111"/>
            <a:ext cx="751523" cy="3932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pole tekstowe 15"/>
          <p:cNvSpPr txBox="1"/>
          <p:nvPr/>
        </p:nvSpPr>
        <p:spPr>
          <a:xfrm>
            <a:off x="5735387" y="740786"/>
            <a:ext cx="1451857" cy="1200329"/>
          </a:xfrm>
          <a:prstGeom prst="rect">
            <a:avLst/>
          </a:prstGeom>
          <a:noFill/>
        </p:spPr>
        <p:txBody>
          <a:bodyPr wrap="square" rtlCol="0">
            <a:spAutoFit/>
          </a:bodyPr>
          <a:lstStyle/>
          <a:p>
            <a:pPr algn="just"/>
            <a:r>
              <a:rPr lang="pl-PL" sz="1200" dirty="0"/>
              <a:t>Obowiązkowy udział obrońcy i prokuratora, gdy orzeka się o środku z art. 93a § 1 pkt. 4 </a:t>
            </a:r>
          </a:p>
        </p:txBody>
      </p:sp>
    </p:spTree>
    <p:extLst>
      <p:ext uri="{BB962C8B-B14F-4D97-AF65-F5344CB8AC3E}">
        <p14:creationId xmlns:p14="http://schemas.microsoft.com/office/powerpoint/2010/main" val="23770287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9609" y="329142"/>
            <a:ext cx="11536326" cy="1280890"/>
          </a:xfrm>
        </p:spPr>
        <p:txBody>
          <a:bodyPr>
            <a:normAutofit fontScale="90000"/>
          </a:bodyPr>
          <a:lstStyle/>
          <a:p>
            <a:r>
              <a:rPr lang="pl-PL" dirty="0"/>
              <a:t>Merytoryczna kontrola aktu oskarżenia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69857938"/>
              </p:ext>
            </p:extLst>
          </p:nvPr>
        </p:nvGraphicFramePr>
        <p:xfrm>
          <a:off x="329609" y="1382233"/>
          <a:ext cx="11536326" cy="54757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1573619" y="5901070"/>
            <a:ext cx="9388548" cy="646331"/>
          </a:xfrm>
          <a:prstGeom prst="rect">
            <a:avLst/>
          </a:prstGeom>
          <a:noFill/>
        </p:spPr>
        <p:txBody>
          <a:bodyPr wrap="square" rtlCol="0">
            <a:spAutoFit/>
          </a:bodyPr>
          <a:lstStyle/>
          <a:p>
            <a:pPr algn="ctr"/>
            <a:r>
              <a:rPr lang="pl-PL" b="1" dirty="0"/>
              <a:t>Umorzenie postępowania </a:t>
            </a:r>
            <a:r>
              <a:rPr lang="pl-PL" b="1" dirty="0">
                <a:sym typeface="Wingdings" panose="05000000000000000000" pitchFamily="2" charset="2"/>
              </a:rPr>
              <a:t> sąd wydaje </a:t>
            </a:r>
            <a:r>
              <a:rPr lang="pl-PL" b="1" u="sng" dirty="0">
                <a:sym typeface="Wingdings" panose="05000000000000000000" pitchFamily="2" charset="2"/>
              </a:rPr>
              <a:t>postanowienie</a:t>
            </a:r>
            <a:r>
              <a:rPr lang="pl-PL" b="1" dirty="0">
                <a:sym typeface="Wingdings" panose="05000000000000000000" pitchFamily="2" charset="2"/>
              </a:rPr>
              <a:t>. Na postanowienie przysługuje zażalenie</a:t>
            </a:r>
            <a:endParaRPr lang="pl-PL" b="1" dirty="0"/>
          </a:p>
        </p:txBody>
      </p:sp>
    </p:spTree>
    <p:extLst>
      <p:ext uri="{BB962C8B-B14F-4D97-AF65-F5344CB8AC3E}">
        <p14:creationId xmlns:p14="http://schemas.microsoft.com/office/powerpoint/2010/main" val="17889710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Merytoryczna kontrola aktu oskarżenia – art. 344a </a:t>
            </a:r>
          </a:p>
        </p:txBody>
      </p:sp>
      <p:sp>
        <p:nvSpPr>
          <p:cNvPr id="3" name="Symbol zastępczy zawartości 2"/>
          <p:cNvSpPr>
            <a:spLocks noGrp="1"/>
          </p:cNvSpPr>
          <p:nvPr>
            <p:ph idx="1"/>
          </p:nvPr>
        </p:nvSpPr>
        <p:spPr>
          <a:xfrm>
            <a:off x="1069847" y="2121407"/>
            <a:ext cx="10837017" cy="4230231"/>
          </a:xfrm>
        </p:spPr>
        <p:txBody>
          <a:bodyPr>
            <a:normAutofit lnSpcReduction="10000"/>
          </a:bodyPr>
          <a:lstStyle/>
          <a:p>
            <a:pPr algn="just"/>
            <a:r>
              <a:rPr lang="pl-PL" dirty="0"/>
              <a:t>Zwrot sprawy prokuratorowi w celu uzupełnienia istotnych braków postępowania przygotowawczego.</a:t>
            </a:r>
          </a:p>
          <a:p>
            <a:pPr lvl="1" algn="just"/>
            <a:r>
              <a:rPr lang="pl-PL" dirty="0"/>
              <a:t>sprawa znowu jest w postępowaniu przygotowawczym, a prokurator może podjąć </a:t>
            </a:r>
            <a:r>
              <a:rPr lang="pl-PL" b="1" dirty="0"/>
              <a:t>każdą</a:t>
            </a:r>
            <a:r>
              <a:rPr lang="pl-PL" dirty="0"/>
              <a:t> decyzję co do jej dalszego biegu. Por.: art. 334b</a:t>
            </a:r>
          </a:p>
          <a:p>
            <a:pPr algn="just"/>
            <a:r>
              <a:rPr lang="pl-PL" dirty="0"/>
              <a:t>Ocena zupełności i prawidłowości czynności procesowych. Zwrot sprawy możliwy tylko wtedy, gdy dokonanie niezbędnych czynności przez sąd powodowałoby </a:t>
            </a:r>
            <a:r>
              <a:rPr lang="pl-PL" b="1" dirty="0"/>
              <a:t>znaczne trudności. </a:t>
            </a:r>
          </a:p>
          <a:p>
            <a:pPr algn="just"/>
            <a:r>
              <a:rPr lang="pl-PL" dirty="0"/>
              <a:t>Celem instytucji z art. 344a jest przyspieszenie postępowania. Ma ona charakter wyjątkowy, a przesłanki pozwalające na „cofnięcie sprawy” do postępowania przygotowawczego nie mogą być interpretowane rozszerzająco. Dla oceny, czy należy zwrócić sprawę prokuratorowi, czy sąd powinien sam np. zebrać materiał dowodowy, konieczne jest porównanie czasu niezbędnego na uzupełnienie braków postępowania przygotowawczego w trakcie postępowania sądowego z czasem, jaki jest potrzebny na ich uzupełnienie w trybie art. 344a </a:t>
            </a:r>
          </a:p>
        </p:txBody>
      </p:sp>
    </p:spTree>
    <p:extLst>
      <p:ext uri="{BB962C8B-B14F-4D97-AF65-F5344CB8AC3E}">
        <p14:creationId xmlns:p14="http://schemas.microsoft.com/office/powerpoint/2010/main" val="35166638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Merytoryczna kontrola aktu oskarżenia – art. 344a </a:t>
            </a:r>
          </a:p>
        </p:txBody>
      </p:sp>
      <p:sp>
        <p:nvSpPr>
          <p:cNvPr id="3" name="Symbol zastępczy zawartości 2"/>
          <p:cNvSpPr>
            <a:spLocks noGrp="1"/>
          </p:cNvSpPr>
          <p:nvPr>
            <p:ph idx="1"/>
          </p:nvPr>
        </p:nvSpPr>
        <p:spPr/>
        <p:txBody>
          <a:bodyPr/>
          <a:lstStyle/>
          <a:p>
            <a:pPr algn="just"/>
            <a:r>
              <a:rPr lang="pl-PL" dirty="0"/>
              <a:t>Przesłanki:</a:t>
            </a:r>
          </a:p>
          <a:p>
            <a:pPr lvl="1" algn="just"/>
            <a:r>
              <a:rPr lang="pl-PL" dirty="0"/>
              <a:t>akta postępowania wskazują na istotne braki tego postępowania, zwłaszcza potrzebę poszukiwania dowodów </a:t>
            </a:r>
          </a:p>
          <a:p>
            <a:pPr lvl="1" algn="just"/>
            <a:r>
              <a:rPr lang="pl-PL" dirty="0"/>
              <a:t>chodzi także o naruszenie przepisów postępowania o charakterze gwarancyjnym dla stron (zwłaszcza podejrzanego; np. niewydanie postanowienia o zmianie zarzutów w okolicznościach z art. 314) </a:t>
            </a:r>
          </a:p>
          <a:p>
            <a:pPr lvl="1" algn="just"/>
            <a:r>
              <a:rPr lang="pl-PL" dirty="0"/>
              <a:t>przesłanki zwrotu sprawy prokuratorowi muszą być wąsko interpretowane</a:t>
            </a:r>
          </a:p>
          <a:p>
            <a:pPr algn="just"/>
            <a:r>
              <a:rPr lang="pl-PL" dirty="0"/>
              <a:t>Sąd w postanowieniu wskazuje kierunek uzupełnienia postępowania przygotowawczego. </a:t>
            </a:r>
          </a:p>
          <a:p>
            <a:pPr algn="just"/>
            <a:r>
              <a:rPr lang="pl-PL" b="1" dirty="0"/>
              <a:t>Stronom</a:t>
            </a:r>
            <a:r>
              <a:rPr lang="pl-PL" dirty="0"/>
              <a:t> (oskarżycielowi – publicznemu, posiłkowemu, oskarżonemu) przysługuje prawo do złożenia zażalenia na </a:t>
            </a:r>
            <a:r>
              <a:rPr lang="pl-PL" b="1" dirty="0"/>
              <a:t>postanowienia </a:t>
            </a:r>
            <a:r>
              <a:rPr lang="pl-PL" dirty="0"/>
              <a:t>o zwrocie sprawy prokuratorowi. </a:t>
            </a:r>
          </a:p>
        </p:txBody>
      </p:sp>
    </p:spTree>
    <p:extLst>
      <p:ext uri="{BB962C8B-B14F-4D97-AF65-F5344CB8AC3E}">
        <p14:creationId xmlns:p14="http://schemas.microsoft.com/office/powerpoint/2010/main" val="29486204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Zwrot sprawy prokuratorowi</a:t>
            </a:r>
          </a:p>
        </p:txBody>
      </p:sp>
      <p:sp>
        <p:nvSpPr>
          <p:cNvPr id="3" name="Symbol zastępczy zawartości 2"/>
          <p:cNvSpPr>
            <a:spLocks noGrp="1"/>
          </p:cNvSpPr>
          <p:nvPr>
            <p:ph idx="1"/>
          </p:nvPr>
        </p:nvSpPr>
        <p:spPr/>
        <p:txBody>
          <a:bodyPr/>
          <a:lstStyle/>
          <a:p>
            <a:pPr marL="0" indent="0" algn="ctr">
              <a:buNone/>
            </a:pPr>
            <a:r>
              <a:rPr lang="pl-PL" b="1" dirty="0"/>
              <a:t>Postanowienie SA w Katowicach z 19.08.2009 r. </a:t>
            </a:r>
          </a:p>
          <a:p>
            <a:pPr marL="0" indent="0" algn="just">
              <a:buNone/>
            </a:pPr>
            <a:r>
              <a:rPr lang="pl-PL" dirty="0"/>
              <a:t>Sąd I instancji decydując się na zwrot sprawy w trybie przepisu art. 345 § 1 k.p.k. powinien czuwać, czy takie </a:t>
            </a:r>
            <a:r>
              <a:rPr lang="pl-PL" b="1" dirty="0"/>
              <a:t>działanie, z natury mające charakter wyjątkowego</a:t>
            </a:r>
            <a:r>
              <a:rPr lang="pl-PL" dirty="0"/>
              <a:t>, zapobiegnie istotnie przewlekłości całego postępowania karnego, a co za tym idzie, jeżeli sąd ten nawet dostrzeże istotne braki postępowania przygotowawczego, a ich uzupełnienie głównie w zakresie dowodów, które nie wymagają poszukiwania, możliwe jest w postępowaniu rozpoznawczym, niezbędne jest przy podejmowaniu decyzji kierowanie się zdrowym rozsądkiem, mającym na celu realizowanie zasady, o jakiej mowa w przepisie art. 2 § 1 pkt 4 k.p.k. Jeżeli zatem decyzja o cofnięciu postępowania do fazy śledztwa ma charakter wyjątkowy w odniesieniu do reguły rozstrzygnięcia sprawy w rozsądnym terminie, to przesłanki wynikające z art. 345 § 1 k.p.k. nie mogą być interpretowane rozszerzająco.</a:t>
            </a:r>
          </a:p>
        </p:txBody>
      </p:sp>
    </p:spTree>
    <p:extLst>
      <p:ext uri="{BB962C8B-B14F-4D97-AF65-F5344CB8AC3E}">
        <p14:creationId xmlns:p14="http://schemas.microsoft.com/office/powerpoint/2010/main" val="36985852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30519" y="-75807"/>
            <a:ext cx="10058400" cy="1609344"/>
          </a:xfrm>
        </p:spPr>
        <p:txBody>
          <a:bodyPr/>
          <a:lstStyle/>
          <a:p>
            <a:r>
              <a:rPr lang="pl-PL" dirty="0"/>
              <a:t>art. 337 a art. 334a </a:t>
            </a:r>
          </a:p>
        </p:txBody>
      </p:sp>
      <p:sp>
        <p:nvSpPr>
          <p:cNvPr id="3" name="Symbol zastępczy zawartości 2"/>
          <p:cNvSpPr>
            <a:spLocks noGrp="1"/>
          </p:cNvSpPr>
          <p:nvPr>
            <p:ph idx="1"/>
          </p:nvPr>
        </p:nvSpPr>
        <p:spPr>
          <a:xfrm>
            <a:off x="589935" y="1248697"/>
            <a:ext cx="11208775" cy="5181599"/>
          </a:xfrm>
        </p:spPr>
        <p:txBody>
          <a:bodyPr>
            <a:normAutofit lnSpcReduction="10000"/>
          </a:bodyPr>
          <a:lstStyle/>
          <a:p>
            <a:pPr marL="0" indent="0" algn="ctr">
              <a:buNone/>
            </a:pPr>
            <a:r>
              <a:rPr lang="pl-PL" b="1" u="sng" dirty="0"/>
              <a:t>Postanowienie SA w Katowicach z 21.01.2009 r., II </a:t>
            </a:r>
            <a:r>
              <a:rPr lang="pl-PL" b="1" u="sng" dirty="0" err="1"/>
              <a:t>AKz</a:t>
            </a:r>
            <a:r>
              <a:rPr lang="pl-PL" b="1" u="sng" dirty="0"/>
              <a:t> 9/09 </a:t>
            </a:r>
          </a:p>
          <a:p>
            <a:pPr marL="0" indent="0" algn="just">
              <a:buNone/>
            </a:pPr>
            <a:r>
              <a:rPr lang="pl-PL" dirty="0"/>
              <a:t>Zwrot sprawy przez sąd w trybie art. 345 § 1 k.p.k. w celu uzupełnienia śledztwa lub dochodzenia powinien mieć miejsce jedynie wtedy, gdy wadliwie przeprowadzone lub wręcz pominięte czynności tej fazy procesu uzasadniają tezę o nie wypełnieniu przez oskarżyciela ustawowych celów postępowania przygotowawczego. Wyznacza je treść normy art. 297 § 1 k.p.k., stanowiąc, że jest nim, obok ustalenia popełnienia czynu i wykrycia sprawcy, również wyjaśnienie okoliczności sprawy, zebranie, zabezpieczenie i w niezbędnym zakresie utrwalenie dowodów dla sądu. Niezbędny zakres materiału dowodowego określają zaś granice kognicji sądu opisane treścią postawionego zarzutu aktu oskarżenia. (...) </a:t>
            </a:r>
            <a:r>
              <a:rPr lang="pl-PL" b="1" dirty="0"/>
              <a:t>Decyzja o zwrocie sprawy prokuratorowi w trybie art. 345 § 1 k.p.k. zapaść może bowiem jedynie w sytuacji, gdy wstępna kontrola akt sprawy dokonana przez sąd </a:t>
            </a:r>
            <a:r>
              <a:rPr lang="pl-PL" b="1" dirty="0" err="1"/>
              <a:t>meriti</a:t>
            </a:r>
            <a:r>
              <a:rPr lang="pl-PL" b="1" dirty="0"/>
              <a:t> prowadzi do wniosku zupełności postępowania w zakresie wymagań formalnych skargi, jaką jest akt oskarżenia</a:t>
            </a:r>
            <a:r>
              <a:rPr lang="pl-PL" dirty="0"/>
              <a:t>. W sytuacji natomiast, gdy sąd powołany do rozpoznania sprawy uznaje akt oskarżenia za niepełny i dotknięty brakami formalnymi, czynnością podstawową i wstępną jest podjęcie decyzji o zwrocie skargi - celem ich uzupełnienia w trybie art. 337 § 1 k.p.k. (...) Przepisy procedury karnej nie przewidują możliwości łącznego - w trybie wydania jednego tylko orzeczenia - wycofania sprawy do etapu postępowania przygotowawczego jednocześnie z powodu uchybień formalnych aktu oskarżenia oraz merytorycznych braków postępowania.</a:t>
            </a:r>
          </a:p>
        </p:txBody>
      </p:sp>
    </p:spTree>
    <p:extLst>
      <p:ext uri="{BB962C8B-B14F-4D97-AF65-F5344CB8AC3E}">
        <p14:creationId xmlns:p14="http://schemas.microsoft.com/office/powerpoint/2010/main" val="2753444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Ogólne informacje o postępowaniu jurysdykcyjnym </a:t>
            </a:r>
          </a:p>
        </p:txBody>
      </p:sp>
      <p:sp>
        <p:nvSpPr>
          <p:cNvPr id="3" name="Symbol zastępczy zawartości 2"/>
          <p:cNvSpPr>
            <a:spLocks noGrp="1"/>
          </p:cNvSpPr>
          <p:nvPr>
            <p:ph idx="1"/>
          </p:nvPr>
        </p:nvSpPr>
        <p:spPr/>
        <p:txBody>
          <a:bodyPr/>
          <a:lstStyle/>
          <a:p>
            <a:pPr algn="just"/>
            <a:r>
              <a:rPr lang="pl-PL" dirty="0"/>
              <a:t>Art. 6 ust. 1 EKPC </a:t>
            </a:r>
          </a:p>
          <a:p>
            <a:pPr algn="just"/>
            <a:r>
              <a:rPr lang="pl-PL" dirty="0"/>
              <a:t>Każdy ma prawo do </a:t>
            </a:r>
            <a:r>
              <a:rPr lang="pl-PL" b="1" dirty="0"/>
              <a:t>sprawiedliwego i publicznego </a:t>
            </a:r>
            <a:r>
              <a:rPr lang="pl-PL" dirty="0"/>
              <a:t>rozpatrzenia jego sprawy w </a:t>
            </a:r>
            <a:r>
              <a:rPr lang="pl-PL" b="1" dirty="0"/>
              <a:t>rozsądnym terminie </a:t>
            </a:r>
            <a:r>
              <a:rPr lang="pl-PL" dirty="0"/>
              <a:t>przez </a:t>
            </a:r>
            <a:r>
              <a:rPr lang="pl-PL" b="1" dirty="0"/>
              <a:t>niezawisły i bezstronny sąd ustanowiony ustawą </a:t>
            </a:r>
            <a:r>
              <a:rPr lang="pl-PL" dirty="0"/>
              <a:t>przy rozstrzyganiu o jego prawach i obowiązkach o charakterze cywilnym albo o </a:t>
            </a:r>
            <a:r>
              <a:rPr lang="pl-PL" b="1" dirty="0"/>
              <a:t>zasadności każdego oskarżenia w wytoczonej przeciwko niemu sprawie karnej.</a:t>
            </a:r>
            <a:r>
              <a:rPr lang="pl-PL" dirty="0"/>
              <a:t> Postępowanie przed sądem jest </a:t>
            </a:r>
            <a:r>
              <a:rPr lang="pl-PL" b="1" dirty="0"/>
              <a:t>jawne</a:t>
            </a:r>
            <a:r>
              <a:rPr lang="pl-PL" dirty="0"/>
              <a:t>, jednak prasa i publiczność </a:t>
            </a:r>
            <a:r>
              <a:rPr lang="pl-PL" b="1" dirty="0"/>
              <a:t>mogą być wyłączone z całości lub części rozprawy sądowej </a:t>
            </a:r>
            <a:r>
              <a:rPr lang="pl-PL" dirty="0"/>
              <a:t>ze względów obyczajowych, z uwagi na porządek publiczny lub bezpieczeństwo państwowe w społeczeństwie demokratycznym, gdy wymaga tego dobro małoletnich lub gdy służy to ochronie życia prywatnego stron albo też w okolicznościach szczególnych, w granicach uznanych przez sąd za bezwzględnie konieczne, kiedy jawność mogłaby przynieść szkodę interesom wymiaru sprawiedliwości. </a:t>
            </a:r>
          </a:p>
          <a:p>
            <a:endParaRPr lang="pl-PL" dirty="0"/>
          </a:p>
        </p:txBody>
      </p:sp>
    </p:spTree>
    <p:extLst>
      <p:ext uri="{BB962C8B-B14F-4D97-AF65-F5344CB8AC3E}">
        <p14:creationId xmlns:p14="http://schemas.microsoft.com/office/powerpoint/2010/main" val="35678699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832" y="181898"/>
            <a:ext cx="12182168" cy="6646605"/>
          </a:xfrm>
        </p:spPr>
        <p:txBody>
          <a:bodyPr>
            <a:normAutofit fontScale="92500" lnSpcReduction="10000"/>
          </a:bodyPr>
          <a:lstStyle/>
          <a:p>
            <a:pPr marL="0" indent="0" algn="ctr">
              <a:buNone/>
            </a:pPr>
            <a:r>
              <a:rPr lang="pl-PL" sz="2600" b="1" u="sng" dirty="0"/>
              <a:t>Postanowienie SA w Katowicach z 2.02.2011 r., II </a:t>
            </a:r>
            <a:r>
              <a:rPr lang="pl-PL" sz="2600" b="1" u="sng" dirty="0" err="1"/>
              <a:t>AKz</a:t>
            </a:r>
            <a:r>
              <a:rPr lang="pl-PL" sz="2600" b="1" u="sng" dirty="0"/>
              <a:t> 39/11</a:t>
            </a:r>
          </a:p>
          <a:p>
            <a:pPr marL="0" indent="0" algn="just">
              <a:buNone/>
            </a:pPr>
            <a:r>
              <a:rPr lang="pl-PL" dirty="0"/>
              <a:t>W tej fazie postępowania sąd ma prawo i obowiązek badania, czy przeprowadzone w sprawie dochodzenie lub śledztwo nie wymaga uzupełnienia. W orzecznictwie wskazuje się, że </a:t>
            </a:r>
            <a:r>
              <a:rPr lang="pl-PL" b="1" dirty="0"/>
              <a:t>ratio legis powyższej regulacji należy poszukiwać w powiązaniu z jednym z podstawowych celów postępowania karnego, jakim jest rozstrzygnięcie sprawy w rozsądnym terminie, o czym wprost stanowi przepis art. 2 § 1 pkt 4 k.p.k.</a:t>
            </a:r>
            <a:r>
              <a:rPr lang="pl-PL" dirty="0"/>
              <a:t> Dlatego właśnie ustawodawca przewidział możliwość zwrotu sprawy prokuratorowi, ale pod ściśle określonymi warunkami, to jest w sytuacji, gdy postępowanie przygotowawcze zawiera istotne braki, a ich usunięcie w postępowaniu sądowym powodowałoby znaczne trudności. </a:t>
            </a:r>
            <a:r>
              <a:rPr lang="pl-PL" b="1" dirty="0"/>
              <a:t>Chodzi o to, żeby postępowanie sądowe, z uwagi na konieczność powielania szeregu czynności postępowania przygotowawczego zawierającego braki, w praktyce nie zastępowało tego postępowania. Konieczność poszukiwania nowych dowodów to wskazany w przepisie </a:t>
            </a:r>
            <a:r>
              <a:rPr lang="pl-PL" dirty="0"/>
              <a:t>art. 345 § 1 k.p.k. (przyp. – obecnie art. 344a § 1 k.p.k.) przykład braku istotnego, którego usunięcie przez sąd jest nie tylko utrudnione, </a:t>
            </a:r>
            <a:r>
              <a:rPr lang="pl-PL" b="1" dirty="0"/>
              <a:t>ale w wielu przypadkach wręcz niemożliwe</a:t>
            </a:r>
            <a:r>
              <a:rPr lang="pl-PL" dirty="0"/>
              <a:t>. </a:t>
            </a:r>
          </a:p>
          <a:p>
            <a:pPr marL="0" indent="0" algn="just">
              <a:buNone/>
            </a:pPr>
            <a:r>
              <a:rPr lang="pl-PL" dirty="0"/>
              <a:t>Oceniając zasadność podstaw zwrotu sprawy na podstawie art. 345 § 1 k.p.k. (przyp. – obecnie art. 344a § 1 k.p.k.), sąd powinien zawsze badać, czy braki śledztwa lub dochodzenia są przynajmniej takiej rangi jak wskazana w tym przepisie przykładowo "potrzeba poszukiwania dowodów" i czy usunięcie ich </a:t>
            </a:r>
            <a:r>
              <a:rPr lang="pl-PL" b="1" dirty="0"/>
              <a:t>nie wiąże się z koniecznością znacznego nakładu pracy i czasu. </a:t>
            </a:r>
            <a:r>
              <a:rPr lang="pl-PL" dirty="0"/>
              <a:t>W innej sytuacji sąd ma obowiązek konwalidowania stwierdzonych uchybień samodzielnie. (…) Istotne braki postępowania przygotowawczego w rozumieniu przepisu art. 345 § 1 k.p.k. (przyp. – obecnie art. 344a § 1 k.p.k.), to </a:t>
            </a:r>
            <a:r>
              <a:rPr lang="pl-PL" b="1" dirty="0"/>
              <a:t>nie tylko braki uniemożliwiające sądowi właściwemu merytoryczne rozpoznanie sprawy po wniesieniu przez prokuratora aktu oskarżenia, jak chociażby uchybienia w zakresie rzetelnie przeprowadzonych czynności dowodowych, ale również wadliwie przeprowadzone w tej fazie postępowania inne czynności naruszające uprawienia i gwarancje stron procesowych związanych z tym postępowaniem </a:t>
            </a:r>
            <a:r>
              <a:rPr lang="pl-PL" dirty="0"/>
              <a:t>(…).</a:t>
            </a:r>
          </a:p>
        </p:txBody>
      </p:sp>
    </p:spTree>
    <p:extLst>
      <p:ext uri="{BB962C8B-B14F-4D97-AF65-F5344CB8AC3E}">
        <p14:creationId xmlns:p14="http://schemas.microsoft.com/office/powerpoint/2010/main" val="4000817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Posiedzenia wyrokowe</a:t>
            </a:r>
          </a:p>
        </p:txBody>
      </p:sp>
      <p:sp>
        <p:nvSpPr>
          <p:cNvPr id="8" name="Symbol zastępczy zawartości 7"/>
          <p:cNvSpPr>
            <a:spLocks noGrp="1"/>
          </p:cNvSpPr>
          <p:nvPr>
            <p:ph idx="1"/>
          </p:nvPr>
        </p:nvSpPr>
        <p:spPr/>
        <p:txBody>
          <a:bodyPr>
            <a:normAutofit lnSpcReduction="10000"/>
          </a:bodyPr>
          <a:lstStyle/>
          <a:p>
            <a:pPr algn="just"/>
            <a:r>
              <a:rPr lang="pl-PL" dirty="0"/>
              <a:t>Posiedzenie – co do zasady forum orzekania (podejmowania decyzji) innych niż orzekanie w przedmiocie odpowiedzialności karnej oskarżonego za zarzucone mu przestępstwo. Większość posiedzeń przed sądem I instancji służy rozpoznawaniu kwestii drugorzędnych, wpadkowych. </a:t>
            </a:r>
          </a:p>
          <a:p>
            <a:pPr algn="just"/>
            <a:r>
              <a:rPr lang="pl-PL" i="1" dirty="0"/>
              <a:t>Konieczność wyłonienia spośród wielu rodzajów posiedzeń sądowych, takich, które stanowią forum wydania wyroku, jest uzasadniona wagą decyzji procesowej, jaka w ich toku jest podejmowana. Mamy przecież do czynienia z najbardziej klasycznym sprawowaniem wymiaru sprawiedliwości przez konstytucyjnie do tego powołany organ państwowym, jakim jest sąd powszechny. Zapada wobec oskarżonego wyrok w imieniu Rzeczpospolitej Polskiej i to wyrok uznający jego winę i przypisujący mu sprawstwo czynu, stanowiącego przestępstwo.</a:t>
            </a:r>
          </a:p>
          <a:p>
            <a:pPr marL="0" indent="0" algn="r">
              <a:buNone/>
            </a:pPr>
            <a:r>
              <a:rPr lang="pl-PL" dirty="0"/>
              <a:t>H. Paluszkiewicz</a:t>
            </a:r>
            <a:r>
              <a:rPr lang="pl-PL" i="1" dirty="0"/>
              <a:t>, Posiedzenia „wyrokowe” sądu karnego I instancji w świetle niektórych zasad procesu karnego, </a:t>
            </a:r>
            <a:r>
              <a:rPr lang="pl-PL" dirty="0"/>
              <a:t>Prok. i Pr. 2006, nr 10, s. 6.</a:t>
            </a:r>
            <a:endParaRPr lang="pl-PL" i="1" dirty="0"/>
          </a:p>
        </p:txBody>
      </p:sp>
    </p:spTree>
    <p:extLst>
      <p:ext uri="{BB962C8B-B14F-4D97-AF65-F5344CB8AC3E}">
        <p14:creationId xmlns:p14="http://schemas.microsoft.com/office/powerpoint/2010/main" val="14738140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Posiedzenia wyrokowe</a:t>
            </a:r>
          </a:p>
        </p:txBody>
      </p:sp>
      <p:sp>
        <p:nvSpPr>
          <p:cNvPr id="3" name="Symbol zastępczy zawartości 2"/>
          <p:cNvSpPr>
            <a:spLocks noGrp="1"/>
          </p:cNvSpPr>
          <p:nvPr>
            <p:ph idx="1"/>
          </p:nvPr>
        </p:nvSpPr>
        <p:spPr/>
        <p:txBody>
          <a:bodyPr/>
          <a:lstStyle/>
          <a:p>
            <a:pPr marL="457200" indent="-457200" algn="just">
              <a:buFont typeface="+mj-lt"/>
              <a:buAutoNum type="arabicPeriod"/>
            </a:pPr>
            <a:r>
              <a:rPr lang="pl-PL" dirty="0"/>
              <a:t>Posiedzenie w przedmiocie warunkowego umorzenia postępowania z art. 341 </a:t>
            </a:r>
          </a:p>
          <a:p>
            <a:pPr marL="457200" indent="-457200" algn="just">
              <a:buFont typeface="+mj-lt"/>
              <a:buAutoNum type="arabicPeriod"/>
            </a:pPr>
            <a:r>
              <a:rPr lang="pl-PL" dirty="0"/>
              <a:t>Posiedzenie w przedmiocie rozpoznania wniosku o skazanie bez rozprawy (art. 335 § 1 i 2)</a:t>
            </a:r>
          </a:p>
          <a:p>
            <a:pPr marL="457200" indent="-457200" algn="just">
              <a:buFont typeface="+mj-lt"/>
              <a:buAutoNum type="arabicPeriod"/>
            </a:pPr>
            <a:r>
              <a:rPr lang="pl-PL" dirty="0"/>
              <a:t>Posiedzenie w przedmiocie rozpoznania wniosku oskarżonego o dobrowolne poddanie się odpowiedzialności karnej na posiedzeniu (art. 338a) </a:t>
            </a:r>
          </a:p>
          <a:p>
            <a:pPr marL="457200" indent="-457200" algn="just">
              <a:buFont typeface="+mj-lt"/>
              <a:buAutoNum type="arabicPeriod"/>
            </a:pPr>
            <a:r>
              <a:rPr lang="pl-PL" dirty="0"/>
              <a:t>Posiedzenie (niejawne) w przedmiocie wydania wyroku nakazowego (art. 500 § 1)</a:t>
            </a:r>
          </a:p>
          <a:p>
            <a:endParaRPr lang="pl-PL" dirty="0"/>
          </a:p>
        </p:txBody>
      </p:sp>
    </p:spTree>
    <p:extLst>
      <p:ext uri="{BB962C8B-B14F-4D97-AF65-F5344CB8AC3E}">
        <p14:creationId xmlns:p14="http://schemas.microsoft.com/office/powerpoint/2010/main" val="17414050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Warunkowe umorzenie postępowania</a:t>
            </a:r>
          </a:p>
        </p:txBody>
      </p:sp>
      <p:sp>
        <p:nvSpPr>
          <p:cNvPr id="3" name="Symbol zastępczy zawartości 2"/>
          <p:cNvSpPr>
            <a:spLocks noGrp="1"/>
          </p:cNvSpPr>
          <p:nvPr>
            <p:ph idx="1"/>
          </p:nvPr>
        </p:nvSpPr>
        <p:spPr/>
        <p:txBody>
          <a:bodyPr>
            <a:normAutofit fontScale="85000" lnSpcReduction="20000"/>
          </a:bodyPr>
          <a:lstStyle/>
          <a:p>
            <a:pPr algn="just"/>
            <a:r>
              <a:rPr lang="pl-PL" dirty="0"/>
              <a:t>Wniosek prokuratora o warunkowe umorzenie ewentualnie sąd z urzędu albo na wniosek oskarżonego stwierdza, że konieczne jest rozważenie możliwości warunkowego umorzenia </a:t>
            </a:r>
          </a:p>
          <a:p>
            <a:pPr algn="just"/>
            <a:r>
              <a:rPr lang="pl-PL" dirty="0"/>
              <a:t>Przesłanki – art. 66 k.k. </a:t>
            </a:r>
          </a:p>
          <a:p>
            <a:pPr lvl="1" algn="just"/>
            <a:r>
              <a:rPr lang="pl-PL" dirty="0"/>
              <a:t>Wina i społeczna szkodliwość czynu nie są znaczne </a:t>
            </a:r>
          </a:p>
          <a:p>
            <a:pPr lvl="1" algn="just"/>
            <a:r>
              <a:rPr lang="pl-PL" dirty="0"/>
              <a:t>Okoliczności nie budzą wątpliwości </a:t>
            </a:r>
          </a:p>
          <a:p>
            <a:pPr lvl="1" algn="just"/>
            <a:r>
              <a:rPr lang="pl-PL" dirty="0"/>
              <a:t>Sprawca nie był karany za przestępstwo umyślne </a:t>
            </a:r>
          </a:p>
          <a:p>
            <a:pPr lvl="1" algn="just"/>
            <a:r>
              <a:rPr lang="pl-PL" dirty="0"/>
              <a:t>Właściwości i warunki osobiste oraz dotychczasowy sposób życia uzasadniają przypuszczenie, że pomimo umorzenia postępowania, sprawca będzie przestrzegał porządku prawnego </a:t>
            </a:r>
          </a:p>
          <a:p>
            <a:pPr lvl="1" algn="just"/>
            <a:r>
              <a:rPr lang="pl-PL" dirty="0"/>
              <a:t>Stosuje się tylko do przestępstw zagrożonych karą nieprzekraczającą 5 lat pozbawienia wolności</a:t>
            </a:r>
          </a:p>
          <a:p>
            <a:pPr algn="just"/>
            <a:r>
              <a:rPr lang="pl-PL" dirty="0"/>
              <a:t>Prokurator, oskarżony i pokrzywdzony mają prawo wziąć udział w posiedzeniu. Ich udział jest obowiązkowy jeżeli prezes sądu lub sąd tak zarządzi</a:t>
            </a:r>
          </a:p>
          <a:p>
            <a:pPr algn="just"/>
            <a:r>
              <a:rPr lang="pl-PL" dirty="0"/>
              <a:t>Gdy oskarżony sprzeciwia się warunkowemu umorzeniu albo gdy sąd stwierdza, że warunkowe umorzenie byłoby nieuzasadnione </a:t>
            </a:r>
            <a:r>
              <a:rPr lang="pl-PL" dirty="0">
                <a:sym typeface="Wingdings" panose="05000000000000000000" pitchFamily="2" charset="2"/>
              </a:rPr>
              <a:t> sprawę kieruje się na rozprawę</a:t>
            </a:r>
          </a:p>
          <a:p>
            <a:pPr lvl="1" algn="just"/>
            <a:r>
              <a:rPr lang="pl-PL" dirty="0">
                <a:sym typeface="Wingdings" panose="05000000000000000000" pitchFamily="2" charset="2"/>
              </a:rPr>
              <a:t>Jeżeli prokurator wniósł zamiast aktu oskarżenia wniosek o warunkowe umorzenie postępowania, wniosek ten zastępuje akt oskarżenia. W terminie 7 dni prokurator ma obowiązek uzupełnić go zgodnie z art. 333 </a:t>
            </a:r>
            <a:r>
              <a:rPr lang="pl-PL" dirty="0"/>
              <a:t>§ 1 – 2 </a:t>
            </a:r>
          </a:p>
          <a:p>
            <a:pPr algn="just"/>
            <a:endParaRPr lang="pl-PL" dirty="0"/>
          </a:p>
        </p:txBody>
      </p:sp>
    </p:spTree>
    <p:extLst>
      <p:ext uri="{BB962C8B-B14F-4D97-AF65-F5344CB8AC3E}">
        <p14:creationId xmlns:p14="http://schemas.microsoft.com/office/powerpoint/2010/main" val="31309237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Warunkowe umorzenie postępowania </a:t>
            </a:r>
          </a:p>
        </p:txBody>
      </p:sp>
      <p:sp>
        <p:nvSpPr>
          <p:cNvPr id="3" name="Symbol zastępczy zawartości 2"/>
          <p:cNvSpPr>
            <a:spLocks noGrp="1"/>
          </p:cNvSpPr>
          <p:nvPr>
            <p:ph idx="1"/>
          </p:nvPr>
        </p:nvSpPr>
        <p:spPr/>
        <p:txBody>
          <a:bodyPr>
            <a:normAutofit fontScale="85000" lnSpcReduction="20000"/>
          </a:bodyPr>
          <a:lstStyle/>
          <a:p>
            <a:pPr algn="just"/>
            <a:r>
              <a:rPr lang="pl-PL" dirty="0"/>
              <a:t>Sąd </a:t>
            </a:r>
            <a:r>
              <a:rPr lang="pl-PL" b="1" dirty="0"/>
              <a:t>może</a:t>
            </a:r>
            <a:r>
              <a:rPr lang="pl-PL" dirty="0"/>
              <a:t> odroczyć posiedzenie i wyznaczyć stronom odpowiedni termin, jeżeli uzna to za celowe ze względu na możliwość porozumienia się oskarżonego z pokrzywdzonym w kwestii naprawie szkody lub zadośćuczynienia za doznaną krzywdę. Na </a:t>
            </a:r>
            <a:r>
              <a:rPr lang="pl-PL" b="1" dirty="0"/>
              <a:t>wniosek oskarżonego i pokrzywdzonego, </a:t>
            </a:r>
            <a:r>
              <a:rPr lang="pl-PL" dirty="0"/>
              <a:t>uzasadniony potrzebą dokonania uzgodnień </a:t>
            </a:r>
            <a:r>
              <a:rPr lang="pl-PL" b="1" dirty="0"/>
              <a:t>sąd zarządza</a:t>
            </a:r>
            <a:r>
              <a:rPr lang="pl-PL" dirty="0"/>
              <a:t> stosowną przerwę lub odracza posiedzenia. </a:t>
            </a:r>
          </a:p>
          <a:p>
            <a:pPr algn="just"/>
            <a:r>
              <a:rPr lang="pl-PL" dirty="0"/>
              <a:t>Orzekając o warunkowym umorzeniu sąd bierze pod uwagę wyniki porozumienia się oskarżonego z pokrzywdzonym. </a:t>
            </a:r>
          </a:p>
          <a:p>
            <a:pPr algn="just"/>
            <a:r>
              <a:rPr lang="pl-PL" b="1" u="sng" dirty="0"/>
              <a:t>W przedmiocie warunkowego umorzenia postępowania sąd orzeka na posiedzeniu WYROKIEM</a:t>
            </a:r>
            <a:endParaRPr lang="pl-PL" dirty="0"/>
          </a:p>
          <a:p>
            <a:pPr lvl="1" algn="just"/>
            <a:r>
              <a:rPr lang="pl-PL" dirty="0"/>
              <a:t>Od wyroku warunkowo umarzającego postępowanie </a:t>
            </a:r>
            <a:r>
              <a:rPr lang="pl-PL" u="sng" dirty="0"/>
              <a:t>wydanego na posiedzeniu,</a:t>
            </a:r>
            <a:r>
              <a:rPr lang="pl-PL" dirty="0"/>
              <a:t> prawo zaskarżenia orzeczenia przysługuje również </a:t>
            </a:r>
            <a:r>
              <a:rPr lang="pl-PL" b="1" dirty="0"/>
              <a:t>pokrzywdzonemu</a:t>
            </a:r>
            <a:r>
              <a:rPr lang="pl-PL" dirty="0"/>
              <a:t>. </a:t>
            </a:r>
          </a:p>
          <a:p>
            <a:pPr lvl="1" algn="just"/>
            <a:r>
              <a:rPr lang="pl-PL" dirty="0"/>
              <a:t>Wyrok warunkowo umarzający postępowanie należy zatem doręczyć również pokrzywdzonemu. </a:t>
            </a:r>
          </a:p>
          <a:p>
            <a:pPr algn="just"/>
            <a:r>
              <a:rPr lang="pl-PL" dirty="0"/>
              <a:t>Konstrukcja wyroku warunkowo umarzającego postępowanie – art. 342 k.p.k. </a:t>
            </a:r>
          </a:p>
          <a:p>
            <a:pPr algn="just"/>
            <a:endParaRPr lang="pl-PL" dirty="0"/>
          </a:p>
          <a:p>
            <a:pPr algn="just"/>
            <a:r>
              <a:rPr lang="pl-PL" dirty="0"/>
              <a:t>POSTĘPOWANIE MOŻNA WARUNKOWO UMORZYĆ TAKŻE PO PRZEPROWADZENIU ROZPRAWY! </a:t>
            </a:r>
          </a:p>
        </p:txBody>
      </p:sp>
    </p:spTree>
    <p:extLst>
      <p:ext uri="{BB962C8B-B14F-4D97-AF65-F5344CB8AC3E}">
        <p14:creationId xmlns:p14="http://schemas.microsoft.com/office/powerpoint/2010/main" val="394275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0242" y="563059"/>
            <a:ext cx="11515060" cy="1280890"/>
          </a:xfrm>
        </p:spPr>
        <p:txBody>
          <a:bodyPr/>
          <a:lstStyle/>
          <a:p>
            <a:r>
              <a:rPr lang="pl-PL" dirty="0"/>
              <a:t>Skazanie bez rozprawy – przesłanki</a:t>
            </a:r>
          </a:p>
        </p:txBody>
      </p:sp>
      <p:sp>
        <p:nvSpPr>
          <p:cNvPr id="4" name="Symbol zastępczy tekstu 3"/>
          <p:cNvSpPr>
            <a:spLocks noGrp="1"/>
          </p:cNvSpPr>
          <p:nvPr>
            <p:ph type="body" idx="1"/>
          </p:nvPr>
        </p:nvSpPr>
        <p:spPr>
          <a:xfrm>
            <a:off x="340242" y="1642298"/>
            <a:ext cx="5029200" cy="576262"/>
          </a:xfrm>
        </p:spPr>
        <p:txBody>
          <a:bodyPr/>
          <a:lstStyle/>
          <a:p>
            <a:pPr algn="ctr"/>
            <a:r>
              <a:rPr lang="pl-PL" dirty="0"/>
              <a:t>335 § 1 </a:t>
            </a:r>
          </a:p>
        </p:txBody>
      </p:sp>
      <p:sp>
        <p:nvSpPr>
          <p:cNvPr id="5" name="Symbol zastępczy zawartości 4"/>
          <p:cNvSpPr>
            <a:spLocks noGrp="1"/>
          </p:cNvSpPr>
          <p:nvPr>
            <p:ph sz="half" idx="2"/>
          </p:nvPr>
        </p:nvSpPr>
        <p:spPr>
          <a:xfrm>
            <a:off x="340242" y="2389476"/>
            <a:ext cx="5029200" cy="4170811"/>
          </a:xfrm>
        </p:spPr>
        <p:txBody>
          <a:bodyPr/>
          <a:lstStyle/>
          <a:p>
            <a:pPr algn="just">
              <a:buAutoNum type="arabicPeriod"/>
            </a:pPr>
            <a:r>
              <a:rPr lang="pl-PL" dirty="0"/>
              <a:t>Oskarżony </a:t>
            </a:r>
            <a:r>
              <a:rPr lang="pl-PL" b="1" dirty="0"/>
              <a:t>przyznaje się </a:t>
            </a:r>
            <a:r>
              <a:rPr lang="pl-PL" dirty="0"/>
              <a:t>do winy </a:t>
            </a:r>
          </a:p>
          <a:p>
            <a:pPr algn="just">
              <a:buAutoNum type="arabicPeriod"/>
            </a:pPr>
            <a:r>
              <a:rPr lang="pl-PL" dirty="0"/>
              <a:t>W świetle jego wyjaśnień okoliczności popełnienia przestępstwa i wina nie budzą wątpliwości </a:t>
            </a:r>
          </a:p>
          <a:p>
            <a:pPr algn="just">
              <a:buAutoNum type="arabicPeriod"/>
            </a:pPr>
            <a:r>
              <a:rPr lang="pl-PL" dirty="0"/>
              <a:t>Postawa oskarżonego wskazuje, że cele postępowania zostaną osiągnięte</a:t>
            </a:r>
          </a:p>
          <a:p>
            <a:pPr algn="just">
              <a:buAutoNum type="arabicPeriod"/>
            </a:pPr>
            <a:r>
              <a:rPr lang="pl-PL" dirty="0"/>
              <a:t>Uzgodnione zostały kary lub inne środki przewidziane w prawie karnym za zarzucony mu </a:t>
            </a:r>
            <a:r>
              <a:rPr lang="pl-PL" b="1" u="sng" dirty="0"/>
              <a:t>występek</a:t>
            </a:r>
            <a:r>
              <a:rPr lang="pl-PL" dirty="0"/>
              <a:t> ewentualnie także kosztów procesu</a:t>
            </a:r>
          </a:p>
          <a:p>
            <a:pPr algn="just">
              <a:buAutoNum type="arabicPeriod"/>
            </a:pPr>
            <a:r>
              <a:rPr lang="pl-PL" dirty="0"/>
              <a:t>Uwzględnione zostały prawnie chronione interesy pokrzywdzonego</a:t>
            </a:r>
          </a:p>
        </p:txBody>
      </p:sp>
      <p:sp>
        <p:nvSpPr>
          <p:cNvPr id="6" name="Symbol zastępczy tekstu 5"/>
          <p:cNvSpPr>
            <a:spLocks noGrp="1"/>
          </p:cNvSpPr>
          <p:nvPr>
            <p:ph type="body" sz="quarter" idx="3"/>
          </p:nvPr>
        </p:nvSpPr>
        <p:spPr>
          <a:xfrm>
            <a:off x="6815470" y="1642298"/>
            <a:ext cx="5039831" cy="576262"/>
          </a:xfrm>
        </p:spPr>
        <p:txBody>
          <a:bodyPr/>
          <a:lstStyle/>
          <a:p>
            <a:pPr algn="ctr"/>
            <a:r>
              <a:rPr lang="pl-PL" dirty="0"/>
              <a:t>335 § 2 </a:t>
            </a:r>
          </a:p>
        </p:txBody>
      </p:sp>
      <p:sp>
        <p:nvSpPr>
          <p:cNvPr id="7" name="Symbol zastępczy zawartości 6"/>
          <p:cNvSpPr>
            <a:spLocks noGrp="1"/>
          </p:cNvSpPr>
          <p:nvPr>
            <p:ph sz="quarter" idx="4"/>
          </p:nvPr>
        </p:nvSpPr>
        <p:spPr>
          <a:xfrm>
            <a:off x="6815469" y="2389476"/>
            <a:ext cx="5039831" cy="4170811"/>
          </a:xfrm>
        </p:spPr>
        <p:txBody>
          <a:bodyPr>
            <a:normAutofit lnSpcReduction="10000"/>
          </a:bodyPr>
          <a:lstStyle/>
          <a:p>
            <a:pPr algn="just">
              <a:buAutoNum type="arabicPeriod"/>
            </a:pPr>
            <a:r>
              <a:rPr lang="pl-PL" dirty="0"/>
              <a:t>Oświadczenia dowodowe oskarżonego </a:t>
            </a:r>
            <a:r>
              <a:rPr lang="pl-PL" b="1" dirty="0"/>
              <a:t>nie są sprzeczne z dokonanymi ustaleniami </a:t>
            </a:r>
          </a:p>
          <a:p>
            <a:pPr algn="just">
              <a:buAutoNum type="arabicPeriod"/>
            </a:pPr>
            <a:r>
              <a:rPr lang="pl-PL" dirty="0"/>
              <a:t>Okoliczności popełnienia przestępstwa i wina oskarżonego nie budzą wątpliwości</a:t>
            </a:r>
          </a:p>
          <a:p>
            <a:pPr algn="just">
              <a:buFont typeface="Wingdings 3" charset="2"/>
              <a:buAutoNum type="arabicPeriod"/>
            </a:pPr>
            <a:r>
              <a:rPr lang="pl-PL" dirty="0"/>
              <a:t>Postawa oskarżonego wskazuje, że cele postępowania zostaną osiągnięte</a:t>
            </a:r>
          </a:p>
          <a:p>
            <a:pPr algn="just">
              <a:buFont typeface="Wingdings 3" charset="2"/>
              <a:buAutoNum type="arabicPeriod"/>
            </a:pPr>
            <a:r>
              <a:rPr lang="pl-PL" dirty="0"/>
              <a:t>Uzgodnione zostały kary lub inne środki przewidziane w prawie karnym za zarzucony mu </a:t>
            </a:r>
            <a:r>
              <a:rPr lang="pl-PL" b="1" u="sng" dirty="0"/>
              <a:t>występek</a:t>
            </a:r>
            <a:r>
              <a:rPr lang="pl-PL" dirty="0"/>
              <a:t> ewentualnie także kosztów procesu</a:t>
            </a:r>
          </a:p>
          <a:p>
            <a:pPr algn="just">
              <a:buFont typeface="Wingdings 3" charset="2"/>
              <a:buAutoNum type="arabicPeriod"/>
            </a:pPr>
            <a:r>
              <a:rPr lang="pl-PL" dirty="0"/>
              <a:t>Uwzględnione zostały prawnie chronione interesy pokrzywdzonego</a:t>
            </a:r>
          </a:p>
        </p:txBody>
      </p:sp>
    </p:spTree>
    <p:extLst>
      <p:ext uri="{BB962C8B-B14F-4D97-AF65-F5344CB8AC3E}">
        <p14:creationId xmlns:p14="http://schemas.microsoft.com/office/powerpoint/2010/main" val="1254936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Skazanie bez rozprawy </a:t>
            </a:r>
          </a:p>
        </p:txBody>
      </p:sp>
      <p:sp>
        <p:nvSpPr>
          <p:cNvPr id="8" name="Symbol zastępczy zawartości 7"/>
          <p:cNvSpPr>
            <a:spLocks noGrp="1"/>
          </p:cNvSpPr>
          <p:nvPr>
            <p:ph idx="1"/>
          </p:nvPr>
        </p:nvSpPr>
        <p:spPr/>
        <p:txBody>
          <a:bodyPr>
            <a:normAutofit fontScale="85000" lnSpcReduction="20000"/>
          </a:bodyPr>
          <a:lstStyle/>
          <a:p>
            <a:pPr algn="just"/>
            <a:r>
              <a:rPr lang="pl-PL" dirty="0"/>
              <a:t>Uwzględnienie wniosku o skazanie bez rozprawy jest możliwe tylko wtedy, gdy nie sprzeciwi się temu pokrzywdzony, należycie powiadomiony o terminie posiedzenia. </a:t>
            </a:r>
          </a:p>
          <a:p>
            <a:pPr algn="just"/>
            <a:r>
              <a:rPr lang="pl-PL" dirty="0"/>
              <a:t>Sąd może uzależnić uwzględnienie wniosku od dokonania w nim przez prokuratora wskazanej przez siebie zmiany, zaakceptowanej przez oskarżonego. </a:t>
            </a:r>
          </a:p>
          <a:p>
            <a:pPr algn="just"/>
            <a:r>
              <a:rPr lang="pl-PL" dirty="0"/>
              <a:t>Nie prowadzi się postępowania dowodowego </a:t>
            </a:r>
            <a:r>
              <a:rPr lang="pl-PL" dirty="0">
                <a:sym typeface="Wingdings" panose="05000000000000000000" pitchFamily="2" charset="2"/>
              </a:rPr>
              <a:t> orzeczenie wydawane na podstawie materiałów z postępowania przygotowawczego. </a:t>
            </a:r>
          </a:p>
          <a:p>
            <a:pPr algn="just"/>
            <a:r>
              <a:rPr lang="pl-PL" dirty="0">
                <a:sym typeface="Wingdings" panose="05000000000000000000" pitchFamily="2" charset="2"/>
              </a:rPr>
              <a:t>Prokurator, oskarżony i pokrzywdzony mają prawo wziąć udział w posiedzeniu. Pokrzywdzony może najpóźniej na tym posiedzeniu złożyć oświadczenie o działaniu w postępowaniu w charakterze oskarżyciela posiłkowego. Udział wskazanych podmiotów jest obowiązkowy, jeżeli prezes sądu lub sąd tak zarządzi. </a:t>
            </a:r>
          </a:p>
          <a:p>
            <a:pPr algn="just"/>
            <a:r>
              <a:rPr lang="pl-PL" dirty="0">
                <a:sym typeface="Wingdings" panose="05000000000000000000" pitchFamily="2" charset="2"/>
              </a:rPr>
              <a:t>Jeżeli sąd uzna, że nie zachodzą podstawy do uwzględnienia wniosku z art. 335 </a:t>
            </a:r>
            <a:r>
              <a:rPr lang="pl-PL" dirty="0"/>
              <a:t>§ 1, zwraca sprawę prokuratorowi. </a:t>
            </a:r>
          </a:p>
          <a:p>
            <a:pPr algn="just"/>
            <a:r>
              <a:rPr lang="pl-PL" dirty="0"/>
              <a:t>W razie nieuwzględnienia wniosku z art. 335 § 2 sprawę kieruje się na rozprawę a prokurator w terminie 7 dni od dnia posiedzenia, dokonuje czynności określonych w art. 333 § 1 – 2. </a:t>
            </a:r>
          </a:p>
          <a:p>
            <a:pPr algn="just"/>
            <a:r>
              <a:rPr lang="pl-PL" b="1" u="sng" dirty="0"/>
              <a:t>SĄD UWZGLĘDNIAJĄC WNIOSEK SKAZUJE OSKARŻONEGO </a:t>
            </a:r>
            <a:r>
              <a:rPr lang="pl-PL" b="1" u="sng" dirty="0">
                <a:solidFill>
                  <a:srgbClr val="FF0000"/>
                </a:solidFill>
              </a:rPr>
              <a:t>WYROKIEM</a:t>
            </a:r>
          </a:p>
          <a:p>
            <a:pPr marL="0" indent="0" algn="just">
              <a:buNone/>
            </a:pPr>
            <a:endParaRPr lang="pl-PL" b="1" u="sng" dirty="0"/>
          </a:p>
        </p:txBody>
      </p:sp>
    </p:spTree>
    <p:extLst>
      <p:ext uri="{BB962C8B-B14F-4D97-AF65-F5344CB8AC3E}">
        <p14:creationId xmlns:p14="http://schemas.microsoft.com/office/powerpoint/2010/main" val="19370000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4297" y="245806"/>
            <a:ext cx="10793951" cy="1327355"/>
          </a:xfrm>
        </p:spPr>
        <p:txBody>
          <a:bodyPr/>
          <a:lstStyle/>
          <a:p>
            <a:r>
              <a:rPr lang="pl-PL" dirty="0"/>
              <a:t>Kontrola sądowa wniosku z art. 335 </a:t>
            </a:r>
          </a:p>
        </p:txBody>
      </p:sp>
      <p:sp>
        <p:nvSpPr>
          <p:cNvPr id="3" name="Symbol zastępczy zawartości 2"/>
          <p:cNvSpPr>
            <a:spLocks noGrp="1"/>
          </p:cNvSpPr>
          <p:nvPr>
            <p:ph idx="1"/>
          </p:nvPr>
        </p:nvSpPr>
        <p:spPr>
          <a:xfrm>
            <a:off x="334297" y="1700981"/>
            <a:ext cx="10793951" cy="4984953"/>
          </a:xfrm>
        </p:spPr>
        <p:txBody>
          <a:bodyPr>
            <a:normAutofit/>
          </a:bodyPr>
          <a:lstStyle/>
          <a:p>
            <a:pPr marL="0" indent="0" algn="ctr">
              <a:buNone/>
            </a:pPr>
            <a:r>
              <a:rPr lang="pl-PL" b="1" u="sng" dirty="0"/>
              <a:t>Wyrok SN z 4.12.2014 r., III KK 381/14 </a:t>
            </a:r>
          </a:p>
          <a:p>
            <a:pPr marL="0" indent="0" algn="just">
              <a:buNone/>
            </a:pPr>
            <a:r>
              <a:rPr lang="pl-PL" b="1" dirty="0"/>
              <a:t>Sąd Najwyższy wielokrotnie podnosił, że nie zyskuje aprobaty sposób procedowania sądów sprowadzający się do bezkrytycznego akceptowania wniosków prokuratorskich o skazanie bez przeprowadzenia rozprawy</a:t>
            </a:r>
            <a:r>
              <a:rPr lang="pl-PL" dirty="0"/>
              <a:t>. Skazanie bez przeprowadzenia rozprawy musi zostać poprzedzone </a:t>
            </a:r>
            <a:r>
              <a:rPr lang="pl-PL" b="1" dirty="0"/>
              <a:t>gruntownymi badaniami wszystkich kryteriów dopuszczalności takiego wniosku.</a:t>
            </a:r>
            <a:r>
              <a:rPr lang="pl-PL" dirty="0"/>
              <a:t> Skierowanie wniosku prokuratora w trybie art. 335 § 1 k.p.k. nie zwalnia bowiem sądu od obowiązku kontroli jego formalnej i materialnej poprawności, a zakresem tej weryfikacji winna zostać objęta nie tylko kwestia bezbłędności postulowanych przez prokuratora rozstrzygnięć, ale także to, czy okoliczności popełniania przestępstwa nie budzą wątpliwości. Zgodnie z art. 343 § 7 k.p.k., powinnością sądu rozpoznającego wniosek prokuratora, złożony w trybie art. 335 § 1 k.p.k., jest zbadanie zasadniczej kwestii sprawstwa określonego czynu przez daną osobę, ale również wszelkie inne okoliczności, które są istotne dla oceny prawno-karnej czynu będącego przedmiotem osądu, w tym uprzedniej karalności oskarżonego. Stwierdzenie jakichkolwiek wątpliwości w tym zakresie nakazuje sądowi skierowanie sprawy na rozprawę celem przeprowadzenia postępowania dowodowego, które pozwoli te wątpliwości wyjaśnić.</a:t>
            </a:r>
          </a:p>
        </p:txBody>
      </p:sp>
    </p:spTree>
    <p:extLst>
      <p:ext uri="{BB962C8B-B14F-4D97-AF65-F5344CB8AC3E}">
        <p14:creationId xmlns:p14="http://schemas.microsoft.com/office/powerpoint/2010/main" val="22343551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4296" y="17304"/>
            <a:ext cx="10793951" cy="1636775"/>
          </a:xfrm>
        </p:spPr>
        <p:txBody>
          <a:bodyPr/>
          <a:lstStyle/>
          <a:p>
            <a:r>
              <a:rPr lang="pl-PL" dirty="0"/>
              <a:t>Kontrola sądowa wniosku z art. 335 </a:t>
            </a:r>
          </a:p>
        </p:txBody>
      </p:sp>
      <p:sp>
        <p:nvSpPr>
          <p:cNvPr id="3" name="Symbol zastępczy zawartości 2"/>
          <p:cNvSpPr>
            <a:spLocks noGrp="1"/>
          </p:cNvSpPr>
          <p:nvPr>
            <p:ph idx="1"/>
          </p:nvPr>
        </p:nvSpPr>
        <p:spPr>
          <a:xfrm>
            <a:off x="334297" y="1654079"/>
            <a:ext cx="10793951" cy="4943365"/>
          </a:xfrm>
        </p:spPr>
        <p:txBody>
          <a:bodyPr>
            <a:normAutofit/>
          </a:bodyPr>
          <a:lstStyle/>
          <a:p>
            <a:pPr marL="0" indent="0" algn="ctr">
              <a:buNone/>
            </a:pPr>
            <a:r>
              <a:rPr lang="pl-PL" b="1" u="sng" dirty="0"/>
              <a:t>Wyrok SN z 8.02.2017 r., III KK 364/16 </a:t>
            </a:r>
          </a:p>
          <a:p>
            <a:pPr marL="0" indent="0" algn="just">
              <a:buNone/>
            </a:pPr>
            <a:r>
              <a:rPr lang="pl-PL" dirty="0"/>
              <a:t>Sąd, do którego oskarżyciel publiczny kieruje wniosek w trybie art. 335 § 1 k.p.k., z uwagi na treść art. 343 § 7 k.p.k., zobligowany jest do szczegółowej tak formalnej, jak i merytorycznej kontroli takiego pisma procesowego. W jej ramach niezbędne jest sprawdzenie, czy przedłożone przez prokuratora propozycje pozostają zgodne z uprzednimi ustaleniami stron, a także czy nie popadają w sprzeczność z przepisami prawa materialnego, w tym także w zakresie stosowania środków karnych.</a:t>
            </a:r>
          </a:p>
          <a:p>
            <a:pPr marL="0" indent="0" algn="ctr">
              <a:buNone/>
            </a:pPr>
            <a:r>
              <a:rPr lang="pl-PL" b="1" u="sng" dirty="0"/>
              <a:t>Wyrok SN z 25.01.2017 r., V KK 359/16 </a:t>
            </a:r>
          </a:p>
          <a:p>
            <a:pPr marL="0" indent="0" algn="just">
              <a:buNone/>
            </a:pPr>
            <a:r>
              <a:rPr lang="pl-PL" dirty="0"/>
              <a:t>Ugoda stron w kwestii kary, którą odzwierciedla wniosek prokuratora, sformułowany na podstawie art. 335 § 1 k.p.k., nie zwalnia sądu z obowiązku badania, nie tylko okoliczności wskazanych w tym przepisie, a więc niewątpliwego sprawstwa i winy, ale także poprawności wniosku pod względem żądanych kar i środków karnych. </a:t>
            </a:r>
            <a:r>
              <a:rPr lang="pl-PL" b="1" dirty="0"/>
              <a:t>Sąd orzekający na posiedzeniu, w trybie art. 335 § 1 k.p.k., a więc w oparciu o wniosek prokuratora poparty ugodą stron co do kary, ma obowiązek działać na podstawie prawa i w granicach prawa, tak jak w każdej innej sprawie.</a:t>
            </a:r>
          </a:p>
        </p:txBody>
      </p:sp>
    </p:spTree>
    <p:extLst>
      <p:ext uri="{BB962C8B-B14F-4D97-AF65-F5344CB8AC3E}">
        <p14:creationId xmlns:p14="http://schemas.microsoft.com/office/powerpoint/2010/main" val="41226092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4128" y="0"/>
            <a:ext cx="10784119" cy="1636776"/>
          </a:xfrm>
        </p:spPr>
        <p:txBody>
          <a:bodyPr/>
          <a:lstStyle/>
          <a:p>
            <a:r>
              <a:rPr lang="pl-PL" dirty="0"/>
              <a:t>Kontrola sądowa wniosku z art. 335 </a:t>
            </a:r>
          </a:p>
        </p:txBody>
      </p:sp>
      <p:sp>
        <p:nvSpPr>
          <p:cNvPr id="3" name="Symbol zastępczy zawartości 2"/>
          <p:cNvSpPr>
            <a:spLocks noGrp="1"/>
          </p:cNvSpPr>
          <p:nvPr>
            <p:ph idx="1"/>
          </p:nvPr>
        </p:nvSpPr>
        <p:spPr>
          <a:xfrm>
            <a:off x="344129" y="1636777"/>
            <a:ext cx="10784120" cy="5117984"/>
          </a:xfrm>
        </p:spPr>
        <p:txBody>
          <a:bodyPr/>
          <a:lstStyle/>
          <a:p>
            <a:pPr marL="0" indent="0" algn="ctr">
              <a:buNone/>
            </a:pPr>
            <a:r>
              <a:rPr lang="pl-PL" b="1" u="sng" dirty="0"/>
              <a:t>Wyrok SN z 13.12.2016 r., II KK 294/16 </a:t>
            </a:r>
          </a:p>
          <a:p>
            <a:pPr marL="0" indent="0" algn="just">
              <a:buNone/>
            </a:pPr>
            <a:r>
              <a:rPr lang="pl-PL" dirty="0"/>
              <a:t>Sąd, do którego oskarżyciel publiczny kieruje wniosek w trybie art. 335 § 1 k.p.k., z uwagi na treść art. 343 § 7 k.p.k. zobligowany jest do szczegółowej kontroli takiego pisma procesowego, zarówno pod względem merytorycznym, jak i formalnym. W ramach takiej weryfikacji niezbędne jest w szczególności sprawdzenie, czy przedłożone przez prokuratora propozycje pozostają zgodne z uprzednimi ustaleniami stron, a także czy nie popadają w sprzeczność z przepisami prawa. </a:t>
            </a:r>
          </a:p>
          <a:p>
            <a:pPr marL="0" indent="0" algn="ctr">
              <a:buNone/>
            </a:pPr>
            <a:r>
              <a:rPr lang="pl-PL" b="1" u="sng" dirty="0"/>
              <a:t>Wyrok SN z 19.10.2016., V KK 248/16 </a:t>
            </a:r>
          </a:p>
          <a:p>
            <a:pPr marL="0" indent="0" algn="just">
              <a:buNone/>
            </a:pPr>
            <a:r>
              <a:rPr lang="pl-PL" dirty="0"/>
              <a:t>Jednym z warunków, od których spełnienia - zgodnie z treścią art. 335 § 1 k.p.k. - staje się dopuszczalne konsensualne zakończenie postępowania, jest ustalenie (w oparciu o zebrany w sprawie materiał dowodowy), że okoliczności popełnienia przez oskarżonego zarzucanego mu przestępstwa nie budzą wątpliwości. Niespełnienie tego warunku (podobnie jak pozostałych w tym przepisie określonych) wyłącza możliwość rozpoznania sprawy w ten sposób i implikuje konieczność - zgodnie z treścią art. 343 § 7 zdanie 1 k.p.k. - zwrotu sprawy prokuratorowi.</a:t>
            </a:r>
          </a:p>
        </p:txBody>
      </p:sp>
    </p:spTree>
    <p:extLst>
      <p:ext uri="{BB962C8B-B14F-4D97-AF65-F5344CB8AC3E}">
        <p14:creationId xmlns:p14="http://schemas.microsoft.com/office/powerpoint/2010/main" val="3721277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044521744"/>
              </p:ext>
            </p:extLst>
          </p:nvPr>
        </p:nvGraphicFramePr>
        <p:xfrm>
          <a:off x="490219" y="1727851"/>
          <a:ext cx="11217655" cy="48761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ymbol zastępczy zawartości 2"/>
          <p:cNvSpPr>
            <a:spLocks noGrp="1"/>
          </p:cNvSpPr>
          <p:nvPr>
            <p:ph type="title"/>
          </p:nvPr>
        </p:nvSpPr>
        <p:spPr>
          <a:xfrm>
            <a:off x="338138" y="623888"/>
            <a:ext cx="11522075" cy="1281112"/>
          </a:xfrm>
        </p:spPr>
        <p:txBody>
          <a:bodyPr>
            <a:normAutofit fontScale="90000"/>
          </a:bodyPr>
          <a:lstStyle/>
          <a:p>
            <a:pPr marL="400050"/>
            <a:r>
              <a:rPr lang="pl-PL" dirty="0"/>
              <a:t>Postępowanie przed sądem I instancji można podzielić na 3 etapy:</a:t>
            </a:r>
          </a:p>
        </p:txBody>
      </p:sp>
    </p:spTree>
    <p:extLst>
      <p:ext uri="{BB962C8B-B14F-4D97-AF65-F5344CB8AC3E}">
        <p14:creationId xmlns:p14="http://schemas.microsoft.com/office/powerpoint/2010/main" val="36074972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85135" y="-95470"/>
            <a:ext cx="11661059" cy="1432657"/>
          </a:xfrm>
        </p:spPr>
        <p:txBody>
          <a:bodyPr>
            <a:normAutofit/>
          </a:bodyPr>
          <a:lstStyle/>
          <a:p>
            <a:r>
              <a:rPr lang="pl-PL" sz="4000" dirty="0"/>
              <a:t>Udział oskarżonego w posiedzeniu z art. 343</a:t>
            </a:r>
          </a:p>
        </p:txBody>
      </p:sp>
      <p:sp>
        <p:nvSpPr>
          <p:cNvPr id="3" name="Symbol zastępczy zawartości 2"/>
          <p:cNvSpPr>
            <a:spLocks noGrp="1"/>
          </p:cNvSpPr>
          <p:nvPr>
            <p:ph idx="1"/>
          </p:nvPr>
        </p:nvSpPr>
        <p:spPr>
          <a:xfrm>
            <a:off x="285135" y="1268361"/>
            <a:ext cx="11661059" cy="5476568"/>
          </a:xfrm>
        </p:spPr>
        <p:txBody>
          <a:bodyPr>
            <a:normAutofit lnSpcReduction="10000"/>
          </a:bodyPr>
          <a:lstStyle/>
          <a:p>
            <a:pPr marL="0" indent="0" algn="ctr">
              <a:buNone/>
            </a:pPr>
            <a:r>
              <a:rPr lang="pl-PL" b="1" u="sng" dirty="0"/>
              <a:t>Wyrok SN z 26.10.2016 r., II KK 255/16 </a:t>
            </a:r>
          </a:p>
          <a:p>
            <a:pPr marL="0" indent="0" algn="just">
              <a:buNone/>
            </a:pPr>
            <a:r>
              <a:rPr lang="pl-PL" dirty="0"/>
              <a:t>Zgodnie z art. 343 § 5 k.p.k. oskarżony ma prawo wzięcia udziału w posiedzeniu, przy czym jego udział jest obowiązkowy, jeżeli prezes sądu lub sąd tak zarządzi. Przepis art. 117 § 1 k.p.k. stanowi, że uprawnionego do wzięcia udziału w czynności procesowej zawiadamia się o jej czasie i miejscu, chyba że ustawa stanowi inaczej. Z kolei z § 2 art. 117 k.p.k. wynika, że czynności nie przeprowadza się, jeżeli osoba uprawniona nie stawiła się, a brak jest dowodu, że została o niej powiadomiona, oraz jeżeli zachodzi uzasadnione przypuszczenie, że niestawiennictwo wynikło z powodu przeszkód żywiołowych lub innych wyjątkowych przyczyn, a także wtedy, gdy osoba ta usprawiedliwiła należycie niestawiennictwo i wnosi o nieprzeprowadzanie czynności bez jej obecności, chyba że ustawa stanowi inaczej. (…) </a:t>
            </a:r>
          </a:p>
          <a:p>
            <a:pPr marL="0" indent="0" algn="just">
              <a:buNone/>
            </a:pPr>
            <a:r>
              <a:rPr lang="pl-PL" dirty="0"/>
              <a:t>W świetle powyższych faktów jest zupełnie niezrozumiałe dlaczego zawiadomienie o terminie i miejscu posiedzenia wysłane zostało oskarżonemu na adres, który w aktach sprawy nie występuje i nie był przez niego wskazywany, jako miejsce zamieszkania, czy adres dla doręczeń. (…) W następstwie tego stanu rzeczy doszło do rażącej obrazy art. 343 § 5 k.p.k. w zw. z art. 117 § 1 i 2 k.p.k., a także art. 6 k.p.k., bowiem oskarżony został pozbawiony prawa do obrony. </a:t>
            </a:r>
            <a:r>
              <a:rPr lang="pl-PL" b="1" dirty="0"/>
              <a:t>Fakt, iż zgodził się on na wymierzenie określonej kary i związanych z nią środków probacyjnych nie pozbawiał go bowiem prawa wypowiedzenia się w toku posiedzenia co do wszystkich elementów porozumienia, a nawet cofnięcia zgody na rozpoznanie sprawy w omawianym trybie. </a:t>
            </a:r>
            <a:r>
              <a:rPr lang="pl-PL" dirty="0"/>
              <a:t>Zaistniałe uchybienie mogło mieć istotny wpływ na treść zaskarżonego orzeczenia, co spowodowało w konsekwencji uchylenie wyroku </a:t>
            </a:r>
          </a:p>
          <a:p>
            <a:pPr marL="0" indent="0" algn="just">
              <a:buNone/>
            </a:pPr>
            <a:endParaRPr lang="pl-PL" dirty="0"/>
          </a:p>
        </p:txBody>
      </p:sp>
    </p:spTree>
    <p:extLst>
      <p:ext uri="{BB962C8B-B14F-4D97-AF65-F5344CB8AC3E}">
        <p14:creationId xmlns:p14="http://schemas.microsoft.com/office/powerpoint/2010/main" val="32199442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Udział oskarżonego w posiedzeniu z art. 343</a:t>
            </a:r>
          </a:p>
        </p:txBody>
      </p:sp>
      <p:sp>
        <p:nvSpPr>
          <p:cNvPr id="3" name="Symbol zastępczy zawartości 2"/>
          <p:cNvSpPr>
            <a:spLocks noGrp="1"/>
          </p:cNvSpPr>
          <p:nvPr>
            <p:ph idx="1"/>
          </p:nvPr>
        </p:nvSpPr>
        <p:spPr/>
        <p:txBody>
          <a:bodyPr>
            <a:normAutofit lnSpcReduction="10000"/>
          </a:bodyPr>
          <a:lstStyle/>
          <a:p>
            <a:pPr marL="0" indent="0" algn="ctr">
              <a:buNone/>
            </a:pPr>
            <a:r>
              <a:rPr lang="pl-PL" b="1" u="sng" dirty="0"/>
              <a:t>Wyrok SN z 13.05.2015 r., V KK 88/15 </a:t>
            </a:r>
          </a:p>
          <a:p>
            <a:pPr marL="0" indent="0" algn="just">
              <a:buNone/>
            </a:pPr>
            <a:r>
              <a:rPr lang="pl-PL" dirty="0"/>
              <a:t>Zgodnie bowiem z treścią art. 343 § 5 k.p.k. oskarżony ma prawo wziąć udział w posiedzeniu, na którym rozpatrywana jest zasadność wniosku złożonego w trybie art. 335 § 1 k.p.k., i nie ulega wątpliwości, że uchybienie temu przepisowi, gwarantującemu oskarżonemu prowadzenie obrony aż do chwili wydania wyroku (art. 6 k.p.k.), należy do wspomnianej kategorii naruszeń prawa, i to mogących mieć istotny wpływ na treść zaskarżonego wyroku. Pomimo uzgodnienia z prokuratorem wniosku o skazanie, oskarżony uprawniony jest przecież do aktualnego zajęcia stanowiska w sprawie, w tym odnieść się do stanowisk pozostałych uczestników procesu (także osób pokrzywdzonych) co do poszczególnych rozstrzygnięć oczekiwanego wyroku, ma prawo także uznać, że dotychczasowe lub zaktualizowane uzgodnienia są dla niego niekorzystne i swą zgodę na skazanie bez przeprowadzenia rozprawy odwołać.</a:t>
            </a:r>
          </a:p>
        </p:txBody>
      </p:sp>
    </p:spTree>
    <p:extLst>
      <p:ext uri="{BB962C8B-B14F-4D97-AF65-F5344CB8AC3E}">
        <p14:creationId xmlns:p14="http://schemas.microsoft.com/office/powerpoint/2010/main" val="35488952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75420" y="624110"/>
            <a:ext cx="11401147" cy="1280890"/>
          </a:xfrm>
        </p:spPr>
        <p:txBody>
          <a:bodyPr>
            <a:normAutofit fontScale="90000"/>
          </a:bodyPr>
          <a:lstStyle/>
          <a:p>
            <a:r>
              <a:rPr lang="pl-PL" dirty="0"/>
              <a:t>Dobrowolne poddanie się karze na posiedzeniu przed rozprawą – art. 338a w zw. z 343a</a:t>
            </a:r>
          </a:p>
        </p:txBody>
      </p:sp>
      <p:sp>
        <p:nvSpPr>
          <p:cNvPr id="4" name="Symbol zastępczy tekstu 3"/>
          <p:cNvSpPr>
            <a:spLocks noGrp="1"/>
          </p:cNvSpPr>
          <p:nvPr>
            <p:ph type="body" idx="1"/>
          </p:nvPr>
        </p:nvSpPr>
        <p:spPr>
          <a:xfrm>
            <a:off x="475420" y="1969475"/>
            <a:ext cx="3992732" cy="576262"/>
          </a:xfrm>
        </p:spPr>
        <p:txBody>
          <a:bodyPr/>
          <a:lstStyle/>
          <a:p>
            <a:pPr algn="ctr"/>
            <a:r>
              <a:rPr lang="pl-PL" dirty="0"/>
              <a:t>Przesłanki </a:t>
            </a:r>
          </a:p>
        </p:txBody>
      </p:sp>
      <p:sp>
        <p:nvSpPr>
          <p:cNvPr id="3" name="Symbol zastępczy zawartości 2"/>
          <p:cNvSpPr>
            <a:spLocks noGrp="1"/>
          </p:cNvSpPr>
          <p:nvPr>
            <p:ph sz="half" idx="2"/>
          </p:nvPr>
        </p:nvSpPr>
        <p:spPr>
          <a:xfrm>
            <a:off x="475420" y="2610211"/>
            <a:ext cx="4578361" cy="4247789"/>
          </a:xfrm>
        </p:spPr>
        <p:txBody>
          <a:bodyPr>
            <a:normAutofit fontScale="85000" lnSpcReduction="10000"/>
          </a:bodyPr>
          <a:lstStyle/>
          <a:p>
            <a:pPr algn="just">
              <a:buAutoNum type="arabicPeriod"/>
            </a:pPr>
            <a:r>
              <a:rPr lang="pl-PL" dirty="0"/>
              <a:t>Oskarżony złożył wniosek o wydanie wyroku skazującego i wymierzenie mu określonej kary lub środka karnego + ewentualnie kosztów procesu</a:t>
            </a:r>
          </a:p>
          <a:p>
            <a:pPr algn="just">
              <a:buAutoNum type="arabicPeriod"/>
            </a:pPr>
            <a:r>
              <a:rPr lang="pl-PL" dirty="0"/>
              <a:t>Zarzucono </a:t>
            </a:r>
            <a:r>
              <a:rPr lang="pl-PL" b="1" dirty="0"/>
              <a:t>przestępstwo zagrożone karą do 15 lat pozbawienia wolności </a:t>
            </a:r>
          </a:p>
          <a:p>
            <a:pPr algn="just">
              <a:buAutoNum type="arabicPeriod"/>
            </a:pPr>
            <a:r>
              <a:rPr lang="pl-PL" dirty="0"/>
              <a:t>Wniosek złożył przed doręczeniem mu zawiadomienia o terminie rozprawy </a:t>
            </a:r>
          </a:p>
          <a:p>
            <a:pPr algn="just">
              <a:buAutoNum type="arabicPeriod"/>
            </a:pPr>
            <a:r>
              <a:rPr lang="pl-PL" dirty="0"/>
              <a:t>Okoliczności popełnienia przestępstwa i wina nie budzą wątpliwości</a:t>
            </a:r>
          </a:p>
          <a:p>
            <a:pPr algn="just">
              <a:buAutoNum type="arabicPeriod"/>
            </a:pPr>
            <a:r>
              <a:rPr lang="pl-PL" dirty="0"/>
              <a:t>Cele postępowania zostaną osiągnięte mimo nieprzeprowadzenia rozprawy</a:t>
            </a:r>
          </a:p>
          <a:p>
            <a:pPr algn="just">
              <a:buAutoNum type="arabicPeriod"/>
            </a:pPr>
            <a:r>
              <a:rPr lang="pl-PL" dirty="0"/>
              <a:t>Brak sprzeciwu pokrzywdzonego i prokuratora </a:t>
            </a:r>
          </a:p>
        </p:txBody>
      </p:sp>
      <p:sp>
        <p:nvSpPr>
          <p:cNvPr id="5" name="Symbol zastępczy tekstu 4"/>
          <p:cNvSpPr>
            <a:spLocks noGrp="1"/>
          </p:cNvSpPr>
          <p:nvPr>
            <p:ph type="body" sz="quarter" idx="3"/>
          </p:nvPr>
        </p:nvSpPr>
        <p:spPr>
          <a:xfrm>
            <a:off x="6060558" y="1969475"/>
            <a:ext cx="5816009" cy="576262"/>
          </a:xfrm>
        </p:spPr>
        <p:txBody>
          <a:bodyPr/>
          <a:lstStyle/>
          <a:p>
            <a:pPr algn="ctr"/>
            <a:r>
              <a:rPr lang="pl-PL" dirty="0"/>
              <a:t>Tryb orzekania </a:t>
            </a:r>
          </a:p>
        </p:txBody>
      </p:sp>
      <p:sp>
        <p:nvSpPr>
          <p:cNvPr id="6" name="Symbol zastępczy zawartości 5"/>
          <p:cNvSpPr>
            <a:spLocks noGrp="1"/>
          </p:cNvSpPr>
          <p:nvPr>
            <p:ph sz="quarter" idx="4"/>
          </p:nvPr>
        </p:nvSpPr>
        <p:spPr>
          <a:xfrm>
            <a:off x="6060558" y="2545738"/>
            <a:ext cx="5816009" cy="4025182"/>
          </a:xfrm>
        </p:spPr>
        <p:txBody>
          <a:bodyPr>
            <a:normAutofit lnSpcReduction="10000"/>
          </a:bodyPr>
          <a:lstStyle/>
          <a:p>
            <a:pPr algn="just"/>
            <a:r>
              <a:rPr lang="pl-PL" dirty="0"/>
              <a:t>O terminie posiedzenia zawiadamia się strony i pokrzywdzonego. </a:t>
            </a:r>
          </a:p>
          <a:p>
            <a:pPr algn="just"/>
            <a:r>
              <a:rPr lang="pl-PL" dirty="0"/>
              <a:t>Doręcza się im odpis wniosku oskarżonego. </a:t>
            </a:r>
          </a:p>
          <a:p>
            <a:pPr algn="just"/>
            <a:r>
              <a:rPr lang="pl-PL" dirty="0"/>
              <a:t>Sąd może uzależnić uwzględnienie wniosku od dokonania w nim wskazanej przez siebie zmiany np. obowiązku naprawienia szkody. </a:t>
            </a:r>
          </a:p>
          <a:p>
            <a:pPr algn="just"/>
            <a:r>
              <a:rPr lang="pl-PL" dirty="0"/>
              <a:t>Nie prowadzi się postępowania dowodowego. </a:t>
            </a:r>
          </a:p>
          <a:p>
            <a:pPr algn="just"/>
            <a:r>
              <a:rPr lang="pl-PL" dirty="0"/>
              <a:t>Jeżeli wniosek nie zostanie uwzględniony, kolejny podlega rozpoznaniu na rozprawie. </a:t>
            </a:r>
          </a:p>
          <a:p>
            <a:pPr algn="just"/>
            <a:r>
              <a:rPr lang="pl-PL" b="1" u="sng" dirty="0"/>
              <a:t>SĄD SKAZUJE OSKARŻONEGO WYROKIEM</a:t>
            </a:r>
          </a:p>
        </p:txBody>
      </p:sp>
    </p:spTree>
    <p:extLst>
      <p:ext uri="{BB962C8B-B14F-4D97-AF65-F5344CB8AC3E}">
        <p14:creationId xmlns:p14="http://schemas.microsoft.com/office/powerpoint/2010/main" val="9766387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106287" y="0"/>
            <a:ext cx="11985522" cy="1609344"/>
          </a:xfrm>
        </p:spPr>
        <p:txBody>
          <a:bodyPr>
            <a:normAutofit/>
          </a:bodyPr>
          <a:lstStyle/>
          <a:p>
            <a:r>
              <a:rPr lang="pl-PL" dirty="0"/>
              <a:t>Tryby konsensualne – korzyści dla oskarżonego </a:t>
            </a:r>
          </a:p>
        </p:txBody>
      </p:sp>
      <p:sp>
        <p:nvSpPr>
          <p:cNvPr id="8" name="Symbol zastępczy zawartości 7"/>
          <p:cNvSpPr>
            <a:spLocks noGrp="1"/>
          </p:cNvSpPr>
          <p:nvPr>
            <p:ph idx="1"/>
          </p:nvPr>
        </p:nvSpPr>
        <p:spPr>
          <a:xfrm>
            <a:off x="106287" y="1609344"/>
            <a:ext cx="11908732" cy="5165082"/>
          </a:xfrm>
        </p:spPr>
        <p:txBody>
          <a:bodyPr>
            <a:normAutofit fontScale="92500" lnSpcReduction="20000"/>
          </a:bodyPr>
          <a:lstStyle/>
          <a:p>
            <a:pPr algn="just"/>
            <a:r>
              <a:rPr lang="pl-PL" dirty="0"/>
              <a:t>W tej sytuacji, godząc się na tryb postępowania sądowego oraz swoistą ugodę co do dobrowolnego poddania się oskarżonego konkretnej karze, sąd orzekający był związany swą wcześniejszą decyzją w tym przedmiocie, co sprawiło, że w wyroku jakiekolwiek zmiany w zakresie wymiaru kary nie były dopuszczalne.</a:t>
            </a:r>
          </a:p>
          <a:p>
            <a:pPr algn="just"/>
            <a:r>
              <a:rPr lang="pl-PL" b="1" dirty="0"/>
              <a:t>Wprawdzie zarówno z żadnego przepisu prawa materialnego, jak i procesowego, nie wynika wprost uprawnienie sądu do łagodzenia kary wymierzonej wyrokiem bez przeprowadzenia postępowania dowodowego poza granice wytyczone dyrektywami wymiaru kary określonymi w kodeksie karnym, lecz wydaje się oczywiste, że oskarżony, rezygnując z pełnego postępowania i wnosząc o jego zaniechanie lub skrócenie, ma prawo liczyć na łagodniejsze potraktowanie</a:t>
            </a:r>
            <a:r>
              <a:rPr lang="pl-PL" dirty="0"/>
              <a:t>. Stwierdzenie powyższe ma swój sens, gdy się zważy, iż oskarżony może proponować określony wymiar kary i przez to wpływać na rozstrzygnięcie sądu. Powyższe nie oznacza jednak tego, że sąd byłby pozbawiony uprawnień określonych w art. 387 § 1 k.p.k., gdyż organ ten zawsze decyduje o zasadności wniosku.</a:t>
            </a:r>
          </a:p>
          <a:p>
            <a:pPr algn="just"/>
            <a:r>
              <a:rPr lang="pl-PL" dirty="0"/>
              <a:t>Powyższe rozważania uzasadniają pogląd, że przychylenie się sądu do wniosku oskarżonego o wydanie wyroku skazującego na zasadach przewidzianych w art. 387 § 1 i 2 k.p.k. rodzi po stronie sądu zobowiązanie do wymierzenia kary zgodnej z akceptowanymi wnioskami. Orzeczenie zaś przez sąd kary surowszej lub innego środka karnego aniżeli określonego we wniosku oskarżonego nie jest dopuszczalne, bo jest złamaniem „swoistej ugody”, określającej warunki dobrowolnego poddania się karze (art. 387 § 1 i 2 k.p.k.) i przez to stanowi rażące naruszenie prawa procesowego, mające istotny wpływ na treść orzeczenia.</a:t>
            </a:r>
          </a:p>
          <a:p>
            <a:pPr algn="just"/>
            <a:r>
              <a:rPr lang="pl-PL" dirty="0"/>
              <a:t>Wyrok SN z dnia 7 września 1999 r., WKN 32/99</a:t>
            </a:r>
          </a:p>
        </p:txBody>
      </p:sp>
    </p:spTree>
    <p:extLst>
      <p:ext uri="{BB962C8B-B14F-4D97-AF65-F5344CB8AC3E}">
        <p14:creationId xmlns:p14="http://schemas.microsoft.com/office/powerpoint/2010/main" val="37268303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Tryby konsensualne – korzyści dla oskarżonego </a:t>
            </a:r>
          </a:p>
        </p:txBody>
      </p:sp>
      <p:sp>
        <p:nvSpPr>
          <p:cNvPr id="3" name="Symbol zastępczy zawartości 2"/>
          <p:cNvSpPr>
            <a:spLocks noGrp="1"/>
          </p:cNvSpPr>
          <p:nvPr>
            <p:ph idx="1"/>
          </p:nvPr>
        </p:nvSpPr>
        <p:spPr/>
        <p:txBody>
          <a:bodyPr>
            <a:normAutofit/>
          </a:bodyPr>
          <a:lstStyle/>
          <a:p>
            <a:pPr algn="just"/>
            <a:r>
              <a:rPr lang="pl-PL" dirty="0"/>
              <a:t>Po uchyleniu art. 60a k.k. możliwe jest złagodzenie kary jedynie w ustawowych granicach zagrożenia karą, chyba że wystąpią okoliczności z art. 60 § 1 k.k. </a:t>
            </a:r>
          </a:p>
          <a:p>
            <a:pPr algn="just"/>
            <a:r>
              <a:rPr lang="pl-PL" dirty="0"/>
              <a:t>W polskim ustawodawstwie ciekawe jest to, że kary wymierzane w trybach konsensualnych w zasadzie nie odbiegają od tych, które zapadłyby po przeprowadzeniu rozprawy. </a:t>
            </a:r>
          </a:p>
          <a:p>
            <a:pPr algn="just"/>
            <a:r>
              <a:rPr lang="pl-PL" dirty="0"/>
              <a:t>Niezależnie od praktyki, konsensualne zakończenie postępowania jest korzystne dla oskarżonego, ponieważ: </a:t>
            </a:r>
          </a:p>
          <a:p>
            <a:pPr lvl="1" algn="just"/>
            <a:r>
              <a:rPr lang="pl-PL" dirty="0"/>
              <a:t>unika publicznego przeprowadzania dowodów </a:t>
            </a:r>
          </a:p>
          <a:p>
            <a:pPr lvl="1" algn="just"/>
            <a:r>
              <a:rPr lang="pl-PL" dirty="0"/>
              <a:t>rozstrzygnięcie szybciej się uprawomocni i szybciej zaczną biec terminy zatarcia skazania itp. </a:t>
            </a:r>
          </a:p>
          <a:p>
            <a:pPr lvl="1" algn="just"/>
            <a:r>
              <a:rPr lang="pl-PL" dirty="0"/>
              <a:t>nie uczestniczy w długotrwałym procesie </a:t>
            </a:r>
          </a:p>
        </p:txBody>
      </p:sp>
    </p:spTree>
    <p:extLst>
      <p:ext uri="{BB962C8B-B14F-4D97-AF65-F5344CB8AC3E}">
        <p14:creationId xmlns:p14="http://schemas.microsoft.com/office/powerpoint/2010/main" val="41779237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just"/>
            <a:r>
              <a:rPr lang="pl-PL" sz="2200" dirty="0"/>
              <a:t>Art. 347 </a:t>
            </a:r>
          </a:p>
          <a:p>
            <a:pPr algn="just"/>
            <a:r>
              <a:rPr lang="pl-PL" sz="2200" dirty="0"/>
              <a:t>W dalszym postępowaniu sąd nie jest związany ani oceną faktyczną, ani prawną przyjętą za podstawę postanowień i zarządzeń wydanych na posiedzeniu. </a:t>
            </a:r>
          </a:p>
          <a:p>
            <a:pPr algn="just"/>
            <a:r>
              <a:rPr lang="pl-PL" sz="2200" dirty="0"/>
              <a:t> Czyli, jeżeli sąd odmówił uwzględnienia wniosku prokuratora o warunkowe umorzenie postępowania, po przeprowadzeniu rozprawy może dojść do przekonania, że powinien zapaść wyrok warunkowo umarzający </a:t>
            </a:r>
          </a:p>
        </p:txBody>
      </p:sp>
    </p:spTree>
    <p:extLst>
      <p:ext uri="{BB962C8B-B14F-4D97-AF65-F5344CB8AC3E}">
        <p14:creationId xmlns:p14="http://schemas.microsoft.com/office/powerpoint/2010/main" val="20213273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0242" y="624110"/>
            <a:ext cx="11568223" cy="1280890"/>
          </a:xfrm>
        </p:spPr>
        <p:txBody>
          <a:bodyPr/>
          <a:lstStyle/>
          <a:p>
            <a:r>
              <a:rPr lang="pl-PL" dirty="0"/>
              <a:t>Przygotowanie do rozprawy głównej </a:t>
            </a:r>
          </a:p>
        </p:txBody>
      </p:sp>
      <p:sp>
        <p:nvSpPr>
          <p:cNvPr id="3" name="Symbol zastępczy zawartości 2"/>
          <p:cNvSpPr>
            <a:spLocks noGrp="1"/>
          </p:cNvSpPr>
          <p:nvPr>
            <p:ph sz="half" idx="1"/>
          </p:nvPr>
        </p:nvSpPr>
        <p:spPr>
          <a:xfrm>
            <a:off x="340242" y="1936608"/>
            <a:ext cx="4313864" cy="4379132"/>
          </a:xfrm>
        </p:spPr>
        <p:txBody>
          <a:bodyPr>
            <a:normAutofit fontScale="85000" lnSpcReduction="10000"/>
          </a:bodyPr>
          <a:lstStyle/>
          <a:p>
            <a:pPr algn="just"/>
            <a:r>
              <a:rPr lang="pl-PL" dirty="0"/>
              <a:t>Jeżeli w toku wstępnych czynności nie stwierdzono niedopuszczalności dalszego postępowania ani nie rozstrzygnięto sprawy na posiedzeniu następuje przejście do fazy przygotowania do rozprawy głównej. </a:t>
            </a:r>
          </a:p>
          <a:p>
            <a:pPr algn="just"/>
            <a:r>
              <a:rPr lang="pl-PL" dirty="0"/>
              <a:t>Rozprawę należy wyznaczyć i przeprowadzić bez nieuzasadnionej zwłoki. </a:t>
            </a:r>
          </a:p>
          <a:p>
            <a:pPr algn="just"/>
            <a:r>
              <a:rPr lang="pl-PL" dirty="0"/>
              <a:t>Przygotowaniu organizacyjnym rozprawy służy instytucja posiedzenia przygotowawczego </a:t>
            </a:r>
            <a:r>
              <a:rPr lang="pl-PL" dirty="0">
                <a:sym typeface="Wingdings" panose="05000000000000000000" pitchFamily="2" charset="2"/>
              </a:rPr>
              <a:t> patrz następny slajd. </a:t>
            </a:r>
          </a:p>
          <a:p>
            <a:pPr algn="just"/>
            <a:r>
              <a:rPr lang="pl-PL" dirty="0">
                <a:sym typeface="Wingdings" panose="05000000000000000000" pitchFamily="2" charset="2"/>
              </a:rPr>
              <a:t>Przewodniczący składu orzekającego, po rozważeniu wniosków stron dopuszcza dowody i zarządza ich sprowadzenie na rozprawę</a:t>
            </a:r>
          </a:p>
          <a:p>
            <a:pPr algn="just"/>
            <a:endParaRPr lang="pl-PL" dirty="0"/>
          </a:p>
        </p:txBody>
      </p:sp>
      <p:sp>
        <p:nvSpPr>
          <p:cNvPr id="4" name="Symbol zastępczy zawartości 3"/>
          <p:cNvSpPr>
            <a:spLocks noGrp="1"/>
          </p:cNvSpPr>
          <p:nvPr>
            <p:ph sz="half" idx="2"/>
          </p:nvPr>
        </p:nvSpPr>
        <p:spPr>
          <a:xfrm>
            <a:off x="4954772" y="1905000"/>
            <a:ext cx="6953693" cy="4410740"/>
          </a:xfrm>
        </p:spPr>
        <p:txBody>
          <a:bodyPr>
            <a:normAutofit fontScale="85000" lnSpcReduction="10000"/>
          </a:bodyPr>
          <a:lstStyle/>
          <a:p>
            <a:pPr algn="just"/>
            <a:r>
              <a:rPr lang="pl-PL" dirty="0"/>
              <a:t>Wyznaczenie składu sędziowskiego </a:t>
            </a:r>
            <a:r>
              <a:rPr lang="pl-PL" dirty="0">
                <a:sym typeface="Wingdings" panose="05000000000000000000" pitchFamily="2" charset="2"/>
              </a:rPr>
              <a:t> kolejność alfabetyczno – chronologiczna w przypadku sędziego wydającego orzeczenie w składzie jednoosobowym i sędziego sprawozdawcy. </a:t>
            </a:r>
          </a:p>
          <a:p>
            <a:pPr algn="just"/>
            <a:r>
              <a:rPr lang="pl-PL" dirty="0">
                <a:sym typeface="Wingdings" panose="05000000000000000000" pitchFamily="2" charset="2"/>
              </a:rPr>
              <a:t>Sędziego albo sędziów powołanych do orzekania w sprawie wyznacza się w kolejności według wpływu sprawy oraz jawnej dla stron listy sędziów danego sądu lub wydziału. Odstępstwo od kolejności jest dopuszczalne tylko z powodu choroby sędziego lub innej ważnej przyczyny.</a:t>
            </a:r>
          </a:p>
          <a:p>
            <a:pPr algn="just"/>
            <a:r>
              <a:rPr lang="pl-PL" dirty="0">
                <a:sym typeface="Wingdings" panose="05000000000000000000" pitchFamily="2" charset="2"/>
              </a:rPr>
              <a:t>Pozostali członkowie składu orzekającego – wyznaczani w drodze losowania </a:t>
            </a:r>
          </a:p>
          <a:p>
            <a:pPr algn="just"/>
            <a:r>
              <a:rPr lang="pl-PL" dirty="0">
                <a:sym typeface="Wingdings" panose="05000000000000000000" pitchFamily="2" charset="2"/>
              </a:rPr>
              <a:t>Możliwość wyznaczenia całego składu sędziowskiego w drodze losowania – wtedy, gdy w akcie oskarżenia zarzuca się popełnienie zbrodni zagrożonej karą 25 lat pozbawienia wolności albo dożywotniego pozbawienia wolności. Losowanie możliwe jedynie na wniosek – prokuratora (złożony w akcie oskarżenia) lub obrońcy (złożony w terminie 3 dni od dnia doręczenia odpisu aktu oskarżenia). </a:t>
            </a:r>
            <a:endParaRPr lang="pl-PL" dirty="0"/>
          </a:p>
        </p:txBody>
      </p:sp>
    </p:spTree>
    <p:extLst>
      <p:ext uri="{BB962C8B-B14F-4D97-AF65-F5344CB8AC3E}">
        <p14:creationId xmlns:p14="http://schemas.microsoft.com/office/powerpoint/2010/main" val="36194002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97711" y="624110"/>
            <a:ext cx="11568223" cy="1280890"/>
          </a:xfrm>
        </p:spPr>
        <p:txBody>
          <a:bodyPr>
            <a:normAutofit fontScale="90000"/>
          </a:bodyPr>
          <a:lstStyle/>
          <a:p>
            <a:r>
              <a:rPr lang="pl-PL" dirty="0"/>
              <a:t>Posiedzenie przygotowawcze – art. 349</a:t>
            </a:r>
          </a:p>
        </p:txBody>
      </p:sp>
      <p:sp>
        <p:nvSpPr>
          <p:cNvPr id="3" name="Symbol zastępczy zawartości 2"/>
          <p:cNvSpPr>
            <a:spLocks noGrp="1"/>
          </p:cNvSpPr>
          <p:nvPr>
            <p:ph idx="1"/>
          </p:nvPr>
        </p:nvSpPr>
        <p:spPr>
          <a:xfrm>
            <a:off x="297711" y="1584251"/>
            <a:ext cx="11568223" cy="4965405"/>
          </a:xfrm>
        </p:spPr>
        <p:txBody>
          <a:bodyPr>
            <a:normAutofit fontScale="85000" lnSpcReduction="20000"/>
          </a:bodyPr>
          <a:lstStyle/>
          <a:p>
            <a:pPr algn="just"/>
            <a:r>
              <a:rPr lang="pl-PL" dirty="0"/>
              <a:t>Nowa konstrukcja posiedzenia przygotowawczego, której celem jest przyspieszenie i usprawnienie postępowania oraz należyte zaplanowanie czynności procesowych, co sprzyja koncentracji materiału dowodowego na rozprawie. </a:t>
            </a:r>
          </a:p>
          <a:p>
            <a:pPr algn="just"/>
            <a:r>
              <a:rPr lang="pl-PL" dirty="0"/>
              <a:t>Jeżeli przewidywany zakres postępowania dowodowego uzasadnia przypuszczenie, że w sprawie niezbędne będzie wyznaczenie co najmniej 5 terminów rozprawy, prezes sądu niezwłocznie wyznacza sędziego albo członków składu orzekającego oraz kieruje sprawę na posiedzenie. </a:t>
            </a:r>
          </a:p>
          <a:p>
            <a:pPr lvl="1" algn="just"/>
            <a:r>
              <a:rPr lang="pl-PL" dirty="0">
                <a:sym typeface="Wingdings" panose="05000000000000000000" pitchFamily="2" charset="2"/>
              </a:rPr>
              <a:t>obligatoryjne posiedzenie przygotowawcze </a:t>
            </a:r>
            <a:endParaRPr lang="pl-PL" dirty="0"/>
          </a:p>
          <a:p>
            <a:pPr algn="just"/>
            <a:r>
              <a:rPr lang="pl-PL" dirty="0"/>
              <a:t>W innych sprawach można skierować sprawę na posiedzenie jeżeli ze względu na jej zawiłość lub z innych ważnych przyczyn prezes sądu uzna, że może to przyczynić się do usprawnienia postępowania, a zwłaszcza należytego planowania i organizacji rozprawy. </a:t>
            </a:r>
          </a:p>
          <a:p>
            <a:pPr algn="just"/>
            <a:r>
              <a:rPr lang="pl-PL" dirty="0"/>
              <a:t>Posiedzenie przygotowawcze powinno odbyć się w ciągu 30 dni od daty jego wyznaczenia.</a:t>
            </a:r>
          </a:p>
          <a:p>
            <a:pPr algn="just"/>
            <a:r>
              <a:rPr lang="pl-PL" dirty="0"/>
              <a:t>Oskarżyciel publiczny, obrońcy i pełnomocnicy mają prawo wziąć udział w posiedzeniu. Prezes sądu może uznać ich udział za obowiązkowy. </a:t>
            </a:r>
          </a:p>
          <a:p>
            <a:pPr lvl="1" algn="just"/>
            <a:r>
              <a:rPr lang="pl-PL" dirty="0"/>
              <a:t>Założenie, że posiedzenie przygotowawcze powinno być forum przeznaczonym dla profesjonalnych reprezentantów stron procesowych </a:t>
            </a:r>
          </a:p>
          <a:p>
            <a:pPr lvl="1" algn="just"/>
            <a:r>
              <a:rPr lang="pl-PL" dirty="0"/>
              <a:t>Prezes sądu może zawiadomić o posiedzeniu także pozostałe strony jeżeli uzna, że przyczyni się to do usprawnienia postępowania.</a:t>
            </a:r>
          </a:p>
          <a:p>
            <a:pPr algn="just"/>
            <a:r>
              <a:rPr lang="pl-PL" dirty="0"/>
              <a:t>Wyznaczając posiedzenie, wzywa oskarżyciela publicznego, obrońców i pełnomocników do przedstawienia pisemnego stanowiska dotyczącego planowania przebiegu rozprawy orz jej organizacji, w tym dowodów, które powinny być przeprowadzone jako pierwsze na tych rozprawach w terminie 7 dni od dnia doręczenia wezwania. </a:t>
            </a:r>
          </a:p>
        </p:txBody>
      </p:sp>
    </p:spTree>
    <p:extLst>
      <p:ext uri="{BB962C8B-B14F-4D97-AF65-F5344CB8AC3E}">
        <p14:creationId xmlns:p14="http://schemas.microsoft.com/office/powerpoint/2010/main" val="2884601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61507" y="624110"/>
            <a:ext cx="11483347" cy="1280890"/>
          </a:xfrm>
        </p:spPr>
        <p:txBody>
          <a:bodyPr/>
          <a:lstStyle/>
          <a:p>
            <a:r>
              <a:rPr lang="pl-PL" dirty="0"/>
              <a:t>Posiedzenie przygotowawcze cd. </a:t>
            </a:r>
          </a:p>
        </p:txBody>
      </p:sp>
      <p:sp>
        <p:nvSpPr>
          <p:cNvPr id="3" name="Symbol zastępczy zawartości 2"/>
          <p:cNvSpPr>
            <a:spLocks noGrp="1"/>
          </p:cNvSpPr>
          <p:nvPr>
            <p:ph idx="1"/>
          </p:nvPr>
        </p:nvSpPr>
        <p:spPr>
          <a:xfrm>
            <a:off x="361507" y="1531088"/>
            <a:ext cx="11483347" cy="5092996"/>
          </a:xfrm>
        </p:spPr>
        <p:txBody>
          <a:bodyPr/>
          <a:lstStyle/>
          <a:p>
            <a:pPr algn="just"/>
            <a:r>
              <a:rPr lang="pl-PL" dirty="0"/>
              <a:t>Stanowisko stron obejmuje wnioski dowodowe oraz informacje i oświadczenia w szczególności o:</a:t>
            </a:r>
          </a:p>
          <a:p>
            <a:pPr lvl="1" algn="just"/>
            <a:r>
              <a:rPr lang="pl-PL" dirty="0"/>
              <a:t>proponowanych terminach rozpraw i ich przedmiocie </a:t>
            </a:r>
          </a:p>
          <a:p>
            <a:pPr lvl="1" algn="just"/>
            <a:r>
              <a:rPr lang="pl-PL" dirty="0"/>
              <a:t>Terminach usprawiedliwionej nieobecności uczestników procesu</a:t>
            </a:r>
          </a:p>
          <a:p>
            <a:pPr lvl="1" algn="just"/>
            <a:r>
              <a:rPr lang="pl-PL" dirty="0"/>
              <a:t>Oświadczenia wskazujące na potrzebę wezwania na rozprawę główną biegłych, kuratora sądowego, sprawdzenia danych o karalności oskarżonego</a:t>
            </a:r>
          </a:p>
          <a:p>
            <a:pPr lvl="1" algn="just"/>
            <a:r>
              <a:rPr lang="pl-PL" dirty="0"/>
              <a:t>Inne oświadczenia dotyczące okoliczności istotnych dla sprawnego przeprowadzenia dalszego postępowania. </a:t>
            </a:r>
          </a:p>
          <a:p>
            <a:pPr algn="just"/>
            <a:r>
              <a:rPr lang="pl-PL" dirty="0"/>
              <a:t>Na posiedzeniu przewodniczący składu orzekającego, biorąc pod uwagę stanowiska w przedmiocie planowania i organizacji rozprawy głównej przedstawione przez strony, pełnomocników i obrońców, rozstrzyga w przedmiocie wniosków dowodowych i kolejności ich przeprowadzenia oraz wyznacza jej terminy, a także podejmuje inne niezbędne rozstrzygnięcia. </a:t>
            </a:r>
          </a:p>
          <a:p>
            <a:pPr algn="just"/>
            <a:r>
              <a:rPr lang="pl-PL" u="sng" dirty="0"/>
              <a:t>Ogłoszenie zarządzenia o wyznaczeniu terminów rozprawy ma skutek równoznaczny z wezwaniem obecnych uczestników postępowania do udziału w rozprawie albo zawiadomieniem o jej terminach. </a:t>
            </a:r>
          </a:p>
        </p:txBody>
      </p:sp>
    </p:spTree>
    <p:extLst>
      <p:ext uri="{BB962C8B-B14F-4D97-AF65-F5344CB8AC3E}">
        <p14:creationId xmlns:p14="http://schemas.microsoft.com/office/powerpoint/2010/main" val="8308703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0242" y="624110"/>
            <a:ext cx="11515059" cy="1280890"/>
          </a:xfrm>
        </p:spPr>
        <p:txBody>
          <a:bodyPr/>
          <a:lstStyle/>
          <a:p>
            <a:r>
              <a:rPr lang="pl-PL" dirty="0"/>
              <a:t>Zawiadomienie o terminie rozprawy</a:t>
            </a:r>
          </a:p>
        </p:txBody>
      </p:sp>
      <p:sp>
        <p:nvSpPr>
          <p:cNvPr id="3" name="Symbol zastępczy zawartości 2"/>
          <p:cNvSpPr>
            <a:spLocks noGrp="1"/>
          </p:cNvSpPr>
          <p:nvPr>
            <p:ph idx="1"/>
          </p:nvPr>
        </p:nvSpPr>
        <p:spPr>
          <a:xfrm>
            <a:off x="340242" y="1587501"/>
            <a:ext cx="11515060" cy="5068480"/>
          </a:xfrm>
        </p:spPr>
        <p:txBody>
          <a:bodyPr>
            <a:normAutofit/>
          </a:bodyPr>
          <a:lstStyle/>
          <a:p>
            <a:pPr algn="just"/>
            <a:r>
              <a:rPr lang="pl-PL" dirty="0"/>
              <a:t>Pomiędzy doręczeniem zawiadomienia a terminem rozprawy głównej powinno upłynąć co najmniej 7 dni. Jeżeli termin ten nie zostanie zachowany w stosunku do oskarżonego lub jego obrońcy, rozprawa na ich wniosek zgłoszony przed rozpoczęciem przewodu sądowego, ulega odroczeniu. </a:t>
            </a:r>
          </a:p>
          <a:p>
            <a:pPr algn="just"/>
            <a:r>
              <a:rPr lang="pl-PL" dirty="0"/>
              <a:t>Doręczając oskarżonemu pozbawionemu wolności, którego obecność na rozprawie nie jest obowiązkowa, zawiadomienie o terminie rozprawy, należy pouczyć go o prawie do złożenia wniosku o doprowadzenie na rozprawę. Ponadto poucza się go o treści przepisów:</a:t>
            </a:r>
          </a:p>
          <a:p>
            <a:pPr lvl="1" algn="just"/>
            <a:r>
              <a:rPr lang="pl-PL" dirty="0"/>
              <a:t>art. 374</a:t>
            </a:r>
          </a:p>
          <a:p>
            <a:pPr lvl="1" algn="just"/>
            <a:r>
              <a:rPr lang="pl-PL" dirty="0"/>
              <a:t>Art. 376</a:t>
            </a:r>
          </a:p>
          <a:p>
            <a:pPr lvl="1" algn="just"/>
            <a:r>
              <a:rPr lang="pl-PL" dirty="0"/>
              <a:t>art. 377</a:t>
            </a:r>
          </a:p>
          <a:p>
            <a:pPr lvl="1" algn="just"/>
            <a:r>
              <a:rPr lang="pl-PL" dirty="0"/>
              <a:t>art. 402 </a:t>
            </a:r>
          </a:p>
          <a:p>
            <a:pPr lvl="1" algn="just"/>
            <a:r>
              <a:rPr lang="pl-PL" dirty="0"/>
              <a:t>Art. 422 – uzasadnienie wyroku </a:t>
            </a:r>
          </a:p>
          <a:p>
            <a:pPr lvl="1" algn="just"/>
            <a:r>
              <a:rPr lang="pl-PL" dirty="0"/>
              <a:t>Art. 427 § 4 – ograniczenie podstaw środka odwoławczego (nie można skarżyć aktywności lub braku aktywności lub braku aktywności sądu.</a:t>
            </a:r>
          </a:p>
          <a:p>
            <a:pPr lvl="1" algn="just"/>
            <a:r>
              <a:rPr lang="pl-PL" dirty="0"/>
              <a:t>Art. 447 § 5 – ograniczenie podstaw apelacyjnych przy trybach konsensualnych </a:t>
            </a:r>
          </a:p>
        </p:txBody>
      </p:sp>
      <p:sp>
        <p:nvSpPr>
          <p:cNvPr id="4" name="Nawias klamrowy zamykający 3"/>
          <p:cNvSpPr/>
          <p:nvPr/>
        </p:nvSpPr>
        <p:spPr>
          <a:xfrm>
            <a:off x="2065098" y="3796709"/>
            <a:ext cx="186624" cy="967563"/>
          </a:xfrm>
          <a:prstGeom prst="rightBrace">
            <a:avLst>
              <a:gd name="adj1" fmla="val 3198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dirty="0"/>
          </a:p>
        </p:txBody>
      </p:sp>
      <p:sp>
        <p:nvSpPr>
          <p:cNvPr id="5" name="pole tekstowe 4"/>
          <p:cNvSpPr txBox="1"/>
          <p:nvPr/>
        </p:nvSpPr>
        <p:spPr>
          <a:xfrm>
            <a:off x="2488610" y="4095824"/>
            <a:ext cx="6718300" cy="369332"/>
          </a:xfrm>
          <a:prstGeom prst="rect">
            <a:avLst/>
          </a:prstGeom>
          <a:noFill/>
        </p:spPr>
        <p:txBody>
          <a:bodyPr wrap="square" rtlCol="0">
            <a:spAutoFit/>
          </a:bodyPr>
          <a:lstStyle/>
          <a:p>
            <a:r>
              <a:rPr lang="pl-PL" dirty="0"/>
              <a:t>Zasady uczestnictwa oskarżonego w rozprawie głównej</a:t>
            </a:r>
          </a:p>
        </p:txBody>
      </p:sp>
    </p:spTree>
    <p:extLst>
      <p:ext uri="{BB962C8B-B14F-4D97-AF65-F5344CB8AC3E}">
        <p14:creationId xmlns:p14="http://schemas.microsoft.com/office/powerpoint/2010/main" val="612554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Funkcje postepowania sądowego </a:t>
            </a:r>
          </a:p>
        </p:txBody>
      </p:sp>
      <p:sp>
        <p:nvSpPr>
          <p:cNvPr id="3" name="Symbol zastępczy zawartości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pPr marL="0" indent="0" algn="just">
              <a:buNone/>
            </a:pPr>
            <a:r>
              <a:rPr lang="pl-PL" b="1" dirty="0"/>
              <a:t>Funkcja jurysdykcyjna </a:t>
            </a:r>
            <a:r>
              <a:rPr lang="pl-PL" dirty="0"/>
              <a:t>– sprawowanie wymiaru sprawiedliwości powierzone wyłącznie sądowi (art. 175 Konstytucji)</a:t>
            </a:r>
          </a:p>
          <a:p>
            <a:pPr marL="0" indent="0" algn="just">
              <a:buNone/>
            </a:pPr>
            <a:endParaRPr lang="pl-PL" dirty="0"/>
          </a:p>
          <a:p>
            <a:pPr marL="0" indent="0" algn="just">
              <a:buNone/>
            </a:pPr>
            <a:r>
              <a:rPr lang="pl-PL" b="1" dirty="0"/>
              <a:t>Funkcja wychowawcza </a:t>
            </a:r>
          </a:p>
          <a:p>
            <a:pPr marL="0" indent="0" algn="just">
              <a:buNone/>
            </a:pPr>
            <a:endParaRPr lang="pl-PL" b="1" dirty="0"/>
          </a:p>
          <a:p>
            <a:pPr marL="0" indent="0" algn="just">
              <a:buNone/>
            </a:pPr>
            <a:r>
              <a:rPr lang="pl-PL" b="1" dirty="0"/>
              <a:t>Funkcja </a:t>
            </a:r>
            <a:r>
              <a:rPr lang="pl-PL" b="1" dirty="0" err="1"/>
              <a:t>satysfakcyjna</a:t>
            </a:r>
            <a:r>
              <a:rPr lang="pl-PL" b="1" dirty="0"/>
              <a:t> 		</a:t>
            </a:r>
          </a:p>
          <a:p>
            <a:pPr marL="0" indent="0" algn="just">
              <a:buNone/>
            </a:pPr>
            <a:endParaRPr lang="pl-PL" b="1" dirty="0"/>
          </a:p>
          <a:p>
            <a:pPr marL="0" indent="0" algn="just">
              <a:buNone/>
            </a:pPr>
            <a:r>
              <a:rPr lang="pl-PL" b="1" dirty="0"/>
              <a:t>Funkcja profilaktyczna </a:t>
            </a:r>
          </a:p>
          <a:p>
            <a:endParaRPr lang="pl-PL" dirty="0"/>
          </a:p>
        </p:txBody>
      </p:sp>
      <p:sp>
        <p:nvSpPr>
          <p:cNvPr id="4" name="Nawias klamrowy zamykający 3"/>
          <p:cNvSpPr/>
          <p:nvPr/>
        </p:nvSpPr>
        <p:spPr>
          <a:xfrm>
            <a:off x="4001730" y="3136491"/>
            <a:ext cx="747252" cy="2487562"/>
          </a:xfrm>
          <a:prstGeom prst="rightBrace">
            <a:avLst>
              <a:gd name="adj1" fmla="val 38596"/>
              <a:gd name="adj2" fmla="val 5000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5014452" y="3780107"/>
            <a:ext cx="6113796" cy="1200329"/>
          </a:xfrm>
          <a:prstGeom prst="rect">
            <a:avLst/>
          </a:prstGeom>
          <a:noFill/>
        </p:spPr>
        <p:txBody>
          <a:bodyPr wrap="square" rtlCol="0">
            <a:spAutoFit/>
          </a:bodyPr>
          <a:lstStyle/>
          <a:p>
            <a:pPr algn="just"/>
            <a:r>
              <a:rPr lang="pl-PL" b="1" dirty="0"/>
              <a:t>funkcje akcesoryjne</a:t>
            </a:r>
            <a:r>
              <a:rPr lang="pl-PL" dirty="0"/>
              <a:t> </a:t>
            </a:r>
            <a:r>
              <a:rPr lang="pl-PL" dirty="0">
                <a:sym typeface="Wingdings" panose="05000000000000000000" pitchFamily="2" charset="2"/>
              </a:rPr>
              <a:t> mają charakter tradycyjny, ulegają stopniowemu osłabieniu, ponieważ większość spraw rozstrzygana jest na posiedzeniu</a:t>
            </a:r>
          </a:p>
          <a:p>
            <a:endParaRPr lang="pl-PL" dirty="0"/>
          </a:p>
        </p:txBody>
      </p:sp>
    </p:spTree>
    <p:extLst>
      <p:ext uri="{BB962C8B-B14F-4D97-AF65-F5344CB8AC3E}">
        <p14:creationId xmlns:p14="http://schemas.microsoft.com/office/powerpoint/2010/main" val="95714314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a:t>Tryby konsensualne (porozumienia procesowe) – uwagi ogólne</a:t>
            </a:r>
          </a:p>
        </p:txBody>
      </p:sp>
      <p:sp>
        <p:nvSpPr>
          <p:cNvPr id="3" name="Symbol zastępczy zawartości 2"/>
          <p:cNvSpPr>
            <a:spLocks noGrp="1"/>
          </p:cNvSpPr>
          <p:nvPr>
            <p:ph idx="1"/>
          </p:nvPr>
        </p:nvSpPr>
        <p:spPr/>
        <p:txBody>
          <a:bodyPr>
            <a:normAutofit/>
          </a:bodyPr>
          <a:lstStyle/>
          <a:p>
            <a:pPr marL="0" indent="0" algn="just">
              <a:buNone/>
            </a:pPr>
            <a:r>
              <a:rPr lang="pl-PL" sz="2400" b="1" dirty="0"/>
              <a:t>Cel: </a:t>
            </a:r>
            <a:r>
              <a:rPr lang="pl-PL" sz="2400" dirty="0"/>
              <a:t>przyspieszenie i ograniczenie kosztów postępowania karnego przez skrócenie postępowania sądowego, w związku z nieprzeprowadzaniem postępowania dowodowego, a niekiedy także postępowania przygotowawczego.</a:t>
            </a:r>
          </a:p>
          <a:p>
            <a:pPr marL="0" indent="0" algn="just">
              <a:buNone/>
            </a:pPr>
            <a:r>
              <a:rPr lang="pl-PL" sz="2400" b="1" dirty="0"/>
              <a:t>Pojęcie: </a:t>
            </a:r>
            <a:r>
              <a:rPr lang="pl-PL" sz="2400" dirty="0"/>
              <a:t>porozumienia procesowe to konsensualne sposoby zakończenia postępowania karnego polegające na zawarciu porozumienia między dwoma uczestnikami postępowania (najczęściej oskarżonym i oskarżycielem) dotyczącego rezygnacji z przeprowadzenia postępowania dowodowego w toku postępowania sądowego w zamian za redukcję wymiaru kary, mające na celu przyspieszenie postępowania i ograniczenie jego kosztów.</a:t>
            </a:r>
            <a:endParaRPr lang="pl-PL" sz="2400" b="1" dirty="0"/>
          </a:p>
        </p:txBody>
      </p:sp>
    </p:spTree>
    <p:extLst>
      <p:ext uri="{BB962C8B-B14F-4D97-AF65-F5344CB8AC3E}">
        <p14:creationId xmlns:p14="http://schemas.microsoft.com/office/powerpoint/2010/main" val="362781346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t>Rodzaje trybów konsensualnych</a:t>
            </a:r>
          </a:p>
        </p:txBody>
      </p:sp>
      <p:sp>
        <p:nvSpPr>
          <p:cNvPr id="3" name="Symbol zastępczy zawartości 2"/>
          <p:cNvSpPr>
            <a:spLocks noGrp="1"/>
          </p:cNvSpPr>
          <p:nvPr>
            <p:ph idx="1"/>
          </p:nvPr>
        </p:nvSpPr>
        <p:spPr/>
        <p:txBody>
          <a:bodyPr>
            <a:normAutofit/>
          </a:bodyPr>
          <a:lstStyle/>
          <a:p>
            <a:pPr marL="457200" indent="-457200" algn="just">
              <a:buAutoNum type="arabicParenR"/>
            </a:pPr>
            <a:r>
              <a:rPr lang="pl-PL" b="1" dirty="0"/>
              <a:t>skazanie oskarżonego na posiedzeniu bez przeprowadzania rozprawy na podstawie:</a:t>
            </a:r>
          </a:p>
          <a:p>
            <a:pPr lvl="2" algn="just"/>
            <a:r>
              <a:rPr lang="pl-PL" sz="2000" dirty="0"/>
              <a:t>aktu oskarżenia zawierającego wniosek o skazanie bez przeprowadzenia rozprawy (art. 335 </a:t>
            </a:r>
            <a:r>
              <a:rPr lang="pl-PL" sz="2000" dirty="0">
                <a:latin typeface="Times New Roman"/>
                <a:cs typeface="Times New Roman"/>
              </a:rPr>
              <a:t>§ 2 k.p.k.);</a:t>
            </a:r>
          </a:p>
          <a:p>
            <a:pPr lvl="2" algn="just"/>
            <a:r>
              <a:rPr lang="pl-PL" sz="2000" dirty="0">
                <a:latin typeface="Times New Roman"/>
                <a:cs typeface="Times New Roman"/>
              </a:rPr>
              <a:t>wniosku o skazanie bez przeprowadzania rozprawy (art. 335 § 1 k.p.k.), stanowiącego substytut aktu oskarżenia;</a:t>
            </a:r>
            <a:endParaRPr lang="pl-PL" sz="2000" b="1" dirty="0"/>
          </a:p>
          <a:p>
            <a:pPr marL="457200" indent="-457200" algn="just">
              <a:buAutoNum type="arabicParenR"/>
            </a:pPr>
            <a:r>
              <a:rPr lang="pl-PL" b="1" dirty="0"/>
              <a:t>dobrowolne poddanie się odpowiedzialności karnej przez oskarżonego na podstawie:</a:t>
            </a:r>
          </a:p>
          <a:p>
            <a:pPr lvl="2" algn="just"/>
            <a:r>
              <a:rPr lang="pl-PL" sz="2000" dirty="0"/>
              <a:t>wniosku oskarżonego przed doręczeniem mu zawiadomienia o terminie rozprawy (art. 338a k.p.k.);</a:t>
            </a:r>
          </a:p>
          <a:p>
            <a:pPr lvl="2" algn="just"/>
            <a:r>
              <a:rPr lang="pl-PL" sz="2000" dirty="0"/>
              <a:t>wniosku oskarżonego do czasu zakończenia pierwszego przesłuchania wszystkich oskarżonych na rozprawie głównej (art. 387 k.p.k.)</a:t>
            </a:r>
          </a:p>
        </p:txBody>
      </p:sp>
    </p:spTree>
    <p:extLst>
      <p:ext uri="{BB962C8B-B14F-4D97-AF65-F5344CB8AC3E}">
        <p14:creationId xmlns:p14="http://schemas.microsoft.com/office/powerpoint/2010/main" val="27792677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Rozprawa główna </a:t>
            </a:r>
          </a:p>
        </p:txBody>
      </p:sp>
    </p:spTree>
    <p:extLst>
      <p:ext uri="{BB962C8B-B14F-4D97-AF65-F5344CB8AC3E}">
        <p14:creationId xmlns:p14="http://schemas.microsoft.com/office/powerpoint/2010/main" val="428726273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Jawność rozprawy głównej </a:t>
            </a:r>
          </a:p>
        </p:txBody>
      </p:sp>
      <p:sp>
        <p:nvSpPr>
          <p:cNvPr id="3" name="Symbol zastępczy zawartości 2"/>
          <p:cNvSpPr>
            <a:spLocks noGrp="1"/>
          </p:cNvSpPr>
          <p:nvPr>
            <p:ph idx="1"/>
          </p:nvPr>
        </p:nvSpPr>
        <p:spPr>
          <a:xfrm>
            <a:off x="294968" y="1759973"/>
            <a:ext cx="11680722" cy="4768645"/>
          </a:xfrm>
        </p:spPr>
        <p:txBody>
          <a:bodyPr>
            <a:normAutofit fontScale="92500" lnSpcReduction="20000"/>
          </a:bodyPr>
          <a:lstStyle/>
          <a:p>
            <a:pPr algn="just"/>
            <a:r>
              <a:rPr lang="pl-PL" dirty="0"/>
              <a:t>Art. 6 ust. 1 EKPC </a:t>
            </a:r>
          </a:p>
          <a:p>
            <a:pPr algn="just"/>
            <a:r>
              <a:rPr lang="pl-PL" dirty="0"/>
              <a:t>Art. 45 ust. 1 Konstytucji - Każdy ma prawo do sprawiedliwego i jawnego rozpatrzenia sprawy bez nieuzasadnionej zwłoki przez właściwy, niezależny, bezstronny i niezawisły sąd.</a:t>
            </a:r>
          </a:p>
          <a:p>
            <a:pPr algn="just"/>
            <a:r>
              <a:rPr lang="pl-PL" dirty="0"/>
              <a:t>Jawność rozprawy jest jednym z elementów rzetelnego procesu. </a:t>
            </a:r>
          </a:p>
          <a:p>
            <a:pPr algn="just"/>
            <a:r>
              <a:rPr lang="pl-PL" dirty="0"/>
              <a:t>Jawność w aspekcie zewnętrznym (dla publiczności) i wewnętrznym (dla stron). </a:t>
            </a:r>
          </a:p>
          <a:p>
            <a:pPr algn="just"/>
            <a:r>
              <a:rPr lang="pl-PL" dirty="0"/>
              <a:t>W rozprawie mogą uczestniczyć, oprócz osób biorących udział w postępowaniu, pełnoletnie osoby, nieuzbrojone. Ale w nie mogą w niej brać udziału osoby, które znajdują się w stanie nielicującym z powagą sądu.  </a:t>
            </a:r>
          </a:p>
          <a:p>
            <a:pPr algn="just"/>
            <a:r>
              <a:rPr lang="pl-PL" dirty="0"/>
              <a:t>Przewodniczący może zezwolić małoletnim na udział w rozprawie. </a:t>
            </a:r>
          </a:p>
          <a:p>
            <a:pPr algn="just"/>
            <a:r>
              <a:rPr lang="pl-PL" dirty="0"/>
              <a:t>Sąd </a:t>
            </a:r>
            <a:r>
              <a:rPr lang="pl-PL" b="1" dirty="0"/>
              <a:t>zezwala</a:t>
            </a:r>
            <a:r>
              <a:rPr lang="pl-PL" dirty="0"/>
              <a:t> przedstawicielom środków masowego przekazu na utrwalanie obrazu i dźwięku rozprawy, ale może określić warunki ich udziału w rozprawie, ograniczyć liczbę, zarządzić opuszczenie sali, a w wyjątkowych wypadkach, jeżeli obecność mediów mogłaby oddziaływać krępująco na świadka - przewodniczący może zarządzić opuszczenie sali rozpraw na czas przesłuchania określonej osoby  </a:t>
            </a:r>
          </a:p>
          <a:p>
            <a:pPr algn="just"/>
            <a:r>
              <a:rPr lang="pl-PL" dirty="0"/>
              <a:t>Sąd, na wniosek strony, może wyrazić zgodę na utrwalanie przez nią przebiegu rozprawy za pomocą urządzenia rejestrującego dźwięk – jeżeli nie będzie to miało wpływu na prawidłowość postępowania </a:t>
            </a:r>
          </a:p>
          <a:p>
            <a:pPr marL="0" indent="0" algn="just">
              <a:buNone/>
            </a:pPr>
            <a:endParaRPr lang="pl-PL" dirty="0"/>
          </a:p>
        </p:txBody>
      </p:sp>
    </p:spTree>
    <p:extLst>
      <p:ext uri="{BB962C8B-B14F-4D97-AF65-F5344CB8AC3E}">
        <p14:creationId xmlns:p14="http://schemas.microsoft.com/office/powerpoint/2010/main" val="1462662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07848" y="0"/>
            <a:ext cx="11582400" cy="1295007"/>
          </a:xfrm>
        </p:spPr>
        <p:txBody>
          <a:bodyPr>
            <a:normAutofit fontScale="90000"/>
          </a:bodyPr>
          <a:lstStyle/>
          <a:p>
            <a:r>
              <a:rPr lang="pl-PL" dirty="0"/>
              <a:t>Wyjątki od jawności na rozprawie głównej</a:t>
            </a:r>
          </a:p>
        </p:txBody>
      </p:sp>
      <p:sp>
        <p:nvSpPr>
          <p:cNvPr id="3" name="Symbol zastępczy zawartości 2"/>
          <p:cNvSpPr>
            <a:spLocks noGrp="1"/>
          </p:cNvSpPr>
          <p:nvPr>
            <p:ph idx="1"/>
          </p:nvPr>
        </p:nvSpPr>
        <p:spPr>
          <a:xfrm>
            <a:off x="491613" y="1295007"/>
            <a:ext cx="11257935" cy="5371264"/>
          </a:xfrm>
        </p:spPr>
        <p:txBody>
          <a:bodyPr>
            <a:normAutofit/>
          </a:bodyPr>
          <a:lstStyle/>
          <a:p>
            <a:pPr algn="just"/>
            <a:r>
              <a:rPr lang="pl-PL" dirty="0"/>
              <a:t>Wyjątki w celu ochrony m.in. moralność, bezpieczeństwo państwa i porządek publiczny oraz ze względu na ochronę życia prywatnego stron lub inny ważny interes prywatny (por. art. 45 ust. 2 Konstytucji i art. 6 ust. 1 EKPC). </a:t>
            </a:r>
          </a:p>
          <a:p>
            <a:pPr algn="just"/>
            <a:r>
              <a:rPr lang="pl-PL" dirty="0"/>
              <a:t>Wyłączenie jawności rozprawy może nastąpić ze względu na moralność, bezpieczeństwo państwa i porządek publiczny oraz ze względu na ochronę życia prywatnego stron lub inny ważny interes prywatny. Wyrok ogłaszany jest publicznie, ale jeżeli jawność rozprawy wyłączono w całości lub w części przytoczenie powodów wyroku może nastąpić również z wyłączeniem jawności. </a:t>
            </a:r>
          </a:p>
          <a:p>
            <a:pPr algn="just"/>
            <a:r>
              <a:rPr lang="pl-PL" b="1" dirty="0"/>
              <a:t>Art. 359 – niejawna </a:t>
            </a:r>
            <a:r>
              <a:rPr lang="pl-PL" b="1" dirty="0">
                <a:solidFill>
                  <a:srgbClr val="FF0000"/>
                </a:solidFill>
              </a:rPr>
              <a:t>w całości </a:t>
            </a:r>
            <a:r>
              <a:rPr lang="pl-PL" b="1" u="sng" dirty="0">
                <a:solidFill>
                  <a:srgbClr val="FF0000"/>
                </a:solidFill>
              </a:rPr>
              <a:t>z mocy prawa </a:t>
            </a:r>
            <a:r>
              <a:rPr lang="pl-PL" b="1" dirty="0"/>
              <a:t>jest rozprawa, która </a:t>
            </a:r>
          </a:p>
          <a:p>
            <a:pPr marL="857250" lvl="1" indent="-342900" algn="just">
              <a:buFont typeface="+mj-lt"/>
              <a:buAutoNum type="arabicPeriod"/>
            </a:pPr>
            <a:r>
              <a:rPr lang="pl-PL" dirty="0"/>
              <a:t>Dotyczy wniosku prokuratora o umorzenie postępowania z powodu niepoczytalności sprawcy i zastosowania środka zabezpieczającego </a:t>
            </a:r>
          </a:p>
          <a:p>
            <a:pPr marL="857250" lvl="1" indent="-342900" algn="just">
              <a:buFont typeface="+mj-lt"/>
              <a:buAutoNum type="arabicPeriod"/>
            </a:pPr>
            <a:r>
              <a:rPr lang="pl-PL" dirty="0"/>
              <a:t>Sprawy o pomówienie lub znieważenie; na wniosek pokrzywdzonego rozprawa odbywa się jednak jawnie. </a:t>
            </a:r>
          </a:p>
          <a:p>
            <a:pPr marL="176213" indent="-176213" algn="just"/>
            <a:r>
              <a:rPr lang="pl-PL" b="1" dirty="0"/>
              <a:t>Obligatoryjnie niejawna </a:t>
            </a:r>
            <a:r>
              <a:rPr lang="pl-PL" b="1" u="sng" dirty="0">
                <a:solidFill>
                  <a:srgbClr val="FF0000"/>
                </a:solidFill>
              </a:rPr>
              <a:t>z mocy prawa </a:t>
            </a:r>
            <a:r>
              <a:rPr lang="pl-PL" b="1" dirty="0">
                <a:solidFill>
                  <a:srgbClr val="FF0000"/>
                </a:solidFill>
              </a:rPr>
              <a:t>jest rozprawa w części</a:t>
            </a:r>
            <a:r>
              <a:rPr lang="pl-PL" dirty="0"/>
              <a:t>, w której odczytywane są zeznania świadka </a:t>
            </a:r>
            <a:r>
              <a:rPr lang="pl-PL" i="1" dirty="0"/>
              <a:t>incognito</a:t>
            </a:r>
            <a:endParaRPr lang="pl-PL" dirty="0"/>
          </a:p>
          <a:p>
            <a:pPr marL="0" indent="0" algn="just">
              <a:buNone/>
            </a:pPr>
            <a:endParaRPr lang="pl-PL" dirty="0"/>
          </a:p>
        </p:txBody>
      </p:sp>
    </p:spTree>
    <p:extLst>
      <p:ext uri="{BB962C8B-B14F-4D97-AF65-F5344CB8AC3E}">
        <p14:creationId xmlns:p14="http://schemas.microsoft.com/office/powerpoint/2010/main" val="90281184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2596" y="0"/>
            <a:ext cx="11552903" cy="1707962"/>
          </a:xfrm>
        </p:spPr>
        <p:txBody>
          <a:bodyPr/>
          <a:lstStyle/>
          <a:p>
            <a:r>
              <a:rPr lang="pl-PL" dirty="0"/>
              <a:t>Wyjątki od jawności na rozprawie głównej</a:t>
            </a:r>
          </a:p>
        </p:txBody>
      </p:sp>
      <p:sp>
        <p:nvSpPr>
          <p:cNvPr id="3" name="Symbol zastępczy zawartości 2"/>
          <p:cNvSpPr>
            <a:spLocks noGrp="1"/>
          </p:cNvSpPr>
          <p:nvPr>
            <p:ph idx="1"/>
          </p:nvPr>
        </p:nvSpPr>
        <p:spPr>
          <a:xfrm>
            <a:off x="322595" y="1779640"/>
            <a:ext cx="11552903" cy="4572000"/>
          </a:xfrm>
        </p:spPr>
        <p:txBody>
          <a:bodyPr>
            <a:normAutofit/>
          </a:bodyPr>
          <a:lstStyle/>
          <a:p>
            <a:pPr algn="just"/>
            <a:r>
              <a:rPr lang="pl-PL" dirty="0"/>
              <a:t>Sąd </a:t>
            </a:r>
            <a:r>
              <a:rPr lang="pl-PL" b="1" u="sng" dirty="0"/>
              <a:t>może</a:t>
            </a:r>
            <a:r>
              <a:rPr lang="pl-PL" dirty="0"/>
              <a:t> wyłączyć jawność rozprawy w całości lub w części:</a:t>
            </a:r>
          </a:p>
          <a:p>
            <a:pPr marL="274320" lvl="1" indent="0" algn="just">
              <a:buNone/>
            </a:pPr>
            <a:r>
              <a:rPr lang="pl-PL" dirty="0"/>
              <a:t>1)  jeżeli jawność mogłaby:</a:t>
            </a:r>
          </a:p>
          <a:p>
            <a:pPr marL="548640" lvl="2" indent="0" algn="just">
              <a:buNone/>
            </a:pPr>
            <a:r>
              <a:rPr lang="pl-PL" dirty="0"/>
              <a:t>a)  wywołać zakłócenie spokoju publicznego,</a:t>
            </a:r>
          </a:p>
          <a:p>
            <a:pPr marL="548640" lvl="2" indent="0" algn="just">
              <a:buNone/>
            </a:pPr>
            <a:r>
              <a:rPr lang="pl-PL" dirty="0"/>
              <a:t>b)  obrażać dobre obyczaje,</a:t>
            </a:r>
          </a:p>
          <a:p>
            <a:pPr marL="548640" lvl="2" indent="0" algn="just">
              <a:buNone/>
            </a:pPr>
            <a:r>
              <a:rPr lang="pl-PL" dirty="0"/>
              <a:t>c)  ujawnić okoliczności, które ze względu na ważny interes państwa powinny być zachowane w tajemnicy,</a:t>
            </a:r>
          </a:p>
          <a:p>
            <a:pPr marL="548640" lvl="2" indent="0" algn="just">
              <a:buNone/>
            </a:pPr>
            <a:r>
              <a:rPr lang="pl-PL" dirty="0"/>
              <a:t>d)  naruszyć ważny interes prywatny;</a:t>
            </a:r>
          </a:p>
          <a:p>
            <a:pPr marL="274320" lvl="1" indent="0" algn="just">
              <a:buNone/>
            </a:pPr>
            <a:r>
              <a:rPr lang="pl-PL" dirty="0"/>
              <a:t>2)  jeżeli choćby jeden z oskarżonych jest nieletni lub na czas przesłuchania świadka, który nie ukończył 15 lat;</a:t>
            </a:r>
          </a:p>
          <a:p>
            <a:pPr marL="274320" lvl="1" indent="0" algn="just">
              <a:buNone/>
            </a:pPr>
            <a:r>
              <a:rPr lang="pl-PL" dirty="0"/>
              <a:t>3)  na żądanie osoby, która złożyła wniosek o ściganie.</a:t>
            </a:r>
          </a:p>
          <a:p>
            <a:pPr algn="just"/>
            <a:r>
              <a:rPr lang="pl-PL" i="1" dirty="0"/>
              <a:t>Jeżeli prokurator sprzeciwi się wyłączeniu jawności, rozprawa odbywa się jawnie.</a:t>
            </a:r>
          </a:p>
          <a:p>
            <a:pPr algn="just"/>
            <a:r>
              <a:rPr lang="pl-PL" dirty="0"/>
              <a:t>Szerzej: H. Paluszkiewicz, M. Błaszczyk, </a:t>
            </a:r>
            <a:r>
              <a:rPr lang="pl-PL" i="1" dirty="0"/>
              <a:t>Jawność rozprawy głównej po nowelizacji kodeksu postępowania karnego, </a:t>
            </a:r>
            <a:r>
              <a:rPr lang="pl-PL" dirty="0"/>
              <a:t>T. Grzegorczyk, R. Olszewski (red.), </a:t>
            </a:r>
            <a:r>
              <a:rPr lang="pl-PL" i="1" dirty="0"/>
              <a:t>Verba </a:t>
            </a:r>
            <a:r>
              <a:rPr lang="pl-PL" i="1" dirty="0" err="1"/>
              <a:t>volant</a:t>
            </a:r>
            <a:r>
              <a:rPr lang="pl-PL" i="1" dirty="0"/>
              <a:t>, </a:t>
            </a:r>
            <a:r>
              <a:rPr lang="pl-PL" i="1" dirty="0" err="1"/>
              <a:t>scripta</a:t>
            </a:r>
            <a:r>
              <a:rPr lang="pl-PL" i="1" dirty="0"/>
              <a:t> </a:t>
            </a:r>
            <a:r>
              <a:rPr lang="pl-PL" i="1" dirty="0" err="1"/>
              <a:t>manent</a:t>
            </a:r>
            <a:r>
              <a:rPr lang="pl-PL" i="1" dirty="0"/>
              <a:t>. Proces karny, prawo karne skarbowe i prawo wykroczeń po zmianach z lat 2015-2016. Księga pamiątkowa poświęcona Profesor Monice Zbrojewskiej, </a:t>
            </a:r>
            <a:r>
              <a:rPr lang="pl-PL" dirty="0"/>
              <a:t>Warszawa 2017. </a:t>
            </a:r>
            <a:endParaRPr lang="pl-PL" i="1" dirty="0"/>
          </a:p>
        </p:txBody>
      </p:sp>
    </p:spTree>
    <p:extLst>
      <p:ext uri="{BB962C8B-B14F-4D97-AF65-F5344CB8AC3E}">
        <p14:creationId xmlns:p14="http://schemas.microsoft.com/office/powerpoint/2010/main" val="144474190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Wyjątki od jawności na rozprawie głównej </a:t>
            </a:r>
          </a:p>
        </p:txBody>
      </p:sp>
      <p:sp>
        <p:nvSpPr>
          <p:cNvPr id="3" name="Symbol zastępczy zawartości 2"/>
          <p:cNvSpPr>
            <a:spLocks noGrp="1"/>
          </p:cNvSpPr>
          <p:nvPr>
            <p:ph idx="1"/>
          </p:nvPr>
        </p:nvSpPr>
        <p:spPr/>
        <p:txBody>
          <a:bodyPr/>
          <a:lstStyle/>
          <a:p>
            <a:pPr algn="just"/>
            <a:r>
              <a:rPr lang="pl-PL" dirty="0"/>
              <a:t>Ekwiwalenty jawności:</a:t>
            </a:r>
          </a:p>
          <a:p>
            <a:pPr marL="800100" lvl="1" indent="-342900" algn="just">
              <a:buFont typeface="+mj-lt"/>
              <a:buAutoNum type="arabicPeriod"/>
            </a:pPr>
            <a:r>
              <a:rPr lang="pl-PL" dirty="0"/>
              <a:t>art. 361 § 1 – oprócz osób biorących udział w postępowaniu na niejawnej rozprawie mogą być obecne po dwie osoby wskazane przez oskarżyciela publicznego, posiłkowego, oskarżyciela prywatnego i oskarżonego. Jeżeli jest kilku oskarżycieli lub oskarżonych, każdy z nich może żądać pozostawienia na sali rozpraw po jednej osobie. </a:t>
            </a:r>
            <a:r>
              <a:rPr lang="pl-PL" dirty="0">
                <a:sym typeface="Wingdings" pitchFamily="2" charset="2"/>
              </a:rPr>
              <a:t> instytucja osób godnych zaufania </a:t>
            </a:r>
            <a:endParaRPr lang="pl-PL" dirty="0"/>
          </a:p>
          <a:p>
            <a:pPr marL="800100" lvl="1" indent="-342900" algn="just">
              <a:buFont typeface="+mj-lt"/>
              <a:buAutoNum type="arabicPeriod"/>
            </a:pPr>
            <a:r>
              <a:rPr lang="pl-PL" dirty="0"/>
              <a:t>Przewodniczący może również zezwolić poszczególnym osobom na obecność na rozprawie – art. 361 § 3; </a:t>
            </a:r>
          </a:p>
          <a:p>
            <a:pPr marL="800100" lvl="1" indent="-342900" algn="just">
              <a:buFont typeface="+mj-lt"/>
              <a:buAutoNum type="arabicPeriod"/>
            </a:pPr>
            <a:r>
              <a:rPr lang="pl-PL" dirty="0"/>
              <a:t>Możliwość udziału w rozprawie osób powołanych do kierowania sądami i nadzoru nad działalnością administracyjną sądów (art. 37 § 7 prawa o ustroju sądów powszechnych)</a:t>
            </a:r>
          </a:p>
          <a:p>
            <a:pPr marL="800100" lvl="1" indent="-342900" algn="just">
              <a:buFont typeface="+mj-lt"/>
              <a:buAutoNum type="arabicPeriod"/>
            </a:pPr>
            <a:r>
              <a:rPr lang="pl-PL" dirty="0"/>
              <a:t>Jawność ogłoszenia wyroku</a:t>
            </a:r>
          </a:p>
        </p:txBody>
      </p:sp>
    </p:spTree>
    <p:extLst>
      <p:ext uri="{BB962C8B-B14F-4D97-AF65-F5344CB8AC3E}">
        <p14:creationId xmlns:p14="http://schemas.microsoft.com/office/powerpoint/2010/main" val="150442547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a:t>Przejawy kontradyktoryjności na rozprawie  </a:t>
            </a:r>
          </a:p>
        </p:txBody>
      </p:sp>
      <p:sp>
        <p:nvSpPr>
          <p:cNvPr id="7" name="Symbol zastępczy zawartości 6"/>
          <p:cNvSpPr txBox="1">
            <a:spLocks noGrp="1"/>
          </p:cNvSpPr>
          <p:nvPr>
            <p:ph idx="1"/>
          </p:nvPr>
        </p:nvSpPr>
        <p:spPr>
          <a:xfrm>
            <a:off x="1069848" y="2121408"/>
            <a:ext cx="10058400" cy="4339650"/>
          </a:xfrm>
          <a:prstGeom prst="rect">
            <a:avLst/>
          </a:prstGeom>
          <a:noFill/>
        </p:spPr>
        <p:txBody>
          <a:bodyPr wrap="square" rtlCol="0">
            <a:spAutoFit/>
          </a:bodyPr>
          <a:lstStyle/>
          <a:p>
            <a:pPr marL="342900" indent="-342900" algn="just">
              <a:buAutoNum type="arabicPeriod"/>
            </a:pPr>
            <a:r>
              <a:rPr lang="pl-PL" dirty="0"/>
              <a:t>Trójstronny stosunek prawny – oddzielenie funkcji oskarżenia, obrony i orzekania – </a:t>
            </a:r>
            <a:r>
              <a:rPr lang="pl-PL" i="1" dirty="0"/>
              <a:t>obecnie trochę zachwiane</a:t>
            </a:r>
          </a:p>
          <a:p>
            <a:pPr marL="342900" indent="-342900" algn="just">
              <a:buAutoNum type="arabicPeriod"/>
            </a:pPr>
            <a:r>
              <a:rPr lang="pl-PL" dirty="0"/>
              <a:t>Znajomość aktu oskarżenia i możliwość wniesienia odpowiedzi na akt oskarżenia</a:t>
            </a:r>
          </a:p>
          <a:p>
            <a:pPr marL="342900" indent="-342900" algn="just">
              <a:buAutoNum type="arabicPeriod"/>
            </a:pPr>
            <a:r>
              <a:rPr lang="pl-PL" dirty="0"/>
              <a:t>Jawność wewnętrzna – udział stron w czynnościach postępowania</a:t>
            </a:r>
          </a:p>
          <a:p>
            <a:pPr marL="342900" indent="-342900" algn="just">
              <a:buAutoNum type="arabicPeriod"/>
            </a:pPr>
            <a:r>
              <a:rPr lang="pl-PL" dirty="0"/>
              <a:t>Inicjatywa dowodowa należy do stron – to strony dysponują przedmiotem procesu </a:t>
            </a:r>
          </a:p>
          <a:p>
            <a:pPr marL="342900" indent="-342900" algn="just">
              <a:buAutoNum type="arabicPeriod"/>
            </a:pPr>
            <a:r>
              <a:rPr lang="pl-PL" dirty="0"/>
              <a:t>Równouprawnienie stron procesowych </a:t>
            </a:r>
          </a:p>
          <a:p>
            <a:pPr marL="342900" indent="-342900" algn="just">
              <a:buAutoNum type="arabicPeriod"/>
            </a:pPr>
            <a:r>
              <a:rPr lang="pl-PL" dirty="0"/>
              <a:t>art. 370 – kolejność zadawania pytań świadkom </a:t>
            </a:r>
          </a:p>
          <a:p>
            <a:pPr marL="342900" indent="-342900" algn="just">
              <a:buAutoNum type="arabicPeriod"/>
            </a:pPr>
            <a:r>
              <a:rPr lang="pl-PL" dirty="0"/>
              <a:t>art. 367 – prawo zabrania głosu, jeżeli w jakiejkolwiek kwestii jedna ze stron zabrała głos (</a:t>
            </a:r>
            <a:r>
              <a:rPr lang="pl-PL" i="1" dirty="0" err="1"/>
              <a:t>audiatur</a:t>
            </a:r>
            <a:r>
              <a:rPr lang="pl-PL" i="1" dirty="0"/>
              <a:t> et </a:t>
            </a:r>
            <a:r>
              <a:rPr lang="pl-PL" i="1" dirty="0" err="1"/>
              <a:t>altera</a:t>
            </a:r>
            <a:r>
              <a:rPr lang="pl-PL" i="1" dirty="0"/>
              <a:t> pars</a:t>
            </a:r>
            <a:r>
              <a:rPr lang="pl-PL" dirty="0"/>
              <a:t>) oraz prawo oskarżonego do ostatniego głosu (</a:t>
            </a:r>
            <a:r>
              <a:rPr lang="pl-PL" i="1" dirty="0" err="1"/>
              <a:t>favor</a:t>
            </a:r>
            <a:r>
              <a:rPr lang="pl-PL" i="1" dirty="0"/>
              <a:t> </a:t>
            </a:r>
            <a:r>
              <a:rPr lang="pl-PL" i="1" dirty="0" err="1"/>
              <a:t>defensionis</a:t>
            </a:r>
            <a:r>
              <a:rPr lang="pl-PL" dirty="0"/>
              <a:t>)</a:t>
            </a:r>
          </a:p>
        </p:txBody>
      </p:sp>
    </p:spTree>
    <p:extLst>
      <p:ext uri="{BB962C8B-B14F-4D97-AF65-F5344CB8AC3E}">
        <p14:creationId xmlns:p14="http://schemas.microsoft.com/office/powerpoint/2010/main" val="38471607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981" y="0"/>
            <a:ext cx="11700387" cy="1609344"/>
          </a:xfrm>
        </p:spPr>
        <p:txBody>
          <a:bodyPr/>
          <a:lstStyle/>
          <a:p>
            <a:r>
              <a:rPr lang="pl-PL" dirty="0"/>
              <a:t>Obecność stron na rozprawie głównej</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1288590457"/>
              </p:ext>
            </p:extLst>
          </p:nvPr>
        </p:nvGraphicFramePr>
        <p:xfrm>
          <a:off x="248981" y="1356850"/>
          <a:ext cx="11680722" cy="54274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432811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ymbol zastępczy zawartości 4"/>
          <p:cNvGraphicFramePr>
            <a:graphicFrameLocks noGrp="1"/>
          </p:cNvGraphicFramePr>
          <p:nvPr>
            <p:ph idx="1"/>
            <p:extLst>
              <p:ext uri="{D42A27DB-BD31-4B8C-83A1-F6EECF244321}">
                <p14:modId xmlns:p14="http://schemas.microsoft.com/office/powerpoint/2010/main" val="2845999116"/>
              </p:ext>
            </p:extLst>
          </p:nvPr>
        </p:nvGraphicFramePr>
        <p:xfrm>
          <a:off x="0" y="1"/>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5498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6622" y="0"/>
            <a:ext cx="12105377" cy="1609344"/>
          </a:xfrm>
        </p:spPr>
        <p:txBody>
          <a:bodyPr/>
          <a:lstStyle/>
          <a:p>
            <a:r>
              <a:rPr lang="pl-PL" dirty="0"/>
              <a:t>Ogólne informacje o postępowaniu jurysdykcyjnym </a:t>
            </a:r>
          </a:p>
        </p:txBody>
      </p:sp>
      <p:sp>
        <p:nvSpPr>
          <p:cNvPr id="3" name="Symbol zastępczy zawartości 2"/>
          <p:cNvSpPr>
            <a:spLocks noGrp="1"/>
          </p:cNvSpPr>
          <p:nvPr>
            <p:ph idx="1"/>
          </p:nvPr>
        </p:nvSpPr>
        <p:spPr>
          <a:xfrm>
            <a:off x="-95519" y="2177895"/>
            <a:ext cx="2666409" cy="4050792"/>
          </a:xfrm>
        </p:spPr>
        <p:txBody>
          <a:bodyPr>
            <a:normAutofit lnSpcReduction="10000"/>
          </a:bodyPr>
          <a:lstStyle/>
          <a:p>
            <a:pPr algn="just"/>
            <a:r>
              <a:rPr lang="pl-PL" dirty="0"/>
              <a:t>Zanim sprawa zostanie rozpoznana na rozprawie głównej (w kontradyktoryjnym postępowaniu) musi przejść przez kilka etapów, które mają za zadanie wyselekcjonowanie kategorii spraw niedających się zakończyć w inny sposób.</a:t>
            </a:r>
          </a:p>
          <a:p>
            <a:pPr marL="0" indent="0">
              <a:buNone/>
            </a:pPr>
            <a:endParaRPr lang="pl-PL" dirty="0"/>
          </a:p>
          <a:p>
            <a:endParaRPr lang="pl-PL" dirty="0"/>
          </a:p>
        </p:txBody>
      </p:sp>
      <p:graphicFrame>
        <p:nvGraphicFramePr>
          <p:cNvPr id="4" name="Diagram 3"/>
          <p:cNvGraphicFramePr/>
          <p:nvPr>
            <p:extLst>
              <p:ext uri="{D42A27DB-BD31-4B8C-83A1-F6EECF244321}">
                <p14:modId xmlns:p14="http://schemas.microsoft.com/office/powerpoint/2010/main" val="1397709216"/>
              </p:ext>
            </p:extLst>
          </p:nvPr>
        </p:nvGraphicFramePr>
        <p:xfrm>
          <a:off x="1864852" y="804672"/>
          <a:ext cx="8773652" cy="59220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Nawias klamrowy zamykający 4"/>
          <p:cNvSpPr/>
          <p:nvPr/>
        </p:nvSpPr>
        <p:spPr>
          <a:xfrm>
            <a:off x="9552743" y="5053781"/>
            <a:ext cx="432619" cy="1672964"/>
          </a:xfrm>
          <a:prstGeom prst="rightBrace">
            <a:avLst>
              <a:gd name="adj1" fmla="val 51515"/>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6" name="Nawias klamrowy zamykający 5"/>
          <p:cNvSpPr/>
          <p:nvPr/>
        </p:nvSpPr>
        <p:spPr>
          <a:xfrm>
            <a:off x="8726834" y="3352801"/>
            <a:ext cx="265471" cy="1700981"/>
          </a:xfrm>
          <a:prstGeom prst="rightBrace">
            <a:avLst>
              <a:gd name="adj1" fmla="val 82407"/>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7" name="Nawias klamrowy zamykający 6"/>
          <p:cNvSpPr/>
          <p:nvPr/>
        </p:nvSpPr>
        <p:spPr>
          <a:xfrm>
            <a:off x="8200104" y="1668339"/>
            <a:ext cx="373626" cy="1684462"/>
          </a:xfrm>
          <a:prstGeom prst="rightBrace">
            <a:avLst>
              <a:gd name="adj1" fmla="val 39912"/>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8" name="pole tekstowe 7"/>
          <p:cNvSpPr txBox="1"/>
          <p:nvPr/>
        </p:nvSpPr>
        <p:spPr>
          <a:xfrm>
            <a:off x="10230464" y="5496233"/>
            <a:ext cx="1966451" cy="646331"/>
          </a:xfrm>
          <a:prstGeom prst="rect">
            <a:avLst/>
          </a:prstGeom>
          <a:noFill/>
        </p:spPr>
        <p:txBody>
          <a:bodyPr wrap="square" rtlCol="0">
            <a:spAutoFit/>
          </a:bodyPr>
          <a:lstStyle/>
          <a:p>
            <a:r>
              <a:rPr lang="pl-PL" dirty="0"/>
              <a:t>postępowanie przygotowawcze </a:t>
            </a:r>
          </a:p>
        </p:txBody>
      </p:sp>
      <p:sp>
        <p:nvSpPr>
          <p:cNvPr id="9" name="pole tekstowe 8"/>
          <p:cNvSpPr txBox="1"/>
          <p:nvPr/>
        </p:nvSpPr>
        <p:spPr>
          <a:xfrm>
            <a:off x="9151029" y="3567880"/>
            <a:ext cx="2458064" cy="1200329"/>
          </a:xfrm>
          <a:prstGeom prst="rect">
            <a:avLst/>
          </a:prstGeom>
          <a:noFill/>
        </p:spPr>
        <p:txBody>
          <a:bodyPr wrap="square" rtlCol="0">
            <a:spAutoFit/>
          </a:bodyPr>
          <a:lstStyle/>
          <a:p>
            <a:pPr algn="just"/>
            <a:r>
              <a:rPr lang="pl-PL" dirty="0"/>
              <a:t>postępowanie przed sądem I instancji – postępowanie przejściowe </a:t>
            </a:r>
          </a:p>
        </p:txBody>
      </p:sp>
      <p:sp>
        <p:nvSpPr>
          <p:cNvPr id="10" name="pole tekstowe 9"/>
          <p:cNvSpPr txBox="1"/>
          <p:nvPr/>
        </p:nvSpPr>
        <p:spPr>
          <a:xfrm>
            <a:off x="8726834" y="1646800"/>
            <a:ext cx="3194087" cy="1477328"/>
          </a:xfrm>
          <a:prstGeom prst="rect">
            <a:avLst/>
          </a:prstGeom>
          <a:noFill/>
        </p:spPr>
        <p:txBody>
          <a:bodyPr wrap="square" rtlCol="0">
            <a:spAutoFit/>
          </a:bodyPr>
          <a:lstStyle/>
          <a:p>
            <a:pPr algn="just"/>
            <a:r>
              <a:rPr lang="pl-PL" dirty="0"/>
              <a:t>postępowanie przed sądem I instancji – rozprawa główna, podczas której nie prowadzi się pełnego postępowania dowodowego </a:t>
            </a:r>
          </a:p>
        </p:txBody>
      </p:sp>
      <p:sp>
        <p:nvSpPr>
          <p:cNvPr id="33" name="Łuk 32"/>
          <p:cNvSpPr/>
          <p:nvPr/>
        </p:nvSpPr>
        <p:spPr>
          <a:xfrm rot="17194590">
            <a:off x="1885489" y="2737374"/>
            <a:ext cx="5615678" cy="2717800"/>
          </a:xfrm>
          <a:prstGeom prst="arc">
            <a:avLst>
              <a:gd name="adj1" fmla="val 14402965"/>
              <a:gd name="adj2" fmla="val 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34" name="pole tekstowe 33"/>
          <p:cNvSpPr txBox="1"/>
          <p:nvPr/>
        </p:nvSpPr>
        <p:spPr>
          <a:xfrm>
            <a:off x="2977597" y="1646800"/>
            <a:ext cx="1715731" cy="2031325"/>
          </a:xfrm>
          <a:prstGeom prst="rect">
            <a:avLst/>
          </a:prstGeom>
          <a:noFill/>
        </p:spPr>
        <p:txBody>
          <a:bodyPr wrap="square" rtlCol="0">
            <a:spAutoFit/>
          </a:bodyPr>
          <a:lstStyle/>
          <a:p>
            <a:pPr algn="ctr"/>
            <a:r>
              <a:rPr lang="pl-PL" dirty="0"/>
              <a:t>sprzeciw od wyroku nakazowego</a:t>
            </a:r>
          </a:p>
          <a:p>
            <a:pPr algn="ctr"/>
            <a:r>
              <a:rPr lang="pl-PL" dirty="0"/>
              <a:t>- rozpoznanie sprawy na zasadach ogólnych </a:t>
            </a:r>
          </a:p>
        </p:txBody>
      </p:sp>
    </p:spTree>
    <p:extLst>
      <p:ext uri="{BB962C8B-B14F-4D97-AF65-F5344CB8AC3E}">
        <p14:creationId xmlns:p14="http://schemas.microsoft.com/office/powerpoint/2010/main" val="167951763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Uprawnienia pokrzywdzonego</a:t>
            </a:r>
          </a:p>
        </p:txBody>
      </p:sp>
      <p:sp>
        <p:nvSpPr>
          <p:cNvPr id="3" name="Symbol zastępczy zawartości 2"/>
          <p:cNvSpPr>
            <a:spLocks noGrp="1"/>
          </p:cNvSpPr>
          <p:nvPr>
            <p:ph idx="1"/>
          </p:nvPr>
        </p:nvSpPr>
        <p:spPr/>
        <p:txBody>
          <a:bodyPr/>
          <a:lstStyle/>
          <a:p>
            <a:pPr marL="0" indent="0" algn="just">
              <a:buNone/>
            </a:pPr>
            <a:r>
              <a:rPr lang="pl-PL" dirty="0"/>
              <a:t>POKRZYWDZONY Z MOCY PRAWA </a:t>
            </a:r>
            <a:r>
              <a:rPr lang="pl-PL" sz="2400" b="1" u="sng" dirty="0">
                <a:solidFill>
                  <a:srgbClr val="FF0000"/>
                </a:solidFill>
              </a:rPr>
              <a:t>NIE JEST STRONĄ POSTĘPOWANIA JURYSDYKCYJNEGO </a:t>
            </a:r>
            <a:endParaRPr lang="pl-PL" dirty="0">
              <a:solidFill>
                <a:srgbClr val="FF0000"/>
              </a:solidFill>
            </a:endParaRPr>
          </a:p>
          <a:p>
            <a:pPr algn="just"/>
            <a:r>
              <a:rPr lang="pl-PL" dirty="0"/>
              <a:t>Zawiadomienie o terminie rozprawy (art. 350 § 4 k.p.k.)</a:t>
            </a:r>
          </a:p>
          <a:p>
            <a:pPr algn="just"/>
            <a:r>
              <a:rPr lang="pl-PL" dirty="0"/>
              <a:t>Może sprzeciwić się wnioskowi dobrowolne poddanie się karze, jeżeli jest obecny na rozprawie, na której złożono taki wniosek </a:t>
            </a:r>
          </a:p>
          <a:p>
            <a:pPr algn="just"/>
            <a:r>
              <a:rPr lang="pl-PL" dirty="0"/>
              <a:t>Może uczestniczyć we wszystkich rozprawach</a:t>
            </a:r>
          </a:p>
          <a:p>
            <a:pPr algn="just"/>
            <a:r>
              <a:rPr lang="pl-PL" dirty="0"/>
              <a:t>Może być reprezentowany przez pełnomocnika </a:t>
            </a:r>
          </a:p>
          <a:p>
            <a:pPr algn="just"/>
            <a:r>
              <a:rPr lang="pl-PL" dirty="0"/>
              <a:t>Niezależnie od tego, czy jest stroną postępowania, może złożyć wniosek o wyłączenie jawności rozprawy w całości lub w części. </a:t>
            </a:r>
          </a:p>
        </p:txBody>
      </p:sp>
    </p:spTree>
    <p:extLst>
      <p:ext uri="{BB962C8B-B14F-4D97-AF65-F5344CB8AC3E}">
        <p14:creationId xmlns:p14="http://schemas.microsoft.com/office/powerpoint/2010/main" val="152378472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Przebieg rozprawy głównej</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033903914"/>
              </p:ext>
            </p:extLst>
          </p:nvPr>
        </p:nvGraphicFramePr>
        <p:xfrm>
          <a:off x="278352" y="1789470"/>
          <a:ext cx="11641392" cy="4945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194660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88136" y="0"/>
            <a:ext cx="10058400" cy="1609344"/>
          </a:xfrm>
        </p:spPr>
        <p:txBody>
          <a:bodyPr/>
          <a:lstStyle/>
          <a:p>
            <a:pPr algn="ctr"/>
            <a:r>
              <a:rPr lang="pl-PL" dirty="0"/>
              <a:t>Rozpoczęcie rozprawy głównej</a:t>
            </a:r>
          </a:p>
        </p:txBody>
      </p:sp>
      <p:sp>
        <p:nvSpPr>
          <p:cNvPr id="3" name="Symbol zastępczy zawartości 2"/>
          <p:cNvSpPr>
            <a:spLocks noGrp="1"/>
          </p:cNvSpPr>
          <p:nvPr>
            <p:ph idx="1"/>
          </p:nvPr>
        </p:nvSpPr>
        <p:spPr>
          <a:xfrm>
            <a:off x="585216" y="1280160"/>
            <a:ext cx="10661904" cy="4828032"/>
          </a:xfrm>
        </p:spPr>
        <p:txBody>
          <a:bodyPr>
            <a:normAutofit/>
          </a:bodyPr>
          <a:lstStyle/>
          <a:p>
            <a:pPr marL="457200" indent="-457200" algn="just">
              <a:buAutoNum type="arabicPeriod"/>
            </a:pPr>
            <a:r>
              <a:rPr lang="pl-PL" dirty="0"/>
              <a:t>Rozprawę główną </a:t>
            </a:r>
            <a:r>
              <a:rPr lang="pl-PL" b="1" u="sng" dirty="0"/>
              <a:t>rozpoczyna</a:t>
            </a:r>
            <a:r>
              <a:rPr lang="pl-PL" dirty="0"/>
              <a:t> wywołanie sprawy (art. 381 k.p.k.).</a:t>
            </a:r>
          </a:p>
          <a:p>
            <a:pPr marL="457200" indent="-457200" algn="just">
              <a:buFont typeface="Wingdings" pitchFamily="2" charset="2"/>
              <a:buAutoNum type="arabicPeriod"/>
            </a:pPr>
            <a:r>
              <a:rPr lang="pl-PL" dirty="0"/>
              <a:t>Następnie przewodniczący sprawdza czy wszyscy wezwani stawili się oraz czy nie ma przeszkód do rozpoznania sprawy (art. 381 k.p.k.).</a:t>
            </a:r>
          </a:p>
          <a:p>
            <a:pPr marL="457200" indent="-457200" algn="just">
              <a:buAutoNum type="arabicPeriod"/>
            </a:pPr>
            <a:r>
              <a:rPr lang="pl-PL" dirty="0"/>
              <a:t>W razie nieusprawiedliwionego niestawiennictwa oskarżonego, którego obecność jest obowiązkowa, przewodniczący zarządza jego natychmiastowe zatrzymanie i doprowadzenie lub przerywa w tym celu rozprawę albo też sąd ją odracza. Przepis art. 376 </a:t>
            </a:r>
            <a:r>
              <a:rPr lang="pl-PL" dirty="0">
                <a:latin typeface="Times New Roman"/>
                <a:cs typeface="Times New Roman"/>
              </a:rPr>
              <a:t>§ 1 zdanie trzecie stosuje się (art. 382 k.p.k.).</a:t>
            </a:r>
          </a:p>
          <a:p>
            <a:pPr marL="457200" indent="-457200" algn="just">
              <a:buAutoNum type="arabicPeriod"/>
            </a:pPr>
            <a:r>
              <a:rPr lang="pl-PL" dirty="0">
                <a:latin typeface="Times New Roman"/>
                <a:cs typeface="Times New Roman"/>
              </a:rPr>
              <a:t>Po sprawdzeniu obecności przewodniczący zarządza opuszczenie sali rozpraw przez świadków. Biegli pozostają na sali, jeżeli przewodniczący nie zarządzi inaczej (art. 384 § 1 k.p.k.).</a:t>
            </a:r>
          </a:p>
          <a:p>
            <a:pPr marL="457200" indent="-457200" algn="just">
              <a:buAutoNum type="arabicPeriod"/>
            </a:pPr>
            <a:r>
              <a:rPr lang="pl-PL" dirty="0">
                <a:latin typeface="Times New Roman"/>
                <a:cs typeface="Times New Roman"/>
              </a:rPr>
              <a:t>Pokrzywdzony ma prawo wziąć udział w rozprawie, jeżeli się stawi i pozostać na sali, choćby miał składać zeznania jako świadek. W tym wypadku sąd przesłuchuje go w pierwszej kolejności (art. 384 § 2 k.p.k.)</a:t>
            </a:r>
          </a:p>
          <a:p>
            <a:pPr marL="457200" indent="-457200" algn="just">
              <a:buAutoNum type="arabicPeriod"/>
            </a:pPr>
            <a:r>
              <a:rPr lang="pl-PL" dirty="0">
                <a:latin typeface="Times New Roman"/>
                <a:cs typeface="Times New Roman"/>
              </a:rPr>
              <a:t> Uznając to za celowe sąd może zobowiązać pokrzywdzonego do obecności na rozprawie lub jej części.</a:t>
            </a:r>
            <a:endParaRPr lang="pl-PL" dirty="0"/>
          </a:p>
        </p:txBody>
      </p:sp>
    </p:spTree>
    <p:extLst>
      <p:ext uri="{BB962C8B-B14F-4D97-AF65-F5344CB8AC3E}">
        <p14:creationId xmlns:p14="http://schemas.microsoft.com/office/powerpoint/2010/main" val="267060863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12044516" cy="1560477"/>
          </a:xfrm>
        </p:spPr>
        <p:txBody>
          <a:bodyPr>
            <a:normAutofit fontScale="90000"/>
          </a:bodyPr>
          <a:lstStyle/>
          <a:p>
            <a:pPr algn="ctr"/>
            <a:r>
              <a:rPr lang="pl-PL" dirty="0"/>
              <a:t>Rozpoczęcie przewodu sądowego jako moment wygaśnięcia niektórych uprawnień procesowych </a:t>
            </a:r>
          </a:p>
        </p:txBody>
      </p:sp>
      <p:sp>
        <p:nvSpPr>
          <p:cNvPr id="3" name="Symbol zastępczy zawartości 2"/>
          <p:cNvSpPr>
            <a:spLocks noGrp="1"/>
          </p:cNvSpPr>
          <p:nvPr>
            <p:ph idx="1"/>
          </p:nvPr>
        </p:nvSpPr>
        <p:spPr>
          <a:xfrm>
            <a:off x="157315" y="1730477"/>
            <a:ext cx="11690555" cy="4925961"/>
          </a:xfrm>
        </p:spPr>
        <p:txBody>
          <a:bodyPr>
            <a:normAutofit/>
          </a:bodyPr>
          <a:lstStyle/>
          <a:p>
            <a:pPr algn="just">
              <a:buFont typeface="+mj-lt"/>
              <a:buAutoNum type="arabicPeriod"/>
            </a:pPr>
            <a:r>
              <a:rPr lang="pl-PL" dirty="0"/>
              <a:t>Pokrzywdzony może do tego momentu złożyć wniosek o działaniu w charakterze oskarżyciela posiłkowego (art. 54 § 1 k.p.k.)</a:t>
            </a:r>
          </a:p>
          <a:p>
            <a:pPr lvl="1" algn="just"/>
            <a:r>
              <a:rPr lang="pl-PL" dirty="0"/>
              <a:t>Ciekawe orzeczenie </a:t>
            </a:r>
            <a:r>
              <a:rPr lang="pl-PL" dirty="0">
                <a:sym typeface="Wingdings" pitchFamily="2" charset="2"/>
              </a:rPr>
              <a:t> postanowienie SN z dnia 25 czerwca 2013 r., V KZ 43/13</a:t>
            </a:r>
            <a:endParaRPr lang="pl-PL" dirty="0"/>
          </a:p>
          <a:p>
            <a:pPr algn="just">
              <a:buFont typeface="+mj-lt"/>
              <a:buAutoNum type="arabicPeriod"/>
            </a:pPr>
            <a:r>
              <a:rPr lang="pl-PL" dirty="0"/>
              <a:t>Do tego momentu można zgłosić wniosek o wyłączenie sędziego z powodu uzasadnionych wątpliwości co do jego bezstronności (</a:t>
            </a:r>
            <a:r>
              <a:rPr lang="pl-PL" i="1" dirty="0" err="1"/>
              <a:t>iudex</a:t>
            </a:r>
            <a:r>
              <a:rPr lang="pl-PL" i="1" dirty="0"/>
              <a:t> </a:t>
            </a:r>
            <a:r>
              <a:rPr lang="pl-PL" i="1" dirty="0" err="1"/>
              <a:t>suspectus</a:t>
            </a:r>
            <a:r>
              <a:rPr lang="pl-PL" dirty="0"/>
              <a:t>). Później tylko wtedy, gdy strona uprawdopodobni, że okoliczność ta powstała lub stała się stronie wiadoma później (art. 41 § 2)</a:t>
            </a:r>
          </a:p>
          <a:p>
            <a:pPr algn="just">
              <a:buFont typeface="+mj-lt"/>
              <a:buAutoNum type="arabicPeriod"/>
            </a:pPr>
            <a:r>
              <a:rPr lang="pl-PL" dirty="0"/>
              <a:t>Oskarżyciel publiczny może cofnąć akt oskarżenia – art. 14 § 2. W toku przewodu sądowego – tylko za zgodą oskarżonego </a:t>
            </a:r>
          </a:p>
          <a:p>
            <a:pPr algn="just">
              <a:buFont typeface="+mj-lt"/>
              <a:buAutoNum type="arabicPeriod"/>
            </a:pPr>
            <a:r>
              <a:rPr lang="pl-PL" dirty="0"/>
              <a:t>Oskarżyciel prywatny może odstąpić od oskarżenia niezależnie od zgody oskarżonego </a:t>
            </a:r>
          </a:p>
          <a:p>
            <a:pPr algn="just">
              <a:buFont typeface="+mj-lt"/>
              <a:buAutoNum type="arabicPeriod"/>
            </a:pPr>
            <a:r>
              <a:rPr lang="pl-PL" dirty="0"/>
              <a:t>Po rozpoczęciu przewodu sądowego ma znaczenie podział na przesłanki uniewinnienia i umorzenia. Zasadą jest, że na rozprawie powinien zapaść wyrok uniewinniający. </a:t>
            </a:r>
          </a:p>
          <a:p>
            <a:pPr algn="just">
              <a:buFont typeface="+mj-lt"/>
              <a:buAutoNum type="arabicPeriod"/>
            </a:pPr>
            <a:r>
              <a:rPr lang="pl-PL" dirty="0"/>
              <a:t>Do rozpoczęcia przewodu sądowego można cofnąć wniosek o ściganie (art. 12 § 3 k.p.k.)</a:t>
            </a:r>
          </a:p>
        </p:txBody>
      </p:sp>
    </p:spTree>
    <p:extLst>
      <p:ext uri="{BB962C8B-B14F-4D97-AF65-F5344CB8AC3E}">
        <p14:creationId xmlns:p14="http://schemas.microsoft.com/office/powerpoint/2010/main" val="5615635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385011"/>
            <a:ext cx="12192000" cy="1484671"/>
          </a:xfrm>
        </p:spPr>
        <p:txBody>
          <a:bodyPr>
            <a:normAutofit/>
          </a:bodyPr>
          <a:lstStyle/>
          <a:p>
            <a:r>
              <a:rPr lang="pl-PL" dirty="0"/>
              <a:t>Pojęcie i przebieg przewodu sądowego</a:t>
            </a:r>
          </a:p>
        </p:txBody>
      </p:sp>
      <p:sp>
        <p:nvSpPr>
          <p:cNvPr id="3" name="Symbol zastępczy zawartości 2"/>
          <p:cNvSpPr>
            <a:spLocks noGrp="1"/>
          </p:cNvSpPr>
          <p:nvPr>
            <p:ph idx="1"/>
          </p:nvPr>
        </p:nvSpPr>
        <p:spPr>
          <a:xfrm rot="16200000">
            <a:off x="-2247291" y="3310469"/>
            <a:ext cx="5962648" cy="826380"/>
          </a:xfrm>
        </p:spPr>
        <p:txBody>
          <a:bodyPr vert="horz">
            <a:normAutofit fontScale="92500" lnSpcReduction="10000"/>
          </a:bodyPr>
          <a:lstStyle/>
          <a:p>
            <a:pPr marL="0" indent="0" algn="just">
              <a:buNone/>
            </a:pPr>
            <a:r>
              <a:rPr lang="pl-PL" dirty="0"/>
              <a:t>Przewód sądowy – najważniejsza część rozprawy  głównej, która trwa od przytoczenia podstaw oskarżenia do głosów stron.</a:t>
            </a:r>
          </a:p>
          <a:p>
            <a:endParaRPr lang="pl-PL" dirty="0"/>
          </a:p>
        </p:txBody>
      </p:sp>
      <p:graphicFrame>
        <p:nvGraphicFramePr>
          <p:cNvPr id="5" name="Diagram 4"/>
          <p:cNvGraphicFramePr/>
          <p:nvPr>
            <p:extLst>
              <p:ext uri="{D42A27DB-BD31-4B8C-83A1-F6EECF244321}">
                <p14:modId xmlns:p14="http://schemas.microsoft.com/office/powerpoint/2010/main" val="1089671831"/>
              </p:ext>
            </p:extLst>
          </p:nvPr>
        </p:nvGraphicFramePr>
        <p:xfrm>
          <a:off x="1681930" y="742335"/>
          <a:ext cx="10306050" cy="59626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488841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60120" y="155448"/>
            <a:ext cx="10058400" cy="1609344"/>
          </a:xfrm>
        </p:spPr>
        <p:txBody>
          <a:bodyPr/>
          <a:lstStyle/>
          <a:p>
            <a:pPr algn="ctr"/>
            <a:r>
              <a:rPr lang="pl-PL" dirty="0"/>
              <a:t>Zasada bezpośredniości</a:t>
            </a:r>
          </a:p>
        </p:txBody>
      </p:sp>
      <p:sp>
        <p:nvSpPr>
          <p:cNvPr id="3" name="Symbol zastępczy zawartości 2"/>
          <p:cNvSpPr>
            <a:spLocks noGrp="1"/>
          </p:cNvSpPr>
          <p:nvPr>
            <p:ph idx="1"/>
          </p:nvPr>
        </p:nvSpPr>
        <p:spPr>
          <a:xfrm>
            <a:off x="530352" y="1517904"/>
            <a:ext cx="10917936" cy="4535424"/>
          </a:xfrm>
        </p:spPr>
        <p:txBody>
          <a:bodyPr>
            <a:normAutofit fontScale="92500" lnSpcReduction="20000"/>
          </a:bodyPr>
          <a:lstStyle/>
          <a:p>
            <a:pPr algn="just"/>
            <a:r>
              <a:rPr lang="pl-PL" dirty="0"/>
              <a:t>Zasada bezpośredniości to dyrektywa, w myśl której organ procesowy </a:t>
            </a:r>
            <a:r>
              <a:rPr lang="pl-PL" b="1" dirty="0"/>
              <a:t>powinien zetknąć się ze środkiem i źródłem dowodowym osobiście, a środkiem dowodowym, na którym opiera swoje ustalenia, powinien być przede wszystkim środek dowodowy pierwotny (dowód pierwotny). </a:t>
            </a:r>
            <a:r>
              <a:rPr lang="pl-PL" dirty="0"/>
              <a:t>Jest to zasada nieskodyfikowana. Można ją wyinterpretować głównie z art. 92, 410 i 174 k.p.k.</a:t>
            </a:r>
          </a:p>
          <a:p>
            <a:pPr lvl="1" algn="just"/>
            <a:r>
              <a:rPr lang="pl-PL" dirty="0"/>
              <a:t>Jest to jeden z warunków rzetelnego procesu</a:t>
            </a:r>
          </a:p>
          <a:p>
            <a:pPr lvl="1" algn="just"/>
            <a:r>
              <a:rPr lang="pl-PL" dirty="0"/>
              <a:t>Bezpośredniość + kontradyktoryjność = najmniej zniekształcona podstawa faktyczna (dowodowa) orzeczenia</a:t>
            </a:r>
          </a:p>
          <a:p>
            <a:pPr algn="just"/>
            <a:r>
              <a:rPr lang="pl-PL" b="1" dirty="0"/>
              <a:t>	</a:t>
            </a:r>
            <a:r>
              <a:rPr lang="pl-PL" dirty="0"/>
              <a:t>Każde poznawanie zdarzenia przez sąd jest poznawaniem pośrednim. Sąd może zetknąć się ze zdarzeniem tylko za pośrednictwem dowodów. Zasada bezpośredniości składa się z dwóch, pozostających ze</a:t>
            </a:r>
            <a:r>
              <a:rPr lang="pl-PL" b="1" dirty="0"/>
              <a:t> </a:t>
            </a:r>
            <a:r>
              <a:rPr lang="pl-PL" dirty="0"/>
              <a:t>sobą w związku, dyrektyw:</a:t>
            </a:r>
          </a:p>
          <a:p>
            <a:pPr algn="just"/>
            <a:r>
              <a:rPr lang="pl-PL" dirty="0"/>
              <a:t>zasada bezpośredniości </a:t>
            </a:r>
            <a:r>
              <a:rPr lang="pl-PL" u="sng" dirty="0"/>
              <a:t>w znaczeniu formalnym</a:t>
            </a:r>
            <a:r>
              <a:rPr lang="pl-PL" dirty="0"/>
              <a:t> – </a:t>
            </a:r>
            <a:r>
              <a:rPr lang="pl-PL" b="1" dirty="0"/>
              <a:t>organ procesowy powinien zetknąć się osobiście ze środkiem i źródłem dowodowym. </a:t>
            </a:r>
          </a:p>
          <a:p>
            <a:pPr lvl="1" algn="just"/>
            <a:r>
              <a:rPr lang="pl-PL" dirty="0"/>
              <a:t>SN – dla oceny wartości dowodu, zwłaszcza osobowego, ważna jest nie tylko treść wypowiedzi, ale także ocena osoby ją wyrażającej, jej właściwości charakteru, zasad, poziomu intelektualnego i moralnego, stanu emocjonalnego w czasie spostrzegania i przesłuchania, zdolności do spostrzegania i zapamiętywania oraz odtwarzania spostrzeżeń. </a:t>
            </a:r>
          </a:p>
          <a:p>
            <a:pPr algn="just"/>
            <a:r>
              <a:rPr lang="pl-PL" dirty="0"/>
              <a:t>zasada bezpośredniości w znaczeniu </a:t>
            </a:r>
            <a:r>
              <a:rPr lang="pl-PL" u="sng" dirty="0"/>
              <a:t>materialnym</a:t>
            </a:r>
            <a:r>
              <a:rPr lang="pl-PL" dirty="0"/>
              <a:t> – </a:t>
            </a:r>
            <a:r>
              <a:rPr lang="pl-PL" b="1" dirty="0"/>
              <a:t>organ procesowy powinien dokonywać ustaleń przede wszystkim za pomocą dowodów pierwotnych. </a:t>
            </a:r>
            <a:endParaRPr lang="pl-PL" dirty="0"/>
          </a:p>
          <a:p>
            <a:pPr algn="just"/>
            <a:endParaRPr lang="pl-PL" dirty="0"/>
          </a:p>
        </p:txBody>
      </p:sp>
    </p:spTree>
    <p:extLst>
      <p:ext uri="{BB962C8B-B14F-4D97-AF65-F5344CB8AC3E}">
        <p14:creationId xmlns:p14="http://schemas.microsoft.com/office/powerpoint/2010/main" val="208678450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69848" y="484632"/>
            <a:ext cx="10988800" cy="1363218"/>
          </a:xfrm>
        </p:spPr>
        <p:txBody>
          <a:bodyPr/>
          <a:lstStyle/>
          <a:p>
            <a:r>
              <a:rPr lang="pl-PL" dirty="0">
                <a:solidFill>
                  <a:schemeClr val="tx1"/>
                </a:solidFill>
              </a:rPr>
              <a:t>Wyjątki od zasady bezpośredniości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475968603"/>
              </p:ext>
            </p:extLst>
          </p:nvPr>
        </p:nvGraphicFramePr>
        <p:xfrm>
          <a:off x="-2514473" y="1600200"/>
          <a:ext cx="9582023" cy="52577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pole tekstowe 6"/>
          <p:cNvSpPr txBox="1"/>
          <p:nvPr/>
        </p:nvSpPr>
        <p:spPr>
          <a:xfrm>
            <a:off x="6848475" y="2028825"/>
            <a:ext cx="4972050" cy="369332"/>
          </a:xfrm>
          <a:prstGeom prst="rect">
            <a:avLst/>
          </a:prstGeom>
          <a:noFill/>
        </p:spPr>
        <p:txBody>
          <a:bodyPr wrap="square" rtlCol="0">
            <a:spAutoFit/>
          </a:bodyPr>
          <a:lstStyle/>
          <a:p>
            <a:pPr lvl="0"/>
            <a:endParaRPr lang="pl-PL" dirty="0"/>
          </a:p>
        </p:txBody>
      </p:sp>
      <p:sp>
        <p:nvSpPr>
          <p:cNvPr id="8" name="pole tekstowe 7"/>
          <p:cNvSpPr txBox="1"/>
          <p:nvPr/>
        </p:nvSpPr>
        <p:spPr>
          <a:xfrm>
            <a:off x="6134100" y="2028825"/>
            <a:ext cx="5686426" cy="2585323"/>
          </a:xfrm>
          <a:prstGeom prst="rect">
            <a:avLst/>
          </a:prstGeom>
          <a:noFill/>
        </p:spPr>
        <p:txBody>
          <a:bodyPr wrap="square" rtlCol="0">
            <a:spAutoFit/>
          </a:bodyPr>
          <a:lstStyle/>
          <a:p>
            <a:pPr algn="just"/>
            <a:r>
              <a:rPr lang="pl-PL" dirty="0"/>
              <a:t>Nie zawsze możliwe jest spełnienie postulatów wynikających z zasady bezpośredniości. Niekiedy rygorystyczne jej przestrzeganie mogłoby doprowadzić do znacznej przewlekłości postępowania. Ponadto ustawodawca pierwszeństwo przyznaje ochronie interesów uczestników postępowania (np. bezpieczeństwo świadka </a:t>
            </a:r>
            <a:r>
              <a:rPr lang="pl-PL" i="1" dirty="0"/>
              <a:t>incognito</a:t>
            </a:r>
            <a:r>
              <a:rPr lang="pl-PL" dirty="0"/>
              <a:t>, ochrona małoletnich świadków i pokrzywdzonych). </a:t>
            </a:r>
          </a:p>
        </p:txBody>
      </p:sp>
    </p:spTree>
    <p:extLst>
      <p:ext uri="{BB962C8B-B14F-4D97-AF65-F5344CB8AC3E}">
        <p14:creationId xmlns:p14="http://schemas.microsoft.com/office/powerpoint/2010/main" val="353350858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6616" y="119952"/>
            <a:ext cx="11521440" cy="1609344"/>
          </a:xfrm>
        </p:spPr>
        <p:txBody>
          <a:bodyPr>
            <a:normAutofit/>
          </a:bodyPr>
          <a:lstStyle/>
          <a:p>
            <a:r>
              <a:rPr lang="pl-PL" sz="3200" dirty="0"/>
              <a:t>Redukcja postępowania dowodowego na rozprawie </a:t>
            </a:r>
            <a:r>
              <a:rPr lang="pl-PL" sz="2800" dirty="0"/>
              <a:t>głównej</a:t>
            </a:r>
            <a:endParaRPr lang="pl-PL" sz="3200" dirty="0"/>
          </a:p>
        </p:txBody>
      </p:sp>
      <p:sp>
        <p:nvSpPr>
          <p:cNvPr id="5" name="Symbol zastępczy zawartości 4"/>
          <p:cNvSpPr>
            <a:spLocks noGrp="1"/>
          </p:cNvSpPr>
          <p:nvPr>
            <p:ph idx="1"/>
          </p:nvPr>
        </p:nvSpPr>
        <p:spPr>
          <a:xfrm>
            <a:off x="92328" y="1729296"/>
            <a:ext cx="12143867" cy="3333242"/>
          </a:xfrm>
          <a:ln>
            <a:solidFill>
              <a:schemeClr val="accent2"/>
            </a:solidFill>
          </a:ln>
        </p:spPr>
        <p:txBody>
          <a:bodyPr>
            <a:normAutofit fontScale="55000" lnSpcReduction="20000"/>
          </a:bodyPr>
          <a:lstStyle/>
          <a:p>
            <a:r>
              <a:rPr lang="pl-PL" dirty="0"/>
              <a:t>Przejaw </a:t>
            </a:r>
            <a:r>
              <a:rPr lang="pl-PL" dirty="0" err="1"/>
              <a:t>konsensualizmu</a:t>
            </a:r>
            <a:r>
              <a:rPr lang="pl-PL" dirty="0"/>
              <a:t> procesowego </a:t>
            </a:r>
          </a:p>
          <a:p>
            <a:pPr lvl="1"/>
            <a:r>
              <a:rPr lang="pl-PL" dirty="0"/>
              <a:t>Drugi tryb konsensualny obok art. 335 </a:t>
            </a:r>
          </a:p>
          <a:p>
            <a:r>
              <a:rPr lang="pl-PL" dirty="0"/>
              <a:t>Dobrowolne poddanie się karze na rozprawie i na posiedzeniu przed rozprawą to zasadniczo ta sama instytucja</a:t>
            </a:r>
          </a:p>
          <a:p>
            <a:pPr lvl="1"/>
            <a:r>
              <a:rPr lang="pl-PL" dirty="0"/>
              <a:t>Tak jak skazanie bez rozprawy z § 1 i § 2 art. 335</a:t>
            </a:r>
          </a:p>
          <a:p>
            <a:r>
              <a:rPr lang="pl-PL" dirty="0"/>
              <a:t>Oskarżony może </a:t>
            </a:r>
            <a:r>
              <a:rPr lang="pl-PL" b="1" dirty="0"/>
              <a:t>do chwili zakończenia pierwszego przesłuchania wszystkich oskarżonych na rozprawie głównej</a:t>
            </a:r>
            <a:r>
              <a:rPr lang="pl-PL" dirty="0"/>
              <a:t> oskarżony może złożyć wniosek o wydanie wyroku skazującego i wymierzenie mu określonej kary lub środka karnego, orzeczenie przepadku lub środka kompensacyjnego bez przeprowadzenia postępowania dowodowego. Wniosek może dotyczyć również rozstrzygnięcia w przedmiocie kosztów procesu. </a:t>
            </a:r>
          </a:p>
          <a:p>
            <a:pPr lvl="1"/>
            <a:r>
              <a:rPr lang="pl-PL" dirty="0"/>
              <a:t>Wniosek o dobrowolne poddanie się karze można złożyć także w sprawach o zbrodnie, o ile są zagrożone karą do 15 lat pozbawienia wolności </a:t>
            </a:r>
          </a:p>
          <a:p>
            <a:r>
              <a:rPr lang="pl-PL" dirty="0"/>
              <a:t>Sąd może uwzględnić wniosek, gdy:</a:t>
            </a:r>
          </a:p>
          <a:p>
            <a:pPr lvl="1"/>
            <a:r>
              <a:rPr lang="pl-PL" dirty="0"/>
              <a:t>Okoliczności popełnienia przestępstwa i wina nie budzą wątpliwości</a:t>
            </a:r>
          </a:p>
          <a:p>
            <a:pPr lvl="1"/>
            <a:r>
              <a:rPr lang="pl-PL" dirty="0"/>
              <a:t>Cele postępowania zostaną osiągnięte mimo nieprzeprowadzenia rozprawy w całości</a:t>
            </a:r>
          </a:p>
          <a:p>
            <a:pPr lvl="1"/>
            <a:r>
              <a:rPr lang="pl-PL" dirty="0"/>
              <a:t>Brak sprzeciwu prokuratora oraz pokrzywdzonego należycie zawiadomionego o terminie rozprawy i pouczonego o możliwości złożenia przez oskarżonego wniosku z art. 387 § 1 </a:t>
            </a:r>
          </a:p>
          <a:p>
            <a:r>
              <a:rPr lang="pl-PL" dirty="0"/>
              <a:t>Sąd może uzależnić uwzględnienie wniosku od dokonania w nim wskazanej przez siebie zmiany. </a:t>
            </a:r>
          </a:p>
          <a:p>
            <a:r>
              <a:rPr lang="pl-PL" dirty="0"/>
              <a:t>W sprawach o zbrodnie nadzwyczajne złagodzenie kary może nastąpić wówczas, gdy wniosek został złożony przed doręczeniem oskarżonemu zawiadomienia o terminie rozprawy. </a:t>
            </a:r>
          </a:p>
          <a:p>
            <a:endParaRPr lang="pl-PL" dirty="0"/>
          </a:p>
          <a:p>
            <a:endParaRPr lang="pl-PL" dirty="0"/>
          </a:p>
          <a:p>
            <a:pPr lvl="1"/>
            <a:endParaRPr lang="pl-PL" dirty="0"/>
          </a:p>
          <a:p>
            <a:endParaRPr lang="pl-PL" dirty="0"/>
          </a:p>
        </p:txBody>
      </p:sp>
      <p:sp>
        <p:nvSpPr>
          <p:cNvPr id="4" name="Symbol zastępczy tekstu 3"/>
          <p:cNvSpPr>
            <a:spLocks noGrp="1"/>
          </p:cNvSpPr>
          <p:nvPr>
            <p:ph type="body" idx="4294967295"/>
          </p:nvPr>
        </p:nvSpPr>
        <p:spPr>
          <a:xfrm>
            <a:off x="356616" y="1403859"/>
            <a:ext cx="11363325" cy="576262"/>
          </a:xfrm>
        </p:spPr>
        <p:txBody>
          <a:bodyPr/>
          <a:lstStyle/>
          <a:p>
            <a:pPr algn="ctr"/>
            <a:r>
              <a:rPr lang="pl-PL" dirty="0"/>
              <a:t>Art. 387 – dobrowolne poddanie się karze </a:t>
            </a:r>
          </a:p>
        </p:txBody>
      </p:sp>
      <p:sp>
        <p:nvSpPr>
          <p:cNvPr id="6" name="Symbol zastępczy tekstu 5"/>
          <p:cNvSpPr>
            <a:spLocks noGrp="1"/>
          </p:cNvSpPr>
          <p:nvPr>
            <p:ph type="body" sz="quarter" idx="4294967295"/>
          </p:nvPr>
        </p:nvSpPr>
        <p:spPr>
          <a:xfrm>
            <a:off x="356616" y="4774406"/>
            <a:ext cx="11655425" cy="576263"/>
          </a:xfrm>
        </p:spPr>
        <p:txBody>
          <a:bodyPr/>
          <a:lstStyle/>
          <a:p>
            <a:pPr algn="ctr"/>
            <a:r>
              <a:rPr lang="pl-PL" dirty="0"/>
              <a:t>388 – skrócona rozprawa </a:t>
            </a:r>
          </a:p>
        </p:txBody>
      </p:sp>
      <p:sp>
        <p:nvSpPr>
          <p:cNvPr id="7" name="Symbol zastępczy zawartości 6"/>
          <p:cNvSpPr>
            <a:spLocks noGrp="1"/>
          </p:cNvSpPr>
          <p:nvPr>
            <p:ph sz="quarter" idx="4294967295"/>
          </p:nvPr>
        </p:nvSpPr>
        <p:spPr>
          <a:xfrm>
            <a:off x="136525" y="5269294"/>
            <a:ext cx="12055475" cy="1122362"/>
          </a:xfrm>
          <a:ln>
            <a:solidFill>
              <a:schemeClr val="accent2"/>
            </a:solidFill>
          </a:ln>
        </p:spPr>
        <p:txBody>
          <a:bodyPr>
            <a:normAutofit fontScale="62500" lnSpcReduction="20000"/>
          </a:bodyPr>
          <a:lstStyle/>
          <a:p>
            <a:r>
              <a:rPr lang="pl-PL" dirty="0"/>
              <a:t>Za </a:t>
            </a:r>
            <a:r>
              <a:rPr lang="pl-PL" b="1" dirty="0"/>
              <a:t>zgodą obecnych stron </a:t>
            </a:r>
            <a:r>
              <a:rPr lang="pl-PL" dirty="0"/>
              <a:t>sąd może przeprowadzić postępowanie dowodowe tylko częściowo, jeżeli wyjaśnienia oskarżonego przyznającego się do winy nie budzą wątpliwości </a:t>
            </a:r>
          </a:p>
          <a:p>
            <a:pPr lvl="1"/>
            <a:r>
              <a:rPr lang="pl-PL" dirty="0"/>
              <a:t>Coś na wzór </a:t>
            </a:r>
            <a:r>
              <a:rPr lang="pl-PL" i="1" dirty="0" err="1"/>
              <a:t>guilty</a:t>
            </a:r>
            <a:r>
              <a:rPr lang="pl-PL" i="1" dirty="0"/>
              <a:t> </a:t>
            </a:r>
            <a:r>
              <a:rPr lang="pl-PL" i="1" dirty="0" err="1"/>
              <a:t>plea</a:t>
            </a:r>
            <a:endParaRPr lang="pl-PL" i="1" dirty="0"/>
          </a:p>
          <a:p>
            <a:pPr lvl="1"/>
            <a:r>
              <a:rPr lang="pl-PL" dirty="0"/>
              <a:t>Przyznanie się musi nastąpić w granicach i w rozumieniu aktu oskarżenia</a:t>
            </a:r>
          </a:p>
          <a:p>
            <a:r>
              <a:rPr lang="pl-PL" dirty="0"/>
              <a:t>Trzeba jednak jakiś dowód – oprócz wyjaśnień oskarżonego – przeprowadzić np. przesłuchać pokrzywdzonego </a:t>
            </a:r>
          </a:p>
        </p:txBody>
      </p:sp>
    </p:spTree>
    <p:extLst>
      <p:ext uri="{BB962C8B-B14F-4D97-AF65-F5344CB8AC3E}">
        <p14:creationId xmlns:p14="http://schemas.microsoft.com/office/powerpoint/2010/main" val="62038286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Zmiana kwalifikacji prawnej czynu i proces wpadkowy</a:t>
            </a:r>
          </a:p>
        </p:txBody>
      </p:sp>
      <p:sp>
        <p:nvSpPr>
          <p:cNvPr id="6" name="Symbol zastępczy tekstu 5"/>
          <p:cNvSpPr>
            <a:spLocks noGrp="1"/>
          </p:cNvSpPr>
          <p:nvPr>
            <p:ph type="body" idx="1"/>
          </p:nvPr>
        </p:nvSpPr>
        <p:spPr/>
        <p:txBody>
          <a:bodyPr/>
          <a:lstStyle/>
          <a:p>
            <a:pPr algn="ctr"/>
            <a:r>
              <a:rPr lang="pl-PL" dirty="0"/>
              <a:t>Art. 399 </a:t>
            </a:r>
          </a:p>
        </p:txBody>
      </p:sp>
      <p:sp>
        <p:nvSpPr>
          <p:cNvPr id="7" name="Symbol zastępczy zawartości 6"/>
          <p:cNvSpPr>
            <a:spLocks noGrp="1"/>
          </p:cNvSpPr>
          <p:nvPr>
            <p:ph sz="half" idx="2"/>
          </p:nvPr>
        </p:nvSpPr>
        <p:spPr/>
        <p:txBody>
          <a:bodyPr>
            <a:normAutofit fontScale="62500" lnSpcReduction="20000"/>
          </a:bodyPr>
          <a:lstStyle/>
          <a:p>
            <a:pPr algn="just"/>
            <a:r>
              <a:rPr lang="pl-PL" dirty="0"/>
              <a:t>§ 1. Jeżeli w toku rozprawy okaże się, że </a:t>
            </a:r>
            <a:r>
              <a:rPr lang="pl-PL" b="1" dirty="0"/>
              <a:t>nie wychodząc poza granice oskarżenia </a:t>
            </a:r>
            <a:r>
              <a:rPr lang="pl-PL" dirty="0"/>
              <a:t>można </a:t>
            </a:r>
            <a:r>
              <a:rPr lang="pl-PL" b="1" u="sng" dirty="0"/>
              <a:t>czyn zakwalifikować według innego przepisu prawnego</a:t>
            </a:r>
            <a:r>
              <a:rPr lang="pl-PL" dirty="0"/>
              <a:t>, sąd uprzedza o tym obecne na rozprawie strony.</a:t>
            </a:r>
          </a:p>
          <a:p>
            <a:pPr algn="just"/>
            <a:r>
              <a:rPr lang="pl-PL" dirty="0"/>
              <a:t>§ 2. Na wniosek oskarżonego można przerwać rozprawę w celu umożliwienia mu przygotowania się do obrony.</a:t>
            </a:r>
          </a:p>
          <a:p>
            <a:pPr algn="just"/>
            <a:r>
              <a:rPr lang="pl-PL" dirty="0"/>
              <a:t>Konieczne jest zachowanie </a:t>
            </a:r>
            <a:r>
              <a:rPr lang="pl-PL" b="1" dirty="0"/>
              <a:t>tożsamości czynu </a:t>
            </a:r>
            <a:r>
              <a:rPr lang="pl-PL" dirty="0">
                <a:sym typeface="Wingdings" panose="05000000000000000000" pitchFamily="2" charset="2"/>
              </a:rPr>
              <a:t> przedmiotem procesu musi być to samo zdarzenie historyczne opisane w akcie oskarżenia. </a:t>
            </a:r>
          </a:p>
          <a:p>
            <a:pPr algn="just"/>
            <a:r>
              <a:rPr lang="pl-PL" dirty="0"/>
              <a:t>„Ratio legis normy art. 399 § 1 k.p.k. tkwi w tym, by nie zaskakiwać stron rozstrzygnięciami sądu w zakresie oceny prawnej zarzucanego aktem oskarżenia działania” </a:t>
            </a:r>
            <a:r>
              <a:rPr lang="pl-PL" dirty="0">
                <a:sym typeface="Wingdings" panose="05000000000000000000" pitchFamily="2" charset="2"/>
              </a:rPr>
              <a:t> </a:t>
            </a:r>
            <a:r>
              <a:rPr lang="pl-PL" dirty="0"/>
              <a:t>Wyrok SN z dnia 16 marca 2004 r., III KK 353/03</a:t>
            </a:r>
          </a:p>
          <a:p>
            <a:pPr marL="0" indent="0" algn="just">
              <a:buNone/>
            </a:pPr>
            <a:endParaRPr lang="pl-PL" dirty="0"/>
          </a:p>
          <a:p>
            <a:pPr algn="just"/>
            <a:r>
              <a:rPr lang="pl-PL" b="1" u="sng" dirty="0">
                <a:sym typeface="Wingdings" panose="05000000000000000000" pitchFamily="2" charset="2"/>
              </a:rPr>
              <a:t>TEN SAM CZYN</a:t>
            </a:r>
          </a:p>
          <a:p>
            <a:pPr marL="0" indent="0" algn="just">
              <a:buNone/>
            </a:pPr>
            <a:endParaRPr lang="pl-PL" b="1" dirty="0"/>
          </a:p>
        </p:txBody>
      </p:sp>
      <p:sp>
        <p:nvSpPr>
          <p:cNvPr id="8" name="Symbol zastępczy tekstu 7"/>
          <p:cNvSpPr>
            <a:spLocks noGrp="1"/>
          </p:cNvSpPr>
          <p:nvPr>
            <p:ph type="body" sz="quarter" idx="3"/>
          </p:nvPr>
        </p:nvSpPr>
        <p:spPr/>
        <p:txBody>
          <a:bodyPr/>
          <a:lstStyle/>
          <a:p>
            <a:pPr algn="ctr"/>
            <a:r>
              <a:rPr lang="pl-PL" dirty="0"/>
              <a:t>Art. 398</a:t>
            </a:r>
          </a:p>
        </p:txBody>
      </p:sp>
      <p:sp>
        <p:nvSpPr>
          <p:cNvPr id="9" name="Symbol zastępczy zawartości 8"/>
          <p:cNvSpPr>
            <a:spLocks noGrp="1"/>
          </p:cNvSpPr>
          <p:nvPr>
            <p:ph sz="quarter" idx="4"/>
          </p:nvPr>
        </p:nvSpPr>
        <p:spPr/>
        <p:txBody>
          <a:bodyPr>
            <a:normAutofit fontScale="70000" lnSpcReduction="20000"/>
          </a:bodyPr>
          <a:lstStyle/>
          <a:p>
            <a:pPr algn="just"/>
            <a:r>
              <a:rPr lang="pl-PL" dirty="0"/>
              <a:t>§ 1. Jeżeli na podstawie okoliczności, które wyszły na jaw w toku rozprawy, oskarżyciel zarzucił oskarżonemu </a:t>
            </a:r>
            <a:r>
              <a:rPr lang="pl-PL" b="1" u="sng" dirty="0"/>
              <a:t>inny czyn oprócz objętego aktem oskarżenia</a:t>
            </a:r>
            <a:r>
              <a:rPr lang="pl-PL" dirty="0"/>
              <a:t>, sąd może za zgodą oskarżonego rozpoznać nowe oskarżenie na tej samej rozprawie, chyba że zachodzi konieczność przeprowadzenia postępowania przygotowawczego co do nowego czynu.</a:t>
            </a:r>
          </a:p>
          <a:p>
            <a:pPr algn="just"/>
            <a:r>
              <a:rPr lang="pl-PL" dirty="0"/>
              <a:t>§ 2. W razie odroczenia rozprawy oskarżyciel wnosi nowy lub dodatkowy akt oskarżenia.</a:t>
            </a:r>
          </a:p>
          <a:p>
            <a:pPr algn="just"/>
            <a:r>
              <a:rPr lang="pl-PL" dirty="0"/>
              <a:t>Np. w akcie oskarżenia wskazano 3 kradzieże a w trakcie rozprawy ustalono, że było ich 5. </a:t>
            </a:r>
          </a:p>
          <a:p>
            <a:pPr algn="just"/>
            <a:endParaRPr lang="pl-PL" dirty="0"/>
          </a:p>
          <a:p>
            <a:pPr algn="just"/>
            <a:endParaRPr lang="pl-PL" dirty="0"/>
          </a:p>
          <a:p>
            <a:pPr algn="just"/>
            <a:r>
              <a:rPr lang="pl-PL" b="1" u="sng" dirty="0"/>
              <a:t>INNY CZYN NIŻ OPISANY W AKCIE OSKARŻENIA</a:t>
            </a:r>
          </a:p>
        </p:txBody>
      </p:sp>
    </p:spTree>
    <p:extLst>
      <p:ext uri="{BB962C8B-B14F-4D97-AF65-F5344CB8AC3E}">
        <p14:creationId xmlns:p14="http://schemas.microsoft.com/office/powerpoint/2010/main" val="50417785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normAutofit/>
          </a:bodyPr>
          <a:lstStyle/>
          <a:p>
            <a:r>
              <a:rPr lang="pl-PL" dirty="0"/>
              <a:t>Rozszerzenie oskarżenia (proces wpadkowy) </a:t>
            </a:r>
          </a:p>
        </p:txBody>
      </p:sp>
      <p:sp>
        <p:nvSpPr>
          <p:cNvPr id="8" name="Symbol zastępczy zawartości 7"/>
          <p:cNvSpPr>
            <a:spLocks noGrp="1"/>
          </p:cNvSpPr>
          <p:nvPr>
            <p:ph idx="1"/>
          </p:nvPr>
        </p:nvSpPr>
        <p:spPr/>
        <p:txBody>
          <a:bodyPr/>
          <a:lstStyle/>
          <a:p>
            <a:pPr algn="just"/>
            <a:r>
              <a:rPr lang="pl-PL" dirty="0"/>
              <a:t>Sąd może rozpoznać na tej samej rozprawie nowe oskarżenie, jeżeli: </a:t>
            </a:r>
          </a:p>
          <a:p>
            <a:pPr lvl="1" algn="just">
              <a:buFont typeface="+mj-lt"/>
              <a:buAutoNum type="arabicPeriod"/>
            </a:pPr>
            <a:r>
              <a:rPr lang="pl-PL" dirty="0"/>
              <a:t>Oskarżyciel zarzucił oskarżonemu </a:t>
            </a:r>
            <a:r>
              <a:rPr lang="pl-PL" b="1" dirty="0"/>
              <a:t>inny czyn </a:t>
            </a:r>
            <a:r>
              <a:rPr lang="pl-PL" dirty="0"/>
              <a:t>oprócz objętego aktem oskarżenia </a:t>
            </a:r>
            <a:r>
              <a:rPr lang="pl-PL" dirty="0">
                <a:sym typeface="Wingdings" panose="05000000000000000000" pitchFamily="2" charset="2"/>
              </a:rPr>
              <a:t> konieczne jest zaprotokołowanie</a:t>
            </a:r>
          </a:p>
          <a:p>
            <a:pPr lvl="1" algn="just">
              <a:buFont typeface="+mj-lt"/>
              <a:buAutoNum type="arabicPeriod"/>
            </a:pPr>
            <a:r>
              <a:rPr lang="pl-PL" dirty="0">
                <a:sym typeface="Wingdings" panose="05000000000000000000" pitchFamily="2" charset="2"/>
              </a:rPr>
              <a:t>Nie zachodzi konieczność prowadzenia postępowania przygotowawczego co do nowego czynu </a:t>
            </a:r>
          </a:p>
          <a:p>
            <a:pPr lvl="1" algn="just">
              <a:buFont typeface="+mj-lt"/>
              <a:buAutoNum type="arabicPeriod"/>
            </a:pPr>
            <a:r>
              <a:rPr lang="pl-PL" dirty="0">
                <a:sym typeface="Wingdings" panose="05000000000000000000" pitchFamily="2" charset="2"/>
              </a:rPr>
              <a:t>Oskarżony </a:t>
            </a:r>
            <a:r>
              <a:rPr lang="pl-PL" b="1" dirty="0">
                <a:sym typeface="Wingdings" panose="05000000000000000000" pitchFamily="2" charset="2"/>
              </a:rPr>
              <a:t>wyraził zgodę</a:t>
            </a:r>
            <a:r>
              <a:rPr lang="pl-PL" dirty="0">
                <a:sym typeface="Wingdings" panose="05000000000000000000" pitchFamily="2" charset="2"/>
              </a:rPr>
              <a:t> na bezzwłoczne rozpoznanie nowego zarzutu</a:t>
            </a:r>
          </a:p>
          <a:p>
            <a:pPr algn="just"/>
            <a:r>
              <a:rPr lang="pl-PL" dirty="0">
                <a:sym typeface="Wingdings" panose="05000000000000000000" pitchFamily="2" charset="2"/>
              </a:rPr>
              <a:t>W przypadku braku zgody oskarżonego lub odroczenia rozprawy oskarżyciel musi wnieść nowy (dodatkowy) akt oskarżenia.</a:t>
            </a:r>
          </a:p>
          <a:p>
            <a:pPr algn="just"/>
            <a:r>
              <a:rPr lang="pl-PL" dirty="0">
                <a:sym typeface="Wingdings" panose="05000000000000000000" pitchFamily="2" charset="2"/>
              </a:rPr>
              <a:t>Przedmiotowe rozszerzenie oskarżenia </a:t>
            </a:r>
          </a:p>
        </p:txBody>
      </p:sp>
    </p:spTree>
    <p:extLst>
      <p:ext uri="{BB962C8B-B14F-4D97-AF65-F5344CB8AC3E}">
        <p14:creationId xmlns:p14="http://schemas.microsoft.com/office/powerpoint/2010/main" val="2327983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84047" y="624110"/>
            <a:ext cx="11466577" cy="1280890"/>
          </a:xfrm>
        </p:spPr>
        <p:txBody>
          <a:bodyPr>
            <a:normAutofit fontScale="90000"/>
          </a:bodyPr>
          <a:lstStyle/>
          <a:p>
            <a:r>
              <a:rPr lang="pl-PL" dirty="0"/>
              <a:t>Ogólne informacje o postępowaniu jurysdykcyjnym – strony i organy </a:t>
            </a:r>
          </a:p>
        </p:txBody>
      </p:sp>
      <p:graphicFrame>
        <p:nvGraphicFramePr>
          <p:cNvPr id="15" name="Symbol zastępczy zawartości 14"/>
          <p:cNvGraphicFramePr>
            <a:graphicFrameLocks noGrp="1"/>
          </p:cNvGraphicFramePr>
          <p:nvPr>
            <p:ph idx="1"/>
            <p:extLst>
              <p:ext uri="{D42A27DB-BD31-4B8C-83A1-F6EECF244321}">
                <p14:modId xmlns:p14="http://schemas.microsoft.com/office/powerpoint/2010/main" val="1162106692"/>
              </p:ext>
            </p:extLst>
          </p:nvPr>
        </p:nvGraphicFramePr>
        <p:xfrm>
          <a:off x="384047" y="1917291"/>
          <a:ext cx="11290184" cy="49407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pole tekstowe 2"/>
          <p:cNvSpPr txBox="1"/>
          <p:nvPr/>
        </p:nvSpPr>
        <p:spPr>
          <a:xfrm>
            <a:off x="8583562" y="5463172"/>
            <a:ext cx="3385050" cy="1384995"/>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just"/>
            <a:r>
              <a:rPr lang="pl-PL" dirty="0"/>
              <a:t>Prokurator </a:t>
            </a:r>
            <a:r>
              <a:rPr lang="pl-PL" sz="2400" b="1" u="sng" dirty="0"/>
              <a:t>nie jest organem </a:t>
            </a:r>
            <a:r>
              <a:rPr lang="pl-PL" dirty="0"/>
              <a:t>postępowania sądowego – jest stroną, oskarżycielem publicznym!</a:t>
            </a:r>
          </a:p>
        </p:txBody>
      </p:sp>
    </p:spTree>
    <p:extLst>
      <p:ext uri="{BB962C8B-B14F-4D97-AF65-F5344CB8AC3E}">
        <p14:creationId xmlns:p14="http://schemas.microsoft.com/office/powerpoint/2010/main" val="185639547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Zmiana kwalifikacji prawnej czynu</a:t>
            </a:r>
          </a:p>
        </p:txBody>
      </p:sp>
      <p:sp>
        <p:nvSpPr>
          <p:cNvPr id="3" name="Symbol zastępczy zawartości 2"/>
          <p:cNvSpPr>
            <a:spLocks noGrp="1"/>
          </p:cNvSpPr>
          <p:nvPr>
            <p:ph idx="1"/>
          </p:nvPr>
        </p:nvSpPr>
        <p:spPr/>
        <p:txBody>
          <a:bodyPr>
            <a:normAutofit fontScale="85000" lnSpcReduction="20000"/>
          </a:bodyPr>
          <a:lstStyle/>
          <a:p>
            <a:pPr algn="just"/>
            <a:r>
              <a:rPr lang="pl-PL" dirty="0"/>
              <a:t>Trzeba uprzedzić o każdej możliwości zmiany kwalifikacji prawnej, także na łagodniejszą. </a:t>
            </a:r>
          </a:p>
          <a:p>
            <a:pPr lvl="1" algn="just"/>
            <a:r>
              <a:rPr lang="pl-PL" dirty="0"/>
              <a:t>„Uprzedzenie” polega na wskazaniu kwalifikacji pranej, jakiej możliwość rysuje się na tle ujawnionych okoliczności, w </a:t>
            </a:r>
            <a:r>
              <a:rPr lang="pl-PL" u="sng" dirty="0"/>
              <a:t>ramach określonych aktem oskarżenia</a:t>
            </a:r>
            <a:r>
              <a:rPr lang="pl-PL" dirty="0"/>
              <a:t>. Por.: wyrok SN z dnia 22 września 1983 r., I KR 162/83</a:t>
            </a:r>
          </a:p>
          <a:p>
            <a:pPr algn="just"/>
            <a:r>
              <a:rPr lang="pl-PL" dirty="0"/>
              <a:t> Czym są granice oskarżenia? </a:t>
            </a:r>
          </a:p>
          <a:p>
            <a:pPr lvl="1" algn="just"/>
            <a:r>
              <a:rPr lang="pl-PL" dirty="0"/>
              <a:t>Czyn przypisany oskarżonemu w wyroku musi dotyczyć tego samego zdarzenia historycznego (faktycznego), które stanowiło podstawę zarzutu określonego w akcie oskarżenia. </a:t>
            </a:r>
          </a:p>
          <a:p>
            <a:pPr lvl="1" algn="just"/>
            <a:r>
              <a:rPr lang="pl-PL" dirty="0"/>
              <a:t>Ramy tożsamości „zdarzenia historycznego” wyznaczane są przez:</a:t>
            </a:r>
          </a:p>
          <a:p>
            <a:pPr marL="1257300" lvl="2" indent="-342900" algn="just">
              <a:buFont typeface="+mj-lt"/>
              <a:buAutoNum type="arabicPeriod"/>
            </a:pPr>
            <a:r>
              <a:rPr lang="pl-PL" dirty="0"/>
              <a:t>Identyczność przedmiotu zamachu </a:t>
            </a:r>
          </a:p>
          <a:p>
            <a:pPr marL="1257300" lvl="2" indent="-342900" algn="just">
              <a:buFont typeface="+mj-lt"/>
              <a:buAutoNum type="arabicPeriod"/>
            </a:pPr>
            <a:r>
              <a:rPr lang="pl-PL" dirty="0"/>
              <a:t>Identyczność kręgu podmiotów oskarżonych o udział w zdarzeniu</a:t>
            </a:r>
          </a:p>
          <a:p>
            <a:pPr marL="1257300" lvl="2" indent="-342900" algn="just">
              <a:buFont typeface="+mj-lt"/>
              <a:buAutoNum type="arabicPeriod"/>
            </a:pPr>
            <a:r>
              <a:rPr lang="pl-PL" dirty="0"/>
              <a:t>Tożsamość określenia czasu i miejsca </a:t>
            </a:r>
          </a:p>
          <a:p>
            <a:pPr marL="457200" algn="just"/>
            <a:r>
              <a:rPr lang="pl-PL" dirty="0"/>
              <a:t>Na wniosek oskarżonego można przerwać rozprawę w celu umożliwienia mu przygotowania się do obrony </a:t>
            </a:r>
          </a:p>
          <a:p>
            <a:pPr marL="857250" lvl="1" algn="just"/>
            <a:r>
              <a:rPr lang="pl-PL" dirty="0"/>
              <a:t>Zwłaszcza wtedy, gdy kwalifikację zmieniono na surowszą </a:t>
            </a:r>
          </a:p>
          <a:p>
            <a:pPr marL="457200" algn="just"/>
            <a:r>
              <a:rPr lang="pl-PL" b="1" dirty="0"/>
              <a:t>Art. 400 </a:t>
            </a:r>
            <a:r>
              <a:rPr lang="pl-PL" dirty="0"/>
              <a:t>– jeżeli po rozpoczęciu przewodu sądowego ujawni się, że czyn oskarżonego jest wykroczeniem, sąd – nie przekazując sprawy sądowi właściwemu – rozpoznaje ją w tym samym składzie stosując przepisy </a:t>
            </a:r>
            <a:r>
              <a:rPr lang="pl-PL" dirty="0" err="1"/>
              <a:t>k.p.w</a:t>
            </a:r>
            <a:r>
              <a:rPr lang="pl-PL" dirty="0"/>
              <a:t>. </a:t>
            </a:r>
            <a:endParaRPr lang="pl-PL" b="1" dirty="0"/>
          </a:p>
        </p:txBody>
      </p:sp>
    </p:spTree>
    <p:extLst>
      <p:ext uri="{BB962C8B-B14F-4D97-AF65-F5344CB8AC3E}">
        <p14:creationId xmlns:p14="http://schemas.microsoft.com/office/powerpoint/2010/main" val="358887458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Zamknięcie przewodu sądowego</a:t>
            </a:r>
          </a:p>
        </p:txBody>
      </p:sp>
      <p:sp>
        <p:nvSpPr>
          <p:cNvPr id="8" name="Symbol zastępczy zawartości 7"/>
          <p:cNvSpPr>
            <a:spLocks noGrp="1"/>
          </p:cNvSpPr>
          <p:nvPr>
            <p:ph idx="1"/>
          </p:nvPr>
        </p:nvSpPr>
        <p:spPr/>
        <p:txBody>
          <a:bodyPr>
            <a:noAutofit/>
          </a:bodyPr>
          <a:lstStyle/>
          <a:p>
            <a:pPr algn="just"/>
            <a:r>
              <a:rPr lang="pl-PL" sz="2000" dirty="0"/>
              <a:t>Po przeprowadzeniu dowodów dopuszczonych w sprawie przewodniczący zapytuje strony, czy wnoszą o uzupełnienie postępowania dowodowego i w razie odpowiedzi przeczącej - </a:t>
            </a:r>
            <a:r>
              <a:rPr lang="pl-PL" sz="2000" b="1" u="sng" dirty="0"/>
              <a:t>zamyka przewód sądowy</a:t>
            </a:r>
            <a:r>
              <a:rPr lang="pl-PL" sz="2000" dirty="0"/>
              <a:t>.</a:t>
            </a:r>
          </a:p>
          <a:p>
            <a:pPr algn="just"/>
            <a:r>
              <a:rPr lang="pl-PL" sz="2000" dirty="0"/>
              <a:t>Jeżeli przedwcześnie sąd doszedł do wniosku, że w dostateczny sposób sprawa została wyjaśniona albo ujawniły się wątpliwości co do kwestii podlegających rozstrzygnięciu można wznowić zamknięty przewód sądowy. </a:t>
            </a:r>
          </a:p>
          <a:p>
            <a:pPr algn="just"/>
            <a:r>
              <a:rPr lang="pl-PL" sz="2000" b="1" dirty="0"/>
              <a:t>Wznowienie przewodu sądowego jest możliwe do czasu ogłoszenia wyroku na mocy </a:t>
            </a:r>
            <a:r>
              <a:rPr lang="pl-PL" sz="2000" b="1" u="sng" dirty="0"/>
              <a:t>postanowienia sądu. </a:t>
            </a:r>
            <a:endParaRPr lang="pl-PL" sz="2000" dirty="0"/>
          </a:p>
        </p:txBody>
      </p:sp>
    </p:spTree>
    <p:extLst>
      <p:ext uri="{BB962C8B-B14F-4D97-AF65-F5344CB8AC3E}">
        <p14:creationId xmlns:p14="http://schemas.microsoft.com/office/powerpoint/2010/main" val="79699855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21208" y="29060"/>
            <a:ext cx="10058400" cy="1609344"/>
          </a:xfrm>
        </p:spPr>
        <p:txBody>
          <a:bodyPr/>
          <a:lstStyle/>
          <a:p>
            <a:r>
              <a:rPr lang="pl-PL" dirty="0"/>
              <a:t>Głosy stron</a:t>
            </a:r>
          </a:p>
        </p:txBody>
      </p:sp>
      <p:sp>
        <p:nvSpPr>
          <p:cNvPr id="3" name="Symbol zastępczy zawartości 2"/>
          <p:cNvSpPr>
            <a:spLocks noGrp="1"/>
          </p:cNvSpPr>
          <p:nvPr>
            <p:ph idx="1"/>
          </p:nvPr>
        </p:nvSpPr>
        <p:spPr>
          <a:xfrm>
            <a:off x="274320" y="1344168"/>
            <a:ext cx="11777472" cy="5431536"/>
          </a:xfrm>
        </p:spPr>
        <p:txBody>
          <a:bodyPr>
            <a:normAutofit fontScale="85000" lnSpcReduction="10000"/>
          </a:bodyPr>
          <a:lstStyle/>
          <a:p>
            <a:pPr algn="just"/>
            <a:r>
              <a:rPr lang="pl-PL" dirty="0"/>
              <a:t>Zamknięcie przewodu sądowego. Następnie przewodniczący udziela głosu przedstawicielowi społecznemu, jeżeli bierze udział w rozprawie. Przedstawiciel społeczny przemawia przed obrońcą i oskarżonym. </a:t>
            </a:r>
          </a:p>
          <a:p>
            <a:pPr algn="just"/>
            <a:r>
              <a:rPr lang="pl-PL" dirty="0"/>
              <a:t>Kolejność „głosów stron”:</a:t>
            </a:r>
          </a:p>
          <a:p>
            <a:pPr marL="800100" lvl="1" indent="-342900" algn="just">
              <a:buFont typeface="+mj-lt"/>
              <a:buAutoNum type="arabicPeriod"/>
            </a:pPr>
            <a:r>
              <a:rPr lang="pl-PL" dirty="0"/>
              <a:t>Oskarżyciel publiczny </a:t>
            </a:r>
          </a:p>
          <a:p>
            <a:pPr marL="800100" lvl="1" indent="-342900" algn="just">
              <a:buFont typeface="+mj-lt"/>
              <a:buAutoNum type="arabicPeriod"/>
            </a:pPr>
            <a:r>
              <a:rPr lang="pl-PL" dirty="0"/>
              <a:t>Oskarżyciel posiłkowy</a:t>
            </a:r>
          </a:p>
          <a:p>
            <a:pPr marL="800100" lvl="1" indent="-342900" algn="just">
              <a:buFont typeface="+mj-lt"/>
              <a:buAutoNum type="arabicPeriod"/>
            </a:pPr>
            <a:r>
              <a:rPr lang="pl-PL" dirty="0"/>
              <a:t>Oskarżyciel prywatny </a:t>
            </a:r>
          </a:p>
          <a:p>
            <a:pPr marL="800100" lvl="1" indent="-342900" algn="just">
              <a:buFont typeface="+mj-lt"/>
              <a:buAutoNum type="arabicPeriod"/>
            </a:pPr>
            <a:r>
              <a:rPr lang="pl-PL" dirty="0"/>
              <a:t>Obrońca oskarżonego </a:t>
            </a:r>
          </a:p>
          <a:p>
            <a:pPr marL="800100" lvl="1" indent="-342900" algn="just">
              <a:buFont typeface="+mj-lt"/>
              <a:buAutoNum type="arabicPeriod"/>
            </a:pPr>
            <a:r>
              <a:rPr lang="pl-PL" dirty="0"/>
              <a:t>Oskarżony </a:t>
            </a:r>
            <a:r>
              <a:rPr lang="pl-PL" dirty="0">
                <a:sym typeface="Wingdings" panose="05000000000000000000" pitchFamily="2" charset="2"/>
              </a:rPr>
              <a:t> prawo do ostatniego głosu (</a:t>
            </a:r>
            <a:r>
              <a:rPr lang="pl-PL" i="1" dirty="0" err="1">
                <a:sym typeface="Wingdings" panose="05000000000000000000" pitchFamily="2" charset="2"/>
              </a:rPr>
              <a:t>favor</a:t>
            </a:r>
            <a:r>
              <a:rPr lang="pl-PL" i="1" dirty="0">
                <a:sym typeface="Wingdings" panose="05000000000000000000" pitchFamily="2" charset="2"/>
              </a:rPr>
              <a:t> </a:t>
            </a:r>
            <a:r>
              <a:rPr lang="pl-PL" i="1" dirty="0" err="1">
                <a:sym typeface="Wingdings" panose="05000000000000000000" pitchFamily="2" charset="2"/>
              </a:rPr>
              <a:t>defensionis</a:t>
            </a:r>
            <a:r>
              <a:rPr lang="pl-PL" i="1" dirty="0">
                <a:sym typeface="Wingdings" panose="05000000000000000000" pitchFamily="2" charset="2"/>
              </a:rPr>
              <a:t>) </a:t>
            </a:r>
          </a:p>
          <a:p>
            <a:pPr indent="-285750" algn="just"/>
            <a:r>
              <a:rPr lang="pl-PL" dirty="0">
                <a:sym typeface="Wingdings" panose="05000000000000000000" pitchFamily="2" charset="2"/>
              </a:rPr>
              <a:t>Przewodniczący składu orzekającego powinien pozwolić stronom powiedzieć to, co uważają za istotne, w granicach przeprowadzanej czynności. W szczególności odnosi się to do ostatniego słowa oskarżonego, który nie powinien być arbitralnie ograniczany do sformułowania „wnoszę jak obrońca”. </a:t>
            </a:r>
          </a:p>
          <a:p>
            <a:pPr lvl="1" algn="just"/>
            <a:r>
              <a:rPr lang="pl-PL" dirty="0">
                <a:sym typeface="Wingdings" panose="05000000000000000000" pitchFamily="2" charset="2"/>
              </a:rPr>
              <a:t>Gwarancja prawa do obrony oskarżonego w procesie karnym </a:t>
            </a:r>
          </a:p>
          <a:p>
            <a:pPr indent="-285750" algn="just"/>
            <a:r>
              <a:rPr lang="pl-PL" dirty="0">
                <a:sym typeface="Wingdings" panose="05000000000000000000" pitchFamily="2" charset="2"/>
              </a:rPr>
              <a:t>Treść głosów stron jest brana pod uwagę podczas wyrokowania. </a:t>
            </a:r>
          </a:p>
          <a:p>
            <a:pPr indent="-285750" algn="just"/>
            <a:r>
              <a:rPr lang="pl-PL" dirty="0">
                <a:sym typeface="Wingdings" panose="05000000000000000000" pitchFamily="2" charset="2"/>
              </a:rPr>
              <a:t>Celem głosów stron jest analiza i naświetlenie przeprowadzonych dowodów, ustosunkowanie się do wyników przewodu sądowego oraz przedstawienie końcowych wniosków. </a:t>
            </a:r>
          </a:p>
          <a:p>
            <a:pPr lvl="1" algn="just"/>
            <a:r>
              <a:rPr lang="pl-PL" dirty="0">
                <a:sym typeface="Wingdings" panose="05000000000000000000" pitchFamily="2" charset="2"/>
              </a:rPr>
              <a:t>Można zgłaszać zastrzeżenia np. co do prawidłowości postępowania dowodowego, na tym etapie jest możliwe złożenie wniosku dowodowego.</a:t>
            </a:r>
          </a:p>
          <a:p>
            <a:pPr algn="just"/>
            <a:r>
              <a:rPr lang="pl-PL" dirty="0">
                <a:sym typeface="Wingdings" panose="05000000000000000000" pitchFamily="2" charset="2"/>
              </a:rPr>
              <a:t>Jeżeli oskarżyciel lub przedstawiciel społeczny ponownie zabierają głos należy również udzielić głosu oskarżonemu i jego obrońcy  prawo repliki </a:t>
            </a:r>
            <a:endParaRPr lang="pl-PL" dirty="0"/>
          </a:p>
        </p:txBody>
      </p:sp>
      <p:sp>
        <p:nvSpPr>
          <p:cNvPr id="4" name="Nawias klamrowy zamykający 3"/>
          <p:cNvSpPr/>
          <p:nvPr/>
        </p:nvSpPr>
        <p:spPr>
          <a:xfrm>
            <a:off x="4037077" y="2077272"/>
            <a:ext cx="209550" cy="1050584"/>
          </a:xfrm>
          <a:prstGeom prst="rightBrace">
            <a:avLst>
              <a:gd name="adj1" fmla="val 5119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4816411" y="2340954"/>
            <a:ext cx="3886200" cy="523220"/>
          </a:xfrm>
          <a:prstGeom prst="rect">
            <a:avLst/>
          </a:prstGeom>
          <a:noFill/>
        </p:spPr>
        <p:txBody>
          <a:bodyPr wrap="square" rtlCol="0">
            <a:spAutoFit/>
          </a:bodyPr>
          <a:lstStyle/>
          <a:p>
            <a:r>
              <a:rPr lang="pl-PL" sz="1400" dirty="0"/>
              <a:t>Przedstawiciele procesowi stron zabierają głos przed stronami </a:t>
            </a:r>
          </a:p>
        </p:txBody>
      </p:sp>
    </p:spTree>
    <p:extLst>
      <p:ext uri="{BB962C8B-B14F-4D97-AF65-F5344CB8AC3E}">
        <p14:creationId xmlns:p14="http://schemas.microsoft.com/office/powerpoint/2010/main" val="114161221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40664" y="146304"/>
            <a:ext cx="10058400" cy="1609344"/>
          </a:xfrm>
        </p:spPr>
        <p:txBody>
          <a:bodyPr/>
          <a:lstStyle/>
          <a:p>
            <a:r>
              <a:rPr lang="pl-PL" dirty="0"/>
              <a:t>Wyrokowanie </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1430584440"/>
              </p:ext>
            </p:extLst>
          </p:nvPr>
        </p:nvGraphicFramePr>
        <p:xfrm>
          <a:off x="868807" y="667004"/>
          <a:ext cx="100584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ole tekstowe 5"/>
          <p:cNvSpPr txBox="1"/>
          <p:nvPr/>
        </p:nvSpPr>
        <p:spPr>
          <a:xfrm>
            <a:off x="230632" y="3579114"/>
            <a:ext cx="11334750" cy="3139321"/>
          </a:xfrm>
          <a:prstGeom prst="rect">
            <a:avLst/>
          </a:prstGeom>
          <a:noFill/>
        </p:spPr>
        <p:txBody>
          <a:bodyPr wrap="square" rtlCol="0">
            <a:spAutoFit/>
          </a:bodyPr>
          <a:lstStyle/>
          <a:p>
            <a:pPr marL="285750" indent="-285750" algn="just">
              <a:buFont typeface="Arial" panose="020B0604020202020204" pitchFamily="34" charset="0"/>
              <a:buChar char="•"/>
            </a:pPr>
            <a:r>
              <a:rPr lang="pl-PL" dirty="0"/>
              <a:t>Po wysłuchaniu głosów stron sąd niezwłocznie przystępuje do narady i głosowania, sporządza wyrok na piśmie i ogłasza go obecnym osobom. </a:t>
            </a:r>
          </a:p>
          <a:p>
            <a:pPr marL="285750" indent="-285750" algn="just">
              <a:buFont typeface="Arial" panose="020B0604020202020204" pitchFamily="34" charset="0"/>
              <a:buChar char="•"/>
            </a:pPr>
            <a:r>
              <a:rPr lang="pl-PL" dirty="0"/>
              <a:t>Intencją ustawodawcy było to, żeby członkowie składy orzekającego przystępując do narady byli pod bezpośrednim wrażeniem całej rozprawy. Sąd w miarę możliwości powinien przystąpić do narady i dążyć do tego, by wyrok został ogłoszony tego samego dnia. </a:t>
            </a:r>
          </a:p>
          <a:p>
            <a:pPr marL="285750" indent="-285750" algn="just">
              <a:buFont typeface="Arial" panose="020B0604020202020204" pitchFamily="34" charset="0"/>
              <a:buChar char="•"/>
            </a:pPr>
            <a:r>
              <a:rPr lang="pl-PL" dirty="0"/>
              <a:t>art. 411 § 1 </a:t>
            </a:r>
            <a:r>
              <a:rPr lang="pl-PL" dirty="0">
                <a:sym typeface="Wingdings" panose="05000000000000000000" pitchFamily="2" charset="2"/>
              </a:rPr>
              <a:t> w sprawie zawiłej lub z innych ważnych powodów </a:t>
            </a:r>
            <a:r>
              <a:rPr lang="pl-PL" b="1" dirty="0">
                <a:sym typeface="Wingdings" panose="05000000000000000000" pitchFamily="2" charset="2"/>
              </a:rPr>
              <a:t>sąd może odroczyć </a:t>
            </a:r>
            <a:r>
              <a:rPr lang="pl-PL" dirty="0">
                <a:sym typeface="Wingdings" panose="05000000000000000000" pitchFamily="2" charset="2"/>
              </a:rPr>
              <a:t>wydanie wyroku na czas </a:t>
            </a:r>
            <a:r>
              <a:rPr lang="pl-PL" b="1" dirty="0">
                <a:sym typeface="Wingdings" panose="05000000000000000000" pitchFamily="2" charset="2"/>
              </a:rPr>
              <a:t>nieprzekraczający 14 dni. </a:t>
            </a:r>
            <a:endParaRPr lang="pl-PL" dirty="0">
              <a:sym typeface="Wingdings" panose="05000000000000000000" pitchFamily="2" charset="2"/>
            </a:endParaRPr>
          </a:p>
          <a:p>
            <a:pPr marL="742950" lvl="1" indent="-285750" algn="just">
              <a:buFont typeface="Arial" panose="020B0604020202020204" pitchFamily="34" charset="0"/>
              <a:buChar char="•"/>
            </a:pPr>
            <a:r>
              <a:rPr lang="pl-PL" dirty="0"/>
              <a:t>Chodzi o łączny czas odroczenia. Można odroczyć najpierw o 5 dni a później o kolejne 9 byleby suma nie przekraczała 14 dni. </a:t>
            </a:r>
          </a:p>
          <a:p>
            <a:pPr marL="742950" lvl="1" indent="-285750" algn="just">
              <a:buFont typeface="Arial" panose="020B0604020202020204" pitchFamily="34" charset="0"/>
              <a:buChar char="•"/>
            </a:pPr>
            <a:r>
              <a:rPr lang="pl-PL" dirty="0"/>
              <a:t>W razie przekroczenia tego terminu </a:t>
            </a:r>
            <a:r>
              <a:rPr lang="pl-PL" b="1" dirty="0"/>
              <a:t>rozprawę prowadzi się od początku! </a:t>
            </a:r>
          </a:p>
          <a:p>
            <a:pPr marL="285750" indent="-285750" algn="just">
              <a:buFont typeface="Arial" panose="020B0604020202020204" pitchFamily="34" charset="0"/>
              <a:buChar char="•"/>
            </a:pPr>
            <a:r>
              <a:rPr lang="pl-PL" dirty="0"/>
              <a:t>art. 410 – postawę wyroku może stanowić całokształt okoliczności ujawnionych na rozprawie</a:t>
            </a:r>
          </a:p>
        </p:txBody>
      </p:sp>
    </p:spTree>
    <p:extLst>
      <p:ext uri="{BB962C8B-B14F-4D97-AF65-F5344CB8AC3E}">
        <p14:creationId xmlns:p14="http://schemas.microsoft.com/office/powerpoint/2010/main" val="416897812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85216" y="54864"/>
            <a:ext cx="10917936" cy="1609344"/>
          </a:xfrm>
        </p:spPr>
        <p:txBody>
          <a:bodyPr/>
          <a:lstStyle/>
          <a:p>
            <a:r>
              <a:rPr lang="pl-PL" dirty="0"/>
              <a:t>Narada i głosowanie nad wyrokiem </a:t>
            </a:r>
          </a:p>
        </p:txBody>
      </p:sp>
      <p:sp>
        <p:nvSpPr>
          <p:cNvPr id="3" name="Symbol zastępczy zawartości 2"/>
          <p:cNvSpPr>
            <a:spLocks noGrp="1"/>
          </p:cNvSpPr>
          <p:nvPr>
            <p:ph idx="1"/>
          </p:nvPr>
        </p:nvSpPr>
        <p:spPr>
          <a:xfrm>
            <a:off x="585216" y="1664208"/>
            <a:ext cx="11402568" cy="4425696"/>
          </a:xfrm>
        </p:spPr>
        <p:txBody>
          <a:bodyPr>
            <a:normAutofit fontScale="85000" lnSpcReduction="20000"/>
          </a:bodyPr>
          <a:lstStyle/>
          <a:p>
            <a:pPr algn="just"/>
            <a:r>
              <a:rPr lang="pl-PL" dirty="0"/>
              <a:t>Trudno mówić o naradzie i głosowaniu, gdy skład sądu jest jednoosobowy. W takim przypadku sędzia powinien zarządzić przerwę, po której ogłoszone będzie orzeczenie. </a:t>
            </a:r>
          </a:p>
          <a:p>
            <a:pPr algn="just"/>
            <a:r>
              <a:rPr lang="pl-PL" dirty="0"/>
              <a:t>Przepisy o naradzie i głosowaniu – art. 108 – 115. </a:t>
            </a:r>
          </a:p>
          <a:p>
            <a:pPr algn="just"/>
            <a:r>
              <a:rPr lang="pl-PL" dirty="0"/>
              <a:t>Celem narady jest omówienie przez cały skład orzekający wszystkich zagadnień prawnych i faktycznych. Chodzi o wymianę myśli i poglądów tak aby skład orzekający w należyty sposób przygotował się do głosowania nad orzeczeniem. </a:t>
            </a:r>
          </a:p>
          <a:p>
            <a:pPr algn="just"/>
            <a:r>
              <a:rPr lang="pl-PL" b="1" u="sng" dirty="0"/>
              <a:t>Przebieg narady i głosowania jest tajny!</a:t>
            </a:r>
            <a:r>
              <a:rPr lang="pl-PL" dirty="0"/>
              <a:t> Zwolnienie z tajemnicy jest niedopuszczalne. Jedynym wyjątkiem jest ujawnienie zdania odrębnego, z podaniem (za zgodą tej osoby) imienia i nazwiska sędziego lub ławnika zgłaszającego </a:t>
            </a:r>
            <a:r>
              <a:rPr lang="pl-PL" i="1" dirty="0"/>
              <a:t>votum separatum</a:t>
            </a:r>
          </a:p>
          <a:p>
            <a:pPr algn="just"/>
            <a:r>
              <a:rPr lang="pl-PL" dirty="0"/>
              <a:t>Podczas narady i głosowania może być obecny jedynie protokolant, chyba że przewodniczący uzna jego obecność za zbędną. </a:t>
            </a:r>
          </a:p>
          <a:p>
            <a:pPr algn="just"/>
            <a:r>
              <a:rPr lang="pl-PL" dirty="0"/>
              <a:t>Przewodniczący składu orzekającego kieruje przebiegiem narady i głosowania. Wątpliwości co do porządku i sposobu narady i głosowania rozstrzyga skład orzekający. </a:t>
            </a:r>
          </a:p>
          <a:p>
            <a:pPr algn="just"/>
            <a:r>
              <a:rPr lang="pl-PL" dirty="0"/>
              <a:t>Art. 109 § 2 </a:t>
            </a:r>
            <a:r>
              <a:rPr lang="pl-PL" dirty="0">
                <a:sym typeface="Wingdings" panose="05000000000000000000" pitchFamily="2" charset="2"/>
              </a:rPr>
              <a:t> po naradzie </a:t>
            </a:r>
            <a:r>
              <a:rPr lang="pl-PL" b="1" dirty="0">
                <a:sym typeface="Wingdings" panose="05000000000000000000" pitchFamily="2" charset="2"/>
              </a:rPr>
              <a:t>przewodniczący </a:t>
            </a:r>
            <a:r>
              <a:rPr lang="pl-PL" dirty="0">
                <a:sym typeface="Wingdings" panose="05000000000000000000" pitchFamily="2" charset="2"/>
              </a:rPr>
              <a:t>zbiera głosy zaczynając od </a:t>
            </a:r>
            <a:r>
              <a:rPr lang="pl-PL" b="1" dirty="0">
                <a:sym typeface="Wingdings" panose="05000000000000000000" pitchFamily="2" charset="2"/>
              </a:rPr>
              <a:t>najmłodszego a sam głosuje ostatni. Sprawozdawca, jeżeli nie jest przewodniczącym głosuje pierwszy. </a:t>
            </a:r>
          </a:p>
          <a:p>
            <a:pPr lvl="1" algn="just"/>
            <a:r>
              <a:rPr lang="pl-PL" dirty="0">
                <a:sym typeface="Wingdings" panose="05000000000000000000" pitchFamily="2" charset="2"/>
              </a:rPr>
              <a:t>W przypadku ławników  najmłodszy wiekiem </a:t>
            </a:r>
          </a:p>
          <a:p>
            <a:pPr lvl="1" algn="just"/>
            <a:r>
              <a:rPr lang="pl-PL" dirty="0">
                <a:sym typeface="Wingdings" panose="05000000000000000000" pitchFamily="2" charset="2"/>
              </a:rPr>
              <a:t>W przypadku sędziów  starszeństwo służbowe </a:t>
            </a:r>
          </a:p>
          <a:p>
            <a:pPr lvl="1" algn="just"/>
            <a:endParaRPr lang="pl-PL" dirty="0"/>
          </a:p>
        </p:txBody>
      </p:sp>
    </p:spTree>
    <p:extLst>
      <p:ext uri="{BB962C8B-B14F-4D97-AF65-F5344CB8AC3E}">
        <p14:creationId xmlns:p14="http://schemas.microsoft.com/office/powerpoint/2010/main" val="374785846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Narada i głosowanie nad wyrokiem </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881813373"/>
              </p:ext>
            </p:extLst>
          </p:nvPr>
        </p:nvGraphicFramePr>
        <p:xfrm>
          <a:off x="-2980817" y="2093976"/>
          <a:ext cx="100584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pole tekstowe 8"/>
          <p:cNvSpPr txBox="1"/>
          <p:nvPr/>
        </p:nvSpPr>
        <p:spPr>
          <a:xfrm>
            <a:off x="4080511" y="1995160"/>
            <a:ext cx="7998714" cy="3416320"/>
          </a:xfrm>
          <a:prstGeom prst="rect">
            <a:avLst/>
          </a:prstGeom>
          <a:noFill/>
        </p:spPr>
        <p:txBody>
          <a:bodyPr wrap="square" rtlCol="0">
            <a:spAutoFit/>
          </a:bodyPr>
          <a:lstStyle/>
          <a:p>
            <a:pPr algn="just"/>
            <a:r>
              <a:rPr lang="pl-PL" dirty="0"/>
              <a:t>Orzeczenie zapada większością głosów. Aż do ogłoszenia wyroku można powrócić do kwestii wcześniej przegłosowanych. </a:t>
            </a:r>
          </a:p>
          <a:p>
            <a:pPr algn="just"/>
            <a:endParaRPr lang="pl-PL" dirty="0"/>
          </a:p>
          <a:p>
            <a:r>
              <a:rPr lang="pl-PL" dirty="0"/>
              <a:t>Budowanie większości głosów </a:t>
            </a:r>
            <a:r>
              <a:rPr lang="pl-PL" dirty="0">
                <a:sym typeface="Wingdings" panose="05000000000000000000" pitchFamily="2" charset="2"/>
              </a:rPr>
              <a:t> „sztuczna większość” (art. 111 </a:t>
            </a:r>
            <a:r>
              <a:rPr lang="pl-PL" dirty="0"/>
              <a:t>§ 2)</a:t>
            </a:r>
          </a:p>
          <a:p>
            <a:r>
              <a:rPr lang="pl-PL" dirty="0">
                <a:sym typeface="Wingdings" panose="05000000000000000000" pitchFamily="2" charset="2"/>
              </a:rPr>
              <a:t>Jeżeli zdania członków składu orzekającego tak się podzielą, że żadne z nich nie uzyska większości, zdanie najmniej korzystne przyłącza się do zdania najbardziej do niego zbliżonego aż do uzyskania większości. </a:t>
            </a:r>
          </a:p>
          <a:p>
            <a:pPr algn="just"/>
            <a:r>
              <a:rPr lang="pl-PL" dirty="0">
                <a:sym typeface="Wingdings" panose="05000000000000000000" pitchFamily="2" charset="2"/>
              </a:rPr>
              <a:t>Sędzia, który głosował za uniewinnieniem nie musi głosować co do dalszych kwestii. Jego głos przyłącza się do zdania najprzychylniejszego dla oskarżonego.</a:t>
            </a:r>
          </a:p>
          <a:p>
            <a:endParaRPr lang="pl-PL" dirty="0">
              <a:sym typeface="Wingdings" panose="05000000000000000000" pitchFamily="2" charset="2"/>
            </a:endParaRPr>
          </a:p>
          <a:p>
            <a:endParaRPr lang="pl-PL" dirty="0">
              <a:sym typeface="Wingdings" panose="05000000000000000000" pitchFamily="2" charset="2"/>
            </a:endParaRPr>
          </a:p>
        </p:txBody>
      </p:sp>
    </p:spTree>
    <p:extLst>
      <p:ext uri="{BB962C8B-B14F-4D97-AF65-F5344CB8AC3E}">
        <p14:creationId xmlns:p14="http://schemas.microsoft.com/office/powerpoint/2010/main" val="94422413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Narada i głosowanie nad wyrokiem </a:t>
            </a:r>
          </a:p>
        </p:txBody>
      </p:sp>
      <p:sp>
        <p:nvSpPr>
          <p:cNvPr id="3" name="Symbol zastępczy zawartości 2"/>
          <p:cNvSpPr>
            <a:spLocks noGrp="1"/>
          </p:cNvSpPr>
          <p:nvPr>
            <p:ph idx="1"/>
          </p:nvPr>
        </p:nvSpPr>
        <p:spPr/>
        <p:txBody>
          <a:bodyPr>
            <a:normAutofit fontScale="70000" lnSpcReduction="20000"/>
          </a:bodyPr>
          <a:lstStyle/>
          <a:p>
            <a:r>
              <a:rPr lang="pl-PL" dirty="0"/>
              <a:t>Aż do ogłoszenia wyroku sąd może wznowić przewód sądowy w celu przeprowadzenia dodatkowego dowodu albo w przypadku konieczności poinformowania stron o możliwości zakwalifikowania czynu oskarżonego z innego przepisu (art. 399) </a:t>
            </a:r>
          </a:p>
          <a:p>
            <a:r>
              <a:rPr lang="pl-PL" dirty="0"/>
              <a:t>Można też wrócić do etapu głosów stron i udzielić im dodatkowego głosu </a:t>
            </a:r>
            <a:r>
              <a:rPr lang="pl-PL" dirty="0">
                <a:sym typeface="Wingdings" panose="05000000000000000000" pitchFamily="2" charset="2"/>
              </a:rPr>
              <a:t> nie trzeba wznawiać przewodu sądowego. </a:t>
            </a:r>
          </a:p>
          <a:p>
            <a:r>
              <a:rPr lang="pl-PL" dirty="0">
                <a:sym typeface="Wingdings" panose="05000000000000000000" pitchFamily="2" charset="2"/>
              </a:rPr>
              <a:t>Jest to ostatni etap, na którym można wznowić przewód sądowy. Po ogłoszeniu wyroku jest on już nieodwołalny. </a:t>
            </a:r>
          </a:p>
          <a:p>
            <a:endParaRPr lang="pl-PL" dirty="0">
              <a:sym typeface="Wingdings" panose="05000000000000000000" pitchFamily="2" charset="2"/>
            </a:endParaRPr>
          </a:p>
          <a:p>
            <a:r>
              <a:rPr lang="pl-PL" dirty="0">
                <a:sym typeface="Wingdings" panose="05000000000000000000" pitchFamily="2" charset="2"/>
              </a:rPr>
              <a:t>Art. 410 – podstawę wyroku może stanowić całokształt okoliczności ujawnionych w toku rozprawy głównej. </a:t>
            </a:r>
          </a:p>
          <a:p>
            <a:r>
              <a:rPr lang="pl-PL" dirty="0">
                <a:sym typeface="Wingdings" panose="05000000000000000000" pitchFamily="2" charset="2"/>
              </a:rPr>
              <a:t>Oceniając materiał dowodowy, sąd może wziąć pod uwagę tylko te dowody, które przeprowadzono na rozprawie:</a:t>
            </a:r>
          </a:p>
          <a:p>
            <a:pPr lvl="1"/>
            <a:r>
              <a:rPr lang="pl-PL" dirty="0">
                <a:sym typeface="Wingdings" panose="05000000000000000000" pitchFamily="2" charset="2"/>
              </a:rPr>
              <a:t>Wyjaśnienia i zeznania złożone przed sądem lub odczytane protokoły </a:t>
            </a:r>
          </a:p>
          <a:p>
            <a:pPr lvl="1"/>
            <a:r>
              <a:rPr lang="pl-PL" dirty="0">
                <a:sym typeface="Wingdings" panose="05000000000000000000" pitchFamily="2" charset="2"/>
              </a:rPr>
              <a:t>Opinie biegłych</a:t>
            </a:r>
          </a:p>
          <a:p>
            <a:pPr lvl="1"/>
            <a:r>
              <a:rPr lang="pl-PL" dirty="0">
                <a:sym typeface="Wingdings" panose="05000000000000000000" pitchFamily="2" charset="2"/>
              </a:rPr>
              <a:t>Przeprowadzone oględziny rzeczy lub odczytane protokoły z takich oględzin </a:t>
            </a:r>
          </a:p>
          <a:p>
            <a:pPr lvl="1"/>
            <a:r>
              <a:rPr lang="pl-PL" dirty="0">
                <a:sym typeface="Wingdings" panose="05000000000000000000" pitchFamily="2" charset="2"/>
              </a:rPr>
              <a:t>Odczytane – lub uznane za ujawnione bez odczytywania – inne dokumenty (art. 394)</a:t>
            </a:r>
          </a:p>
          <a:p>
            <a:r>
              <a:rPr lang="pl-PL" dirty="0">
                <a:sym typeface="Wingdings" panose="05000000000000000000" pitchFamily="2" charset="2"/>
              </a:rPr>
              <a:t>Dowody nieujawnione na rozprawie nie mogą być podstawą wyroku choćby znajdowały się w aktach sprawy</a:t>
            </a:r>
            <a:endParaRPr lang="pl-PL" dirty="0"/>
          </a:p>
        </p:txBody>
      </p:sp>
    </p:spTree>
    <p:extLst>
      <p:ext uri="{BB962C8B-B14F-4D97-AF65-F5344CB8AC3E}">
        <p14:creationId xmlns:p14="http://schemas.microsoft.com/office/powerpoint/2010/main" val="12176025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008" y="0"/>
            <a:ext cx="10058400" cy="1609344"/>
          </a:xfrm>
        </p:spPr>
        <p:txBody>
          <a:bodyPr/>
          <a:lstStyle/>
          <a:p>
            <a:r>
              <a:rPr lang="pl-PL" dirty="0"/>
              <a:t>Sporządzenie wyroku na piśmie</a:t>
            </a:r>
          </a:p>
        </p:txBody>
      </p:sp>
      <p:sp>
        <p:nvSpPr>
          <p:cNvPr id="3" name="Symbol zastępczy zawartości 2"/>
          <p:cNvSpPr>
            <a:spLocks noGrp="1"/>
          </p:cNvSpPr>
          <p:nvPr>
            <p:ph idx="1"/>
          </p:nvPr>
        </p:nvSpPr>
        <p:spPr>
          <a:xfrm>
            <a:off x="0" y="1773936"/>
            <a:ext cx="12079224" cy="4553712"/>
          </a:xfrm>
        </p:spPr>
        <p:txBody>
          <a:bodyPr>
            <a:normAutofit fontScale="70000" lnSpcReduction="20000"/>
          </a:bodyPr>
          <a:lstStyle/>
          <a:p>
            <a:pPr algn="just"/>
            <a:r>
              <a:rPr lang="pl-PL" dirty="0">
                <a:sym typeface="Wingdings" panose="05000000000000000000" pitchFamily="2" charset="2"/>
              </a:rPr>
              <a:t>Niezwłocznie po zakończeniu narady i głosowania sporządza się wyrok na piśmie. </a:t>
            </a:r>
          </a:p>
          <a:p>
            <a:pPr algn="just"/>
            <a:r>
              <a:rPr lang="pl-PL" dirty="0">
                <a:sym typeface="Wingdings" panose="05000000000000000000" pitchFamily="2" charset="2"/>
              </a:rPr>
              <a:t>Orzeczenie podpisują wszyscy członkowie składu orzekającego – także osoba przegłosowana. Składając podpis, członek składu orzekającego może zaznaczyć na orzeczeniu swoje zdanie odrębne, podają w jakiej części i w jakim kierunku kwestionuje orzeczenie (</a:t>
            </a:r>
            <a:r>
              <a:rPr lang="pl-PL" i="1" dirty="0">
                <a:sym typeface="Wingdings" panose="05000000000000000000" pitchFamily="2" charset="2"/>
              </a:rPr>
              <a:t>votum separatum</a:t>
            </a:r>
            <a:r>
              <a:rPr lang="pl-PL" dirty="0">
                <a:sym typeface="Wingdings" panose="05000000000000000000" pitchFamily="2" charset="2"/>
              </a:rPr>
              <a:t>). </a:t>
            </a:r>
          </a:p>
          <a:p>
            <a:pPr algn="just"/>
            <a:r>
              <a:rPr lang="pl-PL" dirty="0"/>
              <a:t>W sprawach rozpoznawanych w składzie sędziego i dwóch ławników uzasadnienie podpisuje tylko przewodniczący, chyba że zgłoszono zdanie odrębne. W sprawach rozpoznawanych w składzie dwóch sędziów i trzech ławników uzasadnienie podpisują obaj sędziowie, chyba że zgłoszono zdanie odrębne.</a:t>
            </a:r>
          </a:p>
          <a:p>
            <a:pPr algn="just"/>
            <a:r>
              <a:rPr lang="pl-PL" dirty="0"/>
              <a:t>Jeżeli nie można uzyskać podpisu przewodniczącego lub innego członka składu orzekającego, jeden z podpisujących czyni o tym wzmiankę na uzasadnieniu z zaznaczeniem przyczyny tego faktu</a:t>
            </a:r>
          </a:p>
          <a:p>
            <a:pPr algn="just"/>
            <a:r>
              <a:rPr lang="pl-PL" dirty="0"/>
              <a:t>Warunki formalne wyroku – art. 413 </a:t>
            </a:r>
          </a:p>
          <a:p>
            <a:pPr marL="800100" lvl="1" indent="-342900" algn="just">
              <a:buFont typeface="+mj-lt"/>
              <a:buAutoNum type="arabicPeriod"/>
            </a:pPr>
            <a:r>
              <a:rPr lang="pl-PL" dirty="0"/>
              <a:t>Oznaczenie sądu, który go wydał oraz sędziów, ławników, oskarżycieli i protokolanta </a:t>
            </a:r>
          </a:p>
          <a:p>
            <a:pPr marL="800100" lvl="1" indent="-342900" algn="just">
              <a:buFont typeface="+mj-lt"/>
              <a:buAutoNum type="arabicPeriod"/>
            </a:pPr>
            <a:r>
              <a:rPr lang="pl-PL" dirty="0"/>
              <a:t>Datę i miejsce rozpoznania sprawy i wydania wyroku </a:t>
            </a:r>
          </a:p>
          <a:p>
            <a:pPr marL="800100" lvl="1" indent="-342900" algn="just">
              <a:buFont typeface="+mj-lt"/>
              <a:buAutoNum type="arabicPeriod"/>
            </a:pPr>
            <a:r>
              <a:rPr lang="pl-PL" dirty="0"/>
              <a:t>Imię, nazwisko oraz inne dane określające tożsamość oskarżonego </a:t>
            </a:r>
          </a:p>
          <a:p>
            <a:pPr marL="800100" lvl="1" indent="-342900" algn="just">
              <a:buFont typeface="+mj-lt"/>
              <a:buAutoNum type="arabicPeriod"/>
            </a:pPr>
            <a:r>
              <a:rPr lang="pl-PL" dirty="0"/>
              <a:t>Przytoczenie opisu i kwalifikacji prawnej czynu, którego popełnienie </a:t>
            </a:r>
            <a:r>
              <a:rPr lang="pl-PL" u="sng" dirty="0"/>
              <a:t>oskarżyciel zarzucił oskarżonemu </a:t>
            </a:r>
          </a:p>
          <a:p>
            <a:pPr marL="800100" lvl="1" indent="-342900" algn="just">
              <a:buFont typeface="+mj-lt"/>
              <a:buAutoNum type="arabicPeriod"/>
            </a:pPr>
            <a:r>
              <a:rPr lang="pl-PL" b="1" dirty="0"/>
              <a:t>Rozstrzygnięcie sądu</a:t>
            </a:r>
            <a:endParaRPr lang="pl-PL" dirty="0"/>
          </a:p>
          <a:p>
            <a:pPr marL="800100" lvl="1" indent="-342900" algn="just">
              <a:buFont typeface="+mj-lt"/>
              <a:buAutoNum type="arabicPeriod"/>
            </a:pPr>
            <a:r>
              <a:rPr lang="pl-PL" dirty="0"/>
              <a:t>wskazanie zastosowanych przepisów ustawy karnej </a:t>
            </a:r>
          </a:p>
          <a:p>
            <a:pPr marL="400050" algn="just"/>
            <a:r>
              <a:rPr lang="pl-PL" dirty="0"/>
              <a:t>Wyrok skazujący powinien zawierać:</a:t>
            </a:r>
          </a:p>
          <a:p>
            <a:pPr marL="800100" lvl="1" algn="just"/>
            <a:r>
              <a:rPr lang="pl-PL" dirty="0"/>
              <a:t>Dokładnie określenie </a:t>
            </a:r>
            <a:r>
              <a:rPr lang="pl-PL" u="sng" dirty="0"/>
              <a:t>czynu przypisanego oskarżonemu</a:t>
            </a:r>
            <a:r>
              <a:rPr lang="pl-PL" dirty="0"/>
              <a:t> oraz jego kwalifikację prawną</a:t>
            </a:r>
          </a:p>
          <a:p>
            <a:pPr marL="800100" lvl="1" algn="just"/>
            <a:r>
              <a:rPr lang="pl-PL" dirty="0"/>
              <a:t>rozstrzygnięcia co do kary i środków karnych, środków kompensacyjnych i przepadku, a w razie potrzeby – co do zaliczenia na ich poczet tymczasowego aresztowania i zatrzymania oraz środków zapobiegawczych wymienionych w art. 276</a:t>
            </a:r>
          </a:p>
          <a:p>
            <a:pPr marL="800100" lvl="1" algn="just"/>
            <a:endParaRPr lang="pl-PL" dirty="0"/>
          </a:p>
          <a:p>
            <a:pPr algn="just"/>
            <a:endParaRPr lang="pl-PL" dirty="0"/>
          </a:p>
        </p:txBody>
      </p:sp>
    </p:spTree>
    <p:extLst>
      <p:ext uri="{BB962C8B-B14F-4D97-AF65-F5344CB8AC3E}">
        <p14:creationId xmlns:p14="http://schemas.microsoft.com/office/powerpoint/2010/main" val="246983704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Rozstrzygnięcie sądu</a:t>
            </a:r>
          </a:p>
        </p:txBody>
      </p:sp>
      <p:sp>
        <p:nvSpPr>
          <p:cNvPr id="3" name="Symbol zastępczy zawartości 2"/>
          <p:cNvSpPr>
            <a:spLocks noGrp="1"/>
          </p:cNvSpPr>
          <p:nvPr>
            <p:ph idx="1"/>
          </p:nvPr>
        </p:nvSpPr>
        <p:spPr>
          <a:xfrm>
            <a:off x="274320" y="1883664"/>
            <a:ext cx="11814048" cy="4425696"/>
          </a:xfrm>
        </p:spPr>
        <p:txBody>
          <a:bodyPr>
            <a:normAutofit fontScale="85000" lnSpcReduction="10000"/>
          </a:bodyPr>
          <a:lstStyle/>
          <a:p>
            <a:pPr algn="just"/>
            <a:r>
              <a:rPr lang="pl-PL" b="1" u="sng" dirty="0"/>
              <a:t>Po rozpoczęciu przewodu sądowego wszystkie rozstrzygnięcia zapadają w formie wyroku</a:t>
            </a:r>
          </a:p>
          <a:p>
            <a:pPr algn="just"/>
            <a:r>
              <a:rPr lang="pl-PL" dirty="0"/>
              <a:t>art. 414 § 1 </a:t>
            </a:r>
            <a:r>
              <a:rPr lang="pl-PL" dirty="0">
                <a:sym typeface="Wingdings" panose="05000000000000000000" pitchFamily="2" charset="2"/>
              </a:rPr>
              <a:t> w razie stwierdzenia po rozpoczęciu przewodu sądowego okoliczności wyłączającej ściganie (art. 17 </a:t>
            </a:r>
            <a:r>
              <a:rPr lang="pl-PL" dirty="0"/>
              <a:t>§ 1) lub danych przemawiających za warunkowym umorzeniem sąd </a:t>
            </a:r>
            <a:r>
              <a:rPr lang="pl-PL" b="1" dirty="0"/>
              <a:t>wyrokiem umarza postępowanie albo umarza je warunkowo</a:t>
            </a:r>
            <a:r>
              <a:rPr lang="pl-PL" dirty="0"/>
              <a:t>. </a:t>
            </a:r>
          </a:p>
          <a:p>
            <a:pPr algn="just"/>
            <a:r>
              <a:rPr lang="pl-PL" dirty="0"/>
              <a:t>W przypadku stwierdzenia okoliczności z art. 17 § 1 pkt. 1 i 2 </a:t>
            </a:r>
            <a:r>
              <a:rPr lang="pl-PL" dirty="0">
                <a:sym typeface="Wingdings" panose="05000000000000000000" pitchFamily="2" charset="2"/>
              </a:rPr>
              <a:t> </a:t>
            </a:r>
            <a:r>
              <a:rPr lang="pl-PL" b="1" dirty="0">
                <a:sym typeface="Wingdings" panose="05000000000000000000" pitchFamily="2" charset="2"/>
              </a:rPr>
              <a:t>sąd wydaje wyrok uniewinniający</a:t>
            </a:r>
          </a:p>
          <a:p>
            <a:pPr lvl="1" algn="just"/>
            <a:r>
              <a:rPr lang="pl-PL" dirty="0">
                <a:sym typeface="Wingdings" panose="05000000000000000000" pitchFamily="2" charset="2"/>
              </a:rPr>
              <a:t>wyjątek – jeżeli sprawca był niepoczytalny </a:t>
            </a:r>
            <a:r>
              <a:rPr lang="pl-PL" b="1" dirty="0">
                <a:sym typeface="Wingdings" panose="05000000000000000000" pitchFamily="2" charset="2"/>
              </a:rPr>
              <a:t>postępowanie </a:t>
            </a:r>
            <a:r>
              <a:rPr lang="pl-PL" b="1" u="sng" dirty="0">
                <a:sym typeface="Wingdings" panose="05000000000000000000" pitchFamily="2" charset="2"/>
              </a:rPr>
              <a:t>umarza się </a:t>
            </a:r>
            <a:endParaRPr lang="pl-PL" b="1" dirty="0">
              <a:sym typeface="Wingdings" panose="05000000000000000000" pitchFamily="2" charset="2"/>
            </a:endParaRPr>
          </a:p>
          <a:p>
            <a:pPr algn="just"/>
            <a:r>
              <a:rPr lang="pl-PL" dirty="0">
                <a:sym typeface="Wingdings" panose="05000000000000000000" pitchFamily="2" charset="2"/>
              </a:rPr>
              <a:t>Umarzając postępowanie sąd stosuje odpowiednio art. 322 </a:t>
            </a:r>
            <a:r>
              <a:rPr lang="pl-PL" dirty="0"/>
              <a:t>§ 2 i 3, 323 § 1 i 2 oraz art. 340 § 2 i 3. </a:t>
            </a:r>
          </a:p>
          <a:p>
            <a:pPr algn="just"/>
            <a:r>
              <a:rPr lang="pl-PL" dirty="0"/>
              <a:t>Art. 415. </a:t>
            </a:r>
          </a:p>
          <a:p>
            <a:pPr lvl="1" algn="just"/>
            <a:r>
              <a:rPr lang="pl-PL" dirty="0"/>
              <a:t>§ 1. W razie </a:t>
            </a:r>
            <a:r>
              <a:rPr lang="pl-PL" b="1" dirty="0"/>
              <a:t>skazania</a:t>
            </a:r>
            <a:r>
              <a:rPr lang="pl-PL" dirty="0"/>
              <a:t> oskarżonego lub </a:t>
            </a:r>
            <a:r>
              <a:rPr lang="pl-PL" b="1" dirty="0"/>
              <a:t>warunkowego umorzenia </a:t>
            </a:r>
            <a:r>
              <a:rPr lang="pl-PL" dirty="0"/>
              <a:t>postępowania w wypadkach wskazanych w ustawie sąd orzeka </a:t>
            </a:r>
            <a:r>
              <a:rPr lang="pl-PL" b="1" dirty="0"/>
              <a:t>nawiązkę na rzecz pokrzywdzonego, obowiązek naprawienia, w całości lub w części, szkody lub zadośćuczynienia za doznaną krzywdę</a:t>
            </a:r>
            <a:r>
              <a:rPr lang="pl-PL" dirty="0"/>
              <a:t>. Nawiązki na rzecz pokrzywdzonego, obowiązku naprawienia szkody lub zadośćuczynienia za doznaną krzywdę </a:t>
            </a:r>
            <a:r>
              <a:rPr lang="pl-PL" u="sng" dirty="0"/>
              <a:t>nie orzeka się, jeżeli roszczenie wynikające z popełnienia przestępstwa jest przedmiotem innego postępowania albo o roszczeniu tym prawomocnie orzeczono.</a:t>
            </a:r>
          </a:p>
          <a:p>
            <a:pPr lvl="1" algn="just"/>
            <a:r>
              <a:rPr lang="pl-PL" dirty="0"/>
              <a:t>§ 2. Jeżeli orzeczony obowiązek naprawienia szkody lub zadośćuczynienia za doznaną krzywdę albo nawiązka orzeczona na rzecz pokrzywdzonego nie pokrywają całej szkody lub nie stanowią pełnego zadośćuczynienia za doznaną krzywdę, pokrzywdzony może dochodzić dodatkowych roszczeń w postępowaniu cywilnym.</a:t>
            </a:r>
          </a:p>
          <a:p>
            <a:pPr algn="just"/>
            <a:endParaRPr lang="pl-PL" dirty="0"/>
          </a:p>
        </p:txBody>
      </p:sp>
      <p:sp>
        <p:nvSpPr>
          <p:cNvPr id="4" name="pole tekstowe 3"/>
          <p:cNvSpPr txBox="1"/>
          <p:nvPr/>
        </p:nvSpPr>
        <p:spPr>
          <a:xfrm>
            <a:off x="9115423" y="202756"/>
            <a:ext cx="2733675" cy="1077218"/>
          </a:xfrm>
          <a:prstGeom prst="rect">
            <a:avLst/>
          </a:prstGeom>
          <a:noFill/>
          <a:ln>
            <a:solidFill>
              <a:schemeClr val="accent2"/>
            </a:solidFill>
          </a:ln>
        </p:spPr>
        <p:txBody>
          <a:bodyPr wrap="square" rtlCol="0">
            <a:spAutoFit/>
          </a:bodyPr>
          <a:lstStyle/>
          <a:p>
            <a:r>
              <a:rPr lang="pl-PL" sz="1600" dirty="0"/>
              <a:t>Uniewinnienie </a:t>
            </a:r>
          </a:p>
          <a:p>
            <a:r>
              <a:rPr lang="pl-PL" sz="1600" dirty="0"/>
              <a:t>Umorzenie postępowania </a:t>
            </a:r>
          </a:p>
          <a:p>
            <a:r>
              <a:rPr lang="pl-PL" sz="1600" dirty="0"/>
              <a:t>Skazanie </a:t>
            </a:r>
          </a:p>
          <a:p>
            <a:r>
              <a:rPr lang="pl-PL" sz="1600" dirty="0"/>
              <a:t>Warunkowe umorzenie</a:t>
            </a:r>
          </a:p>
        </p:txBody>
      </p:sp>
    </p:spTree>
    <p:extLst>
      <p:ext uri="{BB962C8B-B14F-4D97-AF65-F5344CB8AC3E}">
        <p14:creationId xmlns:p14="http://schemas.microsoft.com/office/powerpoint/2010/main" val="32489423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Promulgacja wyroku</a:t>
            </a:r>
          </a:p>
        </p:txBody>
      </p:sp>
      <p:sp>
        <p:nvSpPr>
          <p:cNvPr id="3" name="Symbol zastępczy zawartości 2"/>
          <p:cNvSpPr>
            <a:spLocks noGrp="1"/>
          </p:cNvSpPr>
          <p:nvPr>
            <p:ph idx="1"/>
          </p:nvPr>
        </p:nvSpPr>
        <p:spPr/>
        <p:txBody>
          <a:bodyPr>
            <a:normAutofit fontScale="85000" lnSpcReduction="20000"/>
          </a:bodyPr>
          <a:lstStyle/>
          <a:p>
            <a:pPr algn="just"/>
            <a:r>
              <a:rPr lang="pl-PL" dirty="0"/>
              <a:t>Odbywa się niezwłocznie po podpisaniu wyroku, niezależnie od stawiennictwa stron, obrońców i pełnomocników (art. 419) </a:t>
            </a:r>
          </a:p>
          <a:p>
            <a:pPr algn="just"/>
            <a:r>
              <a:rPr lang="pl-PL" dirty="0"/>
              <a:t>Doręczenie wyroku z urzędu – wyjątkowo (art. 422)</a:t>
            </a:r>
          </a:p>
          <a:p>
            <a:pPr algn="just"/>
            <a:r>
              <a:rPr lang="pl-PL" dirty="0"/>
              <a:t>Art. 418 </a:t>
            </a:r>
          </a:p>
          <a:p>
            <a:pPr lvl="1" algn="just"/>
            <a:r>
              <a:rPr lang="pl-PL" dirty="0"/>
              <a:t>§ 1. Po podpisaniu wyroku przewodniczący ogłasza go publicznie; w czasie ogłaszania wyroku wszyscy obecni, z wyjątkiem sądu, stoją. </a:t>
            </a:r>
          </a:p>
          <a:p>
            <a:pPr lvl="1" algn="just"/>
            <a:r>
              <a:rPr lang="pl-PL" dirty="0"/>
              <a:t>§1a. Ogłaszając wyrok można pominąć treść zarzutów oskarżenia. </a:t>
            </a:r>
          </a:p>
          <a:p>
            <a:pPr lvl="1" algn="just"/>
            <a:r>
              <a:rPr lang="pl-PL" dirty="0"/>
              <a:t>§ 2. Zgłoszenie zdania odrębnego podaje się do wiadomości, a jeżeli członek składu orzekającego, który zgłosił zdanie odrębne, wyraził na to zgodę, także jego nazwisko. </a:t>
            </a:r>
          </a:p>
          <a:p>
            <a:pPr lvl="1" algn="just"/>
            <a:r>
              <a:rPr lang="pl-PL" dirty="0"/>
              <a:t>§ 3. Po ogłoszeniu przewodniczący lub jeden z członków składu orzekającego podaje ustnie najważniejsze powody wyroku.</a:t>
            </a:r>
          </a:p>
          <a:p>
            <a:pPr algn="just"/>
            <a:r>
              <a:rPr lang="pl-PL" dirty="0"/>
              <a:t>Art. 418a W wypadku wyrokowania na posiedzeniu odbywającym się z wyłączeniem jawności treść wyroku udostępnia się publicznie przez złożenie jego odpisu na okres 7 dni w sekretariacie sądu, o czym należy uczynić wzmiankę w protokole posiedzenia.</a:t>
            </a:r>
          </a:p>
          <a:p>
            <a:pPr algn="just"/>
            <a:r>
              <a:rPr lang="pl-PL" dirty="0"/>
              <a:t>Obecne przy ogłoszeniu wyroku strony (lub obrońców i pełnomocników) należy pouczyć o prawie, terminie i sposobie wniesienia środka zaskarżenia </a:t>
            </a:r>
            <a:r>
              <a:rPr lang="pl-PL" dirty="0">
                <a:sym typeface="Wingdings" panose="05000000000000000000" pitchFamily="2" charset="2"/>
              </a:rPr>
              <a:t> art. 100 </a:t>
            </a:r>
            <a:r>
              <a:rPr lang="pl-PL" dirty="0"/>
              <a:t>§ 6 </a:t>
            </a:r>
          </a:p>
        </p:txBody>
      </p:sp>
    </p:spTree>
    <p:extLst>
      <p:ext uri="{BB962C8B-B14F-4D97-AF65-F5344CB8AC3E}">
        <p14:creationId xmlns:p14="http://schemas.microsoft.com/office/powerpoint/2010/main" val="3371578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Skargi inicjujące postępowanie sądowe </a:t>
            </a:r>
          </a:p>
        </p:txBody>
      </p:sp>
      <p:sp>
        <p:nvSpPr>
          <p:cNvPr id="3" name="Symbol zastępczy zawartości 2"/>
          <p:cNvSpPr>
            <a:spLocks noGrp="1"/>
          </p:cNvSpPr>
          <p:nvPr>
            <p:ph idx="1"/>
          </p:nvPr>
        </p:nvSpPr>
        <p:spPr/>
        <p:txBody>
          <a:bodyPr>
            <a:normAutofit fontScale="92500" lnSpcReduction="10000"/>
          </a:bodyPr>
          <a:lstStyle/>
          <a:p>
            <a:pPr algn="just"/>
            <a:r>
              <a:rPr lang="pl-PL" dirty="0"/>
              <a:t>Art. 14 § 1 </a:t>
            </a:r>
            <a:r>
              <a:rPr lang="pl-PL" dirty="0">
                <a:sym typeface="Wingdings" panose="05000000000000000000" pitchFamily="2" charset="2"/>
              </a:rPr>
              <a:t> wszczęcie postępowania następuje na żądanie oskarżyciela lub innego uprawnionego podmiotu</a:t>
            </a:r>
          </a:p>
          <a:p>
            <a:pPr marL="0" indent="0" algn="just">
              <a:buNone/>
            </a:pPr>
            <a:r>
              <a:rPr lang="pl-PL" dirty="0"/>
              <a:t>1. Akt oskarżenia:</a:t>
            </a:r>
          </a:p>
          <a:p>
            <a:pPr marL="274320" lvl="1" indent="0" algn="just">
              <a:buNone/>
            </a:pPr>
            <a:r>
              <a:rPr lang="pl-PL" dirty="0"/>
              <a:t>Wniesiony przez oskarżyciela publicznego (może zawierać również wniosek z art. 335 § 2)</a:t>
            </a:r>
          </a:p>
          <a:p>
            <a:pPr marL="274320" lvl="1" indent="0" algn="just">
              <a:buNone/>
            </a:pPr>
            <a:r>
              <a:rPr lang="pl-PL" dirty="0"/>
              <a:t>Subsydiarny</a:t>
            </a:r>
          </a:p>
          <a:p>
            <a:pPr marL="274320" lvl="1" indent="0" algn="just">
              <a:buNone/>
            </a:pPr>
            <a:r>
              <a:rPr lang="pl-PL" dirty="0"/>
              <a:t>Prywatny</a:t>
            </a:r>
          </a:p>
          <a:p>
            <a:pPr marL="0" indent="0" algn="just">
              <a:buNone/>
            </a:pPr>
            <a:r>
              <a:rPr lang="pl-PL" dirty="0"/>
              <a:t>2. Samoistny wniosek z art. 335 § 1 </a:t>
            </a:r>
          </a:p>
          <a:p>
            <a:pPr marL="0" indent="0" algn="just">
              <a:buNone/>
            </a:pPr>
            <a:r>
              <a:rPr lang="pl-PL" dirty="0"/>
              <a:t>3. Wniosek o warunkowe umorzenie postępowania (art. 336) </a:t>
            </a:r>
          </a:p>
          <a:p>
            <a:pPr marL="0" indent="0" algn="just">
              <a:buNone/>
            </a:pPr>
            <a:r>
              <a:rPr lang="pl-PL" dirty="0"/>
              <a:t>4. Wniosek o umorzenie postępowania i orzeczenie środków zabezpieczających (art. 324) </a:t>
            </a:r>
          </a:p>
          <a:p>
            <a:pPr marL="0" indent="0" algn="just">
              <a:buNone/>
            </a:pPr>
            <a:r>
              <a:rPr lang="pl-PL" dirty="0"/>
              <a:t>5. Wniosek o rozpoznanie sprawy w trybie przyspieszonym (art. 517d § 1)</a:t>
            </a:r>
          </a:p>
          <a:p>
            <a:pPr marL="0" indent="0" algn="just">
              <a:buNone/>
            </a:pPr>
            <a:r>
              <a:rPr lang="pl-PL" dirty="0"/>
              <a:t>+ wniosek o orzeczenie przepadku (art. 323 § 3)</a:t>
            </a:r>
          </a:p>
          <a:p>
            <a:pPr marL="0" indent="0" algn="just">
              <a:buNone/>
            </a:pPr>
            <a:endParaRPr lang="pl-PL" dirty="0"/>
          </a:p>
        </p:txBody>
      </p:sp>
    </p:spTree>
    <p:extLst>
      <p:ext uri="{BB962C8B-B14F-4D97-AF65-F5344CB8AC3E}">
        <p14:creationId xmlns:p14="http://schemas.microsoft.com/office/powerpoint/2010/main" val="185444095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Czynności końcowe </a:t>
            </a:r>
          </a:p>
        </p:txBody>
      </p:sp>
    </p:spTree>
    <p:extLst>
      <p:ext uri="{BB962C8B-B14F-4D97-AF65-F5344CB8AC3E}">
        <p14:creationId xmlns:p14="http://schemas.microsoft.com/office/powerpoint/2010/main" val="417990661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344168" y="0"/>
            <a:ext cx="10058400" cy="1609344"/>
          </a:xfrm>
        </p:spPr>
        <p:txBody>
          <a:bodyPr/>
          <a:lstStyle/>
          <a:p>
            <a:pPr algn="ctr"/>
            <a:r>
              <a:rPr lang="pl-PL" dirty="0"/>
              <a:t>Uzasadnienie wyroku </a:t>
            </a:r>
          </a:p>
        </p:txBody>
      </p:sp>
      <p:sp>
        <p:nvSpPr>
          <p:cNvPr id="3" name="Symbol zastępczy zawartości 2"/>
          <p:cNvSpPr>
            <a:spLocks noGrp="1"/>
          </p:cNvSpPr>
          <p:nvPr>
            <p:ph idx="1"/>
          </p:nvPr>
        </p:nvSpPr>
        <p:spPr>
          <a:xfrm>
            <a:off x="612648" y="1225296"/>
            <a:ext cx="10744200" cy="5120640"/>
          </a:xfrm>
        </p:spPr>
        <p:txBody>
          <a:bodyPr>
            <a:normAutofit fontScale="85000" lnSpcReduction="20000"/>
          </a:bodyPr>
          <a:lstStyle/>
          <a:p>
            <a:pPr algn="just"/>
            <a:r>
              <a:rPr lang="pl-PL" dirty="0"/>
              <a:t>Art. 422.</a:t>
            </a:r>
          </a:p>
          <a:p>
            <a:pPr lvl="1" algn="just"/>
            <a:r>
              <a:rPr lang="pl-PL" dirty="0"/>
              <a:t>§ 1. W terminie zawitym 7 dni od daty ogłoszenia, a gdy ustawa przewiduje doręczenie wyroku, od daty jego doręczenia, strona, a w wypadku wyroku warunkowo umarzającego postępowanie, wydanego na posiedzeniu, także pokrzywdzony, mogą złożyć wniosek o sporządzenie na piśmie i doręczenie uzasadnienia wyroku. Sporządzenie uzasadnienia z urzędu nie zwalnia strony oraz pokrzywdzonego od złożenia wniosku o doręczenie uzasadnienia. Wniosek składa się na piśmie.</a:t>
            </a:r>
          </a:p>
          <a:p>
            <a:pPr lvl="1" algn="just"/>
            <a:r>
              <a:rPr lang="pl-PL" dirty="0"/>
              <a:t>§ 2. We wniosku należy wskazać, czy dotyczy całości wyroku czy też niektórych czynów, których popełnienie oskarżyciel zarzucił oskarżonemu, bądź też jedynie rozstrzygnięcia o karze i o innych konsekwencjach prawnych czynu. Wniosek niepochodzący od oskarżonego powinien również wskazywać tego z oskarżonych, którego dotyczy.</a:t>
            </a:r>
          </a:p>
          <a:p>
            <a:pPr lvl="1" algn="just"/>
            <a:r>
              <a:rPr lang="pl-PL" dirty="0"/>
              <a:t>§ 3. Prezes sądu odmawia przyjęcia wniosku złożonego przez osobę nieuprawnioną, po terminie lub jeżeli zachodzą okoliczności, o których mowa w art. 120 § 2. Na zarządzenie przysługuje zażalenie.</a:t>
            </a:r>
          </a:p>
          <a:p>
            <a:pPr lvl="1" algn="just"/>
            <a:r>
              <a:rPr lang="pl-PL" dirty="0"/>
              <a:t>§ 4. Zarządzenie, o którym mowa w § 3, może wydać również referendarz sądowy</a:t>
            </a:r>
          </a:p>
          <a:p>
            <a:pPr algn="just"/>
            <a:r>
              <a:rPr lang="pl-PL" dirty="0"/>
              <a:t>Art. 423 </a:t>
            </a:r>
          </a:p>
          <a:p>
            <a:pPr lvl="1" algn="just"/>
            <a:r>
              <a:rPr lang="pl-PL" dirty="0"/>
              <a:t>§ 1. Uzasadnienie wyroku powinno być sporządzone w ciągu 14 dni od daty złożenia wniosku o sporządzenie uzasadnienia, a w wypadku sporządzenia uzasadnienia z  94 urzędu - od daty ogłoszenia wyroku; w sprawie zawiłej, w razie niemożności sporządzenia uzasadnienia w terminie, prezes sądu może przedłużyć ten termin na czas oznaczony. </a:t>
            </a:r>
          </a:p>
          <a:p>
            <a:pPr lvl="1" algn="just"/>
            <a:r>
              <a:rPr lang="pl-PL" dirty="0"/>
              <a:t>§ 1a. W wypadku złożenia wniosku o uzasadnienie wyroku w części odnoszącej się do niektórych czynów, których popełnienie oskarżyciel zarzucił oskarżonemu, bądź też jedynie do rozstrzygnięcia o karze i o innych konsekwencjach prawnych czynu lub w części odnoszącej się do niektórych oskarżonych sąd może ograniczyć zakres uzasadnienia do tych tylko części wyroku, których wniosek dotyczy. </a:t>
            </a:r>
          </a:p>
          <a:p>
            <a:pPr lvl="1" algn="just"/>
            <a:r>
              <a:rPr lang="pl-PL" dirty="0"/>
              <a:t>§ 2. Wyrok z uzasadnieniem doręcza się temu, kto złożył wniosek na podstawie art. 422.  Przepis art. 100 § 7 stosuje się odpowiednio.</a:t>
            </a:r>
          </a:p>
          <a:p>
            <a:pPr algn="just"/>
            <a:endParaRPr lang="pl-PL" dirty="0"/>
          </a:p>
        </p:txBody>
      </p:sp>
    </p:spTree>
    <p:extLst>
      <p:ext uri="{BB962C8B-B14F-4D97-AF65-F5344CB8AC3E}">
        <p14:creationId xmlns:p14="http://schemas.microsoft.com/office/powerpoint/2010/main" val="366226019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Co powinno zawierać uzasadnienie?</a:t>
            </a:r>
          </a:p>
        </p:txBody>
      </p:sp>
      <p:sp>
        <p:nvSpPr>
          <p:cNvPr id="3" name="Symbol zastępczy zawartości 2"/>
          <p:cNvSpPr>
            <a:spLocks noGrp="1"/>
          </p:cNvSpPr>
          <p:nvPr>
            <p:ph idx="1"/>
          </p:nvPr>
        </p:nvSpPr>
        <p:spPr/>
        <p:txBody>
          <a:bodyPr>
            <a:normAutofit/>
          </a:bodyPr>
          <a:lstStyle/>
          <a:p>
            <a:pPr algn="just"/>
            <a:r>
              <a:rPr lang="pl-PL" sz="2000" dirty="0"/>
              <a:t>Art. 424</a:t>
            </a:r>
          </a:p>
          <a:p>
            <a:pPr lvl="1" algn="just"/>
            <a:r>
              <a:rPr lang="pl-PL" sz="1800" dirty="0"/>
              <a:t>§ 1. Uzasadnienie powinno zawierać zwięzłe:</a:t>
            </a:r>
          </a:p>
          <a:p>
            <a:pPr marL="1200150" lvl="2" indent="-342900" algn="just">
              <a:buAutoNum type="arabicParenR"/>
            </a:pPr>
            <a:r>
              <a:rPr lang="pl-PL" sz="1600" dirty="0"/>
              <a:t>wskazanie, jakie fakty sąd uznał za udowodnione lub nieudowodnione, na jakich w tej mierze oparł się dowodach i dlaczego nie uznał dowodów przeciwnych,</a:t>
            </a:r>
          </a:p>
          <a:p>
            <a:pPr marL="1200150" lvl="2" indent="-342900" algn="just">
              <a:buAutoNum type="arabicParenR"/>
            </a:pPr>
            <a:r>
              <a:rPr lang="pl-PL" sz="1600" dirty="0"/>
              <a:t>wyjaśnienie podstawy prawnej wyroku.</a:t>
            </a:r>
          </a:p>
          <a:p>
            <a:pPr lvl="1" algn="just"/>
            <a:r>
              <a:rPr lang="pl-PL" sz="1800" dirty="0"/>
              <a:t>§ 2. W uzasadnieniu wyroku należy ponadto przytoczyć okoliczności, które sąd miał na względzie przy wymiarze kary, a zwłaszcza przy zastosowaniu nadzwyczajnego złagodzenia kary, środków zabezpieczających oraz przy innych rozstrzygnięciach zawartych w wyroku.</a:t>
            </a:r>
          </a:p>
          <a:p>
            <a:pPr lvl="1" algn="just"/>
            <a:r>
              <a:rPr lang="pl-PL" sz="1800" dirty="0"/>
              <a:t>§ 3. W wypadku złożenia wniosku o uzasadnienie wyroku jedynie co do rozstrzygnięcia o karze i o innych konsekwencjach prawnych czynu albo o uzasadnienie wyroku wydanego w trybie art. 343, art. 343a lub art. 387 sąd może ograniczyć zakres uzasadnienia do wyjaśnienia podstawy prawnej tego wyroku oraz wskazanych rozstrzygnięć.</a:t>
            </a:r>
          </a:p>
        </p:txBody>
      </p:sp>
    </p:spTree>
    <p:extLst>
      <p:ext uri="{BB962C8B-B14F-4D97-AF65-F5344CB8AC3E}">
        <p14:creationId xmlns:p14="http://schemas.microsoft.com/office/powerpoint/2010/main" val="2800804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Postępowanie przejściowe </a:t>
            </a:r>
          </a:p>
        </p:txBody>
      </p:sp>
      <p:sp>
        <p:nvSpPr>
          <p:cNvPr id="5" name="Symbol zastępczy tekstu 4"/>
          <p:cNvSpPr>
            <a:spLocks noGrp="1"/>
          </p:cNvSpPr>
          <p:nvPr>
            <p:ph type="body" idx="1"/>
          </p:nvPr>
        </p:nvSpPr>
        <p:spPr/>
        <p:txBody>
          <a:bodyPr/>
          <a:lstStyle/>
          <a:p>
            <a:r>
              <a:rPr lang="pl-PL" dirty="0"/>
              <a:t>Kontrola formalna i merytoryczna, posiedzenia wyrokowe, posiedzenie przygotowawcze przed rozprawą </a:t>
            </a:r>
          </a:p>
        </p:txBody>
      </p:sp>
    </p:spTree>
    <p:extLst>
      <p:ext uri="{BB962C8B-B14F-4D97-AF65-F5344CB8AC3E}">
        <p14:creationId xmlns:p14="http://schemas.microsoft.com/office/powerpoint/2010/main" val="9806678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rewniana czcionka">
  <a:themeElements>
    <a:clrScheme name="Niestandardowy 5">
      <a:dk1>
        <a:sysClr val="windowText" lastClr="000000"/>
      </a:dk1>
      <a:lt1>
        <a:sysClr val="window" lastClr="FFFFFF"/>
      </a:lt1>
      <a:dk2>
        <a:srgbClr val="454551"/>
      </a:dk2>
      <a:lt2>
        <a:srgbClr val="D8D9DC"/>
      </a:lt2>
      <a:accent1>
        <a:srgbClr val="F3A7D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Drewniana czcionka">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rewniana czcionk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Typ drewna</Template>
  <TotalTime>489</TotalTime>
  <Words>12175</Words>
  <Application>Microsoft Office PowerPoint</Application>
  <PresentationFormat>Panoramiczny</PresentationFormat>
  <Paragraphs>700</Paragraphs>
  <Slides>82</Slides>
  <Notes>1</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82</vt:i4>
      </vt:variant>
    </vt:vector>
  </HeadingPairs>
  <TitlesOfParts>
    <vt:vector size="90" baseType="lpstr">
      <vt:lpstr>Arial</vt:lpstr>
      <vt:lpstr>Bookman Old Style</vt:lpstr>
      <vt:lpstr>Calibri</vt:lpstr>
      <vt:lpstr>Century Gothic</vt:lpstr>
      <vt:lpstr>Times New Roman</vt:lpstr>
      <vt:lpstr>Wingdings</vt:lpstr>
      <vt:lpstr>Wingdings 3</vt:lpstr>
      <vt:lpstr>Drewniana czcionka</vt:lpstr>
      <vt:lpstr>   Postępowanie karne SNP (z)  Zajęcia nr 12:  Postępowanie międzyinstancyjne (przejściowe). Postępowanie przed sądem I instancji </vt:lpstr>
      <vt:lpstr>Ogólne informacje o postępowaniu jurysdykcyjnym </vt:lpstr>
      <vt:lpstr>Ogólne informacje o postępowaniu jurysdykcyjnym </vt:lpstr>
      <vt:lpstr>Postępowanie przed sądem I instancji można podzielić na 3 etapy:</vt:lpstr>
      <vt:lpstr>Funkcje postepowania sądowego </vt:lpstr>
      <vt:lpstr>Ogólne informacje o postępowaniu jurysdykcyjnym </vt:lpstr>
      <vt:lpstr>Ogólne informacje o postępowaniu jurysdykcyjnym – strony i organy </vt:lpstr>
      <vt:lpstr>Skargi inicjujące postępowanie sądowe </vt:lpstr>
      <vt:lpstr>Postępowanie przejściowe </vt:lpstr>
      <vt:lpstr>Kontrola formalna skargi oskarżyciela</vt:lpstr>
      <vt:lpstr>Kontrola formalna skargi oskarżyciela</vt:lpstr>
      <vt:lpstr>Kontrola formalna skargi oskarżyciela</vt:lpstr>
      <vt:lpstr>Brak spójności między zarzutem z aktu oskarżenia a zarzutem z postanowienia o przedstawieniu zarzutów </vt:lpstr>
      <vt:lpstr>Kontrola formy postępowania przygotowawczego</vt:lpstr>
      <vt:lpstr>Kontrola formalna skargi oskarżyciela</vt:lpstr>
      <vt:lpstr>Co jeżeli prokurator nie uzupełni braków formalnych aktu oskarżenia?</vt:lpstr>
      <vt:lpstr>Kontrola formalna skargi oskarżyciela</vt:lpstr>
      <vt:lpstr>Doręczenie aktu oskarżenia </vt:lpstr>
      <vt:lpstr>Ciekawe…   </vt:lpstr>
      <vt:lpstr>Skierowanie sprawy na posiedzenie</vt:lpstr>
      <vt:lpstr>Skierowanie sprawy na posiedzenie</vt:lpstr>
      <vt:lpstr>Skierowanie sprawy na posiedzenie</vt:lpstr>
      <vt:lpstr>Zasada jawności postępowania karnego – aspekt zewnętrzny i wewnętrzny</vt:lpstr>
      <vt:lpstr>Prezentacja programu PowerPoint</vt:lpstr>
      <vt:lpstr>Merytoryczna kontrola aktu oskarżenia </vt:lpstr>
      <vt:lpstr>Merytoryczna kontrola aktu oskarżenia – art. 344a </vt:lpstr>
      <vt:lpstr>Merytoryczna kontrola aktu oskarżenia – art. 344a </vt:lpstr>
      <vt:lpstr>Zwrot sprawy prokuratorowi</vt:lpstr>
      <vt:lpstr>art. 337 a art. 334a </vt:lpstr>
      <vt:lpstr>Prezentacja programu PowerPoint</vt:lpstr>
      <vt:lpstr>Posiedzenia wyrokowe</vt:lpstr>
      <vt:lpstr>Posiedzenia wyrokowe</vt:lpstr>
      <vt:lpstr>Warunkowe umorzenie postępowania</vt:lpstr>
      <vt:lpstr>Warunkowe umorzenie postępowania </vt:lpstr>
      <vt:lpstr>Skazanie bez rozprawy – przesłanki</vt:lpstr>
      <vt:lpstr>Skazanie bez rozprawy </vt:lpstr>
      <vt:lpstr>Kontrola sądowa wniosku z art. 335 </vt:lpstr>
      <vt:lpstr>Kontrola sądowa wniosku z art. 335 </vt:lpstr>
      <vt:lpstr>Kontrola sądowa wniosku z art. 335 </vt:lpstr>
      <vt:lpstr>Udział oskarżonego w posiedzeniu z art. 343</vt:lpstr>
      <vt:lpstr>Udział oskarżonego w posiedzeniu z art. 343</vt:lpstr>
      <vt:lpstr>Dobrowolne poddanie się karze na posiedzeniu przed rozprawą – art. 338a w zw. z 343a</vt:lpstr>
      <vt:lpstr>Tryby konsensualne – korzyści dla oskarżonego </vt:lpstr>
      <vt:lpstr>Tryby konsensualne – korzyści dla oskarżonego </vt:lpstr>
      <vt:lpstr>Prezentacja programu PowerPoint</vt:lpstr>
      <vt:lpstr>Przygotowanie do rozprawy głównej </vt:lpstr>
      <vt:lpstr>Posiedzenie przygotowawcze – art. 349</vt:lpstr>
      <vt:lpstr>Posiedzenie przygotowawcze cd. </vt:lpstr>
      <vt:lpstr>Zawiadomienie o terminie rozprawy</vt:lpstr>
      <vt:lpstr>Tryby konsensualne (porozumienia procesowe) – uwagi ogólne</vt:lpstr>
      <vt:lpstr>Rodzaje trybów konsensualnych</vt:lpstr>
      <vt:lpstr>Rozprawa główna </vt:lpstr>
      <vt:lpstr>Jawność rozprawy głównej </vt:lpstr>
      <vt:lpstr>Wyjątki od jawności na rozprawie głównej</vt:lpstr>
      <vt:lpstr>Wyjątki od jawności na rozprawie głównej</vt:lpstr>
      <vt:lpstr>Wyjątki od jawności na rozprawie głównej </vt:lpstr>
      <vt:lpstr>Przejawy kontradyktoryjności na rozprawie  </vt:lpstr>
      <vt:lpstr>Obecność stron na rozprawie głównej</vt:lpstr>
      <vt:lpstr>Prezentacja programu PowerPoint</vt:lpstr>
      <vt:lpstr>Uprawnienia pokrzywdzonego</vt:lpstr>
      <vt:lpstr>Przebieg rozprawy głównej</vt:lpstr>
      <vt:lpstr>Rozpoczęcie rozprawy głównej</vt:lpstr>
      <vt:lpstr>Rozpoczęcie przewodu sądowego jako moment wygaśnięcia niektórych uprawnień procesowych </vt:lpstr>
      <vt:lpstr>Pojęcie i przebieg przewodu sądowego</vt:lpstr>
      <vt:lpstr>Zasada bezpośredniości</vt:lpstr>
      <vt:lpstr>Wyjątki od zasady bezpośredniości </vt:lpstr>
      <vt:lpstr>Redukcja postępowania dowodowego na rozprawie głównej</vt:lpstr>
      <vt:lpstr>Zmiana kwalifikacji prawnej czynu i proces wpadkowy</vt:lpstr>
      <vt:lpstr>Rozszerzenie oskarżenia (proces wpadkowy) </vt:lpstr>
      <vt:lpstr>Zmiana kwalifikacji prawnej czynu</vt:lpstr>
      <vt:lpstr>Zamknięcie przewodu sądowego</vt:lpstr>
      <vt:lpstr>Głosy stron</vt:lpstr>
      <vt:lpstr>Wyrokowanie </vt:lpstr>
      <vt:lpstr>Narada i głosowanie nad wyrokiem </vt:lpstr>
      <vt:lpstr>Narada i głosowanie nad wyrokiem </vt:lpstr>
      <vt:lpstr>Narada i głosowanie nad wyrokiem </vt:lpstr>
      <vt:lpstr>Sporządzenie wyroku na piśmie</vt:lpstr>
      <vt:lpstr>Rozstrzygnięcie sądu</vt:lpstr>
      <vt:lpstr>Promulgacja wyroku</vt:lpstr>
      <vt:lpstr>Czynności końcowe </vt:lpstr>
      <vt:lpstr>Uzasadnienie wyroku </vt:lpstr>
      <vt:lpstr>Co powinno zawierać uzasadnienie?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przed sądem I instancji</dc:title>
  <dc:creator>Błażej Boch</dc:creator>
  <cp:lastModifiedBy>Abr Monika</cp:lastModifiedBy>
  <cp:revision>46</cp:revision>
  <dcterms:created xsi:type="dcterms:W3CDTF">2017-04-25T08:20:04Z</dcterms:created>
  <dcterms:modified xsi:type="dcterms:W3CDTF">2018-05-24T17:10:26Z</dcterms:modified>
</cp:coreProperties>
</file>