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6" r:id="rId2"/>
    <p:sldId id="258" r:id="rId3"/>
    <p:sldId id="480" r:id="rId4"/>
    <p:sldId id="261" r:id="rId5"/>
    <p:sldId id="481" r:id="rId6"/>
    <p:sldId id="482" r:id="rId7"/>
    <p:sldId id="483" r:id="rId8"/>
    <p:sldId id="484" r:id="rId9"/>
    <p:sldId id="485" r:id="rId10"/>
    <p:sldId id="486" r:id="rId11"/>
    <p:sldId id="487" r:id="rId12"/>
    <p:sldId id="488" r:id="rId13"/>
    <p:sldId id="260" r:id="rId14"/>
    <p:sldId id="263" r:id="rId15"/>
    <p:sldId id="489" r:id="rId16"/>
    <p:sldId id="490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96009"/>
    <a:srgbClr val="AA4430"/>
    <a:srgbClr val="CA594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6176" autoAdjust="0"/>
    <p:restoredTop sz="94660"/>
  </p:normalViewPr>
  <p:slideViewPr>
    <p:cSldViewPr>
      <p:cViewPr varScale="1">
        <p:scale>
          <a:sx n="86" d="100"/>
          <a:sy n="86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6CCAE7-ADA0-47DE-859B-CD872D3748D6}" type="datetimeFigureOut">
              <a:rPr lang="pl-PL" smtClean="0"/>
              <a:pPr/>
              <a:t>2018-10-26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D7E64A-5DC5-4561-932D-6575A0E0622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620061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7FA0-9385-44FA-9E29-1F4CBD0CE166}" type="datetimeFigureOut">
              <a:rPr lang="pl-PL" smtClean="0"/>
              <a:pPr/>
              <a:t>2018-10-26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0F08-6F9D-4E55-913C-0E984C71FC4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7FA0-9385-44FA-9E29-1F4CBD0CE166}" type="datetimeFigureOut">
              <a:rPr lang="pl-PL" smtClean="0"/>
              <a:pPr/>
              <a:t>2018-10-26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0F08-6F9D-4E55-913C-0E984C71FC4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7FA0-9385-44FA-9E29-1F4CBD0CE166}" type="datetimeFigureOut">
              <a:rPr lang="pl-PL" smtClean="0"/>
              <a:pPr/>
              <a:t>2018-10-26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0F08-6F9D-4E55-913C-0E984C71FC4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7FA0-9385-44FA-9E29-1F4CBD0CE166}" type="datetimeFigureOut">
              <a:rPr lang="pl-PL" smtClean="0"/>
              <a:pPr/>
              <a:t>2018-10-26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0F08-6F9D-4E55-913C-0E984C71FC4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7FA0-9385-44FA-9E29-1F4CBD0CE166}" type="datetimeFigureOut">
              <a:rPr lang="pl-PL" smtClean="0"/>
              <a:pPr/>
              <a:t>2018-10-26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0F08-6F9D-4E55-913C-0E984C71FC4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7FA0-9385-44FA-9E29-1F4CBD0CE166}" type="datetimeFigureOut">
              <a:rPr lang="pl-PL" smtClean="0"/>
              <a:pPr/>
              <a:t>2018-10-26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0F08-6F9D-4E55-913C-0E984C71FC4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7FA0-9385-44FA-9E29-1F4CBD0CE166}" type="datetimeFigureOut">
              <a:rPr lang="pl-PL" smtClean="0"/>
              <a:pPr/>
              <a:t>2018-10-26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0F08-6F9D-4E55-913C-0E984C71FC4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7FA0-9385-44FA-9E29-1F4CBD0CE166}" type="datetimeFigureOut">
              <a:rPr lang="pl-PL" smtClean="0"/>
              <a:pPr/>
              <a:t>2018-10-26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0F08-6F9D-4E55-913C-0E984C71FC4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7FA0-9385-44FA-9E29-1F4CBD0CE166}" type="datetimeFigureOut">
              <a:rPr lang="pl-PL" smtClean="0"/>
              <a:pPr/>
              <a:t>2018-10-26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0F08-6F9D-4E55-913C-0E984C71FC4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7FA0-9385-44FA-9E29-1F4CBD0CE166}" type="datetimeFigureOut">
              <a:rPr lang="pl-PL" smtClean="0"/>
              <a:pPr/>
              <a:t>2018-10-26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0F08-6F9D-4E55-913C-0E984C71FC4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7FA0-9385-44FA-9E29-1F4CBD0CE166}" type="datetimeFigureOut">
              <a:rPr lang="pl-PL" smtClean="0"/>
              <a:pPr/>
              <a:t>2018-10-26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0F08-6F9D-4E55-913C-0E984C71FC4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67FA0-9385-44FA-9E29-1F4CBD0CE166}" type="datetimeFigureOut">
              <a:rPr lang="pl-PL" smtClean="0"/>
              <a:pPr/>
              <a:t>2018-10-26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C0F08-6F9D-4E55-913C-0E984C71FC4A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 descr="pargraph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408461">
            <a:off x="4227397" y="155437"/>
            <a:ext cx="5351992" cy="535199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57620" y="4929198"/>
            <a:ext cx="5607058" cy="17526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l-PL" dirty="0" smtClean="0">
                <a:solidFill>
                  <a:schemeClr val="tx1"/>
                </a:solidFill>
              </a:rPr>
              <a:t>Anna Dzięciołowska</a:t>
            </a:r>
          </a:p>
          <a:p>
            <a:pPr algn="just"/>
            <a:r>
              <a:rPr lang="pl-PL" dirty="0" smtClean="0">
                <a:solidFill>
                  <a:schemeClr val="tx1"/>
                </a:solidFill>
              </a:rPr>
              <a:t>Katedra Postępowania Karnego</a:t>
            </a:r>
          </a:p>
          <a:p>
            <a:pPr algn="just"/>
            <a:r>
              <a:rPr lang="pl-PL" dirty="0" smtClean="0">
                <a:solidFill>
                  <a:schemeClr val="tx1"/>
                </a:solidFill>
              </a:rPr>
              <a:t>Wydział Prawa, Administracji i Ekonomii</a:t>
            </a:r>
          </a:p>
          <a:p>
            <a:pPr algn="just"/>
            <a:r>
              <a:rPr lang="pl-PL" dirty="0" smtClean="0">
                <a:solidFill>
                  <a:schemeClr val="tx1"/>
                </a:solidFill>
              </a:rPr>
              <a:t>Uniwersytet Wrocławski</a:t>
            </a:r>
          </a:p>
        </p:txBody>
      </p:sp>
      <p:sp>
        <p:nvSpPr>
          <p:cNvPr id="4" name="Prostokąt zaokrąglony 3"/>
          <p:cNvSpPr/>
          <p:nvPr/>
        </p:nvSpPr>
        <p:spPr>
          <a:xfrm>
            <a:off x="0" y="857232"/>
            <a:ext cx="3500430" cy="4929222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400" dirty="0" smtClean="0"/>
              <a:t>PRZESŁANKI PROCESOWE</a:t>
            </a:r>
          </a:p>
        </p:txBody>
      </p:sp>
    </p:spTree>
    <p:extLst>
      <p:ext uri="{BB962C8B-B14F-4D97-AF65-F5344CB8AC3E}">
        <p14:creationId xmlns="" xmlns:p14="http://schemas.microsoft.com/office/powerpoint/2010/main" val="326943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aokrąglony 3"/>
          <p:cNvSpPr/>
          <p:nvPr/>
        </p:nvSpPr>
        <p:spPr>
          <a:xfrm>
            <a:off x="357158" y="285728"/>
            <a:ext cx="8286808" cy="1428760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/>
              <a:t>Wyrok</a:t>
            </a:r>
          </a:p>
          <a:p>
            <a:pPr algn="ctr"/>
            <a:r>
              <a:rPr lang="pl-PL" sz="2400" dirty="0" smtClean="0"/>
              <a:t>Sądu Apelacyjnego w Gdańsku</a:t>
            </a:r>
          </a:p>
          <a:p>
            <a:pPr algn="ctr"/>
            <a:r>
              <a:rPr lang="pl-PL" sz="2400" dirty="0" smtClean="0"/>
              <a:t>z dnia 16 stycznia 2013 r.</a:t>
            </a:r>
          </a:p>
          <a:p>
            <a:pPr algn="ctr"/>
            <a:r>
              <a:rPr lang="pl-PL" sz="2400" b="1" dirty="0" smtClean="0"/>
              <a:t>II </a:t>
            </a:r>
            <a:r>
              <a:rPr lang="pl-PL" sz="2400" b="1" dirty="0" err="1" smtClean="0"/>
              <a:t>AKa</a:t>
            </a:r>
            <a:r>
              <a:rPr lang="pl-PL" sz="2400" b="1" dirty="0" smtClean="0"/>
              <a:t> 441/12</a:t>
            </a:r>
            <a:endParaRPr lang="pl-PL" sz="2400" b="1" dirty="0"/>
          </a:p>
        </p:txBody>
      </p:sp>
      <p:sp>
        <p:nvSpPr>
          <p:cNvPr id="5" name="Prostokąt zaokrąglony 4"/>
          <p:cNvSpPr/>
          <p:nvPr/>
        </p:nvSpPr>
        <p:spPr>
          <a:xfrm>
            <a:off x="857224" y="2143116"/>
            <a:ext cx="7215238" cy="4500594"/>
          </a:xfrm>
          <a:prstGeom prst="roundRect">
            <a:avLst/>
          </a:prstGeom>
          <a:solidFill>
            <a:srgbClr val="C960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/>
              <a:t>Przyjęcie odmiennej kwalifikacji prawnej czynu nie otwiera możliwości ponownego postępowania. Nowe postępowanie nie jest także dopuszczalne w razie uprzedniego niepełnego rozpoznania sprawy, albowiem w każdym z tych przypadków mamy do czynienia z tym samym czynem w znaczeniu ontologicznym, co stanowi przeszkodę w postaci powagi rzeczy osądzonej, która nie pozwala na ponowne prowadzenie postępowania przeciwko tej samej osobie o ten sam przedmiot odpowiedzialności prawnej, innymi słowy - o ten sam czyn w znaczeniu prawnym.</a:t>
            </a: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aokrąglony 3"/>
          <p:cNvSpPr/>
          <p:nvPr/>
        </p:nvSpPr>
        <p:spPr>
          <a:xfrm>
            <a:off x="357158" y="285728"/>
            <a:ext cx="8286808" cy="1428760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/>
              <a:t>Uchwała</a:t>
            </a:r>
          </a:p>
          <a:p>
            <a:pPr algn="ctr"/>
            <a:r>
              <a:rPr lang="pl-PL" sz="2400" dirty="0" smtClean="0"/>
              <a:t>Sądu Najwyższego</a:t>
            </a:r>
          </a:p>
          <a:p>
            <a:pPr algn="ctr"/>
            <a:r>
              <a:rPr lang="pl-PL" sz="2400" dirty="0" smtClean="0"/>
              <a:t>z dnia 15 czerwca 2007 r.</a:t>
            </a:r>
          </a:p>
          <a:p>
            <a:pPr algn="ctr"/>
            <a:r>
              <a:rPr lang="pl-PL" sz="2400" b="1" dirty="0" smtClean="0"/>
              <a:t>I KZP 15/07</a:t>
            </a:r>
            <a:endParaRPr lang="pl-PL" sz="2400" b="1" dirty="0"/>
          </a:p>
        </p:txBody>
      </p:sp>
      <p:sp>
        <p:nvSpPr>
          <p:cNvPr id="5" name="Prostokąt zaokrąglony 4"/>
          <p:cNvSpPr/>
          <p:nvPr/>
        </p:nvSpPr>
        <p:spPr>
          <a:xfrm>
            <a:off x="857224" y="2143116"/>
            <a:ext cx="7215238" cy="3786214"/>
          </a:xfrm>
          <a:prstGeom prst="roundRect">
            <a:avLst/>
          </a:prstGeom>
          <a:solidFill>
            <a:srgbClr val="C960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/>
              <a:t>Prawomocne skazanie rodzi powagę rzeczy osądzonej tylko w takim zakresie, w jakim sąd orzekł o odpowiedzialności karnej za zachowania będące przedmiotem zarzutu. Jedynie wówczas, gdy sąd uznał, że objęte jednolitym zamiarem zachowania oskarżonego stanowią jeden czyn zabroniony w rozumieniu art. 12 k.k., zakres powagi rzeczy osądzonej wyznaczony jest ustalonym w wyroku skazującym lub warunkowo umarzającym czasem jego popełnienia.</a:t>
            </a: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aokrąglony 3"/>
          <p:cNvSpPr/>
          <p:nvPr/>
        </p:nvSpPr>
        <p:spPr>
          <a:xfrm>
            <a:off x="357158" y="285728"/>
            <a:ext cx="8286808" cy="1428760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/>
              <a:t>Postanowienie</a:t>
            </a:r>
          </a:p>
          <a:p>
            <a:pPr algn="ctr"/>
            <a:r>
              <a:rPr lang="pl-PL" sz="2400" dirty="0" smtClean="0"/>
              <a:t>Sądu Najwyższego</a:t>
            </a:r>
          </a:p>
          <a:p>
            <a:pPr algn="ctr"/>
            <a:r>
              <a:rPr lang="pl-PL" sz="2400" dirty="0" smtClean="0"/>
              <a:t>z dnia 11 czerwca 2015 r.</a:t>
            </a:r>
          </a:p>
          <a:p>
            <a:pPr algn="ctr"/>
            <a:r>
              <a:rPr lang="pl-PL" sz="2400" b="1" dirty="0" smtClean="0"/>
              <a:t>II KZ 22/15</a:t>
            </a:r>
            <a:endParaRPr lang="pl-PL" sz="2400" b="1" dirty="0"/>
          </a:p>
        </p:txBody>
      </p:sp>
      <p:sp>
        <p:nvSpPr>
          <p:cNvPr id="5" name="Prostokąt zaokrąglony 4"/>
          <p:cNvSpPr/>
          <p:nvPr/>
        </p:nvSpPr>
        <p:spPr>
          <a:xfrm>
            <a:off x="785786" y="1857364"/>
            <a:ext cx="7429552" cy="4786346"/>
          </a:xfrm>
          <a:prstGeom prst="roundRect">
            <a:avLst/>
          </a:prstGeom>
          <a:solidFill>
            <a:srgbClr val="C960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/>
              <a:t>Skoro zagadnienie obowiązywania normy determinującej krąg znamion określonego typu przestępstwa - z punktu widzenia przesłanek procesu - należy do kategorii objętej dyspozycją art. 17 § 1 </a:t>
            </a:r>
            <a:r>
              <a:rPr lang="pl-PL" sz="2400" dirty="0" err="1" smtClean="0"/>
              <a:t>pkt</a:t>
            </a:r>
            <a:r>
              <a:rPr lang="pl-PL" sz="2400" dirty="0" smtClean="0"/>
              <a:t> 2 k.p.k., to nie sposób uznać ją za "inną okoliczność wyłączającą ściganie" w rozumieniu art. 17 § 1 </a:t>
            </a:r>
            <a:r>
              <a:rPr lang="pl-PL" sz="2400" dirty="0" err="1" smtClean="0"/>
              <a:t>pkt</a:t>
            </a:r>
            <a:r>
              <a:rPr lang="pl-PL" sz="2400" dirty="0" smtClean="0"/>
              <a:t> 11 k.p.k. Ten charakter mają bowiem przeszkody prawne spoza katalogu zamieszczonego w art. 17 § 1 </a:t>
            </a:r>
            <a:r>
              <a:rPr lang="pl-PL" sz="2400" dirty="0" err="1" smtClean="0"/>
              <a:t>pkt</a:t>
            </a:r>
            <a:r>
              <a:rPr lang="pl-PL" sz="2400" dirty="0" smtClean="0"/>
              <a:t> 1-10 k.p.k., wynikające z ustawy albo umów międzynarodowych takie, jak np. </a:t>
            </a:r>
            <a:r>
              <a:rPr lang="pl-PL" sz="2400" b="1" dirty="0" smtClean="0"/>
              <a:t>abolicja, konsumpcja skargi publicznej, list żelazny, czy też ograniczenia wynikające z zakresu przekazania osoby przekazanej w wykonaniu Europejskiego Nakazu Aresztowania</a:t>
            </a:r>
            <a:r>
              <a:rPr lang="pl-PL" sz="2400" dirty="0" smtClean="0"/>
              <a:t>.</a:t>
            </a: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aokrąglony 3"/>
          <p:cNvSpPr/>
          <p:nvPr/>
        </p:nvSpPr>
        <p:spPr>
          <a:xfrm>
            <a:off x="214282" y="142852"/>
            <a:ext cx="8643998" cy="857256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dirty="0" smtClean="0"/>
              <a:t>Klasyfikacja przesłanek</a:t>
            </a:r>
            <a:endParaRPr lang="pl-PL" sz="4000" dirty="0"/>
          </a:p>
        </p:txBody>
      </p:sp>
      <p:sp>
        <p:nvSpPr>
          <p:cNvPr id="5" name="Prostokąt zaokrąglony 4"/>
          <p:cNvSpPr/>
          <p:nvPr/>
        </p:nvSpPr>
        <p:spPr>
          <a:xfrm>
            <a:off x="1285852" y="1071546"/>
            <a:ext cx="2428892" cy="1071570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/>
              <a:t>POZYTYWNE</a:t>
            </a:r>
            <a:endParaRPr lang="pl-PL" sz="2400" dirty="0"/>
          </a:p>
        </p:txBody>
      </p:sp>
      <p:sp>
        <p:nvSpPr>
          <p:cNvPr id="6" name="Prostokąt zaokrąglony 5"/>
          <p:cNvSpPr/>
          <p:nvPr/>
        </p:nvSpPr>
        <p:spPr>
          <a:xfrm>
            <a:off x="1285852" y="2214554"/>
            <a:ext cx="2428892" cy="1071570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/>
              <a:t>OGÓLNE</a:t>
            </a:r>
            <a:endParaRPr lang="pl-PL" sz="2400" dirty="0"/>
          </a:p>
        </p:txBody>
      </p:sp>
      <p:sp>
        <p:nvSpPr>
          <p:cNvPr id="7" name="Prostokąt zaokrąglony 6"/>
          <p:cNvSpPr/>
          <p:nvPr/>
        </p:nvSpPr>
        <p:spPr>
          <a:xfrm>
            <a:off x="1285852" y="3357562"/>
            <a:ext cx="2428892" cy="1071570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/>
              <a:t>MATERIALNE</a:t>
            </a:r>
            <a:endParaRPr lang="pl-PL" sz="2400" dirty="0"/>
          </a:p>
        </p:txBody>
      </p:sp>
      <p:sp>
        <p:nvSpPr>
          <p:cNvPr id="8" name="Prostokąt zaokrąglony 7"/>
          <p:cNvSpPr/>
          <p:nvPr/>
        </p:nvSpPr>
        <p:spPr>
          <a:xfrm>
            <a:off x="1285852" y="4500570"/>
            <a:ext cx="2428892" cy="1071570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/>
              <a:t>UNIEWINNIENIA</a:t>
            </a:r>
            <a:endParaRPr lang="pl-PL" sz="2400" dirty="0"/>
          </a:p>
        </p:txBody>
      </p:sp>
      <p:sp>
        <p:nvSpPr>
          <p:cNvPr id="9" name="Prostokąt zaokrąglony 8"/>
          <p:cNvSpPr/>
          <p:nvPr/>
        </p:nvSpPr>
        <p:spPr>
          <a:xfrm>
            <a:off x="1285852" y="5643578"/>
            <a:ext cx="2428892" cy="1071570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/>
              <a:t>BEZWZGLĘDNE</a:t>
            </a:r>
            <a:endParaRPr lang="pl-PL" sz="2400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5357818" y="1071546"/>
            <a:ext cx="2428892" cy="1071570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/>
              <a:t>NEGATYWNE</a:t>
            </a:r>
            <a:endParaRPr lang="pl-PL" sz="2400" dirty="0"/>
          </a:p>
        </p:txBody>
      </p:sp>
      <p:sp>
        <p:nvSpPr>
          <p:cNvPr id="12" name="Prostokąt zaokrąglony 11"/>
          <p:cNvSpPr/>
          <p:nvPr/>
        </p:nvSpPr>
        <p:spPr>
          <a:xfrm>
            <a:off x="5357818" y="2214554"/>
            <a:ext cx="2428892" cy="1071570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/>
              <a:t>SZCZEGÓLNE</a:t>
            </a:r>
            <a:endParaRPr lang="pl-PL" sz="2400" dirty="0"/>
          </a:p>
        </p:txBody>
      </p:sp>
      <p:sp>
        <p:nvSpPr>
          <p:cNvPr id="13" name="Prostokąt zaokrąglony 12"/>
          <p:cNvSpPr/>
          <p:nvPr/>
        </p:nvSpPr>
        <p:spPr>
          <a:xfrm>
            <a:off x="5429256" y="3357562"/>
            <a:ext cx="2428892" cy="1071570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/>
              <a:t>FORMALNE</a:t>
            </a:r>
            <a:endParaRPr lang="pl-PL" sz="2400" dirty="0"/>
          </a:p>
        </p:txBody>
      </p:sp>
      <p:sp>
        <p:nvSpPr>
          <p:cNvPr id="14" name="Prostokąt zaokrąglony 13"/>
          <p:cNvSpPr/>
          <p:nvPr/>
        </p:nvSpPr>
        <p:spPr>
          <a:xfrm>
            <a:off x="5429256" y="4500570"/>
            <a:ext cx="2428892" cy="1071570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/>
              <a:t>UMORZENIA</a:t>
            </a:r>
            <a:endParaRPr lang="pl-PL" sz="2400" dirty="0"/>
          </a:p>
        </p:txBody>
      </p:sp>
      <p:sp>
        <p:nvSpPr>
          <p:cNvPr id="15" name="Prostokąt zaokrąglony 14"/>
          <p:cNvSpPr/>
          <p:nvPr/>
        </p:nvSpPr>
        <p:spPr>
          <a:xfrm>
            <a:off x="5429256" y="5643578"/>
            <a:ext cx="2428892" cy="1071570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/>
              <a:t>WZGLĘDNE</a:t>
            </a:r>
            <a:endParaRPr lang="pl-PL" sz="2400" dirty="0"/>
          </a:p>
        </p:txBody>
      </p:sp>
      <p:sp>
        <p:nvSpPr>
          <p:cNvPr id="17" name="Błyskawica 16"/>
          <p:cNvSpPr/>
          <p:nvPr/>
        </p:nvSpPr>
        <p:spPr>
          <a:xfrm rot="3293841">
            <a:off x="4258246" y="1239784"/>
            <a:ext cx="648072" cy="792088"/>
          </a:xfrm>
          <a:prstGeom prst="lightningBolt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Błyskawica 17"/>
          <p:cNvSpPr/>
          <p:nvPr/>
        </p:nvSpPr>
        <p:spPr>
          <a:xfrm rot="3293841">
            <a:off x="4258246" y="2311353"/>
            <a:ext cx="648072" cy="792088"/>
          </a:xfrm>
          <a:prstGeom prst="lightningBolt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Błyskawica 18"/>
          <p:cNvSpPr/>
          <p:nvPr/>
        </p:nvSpPr>
        <p:spPr>
          <a:xfrm rot="3293841">
            <a:off x="4258245" y="3454362"/>
            <a:ext cx="648072" cy="792088"/>
          </a:xfrm>
          <a:prstGeom prst="lightningBolt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Błyskawica 19"/>
          <p:cNvSpPr/>
          <p:nvPr/>
        </p:nvSpPr>
        <p:spPr>
          <a:xfrm rot="3293841">
            <a:off x="4186807" y="4597370"/>
            <a:ext cx="648072" cy="792088"/>
          </a:xfrm>
          <a:prstGeom prst="lightningBolt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Błyskawica 20"/>
          <p:cNvSpPr/>
          <p:nvPr/>
        </p:nvSpPr>
        <p:spPr>
          <a:xfrm rot="3293841">
            <a:off x="4186808" y="5668941"/>
            <a:ext cx="648072" cy="792088"/>
          </a:xfrm>
          <a:prstGeom prst="lightningBolt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08908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428596" y="428604"/>
            <a:ext cx="8358246" cy="1428760"/>
          </a:xfrm>
          <a:prstGeom prst="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sz="2800" dirty="0" smtClean="0">
              <a:solidFill>
                <a:schemeClr val="bg1"/>
              </a:solidFill>
            </a:endParaRPr>
          </a:p>
          <a:p>
            <a:r>
              <a:rPr lang="pl-PL" sz="2800" dirty="0" smtClean="0">
                <a:solidFill>
                  <a:schemeClr val="bg1"/>
                </a:solidFill>
              </a:rPr>
              <a:t>Przesłanki procesowe można podzielić również na takie, które dotyczą </a:t>
            </a:r>
            <a:r>
              <a:rPr lang="pl-PL" sz="2800" b="1" dirty="0" smtClean="0">
                <a:solidFill>
                  <a:schemeClr val="bg1"/>
                </a:solidFill>
              </a:rPr>
              <a:t>całego postępowania</a:t>
            </a:r>
            <a:r>
              <a:rPr lang="pl-PL" sz="2800" dirty="0" smtClean="0">
                <a:solidFill>
                  <a:schemeClr val="bg1"/>
                </a:solidFill>
              </a:rPr>
              <a:t> oraz takie, które wstępują w jego </a:t>
            </a:r>
            <a:r>
              <a:rPr lang="pl-PL" sz="2800" b="1" dirty="0" smtClean="0">
                <a:solidFill>
                  <a:schemeClr val="bg1"/>
                </a:solidFill>
              </a:rPr>
              <a:t>poszczególnych stadiach</a:t>
            </a:r>
            <a:r>
              <a:rPr lang="pl-PL" dirty="0" smtClean="0">
                <a:solidFill>
                  <a:schemeClr val="tx1"/>
                </a:solidFill>
              </a:rPr>
              <a:t/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/>
            </a:r>
            <a:br>
              <a:rPr lang="pl-PL" dirty="0" smtClean="0">
                <a:solidFill>
                  <a:schemeClr val="tx1"/>
                </a:solidFill>
              </a:rPr>
            </a:br>
            <a:endParaRPr lang="pl-PL" dirty="0"/>
          </a:p>
        </p:txBody>
      </p:sp>
      <p:sp>
        <p:nvSpPr>
          <p:cNvPr id="4" name="Pięciokąt 3"/>
          <p:cNvSpPr/>
          <p:nvPr/>
        </p:nvSpPr>
        <p:spPr>
          <a:xfrm>
            <a:off x="0" y="2786058"/>
            <a:ext cx="9001156" cy="785818"/>
          </a:xfrm>
          <a:prstGeom prst="homePlate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400" b="1" dirty="0" smtClean="0">
                <a:solidFill>
                  <a:schemeClr val="bg1"/>
                </a:solidFill>
              </a:rPr>
              <a:t>wszystkich stadiów procesu</a:t>
            </a:r>
            <a:r>
              <a:rPr lang="pl-PL" sz="2400" dirty="0" smtClean="0">
                <a:solidFill>
                  <a:schemeClr val="bg1"/>
                </a:solidFill>
              </a:rPr>
              <a:t>, np. </a:t>
            </a:r>
            <a:r>
              <a:rPr lang="pl-PL" sz="2400" i="1" dirty="0" err="1" smtClean="0">
                <a:solidFill>
                  <a:schemeClr val="bg1"/>
                </a:solidFill>
              </a:rPr>
              <a:t>res</a:t>
            </a:r>
            <a:r>
              <a:rPr lang="pl-PL" sz="2400" i="1" dirty="0" smtClean="0">
                <a:solidFill>
                  <a:schemeClr val="bg1"/>
                </a:solidFill>
              </a:rPr>
              <a:t> </a:t>
            </a:r>
            <a:r>
              <a:rPr lang="pl-PL" sz="2400" i="1" dirty="0" err="1" smtClean="0">
                <a:solidFill>
                  <a:schemeClr val="bg1"/>
                </a:solidFill>
              </a:rPr>
              <a:t>iudicata</a:t>
            </a:r>
            <a:r>
              <a:rPr lang="pl-PL" sz="2400" dirty="0" smtClean="0">
                <a:solidFill>
                  <a:schemeClr val="bg1"/>
                </a:solidFill>
              </a:rPr>
              <a:t>, </a:t>
            </a:r>
            <a:r>
              <a:rPr lang="pl-PL" sz="2400" i="1" dirty="0" smtClean="0">
                <a:solidFill>
                  <a:schemeClr val="bg1"/>
                </a:solidFill>
              </a:rPr>
              <a:t>lis </a:t>
            </a:r>
            <a:r>
              <a:rPr lang="pl-PL" sz="2400" i="1" dirty="0" err="1" smtClean="0">
                <a:solidFill>
                  <a:schemeClr val="bg1"/>
                </a:solidFill>
              </a:rPr>
              <a:t>pendens</a:t>
            </a:r>
            <a:r>
              <a:rPr lang="pl-PL" sz="2400" dirty="0" smtClean="0">
                <a:solidFill>
                  <a:schemeClr val="bg1"/>
                </a:solidFill>
              </a:rPr>
              <a:t>, śmierć oskarżonego</a:t>
            </a:r>
            <a:endParaRPr lang="pl-PL" sz="2400" dirty="0">
              <a:solidFill>
                <a:schemeClr val="bg1"/>
              </a:solidFill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0" y="2071678"/>
            <a:ext cx="7500958" cy="357190"/>
          </a:xfrm>
          <a:prstGeom prst="rect">
            <a:avLst/>
          </a:prstGeom>
          <a:solidFill>
            <a:srgbClr val="AA44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2000" dirty="0" smtClean="0">
                <a:solidFill>
                  <a:schemeClr val="bg1"/>
                </a:solidFill>
              </a:rPr>
              <a:t>W ramach tego podziału można wyróżnić przesłanki odnoszące się do:</a:t>
            </a:r>
            <a:endParaRPr lang="pl-PL" sz="2000" dirty="0">
              <a:solidFill>
                <a:schemeClr val="bg1"/>
              </a:solidFill>
            </a:endParaRPr>
          </a:p>
        </p:txBody>
      </p:sp>
      <p:sp>
        <p:nvSpPr>
          <p:cNvPr id="6" name="Pięciokąt 5"/>
          <p:cNvSpPr/>
          <p:nvPr/>
        </p:nvSpPr>
        <p:spPr>
          <a:xfrm>
            <a:off x="0" y="3714752"/>
            <a:ext cx="8429652" cy="1071570"/>
          </a:xfrm>
          <a:prstGeom prst="homePlate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400" b="1" dirty="0" smtClean="0">
                <a:solidFill>
                  <a:schemeClr val="bg1"/>
                </a:solidFill>
              </a:rPr>
              <a:t>postępowania przygotowawczego i sądowego</a:t>
            </a:r>
            <a:r>
              <a:rPr lang="pl-PL" sz="2400" dirty="0" smtClean="0">
                <a:solidFill>
                  <a:schemeClr val="bg1"/>
                </a:solidFill>
              </a:rPr>
              <a:t>, np. abolicja, amnestia, przedawnienie karalności, wniosek o ściganie, znikoma społeczna szkodliwość czynu</a:t>
            </a:r>
            <a:endParaRPr lang="pl-PL" sz="2400" dirty="0">
              <a:solidFill>
                <a:schemeClr val="bg1"/>
              </a:solidFill>
            </a:endParaRPr>
          </a:p>
        </p:txBody>
      </p:sp>
      <p:sp>
        <p:nvSpPr>
          <p:cNvPr id="7" name="Pięciokąt 6"/>
          <p:cNvSpPr/>
          <p:nvPr/>
        </p:nvSpPr>
        <p:spPr>
          <a:xfrm>
            <a:off x="0" y="4929198"/>
            <a:ext cx="7929586" cy="642942"/>
          </a:xfrm>
          <a:prstGeom prst="homePlate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400" b="1" dirty="0" smtClean="0">
                <a:solidFill>
                  <a:schemeClr val="bg1"/>
                </a:solidFill>
              </a:rPr>
              <a:t>postępowania sądowego</a:t>
            </a:r>
            <a:r>
              <a:rPr lang="pl-PL" sz="2400" dirty="0" smtClean="0">
                <a:solidFill>
                  <a:schemeClr val="bg1"/>
                </a:solidFill>
              </a:rPr>
              <a:t>, np. skarga uprawnionego oskarżyciela</a:t>
            </a:r>
            <a:endParaRPr lang="pl-PL" sz="2400" dirty="0">
              <a:solidFill>
                <a:schemeClr val="bg1"/>
              </a:solidFill>
            </a:endParaRPr>
          </a:p>
        </p:txBody>
      </p:sp>
      <p:sp>
        <p:nvSpPr>
          <p:cNvPr id="8" name="Pięciokąt 7"/>
          <p:cNvSpPr/>
          <p:nvPr/>
        </p:nvSpPr>
        <p:spPr>
          <a:xfrm>
            <a:off x="0" y="5643578"/>
            <a:ext cx="7572396" cy="785818"/>
          </a:xfrm>
          <a:prstGeom prst="homePlate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400" b="1" dirty="0" smtClean="0">
                <a:solidFill>
                  <a:schemeClr val="bg1"/>
                </a:solidFill>
              </a:rPr>
              <a:t>postępowania wykonawczego</a:t>
            </a:r>
            <a:r>
              <a:rPr lang="pl-PL" sz="2400" dirty="0" smtClean="0">
                <a:solidFill>
                  <a:schemeClr val="bg1"/>
                </a:solidFill>
              </a:rPr>
              <a:t>, np. amnestia, przedawnienie wykonania kary, indywidualny akt łaski</a:t>
            </a:r>
            <a:endParaRPr lang="pl-PL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5677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zaokrąglony 1"/>
          <p:cNvSpPr/>
          <p:nvPr/>
        </p:nvSpPr>
        <p:spPr>
          <a:xfrm>
            <a:off x="0" y="714356"/>
            <a:ext cx="3286148" cy="4357718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 smtClean="0"/>
              <a:t>Zbieg negatywnych warunków dopuszczalności procesu</a:t>
            </a:r>
            <a:endParaRPr lang="pl-PL" sz="3200" dirty="0"/>
          </a:p>
        </p:txBody>
      </p:sp>
      <p:pic>
        <p:nvPicPr>
          <p:cNvPr id="3" name="Obraz 2" descr="Verzweifelt_Paragraf_5247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00496" y="1928802"/>
            <a:ext cx="4896544" cy="42316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paragraf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1358658">
            <a:off x="4920388" y="552554"/>
            <a:ext cx="3744416" cy="5991066"/>
          </a:xfrm>
          <a:prstGeom prst="rect">
            <a:avLst/>
          </a:prstGeom>
        </p:spPr>
      </p:pic>
      <p:sp>
        <p:nvSpPr>
          <p:cNvPr id="4" name="Prostokąt zaokrąglony 3"/>
          <p:cNvSpPr/>
          <p:nvPr/>
        </p:nvSpPr>
        <p:spPr>
          <a:xfrm>
            <a:off x="0" y="1142984"/>
            <a:ext cx="3286148" cy="4357718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600" dirty="0" smtClean="0"/>
              <a:t>KONIEC CZĘŚCI PIERWSZEJ</a:t>
            </a:r>
          </a:p>
          <a:p>
            <a:pPr algn="ctr"/>
            <a:r>
              <a:rPr lang="pl-PL" sz="3600" dirty="0" smtClean="0">
                <a:sym typeface="Wingdings" pitchFamily="2" charset="2"/>
              </a:rPr>
              <a:t></a:t>
            </a:r>
            <a:endParaRPr lang="pl-P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aokrąglony 4"/>
          <p:cNvSpPr/>
          <p:nvPr/>
        </p:nvSpPr>
        <p:spPr>
          <a:xfrm>
            <a:off x="785754" y="2643182"/>
            <a:ext cx="8358246" cy="1143008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pl-PL" sz="2000" b="1" dirty="0" smtClean="0"/>
          </a:p>
          <a:p>
            <a:pPr algn="just"/>
            <a:r>
              <a:rPr lang="pl-PL" sz="2000" b="1" dirty="0" smtClean="0"/>
              <a:t>Przesłanki czynności procesowych</a:t>
            </a:r>
            <a:r>
              <a:rPr lang="pl-PL" sz="2000" dirty="0" smtClean="0"/>
              <a:t> to stany prawne, które warunkują dopuszczalność poszczególnych czynności procesowych, (np. przesłanki stosowania środków zapobiegawczych)</a:t>
            </a:r>
          </a:p>
          <a:p>
            <a:pPr algn="ctr"/>
            <a:endParaRPr lang="pl-PL" dirty="0"/>
          </a:p>
        </p:txBody>
      </p:sp>
      <p:sp>
        <p:nvSpPr>
          <p:cNvPr id="3" name="Prostokąt zaokrąglony 2"/>
          <p:cNvSpPr/>
          <p:nvPr/>
        </p:nvSpPr>
        <p:spPr>
          <a:xfrm>
            <a:off x="0" y="928670"/>
            <a:ext cx="8358246" cy="1285884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just"/>
            <a:endParaRPr lang="pl-PL" sz="2000" b="1" dirty="0" smtClean="0">
              <a:solidFill>
                <a:schemeClr val="bg1"/>
              </a:solidFill>
            </a:endParaRPr>
          </a:p>
          <a:p>
            <a:pPr algn="just"/>
            <a:r>
              <a:rPr lang="pl-PL" sz="2000" b="1" dirty="0" smtClean="0">
                <a:solidFill>
                  <a:schemeClr val="bg1"/>
                </a:solidFill>
              </a:rPr>
              <a:t>Przesłanka procesowa</a:t>
            </a:r>
            <a:r>
              <a:rPr lang="pl-PL" sz="2000" dirty="0" smtClean="0">
                <a:solidFill>
                  <a:schemeClr val="bg1"/>
                </a:solidFill>
              </a:rPr>
              <a:t> to stan prawny warunkujący dopuszczalność wszczęcia i toku procesu lub poszczególnej czynności procesowej</a:t>
            </a:r>
          </a:p>
          <a:p>
            <a:pPr algn="ctr"/>
            <a:endParaRPr lang="pl-PL" dirty="0"/>
          </a:p>
        </p:txBody>
      </p:sp>
      <p:pic>
        <p:nvPicPr>
          <p:cNvPr id="6" name="Obraz 5" descr="20939-zakon-sud-paragraf-nestandard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4071917"/>
            <a:ext cx="3714776" cy="278608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6849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zaokrąglony 2"/>
          <p:cNvSpPr/>
          <p:nvPr/>
        </p:nvSpPr>
        <p:spPr>
          <a:xfrm>
            <a:off x="5072066" y="571480"/>
            <a:ext cx="4071934" cy="2071702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600" dirty="0" smtClean="0"/>
              <a:t>Funkcje przesłanek procesowych </a:t>
            </a:r>
            <a:endParaRPr lang="pl-PL" sz="3600" dirty="0"/>
          </a:p>
        </p:txBody>
      </p:sp>
      <p:sp>
        <p:nvSpPr>
          <p:cNvPr id="4" name="Schemat blokowy: taśma dziurkowana 3"/>
          <p:cNvSpPr/>
          <p:nvPr/>
        </p:nvSpPr>
        <p:spPr>
          <a:xfrm>
            <a:off x="0" y="2143116"/>
            <a:ext cx="4643438" cy="1285884"/>
          </a:xfrm>
          <a:prstGeom prst="flowChartPunchedTape">
            <a:avLst/>
          </a:prstGeom>
          <a:solidFill>
            <a:srgbClr val="CA594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600" dirty="0" smtClean="0"/>
              <a:t>informacyjna</a:t>
            </a:r>
            <a:endParaRPr lang="pl-PL" sz="3600" dirty="0"/>
          </a:p>
        </p:txBody>
      </p:sp>
      <p:sp>
        <p:nvSpPr>
          <p:cNvPr id="5" name="Schemat blokowy: taśma dziurkowana 4"/>
          <p:cNvSpPr/>
          <p:nvPr/>
        </p:nvSpPr>
        <p:spPr>
          <a:xfrm>
            <a:off x="2285984" y="3214686"/>
            <a:ext cx="4643438" cy="1285884"/>
          </a:xfrm>
          <a:prstGeom prst="flowChartPunchedTape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600" dirty="0" smtClean="0"/>
              <a:t>gwarancyjna</a:t>
            </a:r>
            <a:endParaRPr lang="pl-PL" sz="3600" dirty="0"/>
          </a:p>
        </p:txBody>
      </p:sp>
      <p:sp>
        <p:nvSpPr>
          <p:cNvPr id="6" name="Schemat blokowy: taśma dziurkowana 5"/>
          <p:cNvSpPr/>
          <p:nvPr/>
        </p:nvSpPr>
        <p:spPr>
          <a:xfrm>
            <a:off x="0" y="4500570"/>
            <a:ext cx="4643438" cy="1285884"/>
          </a:xfrm>
          <a:prstGeom prst="flowChartPunchedTape">
            <a:avLst/>
          </a:prstGeom>
          <a:solidFill>
            <a:srgbClr val="CA594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600" dirty="0" smtClean="0"/>
              <a:t>ekonomiczna</a:t>
            </a:r>
            <a:endParaRPr lang="pl-PL" sz="3600" dirty="0"/>
          </a:p>
        </p:txBody>
      </p:sp>
      <p:pic>
        <p:nvPicPr>
          <p:cNvPr id="7" name="Obraz 6" descr="paragraf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0426" y="3571876"/>
            <a:ext cx="3813574" cy="38135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rostokąt zaokrąglony 17"/>
          <p:cNvSpPr/>
          <p:nvPr/>
        </p:nvSpPr>
        <p:spPr>
          <a:xfrm>
            <a:off x="928662" y="1857364"/>
            <a:ext cx="7500990" cy="4714908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28662" y="2214554"/>
            <a:ext cx="7286676" cy="4143404"/>
          </a:xfrm>
        </p:spPr>
        <p:txBody>
          <a:bodyPr>
            <a:normAutofit fontScale="32500" lnSpcReduction="20000"/>
          </a:bodyPr>
          <a:lstStyle/>
          <a:p>
            <a:pPr algn="just">
              <a:buNone/>
            </a:pPr>
            <a:r>
              <a:rPr lang="pl-PL" dirty="0" smtClean="0">
                <a:solidFill>
                  <a:schemeClr val="bg1"/>
                </a:solidFill>
              </a:rPr>
              <a:t>	</a:t>
            </a:r>
            <a:r>
              <a:rPr lang="pl-PL" sz="5500" dirty="0" smtClean="0">
                <a:solidFill>
                  <a:schemeClr val="bg1"/>
                </a:solidFill>
              </a:rPr>
              <a:t>1)czynu </a:t>
            </a:r>
            <a:r>
              <a:rPr lang="pl-PL" sz="5500" dirty="0">
                <a:solidFill>
                  <a:schemeClr val="bg1"/>
                </a:solidFill>
              </a:rPr>
              <a:t>nie popełniono albo brak jest danych </a:t>
            </a:r>
            <a:r>
              <a:rPr lang="pl-PL" sz="5500" dirty="0" smtClean="0">
                <a:solidFill>
                  <a:schemeClr val="bg1"/>
                </a:solidFill>
              </a:rPr>
              <a:t>dostatecznie uzasadniających podejrzenie jego </a:t>
            </a:r>
            <a:r>
              <a:rPr lang="pl-PL" sz="5500" dirty="0">
                <a:solidFill>
                  <a:schemeClr val="bg1"/>
                </a:solidFill>
              </a:rPr>
              <a:t>popełnienia;</a:t>
            </a:r>
          </a:p>
          <a:p>
            <a:pPr algn="just">
              <a:buNone/>
            </a:pPr>
            <a:r>
              <a:rPr lang="pl-PL" sz="5500" dirty="0" smtClean="0">
                <a:solidFill>
                  <a:schemeClr val="bg1"/>
                </a:solidFill>
              </a:rPr>
              <a:t>	2)czyn </a:t>
            </a:r>
            <a:r>
              <a:rPr lang="pl-PL" sz="5500" dirty="0">
                <a:solidFill>
                  <a:schemeClr val="bg1"/>
                </a:solidFill>
              </a:rPr>
              <a:t>nie zawiera znamion czynu zabronionego albo ustawa stanowi, że sprawca nie popełnia przestępstwa;</a:t>
            </a:r>
          </a:p>
          <a:p>
            <a:pPr algn="just">
              <a:buNone/>
            </a:pPr>
            <a:r>
              <a:rPr lang="pl-PL" sz="5500" dirty="0" smtClean="0">
                <a:solidFill>
                  <a:schemeClr val="bg1"/>
                </a:solidFill>
              </a:rPr>
              <a:t>	3)społeczna </a:t>
            </a:r>
            <a:r>
              <a:rPr lang="pl-PL" sz="5500" dirty="0">
                <a:solidFill>
                  <a:schemeClr val="bg1"/>
                </a:solidFill>
              </a:rPr>
              <a:t>szkodliwość czynu jest znikoma;</a:t>
            </a:r>
          </a:p>
          <a:p>
            <a:pPr algn="just">
              <a:buNone/>
            </a:pPr>
            <a:r>
              <a:rPr lang="pl-PL" sz="5500" dirty="0" smtClean="0">
                <a:solidFill>
                  <a:schemeClr val="bg1"/>
                </a:solidFill>
              </a:rPr>
              <a:t>	4)ustawa </a:t>
            </a:r>
            <a:r>
              <a:rPr lang="pl-PL" sz="5500" dirty="0">
                <a:solidFill>
                  <a:schemeClr val="bg1"/>
                </a:solidFill>
              </a:rPr>
              <a:t>stanowi, że sprawca nie podlega karze;</a:t>
            </a:r>
          </a:p>
          <a:p>
            <a:pPr algn="just">
              <a:buNone/>
            </a:pPr>
            <a:r>
              <a:rPr lang="pl-PL" sz="5500" dirty="0" smtClean="0">
                <a:solidFill>
                  <a:schemeClr val="bg1"/>
                </a:solidFill>
              </a:rPr>
              <a:t>	5)oskarżony </a:t>
            </a:r>
            <a:r>
              <a:rPr lang="pl-PL" sz="5500" dirty="0">
                <a:solidFill>
                  <a:schemeClr val="bg1"/>
                </a:solidFill>
              </a:rPr>
              <a:t>zmarł;</a:t>
            </a:r>
          </a:p>
          <a:p>
            <a:pPr algn="just">
              <a:buNone/>
            </a:pPr>
            <a:r>
              <a:rPr lang="pl-PL" sz="5500" dirty="0" smtClean="0">
                <a:solidFill>
                  <a:schemeClr val="bg1"/>
                </a:solidFill>
              </a:rPr>
              <a:t>	6)nastąpiło </a:t>
            </a:r>
            <a:r>
              <a:rPr lang="pl-PL" sz="5500" dirty="0">
                <a:solidFill>
                  <a:schemeClr val="bg1"/>
                </a:solidFill>
              </a:rPr>
              <a:t>przedawnienie karalności;</a:t>
            </a:r>
          </a:p>
          <a:p>
            <a:pPr algn="just">
              <a:buNone/>
            </a:pPr>
            <a:r>
              <a:rPr lang="pl-PL" sz="5500" dirty="0" smtClean="0">
                <a:solidFill>
                  <a:schemeClr val="bg1"/>
                </a:solidFill>
              </a:rPr>
              <a:t>	7)postępowanie </a:t>
            </a:r>
            <a:r>
              <a:rPr lang="pl-PL" sz="5500" dirty="0">
                <a:solidFill>
                  <a:schemeClr val="bg1"/>
                </a:solidFill>
              </a:rPr>
              <a:t>karne co do tego samego czynu tej samej osoby zostało prawomocnie zakończone albo wcześniej wszczęte toczy się;</a:t>
            </a:r>
          </a:p>
          <a:p>
            <a:pPr algn="just">
              <a:buNone/>
            </a:pPr>
            <a:r>
              <a:rPr lang="pl-PL" sz="5500" dirty="0" smtClean="0">
                <a:solidFill>
                  <a:schemeClr val="bg1"/>
                </a:solidFill>
              </a:rPr>
              <a:t>	8)sprawca </a:t>
            </a:r>
            <a:r>
              <a:rPr lang="pl-PL" sz="5500" dirty="0">
                <a:solidFill>
                  <a:schemeClr val="bg1"/>
                </a:solidFill>
              </a:rPr>
              <a:t>nie podlega orzecznictwu polskich sądów karnych;</a:t>
            </a:r>
          </a:p>
          <a:p>
            <a:pPr algn="just">
              <a:buNone/>
            </a:pPr>
            <a:r>
              <a:rPr lang="pl-PL" sz="5500" dirty="0" smtClean="0">
                <a:solidFill>
                  <a:schemeClr val="bg1"/>
                </a:solidFill>
              </a:rPr>
              <a:t>	9)brak </a:t>
            </a:r>
            <a:r>
              <a:rPr lang="pl-PL" sz="5500" dirty="0">
                <a:solidFill>
                  <a:schemeClr val="bg1"/>
                </a:solidFill>
              </a:rPr>
              <a:t>skargi uprawnionego oskarżyciela;</a:t>
            </a:r>
          </a:p>
          <a:p>
            <a:pPr algn="just">
              <a:buNone/>
            </a:pPr>
            <a:r>
              <a:rPr lang="pl-PL" sz="5500" dirty="0" smtClean="0">
                <a:solidFill>
                  <a:schemeClr val="bg1"/>
                </a:solidFill>
              </a:rPr>
              <a:t>	10)brak </a:t>
            </a:r>
            <a:r>
              <a:rPr lang="pl-PL" sz="5500" dirty="0">
                <a:solidFill>
                  <a:schemeClr val="bg1"/>
                </a:solidFill>
              </a:rPr>
              <a:t>wymaganego zezwolenia na ściganie lub wniosku o </a:t>
            </a:r>
            <a:r>
              <a:rPr lang="pl-PL" sz="5500" dirty="0" smtClean="0">
                <a:solidFill>
                  <a:schemeClr val="bg1"/>
                </a:solidFill>
              </a:rPr>
              <a:t>ściganie pochodzącego </a:t>
            </a:r>
            <a:r>
              <a:rPr lang="pl-PL" sz="5500" dirty="0">
                <a:solidFill>
                  <a:schemeClr val="bg1"/>
                </a:solidFill>
              </a:rPr>
              <a:t>od osoby uprawnionej, chyba że ustawa stanowi inaczej;</a:t>
            </a:r>
          </a:p>
          <a:p>
            <a:pPr algn="just">
              <a:buNone/>
            </a:pPr>
            <a:r>
              <a:rPr lang="pl-PL" sz="5500" dirty="0" smtClean="0">
                <a:solidFill>
                  <a:schemeClr val="bg1"/>
                </a:solidFill>
              </a:rPr>
              <a:t>	11)zachodzi </a:t>
            </a:r>
            <a:r>
              <a:rPr lang="pl-PL" sz="5500" dirty="0">
                <a:solidFill>
                  <a:schemeClr val="bg1"/>
                </a:solidFill>
              </a:rPr>
              <a:t>inna okoliczność wyłączająca ściganie.</a:t>
            </a:r>
          </a:p>
          <a:p>
            <a:pPr marL="514350" indent="-514350" algn="just">
              <a:buNone/>
            </a:pPr>
            <a:endParaRPr lang="pl-PL" sz="4500" dirty="0"/>
          </a:p>
        </p:txBody>
      </p:sp>
      <p:sp>
        <p:nvSpPr>
          <p:cNvPr id="4" name="Prostokąt zaokrąglony 3"/>
          <p:cNvSpPr/>
          <p:nvPr/>
        </p:nvSpPr>
        <p:spPr>
          <a:xfrm>
            <a:off x="214282" y="142852"/>
            <a:ext cx="8643998" cy="1000132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dirty="0" smtClean="0"/>
              <a:t>Warunki dopuszczalności procesu</a:t>
            </a:r>
            <a:endParaRPr lang="pl-PL" sz="4000" dirty="0"/>
          </a:p>
        </p:txBody>
      </p:sp>
      <p:sp>
        <p:nvSpPr>
          <p:cNvPr id="6" name="Prostokąt 5"/>
          <p:cNvSpPr/>
          <p:nvPr/>
        </p:nvSpPr>
        <p:spPr>
          <a:xfrm>
            <a:off x="0" y="1428736"/>
            <a:ext cx="6429388" cy="357190"/>
          </a:xfrm>
          <a:prstGeom prst="rect">
            <a:avLst/>
          </a:prstGeom>
          <a:solidFill>
            <a:srgbClr val="AA44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b="1" dirty="0" smtClean="0"/>
              <a:t>Nie wszczyna się</a:t>
            </a:r>
            <a:r>
              <a:rPr lang="pl-PL" dirty="0" smtClean="0"/>
              <a:t> postępowania, a wszczęte </a:t>
            </a:r>
            <a:r>
              <a:rPr lang="pl-PL" b="1" dirty="0" smtClean="0"/>
              <a:t>umarza</a:t>
            </a:r>
            <a:r>
              <a:rPr lang="pl-PL" dirty="0" smtClean="0"/>
              <a:t>, gdy: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76481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aokrąglony 3"/>
          <p:cNvSpPr/>
          <p:nvPr/>
        </p:nvSpPr>
        <p:spPr>
          <a:xfrm>
            <a:off x="357158" y="285728"/>
            <a:ext cx="8286808" cy="1428760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/>
              <a:t>Postanowienie</a:t>
            </a:r>
          </a:p>
          <a:p>
            <a:pPr algn="ctr"/>
            <a:r>
              <a:rPr lang="pl-PL" sz="2400" dirty="0" smtClean="0"/>
              <a:t>Sądu Najwyższego</a:t>
            </a:r>
          </a:p>
          <a:p>
            <a:pPr algn="ctr"/>
            <a:r>
              <a:rPr lang="pl-PL" sz="2400" dirty="0" smtClean="0"/>
              <a:t>z dnia 7 września 1994 r.</a:t>
            </a:r>
          </a:p>
          <a:p>
            <a:pPr algn="ctr"/>
            <a:r>
              <a:rPr lang="pl-PL" sz="2400" dirty="0" smtClean="0"/>
              <a:t>III KRN 98/94</a:t>
            </a:r>
            <a:endParaRPr lang="pl-PL" sz="2400" dirty="0"/>
          </a:p>
        </p:txBody>
      </p:sp>
      <p:sp>
        <p:nvSpPr>
          <p:cNvPr id="5" name="Prostokąt zaokrąglony 4"/>
          <p:cNvSpPr/>
          <p:nvPr/>
        </p:nvSpPr>
        <p:spPr>
          <a:xfrm>
            <a:off x="857224" y="2143116"/>
            <a:ext cx="7215238" cy="3786214"/>
          </a:xfrm>
          <a:prstGeom prst="roundRect">
            <a:avLst/>
          </a:prstGeom>
          <a:solidFill>
            <a:srgbClr val="C960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/>
              <a:t>Oczywisty brak faktycznych podstaw oskarżenia - jako przesłanka umorzenia postępowania karnego na podstawie art. 299 § 1 </a:t>
            </a:r>
            <a:r>
              <a:rPr lang="pl-PL" sz="2400" dirty="0" err="1" smtClean="0"/>
              <a:t>pkt</a:t>
            </a:r>
            <a:r>
              <a:rPr lang="pl-PL" sz="2400" dirty="0" smtClean="0"/>
              <a:t> 4 k.p.k. - zachodzi między innymi w sytuacji braku jakichkolwiek dowodów świadczących o popełnieniu przez oskarżonego przypisywanego mu przestępstwa, a nie może być efektem oceny dowodów</a:t>
            </a: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aokrąglony 3"/>
          <p:cNvSpPr/>
          <p:nvPr/>
        </p:nvSpPr>
        <p:spPr>
          <a:xfrm>
            <a:off x="357158" y="285728"/>
            <a:ext cx="8286808" cy="1428760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/>
              <a:t>Wyrok</a:t>
            </a:r>
          </a:p>
          <a:p>
            <a:pPr algn="ctr"/>
            <a:r>
              <a:rPr lang="pl-PL" sz="2400" dirty="0" smtClean="0"/>
              <a:t>Sądu Najwyższego</a:t>
            </a:r>
          </a:p>
          <a:p>
            <a:pPr algn="ctr"/>
            <a:r>
              <a:rPr lang="pl-PL" sz="2400" dirty="0" smtClean="0"/>
              <a:t>z dnia 21 września 2006 r.</a:t>
            </a:r>
          </a:p>
          <a:p>
            <a:pPr algn="ctr"/>
            <a:r>
              <a:rPr lang="pl-PL" sz="2400" b="1" dirty="0" smtClean="0"/>
              <a:t>V KK 224/06</a:t>
            </a:r>
            <a:endParaRPr lang="pl-PL" sz="2400" b="1" dirty="0"/>
          </a:p>
        </p:txBody>
      </p:sp>
      <p:sp>
        <p:nvSpPr>
          <p:cNvPr id="5" name="Prostokąt zaokrąglony 4"/>
          <p:cNvSpPr/>
          <p:nvPr/>
        </p:nvSpPr>
        <p:spPr>
          <a:xfrm>
            <a:off x="857224" y="2143116"/>
            <a:ext cx="7215238" cy="3786214"/>
          </a:xfrm>
          <a:prstGeom prst="roundRect">
            <a:avLst/>
          </a:prstGeom>
          <a:solidFill>
            <a:srgbClr val="C960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/>
              <a:t>Wprawdzie art. 17 § 1 </a:t>
            </a:r>
            <a:r>
              <a:rPr lang="pl-PL" sz="2400" dirty="0" err="1" smtClean="0"/>
              <a:t>pkt</a:t>
            </a:r>
            <a:r>
              <a:rPr lang="pl-PL" sz="2400" dirty="0" smtClean="0"/>
              <a:t> 2 k.p.k. stanowi, że nie wszczyna się postępowania, a wszczęte umarza, gdy czyn nie zawiera znamion czynu zabronionego (...), to jednak uszło uwadze Sądu pierwszej instancji, iż zgodnie z treścią art. 414 § 1 k.p.k., stwierdzenie po rozpoczęciu przewodu sądowego przeszkody określonej w art. 17 § 1 </a:t>
            </a:r>
            <a:r>
              <a:rPr lang="pl-PL" sz="2400" dirty="0" err="1" smtClean="0"/>
              <a:t>pkt</a:t>
            </a:r>
            <a:r>
              <a:rPr lang="pl-PL" sz="2400" dirty="0" smtClean="0"/>
              <a:t> 2 k.p.k. nakłada na sąd obowiązek wydania wyroku uniewinniającego</a:t>
            </a: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aokrąglony 3"/>
          <p:cNvSpPr/>
          <p:nvPr/>
        </p:nvSpPr>
        <p:spPr>
          <a:xfrm>
            <a:off x="357158" y="285728"/>
            <a:ext cx="8286808" cy="1428760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/>
              <a:t>Postanowienie</a:t>
            </a:r>
          </a:p>
          <a:p>
            <a:pPr algn="ctr"/>
            <a:r>
              <a:rPr lang="pl-PL" sz="2400" dirty="0" smtClean="0"/>
              <a:t>Sądu Najwyższego</a:t>
            </a:r>
          </a:p>
          <a:p>
            <a:pPr algn="ctr"/>
            <a:r>
              <a:rPr lang="pl-PL" sz="2400" dirty="0" smtClean="0"/>
              <a:t>z dnia 9 października 2008 r.</a:t>
            </a:r>
          </a:p>
          <a:p>
            <a:pPr algn="ctr"/>
            <a:r>
              <a:rPr lang="pl-PL" sz="2400" b="1" dirty="0" smtClean="0"/>
              <a:t>WZ 61/08</a:t>
            </a:r>
            <a:endParaRPr lang="pl-PL" sz="2400" b="1" dirty="0"/>
          </a:p>
        </p:txBody>
      </p:sp>
      <p:sp>
        <p:nvSpPr>
          <p:cNvPr id="5" name="Prostokąt zaokrąglony 4"/>
          <p:cNvSpPr/>
          <p:nvPr/>
        </p:nvSpPr>
        <p:spPr>
          <a:xfrm>
            <a:off x="857224" y="2143116"/>
            <a:ext cx="7215238" cy="3786214"/>
          </a:xfrm>
          <a:prstGeom prst="roundRect">
            <a:avLst/>
          </a:prstGeom>
          <a:solidFill>
            <a:srgbClr val="C960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/>
              <a:t>Umorzenie postępowania karnego na rozprawie na podstawie art. 17 § 1 </a:t>
            </a:r>
            <a:r>
              <a:rPr lang="pl-PL" sz="2400" dirty="0" err="1" smtClean="0"/>
              <a:t>pkt</a:t>
            </a:r>
            <a:r>
              <a:rPr lang="pl-PL" sz="2400" dirty="0" smtClean="0"/>
              <a:t> 3 k.p.k., przed otwarciem przewodu sądowego, czyli bez przeprowadzenia postępowania dowodowego, może nastąpić - analogicznie jak w wypadku warunkowego umorzenia takiego postępowania - jedynie wówczas, gdy okoliczności popełnienia czynu nie budzą wątpliwości</a:t>
            </a: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aokrąglony 3"/>
          <p:cNvSpPr/>
          <p:nvPr/>
        </p:nvSpPr>
        <p:spPr>
          <a:xfrm>
            <a:off x="357158" y="285728"/>
            <a:ext cx="8286808" cy="1428760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/>
              <a:t>Wyrok</a:t>
            </a:r>
          </a:p>
          <a:p>
            <a:pPr algn="ctr"/>
            <a:r>
              <a:rPr lang="pl-PL" sz="2400" dirty="0" smtClean="0"/>
              <a:t>Sądu Najwyższego</a:t>
            </a:r>
          </a:p>
          <a:p>
            <a:pPr algn="ctr"/>
            <a:r>
              <a:rPr lang="pl-PL" sz="2400" dirty="0" smtClean="0"/>
              <a:t>z dnia 1 grudnia 2016 r.</a:t>
            </a:r>
          </a:p>
          <a:p>
            <a:pPr algn="ctr"/>
            <a:r>
              <a:rPr lang="pl-PL" sz="2400" b="1" dirty="0" smtClean="0"/>
              <a:t>WA 10/16</a:t>
            </a:r>
            <a:endParaRPr lang="pl-PL" sz="2400" b="1" dirty="0"/>
          </a:p>
        </p:txBody>
      </p:sp>
      <p:sp>
        <p:nvSpPr>
          <p:cNvPr id="5" name="Prostokąt zaokrąglony 4"/>
          <p:cNvSpPr/>
          <p:nvPr/>
        </p:nvSpPr>
        <p:spPr>
          <a:xfrm>
            <a:off x="857224" y="1928802"/>
            <a:ext cx="7429552" cy="4429156"/>
          </a:xfrm>
          <a:prstGeom prst="roundRect">
            <a:avLst/>
          </a:prstGeom>
          <a:solidFill>
            <a:srgbClr val="C960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/>
              <a:t>Uzasadniony jest też zarzut obrazy art. 229 § 6 k.k. przez powołanie tego przepisu, jako podstawy prawnej odstąpienia od wymiaru kary oskarżonemu </a:t>
            </a:r>
            <a:r>
              <a:rPr lang="pl-PL" sz="2400" dirty="0" err="1" smtClean="0"/>
              <a:t>ppłk</a:t>
            </a:r>
            <a:r>
              <a:rPr lang="pl-PL" sz="2400" dirty="0" smtClean="0"/>
              <a:t>. rez. J. B., zamiast umorzenia postępowania w oparciu o art. 17 § 1 </a:t>
            </a:r>
            <a:r>
              <a:rPr lang="pl-PL" sz="2400" dirty="0" err="1" smtClean="0"/>
              <a:t>pkt</a:t>
            </a:r>
            <a:r>
              <a:rPr lang="pl-PL" sz="2400" dirty="0" smtClean="0"/>
              <a:t> 4 k.p.k. Wojskowy Sąd Okręgowy w </a:t>
            </a:r>
            <a:r>
              <a:rPr lang="pl-PL" sz="2400" dirty="0" err="1" smtClean="0"/>
              <a:t>W</a:t>
            </a:r>
            <a:r>
              <a:rPr lang="pl-PL" sz="2400" dirty="0" smtClean="0"/>
              <a:t>. ustalił, że w sprawie zaszły okoliczności, o których mowa w art. 229 § 6 k.k. i tym samym sprawca czynów nie podlega karze. Ujawnił zatem - po rozpoczęciu przewodu sądowego, iż zaistniała negatywna przesłanka o charakterze materialnym i dlatego powinien był umorzyć postępowanie na podstawie art. 17 § 1 </a:t>
            </a:r>
            <a:r>
              <a:rPr lang="pl-PL" sz="2400" dirty="0" err="1" smtClean="0"/>
              <a:t>pkt</a:t>
            </a:r>
            <a:r>
              <a:rPr lang="pl-PL" sz="2400" dirty="0" smtClean="0"/>
              <a:t> 4 k.p.k.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aokrąglony 3"/>
          <p:cNvSpPr/>
          <p:nvPr/>
        </p:nvSpPr>
        <p:spPr>
          <a:xfrm>
            <a:off x="357158" y="285728"/>
            <a:ext cx="8286808" cy="1428760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/>
              <a:t>Wyrok</a:t>
            </a:r>
          </a:p>
          <a:p>
            <a:pPr algn="ctr"/>
            <a:r>
              <a:rPr lang="pl-PL" sz="2400" dirty="0" smtClean="0"/>
              <a:t>Sądu Najwyższego</a:t>
            </a:r>
          </a:p>
          <a:p>
            <a:pPr algn="ctr"/>
            <a:r>
              <a:rPr lang="pl-PL" sz="2400" dirty="0" smtClean="0"/>
              <a:t>z dnia 4 kwietnia 2018 r.</a:t>
            </a:r>
          </a:p>
          <a:p>
            <a:pPr algn="ctr"/>
            <a:r>
              <a:rPr lang="pl-PL" sz="2400" b="1" dirty="0" smtClean="0"/>
              <a:t>V KK 113/18</a:t>
            </a:r>
            <a:endParaRPr lang="pl-PL" sz="2400" b="1" dirty="0"/>
          </a:p>
        </p:txBody>
      </p:sp>
      <p:sp>
        <p:nvSpPr>
          <p:cNvPr id="5" name="Prostokąt zaokrąglony 4"/>
          <p:cNvSpPr/>
          <p:nvPr/>
        </p:nvSpPr>
        <p:spPr>
          <a:xfrm>
            <a:off x="857224" y="2143116"/>
            <a:ext cx="7215238" cy="4429156"/>
          </a:xfrm>
          <a:prstGeom prst="roundRect">
            <a:avLst/>
          </a:prstGeom>
          <a:solidFill>
            <a:srgbClr val="C960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/>
              <a:t>Śmierć oskarżonego zawsze stoi na przeszkodzie prowadzeniu postępowania karnego (art. 17 § 1 </a:t>
            </a:r>
            <a:r>
              <a:rPr lang="pl-PL" sz="2400" dirty="0" err="1" smtClean="0"/>
              <a:t>pkt</a:t>
            </a:r>
            <a:r>
              <a:rPr lang="pl-PL" sz="2400" dirty="0" smtClean="0"/>
              <a:t> 5 k.p.k.). Kontynuowanie procesu i wydanie wyroku stanowi uchybienie określone w art. 439 § 1 </a:t>
            </a:r>
            <a:r>
              <a:rPr lang="pl-PL" sz="2400" dirty="0" err="1" smtClean="0"/>
              <a:t>pkt</a:t>
            </a:r>
            <a:r>
              <a:rPr lang="pl-PL" sz="2400" dirty="0" smtClean="0"/>
              <a:t> 9 k.p.k. Fakt, że sąd właściwy nie wiedział o wskazanej przeszkodzie, nie ma znaczenia i nie może uchronić kwestionowanego orzeczenia przed wyeliminowaniem z obrotu prawnego. Śmierć oskarżonego nie stanowi natomiast negatywnej przesłanki postępowania kasacyjnego, jeśli kasacja jest wniesiona na korzyść oskarżonego (art. 529 k.p.k.).</a:t>
            </a: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A594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619</TotalTime>
  <Words>665</Words>
  <Application>Microsoft Office PowerPoint</Application>
  <PresentationFormat>Pokaz na ekranie (4:3)</PresentationFormat>
  <Paragraphs>87</Paragraphs>
  <Slides>16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Motyw pakietu Office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Postępowanie karne ZSP  zajęcia 2 i 3</dc:title>
  <dc:creator>Asus</dc:creator>
  <cp:lastModifiedBy>ANIA</cp:lastModifiedBy>
  <cp:revision>89</cp:revision>
  <dcterms:created xsi:type="dcterms:W3CDTF">2017-10-26T08:53:43Z</dcterms:created>
  <dcterms:modified xsi:type="dcterms:W3CDTF">2018-10-26T20:10:07Z</dcterms:modified>
</cp:coreProperties>
</file>