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7" r:id="rId4"/>
    <p:sldId id="268" r:id="rId5"/>
    <p:sldId id="271" r:id="rId6"/>
    <p:sldId id="272" r:id="rId7"/>
    <p:sldId id="278" r:id="rId8"/>
    <p:sldId id="270" r:id="rId9"/>
    <p:sldId id="274" r:id="rId10"/>
    <p:sldId id="275" r:id="rId11"/>
    <p:sldId id="279" r:id="rId12"/>
    <p:sldId id="280" r:id="rId13"/>
    <p:sldId id="281" r:id="rId14"/>
    <p:sldId id="282" r:id="rId15"/>
    <p:sldId id="283" r:id="rId16"/>
    <p:sldId id="284" r:id="rId17"/>
    <p:sldId id="285" r:id="rId18"/>
    <p:sldId id="286" r:id="rId19"/>
    <p:sldId id="287" r:id="rId20"/>
    <p:sldId id="288" r:id="rId21"/>
    <p:sldId id="293" r:id="rId22"/>
    <p:sldId id="294" r:id="rId23"/>
    <p:sldId id="290" r:id="rId24"/>
    <p:sldId id="295" r:id="rId25"/>
    <p:sldId id="292" r:id="rId26"/>
    <p:sldId id="296" r:id="rId27"/>
    <p:sldId id="297" r:id="rId28"/>
    <p:sldId id="299" r:id="rId29"/>
    <p:sldId id="356" r:id="rId30"/>
    <p:sldId id="357" r:id="rId31"/>
    <p:sldId id="300" r:id="rId32"/>
    <p:sldId id="353" r:id="rId33"/>
    <p:sldId id="354" r:id="rId34"/>
    <p:sldId id="355" r:id="rId35"/>
    <p:sldId id="298" r:id="rId36"/>
    <p:sldId id="318" r:id="rId37"/>
    <p:sldId id="319" r:id="rId38"/>
    <p:sldId id="320" r:id="rId39"/>
    <p:sldId id="321" r:id="rId40"/>
    <p:sldId id="322" r:id="rId41"/>
    <p:sldId id="323" r:id="rId42"/>
    <p:sldId id="328" r:id="rId43"/>
    <p:sldId id="32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352" r:id="rId57"/>
    <p:sldId id="330" r:id="rId58"/>
    <p:sldId id="358" r:id="rId59"/>
    <p:sldId id="361" r:id="rId60"/>
    <p:sldId id="362" r:id="rId61"/>
    <p:sldId id="363" r:id="rId62"/>
    <p:sldId id="364" r:id="rId63"/>
    <p:sldId id="365" r:id="rId64"/>
    <p:sldId id="366" r:id="rId65"/>
    <p:sldId id="331" r:id="rId66"/>
    <p:sldId id="332" r:id="rId67"/>
    <p:sldId id="333" r:id="rId68"/>
    <p:sldId id="334" r:id="rId69"/>
    <p:sldId id="335" r:id="rId70"/>
    <p:sldId id="336" r:id="rId71"/>
    <p:sldId id="337" r:id="rId72"/>
    <p:sldId id="338" r:id="rId73"/>
    <p:sldId id="269" r:id="rId74"/>
    <p:sldId id="339" r:id="rId75"/>
    <p:sldId id="371" r:id="rId76"/>
    <p:sldId id="367" r:id="rId77"/>
    <p:sldId id="368" r:id="rId78"/>
    <p:sldId id="370" r:id="rId79"/>
    <p:sldId id="369" r:id="rId80"/>
    <p:sldId id="327" r:id="rId81"/>
    <p:sldId id="374" r:id="rId82"/>
    <p:sldId id="373" r:id="rId83"/>
    <p:sldId id="375" r:id="rId84"/>
    <p:sldId id="376" r:id="rId85"/>
    <p:sldId id="377" r:id="rId86"/>
    <p:sldId id="379" r:id="rId87"/>
    <p:sldId id="380" r:id="rId88"/>
    <p:sldId id="381" r:id="rId89"/>
    <p:sldId id="382" r:id="rId90"/>
    <p:sldId id="378" r:id="rId91"/>
    <p:sldId id="395" r:id="rId92"/>
    <p:sldId id="396" r:id="rId93"/>
    <p:sldId id="397" r:id="rId94"/>
    <p:sldId id="383" r:id="rId95"/>
    <p:sldId id="384" r:id="rId96"/>
    <p:sldId id="385" r:id="rId97"/>
    <p:sldId id="386" r:id="rId98"/>
    <p:sldId id="387" r:id="rId99"/>
    <p:sldId id="388" r:id="rId100"/>
    <p:sldId id="389" r:id="rId101"/>
    <p:sldId id="390" r:id="rId102"/>
    <p:sldId id="391" r:id="rId103"/>
    <p:sldId id="392" r:id="rId104"/>
    <p:sldId id="393" r:id="rId105"/>
    <p:sldId id="394" r:id="rId10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63" d="100"/>
          <a:sy n="63" d="100"/>
        </p:scale>
        <p:origin x="157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9E3BE058-202E-4ACB-A388-117B0C35BD15}" type="presOf" srcId="{72BA3307-A5ED-4B82-995C-DE77B8F7EBA7}" destId="{5B0F055D-A843-43F5-87A4-F568E5EE1F8A}" srcOrd="0" destOrd="0" presId="urn:microsoft.com/office/officeart/2005/8/layout/hList3"/>
    <dgm:cxn modelId="{6014827C-EA04-4347-8AA0-517A26BB0B10}" type="presOf" srcId="{60A5283A-7CF0-4DAD-8E01-CBE3D1B379CC}" destId="{B5C5E892-AA55-43DA-BAB7-167EAE8D50AA}" srcOrd="0" destOrd="0" presId="urn:microsoft.com/office/officeart/2005/8/layout/hList3"/>
    <dgm:cxn modelId="{774AC97D-694A-4100-A777-7AB4C1B2F66A}" type="presOf" srcId="{30D91371-F6CE-4DCC-9FB4-869E648CDC4B}" destId="{6447A299-B2C1-4D3C-B7D5-36DBBE0A1CB7}"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0C8CA4C8-7F5A-42C9-990A-05B3E1A586BB}" type="presOf" srcId="{55072448-983E-469C-96FB-615F4B5D47D2}" destId="{CBABFFE8-BCEB-4FEC-937A-16282520974A}"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3EACB0E7-046F-40E1-BA93-AF2D1753547D}" type="presOf" srcId="{B1D3ECA0-8207-436E-A147-C5FAA933B4A8}" destId="{1F005497-C478-4B27-8DCB-8CB41AF97BF9}" srcOrd="0" destOrd="0" presId="urn:microsoft.com/office/officeart/2005/8/layout/hList3"/>
    <dgm:cxn modelId="{CC3CC1AF-69D7-4740-8E34-DCF8DF56C0D5}" type="presParOf" srcId="{CBABFFE8-BCEB-4FEC-937A-16282520974A}" destId="{5B0F055D-A843-43F5-87A4-F568E5EE1F8A}" srcOrd="0" destOrd="0" presId="urn:microsoft.com/office/officeart/2005/8/layout/hList3"/>
    <dgm:cxn modelId="{11414DDD-D2AE-434C-8D69-138ED558059B}" type="presParOf" srcId="{CBABFFE8-BCEB-4FEC-937A-16282520974A}" destId="{216F0496-9558-459B-B9C7-29F935E40CC5}" srcOrd="1" destOrd="0" presId="urn:microsoft.com/office/officeart/2005/8/layout/hList3"/>
    <dgm:cxn modelId="{402CE266-5CF0-48F4-A201-0399CEE3F054}" type="presParOf" srcId="{216F0496-9558-459B-B9C7-29F935E40CC5}" destId="{B5C5E892-AA55-43DA-BAB7-167EAE8D50AA}" srcOrd="0" destOrd="0" presId="urn:microsoft.com/office/officeart/2005/8/layout/hList3"/>
    <dgm:cxn modelId="{C93BDE50-51FD-4500-818F-08D59284EB09}" type="presParOf" srcId="{216F0496-9558-459B-B9C7-29F935E40CC5}" destId="{1F005497-C478-4B27-8DCB-8CB41AF97BF9}" srcOrd="1" destOrd="0" presId="urn:microsoft.com/office/officeart/2005/8/layout/hList3"/>
    <dgm:cxn modelId="{50C49CC9-BA5C-4E95-B85C-8A84879B5FF8}" type="presParOf" srcId="{216F0496-9558-459B-B9C7-29F935E40CC5}" destId="{6447A299-B2C1-4D3C-B7D5-36DBBE0A1CB7}" srcOrd="2" destOrd="0" presId="urn:microsoft.com/office/officeart/2005/8/layout/hList3"/>
    <dgm:cxn modelId="{F12FB049-3EFC-480A-9DCC-AA807E53612B}"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13.12.2020</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13.12.2020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13.12.2020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13.12.2020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13.12.2020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13.12.2020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13.12.2020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13.12.2020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13.12.2020</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pl-PL" sz="4400" dirty="0"/>
              <a:t>Uczestnicy postępowania</a:t>
            </a:r>
          </a:p>
        </p:txBody>
      </p:sp>
      <p:sp>
        <p:nvSpPr>
          <p:cNvPr id="3" name="Subtitle 2"/>
          <p:cNvSpPr>
            <a:spLocks noGrp="1"/>
          </p:cNvSpPr>
          <p:nvPr>
            <p:ph type="subTitle" idx="1"/>
          </p:nvPr>
        </p:nvSpPr>
        <p:spPr/>
        <p:txBody>
          <a:bodyPr/>
          <a:lstStyle/>
          <a:p>
            <a:pPr algn="ctr"/>
            <a:endParaRPr lang="pl-PL" dirty="0"/>
          </a:p>
        </p:txBody>
      </p:sp>
    </p:spTree>
    <p:extLst>
      <p:ext uri="{BB962C8B-B14F-4D97-AF65-F5344CB8AC3E}">
        <p14:creationId xmlns:p14="http://schemas.microsoft.com/office/powerpoint/2010/main" val="326943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buNone/>
            </a:pPr>
            <a:r>
              <a:rPr lang="pl-PL" dirty="0"/>
              <a:t>„Sędziowie są powoływani </a:t>
            </a:r>
            <a:r>
              <a:rPr lang="pl-PL" b="1" dirty="0"/>
              <a:t>przez Prezydenta Rzeczypospolitej, na wniosek Krajowej Rady Sądownictwa</a:t>
            </a:r>
            <a:r>
              <a:rPr lang="pl-PL" dirty="0"/>
              <a:t>, na czas nieoznaczony.”</a:t>
            </a:r>
          </a:p>
          <a:p>
            <a:pPr marL="109728" indent="0">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pPr algn="ctr"/>
            <a:r>
              <a:rPr lang="pl-PL" dirty="0"/>
              <a:t>Podmiot zobowiązany z art. 91a </a:t>
            </a:r>
          </a:p>
        </p:txBody>
      </p:sp>
      <p:sp>
        <p:nvSpPr>
          <p:cNvPr id="3" name="Content Placeholder 2"/>
          <p:cNvSpPr>
            <a:spLocks noGrp="1"/>
          </p:cNvSpPr>
          <p:nvPr>
            <p:ph idx="1"/>
          </p:nvPr>
        </p:nvSpPr>
        <p:spPr>
          <a:xfrm>
            <a:off x="457200" y="1556792"/>
            <a:ext cx="8229600" cy="4968552"/>
          </a:xfrm>
        </p:spPr>
        <p:txBody>
          <a:bodyPr>
            <a:normAutofit fontScale="85000" lnSpcReduction="20000"/>
          </a:bodyPr>
          <a:lstStyle/>
          <a:p>
            <a:r>
              <a:rPr lang="pl-PL" dirty="0"/>
              <a:t>osoba fizyczna, osoba prawna lub jednostka organizacyjna niemająca osobowości prawnej, której odrębne przepisy przyznają osobowość prawną,</a:t>
            </a:r>
          </a:p>
          <a:p>
            <a:pPr marL="0" indent="0">
              <a:buNone/>
            </a:pPr>
            <a:endParaRPr lang="pl-PL" dirty="0"/>
          </a:p>
          <a:p>
            <a:r>
              <a:rPr lang="pl-PL" dirty="0"/>
              <a:t>która </a:t>
            </a:r>
            <a:r>
              <a:rPr lang="pl-PL" b="1" dirty="0"/>
              <a:t>uzyskała korzyść majątkową lub świadczenie </a:t>
            </a:r>
            <a:r>
              <a:rPr lang="pl-PL" dirty="0"/>
              <a:t>z art. 405-407 kc, 410 kc lub 412 kc od:</a:t>
            </a:r>
          </a:p>
          <a:p>
            <a:pPr>
              <a:buFontTx/>
              <a:buChar char="-"/>
            </a:pPr>
            <a:r>
              <a:rPr lang="pl-PL" dirty="0"/>
              <a:t>Skarbu Państwa, </a:t>
            </a:r>
          </a:p>
          <a:p>
            <a:pPr>
              <a:buFontTx/>
              <a:buChar char="-"/>
            </a:pPr>
            <a:r>
              <a:rPr lang="pl-PL" dirty="0"/>
              <a:t>jednostki samorządowej, państwowej lub samorządowej jednostki organizacyjnej</a:t>
            </a:r>
          </a:p>
          <a:p>
            <a:pPr>
              <a:buFontTx/>
              <a:buChar char="-"/>
            </a:pPr>
            <a:r>
              <a:rPr lang="pl-PL" dirty="0"/>
              <a:t>podmiotu, dla którego organ samorządu jest organem założycielskim</a:t>
            </a:r>
          </a:p>
          <a:p>
            <a:pPr>
              <a:buFontTx/>
              <a:buChar char="-"/>
            </a:pPr>
            <a:r>
              <a:rPr lang="pl-PL" dirty="0"/>
              <a:t>spółki prawa handlowego z większościowym udziałem SP lub jednostki samorządowej</a:t>
            </a:r>
          </a:p>
          <a:p>
            <a:pPr marL="0" indent="0">
              <a:buNone/>
            </a:pPr>
            <a:endParaRPr lang="pl-PL" dirty="0"/>
          </a:p>
          <a:p>
            <a:r>
              <a:rPr lang="pl-PL" dirty="0"/>
              <a:t>korzyść została uzyskana </a:t>
            </a:r>
            <a:r>
              <a:rPr lang="pl-PL" b="1" dirty="0"/>
              <a:t>w związku z popełnieniem czynu zabronionego</a:t>
            </a:r>
          </a:p>
        </p:txBody>
      </p:sp>
    </p:spTree>
    <p:extLst>
      <p:ext uri="{BB962C8B-B14F-4D97-AF65-F5344CB8AC3E}">
        <p14:creationId xmlns:p14="http://schemas.microsoft.com/office/powerpoint/2010/main" val="34839011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Podmiot zobowiązany z art. 91a</a:t>
            </a:r>
          </a:p>
        </p:txBody>
      </p:sp>
      <p:sp>
        <p:nvSpPr>
          <p:cNvPr id="3" name="Content Placeholder 2"/>
          <p:cNvSpPr>
            <a:spLocks noGrp="1"/>
          </p:cNvSpPr>
          <p:nvPr>
            <p:ph idx="1"/>
          </p:nvPr>
        </p:nvSpPr>
        <p:spPr/>
        <p:txBody>
          <a:bodyPr/>
          <a:lstStyle/>
          <a:p>
            <a:r>
              <a:rPr lang="pl-PL" dirty="0"/>
              <a:t>wniosek prokuratora</a:t>
            </a:r>
          </a:p>
          <a:p>
            <a:r>
              <a:rPr lang="pl-PL" dirty="0"/>
              <a:t>sąd zobowiązuje ją do:</a:t>
            </a:r>
          </a:p>
          <a:p>
            <a:pPr>
              <a:buFontTx/>
              <a:buChar char="-"/>
            </a:pPr>
            <a:r>
              <a:rPr lang="pl-PL" dirty="0"/>
              <a:t>zwrotu korzyści lub jej równowartości uprawnionemu podmiotowi; lub</a:t>
            </a:r>
          </a:p>
          <a:p>
            <a:pPr>
              <a:buFontTx/>
              <a:buChar char="-"/>
            </a:pPr>
            <a:r>
              <a:rPr lang="pl-PL" dirty="0"/>
              <a:t> orzeka przepadek świadczenia lub jego równowartości na rzecz SP</a:t>
            </a:r>
          </a:p>
          <a:p>
            <a:r>
              <a:rPr lang="pl-PL" dirty="0"/>
              <a:t> stosuje w tym wypadku przepisy prawa cywilnego</a:t>
            </a:r>
          </a:p>
        </p:txBody>
      </p:sp>
    </p:spTree>
    <p:extLst>
      <p:ext uri="{BB962C8B-B14F-4D97-AF65-F5344CB8AC3E}">
        <p14:creationId xmlns:p14="http://schemas.microsoft.com/office/powerpoint/2010/main" val="18169830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Podmiot zobowiązany z art. 91a</a:t>
            </a:r>
          </a:p>
        </p:txBody>
      </p:sp>
      <p:sp>
        <p:nvSpPr>
          <p:cNvPr id="3" name="Content Placeholder 2"/>
          <p:cNvSpPr>
            <a:spLocks noGrp="1"/>
          </p:cNvSpPr>
          <p:nvPr>
            <p:ph idx="1"/>
          </p:nvPr>
        </p:nvSpPr>
        <p:spPr/>
        <p:txBody>
          <a:bodyPr>
            <a:normAutofit fontScale="92500" lnSpcReduction="10000"/>
          </a:bodyPr>
          <a:lstStyle/>
          <a:p>
            <a:r>
              <a:rPr lang="pl-PL" dirty="0"/>
              <a:t>jest przesłuchiwany w postępowaniu karnym w charakterze </a:t>
            </a:r>
            <a:r>
              <a:rPr lang="pl-PL" b="1" dirty="0"/>
              <a:t>świadka</a:t>
            </a:r>
          </a:p>
          <a:p>
            <a:pPr marL="0" indent="0">
              <a:buNone/>
            </a:pPr>
            <a:r>
              <a:rPr lang="pl-PL" b="1" dirty="0"/>
              <a:t>Uprawnienia:</a:t>
            </a:r>
          </a:p>
          <a:p>
            <a:r>
              <a:rPr lang="pl-PL" b="1" dirty="0"/>
              <a:t>może odmówić złożenia zeznań!</a:t>
            </a:r>
          </a:p>
          <a:p>
            <a:r>
              <a:rPr lang="pl-PL" dirty="0"/>
              <a:t>prawo do pomocy tłumacza</a:t>
            </a:r>
          </a:p>
          <a:p>
            <a:r>
              <a:rPr lang="pl-PL" dirty="0"/>
              <a:t>prawo do pomocy pełnomocnika</a:t>
            </a:r>
          </a:p>
          <a:p>
            <a:r>
              <a:rPr lang="pl-PL" dirty="0"/>
              <a:t>prawo dostępu do akt postępowania</a:t>
            </a:r>
          </a:p>
          <a:p>
            <a:r>
              <a:rPr lang="pl-PL" dirty="0"/>
              <a:t>inicjatywa  dowodowa</a:t>
            </a:r>
          </a:p>
          <a:p>
            <a:r>
              <a:rPr lang="pl-PL" dirty="0"/>
              <a:t>prawo zadawania pytań osobie przesłuchiwanej</a:t>
            </a:r>
          </a:p>
          <a:p>
            <a:r>
              <a:rPr lang="pl-PL" dirty="0"/>
              <a:t>prawo zabierania głosu końcowego przed obrońcą oskarżonego i oskarżonym</a:t>
            </a:r>
          </a:p>
          <a:p>
            <a:endParaRPr lang="pl-PL" b="1" dirty="0"/>
          </a:p>
        </p:txBody>
      </p:sp>
    </p:spTree>
    <p:extLst>
      <p:ext uri="{BB962C8B-B14F-4D97-AF65-F5344CB8AC3E}">
        <p14:creationId xmlns:p14="http://schemas.microsoft.com/office/powerpoint/2010/main" val="1550894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Podmiot zobowiązany z art. 91a</a:t>
            </a:r>
          </a:p>
        </p:txBody>
      </p:sp>
      <p:sp>
        <p:nvSpPr>
          <p:cNvPr id="3" name="Content Placeholder 2"/>
          <p:cNvSpPr>
            <a:spLocks noGrp="1"/>
          </p:cNvSpPr>
          <p:nvPr>
            <p:ph idx="1"/>
          </p:nvPr>
        </p:nvSpPr>
        <p:spPr/>
        <p:txBody>
          <a:bodyPr/>
          <a:lstStyle/>
          <a:p>
            <a:pPr marL="0" indent="0">
              <a:buNone/>
            </a:pPr>
            <a:r>
              <a:rPr lang="pl-PL" b="1" dirty="0"/>
              <a:t>Obowiązki:</a:t>
            </a:r>
          </a:p>
          <a:p>
            <a:r>
              <a:rPr lang="pl-PL" dirty="0"/>
              <a:t>obowiązek stawiennictwa na wezwanie organu</a:t>
            </a:r>
          </a:p>
          <a:p>
            <a:r>
              <a:rPr lang="pl-PL" dirty="0"/>
              <a:t>obowiązek zawiadamiania o każdej zmianie miejsca swojego zamieszkania lub pobytu trwającego dłużej niż 7 dni, także z powodu pozbawienia wolności w innej sprawie , oraz o każdej zmianie danych umożliwiających kontaktowanie z art. 213 § 1 k.p.k.</a:t>
            </a:r>
          </a:p>
        </p:txBody>
      </p:sp>
    </p:spTree>
    <p:extLst>
      <p:ext uri="{BB962C8B-B14F-4D97-AF65-F5344CB8AC3E}">
        <p14:creationId xmlns:p14="http://schemas.microsoft.com/office/powerpoint/2010/main" val="116257596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Kumulacja ról procesowych</a:t>
            </a:r>
          </a:p>
        </p:txBody>
      </p:sp>
      <p:sp>
        <p:nvSpPr>
          <p:cNvPr id="3" name="Content Placeholder 2"/>
          <p:cNvSpPr>
            <a:spLocks noGrp="1"/>
          </p:cNvSpPr>
          <p:nvPr>
            <p:ph idx="1"/>
          </p:nvPr>
        </p:nvSpPr>
        <p:spPr>
          <a:xfrm>
            <a:off x="467544" y="2564904"/>
            <a:ext cx="8229600" cy="2213600"/>
          </a:xfrm>
        </p:spPr>
        <p:txBody>
          <a:bodyPr/>
          <a:lstStyle/>
          <a:p>
            <a:r>
              <a:rPr lang="pl-PL" dirty="0"/>
              <a:t>zmiana roli w zależności od stadium procesu</a:t>
            </a:r>
          </a:p>
          <a:p>
            <a:pPr marL="0" indent="0">
              <a:buNone/>
            </a:pPr>
            <a:endParaRPr lang="pl-PL" dirty="0"/>
          </a:p>
          <a:p>
            <a:r>
              <a:rPr lang="pl-PL" dirty="0"/>
              <a:t>kumulacja w jednej osobie kilku kategorii uczestników procesu</a:t>
            </a:r>
          </a:p>
        </p:txBody>
      </p:sp>
    </p:spTree>
    <p:extLst>
      <p:ext uri="{BB962C8B-B14F-4D97-AF65-F5344CB8AC3E}">
        <p14:creationId xmlns:p14="http://schemas.microsoft.com/office/powerpoint/2010/main" val="27908969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Kumulacja ról procesowych</a:t>
            </a:r>
          </a:p>
        </p:txBody>
      </p:sp>
      <p:sp>
        <p:nvSpPr>
          <p:cNvPr id="3" name="Content Placeholder 2"/>
          <p:cNvSpPr>
            <a:spLocks noGrp="1"/>
          </p:cNvSpPr>
          <p:nvPr>
            <p:ph idx="1"/>
          </p:nvPr>
        </p:nvSpPr>
        <p:spPr/>
        <p:txBody>
          <a:bodyPr>
            <a:normAutofit lnSpcReduction="10000"/>
          </a:bodyPr>
          <a:lstStyle/>
          <a:p>
            <a:pPr marL="0" indent="0">
              <a:buNone/>
            </a:pPr>
            <a:r>
              <a:rPr lang="pl-PL" b="1" dirty="0"/>
              <a:t>Zakaz kumulacji:</a:t>
            </a:r>
          </a:p>
          <a:p>
            <a:r>
              <a:rPr lang="pl-PL" dirty="0"/>
              <a:t>organ procesowy nie może spełniać żadnej innej roli</a:t>
            </a:r>
          </a:p>
          <a:p>
            <a:pPr marL="0" indent="0">
              <a:buNone/>
            </a:pPr>
            <a:endParaRPr lang="pl-PL" dirty="0"/>
          </a:p>
          <a:p>
            <a:r>
              <a:rPr lang="pl-PL" dirty="0"/>
              <a:t>sprzeczność róluczestników procesu uniemożliwia łączenie ich przez jedną osobę (</a:t>
            </a:r>
            <a:r>
              <a:rPr lang="pl-PL" u="sng" dirty="0"/>
              <a:t>uwaga</a:t>
            </a:r>
            <a:r>
              <a:rPr lang="pl-PL" dirty="0"/>
              <a:t>: art. 50 k.p.k. i 497-498 k.p.k.)</a:t>
            </a:r>
          </a:p>
          <a:p>
            <a:endParaRPr lang="pl-PL" dirty="0"/>
          </a:p>
          <a:p>
            <a:r>
              <a:rPr lang="pl-PL" dirty="0"/>
              <a:t>łączne spełnianie niektórych ról uczestników procesu przez jedną osobę spowodowałoby nienależyte wykonanie jednej z ról</a:t>
            </a:r>
          </a:p>
        </p:txBody>
      </p:sp>
    </p:spTree>
    <p:extLst>
      <p:ext uri="{BB962C8B-B14F-4D97-AF65-F5344CB8AC3E}">
        <p14:creationId xmlns:p14="http://schemas.microsoft.com/office/powerpoint/2010/main" val="308035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lstStyle/>
          <a:p>
            <a:r>
              <a:rPr lang="pl-PL" b="1" dirty="0"/>
              <a:t>Właściwość rzeczowa- </a:t>
            </a:r>
            <a:r>
              <a:rPr lang="pl-PL" dirty="0"/>
              <a:t>kompetencja sądu do rozpoznawania sprawy w pierwszej instancji.</a:t>
            </a:r>
          </a:p>
          <a:p>
            <a:endParaRPr lang="pl-PL" dirty="0"/>
          </a:p>
          <a:p>
            <a:r>
              <a:rPr lang="pl-PL" dirty="0"/>
              <a:t>Kryterium: rodzaj przestępstwa.</a:t>
            </a:r>
          </a:p>
          <a:p>
            <a:endParaRPr lang="pl-PL" dirty="0"/>
          </a:p>
          <a:p>
            <a:r>
              <a:rPr lang="pl-PL" dirty="0"/>
              <a:t>Sąd rejonowy rozstrzyga w pierwszej instancji w sprawach dotyczących wszystkich kategorii przestępstw z wyjątkiem tych, które zostały przekazane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buNone/>
            </a:pPr>
            <a:r>
              <a:rPr lang="pl-PL" dirty="0"/>
              <a:t>1)  o zbrodnie określone w Kodeksie karnym oraz w ustawach szczególnych;</a:t>
            </a:r>
          </a:p>
          <a:p>
            <a:pPr marL="109728" indent="0">
              <a:buNone/>
            </a:pPr>
            <a:r>
              <a:rPr lang="pl-PL" dirty="0"/>
              <a:t>2)  o występki określone w rozdziałach XVI i XVII oraz w art. 140–142, art. 148 </a:t>
            </a:r>
          </a:p>
          <a:p>
            <a:pPr marL="109728" indent="0">
              <a:buNone/>
            </a:pPr>
            <a:r>
              <a:rPr lang="pl-PL" dirty="0"/>
              <a:t>§ 4, art. 149, art. 150 § 1, art. 151–154, art. 156 § 3, art. 158 § 3, art. 163 § 3 i 4, art. 165 § 1, 3 i 4, art. 166 § 1, art. 173 § 3 i 4, art. 185 § 2, art. 189a § 2, art. 210 § 2, art. 211a, art. 252 § 3, art. 258 § 1–3, art. 265 § 1 i 2, art. 269, art. 278 § 1 i 2 w zw. z art. 294, art. 284 § 1 i 2 w zw. z art. 294, art. 286 § 1 w zw. z art. 294, art. 287 § 1 w zw. z art. 294, art. 296 § 3 oraz art. 299 Kodeksu  karnego;</a:t>
            </a:r>
          </a:p>
          <a:p>
            <a:pPr marL="109728" indent="0">
              <a:buNone/>
            </a:pPr>
            <a:r>
              <a:rPr lang="pl-PL" dirty="0"/>
              <a:t>3)  o występki, które z mocy przepisu szczególnego należą do właściwości sądu okręgowego.</a:t>
            </a:r>
          </a:p>
        </p:txBody>
      </p:sp>
    </p:spTree>
    <p:extLst>
      <p:ext uri="{BB962C8B-B14F-4D97-AF65-F5344CB8AC3E}">
        <p14:creationId xmlns:p14="http://schemas.microsoft.com/office/powerpoint/2010/main" val="3338470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r>
              <a:rPr lang="pl-PL" b="1" dirty="0"/>
              <a:t>Właściwość miejscowa- </a:t>
            </a:r>
            <a:r>
              <a:rPr lang="pl-PL" dirty="0"/>
              <a:t>pozwala na stwierdzenie, który z sądów tego samego rzędu posiada kompetencje do rozpoznania konkretnej sprawy.</a:t>
            </a:r>
          </a:p>
          <a:p>
            <a:pPr marL="109728" indent="0">
              <a:buNone/>
            </a:pPr>
            <a:endParaRPr lang="pl-PL" dirty="0"/>
          </a:p>
          <a:p>
            <a:r>
              <a:rPr lang="pl-PL" dirty="0"/>
              <a:t>Podstawowe kryterium: miejsce popełnienia przestępstwa.</a:t>
            </a:r>
          </a:p>
          <a:p>
            <a:endParaRPr lang="pl-PL" dirty="0"/>
          </a:p>
        </p:txBody>
      </p:sp>
    </p:spTree>
    <p:extLst>
      <p:ext uri="{BB962C8B-B14F-4D97-AF65-F5344CB8AC3E}">
        <p14:creationId xmlns:p14="http://schemas.microsoft.com/office/powerpoint/2010/main" val="2696861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buNone/>
            </a:pPr>
            <a:r>
              <a:rPr lang="pl-PL" dirty="0"/>
              <a:t>Jeżeli  przestępstwo  popełniono  na  polskim  statku  wodnym  lub powietrznym, </a:t>
            </a:r>
            <a:r>
              <a:rPr lang="pl-PL" b="1" dirty="0"/>
              <a:t>a § 1 nie może mieć zastosowania</a:t>
            </a:r>
            <a:r>
              <a:rPr lang="pl-PL" dirty="0"/>
              <a:t>,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r>
              <a:rPr lang="pl-PL" dirty="0"/>
              <a:t>Jeżeli nie można ustalić miejsca popełnienia przestępstwa, czyli nie znajdują zastosowania reguły z art. 31 k.p.k., właściwość należy ustalić na podstawie art. 32 § 1 k.p.k.</a:t>
            </a:r>
          </a:p>
          <a:p>
            <a:endParaRPr lang="pl-PL" dirty="0"/>
          </a:p>
          <a:p>
            <a:r>
              <a:rPr lang="pl-PL" dirty="0"/>
              <a:t>Właściwy jest sąd, w okręgu którego:</a:t>
            </a:r>
          </a:p>
          <a:p>
            <a:pPr marL="109728" indent="0">
              <a:buNone/>
            </a:pPr>
            <a:r>
              <a:rPr lang="pl-PL" dirty="0"/>
              <a:t>1)  </a:t>
            </a:r>
            <a:r>
              <a:rPr lang="pl-PL" b="1" dirty="0"/>
              <a:t>ujawniono</a:t>
            </a:r>
            <a:r>
              <a:rPr lang="pl-PL" dirty="0"/>
              <a:t> przestępstwo,</a:t>
            </a:r>
          </a:p>
          <a:p>
            <a:pPr marL="109728" indent="0">
              <a:buNone/>
            </a:pPr>
            <a:r>
              <a:rPr lang="pl-PL" dirty="0"/>
              <a:t>2)  </a:t>
            </a:r>
            <a:r>
              <a:rPr lang="pl-PL" b="1" dirty="0"/>
              <a:t>ujęto</a:t>
            </a:r>
            <a:r>
              <a:rPr lang="pl-PL" dirty="0"/>
              <a:t> oskarżonego,</a:t>
            </a:r>
          </a:p>
          <a:p>
            <a:pPr marL="109728" indent="0">
              <a:buNone/>
            </a:pPr>
            <a:r>
              <a:rPr lang="pl-PL" dirty="0"/>
              <a:t>3)  oskarżony  przed  popełnieniem  przestępstwa  </a:t>
            </a:r>
            <a:r>
              <a:rPr lang="pl-PL" b="1" dirty="0"/>
              <a:t>stale  mieszkał  lub  czasowo przebywał</a:t>
            </a:r>
          </a:p>
          <a:p>
            <a:pPr marL="109728" indent="0">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r>
              <a:rPr lang="pl-PL" b="1" dirty="0"/>
              <a:t>Właściwość funkcjonalna- </a:t>
            </a:r>
            <a:r>
              <a:rPr lang="pl-PL" dirty="0"/>
              <a:t>wskazuje do dokonywania jakich czynności jest uprawniony dany sąd.</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PRACOWNICY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226820" y="274638"/>
            <a:ext cx="6172200" cy="1143000"/>
          </a:xfrm>
        </p:spPr>
        <p:txBody>
          <a:bodyPr>
            <a:normAutofit fontScale="90000"/>
          </a:bodyPr>
          <a:lstStyle/>
          <a:p>
            <a:pPr algn="ctr"/>
            <a:r>
              <a:rPr lang="pl-PL" dirty="0"/>
              <a:t>Ruchoma właściwość sądów tradycyjna</a:t>
            </a:r>
          </a:p>
        </p:txBody>
      </p:sp>
      <p:sp>
        <p:nvSpPr>
          <p:cNvPr id="5" name="Symbol zastępczy zawartości 2"/>
          <p:cNvSpPr>
            <a:spLocks noGrp="1"/>
          </p:cNvSpPr>
          <p:nvPr>
            <p:ph idx="1"/>
          </p:nvPr>
        </p:nvSpPr>
        <p:spPr>
          <a:xfrm>
            <a:off x="179512" y="1484784"/>
            <a:ext cx="8964488" cy="5132040"/>
          </a:xfrm>
        </p:spPr>
        <p:txBody>
          <a:bodyPr>
            <a:normAutofit fontScale="77500" lnSpcReduction="20000"/>
          </a:bodyPr>
          <a:lstStyle/>
          <a:p>
            <a:pPr marL="0" indent="0">
              <a:buNone/>
            </a:pPr>
            <a:r>
              <a:rPr lang="pl-PL" dirty="0"/>
              <a:t>K.p.k. zezwala tradycyjnie (podobne przepisy były już w k.p.k. z 1928r.) na zmianę właściwości sądów okręgowych i rejonowych w następujących przypadkach:</a:t>
            </a:r>
          </a:p>
          <a:p>
            <a:pPr marL="514350" indent="-514350">
              <a:buAutoNum type="arabicParenR"/>
            </a:pPr>
            <a:r>
              <a:rPr lang="pl-PL" b="1" dirty="0"/>
              <a:t>łączności spraw karnych</a:t>
            </a:r>
            <a:r>
              <a:rPr lang="pl-PL" dirty="0"/>
              <a:t>;</a:t>
            </a:r>
          </a:p>
          <a:p>
            <a:pPr marL="514350" indent="-514350">
              <a:buAutoNum type="arabicParenR"/>
            </a:pPr>
            <a:r>
              <a:rPr lang="pl-PL" b="1" dirty="0"/>
              <a:t>postulatu oszczędności procesu;</a:t>
            </a:r>
          </a:p>
          <a:p>
            <a:pPr marL="514350" indent="-514350">
              <a:buAutoNum type="arabicParenR"/>
            </a:pPr>
            <a:r>
              <a:rPr lang="pl-PL" b="1" dirty="0"/>
              <a:t>delegacji.</a:t>
            </a:r>
          </a:p>
          <a:p>
            <a:r>
              <a:rPr lang="pl-PL" b="1" dirty="0"/>
              <a:t>Łączność podmiotowa </a:t>
            </a:r>
            <a:r>
              <a:rPr lang="pl-PL" dirty="0"/>
              <a:t>występuje wtedy, gdy ta sama osoba oskarżona jest o kilka przestępstw, a sprawy te należą do właściwości różnych sądów tego samego rzędu – wówczas właściwy jest </a:t>
            </a:r>
            <a:r>
              <a:rPr lang="pl-PL" b="1" dirty="0"/>
              <a:t>sąd, w którym najpierw wszczęto postępowanie</a:t>
            </a:r>
            <a:r>
              <a:rPr lang="pl-PL" dirty="0"/>
              <a:t>.</a:t>
            </a:r>
          </a:p>
          <a:p>
            <a:pPr marL="0" indent="0">
              <a:buNone/>
            </a:pPr>
            <a:r>
              <a:rPr lang="pl-PL" dirty="0"/>
              <a:t>Jeżeli sprawy należą do właściwości sądów różnego rzędu (rejonowy i okręgowy), to sprawę rozpoznaje sąd wyższego rzędu (art. 33 § 1 i 2 k.p.k.)</a:t>
            </a:r>
          </a:p>
          <a:p>
            <a:r>
              <a:rPr lang="pl-PL" b="1" dirty="0"/>
              <a:t>Łączność przedmiotowa </a:t>
            </a:r>
            <a:r>
              <a:rPr lang="pl-PL" dirty="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b="1" dirty="0"/>
          </a:p>
          <a:p>
            <a:pPr marL="0" indent="0">
              <a:buNone/>
            </a:pPr>
            <a:endParaRPr lang="pl-PL" b="1" dirty="0"/>
          </a:p>
        </p:txBody>
      </p:sp>
    </p:spTree>
    <p:extLst>
      <p:ext uri="{BB962C8B-B14F-4D97-AF65-F5344CB8AC3E}">
        <p14:creationId xmlns:p14="http://schemas.microsoft.com/office/powerpoint/2010/main" val="13903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3921" y="833120"/>
            <a:ext cx="7174229" cy="5476240"/>
          </a:xfrm>
        </p:spPr>
        <p:txBody>
          <a:bodyPr>
            <a:normAutofit fontScale="77500" lnSpcReduction="20000"/>
          </a:bodyPr>
          <a:lstStyle/>
          <a:p>
            <a:pPr algn="just"/>
            <a:r>
              <a:rPr lang="pl-PL" b="1" dirty="0"/>
              <a:t>Łączność podmiotowo-przedmiotowa </a:t>
            </a:r>
            <a:r>
              <a:rPr lang="pl-PL" dirty="0"/>
              <a:t>ma miejsce wtedy, gdy występuje łączność spraw podmiotowa, jak i przedmiotowa.</a:t>
            </a:r>
          </a:p>
          <a:p>
            <a:pPr marL="0" indent="0" algn="just">
              <a:buNone/>
            </a:pPr>
            <a:r>
              <a:rPr lang="pl-PL" dirty="0"/>
              <a:t>Niekiedy może jednak okazać się, że połączenie spraw i oskarżonych w jednym procesie utrudnia postępowanie oraz ogranicza możliwość dotarcia do prawdy materialnej. W takim przypadku można </a:t>
            </a:r>
            <a:r>
              <a:rPr lang="pl-PL" b="1" dirty="0"/>
              <a:t>wyłączyć i odrębnie rozpoznać</a:t>
            </a:r>
            <a:r>
              <a:rPr lang="pl-PL" dirty="0"/>
              <a:t> sprawę poszczególnych osób lub o poszczególne czyny (art. 34 § 3 k.p.k.)</a:t>
            </a:r>
          </a:p>
          <a:p>
            <a:pPr marL="0" indent="0" algn="just">
              <a:buNone/>
            </a:pPr>
            <a:endParaRPr lang="pl-PL" dirty="0"/>
          </a:p>
          <a:p>
            <a:pPr marL="0" indent="0" algn="just">
              <a:buNone/>
            </a:pPr>
            <a:r>
              <a:rPr lang="pl-PL" b="1" dirty="0"/>
              <a:t>Postulat oszczędności procesu - </a:t>
            </a:r>
            <a:r>
              <a:rPr lang="pl-PL" dirty="0"/>
              <a:t>art. 36 k.p.k. – sąd wyższego rzędu nad sądem właściwym może przekazać sprawę innemu sądowi równorzędnemu, jeżeli większość osób, które należy wezwać na rozprawę zamieszkuje blisko sądu, a z dala od sądu właściwego.</a:t>
            </a:r>
          </a:p>
          <a:p>
            <a:pPr marL="0" indent="0" algn="just">
              <a:buNone/>
            </a:pPr>
            <a:endParaRPr lang="pl-PL" dirty="0"/>
          </a:p>
          <a:p>
            <a:pPr marL="0" indent="0" algn="just">
              <a:buNone/>
            </a:pPr>
            <a:r>
              <a:rPr lang="pl-PL" b="1" dirty="0"/>
              <a:t>Delegacja właściwości – </a:t>
            </a:r>
            <a:r>
              <a:rPr lang="pl-PL" dirty="0"/>
              <a:t>art. 37 k.p.k. - Sąd Najwyższy może z inicjatywy właściwego sądu przekazać sprawę do rozpoznania innemu sądowi równorzędnemu.</a:t>
            </a:r>
          </a:p>
          <a:p>
            <a:pPr marL="0" indent="0" algn="just">
              <a:buNone/>
            </a:pPr>
            <a:endParaRPr lang="pl-PL" b="1" dirty="0"/>
          </a:p>
          <a:p>
            <a:pPr marL="0" indent="0" algn="just">
              <a:buNone/>
            </a:pPr>
            <a:endParaRPr lang="pl-PL" b="1" dirty="0"/>
          </a:p>
          <a:p>
            <a:pPr algn="just"/>
            <a:endParaRPr lang="pl-PL" dirty="0"/>
          </a:p>
        </p:txBody>
      </p:sp>
    </p:spTree>
    <p:extLst>
      <p:ext uri="{BB962C8B-B14F-4D97-AF65-F5344CB8AC3E}">
        <p14:creationId xmlns:p14="http://schemas.microsoft.com/office/powerpoint/2010/main" val="3155603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normAutofit/>
          </a:bodyPr>
          <a:lstStyle/>
          <a:p>
            <a:r>
              <a:rPr lang="pl-PL" dirty="0"/>
              <a:t>Łączność </a:t>
            </a:r>
            <a:r>
              <a:rPr lang="pl-PL" b="1" dirty="0"/>
              <a:t>podmiotowa</a:t>
            </a:r>
            <a:r>
              <a:rPr lang="pl-PL" dirty="0"/>
              <a:t>→ art. 33 § 1 k.p.k.; łączne rozpoznanie co najmniej </a:t>
            </a:r>
            <a:r>
              <a:rPr lang="pl-PL" b="1" dirty="0"/>
              <a:t>dwóch spraw </a:t>
            </a:r>
            <a:r>
              <a:rPr lang="pl-PL" dirty="0"/>
              <a:t>spraw o różne przestępstwa </a:t>
            </a:r>
            <a:r>
              <a:rPr lang="pl-PL" b="1" dirty="0"/>
              <a:t>jednego oskarżonego</a:t>
            </a:r>
          </a:p>
          <a:p>
            <a:endParaRPr lang="pl-PL" dirty="0"/>
          </a:p>
          <a:p>
            <a:r>
              <a:rPr lang="pl-PL" dirty="0"/>
              <a:t>Łączność </a:t>
            </a:r>
            <a:r>
              <a:rPr lang="pl-PL" b="1" dirty="0"/>
              <a:t>przedmiotowa</a:t>
            </a:r>
            <a:r>
              <a:rPr lang="pl-PL" dirty="0"/>
              <a:t>→ art. 34 § 1 k.p.k.; łączne rozpoznanie spraw przynajmniej </a:t>
            </a:r>
            <a:r>
              <a:rPr lang="pl-PL" b="1" dirty="0"/>
              <a:t>dwóch oskarżonych</a:t>
            </a:r>
          </a:p>
          <a:p>
            <a:pPr marL="109728" indent="0">
              <a:buNone/>
            </a:pPr>
            <a:endParaRPr lang="pl-PL" dirty="0"/>
          </a:p>
          <a:p>
            <a:r>
              <a:rPr lang="pl-PL" dirty="0"/>
              <a:t>Łączność </a:t>
            </a:r>
            <a:r>
              <a:rPr lang="pl-PL" b="1" dirty="0"/>
              <a:t>przedmiotowo-podmiotowa</a:t>
            </a:r>
            <a:r>
              <a:rPr lang="pl-PL" dirty="0"/>
              <a:t> (mieszana) → połączenie spraw na podstawie kryteriów podmiotowych i przedmiotowych.</a:t>
            </a:r>
          </a:p>
        </p:txBody>
      </p:sp>
    </p:spTree>
    <p:extLst>
      <p:ext uri="{BB962C8B-B14F-4D97-AF65-F5344CB8AC3E}">
        <p14:creationId xmlns:p14="http://schemas.microsoft.com/office/powerpoint/2010/main" val="3546972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145780" cy="1191831"/>
          </a:xfrm>
        </p:spPr>
        <p:txBody>
          <a:bodyPr>
            <a:normAutofit fontScale="90000"/>
          </a:bodyPr>
          <a:lstStyle/>
          <a:p>
            <a:pPr algn="ctr"/>
            <a:r>
              <a:rPr lang="pl-PL" b="1" dirty="0"/>
              <a:t>Ruchoma właściwość nadzwyczajna</a:t>
            </a:r>
          </a:p>
        </p:txBody>
      </p:sp>
      <p:sp>
        <p:nvSpPr>
          <p:cNvPr id="5" name="Symbol zastępczy zawartości 2"/>
          <p:cNvSpPr>
            <a:spLocks noGrp="1"/>
          </p:cNvSpPr>
          <p:nvPr>
            <p:ph idx="1"/>
          </p:nvPr>
        </p:nvSpPr>
        <p:spPr>
          <a:xfrm>
            <a:off x="731520" y="1483360"/>
            <a:ext cx="7757160" cy="4836160"/>
          </a:xfrm>
        </p:spPr>
        <p:txBody>
          <a:bodyPr>
            <a:normAutofit fontScale="85000" lnSpcReduction="10000"/>
          </a:bodyPr>
          <a:lstStyle/>
          <a:p>
            <a:pPr marL="0" indent="0" algn="just">
              <a:lnSpc>
                <a:spcPct val="150000"/>
              </a:lnSpc>
              <a:buNone/>
            </a:pPr>
            <a:r>
              <a:rPr lang="pl-PL" dirty="0"/>
              <a:t>Art. 25 § 2 k.p.k.: </a:t>
            </a:r>
            <a:r>
              <a:rPr lang="pl-PL" b="1" dirty="0"/>
              <a:t>sąd apelacyjny, na wniosek sądu rejonowego, może przekazać do rozpoznania sądowi okręgowemu, sprawę o każde przestępstwo ze względu na szczególną wagę lub zawiłość sprawy.</a:t>
            </a:r>
          </a:p>
          <a:p>
            <a:pPr marL="0" indent="0" algn="just">
              <a:lnSpc>
                <a:spcPct val="150000"/>
              </a:lnSpc>
              <a:buNone/>
            </a:pPr>
            <a:r>
              <a:rPr lang="pl-PL" dirty="0"/>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p>
        </p:txBody>
      </p:sp>
    </p:spTree>
    <p:extLst>
      <p:ext uri="{BB962C8B-B14F-4D97-AF65-F5344CB8AC3E}">
        <p14:creationId xmlns:p14="http://schemas.microsoft.com/office/powerpoint/2010/main" val="3496715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389120"/>
          </a:xfrm>
        </p:spPr>
        <p:txBody>
          <a:bodyPr>
            <a:normAutofit fontScale="85000" lnSpcReduction="20000"/>
          </a:bodyPr>
          <a:lstStyle/>
          <a:p>
            <a:pPr marL="109728" indent="0">
              <a:buNone/>
            </a:pPr>
            <a:r>
              <a:rPr lang="pl-PL" dirty="0"/>
              <a:t>Następstwa naruszenia właściwości mogą byd różnorakie w zależności od charakteru naruszenia. </a:t>
            </a:r>
          </a:p>
          <a:p>
            <a:pPr marL="109728" indent="0">
              <a:buNone/>
            </a:pPr>
            <a:endParaRPr lang="pl-PL" dirty="0"/>
          </a:p>
          <a:p>
            <a:pPr marL="109728" indent="0">
              <a:buNone/>
            </a:pPr>
            <a:r>
              <a:rPr lang="pl-PL" dirty="0"/>
              <a:t>Z rygorystycznymi następstwami mamy do czynienia, gdy:</a:t>
            </a:r>
          </a:p>
          <a:p>
            <a:pPr marL="109728" indent="0">
              <a:buNone/>
            </a:pPr>
            <a:r>
              <a:rPr lang="pl-PL" dirty="0"/>
              <a:t> 1) sąd rozpozna sprawę oskarżonego, który nie podlegał orzecznictwu polskich sądów karnych;</a:t>
            </a:r>
          </a:p>
          <a:p>
            <a:pPr marL="109728" indent="0">
              <a:buNone/>
            </a:pPr>
            <a:r>
              <a:rPr lang="pl-PL" dirty="0"/>
              <a:t> 2) sąd powszechny orzeknie w sprawie, gdzie właściwy jest sąd szczególny lub odwrotnie;</a:t>
            </a:r>
          </a:p>
          <a:p>
            <a:pPr marL="109728" indent="0">
              <a:buNone/>
            </a:pPr>
            <a:r>
              <a:rPr lang="pl-PL" dirty="0"/>
              <a:t> 3) sąd niższego rzędu orzeknie w sprawie należącej do sądu wyższego rzędu. </a:t>
            </a:r>
          </a:p>
          <a:p>
            <a:pPr marL="109728" indent="0">
              <a:buNone/>
            </a:pPr>
            <a:endParaRPr lang="pl-PL" dirty="0"/>
          </a:p>
          <a:p>
            <a:pPr marL="109728" indent="0">
              <a:buNone/>
            </a:pPr>
            <a:r>
              <a:rPr lang="pl-PL" dirty="0"/>
              <a:t>Takie naruszenia mogą stanowić tzw. </a:t>
            </a:r>
            <a:r>
              <a:rPr lang="pl-PL" b="1" dirty="0"/>
              <a:t>bezwzględne przyczyny odwoławcze</a:t>
            </a:r>
            <a:r>
              <a:rPr lang="pl-PL" dirty="0"/>
              <a:t> (art. 439 k.p.k.).</a:t>
            </a:r>
          </a:p>
        </p:txBody>
      </p:sp>
    </p:spTree>
    <p:extLst>
      <p:ext uri="{BB962C8B-B14F-4D97-AF65-F5344CB8AC3E}">
        <p14:creationId xmlns:p14="http://schemas.microsoft.com/office/powerpoint/2010/main" val="537817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a:t>Zasada </a:t>
            </a:r>
            <a:r>
              <a:rPr lang="pl-PL" b="1" dirty="0"/>
              <a:t>obiektywizmu</a:t>
            </a:r>
          </a:p>
          <a:p>
            <a:pPr marL="109728" indent="0">
              <a:buNone/>
            </a:pPr>
            <a:endParaRPr lang="pl-PL" dirty="0"/>
          </a:p>
          <a:p>
            <a:r>
              <a:rPr lang="pl-PL" dirty="0"/>
              <a:t>art. 40 k.p.k.→ wyłączenie </a:t>
            </a:r>
            <a:r>
              <a:rPr lang="pl-PL" b="1" dirty="0"/>
              <a:t>z mocy prawa</a:t>
            </a:r>
            <a:r>
              <a:rPr lang="pl-PL" dirty="0"/>
              <a:t>; iudex inhabilis.</a:t>
            </a:r>
          </a:p>
          <a:p>
            <a:endParaRPr lang="pl-PL" dirty="0"/>
          </a:p>
          <a:p>
            <a:r>
              <a:rPr lang="pl-PL" dirty="0"/>
              <a:t>art. 41k.p.k.→ </a:t>
            </a:r>
            <a:r>
              <a:rPr lang="pl-PL" b="1" dirty="0"/>
              <a:t>na wniosek</a:t>
            </a:r>
            <a:r>
              <a:rPr lang="pl-PL" dirty="0"/>
              <a:t>; iudex suspectus.</a:t>
            </a:r>
          </a:p>
          <a:p>
            <a:endParaRPr lang="pl-PL" dirty="0"/>
          </a:p>
          <a:p>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r>
              <a:rPr lang="pl-PL" sz="2400" dirty="0"/>
              <a:t>Jest to dyrektywa, w myśl której sąd powinien posiadać swobodę podejmowania decyzji procesowych w granicach zakreślonych przez Konstytucję i ustawy (art. 178 ust. 1 Konstytucji RP).</a:t>
            </a:r>
          </a:p>
          <a:p>
            <a:r>
              <a:rPr lang="pl-PL" sz="2400" dirty="0"/>
              <a:t>Jest to zasada ustrojowa organów wymiaru sprawiedliwości.</a:t>
            </a:r>
          </a:p>
          <a:p>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960120" y="294958"/>
            <a:ext cx="7338060" cy="1155909"/>
          </a:xfrm>
        </p:spPr>
        <p:txBody>
          <a:bodyPr>
            <a:normAutofit fontScale="90000"/>
          </a:bodyPr>
          <a:lstStyle/>
          <a:p>
            <a:pPr algn="ctr"/>
            <a:r>
              <a:rPr lang="pl-PL" dirty="0"/>
              <a:t>Inne gwarancje procesowe niezawisłości</a:t>
            </a:r>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zasada obiektywizmu (art. 4 k.p.k.)</a:t>
            </a:r>
          </a:p>
          <a:p>
            <a:r>
              <a:rPr lang="pl-PL" dirty="0"/>
              <a:t>zapewnienie tajności narady i głosowania nad orzeczeniem (art. 108 k.p.k.)</a:t>
            </a:r>
          </a:p>
          <a:p>
            <a:r>
              <a:rPr lang="pl-PL" b="1" dirty="0"/>
              <a:t>Zasada samodzielności jurysdykcyjnej sądu</a:t>
            </a:r>
            <a:r>
              <a:rPr lang="pl-PL" dirty="0"/>
              <a:t> – autonomia orzekania.</a:t>
            </a:r>
          </a:p>
          <a:p>
            <a:pPr marL="0" indent="0">
              <a:buNone/>
            </a:pPr>
            <a:r>
              <a:rPr lang="pl-PL" dirty="0"/>
              <a:t>Ale! Art. 8 § 2 k.p.k.</a:t>
            </a:r>
          </a:p>
          <a:p>
            <a:pPr marL="0" indent="0">
              <a:buNone/>
            </a:pPr>
            <a:r>
              <a:rPr lang="pl-PL" b="1" dirty="0"/>
              <a:t>Ważne przepisy: </a:t>
            </a:r>
            <a:r>
              <a:rPr lang="pl-PL" dirty="0"/>
              <a:t>art. 442 §</a:t>
            </a:r>
            <a:r>
              <a:rPr lang="pl-PL" b="1" dirty="0"/>
              <a:t> </a:t>
            </a:r>
            <a:r>
              <a:rPr lang="pl-PL" dirty="0"/>
              <a:t>3 k.p.k., 441 § 3 k.p.k., art. 190 ust. 1 Konstytucji RP oraz art. 9 Konstytucji RP (ETPC, TSUE, ENA).</a:t>
            </a:r>
            <a:endParaRPr lang="pl-PL" b="1" dirty="0"/>
          </a:p>
        </p:txBody>
      </p:sp>
    </p:spTree>
    <p:extLst>
      <p:ext uri="{BB962C8B-B14F-4D97-AF65-F5344CB8AC3E}">
        <p14:creationId xmlns:p14="http://schemas.microsoft.com/office/powerpoint/2010/main" val="2984482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a:t>Zasada prawnie zdefiniowana (art. 8 k.p.k.)</a:t>
            </a:r>
          </a:p>
          <a:p>
            <a:pPr marL="109728" indent="0">
              <a:buNone/>
            </a:pPr>
            <a:endParaRPr lang="pl-PL" dirty="0"/>
          </a:p>
          <a:p>
            <a:r>
              <a:rPr lang="pl-PL" dirty="0"/>
              <a:t>Zasada pozakonstytucyjna</a:t>
            </a:r>
          </a:p>
          <a:p>
            <a:pPr marL="109728" indent="0">
              <a:buNone/>
            </a:pPr>
            <a:endParaRPr lang="pl-PL" dirty="0"/>
          </a:p>
          <a:p>
            <a:r>
              <a:rPr lang="pl-PL" dirty="0"/>
              <a:t>Wyraża dyrektywę, w myśl której sąd karny samodzielnie kształtuje zarówno faktyczną, jak i prawną podstawę każdego rozstrzygnięcia.</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291250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buNone/>
            </a:pPr>
            <a:r>
              <a:rPr lang="pl-PL" b="1" dirty="0"/>
              <a:t>Organ procesowy</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pl-PL" dirty="0"/>
              <a:t>wyjątek→ art. 8 § 2 k.p.k.</a:t>
            </a:r>
          </a:p>
          <a:p>
            <a:endParaRPr lang="pl-PL" dirty="0"/>
          </a:p>
          <a:p>
            <a:r>
              <a:rPr lang="pl-PL" dirty="0"/>
              <a:t>Sąd karny jest związany tylko prawomocnymi rozstrzygnięciami sądu kształtującymi prawo albo stosunek prawny.</a:t>
            </a:r>
          </a:p>
          <a:p>
            <a:endParaRPr lang="pl-PL" dirty="0"/>
          </a:p>
          <a:p>
            <a:r>
              <a:rPr lang="pl-PL" dirty="0"/>
              <a:t>Np. z zakresu prawa rodzinnego i opiekuńczego- orzeczenie o przysposobieniu całkowitym; z zakresu prawa administracyjnego- wygaśnięcie mandatu radnego na podstawie uchwały rady lub zarządzenia zastępczego wojewody.</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791922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716280" y="477838"/>
            <a:ext cx="7741920" cy="1181567"/>
          </a:xfrm>
        </p:spPr>
        <p:txBody>
          <a:bodyPr/>
          <a:lstStyle/>
          <a:p>
            <a:r>
              <a:rPr lang="pl-PL" dirty="0"/>
              <a:t>Ławnicy i referendarze</a:t>
            </a:r>
          </a:p>
        </p:txBody>
      </p:sp>
      <p:sp>
        <p:nvSpPr>
          <p:cNvPr id="5" name="Symbol zastępczy zawartości 2"/>
          <p:cNvSpPr>
            <a:spLocks noGrp="1"/>
          </p:cNvSpPr>
          <p:nvPr>
            <p:ph idx="1"/>
          </p:nvPr>
        </p:nvSpPr>
        <p:spPr>
          <a:xfrm>
            <a:off x="683568" y="1700808"/>
            <a:ext cx="7741920" cy="4678680"/>
          </a:xfrm>
        </p:spPr>
        <p:txBody>
          <a:bodyPr>
            <a:normAutofit fontScale="92500" lnSpcReduction="10000"/>
          </a:bodyPr>
          <a:lstStyle/>
          <a:p>
            <a:r>
              <a:rPr lang="pl-PL" dirty="0"/>
              <a:t>Ławnicy również korzystają z atrybutu niezawisłości – art. 169 § 1 </a:t>
            </a:r>
            <a:r>
              <a:rPr lang="pl-PL" dirty="0" err="1"/>
              <a:t>PrUSP</a:t>
            </a:r>
            <a:r>
              <a:rPr lang="pl-PL" dirty="0"/>
              <a:t>.</a:t>
            </a:r>
          </a:p>
          <a:p>
            <a:pPr marL="0" indent="0">
              <a:buNone/>
            </a:pPr>
            <a:r>
              <a:rPr lang="pl-PL" b="1" dirty="0"/>
              <a:t>Instytucja ławnika jest </a:t>
            </a:r>
            <a:r>
              <a:rPr lang="pl-PL" dirty="0"/>
              <a:t>wyrazem realizacji </a:t>
            </a:r>
            <a:r>
              <a:rPr lang="pl-PL" b="1" dirty="0"/>
              <a:t>zasady współdziałania ze społeczeństwem i instytucjami w ściganiu przestępstw.</a:t>
            </a:r>
          </a:p>
          <a:p>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buNone/>
            </a:pPr>
            <a:r>
              <a:rPr lang="pl-PL" dirty="0"/>
              <a:t>Uprawnienie referendarza określone są w różnorakich przepisach, np. art. 60 § 4 k.p.k., 81, art. 231 § 1 k.p.k.</a:t>
            </a:r>
          </a:p>
          <a:p>
            <a:pPr marL="0" indent="0">
              <a:buNone/>
            </a:pPr>
            <a:r>
              <a:rPr lang="pl-PL" dirty="0"/>
              <a:t>Postanowienia i zarządzenia referendarza sądowego </a:t>
            </a:r>
            <a:r>
              <a:rPr lang="pl-PL" b="1" dirty="0"/>
              <a:t>można zaskarżyć sprzeciwem</a:t>
            </a:r>
            <a:r>
              <a:rPr lang="pl-PL" dirty="0"/>
              <a:t> – art. 93a k.p.k.</a:t>
            </a:r>
          </a:p>
          <a:p>
            <a:endParaRPr lang="pl-PL" dirty="0"/>
          </a:p>
        </p:txBody>
      </p:sp>
    </p:spTree>
    <p:extLst>
      <p:ext uri="{BB962C8B-B14F-4D97-AF65-F5344CB8AC3E}">
        <p14:creationId xmlns:p14="http://schemas.microsoft.com/office/powerpoint/2010/main" val="2683832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pl-PL" dirty="0"/>
              <a:t>Ławnicy, obok sędziów zawodowych, </a:t>
            </a:r>
            <a:r>
              <a:rPr lang="pl-PL" b="1" dirty="0"/>
              <a:t>decydują, o kwestii o najwyższym znaczeniu w procesie karnym- </a:t>
            </a:r>
            <a:r>
              <a:rPr lang="pl-PL" dirty="0"/>
              <a:t>kwestii odpowiedzialności karnej oskarżonego. W ten sposób ustawodawca zapewnia </a:t>
            </a:r>
            <a:r>
              <a:rPr lang="pl-PL" b="1" dirty="0"/>
              <a:t>bezpośredni wpływ czynnika społecznego na orzecznictwo</a:t>
            </a:r>
            <a:r>
              <a:rPr lang="pl-PL" dirty="0"/>
              <a:t> sądowe.</a:t>
            </a:r>
          </a:p>
          <a:p>
            <a:pPr marL="109728" indent="0">
              <a:buNone/>
            </a:pPr>
            <a:endParaRPr lang="pl-PL" dirty="0"/>
          </a:p>
          <a:p>
            <a:r>
              <a:rPr lang="pl-PL" u="sng" dirty="0"/>
              <a:t>Zalety</a:t>
            </a:r>
            <a:r>
              <a:rPr lang="pl-PL" dirty="0"/>
              <a:t>: ławnicy </a:t>
            </a:r>
            <a:r>
              <a:rPr lang="pl-PL" b="1" dirty="0"/>
              <a:t>reprezentują poczucie sprawiedliwości </a:t>
            </a:r>
            <a:r>
              <a:rPr lang="pl-PL" dirty="0"/>
              <a:t>i opinię publiczną, w szczególności środowiska, z którego się wywodzą, wnosządo orzekania własne doświadczenie życiowe i wiedzę zawodową oraz przyczyniają się do kształtowania poglądów prawnych społeczeństwa.</a:t>
            </a:r>
          </a:p>
          <a:p>
            <a:pPr marL="109728" indent="0">
              <a:buNone/>
            </a:pPr>
            <a:endParaRPr lang="pl-PL" dirty="0"/>
          </a:p>
          <a:p>
            <a:r>
              <a:rPr lang="pl-PL" u="sng" dirty="0"/>
              <a:t>Wady</a:t>
            </a:r>
            <a:r>
              <a:rPr lang="pl-PL" dirty="0"/>
              <a:t>: uczestnictwo ławników powoduje niejednokrotnie przewlekłość postępowania, związanąz niestawiennictwem, nieobowiązkowością, a także biernością przy orzekaniu, </a:t>
            </a:r>
            <a:r>
              <a:rPr lang="pl-PL" b="1" dirty="0"/>
              <a:t>fikcja kolegialnego orzekania</a:t>
            </a:r>
            <a:r>
              <a:rPr lang="pl-PL" dirty="0"/>
              <a:t>.</a:t>
            </a:r>
          </a:p>
          <a:p>
            <a:endParaRPr lang="pl-PL" dirty="0"/>
          </a:p>
        </p:txBody>
      </p:sp>
      <p:sp>
        <p:nvSpPr>
          <p:cNvPr id="3" name="Title 2"/>
          <p:cNvSpPr>
            <a:spLocks noGrp="1"/>
          </p:cNvSpPr>
          <p:nvPr>
            <p:ph type="title"/>
          </p:nvPr>
        </p:nvSpPr>
        <p:spPr/>
        <p:txBody>
          <a:bodyPr/>
          <a:lstStyle/>
          <a:p>
            <a:pPr algn="ctr"/>
            <a:r>
              <a:rPr lang="pl-PL"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pl-PL" dirty="0"/>
              <a:t>§ 1. W postępowaniu sądowym udział w postępowaniu może zgłosić organizacja społeczna, jeżeli zachodzi </a:t>
            </a:r>
            <a:r>
              <a:rPr lang="pl-PL" b="1" dirty="0"/>
              <a:t>potrzeba ochrony interesu społecznego lub interesu indywidualnego</a:t>
            </a:r>
            <a:r>
              <a:rPr lang="pl-PL" dirty="0"/>
              <a:t>, objętego zadaniami statutowymi tej organizacji, w szczególności ochrony wolności i praw człowieka.</a:t>
            </a:r>
          </a:p>
          <a:p>
            <a:pPr marL="109728" indent="0">
              <a:buNone/>
            </a:pPr>
            <a:br>
              <a:rPr lang="pl-PL" dirty="0"/>
            </a:br>
            <a:r>
              <a:rPr lang="pl-PL" dirty="0"/>
              <a:t>§ 2. W zgłoszeniu organizacja społeczna wskazuje interes społeczny lub indywidualny, objęty zadaniami statutowymi tej organizacji, oraz przedstawiciela, który ma reprezentować tę organizację. Do zgłoszenia dołącza się odpis statutu lub innego dokumentu regulującego działalność tej organizacji. Przedstawiciel organizacji społecznej przedkłada sądowi pisemne upoważnienie.</a:t>
            </a:r>
          </a:p>
          <a:p>
            <a:pPr marL="109728" indent="0">
              <a:buNone/>
            </a:pPr>
            <a:br>
              <a:rPr lang="pl-PL" dirty="0"/>
            </a:br>
            <a:r>
              <a:rPr lang="pl-PL" dirty="0"/>
              <a:t>§ 3. Sąd dopuszcza przedstawiciela organizacji społecznej do występowania w sprawie, jeżeli </a:t>
            </a:r>
            <a:r>
              <a:rPr lang="pl-PL" b="1" dirty="0">
                <a:highlight>
                  <a:srgbClr val="FFFF00"/>
                </a:highlight>
              </a:rPr>
              <a:t>przynajmniej jedna ze stron wyrazi na to zgodę</a:t>
            </a:r>
            <a:r>
              <a:rPr lang="pl-PL" dirty="0">
                <a:highlight>
                  <a:srgbClr val="FFFF00"/>
                </a:highlight>
              </a:rPr>
              <a:t>. </a:t>
            </a:r>
            <a:r>
              <a:rPr lang="pl-PL" dirty="0"/>
              <a:t>Strona może w każdym czasie cofnąć wyrażoną zgodę. W wypadku braku zgody choćby jednej ze stron na występowanie w sprawie przedstawiciela organizacji społecznej sąd wyłącza tego przedstawiciela od udziału w sprawie, </a:t>
            </a:r>
            <a:r>
              <a:rPr lang="pl-PL" b="1" dirty="0"/>
              <a:t>chyba że jego udział leży w interesie wymiaru sprawiedliwości.</a:t>
            </a:r>
            <a:br>
              <a:rPr lang="pl-PL" dirty="0"/>
            </a:br>
            <a:endParaRPr lang="pl-PL" dirty="0"/>
          </a:p>
        </p:txBody>
      </p:sp>
      <p:sp>
        <p:nvSpPr>
          <p:cNvPr id="3" name="Title 2"/>
          <p:cNvSpPr>
            <a:spLocks noGrp="1"/>
          </p:cNvSpPr>
          <p:nvPr>
            <p:ph type="title"/>
          </p:nvPr>
        </p:nvSpPr>
        <p:spPr/>
        <p:txBody>
          <a:bodyPr/>
          <a:lstStyle/>
          <a:p>
            <a:pPr algn="ctr"/>
            <a:r>
              <a:rPr lang="pl-PL" dirty="0"/>
              <a:t>Art. 90 k.p.k.</a:t>
            </a:r>
          </a:p>
        </p:txBody>
      </p:sp>
    </p:spTree>
    <p:extLst>
      <p:ext uri="{BB962C8B-B14F-4D97-AF65-F5344CB8AC3E}">
        <p14:creationId xmlns:p14="http://schemas.microsoft.com/office/powerpoint/2010/main" val="663572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pl-PL" dirty="0"/>
              <a:t>§ 4. Sąd dopuszcza przedstawiciela organizacji społecznej do występowania w sprawie pomimo </a:t>
            </a:r>
            <a:r>
              <a:rPr lang="pl-PL" b="1" dirty="0"/>
              <a:t>braku zgody stron</a:t>
            </a:r>
            <a:r>
              <a:rPr lang="pl-PL" dirty="0"/>
              <a:t>, jeżeli leży to w </a:t>
            </a:r>
            <a:r>
              <a:rPr lang="pl-PL" b="1" dirty="0"/>
              <a:t>interesie wymiaru sprawiedliwości</a:t>
            </a:r>
            <a:r>
              <a:rPr lang="pl-PL" dirty="0"/>
              <a:t>.</a:t>
            </a:r>
          </a:p>
          <a:p>
            <a:pPr marL="109728" indent="0">
              <a:buNone/>
            </a:pPr>
            <a:br>
              <a:rPr lang="pl-PL" dirty="0"/>
            </a:br>
            <a:r>
              <a:rPr lang="pl-PL" dirty="0"/>
              <a:t>§ 5. Sąd odmawia dopuszczenia przedstawiciela organizacji społecznej do występowania w sprawie, jeżeli stwierdzi, że wskazany w zgłoszeniu interes społeczny lub indywidualny nie jest objęty zadaniami statutowymi tej organizacji lub nie jest związany z rozpoznawaną sprawą.</a:t>
            </a:r>
          </a:p>
          <a:p>
            <a:pPr marL="109728" indent="0">
              <a:buNone/>
            </a:pPr>
            <a:br>
              <a:rPr lang="pl-PL" dirty="0"/>
            </a:br>
            <a:r>
              <a:rPr lang="pl-PL" dirty="0"/>
              <a:t>§ 6. Sąd </a:t>
            </a:r>
            <a:r>
              <a:rPr lang="pl-PL" b="1" dirty="0"/>
              <a:t>może ograniczyć liczbę </a:t>
            </a:r>
            <a:r>
              <a:rPr lang="pl-PL" dirty="0"/>
              <a:t>przedstawicieli organizacji społecznych występujących w sprawie, jeżeli jest to konieczne dla zabezpieczenia prawidłowego toku postępowania. Sąd wzywa wówczas oskarżyciela i oskarżonego do wskazania nie więcej niż dwóch przedstawicieli organizacji społecznych, którzy będą mogli występować w sprawie. Jeżeli w sprawie występuje więcej niż jeden oskarżony lub więcej niż jeden oskarżyciel, każdy z nich może wskazać jednego przedstawiciela. Niewskazanie przedstawiciela uznaje się za cofnięcie zgody na jego występowanie w sprawie. Niezależnie od stanowisk stron sąd może postanowić o dalszym udziale poszczególnych przedstawicieli organizacji społecznych, jeżeli ich udział leży w interesie wymiaru sprawiedliwości.</a:t>
            </a:r>
          </a:p>
          <a:p>
            <a:pPr marL="109728" indent="0">
              <a:buNone/>
            </a:pPr>
            <a:endParaRPr lang="pl-PL" dirty="0"/>
          </a:p>
        </p:txBody>
      </p:sp>
      <p:sp>
        <p:nvSpPr>
          <p:cNvPr id="3" name="Title 2"/>
          <p:cNvSpPr>
            <a:spLocks noGrp="1"/>
          </p:cNvSpPr>
          <p:nvPr>
            <p:ph type="title"/>
          </p:nvPr>
        </p:nvSpPr>
        <p:spPr/>
        <p:txBody>
          <a:bodyPr/>
          <a:lstStyle/>
          <a:p>
            <a:pPr algn="ctr"/>
            <a:r>
              <a:rPr lang="pl-PL" dirty="0"/>
              <a:t>Art. 90 k.p.k.</a:t>
            </a:r>
          </a:p>
        </p:txBody>
      </p:sp>
    </p:spTree>
    <p:extLst>
      <p:ext uri="{BB962C8B-B14F-4D97-AF65-F5344CB8AC3E}">
        <p14:creationId xmlns:p14="http://schemas.microsoft.com/office/powerpoint/2010/main" val="2019048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pl-PL" dirty="0"/>
              <a:t> </a:t>
            </a:r>
            <a:r>
              <a:rPr lang="pl-PL" b="1" dirty="0"/>
              <a:t>Jednoosobowy</a:t>
            </a:r>
            <a:r>
              <a:rPr lang="pl-PL" dirty="0"/>
              <a:t> – art. 28 § 1, 30 § 1 i § 2, 449 § 2, 534 § 1 k.p.k. • </a:t>
            </a:r>
          </a:p>
          <a:p>
            <a:endParaRPr lang="pl-PL" dirty="0"/>
          </a:p>
          <a:p>
            <a:r>
              <a:rPr lang="pl-PL" b="1" dirty="0"/>
              <a:t>Kolegialny</a:t>
            </a:r>
            <a:r>
              <a:rPr lang="pl-PL" dirty="0"/>
              <a:t> – art. 28 § 2, 28 § 4, 28 § 3, 29 § 1, 29 § 2, 30 § 1, 30 § 2, 534 § 2, 441 § 2 k.p.k.</a:t>
            </a:r>
          </a:p>
          <a:p>
            <a:endParaRPr lang="pl-PL" dirty="0"/>
          </a:p>
          <a:p>
            <a:r>
              <a:rPr lang="pl-PL" dirty="0"/>
              <a:t>Zasada </a:t>
            </a:r>
            <a:r>
              <a:rPr lang="pl-PL" b="1" dirty="0"/>
              <a:t>udziału czynnika społecznego</a:t>
            </a:r>
          </a:p>
          <a:p>
            <a:endParaRPr lang="pl-PL" b="1" dirty="0"/>
          </a:p>
          <a:p>
            <a:r>
              <a:rPr lang="pl-PL" b="1" dirty="0"/>
              <a:t>Wyznaczanie</a:t>
            </a:r>
            <a:r>
              <a:rPr lang="pl-PL" dirty="0"/>
              <a:t> </a:t>
            </a:r>
            <a:r>
              <a:rPr lang="pl-PL" b="1" dirty="0"/>
              <a:t>składu- System Losowego Przydziału Spraw</a:t>
            </a:r>
            <a:r>
              <a:rPr lang="pl-PL" dirty="0"/>
              <a:t>- zob. Regulamin urzędowania sądów powszechnych Dział III Rozdział I Oddział I</a:t>
            </a:r>
          </a:p>
        </p:txBody>
      </p:sp>
      <p:sp>
        <p:nvSpPr>
          <p:cNvPr id="3" name="Title 2"/>
          <p:cNvSpPr>
            <a:spLocks noGrp="1"/>
          </p:cNvSpPr>
          <p:nvPr>
            <p:ph type="title"/>
          </p:nvPr>
        </p:nvSpPr>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r>
              <a:rPr lang="pl-PL" b="1" dirty="0"/>
              <a:t>Strona postępowania-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980728"/>
            <a:ext cx="6833732" cy="5125299"/>
          </a:xfrm>
        </p:spPr>
      </p:pic>
      <p:sp>
        <p:nvSpPr>
          <p:cNvPr id="3" name="Title 2"/>
          <p:cNvSpPr>
            <a:spLocks noGrp="1"/>
          </p:cNvSpPr>
          <p:nvPr>
            <p:ph type="title"/>
          </p:nvPr>
        </p:nvSpPr>
        <p:spPr>
          <a:xfrm>
            <a:off x="467544" y="116632"/>
            <a:ext cx="8229600" cy="922114"/>
          </a:xfrm>
        </p:spPr>
        <p:txBody>
          <a:bodyPr/>
          <a:lstStyle/>
          <a:p>
            <a:pPr algn="ctr"/>
            <a:r>
              <a:rPr lang="pl-PL" dirty="0"/>
              <a:t>Strony procesowe</a:t>
            </a:r>
          </a:p>
        </p:txBody>
      </p:sp>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a:t>Źródło: S. Waltoś, P. Hofmański, </a:t>
            </a:r>
            <a:r>
              <a:rPr lang="pl-PL" sz="1400" i="1" dirty="0"/>
              <a:t>Proces karny. Zarys systemu, </a:t>
            </a:r>
            <a:r>
              <a:rPr lang="pl-PL" sz="1400" dirty="0"/>
              <a:t>Warszawa 2016, s. 184.</a:t>
            </a:r>
          </a:p>
        </p:txBody>
      </p:sp>
    </p:spTree>
    <p:extLst>
      <p:ext uri="{BB962C8B-B14F-4D97-AF65-F5344CB8AC3E}">
        <p14:creationId xmlns:p14="http://schemas.microsoft.com/office/powerpoint/2010/main" val="4205810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pPr algn="ctr"/>
            <a:r>
              <a:rPr lang="pl-PL" dirty="0"/>
              <a:t>Strony procesowe</a:t>
            </a:r>
          </a:p>
        </p:txBody>
      </p:sp>
      <p:sp>
        <p:nvSpPr>
          <p:cNvPr id="5" name="Content Placeholder 4"/>
          <p:cNvSpPr>
            <a:spLocks noGrp="1"/>
          </p:cNvSpPr>
          <p:nvPr>
            <p:ph sz="quarter" idx="2"/>
          </p:nvPr>
        </p:nvSpPr>
        <p:spPr>
          <a:xfrm>
            <a:off x="467544" y="2420888"/>
            <a:ext cx="4040188" cy="3845720"/>
          </a:xfrm>
        </p:spPr>
        <p:txBody>
          <a:bodyPr/>
          <a:lstStyle/>
          <a:p>
            <a:pPr marL="109728" indent="0" algn="ctr">
              <a:buNone/>
            </a:pPr>
            <a:r>
              <a:rPr lang="pl-PL" b="1" dirty="0"/>
              <a:t>ZASADNICZA</a:t>
            </a:r>
          </a:p>
          <a:p>
            <a:endParaRPr lang="pl-PL" dirty="0"/>
          </a:p>
          <a:p>
            <a:r>
              <a:rPr lang="pl-PL" dirty="0"/>
              <a:t>Występuje w trybie zwyczajnym</a:t>
            </a:r>
          </a:p>
          <a:p>
            <a:endParaRPr lang="pl-PL" dirty="0"/>
          </a:p>
        </p:txBody>
      </p:sp>
      <p:sp>
        <p:nvSpPr>
          <p:cNvPr id="6" name="Content Placeholder 5"/>
          <p:cNvSpPr>
            <a:spLocks noGrp="1"/>
          </p:cNvSpPr>
          <p:nvPr>
            <p:ph sz="quarter" idx="4"/>
          </p:nvPr>
        </p:nvSpPr>
        <p:spPr>
          <a:xfrm>
            <a:off x="4644008" y="2420888"/>
            <a:ext cx="4041775" cy="3856914"/>
          </a:xfrm>
        </p:spPr>
        <p:txBody>
          <a:bodyPr>
            <a:normAutofit lnSpcReduction="10000"/>
          </a:bodyPr>
          <a:lstStyle/>
          <a:p>
            <a:pPr marL="109728" indent="0" algn="ctr">
              <a:buNone/>
            </a:pPr>
            <a:r>
              <a:rPr lang="pl-PL" b="1" dirty="0"/>
              <a:t>SZCZEGÓLNA</a:t>
            </a:r>
          </a:p>
          <a:p>
            <a:pPr marL="109728" indent="0" algn="ctr">
              <a:buNone/>
            </a:pPr>
            <a:endParaRPr lang="pl-PL" b="1" dirty="0"/>
          </a:p>
          <a:p>
            <a:r>
              <a:rPr lang="pl-PL" dirty="0"/>
              <a:t>Występuje jedynie w trybach szczególnych</a:t>
            </a:r>
          </a:p>
          <a:p>
            <a:endParaRPr lang="pl-PL" dirty="0"/>
          </a:p>
          <a:p>
            <a:r>
              <a:rPr lang="pl-PL" dirty="0"/>
              <a:t>Np. rodzic lub opiekun nieleteniego w postępowaniach w sprawach nieletnich (art. 30 § 1 pkt 2 ustawy o postępowaniu w sprawach nieletnich)</a:t>
            </a:r>
          </a:p>
        </p:txBody>
      </p:sp>
    </p:spTree>
    <p:extLst>
      <p:ext uri="{BB962C8B-B14F-4D97-AF65-F5344CB8AC3E}">
        <p14:creationId xmlns:p14="http://schemas.microsoft.com/office/powerpoint/2010/main" val="2257015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normAutofit/>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ZASTĘPCZA</a:t>
            </a:r>
          </a:p>
          <a:p>
            <a:pPr marL="109728" indent="0" algn="ctr">
              <a:buNone/>
            </a:pPr>
            <a:endParaRPr lang="pl-PL" b="1" dirty="0"/>
          </a:p>
          <a:p>
            <a:r>
              <a:rPr lang="pl-PL" dirty="0"/>
              <a:t>podmiot wchodzący w prawa pokrzywdzonego w razie jego śmierci jeszcze </a:t>
            </a:r>
            <a:r>
              <a:rPr lang="pl-PL" b="1" dirty="0"/>
              <a:t>przed </a:t>
            </a:r>
            <a:r>
              <a:rPr lang="pl-PL" dirty="0"/>
              <a:t>rozpoczęciem przewodu sądowego</a:t>
            </a:r>
          </a:p>
        </p:txBody>
      </p:sp>
      <p:sp>
        <p:nvSpPr>
          <p:cNvPr id="6" name="Content Placeholder 5"/>
          <p:cNvSpPr>
            <a:spLocks noGrp="1"/>
          </p:cNvSpPr>
          <p:nvPr>
            <p:ph sz="quarter" idx="4"/>
          </p:nvPr>
        </p:nvSpPr>
        <p:spPr/>
        <p:txBody>
          <a:bodyPr>
            <a:normAutofit/>
          </a:bodyPr>
          <a:lstStyle/>
          <a:p>
            <a:pPr marL="109728" indent="0" algn="ctr">
              <a:buNone/>
            </a:pPr>
            <a:r>
              <a:rPr lang="pl-PL" b="1" dirty="0"/>
              <a:t>NOWA</a:t>
            </a:r>
          </a:p>
          <a:p>
            <a:endParaRPr lang="pl-PL" dirty="0"/>
          </a:p>
          <a:p>
            <a:r>
              <a:rPr lang="pl-PL" dirty="0"/>
              <a:t>podmiot wchodzący w prawa pokrzywdzonego mającego status strony postępowania sądowego w razie jego śmierci już </a:t>
            </a:r>
            <a:r>
              <a:rPr lang="pl-PL" b="1" dirty="0"/>
              <a:t>po</a:t>
            </a:r>
            <a:r>
              <a:rPr lang="pl-PL" dirty="0"/>
              <a:t> rozpoczęciu przewodu sądowego</a:t>
            </a:r>
          </a:p>
        </p:txBody>
      </p:sp>
    </p:spTree>
    <p:extLst>
      <p:ext uri="{BB962C8B-B14F-4D97-AF65-F5344CB8AC3E}">
        <p14:creationId xmlns:p14="http://schemas.microsoft.com/office/powerpoint/2010/main" val="149705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pl-PL" b="1" dirty="0"/>
              <a:t>Oskarżyciel publiczny- </a:t>
            </a:r>
            <a:r>
              <a:rPr lang="pl-PL" dirty="0"/>
              <a:t>organ państwowy wnoszący i popierający oskarżenie w sprawach o przestępstwa publicznoskargowe.</a:t>
            </a:r>
          </a:p>
          <a:p>
            <a:endParaRPr lang="pl-PL" dirty="0"/>
          </a:p>
          <a:p>
            <a:r>
              <a:rPr lang="pl-PL" dirty="0"/>
              <a:t>Najczęściej </a:t>
            </a:r>
            <a:r>
              <a:rPr lang="pl-PL" b="1" dirty="0"/>
              <a:t>prokurator</a:t>
            </a:r>
            <a:r>
              <a:rPr lang="pl-PL" dirty="0"/>
              <a:t>→ art. 45 § 1 k.p.k. </a:t>
            </a:r>
          </a:p>
          <a:p>
            <a:endParaRPr lang="pl-PL" dirty="0"/>
          </a:p>
          <a:p>
            <a:r>
              <a:rPr lang="pl-PL" dirty="0"/>
              <a:t>Nieprokuratorscy oskarżyciele publiczni→ art. 45 § 2 k.p.k., np. organy Inspekcji Handlowej, Straży Granicznej, strażnicy leśni.</a:t>
            </a:r>
          </a:p>
          <a:p>
            <a:endParaRPr lang="pl-PL" dirty="0"/>
          </a:p>
          <a:p>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500388"/>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97194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r>
              <a:rPr lang="pl-PL" dirty="0"/>
              <a:t>Jako </a:t>
            </a:r>
            <a:r>
              <a:rPr lang="pl-PL" b="1" dirty="0"/>
              <a:t>organ</a:t>
            </a:r>
            <a:r>
              <a:rPr lang="pl-PL" dirty="0"/>
              <a:t> postępowania przygotowawczego-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buNone/>
            </a:pPr>
            <a:endParaRPr lang="pl-PL" dirty="0"/>
          </a:p>
          <a:p>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buNone/>
            </a:pPr>
            <a:endParaRPr lang="pl-PL" dirty="0"/>
          </a:p>
          <a:p>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t>Prokurator</a:t>
            </a:r>
          </a:p>
        </p:txBody>
      </p:sp>
    </p:spTree>
    <p:extLst>
      <p:ext uri="{BB962C8B-B14F-4D97-AF65-F5344CB8AC3E}">
        <p14:creationId xmlns:p14="http://schemas.microsoft.com/office/powerpoint/2010/main" val="1703271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a:p>
          <a:p>
            <a:pPr marL="109728" indent="0" algn="ctr">
              <a:buNone/>
            </a:pPr>
            <a:r>
              <a:rPr lang="pl-PL" b="1" dirty="0"/>
              <a:t>Zasady działania prokuratury</a:t>
            </a:r>
          </a:p>
          <a:p>
            <a:pPr marL="109728" indent="0" algn="ctr">
              <a:buNone/>
            </a:pPr>
            <a:endParaRPr lang="pl-PL" b="1" dirty="0"/>
          </a:p>
          <a:p>
            <a:r>
              <a:rPr lang="pl-PL" dirty="0"/>
              <a:t>Zasada jednolitości</a:t>
            </a:r>
          </a:p>
          <a:p>
            <a:r>
              <a:rPr lang="pl-PL" dirty="0"/>
              <a:t>Zasada centralizmu</a:t>
            </a:r>
          </a:p>
          <a:p>
            <a:r>
              <a:rPr lang="pl-PL" dirty="0"/>
              <a:t>Zasada hierarchicznego podporządkowania</a:t>
            </a:r>
          </a:p>
          <a:p>
            <a:r>
              <a:rPr lang="pl-PL" dirty="0"/>
              <a:t>Zasada dewolucji</a:t>
            </a:r>
          </a:p>
          <a:p>
            <a:r>
              <a:rPr lang="pl-PL" dirty="0"/>
              <a:t>Zasada substytucji</a:t>
            </a:r>
          </a:p>
          <a:p>
            <a:r>
              <a:rPr lang="pl-PL" dirty="0"/>
              <a:t>Zasada indyferencji</a:t>
            </a:r>
          </a:p>
          <a:p>
            <a:r>
              <a:rPr lang="pl-PL" dirty="0"/>
              <a:t>Zasada niezależności</a:t>
            </a:r>
          </a:p>
          <a:p>
            <a:r>
              <a:rPr lang="pl-PL" dirty="0"/>
              <a:t>Zasada samodzielności</a:t>
            </a:r>
          </a:p>
        </p:txBody>
      </p:sp>
      <p:sp>
        <p:nvSpPr>
          <p:cNvPr id="3" name="Title 2"/>
          <p:cNvSpPr>
            <a:spLocks noGrp="1"/>
          </p:cNvSpPr>
          <p:nvPr>
            <p:ph type="title"/>
          </p:nvPr>
        </p:nvSpPr>
        <p:spPr>
          <a:xfrm>
            <a:off x="467544" y="548680"/>
            <a:ext cx="8229600" cy="1143000"/>
          </a:xfrm>
        </p:spPr>
        <p:txBody>
          <a:bodyPr>
            <a:normAutofit/>
          </a:bodyPr>
          <a:lstStyle/>
          <a:p>
            <a:pPr algn="ctr"/>
            <a:r>
              <a:rPr lang="pl-PL" dirty="0"/>
              <a:t>Prokurator</a:t>
            </a:r>
          </a:p>
        </p:txBody>
      </p:sp>
    </p:spTree>
    <p:extLst>
      <p:ext uri="{BB962C8B-B14F-4D97-AF65-F5344CB8AC3E}">
        <p14:creationId xmlns:p14="http://schemas.microsoft.com/office/powerpoint/2010/main" val="1671721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a:p>
          <a:p>
            <a:r>
              <a:rPr lang="pl-PL" dirty="0"/>
              <a:t>Zasada </a:t>
            </a:r>
            <a:r>
              <a:rPr lang="pl-PL" b="1" dirty="0"/>
              <a:t>jednolitości</a:t>
            </a:r>
          </a:p>
          <a:p>
            <a:endParaRPr lang="pl-PL" b="1" dirty="0"/>
          </a:p>
          <a:p>
            <a:pPr marL="109728" indent="0">
              <a:buNone/>
            </a:pPr>
            <a:r>
              <a:rPr lang="pl-PL" dirty="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val="29534761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endParaRPr lang="pl-PL" dirty="0"/>
          </a:p>
          <a:p>
            <a:r>
              <a:rPr lang="pl-PL" dirty="0"/>
              <a:t>Zasada </a:t>
            </a:r>
            <a:r>
              <a:rPr lang="pl-PL" b="1" dirty="0"/>
              <a:t>centralizmu</a:t>
            </a:r>
          </a:p>
          <a:p>
            <a:endParaRPr lang="pl-PL" b="1" dirty="0"/>
          </a:p>
          <a:p>
            <a:pPr marL="109728" indent="0">
              <a:buNone/>
            </a:pPr>
            <a:r>
              <a:rPr lang="pl-PL" dirty="0"/>
              <a:t>Dotyczy kompetencji Prokuratora Generalnego, któremu podporządkowana jest cała prokuratura.</a:t>
            </a:r>
          </a:p>
          <a:p>
            <a:pPr marL="109728" indent="0">
              <a:buNone/>
            </a:pPr>
            <a:r>
              <a:rPr lang="pl-PL" dirty="0"/>
              <a:t>Kieruje on jej działalnością osobiście lub przez swoich zastępców. Ponadto wydaje zarządzenia, wytyczne i polecenia.</a:t>
            </a:r>
          </a:p>
        </p:txBody>
      </p:sp>
    </p:spTree>
    <p:extLst>
      <p:ext uri="{BB962C8B-B14F-4D97-AF65-F5344CB8AC3E}">
        <p14:creationId xmlns:p14="http://schemas.microsoft.com/office/powerpoint/2010/main" val="28929688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endParaRPr lang="pl-PL" dirty="0"/>
          </a:p>
          <a:p>
            <a:r>
              <a:rPr lang="pl-PL" dirty="0"/>
              <a:t>Zasada </a:t>
            </a:r>
            <a:r>
              <a:rPr lang="pl-PL" b="1" dirty="0"/>
              <a:t>hierarchicznego podporządkowania</a:t>
            </a:r>
          </a:p>
          <a:p>
            <a:endParaRPr lang="pl-PL" b="1" dirty="0"/>
          </a:p>
          <a:p>
            <a:pPr marL="109728" indent="0">
              <a:buNone/>
            </a:pPr>
            <a:r>
              <a:rPr lang="pl-PL" dirty="0"/>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89829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731520" y="213678"/>
            <a:ext cx="7528560" cy="1304727"/>
          </a:xfrm>
        </p:spPr>
        <p:txBody>
          <a:bodyPr/>
          <a:lstStyle/>
          <a:p>
            <a:pPr algn="ctr"/>
            <a:r>
              <a:rPr lang="pl-PL" dirty="0"/>
              <a:t>Pojęcie sądu</a:t>
            </a:r>
          </a:p>
        </p:txBody>
      </p:sp>
      <p:sp>
        <p:nvSpPr>
          <p:cNvPr id="5" name="Symbol zastępczy zawartości 2"/>
          <p:cNvSpPr>
            <a:spLocks noGrp="1"/>
          </p:cNvSpPr>
          <p:nvPr>
            <p:ph idx="1"/>
          </p:nvPr>
        </p:nvSpPr>
        <p:spPr>
          <a:xfrm>
            <a:off x="731520" y="1539240"/>
            <a:ext cx="7528560" cy="5166360"/>
          </a:xfrm>
        </p:spPr>
        <p:txBody>
          <a:bodyPr>
            <a:normAutofit/>
          </a:bodyPr>
          <a:lstStyle/>
          <a:p>
            <a:pPr marL="0" indent="0">
              <a:buNone/>
            </a:pPr>
            <a:r>
              <a:rPr lang="pl-PL" sz="2800" dirty="0"/>
              <a:t>Nazwa „sąd” występuje także w następujących znaczeniach:</a:t>
            </a:r>
          </a:p>
          <a:p>
            <a:pPr marL="514350" indent="-514350">
              <a:buAutoNum type="arabicParenR"/>
            </a:pPr>
            <a:r>
              <a:rPr lang="pl-PL" sz="2800" dirty="0"/>
              <a:t>jako jednostka organizacyjna w systemie sądownictwa (sąd rejonowy, Sąd Najwyższy, etc.);</a:t>
            </a:r>
          </a:p>
          <a:p>
            <a:pPr marL="514350" indent="-514350">
              <a:buAutoNum type="arabicParenR"/>
            </a:pPr>
            <a:r>
              <a:rPr lang="pl-PL" sz="2800" dirty="0"/>
              <a:t>jako budynek będący siedzibą sądu;</a:t>
            </a:r>
          </a:p>
          <a:p>
            <a:pPr marL="514350" indent="-514350">
              <a:buAutoNum type="arabicParenR"/>
            </a:pPr>
            <a:r>
              <a:rPr lang="pl-PL" sz="2800" dirty="0"/>
              <a:t>w zdaniach oceniających, np. „Jan Kowalski wyraził taki a taki sąd o swoim koledze”.</a:t>
            </a:r>
          </a:p>
        </p:txBody>
      </p:sp>
    </p:spTree>
    <p:extLst>
      <p:ext uri="{BB962C8B-B14F-4D97-AF65-F5344CB8AC3E}">
        <p14:creationId xmlns:p14="http://schemas.microsoft.com/office/powerpoint/2010/main" val="34696663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endParaRPr lang="pl-PL" dirty="0"/>
          </a:p>
          <a:p>
            <a:r>
              <a:rPr lang="pl-PL" dirty="0"/>
              <a:t>Zasada </a:t>
            </a:r>
            <a:r>
              <a:rPr lang="pl-PL" b="1" dirty="0"/>
              <a:t>dewolucji</a:t>
            </a:r>
          </a:p>
          <a:p>
            <a:endParaRPr lang="pl-PL" b="1" dirty="0"/>
          </a:p>
          <a:p>
            <a:pPr marL="109728" indent="0">
              <a:buNone/>
            </a:pPr>
            <a:r>
              <a:rPr lang="pl-PL" dirty="0"/>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4361862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endParaRPr lang="pl-PL" dirty="0"/>
          </a:p>
          <a:p>
            <a:r>
              <a:rPr lang="pl-PL" dirty="0"/>
              <a:t>Zasada </a:t>
            </a:r>
            <a:r>
              <a:rPr lang="pl-PL" b="1" dirty="0"/>
              <a:t>substytucji</a:t>
            </a:r>
          </a:p>
          <a:p>
            <a:endParaRPr lang="pl-PL" b="1" dirty="0"/>
          </a:p>
          <a:p>
            <a:pPr marL="109728" indent="0">
              <a:buNone/>
            </a:pPr>
            <a:r>
              <a:rPr lang="pl-PL" dirty="0"/>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626900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endParaRPr lang="pl-PL" dirty="0"/>
          </a:p>
          <a:p>
            <a:r>
              <a:rPr lang="pl-PL" dirty="0"/>
              <a:t>Zasada </a:t>
            </a:r>
            <a:r>
              <a:rPr lang="pl-PL" b="1" dirty="0"/>
              <a:t>indyferencji</a:t>
            </a:r>
          </a:p>
          <a:p>
            <a:endParaRPr lang="pl-PL" b="1" dirty="0"/>
          </a:p>
          <a:p>
            <a:pPr marL="109728" indent="0">
              <a:buNone/>
            </a:pPr>
            <a:r>
              <a:rPr lang="pl-PL" dirty="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buNone/>
            </a:pPr>
            <a:r>
              <a:rPr lang="pl-PL" dirty="0"/>
              <a:t>Wyjątkiem jest brak możliwości zastępstwa w czynnościach powierzonych prokuratorowi określonego szczebla.</a:t>
            </a:r>
          </a:p>
          <a:p>
            <a:pPr marL="109728" indent="0">
              <a:buNone/>
            </a:pPr>
            <a:endParaRPr lang="pl-PL" dirty="0"/>
          </a:p>
        </p:txBody>
      </p:sp>
    </p:spTree>
    <p:extLst>
      <p:ext uri="{BB962C8B-B14F-4D97-AF65-F5344CB8AC3E}">
        <p14:creationId xmlns:p14="http://schemas.microsoft.com/office/powerpoint/2010/main" val="3343353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endParaRPr lang="pl-PL" dirty="0"/>
          </a:p>
          <a:p>
            <a:r>
              <a:rPr lang="pl-PL" dirty="0"/>
              <a:t>Zasada </a:t>
            </a:r>
            <a:r>
              <a:rPr lang="pl-PL" b="1" dirty="0"/>
              <a:t>niezależności</a:t>
            </a:r>
          </a:p>
          <a:p>
            <a:endParaRPr lang="pl-PL" b="1" dirty="0"/>
          </a:p>
          <a:p>
            <a:pPr marL="109728" indent="0">
              <a:buNone/>
            </a:pPr>
            <a:r>
              <a:rPr lang="pl-PL" dirty="0"/>
              <a:t>Art. 7. § 1. Prokurator </a:t>
            </a:r>
            <a:r>
              <a:rPr lang="pl-PL" b="1" dirty="0"/>
              <a:t>przy wykonywaniu czynności określonych w ustawach </a:t>
            </a:r>
          </a:p>
          <a:p>
            <a:pPr marL="109728" indent="0">
              <a:buNone/>
            </a:pPr>
            <a:r>
              <a:rPr lang="pl-PL" b="1" dirty="0"/>
              <a:t>jest niezależny</a:t>
            </a:r>
            <a:r>
              <a:rPr lang="pl-PL" dirty="0"/>
              <a:t>, z zastrzeżeniem § 2–6 oraz art. 8 i art. 9.</a:t>
            </a:r>
          </a:p>
          <a:p>
            <a:pPr marL="109728" indent="0">
              <a:buNone/>
            </a:pPr>
            <a:endParaRPr lang="pl-PL" b="1" dirty="0"/>
          </a:p>
          <a:p>
            <a:pPr marL="109728" indent="0">
              <a:buNone/>
            </a:pPr>
            <a:endParaRPr lang="pl-PL" b="1" dirty="0"/>
          </a:p>
        </p:txBody>
      </p:sp>
      <p:sp>
        <p:nvSpPr>
          <p:cNvPr id="4" name="Cloud Callout 3"/>
          <p:cNvSpPr/>
          <p:nvPr/>
        </p:nvSpPr>
        <p:spPr>
          <a:xfrm>
            <a:off x="2771800" y="4509120"/>
            <a:ext cx="5557580" cy="177281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23446234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5904656"/>
          </a:xfrm>
        </p:spPr>
        <p:txBody>
          <a:bodyPr>
            <a:normAutofit fontScale="70000" lnSpcReduction="20000"/>
          </a:bodyPr>
          <a:lstStyle/>
          <a:p>
            <a:endParaRPr lang="pl-PL" dirty="0"/>
          </a:p>
          <a:p>
            <a:pPr marL="109728" indent="0">
              <a:buNone/>
            </a:pPr>
            <a:r>
              <a:rPr lang="pl-PL" dirty="0"/>
              <a:t>§ 2. Prokurator  jest  obowiązany  wykonywać  zarządzenia,  wytyczne </a:t>
            </a:r>
          </a:p>
          <a:p>
            <a:pPr marL="109728" indent="0">
              <a:buNone/>
            </a:pPr>
            <a:r>
              <a:rPr lang="pl-PL" dirty="0"/>
              <a:t>i polecenia prokuratora przełożonego.</a:t>
            </a:r>
          </a:p>
          <a:p>
            <a:pPr marL="109728" indent="0">
              <a:buNone/>
            </a:pPr>
            <a:r>
              <a:rPr lang="pl-PL" dirty="0"/>
              <a:t>§ 3. Polecenie dotyczące treści czynności procesowej prokurator przełożony </a:t>
            </a:r>
          </a:p>
          <a:p>
            <a:pPr marL="109728" indent="0">
              <a:buNone/>
            </a:pPr>
            <a:r>
              <a:rPr lang="pl-PL" dirty="0"/>
              <a:t>wydaje  na  piśmie,  a na  żądanie  prokuratora  –  wraz  z uzasadnieniem.  W razie </a:t>
            </a:r>
          </a:p>
          <a:p>
            <a:pPr marL="109728" indent="0">
              <a:buNone/>
            </a:pPr>
            <a:r>
              <a:rPr lang="pl-PL" dirty="0"/>
              <a:t>przeszkody  w doręczeniu  polecenia  w formie  pisemnej  dopuszczalne  jest </a:t>
            </a:r>
          </a:p>
          <a:p>
            <a:pPr marL="109728" indent="0">
              <a:buNone/>
            </a:pPr>
            <a:r>
              <a:rPr lang="pl-PL" dirty="0"/>
              <a:t>przekazanie polecenia ustnie, z tym że przełożony jest obowiązany niezwłocznie </a:t>
            </a:r>
          </a:p>
          <a:p>
            <a:pPr marL="109728" indent="0">
              <a:buNone/>
            </a:pPr>
            <a:r>
              <a:rPr lang="pl-PL" dirty="0"/>
              <a:t>potwierdzić je na piśmie. Polecenie włącza się do akt podręcznych sprawy.</a:t>
            </a:r>
          </a:p>
          <a:p>
            <a:pPr marL="109728" indent="0">
              <a:buNone/>
            </a:pPr>
            <a:r>
              <a:rPr lang="pl-PL" dirty="0"/>
              <a:t>§ 4. Jeżeli  prokurator  nie  zgadza  się  z poleceniem  dotyczącym  treści </a:t>
            </a:r>
          </a:p>
          <a:p>
            <a:pPr marL="109728" indent="0">
              <a:buNone/>
            </a:pPr>
            <a:r>
              <a:rPr lang="pl-PL" dirty="0"/>
              <a:t>czynności  procesowej,  może  żądać  zmiany  polecenia  lub  wyłączenia  go  od </a:t>
            </a:r>
          </a:p>
          <a:p>
            <a:pPr marL="109728" indent="0">
              <a:buNone/>
            </a:pPr>
            <a:r>
              <a:rPr lang="pl-PL" dirty="0"/>
              <a:t>wykonania  czynności  albo  od  udziału  w sprawie.  O wyłączeniu  rozstrzyga </a:t>
            </a:r>
          </a:p>
          <a:p>
            <a:pPr marL="109728" indent="0">
              <a:buNone/>
            </a:pPr>
            <a:r>
              <a:rPr lang="pl-PL" dirty="0"/>
              <a:t>ostatecznie  prokurator  bezpośrednio  przełożony  nad  prokuratorem,  który  wydał </a:t>
            </a:r>
          </a:p>
          <a:p>
            <a:pPr marL="109728" indent="0">
              <a:buNone/>
            </a:pPr>
            <a:r>
              <a:rPr lang="pl-PL" dirty="0"/>
              <a:t>polecenie.</a:t>
            </a:r>
          </a:p>
          <a:p>
            <a:pPr marL="109728" indent="0">
              <a:buNone/>
            </a:pPr>
            <a:r>
              <a:rPr lang="pl-PL" dirty="0"/>
              <a:t>§ 5. Żądanie,  o którym  mowa  w § 4,  prokurator  zgłasza  na  piśmie  wraz </a:t>
            </a:r>
          </a:p>
          <a:p>
            <a:pPr marL="109728" indent="0">
              <a:buNone/>
            </a:pPr>
            <a:r>
              <a:rPr lang="pl-PL" dirty="0"/>
              <a:t>z uzasadnieniem przełożonemu, który wydał polecenie.</a:t>
            </a:r>
          </a:p>
          <a:p>
            <a:pPr marL="109728" indent="0">
              <a:buNone/>
            </a:pPr>
            <a:r>
              <a:rPr lang="pl-PL" dirty="0"/>
              <a:t>§ 6. W przypadku  gdy  w postępowaniu  sądowym  ujawnią  się  nowe </a:t>
            </a:r>
          </a:p>
          <a:p>
            <a:pPr marL="109728" indent="0">
              <a:buNone/>
            </a:pPr>
            <a:r>
              <a:rPr lang="pl-PL" dirty="0"/>
              <a:t>okoliczności,  prokurator  samodzielnie  podejmuje  decyzje  związane  z dalszym </a:t>
            </a:r>
          </a:p>
          <a:p>
            <a:pPr marL="109728" indent="0">
              <a:buNone/>
            </a:pPr>
            <a:r>
              <a:rPr lang="pl-PL" dirty="0"/>
              <a:t>tokiem  tego  postępowania.  Jeżeli  następstwem  decyzji  może  być  konieczność </a:t>
            </a:r>
          </a:p>
          <a:p>
            <a:pPr marL="109728" indent="0">
              <a:buNone/>
            </a:pPr>
            <a:r>
              <a:rPr lang="pl-PL" dirty="0"/>
              <a:t>dokonania wydatku przewyższającego kwotę ustaloną przez kierownika jednostki </a:t>
            </a:r>
          </a:p>
          <a:p>
            <a:pPr marL="109728" indent="0">
              <a:buNone/>
            </a:pPr>
            <a:r>
              <a:rPr lang="pl-PL" dirty="0"/>
              <a:t>organizacyjnej, prokurator może podjąć decyzję po uzyskaniu zgody kierownika </a:t>
            </a:r>
          </a:p>
          <a:p>
            <a:pPr marL="109728" indent="0">
              <a:buNone/>
            </a:pPr>
            <a:r>
              <a:rPr lang="pl-PL" dirty="0"/>
              <a:t>jednostki organizacyjnej. </a:t>
            </a:r>
          </a:p>
        </p:txBody>
      </p:sp>
    </p:spTree>
    <p:extLst>
      <p:ext uri="{BB962C8B-B14F-4D97-AF65-F5344CB8AC3E}">
        <p14:creationId xmlns:p14="http://schemas.microsoft.com/office/powerpoint/2010/main" val="23008819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85000" lnSpcReduction="20000"/>
          </a:bodyPr>
          <a:lstStyle/>
          <a:p>
            <a:pPr marL="109728" indent="0">
              <a:buNone/>
            </a:pPr>
            <a:r>
              <a:rPr lang="pl-PL" b="1" dirty="0"/>
              <a:t>Art. 8. </a:t>
            </a:r>
            <a:r>
              <a:rPr lang="pl-PL" dirty="0"/>
              <a:t>§ 1.  Prokurator  przełożony  uprawniony  jest  do  zmiany  lub  uchylenia decyzji  prokuratora  podległego.  Zmiana  lub  uchylenie  decyzji  wymagają  formy pisemnej i są włączane do akt sprawy.</a:t>
            </a:r>
          </a:p>
          <a:p>
            <a:pPr marL="109728" indent="0">
              <a:buNone/>
            </a:pPr>
            <a:r>
              <a:rPr lang="pl-PL" dirty="0"/>
              <a:t>§ 2. Zmiana  lub  uchylenie  decyzji  doręczonej  stronom,  ich  pełnomocnikom lub  obrońcom  oraz  innym  uprawnionym  podmiotom  może  nastąpić  wyłącznie z zachowaniem trybu i zasad określonych w ustawie.</a:t>
            </a:r>
          </a:p>
          <a:p>
            <a:pPr marL="109728" indent="0">
              <a:buNone/>
            </a:pPr>
            <a:endParaRPr lang="pl-PL" dirty="0"/>
          </a:p>
          <a:p>
            <a:pPr marL="109728" indent="0">
              <a:buNone/>
            </a:pPr>
            <a:r>
              <a:rPr lang="pl-PL" b="1" dirty="0"/>
              <a:t>Art. 9. </a:t>
            </a:r>
            <a:r>
              <a:rPr lang="pl-PL" dirty="0"/>
              <a:t>§ 1. Prokurator przełożony może powierzyć podległym prokuratorom wykonywanie  czynności  należących  do  jego  zakresu  działania,  chyba  że  ustawa zastrzega określoną czynność wyłącznie do jego właściwości.</a:t>
            </a:r>
          </a:p>
          <a:p>
            <a:pPr marL="109728" indent="0">
              <a:buNone/>
            </a:pPr>
            <a:r>
              <a:rPr lang="pl-PL" dirty="0"/>
              <a:t>§ 2. Prokurator  przełożony  może  przejmować  sprawy  prowadzone  przez prokuratorów  podległych  i wykonywać  ich  czynności,  chyba  że  przepisy  ustawy stanowią inaczej.</a:t>
            </a:r>
          </a:p>
        </p:txBody>
      </p:sp>
    </p:spTree>
    <p:extLst>
      <p:ext uri="{BB962C8B-B14F-4D97-AF65-F5344CB8AC3E}">
        <p14:creationId xmlns:p14="http://schemas.microsoft.com/office/powerpoint/2010/main" val="31156005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29600" cy="4389120"/>
          </a:xfrm>
        </p:spPr>
        <p:txBody>
          <a:bodyPr>
            <a:normAutofit fontScale="85000" lnSpcReduction="20000"/>
          </a:bodyPr>
          <a:lstStyle/>
          <a:p>
            <a:endParaRPr lang="pl-PL" dirty="0"/>
          </a:p>
          <a:p>
            <a:r>
              <a:rPr lang="pl-PL" dirty="0"/>
              <a:t>Zasada </a:t>
            </a:r>
            <a:r>
              <a:rPr lang="pl-PL" b="1" dirty="0"/>
              <a:t>samodzielności</a:t>
            </a:r>
          </a:p>
          <a:p>
            <a:endParaRPr lang="pl-PL" b="1" dirty="0"/>
          </a:p>
          <a:p>
            <a:pPr marL="109728" indent="0">
              <a:buNone/>
            </a:pPr>
            <a:r>
              <a:rPr lang="pl-PL" dirty="0"/>
              <a:t>W przypadku ujawnienia się </a:t>
            </a:r>
            <a:r>
              <a:rPr lang="pl-PL" b="1" dirty="0"/>
              <a:t>nowych okoliczności w postępowaniu sądowym </a:t>
            </a:r>
            <a:r>
              <a:rPr lang="pl-PL" dirty="0"/>
              <a:t>prokurator samodzielnie podejmuje decyzje związane z dalszym tokiem tego postępowania.</a:t>
            </a:r>
          </a:p>
          <a:p>
            <a:pPr marL="109728" indent="0">
              <a:buNone/>
            </a:pPr>
            <a:endParaRPr lang="pl-PL" dirty="0"/>
          </a:p>
          <a:p>
            <a:pPr marL="109728" indent="0">
              <a:buNone/>
            </a:pPr>
            <a:r>
              <a:rPr lang="pl-PL" b="1" dirty="0"/>
              <a:t>Art. 7 § 6. </a:t>
            </a:r>
            <a:r>
              <a:rPr lang="pl-PL" dirty="0"/>
              <a:t>W przypadku  gdy  w postępowaniu  sądowym  ujawnią  się  nowe okoliczności,  prokurator  samodzielnie  podejmuje  decyzje  związane  z dalszym tokiem  tego  postępowania.  Jeżeli  następstwem  decyzji  może  być  konieczność dokonania wydatku przewyższającego kwotę ustaloną przez kierownika jednostki organizacyjnej, prokurator może podjąć decyzję po uzyskaniu zgody kierownika jednostki organizacyjnej. </a:t>
            </a:r>
          </a:p>
          <a:p>
            <a:pPr marL="109728" indent="0">
              <a:buNone/>
            </a:pPr>
            <a:endParaRPr lang="pl-PL" dirty="0"/>
          </a:p>
          <a:p>
            <a:pPr marL="109728" indent="0">
              <a:buNone/>
            </a:pPr>
            <a:endParaRPr lang="pl-PL" dirty="0"/>
          </a:p>
          <a:p>
            <a:pPr marL="109728" indent="0">
              <a:buNone/>
            </a:pPr>
            <a:endParaRPr lang="pl-PL" dirty="0"/>
          </a:p>
        </p:txBody>
      </p:sp>
    </p:spTree>
    <p:extLst>
      <p:ext uri="{BB962C8B-B14F-4D97-AF65-F5344CB8AC3E}">
        <p14:creationId xmlns:p14="http://schemas.microsoft.com/office/powerpoint/2010/main" val="19628979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6238708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buNone/>
            </a:pPr>
            <a:r>
              <a:rPr lang="pl-PL" b="1" dirty="0"/>
              <a:t>Zasada obiektywizmu</a:t>
            </a:r>
            <a:r>
              <a:rPr lang="pl-PL" dirty="0"/>
              <a:t>- dyrektywa, zgodnie z którą organ procesowy powinien mieć bezstronny stosunek do stron i innych uczestników procesu oraz nie powinien kierunkowo nastawiać się do samej sprawy.</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4208788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20249"/>
            <a:ext cx="8229600" cy="5112568"/>
          </a:xfrm>
        </p:spPr>
        <p:txBody>
          <a:bodyPr>
            <a:normAutofit fontScale="77500" lnSpcReduction="20000"/>
          </a:bodyPr>
          <a:lstStyle/>
          <a:p>
            <a:r>
              <a:rPr lang="pl-PL" dirty="0"/>
              <a:t>Art. 4 k.p.k.→ dotyczy wszystkich organów procesowych.</a:t>
            </a:r>
          </a:p>
          <a:p>
            <a:endParaRPr lang="pl-PL" dirty="0"/>
          </a:p>
          <a:p>
            <a:r>
              <a:rPr lang="pl-PL" dirty="0"/>
              <a:t>Obowiązywanie tej zasady, w aspekcie bezstronności, można również wywieść z przepisów o wyłączeniu uczestników procesu</a:t>
            </a:r>
          </a:p>
          <a:p>
            <a:pPr>
              <a:buFontTx/>
              <a:buChar char="-"/>
            </a:pPr>
            <a:r>
              <a:rPr lang="pl-PL" dirty="0"/>
              <a:t>wyłączenie sędziego (art. 40-41 k.p.k.),</a:t>
            </a:r>
          </a:p>
          <a:p>
            <a:pPr>
              <a:buFontTx/>
              <a:buChar char="-"/>
            </a:pPr>
            <a:r>
              <a:rPr lang="pl-PL" dirty="0"/>
              <a:t>wyłączenie mediatora (art. 23a § 3 k.p.k.),</a:t>
            </a:r>
          </a:p>
          <a:p>
            <a:pPr>
              <a:buFontTx/>
              <a:buChar char="-"/>
            </a:pPr>
            <a:r>
              <a:rPr lang="pl-PL" dirty="0"/>
              <a:t>wyłączenie ławnika i referendarza sądowego (art. 44 k.p.k.),</a:t>
            </a:r>
          </a:p>
          <a:p>
            <a:pPr>
              <a:buFontTx/>
              <a:buChar char="-"/>
            </a:pPr>
            <a:r>
              <a:rPr lang="pl-PL" dirty="0"/>
              <a:t>wyłączenie prokuratora i innych organów prowadzących postępowanie przygotowawcze lub będących oskarżycielem publicznym przed sądem (art. 47 § 1 k.p.k.),</a:t>
            </a:r>
          </a:p>
          <a:p>
            <a:pPr>
              <a:buFontTx/>
              <a:buChar char="-"/>
            </a:pPr>
            <a:r>
              <a:rPr lang="pl-PL" dirty="0"/>
              <a:t>wyłączenie biegłego (art. 196 § 3 k.p.k.),</a:t>
            </a:r>
          </a:p>
          <a:p>
            <a:pPr>
              <a:buFontTx/>
              <a:buChar char="-"/>
            </a:pPr>
            <a:r>
              <a:rPr lang="pl-PL" dirty="0"/>
              <a:t>wyłączenie tłumacza (art. 204 § 3 k.p.k.),</a:t>
            </a:r>
          </a:p>
          <a:p>
            <a:pPr>
              <a:buFontTx/>
              <a:buChar char="-"/>
            </a:pPr>
            <a:r>
              <a:rPr lang="pl-PL" dirty="0"/>
              <a:t>wyłączenie specjalisty (art. 206 § 1 k.p.k.),</a:t>
            </a:r>
          </a:p>
          <a:p>
            <a:pPr>
              <a:buFontTx/>
              <a:buChar char="-"/>
            </a:pPr>
            <a:r>
              <a:rPr lang="pl-PL" dirty="0"/>
              <a:t>wyłączenie protokolanta i stenografa (art. 146 § 1 k.p.k.),</a:t>
            </a:r>
          </a:p>
          <a:p>
            <a:pPr>
              <a:buFontTx/>
              <a:buChar char="-"/>
            </a:pPr>
            <a:r>
              <a:rPr lang="pl-PL" dirty="0"/>
              <a:t>wyłączenie osoby przeprowadzającej wywiad środowiskowy (art. 214 § 8 k.p.k.).</a:t>
            </a:r>
          </a:p>
        </p:txBody>
      </p:sp>
      <p:sp>
        <p:nvSpPr>
          <p:cNvPr id="3" name="Title 2"/>
          <p:cNvSpPr>
            <a:spLocks noGrp="1"/>
          </p:cNvSpPr>
          <p:nvPr>
            <p:ph type="title"/>
          </p:nvPr>
        </p:nvSpPr>
        <p:spPr>
          <a:xfrm>
            <a:off x="395536"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72502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853440" y="1841553"/>
            <a:ext cx="6682740" cy="4406530"/>
          </a:xfrm>
        </p:spPr>
        <p:txBody>
          <a:bodyPr>
            <a:normAutofit lnSpcReduction="10000"/>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a:p>
          <a:p>
            <a:pPr marL="109728" indent="0" algn="ctr">
              <a:buNone/>
            </a:pPr>
            <a:endParaRPr lang="pl-PL" dirty="0"/>
          </a:p>
        </p:txBody>
      </p:sp>
      <p:sp>
        <p:nvSpPr>
          <p:cNvPr id="3" name="Title 2"/>
          <p:cNvSpPr>
            <a:spLocks noGrp="1"/>
          </p:cNvSpPr>
          <p:nvPr>
            <p:ph type="title"/>
          </p:nvPr>
        </p:nvSpPr>
        <p:spPr>
          <a:xfrm>
            <a:off x="469384" y="351554"/>
            <a:ext cx="8229600" cy="1143000"/>
          </a:xfrm>
        </p:spPr>
        <p:txBody>
          <a:bodyPr/>
          <a:lstStyle/>
          <a:p>
            <a:pPr algn="ctr"/>
            <a:r>
              <a:rPr lang="pl-PL" dirty="0"/>
              <a:t>Zasada obiektywizmu</a:t>
            </a:r>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a:t>NEUTRALNOŚĆ</a:t>
            </a:r>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ORGAN PROCESOWY</a:t>
            </a:r>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a:t>
            </a:r>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SPRAWA</a:t>
            </a:r>
          </a:p>
        </p:txBody>
      </p:sp>
    </p:spTree>
    <p:extLst>
      <p:ext uri="{BB962C8B-B14F-4D97-AF65-F5344CB8AC3E}">
        <p14:creationId xmlns:p14="http://schemas.microsoft.com/office/powerpoint/2010/main" val="516896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a:t>Nakazuje organom dokonującym czynności procesowych podejście do uczestników procesu oraz do samej sprawy bez uprzedzeń oraz bez uprzedniego nastawienia.</a:t>
            </a:r>
          </a:p>
          <a:p>
            <a:endParaRPr lang="pl-PL" dirty="0"/>
          </a:p>
          <a:p>
            <a:r>
              <a:rPr lang="pl-PL" dirty="0"/>
              <a:t>Organy procesowe zobowiązane są do wyzbycia się czysto subiektywnej perspektywy oraz wszechstronnego przeanalizowania sprawy i poświęcenia szczególnej uwagi stanowisku stron.</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27082519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dirty="0"/>
              <a:t>Obiektywizm jest realny, gdy zostaną spełnione następujące warunki:</a:t>
            </a:r>
          </a:p>
          <a:p>
            <a:pPr marL="624078" indent="-514350">
              <a:buAutoNum type="arabicParenR"/>
            </a:pPr>
            <a:r>
              <a:rPr lang="pl-PL" dirty="0"/>
              <a:t>niezawisłość,</a:t>
            </a:r>
          </a:p>
          <a:p>
            <a:pPr marL="624078" indent="-514350">
              <a:buAutoNum type="arabicParenR"/>
            </a:pPr>
            <a:endParaRPr lang="pl-PL" dirty="0"/>
          </a:p>
          <a:p>
            <a:pPr marL="624078" indent="-514350">
              <a:buAutoNum type="arabicParenR"/>
            </a:pPr>
            <a:r>
              <a:rPr lang="pl-PL" dirty="0"/>
              <a:t>przestrzeganie reguły </a:t>
            </a:r>
            <a:r>
              <a:rPr lang="pl-PL" i="1" dirty="0"/>
              <a:t>audiatur et altera pars,</a:t>
            </a:r>
          </a:p>
          <a:p>
            <a:pPr marL="624078" indent="-514350">
              <a:buAutoNum type="arabicParenR"/>
            </a:pPr>
            <a:endParaRPr lang="pl-PL" i="1" dirty="0"/>
          </a:p>
          <a:p>
            <a:pPr marL="624078" indent="-514350">
              <a:buAutoNum type="arabicParenR"/>
            </a:pPr>
            <a:r>
              <a:rPr lang="pl-PL" dirty="0"/>
              <a:t>minimalne działanie czynników irracjonalnych, wpływających na podejmowanie decyzji.</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40696849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pl-PL" b="1" dirty="0"/>
              <a:t>niezawisłość</a:t>
            </a:r>
          </a:p>
          <a:p>
            <a:pPr marL="109728" indent="0">
              <a:buNone/>
            </a:pPr>
            <a:r>
              <a:rPr lang="pl-PL" dirty="0"/>
              <a:t>Niezawisłość nie tylko od stron procesowych, ale także od środowiska, oraz niepodległość sposobu myślenia.</a:t>
            </a:r>
          </a:p>
          <a:p>
            <a:pPr marL="109728" indent="0">
              <a:buNone/>
            </a:pPr>
            <a:endParaRPr lang="pl-PL" dirty="0"/>
          </a:p>
          <a:p>
            <a:r>
              <a:rPr lang="pl-PL" b="1" i="1" dirty="0"/>
              <a:t>audiatur et altera pars</a:t>
            </a:r>
          </a:p>
          <a:p>
            <a:pPr marL="109728" indent="0">
              <a:buNone/>
            </a:pPr>
            <a:r>
              <a:rPr lang="pl-PL" dirty="0"/>
              <a:t>Należy wziąć pod uwagę cały materiał dowodowy, świadczący na rzecz, jak i przeciw każdej ze stron, oraz wysłuchać argumentów wszystkich stron procesowych.</a:t>
            </a:r>
          </a:p>
          <a:p>
            <a:pPr marL="109728" indent="0">
              <a:buNone/>
            </a:pPr>
            <a:endParaRPr lang="pl-PL" dirty="0"/>
          </a:p>
          <a:p>
            <a:r>
              <a:rPr lang="pl-PL" b="1" dirty="0"/>
              <a:t>minimalne działanie czynników irracjonalnych</a:t>
            </a:r>
          </a:p>
          <a:p>
            <a:pPr marL="109728" indent="0">
              <a:buNone/>
            </a:pPr>
            <a:r>
              <a:rPr lang="pl-PL" dirty="0"/>
              <a:t>Warunek ten nie sprowadza się do żądania, by sędzia stał się automatem. Chodzi o to, aby poziom irracjonalizmu został zredukowany do minimum. Służy temu doświadczenie życiowe i charakter sędziego, jego wiedza i kolektywność orzekania.</a:t>
            </a:r>
          </a:p>
        </p:txBody>
      </p:sp>
      <p:sp>
        <p:nvSpPr>
          <p:cNvPr id="3" name="Title 2"/>
          <p:cNvSpPr>
            <a:spLocks noGrp="1"/>
          </p:cNvSpPr>
          <p:nvPr>
            <p:ph type="title"/>
          </p:nvPr>
        </p:nvSpPr>
        <p:spPr/>
        <p:txBody>
          <a:bodyPr/>
          <a:lstStyle/>
          <a:p>
            <a:pPr algn="ctr"/>
            <a:r>
              <a:rPr lang="pl-PL" dirty="0"/>
              <a:t>Zasada obiektywzimu</a:t>
            </a:r>
          </a:p>
        </p:txBody>
      </p:sp>
    </p:spTree>
    <p:extLst>
      <p:ext uri="{BB962C8B-B14F-4D97-AF65-F5344CB8AC3E}">
        <p14:creationId xmlns:p14="http://schemas.microsoft.com/office/powerpoint/2010/main" val="22709622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68552"/>
          </a:xfrm>
        </p:spPr>
        <p:txBody>
          <a:bodyPr>
            <a:normAutofit fontScale="92500" lnSpcReduction="10000"/>
          </a:bodyPr>
          <a:lstStyle/>
          <a:p>
            <a:pPr marL="109728" indent="0" algn="ctr">
              <a:buNone/>
            </a:pPr>
            <a:r>
              <a:rPr lang="pl-PL" b="1" dirty="0"/>
              <a:t>Gwarancje zasady obiektywizmu</a:t>
            </a:r>
          </a:p>
          <a:p>
            <a:pPr marL="109728" indent="0" algn="ctr">
              <a:buNone/>
            </a:pPr>
            <a:endParaRPr lang="pl-PL" b="1" dirty="0"/>
          </a:p>
          <a:p>
            <a:r>
              <a:rPr lang="pl-PL" dirty="0"/>
              <a:t>niezależność sądownictwa,</a:t>
            </a:r>
          </a:p>
          <a:p>
            <a:r>
              <a:rPr lang="pl-PL" dirty="0"/>
              <a:t>niezawisłość sędziowska,</a:t>
            </a:r>
          </a:p>
          <a:p>
            <a:r>
              <a:rPr lang="pl-PL" dirty="0"/>
              <a:t>ustawowo określona właściwość sądów,</a:t>
            </a:r>
          </a:p>
          <a:p>
            <a:r>
              <a:rPr lang="pl-PL" dirty="0"/>
              <a:t>ustawowe regulacje dotyczące wyznaczania składów orzekających,</a:t>
            </a:r>
          </a:p>
          <a:p>
            <a:r>
              <a:rPr lang="pl-PL" dirty="0"/>
              <a:t>kolegialność składu orzekającego,</a:t>
            </a:r>
          </a:p>
          <a:p>
            <a:r>
              <a:rPr lang="pl-PL" dirty="0"/>
              <a:t>instytucja wyłączenia uczestników postępowania,</a:t>
            </a:r>
          </a:p>
          <a:p>
            <a:r>
              <a:rPr lang="pl-PL" dirty="0"/>
              <a:t>jawność postępowania,</a:t>
            </a:r>
          </a:p>
          <a:p>
            <a:r>
              <a:rPr lang="pl-PL" dirty="0"/>
              <a:t>obowiązek uzasadniania rozstrzygnięć procesowych,</a:t>
            </a:r>
          </a:p>
          <a:p>
            <a:r>
              <a:rPr lang="pl-PL" dirty="0"/>
              <a:t>kontrola instancyjna.</a:t>
            </a:r>
          </a:p>
        </p:txBody>
      </p:sp>
      <p:sp>
        <p:nvSpPr>
          <p:cNvPr id="3" name="Title 2"/>
          <p:cNvSpPr>
            <a:spLocks noGrp="1"/>
          </p:cNvSpPr>
          <p:nvPr>
            <p:ph type="title"/>
          </p:nvPr>
        </p:nvSpPr>
        <p:spPr>
          <a:xfrm>
            <a:off x="467544"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25690183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pl-PL" b="1" dirty="0"/>
              <a:t>Oskarżyciel posiłkowy-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endParaRPr lang="pl-PL" b="1" dirty="0"/>
          </a:p>
          <a:p>
            <a:r>
              <a:rPr lang="pl-PL" b="1" dirty="0"/>
              <a:t>Oskarżyciel posiłkowy uboczny- </a:t>
            </a:r>
            <a:r>
              <a:rPr lang="pl-PL" dirty="0"/>
              <a:t>pokrzywdzony, który w toku postępowania sądowego występuje jako strona obok oskarżyciela publicznego (art. 53 k.p.k.)</a:t>
            </a:r>
          </a:p>
          <a:p>
            <a:endParaRPr lang="pl-PL" b="1" dirty="0"/>
          </a:p>
          <a:p>
            <a:r>
              <a:rPr lang="pl-PL" b="1" dirty="0"/>
              <a:t>Oskarżyciel posiłkowy subsydiarny- </a:t>
            </a:r>
            <a:r>
              <a:rPr lang="pl-PL" dirty="0"/>
              <a:t>pokrzywdzony kierujący do sądu subsydiarny akt oskarżenia w sytuacji, gdy dwukrotnie umorzono postępowanie przygotowawcze w jego sprawie na skutek złożonego przez niego zażalenia albo gdy dwukrotnie odmówiono w niej wszczęcia postępowania (art. 55 k.p.k.)</a:t>
            </a:r>
            <a:r>
              <a:rPr lang="pl-PL" b="1" dirty="0"/>
              <a:t> </a:t>
            </a:r>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22237595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60848"/>
            <a:ext cx="4328220" cy="4797152"/>
          </a:xfrm>
        </p:spPr>
        <p:txBody>
          <a:bodyPr>
            <a:normAutofit fontScale="925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92500" lnSpcReduction="20000"/>
          </a:bodyPr>
          <a:lstStyle/>
          <a:p>
            <a:r>
              <a:rPr lang="pl-PL" b="1" dirty="0"/>
              <a:t>Dwukrotne uzyskanie decyzji</a:t>
            </a:r>
            <a:r>
              <a:rPr lang="pl-PL" dirty="0"/>
              <a:t> o umorzeniu postępowania przygotowawczego (lub o odmowie wszczęcia).</a:t>
            </a:r>
          </a:p>
          <a:p>
            <a:pPr marL="109728" indent="0">
              <a:buNone/>
            </a:pPr>
            <a:endParaRPr lang="pl-PL" dirty="0"/>
          </a:p>
          <a:p>
            <a:r>
              <a:rPr lang="pl-PL" dirty="0"/>
              <a:t>Termin: </a:t>
            </a:r>
            <a:r>
              <a:rPr lang="pl-PL" b="1" dirty="0"/>
              <a:t>miesiąc od doręczenia </a:t>
            </a:r>
            <a:r>
              <a:rPr lang="pl-PL" b="0" i="0" dirty="0">
                <a:effectLst/>
              </a:rPr>
              <a:t>zawiadomienia o postanowieniu prokuratora nadrzędnego o utrzymaniu w mocy zaskarżonego postanowienia</a:t>
            </a:r>
            <a:endParaRPr lang="pl-PL" dirty="0"/>
          </a:p>
          <a:p>
            <a:endParaRPr lang="pl-PL" dirty="0"/>
          </a:p>
          <a:p>
            <a:r>
              <a:rPr lang="pl-PL" b="1" dirty="0"/>
              <a:t>Przymus adwokacko-radcowski</a:t>
            </a:r>
            <a:r>
              <a:rPr lang="pl-PL" dirty="0"/>
              <a:t>→ sporządzenie i podpisanie subsydiarnego aktu oskarżenia przez profesjonalnego reprezentanta procesowego (art. 55 § 2 k.p.k.).</a:t>
            </a:r>
          </a:p>
        </p:txBody>
      </p:sp>
    </p:spTree>
    <p:extLst>
      <p:ext uri="{BB962C8B-B14F-4D97-AF65-F5344CB8AC3E}">
        <p14:creationId xmlns:p14="http://schemas.microsoft.com/office/powerpoint/2010/main" val="65927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132856"/>
            <a:ext cx="4328220" cy="5184576"/>
          </a:xfrm>
        </p:spPr>
        <p:txBody>
          <a:bodyPr>
            <a:normAutofit fontScale="85000" lnSpcReduction="20000"/>
          </a:bodyPr>
          <a:lstStyle/>
          <a:p>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endParaRPr lang="pl-PL" dirty="0"/>
          </a:p>
          <a:p>
            <a:r>
              <a:rPr lang="pl-PL" dirty="0"/>
              <a:t>Na postanowienie o odmówieniu oskarżycielowi posiłkowemu udziału w postępowaniu sądowym ze względu na zbyt dużą liczbę oskarżycieli </a:t>
            </a:r>
            <a:r>
              <a:rPr lang="pl-PL" b="1" dirty="0"/>
              <a:t>zażalenie nie przysługuje</a:t>
            </a:r>
            <a:r>
              <a:rPr lang="pl-PL" dirty="0"/>
              <a:t>. </a:t>
            </a:r>
          </a:p>
          <a:p>
            <a:endParaRPr lang="pl-PL" dirty="0"/>
          </a:p>
          <a:p>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p:txBody>
      </p:sp>
      <p:sp>
        <p:nvSpPr>
          <p:cNvPr id="6" name="Content Placeholder 5"/>
          <p:cNvSpPr>
            <a:spLocks noGrp="1"/>
          </p:cNvSpPr>
          <p:nvPr>
            <p:ph sz="quarter" idx="4"/>
          </p:nvPr>
        </p:nvSpPr>
        <p:spPr>
          <a:xfrm>
            <a:off x="4644008" y="2060848"/>
            <a:ext cx="4392488" cy="4797152"/>
          </a:xfrm>
        </p:spPr>
        <p:txBody>
          <a:bodyPr>
            <a:normAutofit fontScale="92500" lnSpcReduction="20000"/>
          </a:bodyPr>
          <a:lstStyle/>
          <a:p>
            <a:r>
              <a:rPr lang="pl-PL" b="1" dirty="0"/>
              <a:t>Inny pokrzywdzony tym samym czynem </a:t>
            </a:r>
            <a:r>
              <a:rPr lang="pl-PL" dirty="0"/>
              <a:t>może aż do rozpoczęcia przwodu sądowego na rozprawie głównej przyłączyć się do postępowania wszczętego na skutek wniesienia subsydiarnego aktu oskarżenia (art. 55 § 3 k.p.k.), ale sąd może ograniczyć ich liczbę (zob. art. 56 § 1 k.p.k.)</a:t>
            </a:r>
          </a:p>
          <a:p>
            <a:endParaRPr lang="pl-PL" dirty="0"/>
          </a:p>
          <a:p>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p:txBody>
      </p:sp>
    </p:spTree>
    <p:extLst>
      <p:ext uri="{BB962C8B-B14F-4D97-AF65-F5344CB8AC3E}">
        <p14:creationId xmlns:p14="http://schemas.microsoft.com/office/powerpoint/2010/main" val="697948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0" y="2060848"/>
            <a:ext cx="4579740" cy="4797152"/>
          </a:xfrm>
        </p:spPr>
        <p:txBody>
          <a:bodyPr>
            <a:normAutofit/>
          </a:bodyPr>
          <a:lstStyle/>
          <a:p>
            <a:r>
              <a:rPr lang="pl-PL" b="1" dirty="0"/>
              <a:t>Śmierć </a:t>
            </a:r>
            <a:r>
              <a:rPr lang="pl-PL" dirty="0"/>
              <a:t>oskarżyciela ubocznego:</a:t>
            </a:r>
          </a:p>
          <a:p>
            <a:pPr marL="109728" indent="0">
              <a:buNone/>
            </a:pPr>
            <a:endParaRPr lang="pl-PL" dirty="0"/>
          </a:p>
          <a:p>
            <a:pPr>
              <a:buFont typeface="Arial" pitchFamily="34" charset="0"/>
              <a:buChar char="•"/>
            </a:pPr>
            <a:r>
              <a:rPr lang="pl-PL" b="1" dirty="0"/>
              <a:t>Nie tamuje biegu </a:t>
            </a:r>
            <a:r>
              <a:rPr lang="pl-PL" dirty="0"/>
              <a:t>postępowania (art. 58 § 1 k.p.k.)</a:t>
            </a:r>
          </a:p>
          <a:p>
            <a:pPr>
              <a:buFont typeface="Arial" pitchFamily="34" charset="0"/>
              <a:buChar char="•"/>
            </a:pPr>
            <a:r>
              <a:rPr lang="pl-PL" dirty="0"/>
              <a:t>Osoby najbliższe, a także osoby pozostające na jego otrzymaniu mogą przystąpić do postępowania w charakterze oskarżyciela posiłkowego </a:t>
            </a:r>
            <a:r>
              <a:rPr lang="pl-PL" b="1" dirty="0"/>
              <a:t>w każdym stadium</a:t>
            </a:r>
            <a:r>
              <a:rPr lang="pl-PL" dirty="0"/>
              <a:t> postępowania.</a:t>
            </a:r>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a:t>Śmierć oskarżyciela subsydiarnego:</a:t>
            </a:r>
          </a:p>
          <a:p>
            <a:endParaRPr lang="pl-PL" dirty="0"/>
          </a:p>
          <a:p>
            <a:pPr>
              <a:buFont typeface="Arial" pitchFamily="34" charset="0"/>
              <a:buChar char="•"/>
            </a:pPr>
            <a:r>
              <a:rPr lang="pl-PL" dirty="0"/>
              <a:t>Postępowanie </a:t>
            </a:r>
            <a:r>
              <a:rPr lang="pl-PL" b="1" dirty="0"/>
              <a:t>zawiesza się</a:t>
            </a:r>
            <a:r>
              <a:rPr lang="pl-PL" dirty="0"/>
              <a:t> (art. 61 § 1 k.p.k. w zw. z art. 58 § 2 k.p.k.)</a:t>
            </a:r>
          </a:p>
          <a:p>
            <a:pPr>
              <a:buFont typeface="Arial" pitchFamily="34" charset="0"/>
              <a:buChar char="•"/>
            </a:pPr>
            <a:r>
              <a:rPr lang="pl-PL" dirty="0"/>
              <a:t>Osoby najbliższe lub osoby pozostające na utrzymaniu zmarłego mogą wstąpić w jego prawa w terminie </a:t>
            </a:r>
            <a:r>
              <a:rPr lang="pl-PL" b="1" dirty="0"/>
              <a:t>3 miesiecy od dnia śmierci</a:t>
            </a:r>
            <a:r>
              <a:rPr lang="pl-PL" dirty="0"/>
              <a:t>.</a:t>
            </a:r>
          </a:p>
          <a:p>
            <a:pPr>
              <a:buFont typeface="Arial" pitchFamily="34" charset="0"/>
              <a:buChar char="•"/>
            </a:pPr>
            <a:r>
              <a:rPr lang="pl-PL" dirty="0"/>
              <a:t>Żadna z osób nie wstąpi→ umorzenie (art. 61 § 2 k.p.k.).</a:t>
            </a:r>
          </a:p>
        </p:txBody>
      </p:sp>
    </p:spTree>
    <p:extLst>
      <p:ext uri="{BB962C8B-B14F-4D97-AF65-F5344CB8AC3E}">
        <p14:creationId xmlns:p14="http://schemas.microsoft.com/office/powerpoint/2010/main" val="2832242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pl-PL" dirty="0"/>
              <a:t>Odstąpienie oskarżyciela posiłkowego od oskarżenia- </a:t>
            </a:r>
            <a:r>
              <a:rPr lang="pl-PL" b="1" dirty="0"/>
              <a:t>art. 57 k.p.k.</a:t>
            </a:r>
          </a:p>
          <a:p>
            <a:endParaRPr lang="pl-PL" dirty="0"/>
          </a:p>
          <a:p>
            <a:r>
              <a:rPr lang="pl-PL" dirty="0"/>
              <a:t>W razie odstąpienia </a:t>
            </a:r>
            <a:r>
              <a:rPr lang="pl-PL" b="1" dirty="0"/>
              <a:t>nie może on ponownie przyłączyć </a:t>
            </a:r>
            <a:r>
              <a:rPr lang="pl-PL" dirty="0"/>
              <a:t>się do postępowania.</a:t>
            </a:r>
          </a:p>
          <a:p>
            <a:endParaRPr lang="pl-PL" dirty="0"/>
          </a:p>
          <a:p>
            <a:r>
              <a:rPr lang="pl-PL" dirty="0"/>
              <a:t>O odstąpieniu oskarżyciela posiłkowego od oskarżenia w sprawie, w której oskarżyciel publiczny nie bierze udziału, </a:t>
            </a:r>
            <a:r>
              <a:rPr lang="pl-PL" b="1" dirty="0"/>
              <a:t>sąd zawiadamia prokuratora</a:t>
            </a:r>
            <a:r>
              <a:rPr lang="pl-PL" dirty="0"/>
              <a:t>. Może on wstąpić do postępowania w terminie </a:t>
            </a:r>
            <a:r>
              <a:rPr lang="pl-PL" b="1" dirty="0"/>
              <a:t>14 dni od doręczenia</a:t>
            </a:r>
            <a:r>
              <a:rPr lang="pl-PL" dirty="0"/>
              <a:t> mu zawiadomienia.</a:t>
            </a:r>
          </a:p>
          <a:p>
            <a:endParaRPr lang="pl-PL" dirty="0"/>
          </a:p>
          <a:p>
            <a:r>
              <a:rPr lang="pl-PL" b="1" dirty="0"/>
              <a:t>Nieprzystąpienie</a:t>
            </a:r>
            <a:r>
              <a:rPr lang="pl-PL" dirty="0"/>
              <a:t> w terminie 14 dni</a:t>
            </a:r>
            <a:r>
              <a:rPr lang="pl-PL" b="1" dirty="0"/>
              <a:t>→ umorzenie</a:t>
            </a:r>
            <a:r>
              <a:rPr lang="pl-PL" dirty="0"/>
              <a:t>.</a:t>
            </a:r>
          </a:p>
        </p:txBody>
      </p:sp>
    </p:spTree>
    <p:extLst>
      <p:ext uri="{BB962C8B-B14F-4D97-AF65-F5344CB8AC3E}">
        <p14:creationId xmlns:p14="http://schemas.microsoft.com/office/powerpoint/2010/main" val="328912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Oskarżyciel prywatny- </a:t>
            </a:r>
            <a:r>
              <a:rPr lang="pl-PL" dirty="0"/>
              <a:t>pokrzywdzony, który wnosi i popiera oskarżenie o przestępstwo ścigane z oskarżenia prywatnego.</a:t>
            </a:r>
          </a:p>
          <a:p>
            <a:endParaRPr lang="pl-PL" dirty="0"/>
          </a:p>
          <a:p>
            <a:r>
              <a:rPr lang="pl-PL" dirty="0"/>
              <a:t>Art. 59 § 1 k.p.k.</a:t>
            </a:r>
          </a:p>
          <a:p>
            <a:endParaRPr lang="pl-PL" dirty="0"/>
          </a:p>
          <a:p>
            <a:r>
              <a:rPr lang="pl-PL" dirty="0"/>
              <a:t>Odrębny tryb postępowania: art. 485-499 k.p.k.</a:t>
            </a:r>
          </a:p>
          <a:p>
            <a:endParaRPr lang="pl-PL" dirty="0"/>
          </a:p>
          <a:p>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8557982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1) Zniesławienie (art. 212 § 4 k.k.),</a:t>
            </a:r>
          </a:p>
          <a:p>
            <a:pPr marL="624078" indent="-514350">
              <a:lnSpc>
                <a:spcPct val="120000"/>
              </a:lnSpc>
              <a:buFont typeface="+mj-lt"/>
              <a:buAutoNum type="arabicParenR"/>
            </a:pPr>
            <a:r>
              <a:rPr lang="pl-PL" dirty="0"/>
              <a:t>2) Zniewaga (art. 216 § 5 k.k.),</a:t>
            </a:r>
          </a:p>
          <a:p>
            <a:pPr marL="624078" indent="-514350">
              <a:lnSpc>
                <a:spcPct val="120000"/>
              </a:lnSpc>
              <a:buFont typeface="+mj-lt"/>
              <a:buAutoNum type="arabicParenR"/>
            </a:pPr>
            <a:r>
              <a:rPr lang="pl-PL" dirty="0"/>
              <a:t>3) Naruszenie nietykalności cielesnej (art. 217 § 3 k.k.),</a:t>
            </a:r>
          </a:p>
          <a:p>
            <a:pPr marL="624078" indent="-514350">
              <a:lnSpc>
                <a:spcPct val="120000"/>
              </a:lnSpc>
              <a:buFont typeface="+mj-lt"/>
              <a:buAutoNum type="arabicParenR"/>
            </a:pPr>
            <a:r>
              <a:rPr lang="pl-PL" dirty="0"/>
              <a:t>4) 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5) 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Śmierć</a:t>
            </a:r>
            <a:r>
              <a:rPr lang="pl-PL" dirty="0"/>
              <a:t> oskarżyciela prywatnego→ art. 61 k.p.k.</a:t>
            </a:r>
          </a:p>
          <a:p>
            <a:pPr marL="109728" indent="0">
              <a:buNone/>
            </a:pPr>
            <a:endParaRPr lang="pl-PL" dirty="0"/>
          </a:p>
          <a:p>
            <a:pPr>
              <a:buFont typeface="Arial" pitchFamily="34" charset="0"/>
              <a:buChar char="•"/>
            </a:pPr>
            <a:r>
              <a:rPr lang="pl-PL" b="1" dirty="0"/>
              <a:t>Zawieszenie</a:t>
            </a:r>
            <a:r>
              <a:rPr lang="pl-PL" dirty="0"/>
              <a:t> postępowania.</a:t>
            </a:r>
          </a:p>
          <a:p>
            <a:pPr>
              <a:buFont typeface="Arial" pitchFamily="34" charset="0"/>
              <a:buChar char="•"/>
            </a:pPr>
            <a:r>
              <a:rPr lang="pl-PL" dirty="0"/>
              <a:t>Osoby najbliższe lub pozostające na utrzymaniu zmarłego mogą wstąpić w jego prawa.</a:t>
            </a:r>
          </a:p>
          <a:p>
            <a:pPr>
              <a:buFont typeface="Arial" pitchFamily="34" charset="0"/>
              <a:buChar char="•"/>
            </a:pPr>
            <a:r>
              <a:rPr lang="pl-PL" dirty="0"/>
              <a:t>Termin: </a:t>
            </a:r>
            <a:r>
              <a:rPr lang="pl-PL" b="1" dirty="0"/>
              <a:t>3 miesiące od dnia śmierci</a:t>
            </a:r>
          </a:p>
          <a:p>
            <a:pPr>
              <a:buFont typeface="Arial" pitchFamily="34" charset="0"/>
              <a:buChar char="•"/>
            </a:pPr>
            <a:r>
              <a:rPr lang="pl-PL" b="1" dirty="0"/>
              <a:t>Niewstąpienie</a:t>
            </a:r>
            <a:r>
              <a:rPr lang="pl-PL" dirty="0"/>
              <a:t> w terminie 3 miesięcy→ </a:t>
            </a:r>
            <a:r>
              <a:rPr lang="pl-PL" b="1" dirty="0"/>
              <a:t>umorzenie</a:t>
            </a:r>
            <a:r>
              <a:rPr lang="pl-PL" dirty="0"/>
              <a:t>.</a:t>
            </a:r>
          </a:p>
        </p:txBody>
      </p:sp>
    </p:spTree>
    <p:extLst>
      <p:ext uri="{BB962C8B-B14F-4D97-AF65-F5344CB8AC3E}">
        <p14:creationId xmlns:p14="http://schemas.microsoft.com/office/powerpoint/2010/main" val="15571216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2519" y="228480"/>
            <a:ext cx="7886700" cy="1096280"/>
          </a:xfrm>
        </p:spPr>
        <p:txBody>
          <a:bodyPr>
            <a:noAutofit/>
          </a:bodyPr>
          <a:lstStyle/>
          <a:p>
            <a:pPr algn="ctr"/>
            <a:r>
              <a:rPr lang="pl-PL" dirty="0"/>
              <a:t>Tryby ścigania w procesie karnym</a:t>
            </a:r>
          </a:p>
        </p:txBody>
      </p:sp>
      <p:sp>
        <p:nvSpPr>
          <p:cNvPr id="4" name="pole tekstowe 3"/>
          <p:cNvSpPr txBox="1"/>
          <p:nvPr/>
        </p:nvSpPr>
        <p:spPr>
          <a:xfrm>
            <a:off x="1060949" y="2075645"/>
            <a:ext cx="3459786"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1200" cap="none" spc="0" normalizeH="0" baseline="0" noProof="0" dirty="0">
                <a:ln>
                  <a:noFill/>
                </a:ln>
                <a:solidFill>
                  <a:prstClr val="black"/>
                </a:solidFill>
                <a:effectLst/>
                <a:uLnTx/>
                <a:uFillTx/>
                <a:latin typeface="Lucida Sans Unicode"/>
                <a:ea typeface="+mn-ea"/>
                <a:cs typeface="+mn-cs"/>
              </a:rPr>
              <a:t>PUBLICZNOSKARGOWY</a:t>
            </a:r>
          </a:p>
        </p:txBody>
      </p:sp>
      <p:sp>
        <p:nvSpPr>
          <p:cNvPr id="5" name="pole tekstowe 4"/>
          <p:cNvSpPr txBox="1"/>
          <p:nvPr/>
        </p:nvSpPr>
        <p:spPr>
          <a:xfrm>
            <a:off x="5310219" y="2075644"/>
            <a:ext cx="3630706"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1200" cap="none" spc="0" normalizeH="0" baseline="0" noProof="0" dirty="0">
                <a:ln>
                  <a:noFill/>
                </a:ln>
                <a:solidFill>
                  <a:prstClr val="black"/>
                </a:solidFill>
                <a:effectLst/>
                <a:uLnTx/>
                <a:uFillTx/>
                <a:latin typeface="Lucida Sans Unicode"/>
                <a:ea typeface="+mn-ea"/>
                <a:cs typeface="+mn-cs"/>
              </a:rPr>
              <a:t>PRYWATNOSKARGOWY</a:t>
            </a:r>
          </a:p>
        </p:txBody>
      </p:sp>
      <p:cxnSp>
        <p:nvCxnSpPr>
          <p:cNvPr id="7" name="Łącznik: łamany 6"/>
          <p:cNvCxnSpPr/>
          <p:nvPr/>
        </p:nvCxnSpPr>
        <p:spPr>
          <a:xfrm rot="5400000">
            <a:off x="3324117" y="442528"/>
            <a:ext cx="675994" cy="226751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14" name="Łącznik: łamany 13"/>
          <p:cNvCxnSpPr/>
          <p:nvPr/>
        </p:nvCxnSpPr>
        <p:spPr>
          <a:xfrm rot="16200000" flipH="1">
            <a:off x="5632810" y="401345"/>
            <a:ext cx="675993" cy="2349874"/>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17" name="pole tekstowe 16"/>
          <p:cNvSpPr txBox="1"/>
          <p:nvPr/>
        </p:nvSpPr>
        <p:spPr>
          <a:xfrm>
            <a:off x="393328" y="4127287"/>
            <a:ext cx="20305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uLnTx/>
                <a:uFillTx/>
                <a:latin typeface="Lucida Sans Unicode"/>
                <a:ea typeface="+mn-ea"/>
                <a:cs typeface="+mn-cs"/>
              </a:rPr>
              <a:t>bezwarunkowy</a:t>
            </a:r>
          </a:p>
        </p:txBody>
      </p:sp>
      <p:sp>
        <p:nvSpPr>
          <p:cNvPr id="18" name="pole tekstowe 17"/>
          <p:cNvSpPr txBox="1"/>
          <p:nvPr/>
        </p:nvSpPr>
        <p:spPr>
          <a:xfrm>
            <a:off x="3273520" y="4127287"/>
            <a:ext cx="16585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uLnTx/>
                <a:uFillTx/>
                <a:latin typeface="Lucida Sans Unicode"/>
                <a:ea typeface="+mn-ea"/>
                <a:cs typeface="+mn-cs"/>
              </a:rPr>
              <a:t>warunkowy</a:t>
            </a:r>
          </a:p>
        </p:txBody>
      </p:sp>
      <p:cxnSp>
        <p:nvCxnSpPr>
          <p:cNvPr id="20" name="Łącznik: łamany 19"/>
          <p:cNvCxnSpPr/>
          <p:nvPr/>
        </p:nvCxnSpPr>
        <p:spPr>
          <a:xfrm rot="5400000">
            <a:off x="1397554" y="2752116"/>
            <a:ext cx="675994" cy="1376642"/>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0" name="Łącznik: łamany 39"/>
          <p:cNvCxnSpPr/>
          <p:nvPr/>
        </p:nvCxnSpPr>
        <p:spPr>
          <a:xfrm rot="16200000" flipH="1">
            <a:off x="2812818" y="2761849"/>
            <a:ext cx="675994" cy="136992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5" name="Łącznik: łamany 44"/>
          <p:cNvCxnSpPr/>
          <p:nvPr/>
        </p:nvCxnSpPr>
        <p:spPr>
          <a:xfrm rot="5400000">
            <a:off x="2820169" y="4200836"/>
            <a:ext cx="675994" cy="1268225"/>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6" name="Łącznik: łamany 45"/>
          <p:cNvCxnSpPr/>
          <p:nvPr/>
        </p:nvCxnSpPr>
        <p:spPr>
          <a:xfrm rot="16200000" flipH="1">
            <a:off x="4139242" y="4149656"/>
            <a:ext cx="675994" cy="136992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49" name="pole tekstowe 48"/>
          <p:cNvSpPr txBox="1"/>
          <p:nvPr/>
        </p:nvSpPr>
        <p:spPr>
          <a:xfrm>
            <a:off x="627940" y="5182128"/>
            <a:ext cx="3207835" cy="12464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uzależniony od </a:t>
            </a:r>
            <a:r>
              <a:rPr kumimoji="0" lang="pl-PL" sz="1500" b="1" i="0" u="sng" strike="noStrike" kern="1200" cap="none" spc="0" normalizeH="0" baseline="0" noProof="0" dirty="0">
                <a:ln>
                  <a:noFill/>
                </a:ln>
                <a:solidFill>
                  <a:prstClr val="black"/>
                </a:solidFill>
                <a:effectLst/>
                <a:uLnTx/>
                <a:uFillTx/>
                <a:latin typeface="Lucida Sans Unicode"/>
                <a:ea typeface="+mn-ea"/>
                <a:cs typeface="+mn-cs"/>
              </a:rPr>
              <a:t>wniosku </a:t>
            </a: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pokrzywdzonego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(z chwilą złożenia wniosku postępowanie toczy się z urzędu)</a:t>
            </a:r>
          </a:p>
        </p:txBody>
      </p:sp>
      <p:sp>
        <p:nvSpPr>
          <p:cNvPr id="54" name="pole tekstowe 53"/>
          <p:cNvSpPr txBox="1"/>
          <p:nvPr/>
        </p:nvSpPr>
        <p:spPr>
          <a:xfrm>
            <a:off x="3835774" y="5182128"/>
            <a:ext cx="2733115"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uzależniony od </a:t>
            </a:r>
            <a:r>
              <a:rPr kumimoji="0" lang="pl-PL" sz="1500" b="1" i="0" u="sng" strike="noStrike" kern="1200" cap="none" spc="0" normalizeH="0" baseline="0" noProof="0" dirty="0">
                <a:ln>
                  <a:noFill/>
                </a:ln>
                <a:solidFill>
                  <a:prstClr val="black"/>
                </a:solidFill>
                <a:effectLst/>
                <a:uLnTx/>
                <a:uFillTx/>
                <a:latin typeface="Lucida Sans Unicode"/>
                <a:ea typeface="+mn-ea"/>
                <a:cs typeface="+mn-cs"/>
              </a:rPr>
              <a:t>zezwolenia</a:t>
            </a: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  właściwego organu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500" b="0" i="0" u="sng" strike="noStrike" kern="1200" cap="none" spc="0" normalizeH="0" baseline="0" noProof="0" dirty="0">
              <a:ln>
                <a:noFill/>
              </a:ln>
              <a:solidFill>
                <a:prstClr val="black"/>
              </a:solidFill>
              <a:effectLst/>
              <a:uLnTx/>
              <a:uFillTx/>
              <a:latin typeface="Lucida Sans Unicode"/>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wszystkie przypadki uchylenia immunitetów procesowych</a:t>
            </a:r>
            <a:endParaRPr kumimoji="0" lang="pl-PL" sz="18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55" name="pole tekstowe 54"/>
          <p:cNvSpPr txBox="1"/>
          <p:nvPr/>
        </p:nvSpPr>
        <p:spPr>
          <a:xfrm>
            <a:off x="5097029" y="2485773"/>
            <a:ext cx="3903163"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1) Postępowanie prowadzone na skutek </a:t>
            </a:r>
            <a:r>
              <a:rPr kumimoji="0" lang="pl-PL" sz="1500" b="1" i="0" u="none" strike="noStrike" kern="1200" cap="none" spc="0" normalizeH="0" baseline="0" noProof="0" dirty="0">
                <a:ln>
                  <a:noFill/>
                </a:ln>
                <a:solidFill>
                  <a:prstClr val="black"/>
                </a:solidFill>
                <a:effectLst/>
                <a:uLnTx/>
                <a:uFillTx/>
                <a:latin typeface="Lucida Sans Unicode"/>
                <a:ea typeface="+mn-ea"/>
                <a:cs typeface="+mn-cs"/>
              </a:rPr>
              <a:t>prywatnego aktu oskarżenia</a:t>
            </a: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  wniesionego przez pokrzywdzonego, który staje się oskarżycielem prywatnym.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2) Oskarżyciel publiczny może wszcząć lub wstąpić do postępowania, jeżeli wymaga tego interes społeczny.</a:t>
            </a:r>
          </a:p>
        </p:txBody>
      </p:sp>
      <p:sp>
        <p:nvSpPr>
          <p:cNvPr id="16" name="pole tekstowe 15"/>
          <p:cNvSpPr txBox="1"/>
          <p:nvPr/>
        </p:nvSpPr>
        <p:spPr>
          <a:xfrm>
            <a:off x="189789" y="2485773"/>
            <a:ext cx="4847974"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Postępowanie prowadzone z własnej inicjatywy organu ścigania</a:t>
            </a:r>
          </a:p>
        </p:txBody>
      </p:sp>
    </p:spTree>
    <p:extLst>
      <p:ext uri="{BB962C8B-B14F-4D97-AF65-F5344CB8AC3E}">
        <p14:creationId xmlns:p14="http://schemas.microsoft.com/office/powerpoint/2010/main" val="20713239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a:t>Strony postępowania sądowego</a:t>
            </a:r>
          </a:p>
        </p:txBody>
      </p:sp>
      <p:sp>
        <p:nvSpPr>
          <p:cNvPr id="3" name="Title 2"/>
          <p:cNvSpPr>
            <a:spLocks noGrp="1"/>
          </p:cNvSpPr>
          <p:nvPr>
            <p:ph type="title"/>
          </p:nvPr>
        </p:nvSpPr>
        <p:spPr>
          <a:xfrm>
            <a:off x="439612" y="476672"/>
            <a:ext cx="8229600" cy="1143000"/>
          </a:xfrm>
        </p:spPr>
        <p:txBody>
          <a:bodyPr/>
          <a:lstStyle/>
          <a:p>
            <a:pPr algn="ctr"/>
            <a:r>
              <a:rPr lang="pl-PL" dirty="0"/>
              <a:t>Strony procesowe</a:t>
            </a:r>
          </a:p>
        </p:txBody>
      </p:sp>
      <p:sp>
        <p:nvSpPr>
          <p:cNvPr id="4" name="Down Arrow 3"/>
          <p:cNvSpPr/>
          <p:nvPr/>
        </p:nvSpPr>
        <p:spPr>
          <a:xfrm>
            <a:off x="1423080" y="26324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Down Arrow 5"/>
          <p:cNvSpPr/>
          <p:nvPr/>
        </p:nvSpPr>
        <p:spPr>
          <a:xfrm>
            <a:off x="6968621" y="256325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extBox 6"/>
          <p:cNvSpPr txBox="1"/>
          <p:nvPr/>
        </p:nvSpPr>
        <p:spPr>
          <a:xfrm>
            <a:off x="215516" y="3726324"/>
            <a:ext cx="2952328" cy="369332"/>
          </a:xfrm>
          <a:prstGeom prst="rect">
            <a:avLst/>
          </a:prstGeom>
          <a:noFill/>
        </p:spPr>
        <p:txBody>
          <a:bodyPr wrap="square" rtlCol="0">
            <a:spAutoFit/>
          </a:bodyPr>
          <a:lstStyle/>
          <a:p>
            <a:pPr algn="ctr"/>
            <a:r>
              <a:rPr lang="pl-PL" b="1" dirty="0"/>
              <a:t>OSKARŻYCIEL</a:t>
            </a:r>
          </a:p>
        </p:txBody>
      </p:sp>
      <p:sp>
        <p:nvSpPr>
          <p:cNvPr id="8" name="TextBox 7"/>
          <p:cNvSpPr txBox="1"/>
          <p:nvPr/>
        </p:nvSpPr>
        <p:spPr>
          <a:xfrm>
            <a:off x="6876256" y="3356992"/>
            <a:ext cx="184731" cy="369332"/>
          </a:xfrm>
          <a:prstGeom prst="rect">
            <a:avLst/>
          </a:prstGeom>
          <a:noFill/>
        </p:spPr>
        <p:txBody>
          <a:bodyPr wrap="none" rtlCol="0">
            <a:spAutoFit/>
          </a:bodyPr>
          <a:lstStyle/>
          <a:p>
            <a:endParaRPr lang="pl-PL" dirty="0"/>
          </a:p>
        </p:txBody>
      </p:sp>
      <p:sp>
        <p:nvSpPr>
          <p:cNvPr id="10" name="TextBox 9"/>
          <p:cNvSpPr txBox="1"/>
          <p:nvPr/>
        </p:nvSpPr>
        <p:spPr>
          <a:xfrm>
            <a:off x="5534396" y="3541658"/>
            <a:ext cx="3168352" cy="369332"/>
          </a:xfrm>
          <a:prstGeom prst="rect">
            <a:avLst/>
          </a:prstGeom>
          <a:noFill/>
        </p:spPr>
        <p:txBody>
          <a:bodyPr wrap="square" rtlCol="0">
            <a:spAutoFit/>
          </a:bodyPr>
          <a:lstStyle/>
          <a:p>
            <a:endParaRPr lang="pl-PL" dirty="0"/>
          </a:p>
        </p:txBody>
      </p:sp>
      <p:sp>
        <p:nvSpPr>
          <p:cNvPr id="11" name="TextBox 10"/>
          <p:cNvSpPr txBox="1"/>
          <p:nvPr/>
        </p:nvSpPr>
        <p:spPr>
          <a:xfrm>
            <a:off x="5690879" y="3716661"/>
            <a:ext cx="3050628" cy="369332"/>
          </a:xfrm>
          <a:prstGeom prst="rect">
            <a:avLst/>
          </a:prstGeom>
          <a:noFill/>
        </p:spPr>
        <p:txBody>
          <a:bodyPr wrap="square" rtlCol="0">
            <a:spAutoFit/>
          </a:bodyPr>
          <a:lstStyle/>
          <a:p>
            <a:pPr algn="ctr"/>
            <a:r>
              <a:rPr lang="pl-PL" b="1" dirty="0"/>
              <a:t>OSKARŻONY</a:t>
            </a:r>
          </a:p>
        </p:txBody>
      </p:sp>
    </p:spTree>
    <p:extLst>
      <p:ext uri="{BB962C8B-B14F-4D97-AF65-F5344CB8AC3E}">
        <p14:creationId xmlns:p14="http://schemas.microsoft.com/office/powerpoint/2010/main" val="24153669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560"/>
          </a:xfrm>
        </p:spPr>
        <p:txBody>
          <a:bodyPr>
            <a:normAutofit fontScale="85000" lnSpcReduction="20000"/>
          </a:bodyPr>
          <a:lstStyle/>
          <a:p>
            <a:r>
              <a:rPr lang="pl-PL" b="1" dirty="0"/>
              <a:t>Oskarżony</a:t>
            </a:r>
            <a:r>
              <a:rPr lang="pl-PL" dirty="0"/>
              <a:t>- osoba, przeciwko której wniesiono </a:t>
            </a:r>
            <a:r>
              <a:rPr lang="pl-PL" b="1" dirty="0"/>
              <a:t>oskarżenie do sądu</a:t>
            </a:r>
            <a:r>
              <a:rPr lang="pl-PL" dirty="0"/>
              <a:t>, a także osoba, co do której prokurator złożył </a:t>
            </a:r>
            <a:r>
              <a:rPr lang="pl-PL" b="1" dirty="0"/>
              <a:t>wniosek o skazanie bez przeprowadzenia rozprawy </a:t>
            </a:r>
            <a:r>
              <a:rPr lang="pl-PL" dirty="0"/>
              <a:t>(art. 335 § 1 k.p.k.) lub </a:t>
            </a:r>
            <a:r>
              <a:rPr lang="pl-PL" b="1" dirty="0"/>
              <a:t>wniosek o warunkowe umorzenie postępowania </a:t>
            </a:r>
            <a:r>
              <a:rPr lang="pl-PL" dirty="0"/>
              <a:t>(art. 71 § 2 k.p.k.).</a:t>
            </a:r>
          </a:p>
          <a:p>
            <a:pPr marL="0" indent="0">
              <a:buNone/>
            </a:pPr>
            <a:endParaRPr lang="pl-PL" dirty="0"/>
          </a:p>
          <a:p>
            <a:r>
              <a:rPr lang="pl-PL" dirty="0"/>
              <a:t>Pojęcie oskarżenia obejmuje oskarżenie publiczne, oskarżenie subsydiarne i prywatne. </a:t>
            </a:r>
          </a:p>
          <a:p>
            <a:pPr marL="0" indent="0">
              <a:buNone/>
            </a:pPr>
            <a:endParaRPr lang="pl-PL" dirty="0"/>
          </a:p>
          <a:p>
            <a:r>
              <a:rPr lang="pl-PL" b="1" dirty="0"/>
              <a:t>W szerokim ujęciu (</a:t>
            </a:r>
            <a:r>
              <a:rPr lang="pl-PL" b="1" i="1" dirty="0"/>
              <a:t>sensu largo</a:t>
            </a:r>
            <a:r>
              <a:rPr lang="pl-PL" b="1" dirty="0"/>
              <a:t>)</a:t>
            </a:r>
            <a:r>
              <a:rPr lang="pl-PL" dirty="0"/>
              <a:t>, za oskarżonego uznaje się także </a:t>
            </a:r>
            <a:r>
              <a:rPr lang="pl-PL" b="1" dirty="0"/>
              <a:t>podejrzanego</a:t>
            </a:r>
            <a:r>
              <a:rPr lang="pl-PL" dirty="0"/>
              <a:t>, którym jest </a:t>
            </a:r>
          </a:p>
          <a:p>
            <a:pPr>
              <a:buFontTx/>
              <a:buChar char="-"/>
            </a:pPr>
            <a:r>
              <a:rPr lang="pl-PL" dirty="0"/>
              <a:t>osoba, co do której wydano postanowienie o przedstawieniu zarzutów albo </a:t>
            </a:r>
          </a:p>
          <a:p>
            <a:pPr>
              <a:buFontTx/>
              <a:buChar char="-"/>
            </a:pPr>
            <a:r>
              <a:rPr lang="pl-PL" dirty="0"/>
              <a:t>której bez wydania takiego postanowienia postawiono zarzut w związku z przystąpieniem do przesłuchania w charakterze podejrzanego.</a:t>
            </a:r>
          </a:p>
          <a:p>
            <a:endParaRPr lang="pl-PL" dirty="0"/>
          </a:p>
          <a:p>
            <a:pPr marL="109728" indent="0">
              <a:buNone/>
            </a:pPr>
            <a:endParaRPr lang="pl-PL" dirty="0"/>
          </a:p>
        </p:txBody>
      </p:sp>
      <p:sp>
        <p:nvSpPr>
          <p:cNvPr id="3" name="Title 2"/>
          <p:cNvSpPr>
            <a:spLocks noGrp="1"/>
          </p:cNvSpPr>
          <p:nvPr>
            <p:ph type="title"/>
          </p:nvPr>
        </p:nvSpPr>
        <p:spPr>
          <a:xfrm>
            <a:off x="467544" y="116632"/>
            <a:ext cx="8229600" cy="1143000"/>
          </a:xfrm>
        </p:spPr>
        <p:txBody>
          <a:bodyPr/>
          <a:lstStyle/>
          <a:p>
            <a:pPr algn="ctr"/>
            <a:r>
              <a:rPr lang="pl-PL" dirty="0"/>
              <a:t>Strony procesowe</a:t>
            </a:r>
          </a:p>
        </p:txBody>
      </p:sp>
    </p:spTree>
    <p:extLst>
      <p:ext uri="{BB962C8B-B14F-4D97-AF65-F5344CB8AC3E}">
        <p14:creationId xmlns:p14="http://schemas.microsoft.com/office/powerpoint/2010/main" val="20436762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p:cNvSpPr>
            <a:spLocks noGrp="1"/>
          </p:cNvSpPr>
          <p:nvPr>
            <p:ph idx="1"/>
          </p:nvPr>
        </p:nvSpPr>
        <p:spPr>
          <a:xfrm>
            <a:off x="457200" y="1196752"/>
            <a:ext cx="8229600" cy="5400600"/>
          </a:xfrm>
        </p:spPr>
        <p:txBody>
          <a:bodyPr>
            <a:normAutofit fontScale="70000" lnSpcReduction="20000"/>
          </a:bodyPr>
          <a:lstStyle/>
          <a:p>
            <a:r>
              <a:rPr lang="pl-PL" dirty="0"/>
              <a:t>Oskarżony </a:t>
            </a:r>
            <a:r>
              <a:rPr lang="pl-PL" b="1" dirty="0"/>
              <a:t>nie ma obowiązku dowodzenia swojej niewinności</a:t>
            </a:r>
            <a:r>
              <a:rPr lang="pl-PL" dirty="0"/>
              <a:t>, ani obowiązku dostarczania dowodów na swoją niekorzyść (art. 74 § 1 k.p.k.).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buNone/>
            </a:pPr>
            <a:r>
              <a:rPr lang="pl-PL" dirty="0"/>
              <a:t>2. badaniom psychologicznym i psychiatrycznym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12603565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Obowiązki oskarżonego</a:t>
            </a:r>
          </a:p>
        </p:txBody>
      </p:sp>
      <p:sp>
        <p:nvSpPr>
          <p:cNvPr id="3" name="Content Placeholder 2"/>
          <p:cNvSpPr>
            <a:spLocks noGrp="1"/>
          </p:cNvSpPr>
          <p:nvPr>
            <p:ph idx="1"/>
          </p:nvPr>
        </p:nvSpPr>
        <p:spPr/>
        <p:txBody>
          <a:bodyPr/>
          <a:lstStyle/>
          <a:p>
            <a:r>
              <a:rPr lang="pl-PL" b="1" dirty="0"/>
              <a:t>Obowiązek stawiennictwa </a:t>
            </a:r>
            <a:r>
              <a:rPr lang="pl-PL" dirty="0"/>
              <a:t>na każde wezwanie (art. 75 </a:t>
            </a:r>
            <a:r>
              <a:rPr lang="pl-PL" sz="2800" dirty="0"/>
              <a:t>§ 1 k.p.k.)</a:t>
            </a:r>
          </a:p>
          <a:p>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24077844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4100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10 Konstytucji RP</a:t>
            </a:r>
          </a:p>
          <a:p>
            <a:pPr marL="109728" indent="0">
              <a:buNone/>
            </a:pPr>
            <a:endParaRPr lang="pl-PL" b="1" dirty="0"/>
          </a:p>
          <a:p>
            <a:pPr marL="624078" indent="-514350">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buAutoNum type="arabicPeriod"/>
            </a:pPr>
            <a:endParaRPr lang="pl-PL" dirty="0"/>
          </a:p>
          <a:p>
            <a:pPr marL="624078" indent="-514350">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a:t>Strony postępowania przygotowawczego</a:t>
            </a:r>
          </a:p>
        </p:txBody>
      </p:sp>
      <p:sp>
        <p:nvSpPr>
          <p:cNvPr id="3" name="Title 2"/>
          <p:cNvSpPr>
            <a:spLocks noGrp="1"/>
          </p:cNvSpPr>
          <p:nvPr>
            <p:ph type="title"/>
          </p:nvPr>
        </p:nvSpPr>
        <p:spPr/>
        <p:txBody>
          <a:bodyPr/>
          <a:lstStyle/>
          <a:p>
            <a:pPr algn="ctr"/>
            <a:r>
              <a:rPr lang="pl-PL" dirty="0"/>
              <a:t>Strony procesowe</a:t>
            </a:r>
          </a:p>
        </p:txBody>
      </p:sp>
      <p:sp>
        <p:nvSpPr>
          <p:cNvPr id="4" name="Down Arrow 3"/>
          <p:cNvSpPr/>
          <p:nvPr/>
        </p:nvSpPr>
        <p:spPr>
          <a:xfrm>
            <a:off x="1423080" y="27479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Down Arrow 5"/>
          <p:cNvSpPr/>
          <p:nvPr/>
        </p:nvSpPr>
        <p:spPr>
          <a:xfrm>
            <a:off x="6876256" y="27479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extBox 6"/>
          <p:cNvSpPr txBox="1"/>
          <p:nvPr/>
        </p:nvSpPr>
        <p:spPr>
          <a:xfrm>
            <a:off x="215516" y="4005067"/>
            <a:ext cx="2952328" cy="369332"/>
          </a:xfrm>
          <a:prstGeom prst="rect">
            <a:avLst/>
          </a:prstGeom>
          <a:noFill/>
        </p:spPr>
        <p:txBody>
          <a:bodyPr wrap="square" rtlCol="0">
            <a:spAutoFit/>
          </a:bodyPr>
          <a:lstStyle/>
          <a:p>
            <a:pPr algn="ctr"/>
            <a:r>
              <a:rPr lang="pl-PL" b="1" dirty="0"/>
              <a:t>POKRZYWDZONY</a:t>
            </a:r>
          </a:p>
        </p:txBody>
      </p:sp>
      <p:sp>
        <p:nvSpPr>
          <p:cNvPr id="8" name="TextBox 7"/>
          <p:cNvSpPr txBox="1"/>
          <p:nvPr/>
        </p:nvSpPr>
        <p:spPr>
          <a:xfrm>
            <a:off x="6876256" y="3356992"/>
            <a:ext cx="184731" cy="369332"/>
          </a:xfrm>
          <a:prstGeom prst="rect">
            <a:avLst/>
          </a:prstGeom>
          <a:noFill/>
        </p:spPr>
        <p:txBody>
          <a:bodyPr wrap="none" rtlCol="0">
            <a:spAutoFit/>
          </a:bodyPr>
          <a:lstStyle/>
          <a:p>
            <a:endParaRPr lang="pl-PL" dirty="0"/>
          </a:p>
        </p:txBody>
      </p:sp>
      <p:sp>
        <p:nvSpPr>
          <p:cNvPr id="10" name="TextBox 9"/>
          <p:cNvSpPr txBox="1"/>
          <p:nvPr/>
        </p:nvSpPr>
        <p:spPr>
          <a:xfrm>
            <a:off x="5534396" y="3541658"/>
            <a:ext cx="3168352" cy="369332"/>
          </a:xfrm>
          <a:prstGeom prst="rect">
            <a:avLst/>
          </a:prstGeom>
          <a:noFill/>
        </p:spPr>
        <p:txBody>
          <a:bodyPr wrap="square" rtlCol="0">
            <a:spAutoFit/>
          </a:bodyPr>
          <a:lstStyle/>
          <a:p>
            <a:endParaRPr lang="pl-PL" dirty="0"/>
          </a:p>
        </p:txBody>
      </p:sp>
      <p:sp>
        <p:nvSpPr>
          <p:cNvPr id="11" name="TextBox 10"/>
          <p:cNvSpPr txBox="1"/>
          <p:nvPr/>
        </p:nvSpPr>
        <p:spPr>
          <a:xfrm>
            <a:off x="5580084" y="4034982"/>
            <a:ext cx="3050628" cy="369332"/>
          </a:xfrm>
          <a:prstGeom prst="rect">
            <a:avLst/>
          </a:prstGeom>
          <a:noFill/>
        </p:spPr>
        <p:txBody>
          <a:bodyPr wrap="square" rtlCol="0">
            <a:spAutoFit/>
          </a:bodyPr>
          <a:lstStyle/>
          <a:p>
            <a:pPr algn="ctr"/>
            <a:r>
              <a:rPr lang="pl-PL" b="1" dirty="0"/>
              <a:t>PODEJRZANY</a:t>
            </a:r>
          </a:p>
        </p:txBody>
      </p:sp>
    </p:spTree>
    <p:extLst>
      <p:ext uri="{BB962C8B-B14F-4D97-AF65-F5344CB8AC3E}">
        <p14:creationId xmlns:p14="http://schemas.microsoft.com/office/powerpoint/2010/main" val="16972426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Podejrzany</a:t>
            </a:r>
          </a:p>
        </p:txBody>
      </p:sp>
      <p:sp>
        <p:nvSpPr>
          <p:cNvPr id="3" name="Content Placeholder 2"/>
          <p:cNvSpPr>
            <a:spLocks noGrp="1"/>
          </p:cNvSpPr>
          <p:nvPr>
            <p:ph idx="1"/>
          </p:nvPr>
        </p:nvSpPr>
        <p:spPr>
          <a:xfrm>
            <a:off x="467544" y="2348880"/>
            <a:ext cx="8229600" cy="2357616"/>
          </a:xfrm>
        </p:spPr>
        <p:txBody>
          <a:bodyPr/>
          <a:lstStyle/>
          <a:p>
            <a:pPr marL="0" indent="0">
              <a:buNone/>
            </a:pPr>
            <a:r>
              <a:rPr lang="pl-PL" sz="2800" dirty="0"/>
              <a:t>Osoba, co do której wydano </a:t>
            </a:r>
            <a:r>
              <a:rPr lang="pl-PL" sz="2800" b="1" dirty="0"/>
              <a:t>postanowienie o przedstawieniu zarzutów</a:t>
            </a:r>
            <a:r>
              <a:rPr lang="pl-PL" sz="2800" dirty="0"/>
              <a:t>, albo której bez wydania takiego postanowienia postawiono zarzut w związku z przystąpieniem do </a:t>
            </a:r>
            <a:r>
              <a:rPr lang="pl-PL" sz="2800" b="1" dirty="0"/>
              <a:t>przesłuchania w charakterze podejrzanego</a:t>
            </a:r>
          </a:p>
          <a:p>
            <a:pPr marL="0" indent="0">
              <a:buNone/>
            </a:pPr>
            <a:endParaRPr lang="pl-PL" dirty="0"/>
          </a:p>
        </p:txBody>
      </p:sp>
    </p:spTree>
    <p:extLst>
      <p:ext uri="{BB962C8B-B14F-4D97-AF65-F5344CB8AC3E}">
        <p14:creationId xmlns:p14="http://schemas.microsoft.com/office/powerpoint/2010/main" val="13628934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Osoba podejrzana</a:t>
            </a:r>
          </a:p>
        </p:txBody>
      </p:sp>
      <p:sp>
        <p:nvSpPr>
          <p:cNvPr id="3" name="Content Placeholder 2"/>
          <p:cNvSpPr>
            <a:spLocks noGrp="1"/>
          </p:cNvSpPr>
          <p:nvPr>
            <p:ph idx="1"/>
          </p:nvPr>
        </p:nvSpPr>
        <p:spPr>
          <a:xfrm>
            <a:off x="467544" y="2492896"/>
            <a:ext cx="8229600" cy="2429624"/>
          </a:xfrm>
        </p:spPr>
        <p:txBody>
          <a:bodyPr>
            <a:normAutofit/>
          </a:bodyPr>
          <a:lstStyle/>
          <a:p>
            <a:pPr marL="0" indent="0">
              <a:buNone/>
            </a:pPr>
            <a:r>
              <a:rPr lang="pl-PL" dirty="0"/>
              <a:t>osoba,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Tree>
    <p:extLst>
      <p:ext uri="{BB962C8B-B14F-4D97-AF65-F5344CB8AC3E}">
        <p14:creationId xmlns:p14="http://schemas.microsoft.com/office/powerpoint/2010/main" val="25211403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8229600" cy="1637536"/>
          </a:xfrm>
        </p:spPr>
        <p:txBody>
          <a:bodyPr/>
          <a:lstStyle/>
          <a:p>
            <a:r>
              <a:rPr lang="pl-PL" dirty="0"/>
              <a:t>Osoba fizyczna lub prawna, której dobro prawne zostało bezpośrednio naruszone lub zagrożone przez przestępstwo.</a:t>
            </a:r>
          </a:p>
        </p:txBody>
      </p:sp>
    </p:spTree>
    <p:extLst>
      <p:ext uri="{BB962C8B-B14F-4D97-AF65-F5344CB8AC3E}">
        <p14:creationId xmlns:p14="http://schemas.microsoft.com/office/powerpoint/2010/main" val="24151326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r>
              <a:rPr lang="pl-PL" dirty="0"/>
              <a:t>Prawa pokrzywdzonego mogą zaś wykonywać: </a:t>
            </a:r>
          </a:p>
          <a:p>
            <a:pPr marL="514350" lvl="0" indent="-514350">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7461827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r>
              <a:rPr lang="pl-PL" dirty="0"/>
              <a:t>Posiada status strony postępowania przygotowawczego i ze względu na to przysługuje mu szereg uprawnień na tym etapie postępowania, o czym jest pouczany przed pierwszym przesłuchaniem</a:t>
            </a:r>
          </a:p>
          <a:p>
            <a:r>
              <a:rPr lang="pl-PL" dirty="0"/>
              <a:t>Przykładowe uprawnienia:</a:t>
            </a:r>
          </a:p>
          <a:p>
            <a:pPr>
              <a:buFontTx/>
              <a:buChar char="-"/>
            </a:pPr>
            <a:r>
              <a:rPr lang="pl-PL" dirty="0"/>
              <a:t>składanie wniosków o dokonanie czynności śledztwa,</a:t>
            </a:r>
          </a:p>
          <a:p>
            <a:pPr>
              <a:buFontTx/>
              <a:buChar char="-"/>
            </a:pPr>
            <a:r>
              <a:rPr lang="pl-PL" dirty="0"/>
              <a:t>korzystania z pomocy pełnomocnika,</a:t>
            </a:r>
          </a:p>
          <a:p>
            <a:pPr>
              <a:buFontTx/>
              <a:buChar char="-"/>
            </a:pPr>
            <a:r>
              <a:rPr lang="pl-PL" dirty="0"/>
              <a:t>wyrażenie zgody na skierowanie sprawy do mediacji,</a:t>
            </a:r>
          </a:p>
          <a:p>
            <a:pPr>
              <a:buFontTx/>
              <a:buChar char="-"/>
            </a:pPr>
            <a:r>
              <a:rPr lang="pl-PL" dirty="0"/>
              <a:t>złożenie zażalenia na odmowę wszczęcia śledztwa lub dochodzenia oraz na umorzenie postępowania przygotowawczego.</a:t>
            </a:r>
          </a:p>
          <a:p>
            <a:r>
              <a:rPr lang="pl-PL" dirty="0"/>
              <a:t>Zob. art. 300 § 2 k.p.k.</a:t>
            </a:r>
          </a:p>
          <a:p>
            <a:pPr>
              <a:buFontTx/>
              <a:buChar char="-"/>
            </a:pPr>
            <a:endParaRPr lang="pl-PL" dirty="0"/>
          </a:p>
          <a:p>
            <a:pPr>
              <a:buFontTx/>
              <a:buChar char="-"/>
            </a:pPr>
            <a:endParaRPr lang="pl-PL" dirty="0"/>
          </a:p>
          <a:p>
            <a:endParaRPr lang="pl-PL" dirty="0"/>
          </a:p>
          <a:p>
            <a:endParaRPr lang="pl-PL" dirty="0"/>
          </a:p>
          <a:p>
            <a:pPr marL="0" indent="0">
              <a:buNone/>
            </a:pPr>
            <a:endParaRPr lang="pl-PL" dirty="0"/>
          </a:p>
        </p:txBody>
      </p:sp>
    </p:spTree>
    <p:extLst>
      <p:ext uri="{BB962C8B-B14F-4D97-AF65-F5344CB8AC3E}">
        <p14:creationId xmlns:p14="http://schemas.microsoft.com/office/powerpoint/2010/main" val="7591375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pPr algn="ctr"/>
            <a:r>
              <a:rPr lang="pl-PL" sz="3300" dirty="0">
                <a:latin typeface="+mn-lt"/>
              </a:rPr>
              <a:t>Prawo do złożenia wniosku o przeprowadzenie czynności w postępowaniu przygotowawczym </a:t>
            </a:r>
          </a:p>
        </p:txBody>
      </p:sp>
      <p:sp>
        <p:nvSpPr>
          <p:cNvPr id="3" name="Symbol zastępczy zawartości 2"/>
          <p:cNvSpPr>
            <a:spLocks noGrp="1"/>
          </p:cNvSpPr>
          <p:nvPr>
            <p:ph idx="1"/>
          </p:nvPr>
        </p:nvSpPr>
        <p:spPr/>
        <p:txBody>
          <a:bodyPr>
            <a:normAutofit fontScale="92500"/>
          </a:bodyPr>
          <a:lstStyle/>
          <a:p>
            <a:pPr algn="just"/>
            <a:r>
              <a:rPr lang="pl-PL" dirty="0"/>
              <a:t>Inkwizycyjny charakter postępowania przygotowawczego nie wyłącza prawa stron do złożenia wniosku dowodowego. Zastosowanie ma art. 167 – dowody przeprowadza się na wniosek stron lub z urzędu. </a:t>
            </a:r>
          </a:p>
          <a:p>
            <a:pPr algn="just"/>
            <a:r>
              <a:rPr lang="pl-PL" dirty="0"/>
              <a:t>Art. 315 § 1 k.p.k. – Podejrzany i jego obrońca oraz pokrzywdzony i jego pełnomocnik mogą składać wnioski o dokonanie czynności śledztwa (dot. także dochodzenia).  </a:t>
            </a:r>
          </a:p>
          <a:p>
            <a:pPr algn="just"/>
            <a:r>
              <a:rPr lang="pl-PL" dirty="0"/>
              <a:t>Art. 316 § 3 k.p.k. – prawo do żądania przesłuchania świadka przez sąd, jeżeli istnieje niebezpieczeństwo, że nie będzie można go przesłuchać na rozprawie. </a:t>
            </a:r>
          </a:p>
          <a:p>
            <a:pPr algn="just"/>
            <a:endParaRPr lang="pl-PL" dirty="0"/>
          </a:p>
          <a:p>
            <a:pPr algn="just"/>
            <a:endParaRPr lang="pl-PL" dirty="0"/>
          </a:p>
        </p:txBody>
      </p:sp>
    </p:spTree>
    <p:extLst>
      <p:ext uri="{BB962C8B-B14F-4D97-AF65-F5344CB8AC3E}">
        <p14:creationId xmlns:p14="http://schemas.microsoft.com/office/powerpoint/2010/main" val="18958916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251520" y="1556792"/>
            <a:ext cx="8784976" cy="5184576"/>
          </a:xfrm>
        </p:spPr>
        <p:txBody>
          <a:bodyPr>
            <a:normAutofit fontScale="70000" lnSpcReduction="20000"/>
          </a:bodyPr>
          <a:lstStyle/>
          <a:p>
            <a:pPr marL="514350" indent="-514350" algn="just">
              <a:lnSpc>
                <a:spcPct val="120000"/>
              </a:lnSpc>
              <a:buFont typeface="+mj-lt"/>
              <a:buAutoNum type="arabicPeriod"/>
            </a:pPr>
            <a:r>
              <a:rPr lang="pl-PL" sz="2200" dirty="0"/>
              <a:t>Art. 315 </a:t>
            </a:r>
            <a:r>
              <a:rPr lang="pl-PL" dirty="0"/>
              <a:t>§ 2 k.p.k. – „</a:t>
            </a:r>
            <a:r>
              <a:rPr lang="pl-PL" b="1" dirty="0"/>
              <a:t>czynności wnioskowe</a:t>
            </a:r>
            <a:r>
              <a:rPr lang="pl-PL" dirty="0"/>
              <a:t>” stronie, która złożyła wniosek oraz jej obrońcy lub pełnomocnikowi nie można odmówić wzięcia udziału w czynności, jeżeli tego żądają. Można jednak nie sprowadzać podejrzanego pozbawionego wolności, jeżeli spowodowałoby to poważne trudności. </a:t>
            </a:r>
          </a:p>
          <a:p>
            <a:pPr lvl="1" algn="just">
              <a:lnSpc>
                <a:spcPct val="120000"/>
              </a:lnSpc>
            </a:pPr>
            <a:r>
              <a:rPr lang="pl-PL" dirty="0"/>
              <a:t>uprawniony do udziału w czynności powinien zostać o niej powiadomiony zgodnie z art. 117 k.p.k. </a:t>
            </a:r>
          </a:p>
          <a:p>
            <a:pPr lvl="1" algn="just">
              <a:lnSpc>
                <a:spcPct val="120000"/>
              </a:lnSpc>
            </a:pPr>
            <a:r>
              <a:rPr lang="pl-PL" dirty="0"/>
              <a:t>„Poważne trudności” to np. znaczna odległość między miejscem, gdzie przebywa podejrzany a miejscem przeprowadzenia czynności. </a:t>
            </a:r>
          </a:p>
          <a:p>
            <a:pPr lvl="1" algn="just">
              <a:lnSpc>
                <a:spcPct val="120000"/>
              </a:lnSpc>
            </a:pPr>
            <a:r>
              <a:rPr lang="pl-PL" dirty="0"/>
              <a:t>Jeżeli strona złożyła wniosek, ale nie uczestniczyła w czynności nie można jej odmówić udostępnienia akt w tym zakresie (np. protokołu przesłuchania – por. art. 157 § 3)</a:t>
            </a:r>
          </a:p>
          <a:p>
            <a:pPr marL="514350" indent="-514350" algn="just">
              <a:lnSpc>
                <a:spcPct val="120000"/>
              </a:lnSpc>
              <a:buFont typeface="+mj-lt"/>
              <a:buAutoNum type="arabicPeriod"/>
            </a:pPr>
            <a:r>
              <a:rPr lang="pl-PL" dirty="0"/>
              <a:t>Art. 316  §  1 – prawo do udziału w </a:t>
            </a:r>
            <a:r>
              <a:rPr lang="pl-PL" b="1" u="sng" dirty="0"/>
              <a:t>czynnościach niepowtarzalnych </a:t>
            </a:r>
            <a:r>
              <a:rPr lang="pl-PL" dirty="0"/>
              <a:t>(chyba że zachodzi niebezpieczeństwo utraty lub zniekształcenia dowodu)</a:t>
            </a:r>
          </a:p>
          <a:p>
            <a:pPr lvl="1" algn="just">
              <a:lnSpc>
                <a:spcPct val="120000"/>
              </a:lnSpc>
            </a:pPr>
            <a:r>
              <a:rPr lang="pl-PL" dirty="0"/>
              <a:t>art. 316 § 2 – podejrzanego pozbawionego wolności nie sprowadza się, wtedy gdy zwłoka grozi utratą lub zniekształceniem dowodu. </a:t>
            </a:r>
          </a:p>
        </p:txBody>
      </p:sp>
    </p:spTree>
    <p:extLst>
      <p:ext uri="{BB962C8B-B14F-4D97-AF65-F5344CB8AC3E}">
        <p14:creationId xmlns:p14="http://schemas.microsoft.com/office/powerpoint/2010/main" val="24868292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457200" y="1628800"/>
            <a:ext cx="8229600" cy="4695800"/>
          </a:xfrm>
        </p:spPr>
        <p:txBody>
          <a:bodyPr>
            <a:normAutofit fontScale="77500" lnSpcReduction="20000"/>
          </a:bodyPr>
          <a:lstStyle/>
          <a:p>
            <a:pPr marL="514350" indent="-514350" algn="just">
              <a:lnSpc>
                <a:spcPct val="120000"/>
              </a:lnSpc>
              <a:buFont typeface="+mj-lt"/>
              <a:buAutoNum type="arabicPeriod" startAt="3"/>
            </a:pPr>
            <a:r>
              <a:rPr lang="pl-PL" dirty="0"/>
              <a:t>Art. 317 </a:t>
            </a:r>
            <a:r>
              <a:rPr lang="pl-PL" sz="2400" dirty="0"/>
              <a:t>§ 1 – prawo do udziału w innych czynnościach niż powyższe, jeżeli strony zgłosiły takie żądanie</a:t>
            </a:r>
          </a:p>
          <a:p>
            <a:pPr lvl="1" algn="just">
              <a:lnSpc>
                <a:spcPct val="120000"/>
              </a:lnSpc>
            </a:pPr>
            <a:r>
              <a:rPr lang="pl-PL" dirty="0"/>
              <a:t>w szczególnie uzasadnionym wypadku prokurator może odmówić dopuszczenia do udziału w czynności ze względu na interes śledztwa albo może odmówić sprowadzenia podejrzanego pozbawionego wolności gdy spowodowałoby to poważne trudności. </a:t>
            </a:r>
          </a:p>
          <a:p>
            <a:pPr marL="514350" indent="-514350" algn="just">
              <a:lnSpc>
                <a:spcPct val="120000"/>
              </a:lnSpc>
              <a:buFont typeface="+mj-lt"/>
              <a:buAutoNum type="arabicPeriod" startAt="3"/>
            </a:pPr>
            <a:r>
              <a:rPr lang="pl-PL" dirty="0"/>
              <a:t>Art. 318 – prawo do zapoznania się z opinią biegłego i uczestniczeniu w przesłuchaniu biegłego. </a:t>
            </a:r>
          </a:p>
          <a:p>
            <a:pPr marL="514350" indent="-514350" algn="just">
              <a:lnSpc>
                <a:spcPct val="120000"/>
              </a:lnSpc>
              <a:buFont typeface="+mj-lt"/>
              <a:buAutoNum type="arabicPeriod" startAt="3"/>
            </a:pPr>
            <a:r>
              <a:rPr lang="pl-PL" dirty="0"/>
              <a:t>Art. 185a, 185b, 185c, 316 </a:t>
            </a:r>
            <a:r>
              <a:rPr lang="pl-PL" sz="2400" dirty="0"/>
              <a:t>§ 3 – uprawnienie do wzięcia udziału w sądowym przesłuchaniu świadka w toku postępowania przygotowawczego </a:t>
            </a:r>
          </a:p>
          <a:p>
            <a:pPr lvl="1" algn="just">
              <a:lnSpc>
                <a:spcPct val="120000"/>
              </a:lnSpc>
            </a:pPr>
            <a:r>
              <a:rPr lang="pl-PL" dirty="0"/>
              <a:t>w przypadku sądowego przesłuchania świadka z art. 185a – 185c </a:t>
            </a:r>
            <a:r>
              <a:rPr lang="pl-PL" b="1" dirty="0"/>
              <a:t>podejrzany nie ma prawa do wzięcia udziału w czynności! Uczestnicy w niej obrońca podejrzanego </a:t>
            </a:r>
            <a:endParaRPr lang="pl-PL" dirty="0"/>
          </a:p>
          <a:p>
            <a:endParaRPr lang="pl-PL" dirty="0"/>
          </a:p>
        </p:txBody>
      </p:sp>
    </p:spTree>
    <p:extLst>
      <p:ext uri="{BB962C8B-B14F-4D97-AF65-F5344CB8AC3E}">
        <p14:creationId xmlns:p14="http://schemas.microsoft.com/office/powerpoint/2010/main" val="40641780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48680"/>
            <a:ext cx="8229600" cy="1143000"/>
          </a:xfrm>
        </p:spPr>
        <p:txBody>
          <a:bodyPr>
            <a:normAutofit fontScale="90000"/>
          </a:bodyPr>
          <a:lstStyle/>
          <a:p>
            <a:pPr algn="ctr"/>
            <a:r>
              <a:rPr lang="pl-PL" sz="3300" dirty="0">
                <a:latin typeface="+mn-lt"/>
              </a:rPr>
              <a:t>Prawo do zaskarżenia rozstrzygnięć wydawanych w postępowaniu przygotowawczym </a:t>
            </a:r>
          </a:p>
        </p:txBody>
      </p:sp>
      <p:sp>
        <p:nvSpPr>
          <p:cNvPr id="3" name="Symbol zastępczy zawartości 2"/>
          <p:cNvSpPr>
            <a:spLocks noGrp="1"/>
          </p:cNvSpPr>
          <p:nvPr>
            <p:ph idx="1"/>
          </p:nvPr>
        </p:nvSpPr>
        <p:spPr/>
        <p:txBody>
          <a:bodyPr>
            <a:normAutofit fontScale="77500" lnSpcReduction="20000"/>
          </a:bodyPr>
          <a:lstStyle/>
          <a:p>
            <a:pPr algn="just"/>
            <a:r>
              <a:rPr lang="pl-PL" dirty="0"/>
              <a:t>Uprawnienie, które przysługuje również podmiotom, które nie są stroną w postępowaniu przygotowawczym. </a:t>
            </a:r>
          </a:p>
          <a:p>
            <a:pPr lvl="1" algn="just"/>
            <a:r>
              <a:rPr lang="pl-PL" dirty="0"/>
              <a:t>Art. 302 § 1 – osobom nie będącym stronami przysługuje zażalenie na postanowienia i zarządzenia naruszające ich prawa. </a:t>
            </a:r>
          </a:p>
          <a:p>
            <a:pPr lvl="1" algn="just"/>
            <a:r>
              <a:rPr lang="pl-PL" dirty="0"/>
              <a:t>Art. 302 § 2 – Stronom oraz osobom nie będącym stronami służy zażalenie na czynności inne niż postanowienia i zarządzenia naruszające ich prawa. </a:t>
            </a:r>
          </a:p>
          <a:p>
            <a:pPr algn="just"/>
            <a:r>
              <a:rPr lang="pl-PL" dirty="0"/>
              <a:t>Ponadto, osoba, która złożyła zawiadomienie o możliwości popełnienia przestępstwa może złożyć zażalenie na odmowę wszczęcia postępowania przygotowawczego lub na umorzenie śledztwa (dochodzenia) – art. 306 § 1 i 1a. </a:t>
            </a:r>
          </a:p>
          <a:p>
            <a:pPr algn="just"/>
            <a:r>
              <a:rPr lang="pl-PL" dirty="0"/>
              <a:t>Zasada – zażalenie na postanowienia prokuratora składa się do sądu (albo właściwego do rozpoznania sprawy albo zgodnie z przepisami szczególnymi, np. art. 252 § 2). </a:t>
            </a:r>
          </a:p>
          <a:p>
            <a:pPr algn="just"/>
            <a:r>
              <a:rPr lang="pl-PL" dirty="0"/>
              <a:t>Postanowienia nieprokuratorskich organów prowadzących postępowanie przygotowawcze rozpoznaje prokurator. </a:t>
            </a:r>
          </a:p>
        </p:txBody>
      </p:sp>
    </p:spTree>
    <p:extLst>
      <p:ext uri="{BB962C8B-B14F-4D97-AF65-F5344CB8AC3E}">
        <p14:creationId xmlns:p14="http://schemas.microsoft.com/office/powerpoint/2010/main" val="2453458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r>
              <a:rPr lang="pl-PL" b="1" dirty="0"/>
              <a:t>Art. 173 Konstytucji RP</a:t>
            </a:r>
          </a:p>
          <a:p>
            <a:pPr marL="109728" indent="0">
              <a:buNone/>
            </a:pPr>
            <a:r>
              <a:rPr lang="pl-PL" dirty="0"/>
              <a:t>Sądy i Trybunały są władzą </a:t>
            </a:r>
            <a:r>
              <a:rPr lang="pl-PL" b="1" dirty="0"/>
              <a:t>odrębną i niezależną </a:t>
            </a:r>
            <a:r>
              <a:rPr lang="pl-PL" dirty="0"/>
              <a:t>od innych władz.</a:t>
            </a:r>
          </a:p>
          <a:p>
            <a:pPr marL="109728" indent="0">
              <a:buNone/>
            </a:pPr>
            <a:endParaRPr lang="pl-PL" dirty="0"/>
          </a:p>
          <a:p>
            <a:r>
              <a:rPr lang="pl-PL" b="1" dirty="0"/>
              <a:t>Art. 178 ust. 1 Konstytucji RP</a:t>
            </a:r>
          </a:p>
          <a:p>
            <a:pPr marL="109728" indent="0">
              <a:buNone/>
            </a:pPr>
            <a:r>
              <a:rPr lang="pl-PL" dirty="0"/>
              <a:t>Sędziowie w sprawowaniu swojego urzędu są </a:t>
            </a:r>
            <a:r>
              <a:rPr lang="pl-PL" b="1" dirty="0"/>
              <a:t>niezawiśli</a:t>
            </a:r>
            <a:r>
              <a:rPr lang="pl-PL" dirty="0"/>
              <a:t> i podlegają tylko Konstytucji oraz ustawom.</a:t>
            </a:r>
          </a:p>
          <a:p>
            <a:pPr marL="109728" indent="0">
              <a:buNone/>
            </a:pPr>
            <a:endParaRPr lang="pl-PL" dirty="0"/>
          </a:p>
          <a:p>
            <a:r>
              <a:rPr lang="pl-PL" b="1" dirty="0"/>
              <a:t>Art. 175 ust. 1 Konstytucji RP</a:t>
            </a:r>
          </a:p>
          <a:p>
            <a:pPr marL="109728" indent="0">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buNone/>
            </a:pPr>
            <a:endParaRPr lang="pl-PL" dirty="0"/>
          </a:p>
          <a:p>
            <a:r>
              <a:rPr lang="pl-PL" b="1" dirty="0"/>
              <a:t>Art. 177 Konstytucji RP</a:t>
            </a:r>
          </a:p>
          <a:p>
            <a:pPr marL="109728" indent="0">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Uprawnienia pokrzywdzonego</a:t>
            </a:r>
          </a:p>
        </p:txBody>
      </p:sp>
      <p:sp>
        <p:nvSpPr>
          <p:cNvPr id="3" name="Content Placeholder 2"/>
          <p:cNvSpPr>
            <a:spLocks noGrp="1"/>
          </p:cNvSpPr>
          <p:nvPr>
            <p:ph idx="1"/>
          </p:nvPr>
        </p:nvSpPr>
        <p:spPr>
          <a:xfrm>
            <a:off x="457200" y="1196752"/>
            <a:ext cx="8435280" cy="5472608"/>
          </a:xfrm>
        </p:spPr>
        <p:txBody>
          <a:bodyPr>
            <a:normAutofit fontScale="70000" lnSpcReduction="20000"/>
          </a:bodyPr>
          <a:lstStyle/>
          <a:p>
            <a:r>
              <a:rPr lang="pl-PL" dirty="0"/>
              <a:t>Jeżeli pokrzywdzony złoży oświadczenie o występowaniu w roli oskarżyciela posiłkowego, przysługują mu uprawnienia strony. </a:t>
            </a:r>
          </a:p>
          <a:p>
            <a:r>
              <a:rPr lang="pl-PL" dirty="0"/>
              <a:t>Jeżeli nie złoży takiego oświadczenia, w postępowaniu sądowym przysługują mu uprawnienia do:</a:t>
            </a:r>
          </a:p>
          <a:p>
            <a:pPr marL="0" indent="0">
              <a:buNone/>
            </a:pPr>
            <a:endParaRPr lang="pl-PL" dirty="0"/>
          </a:p>
          <a:p>
            <a:pPr marL="514350" lvl="0" indent="-514350">
              <a:buFont typeface="+mj-lt"/>
              <a:buAutoNum type="arabicPeriod"/>
            </a:pPr>
            <a:r>
              <a:rPr lang="pl-PL" dirty="0"/>
              <a:t>udziału w posiedzeniu w przedmiocie warunkowego umorzenia postępowania (art. 341 § 1 k.p.k.),</a:t>
            </a:r>
          </a:p>
          <a:p>
            <a:pPr marL="514350" lvl="0" indent="-514350">
              <a:buFont typeface="+mj-lt"/>
              <a:buAutoNum type="arabicPeriod"/>
            </a:pPr>
            <a:r>
              <a:rPr lang="pl-PL" dirty="0"/>
              <a:t>udziału w posiedzeniu w przedmiocie skazania bez przeprowadzania rozprawy w wyniku złożenia wniosku w trybie art. 335 § 1 k.p.k. oraz aktu oskarżenia wraz z wnioskiem w trybie art. 335 § 2 k.p.k. (art. 343 § 5 k.p.k.),</a:t>
            </a:r>
          </a:p>
          <a:p>
            <a:pPr marL="514350" lvl="0" indent="-514350">
              <a:buFont typeface="+mj-lt"/>
              <a:buAutoNum type="arabicPeriod"/>
            </a:pPr>
            <a:r>
              <a:rPr lang="pl-PL" dirty="0"/>
              <a:t>udział w posiedzeniu w przedmiocie wniosku oskarżonego skierowanego w trybie art. 338a k.p.k. (art. 343a § 2 k.p.k. w zw. z art. 343 § 5 k.p.k.),</a:t>
            </a:r>
          </a:p>
          <a:p>
            <a:pPr marL="514350" lvl="0" indent="-514350">
              <a:buFont typeface="+mj-lt"/>
              <a:buAutoNum type="arabicPeriod"/>
            </a:pPr>
            <a:r>
              <a:rPr lang="pl-PL" dirty="0"/>
              <a:t>sprzeciwienia się wnioskowi o skazanie bez przeprowadzania rozprawy (art. 343 § 2 k.p.k.),</a:t>
            </a:r>
          </a:p>
          <a:p>
            <a:pPr marL="514350" lvl="0" indent="-514350">
              <a:buFont typeface="+mj-lt"/>
              <a:buAutoNum type="arabicPeriod"/>
            </a:pPr>
            <a:r>
              <a:rPr lang="pl-PL" dirty="0"/>
              <a:t>udział w rozprawie, jeżeli się stawi i pozostawania na sali rozpraw, choćby miał składać zeznania jako świadek (art. 384 § 2 k.p.k.),</a:t>
            </a:r>
          </a:p>
          <a:p>
            <a:pPr marL="514350" lvl="0" indent="-514350">
              <a:buFont typeface="+mj-lt"/>
              <a:buAutoNum type="arabicPeriod"/>
            </a:pPr>
            <a:r>
              <a:rPr lang="pl-PL" dirty="0"/>
              <a:t>sprzeciwienia się wnioskowi o dobrowolne poddanie się odpowiedzialności karnej (art. 387 § 2 k.p.k.), </a:t>
            </a:r>
          </a:p>
          <a:p>
            <a:pPr marL="514350" lvl="0" indent="-514350">
              <a:buFont typeface="+mj-lt"/>
              <a:buAutoNum type="arabicPeriod"/>
            </a:pPr>
            <a:r>
              <a:rPr lang="pl-PL" dirty="0"/>
              <a:t>wniesienia apelacji od wyroku warunkowo umarzającego postępowanie (art. 444 k.p.k.).</a:t>
            </a:r>
          </a:p>
          <a:p>
            <a:endParaRPr lang="pl-PL" dirty="0"/>
          </a:p>
        </p:txBody>
      </p:sp>
    </p:spTree>
    <p:extLst>
      <p:ext uri="{BB962C8B-B14F-4D97-AF65-F5344CB8AC3E}">
        <p14:creationId xmlns:p14="http://schemas.microsoft.com/office/powerpoint/2010/main" val="2355578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Zasada prawa do obrony</a:t>
            </a:r>
            <a:r>
              <a:rPr lang="pl-PL" dirty="0"/>
              <a:t>- dyrektywa, w myśl której oskarżony ma prawo bronić swoich interesów w procesie i korzystać z pomocy obrońcy.</a:t>
            </a:r>
          </a:p>
          <a:p>
            <a:endParaRPr lang="pl-PL" dirty="0"/>
          </a:p>
          <a:p>
            <a:r>
              <a:rPr lang="pl-PL" dirty="0"/>
              <a:t>art. 42 ust. 2 Konstytucji</a:t>
            </a:r>
          </a:p>
          <a:p>
            <a:endParaRPr lang="pl-PL" dirty="0"/>
          </a:p>
          <a:p>
            <a:r>
              <a:rPr lang="pl-PL" dirty="0"/>
              <a:t>Art. 6 k.p.k.</a:t>
            </a:r>
          </a:p>
          <a:p>
            <a:endParaRPr lang="pl-PL" dirty="0"/>
          </a:p>
          <a:p>
            <a:r>
              <a:rPr lang="pl-PL" dirty="0"/>
              <a:t>Art. 6 ust. 3 lit. </a:t>
            </a:r>
            <a:r>
              <a:rPr lang="pl-PL"/>
              <a:t>c EKPCz</a:t>
            </a:r>
            <a:endParaRPr lang="pl-PL" dirty="0"/>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26579569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a:t>Na prawo do obrony składa się zespół uprawnień procesowych pozwalających dokonać czynności zmierzających do odparcia oskarżenia lub złagodzenia odpowiedzialności.</a:t>
            </a:r>
          </a:p>
          <a:p>
            <a:endParaRPr lang="pl-PL" dirty="0"/>
          </a:p>
          <a:p>
            <a:r>
              <a:rPr lang="pl-PL" dirty="0"/>
              <a:t>Art. 6 k.p.k. zapewnia prawo do obrony w znaczeniu materialnym i formalnym, prawo do zachowania biernego oraz aktywnego.</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12793066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pl-PL" b="1" dirty="0"/>
          </a:p>
          <a:p>
            <a:r>
              <a:rPr lang="pl-PL" b="1" dirty="0"/>
              <a:t>Obrońca</a:t>
            </a:r>
            <a:r>
              <a:rPr lang="pl-PL" dirty="0"/>
              <a:t>- przedstawiciel procesowy </a:t>
            </a:r>
            <a:r>
              <a:rPr lang="pl-PL" b="1" dirty="0"/>
              <a:t>oskarżonego</a:t>
            </a:r>
            <a:r>
              <a:rPr lang="pl-PL" dirty="0"/>
              <a:t>, reprezentujący go w toku postępowania karnego i działający w jego imieniu i na jego rzecz; obrońcą może być jedynie adwokat lub radca prawny.</a:t>
            </a:r>
          </a:p>
          <a:p>
            <a:endParaRPr lang="pl-PL" dirty="0"/>
          </a:p>
          <a:p>
            <a:pPr marL="109728" indent="0">
              <a:buNone/>
            </a:pPr>
            <a:endParaRPr lang="pl-PL" dirty="0"/>
          </a:p>
          <a:p>
            <a:r>
              <a:rPr lang="pl-PL" b="1" dirty="0"/>
              <a:t>Pełnomocnik-</a:t>
            </a:r>
            <a:r>
              <a:rPr lang="pl-PL" dirty="0"/>
              <a:t>reprezentant procesowy (radca prawny lub adwokat) </a:t>
            </a:r>
            <a:r>
              <a:rPr lang="pl-PL" b="1" dirty="0"/>
              <a:t>strony innej niż oskarżony </a:t>
            </a:r>
            <a:r>
              <a:rPr lang="pl-PL" dirty="0"/>
              <a:t>(np. pokrzywdzonego), a także </a:t>
            </a:r>
            <a:r>
              <a:rPr lang="pl-PL" b="1" dirty="0"/>
              <a:t>osoby niebędącej stroną </a:t>
            </a:r>
            <a:r>
              <a:rPr lang="pl-PL" dirty="0"/>
              <a:t>(np. świadka).</a:t>
            </a:r>
          </a:p>
          <a:p>
            <a:endParaRPr lang="pl-PL" dirty="0"/>
          </a:p>
          <a:p>
            <a:r>
              <a:rPr lang="pl-PL" b="1" dirty="0"/>
              <a:t>Przedstawiciele ustawowi</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12594385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a:t>OBROŃCA</a:t>
            </a:r>
          </a:p>
          <a:p>
            <a:endParaRPr lang="pl-PL" b="1" dirty="0"/>
          </a:p>
          <a:p>
            <a:r>
              <a:rPr lang="pl-PL" dirty="0"/>
              <a:t>Art. 83 k.p.k.</a:t>
            </a:r>
          </a:p>
          <a:p>
            <a:r>
              <a:rPr lang="pl-PL" dirty="0"/>
              <a:t>Obrońcę ustanawia </a:t>
            </a:r>
            <a:r>
              <a:rPr lang="pl-PL" b="1" dirty="0"/>
              <a:t>oskarżony!</a:t>
            </a:r>
          </a:p>
          <a:p>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4033766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r>
              <a:rPr lang="pl-PL" dirty="0"/>
              <a:t>Obrońca może przedsiębrać czynności procesowe </a:t>
            </a:r>
            <a:r>
              <a:rPr lang="pl-PL" b="1" dirty="0"/>
              <a:t>jedynie na korzyść </a:t>
            </a:r>
            <a:r>
              <a:rPr lang="pl-PL" dirty="0"/>
              <a:t>oskarżonego(art. 86 § 1 k.p.k.).</a:t>
            </a:r>
          </a:p>
          <a:p>
            <a:pPr marL="109728" indent="0">
              <a:buNone/>
            </a:pPr>
            <a:endParaRPr lang="pl-PL" dirty="0"/>
          </a:p>
          <a:p>
            <a:r>
              <a:rPr lang="pl-PL" b="1" dirty="0"/>
              <a:t>Udział obrońcy </a:t>
            </a:r>
            <a:r>
              <a:rPr lang="pl-PL" dirty="0"/>
              <a:t>w postępowaniu </a:t>
            </a:r>
            <a:r>
              <a:rPr lang="pl-PL" b="1" dirty="0"/>
              <a:t>nie wyłącza osobistego działania w nim oskarżonego </a:t>
            </a:r>
            <a:r>
              <a:rPr lang="pl-PL" dirty="0"/>
              <a:t>(art. 86 § 2 k.p.k.). </a:t>
            </a:r>
          </a:p>
          <a:p>
            <a:endParaRPr lang="pl-PL" dirty="0"/>
          </a:p>
          <a:p>
            <a:r>
              <a:rPr lang="pl-PL" dirty="0"/>
              <a:t>Obrońca </a:t>
            </a:r>
            <a:r>
              <a:rPr lang="pl-PL" b="1" dirty="0"/>
              <a:t>może bronić kilku oskarżonych</a:t>
            </a:r>
            <a:r>
              <a:rPr lang="pl-PL" dirty="0"/>
              <a:t>, jeżeli ich </a:t>
            </a:r>
            <a:r>
              <a:rPr lang="pl-PL" b="1" dirty="0"/>
              <a:t>interesy nie pozostają w sprzeczności </a:t>
            </a:r>
            <a:r>
              <a:rPr lang="pl-PL" dirty="0"/>
              <a:t>(art. 85 §  1 k.p.k.).</a:t>
            </a:r>
          </a:p>
          <a:p>
            <a:endParaRPr lang="pl-PL" dirty="0"/>
          </a:p>
          <a:p>
            <a:r>
              <a:rPr lang="pl-PL" dirty="0"/>
              <a:t>W razie </a:t>
            </a:r>
            <a:r>
              <a:rPr lang="pl-PL" b="1" dirty="0"/>
              <a:t>rażącego naruszenia przez obrońcę jego obowiązków procesowych </a:t>
            </a:r>
            <a:r>
              <a:rPr lang="pl-PL" dirty="0"/>
              <a:t>sąd, a w postępowaniu przygotowawczym prokurator, zawiadamia o tym właściwą </a:t>
            </a:r>
            <a:r>
              <a:rPr lang="pl-PL" b="1" dirty="0"/>
              <a:t>okręgową radę adwokacką </a:t>
            </a:r>
            <a:r>
              <a:rPr lang="pl-PL" dirty="0"/>
              <a:t>(art. 20 § 1 k.p.k.).</a:t>
            </a:r>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22850849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Rzecznicy interesu społecznego</a:t>
            </a:r>
          </a:p>
        </p:txBody>
      </p:sp>
      <p:sp>
        <p:nvSpPr>
          <p:cNvPr id="3" name="Content Placeholder 2"/>
          <p:cNvSpPr>
            <a:spLocks noGrp="1"/>
          </p:cNvSpPr>
          <p:nvPr>
            <p:ph idx="1"/>
          </p:nvPr>
        </p:nvSpPr>
        <p:spPr/>
        <p:txBody>
          <a:bodyPr/>
          <a:lstStyle/>
          <a:p>
            <a:r>
              <a:rPr lang="pl-PL" dirty="0"/>
              <a:t>osoba </a:t>
            </a:r>
            <a:r>
              <a:rPr lang="pl-PL" b="1" dirty="0"/>
              <a:t>niezależna od stron </a:t>
            </a:r>
            <a:r>
              <a:rPr lang="pl-PL" dirty="0"/>
              <a:t>procesowych, działająca na rzecz </a:t>
            </a:r>
            <a:r>
              <a:rPr lang="pl-PL" b="1" dirty="0"/>
              <a:t>interesu społecznego</a:t>
            </a:r>
          </a:p>
          <a:p>
            <a:pPr marL="0" indent="0">
              <a:buNone/>
            </a:pPr>
            <a:endParaRPr lang="pl-PL" b="1" dirty="0"/>
          </a:p>
          <a:p>
            <a:r>
              <a:rPr lang="pl-PL" dirty="0"/>
              <a:t>Rzecznik Praw Obywatelskich</a:t>
            </a:r>
          </a:p>
          <a:p>
            <a:r>
              <a:rPr lang="pl-PL" dirty="0"/>
              <a:t>Rzecznik Praw Dziecka</a:t>
            </a:r>
          </a:p>
          <a:p>
            <a:r>
              <a:rPr lang="pl-PL" dirty="0"/>
              <a:t>Przedstawiciel organizacji społecznej- art. 90 k.p.k.</a:t>
            </a:r>
          </a:p>
        </p:txBody>
      </p:sp>
    </p:spTree>
    <p:extLst>
      <p:ext uri="{BB962C8B-B14F-4D97-AF65-F5344CB8AC3E}">
        <p14:creationId xmlns:p14="http://schemas.microsoft.com/office/powerpoint/2010/main" val="36329506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Osobowe źródła dowodowe</a:t>
            </a:r>
          </a:p>
        </p:txBody>
      </p:sp>
      <p:sp>
        <p:nvSpPr>
          <p:cNvPr id="3" name="Content Placeholder 2"/>
          <p:cNvSpPr>
            <a:spLocks noGrp="1"/>
          </p:cNvSpPr>
          <p:nvPr>
            <p:ph idx="1"/>
          </p:nvPr>
        </p:nvSpPr>
        <p:spPr/>
        <p:txBody>
          <a:bodyPr>
            <a:normAutofit fontScale="92500"/>
          </a:bodyPr>
          <a:lstStyle/>
          <a:p>
            <a:r>
              <a:rPr lang="pl-PL" dirty="0"/>
              <a:t>osoba wezwana przez organ procesowy do dostarczenia środka dowodowego</a:t>
            </a:r>
          </a:p>
          <a:p>
            <a:r>
              <a:rPr lang="pl-PL" dirty="0"/>
              <a:t>Kategorie:</a:t>
            </a:r>
          </a:p>
          <a:p>
            <a:pPr marL="514350" indent="-514350">
              <a:buAutoNum type="arabicPeriod"/>
            </a:pPr>
            <a:r>
              <a:rPr lang="pl-PL" b="1" dirty="0"/>
              <a:t>oskarżony</a:t>
            </a:r>
          </a:p>
          <a:p>
            <a:pPr marL="514350" indent="-514350">
              <a:buAutoNum type="arabicPeriod"/>
            </a:pPr>
            <a:r>
              <a:rPr lang="pl-PL" b="1" dirty="0"/>
              <a:t>świadek</a:t>
            </a:r>
          </a:p>
          <a:p>
            <a:pPr marL="514350" indent="-514350">
              <a:buAutoNum type="arabicPeriod"/>
            </a:pPr>
            <a:r>
              <a:rPr lang="pl-PL" b="1" dirty="0"/>
              <a:t>biegły</a:t>
            </a:r>
          </a:p>
          <a:p>
            <a:pPr marL="514350" indent="-514350">
              <a:buAutoNum type="arabicPeriod"/>
            </a:pPr>
            <a:r>
              <a:rPr lang="pl-PL" b="1" dirty="0"/>
              <a:t>osoba poddana oględzinom lub badaniom ciała </a:t>
            </a:r>
            <a:r>
              <a:rPr lang="pl-PL" dirty="0"/>
              <a:t>(z reguły oskarżony lub osoba podejrzana, czasem także świadek, zwłaszcza pokrzywdzony)</a:t>
            </a:r>
          </a:p>
          <a:p>
            <a:pPr marL="514350" indent="-514350">
              <a:buAutoNum type="arabicPeriod"/>
            </a:pPr>
            <a:r>
              <a:rPr lang="pl-PL" b="1" dirty="0"/>
              <a:t>zawodowy kurator sądowy lub funcjonariusz Policji</a:t>
            </a:r>
          </a:p>
        </p:txBody>
      </p:sp>
    </p:spTree>
    <p:extLst>
      <p:ext uri="{BB962C8B-B14F-4D97-AF65-F5344CB8AC3E}">
        <p14:creationId xmlns:p14="http://schemas.microsoft.com/office/powerpoint/2010/main" val="9173934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l-PL" dirty="0"/>
              <a:t>Pomocnicy organów procesowych</a:t>
            </a:r>
          </a:p>
        </p:txBody>
      </p:sp>
      <p:sp>
        <p:nvSpPr>
          <p:cNvPr id="3" name="Content Placeholder 2"/>
          <p:cNvSpPr>
            <a:spLocks noGrp="1"/>
          </p:cNvSpPr>
          <p:nvPr>
            <p:ph idx="1"/>
          </p:nvPr>
        </p:nvSpPr>
        <p:spPr>
          <a:xfrm>
            <a:off x="457200" y="1935480"/>
            <a:ext cx="8229600" cy="3941792"/>
          </a:xfrm>
        </p:spPr>
        <p:txBody>
          <a:bodyPr/>
          <a:lstStyle/>
          <a:p>
            <a:r>
              <a:rPr lang="pl-PL" dirty="0"/>
              <a:t>osoba ułatwiająca organowi procesowemu wykonywanie jego funkcji</a:t>
            </a:r>
          </a:p>
          <a:p>
            <a:r>
              <a:rPr lang="pl-PL" dirty="0"/>
              <a:t>specjaliści</a:t>
            </a:r>
          </a:p>
          <a:p>
            <a:r>
              <a:rPr lang="pl-PL" dirty="0"/>
              <a:t>protokolanci</a:t>
            </a:r>
          </a:p>
          <a:p>
            <a:r>
              <a:rPr lang="pl-PL" dirty="0"/>
              <a:t>stenografowie</a:t>
            </a:r>
          </a:p>
          <a:p>
            <a:r>
              <a:rPr lang="pl-PL" dirty="0"/>
              <a:t>tłumacze</a:t>
            </a:r>
          </a:p>
          <a:p>
            <a:r>
              <a:rPr lang="pl-PL" dirty="0"/>
              <a:t>konwojenci</a:t>
            </a:r>
          </a:p>
        </p:txBody>
      </p:sp>
    </p:spTree>
    <p:extLst>
      <p:ext uri="{BB962C8B-B14F-4D97-AF65-F5344CB8AC3E}">
        <p14:creationId xmlns:p14="http://schemas.microsoft.com/office/powerpoint/2010/main" val="504990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7582</Words>
  <Application>Microsoft Office PowerPoint</Application>
  <PresentationFormat>Pokaz na ekranie (4:3)</PresentationFormat>
  <Paragraphs>688</Paragraphs>
  <Slides>105</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105</vt:i4>
      </vt:variant>
    </vt:vector>
  </HeadingPairs>
  <TitlesOfParts>
    <vt:vector size="112" baseType="lpstr">
      <vt:lpstr>Arial</vt:lpstr>
      <vt:lpstr>Calibri</vt:lpstr>
      <vt:lpstr>Constantia</vt:lpstr>
      <vt:lpstr>Lucida Sans Unicode</vt:lpstr>
      <vt:lpstr>Wingdings 2</vt:lpstr>
      <vt:lpstr>Wingdings 3</vt:lpstr>
      <vt:lpstr>Flow</vt:lpstr>
      <vt:lpstr>Uczestnicy postępowania</vt:lpstr>
      <vt:lpstr>Uczestnicy procesu karnego</vt:lpstr>
      <vt:lpstr>Prezentacja programu PowerPoint</vt:lpstr>
      <vt:lpstr>Sąd jako organ postępowania karnego</vt:lpstr>
      <vt:lpstr>Pojęcie sądu</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Ruchoma właściwość sądów tradycyjna</vt:lpstr>
      <vt:lpstr>Prezentacja programu PowerPoint</vt:lpstr>
      <vt:lpstr>Prezentacja programu PowerPoint</vt:lpstr>
      <vt:lpstr>Ruchoma właściwość nadzwyczajna</vt:lpstr>
      <vt:lpstr>Prezentacja programu PowerPoint</vt:lpstr>
      <vt:lpstr>Wyłączenie sędziego</vt:lpstr>
      <vt:lpstr>Zasada niezawisłości sędziowskiej</vt:lpstr>
      <vt:lpstr>Inne gwarancje procesowe niezawisłości</vt:lpstr>
      <vt:lpstr>Zasada samodzielności jurysdykcyjnej sądu karnego</vt:lpstr>
      <vt:lpstr>Zasada samodzielności jurysdykcyjnej sądu karnego</vt:lpstr>
      <vt:lpstr>Ławnicy i referendarze</vt:lpstr>
      <vt:lpstr>Udział w składzie orzekającym</vt:lpstr>
      <vt:lpstr>Art. 90 k.p.k.</vt:lpstr>
      <vt:lpstr>Art. 90 k.p.k.</vt:lpstr>
      <vt:lpstr>Skład sądu</vt:lpstr>
      <vt:lpstr>Strony procesowe</vt:lpstr>
      <vt:lpstr>Strony procesowe</vt:lpstr>
      <vt:lpstr>Strony procesowe</vt:lpstr>
      <vt:lpstr>Strony procesowe</vt:lpstr>
      <vt:lpstr>Strony procesowe</vt:lpstr>
      <vt:lpstr>Strony procesowe</vt:lpstr>
      <vt:lpstr>Strony procesowe</vt:lpstr>
      <vt:lpstr>Strony procesowe</vt:lpstr>
      <vt:lpstr>Prezentacja programu PowerPoint</vt:lpstr>
      <vt:lpstr>Prokurator</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Zasada obiektywizmu</vt:lpstr>
      <vt:lpstr>Zasada obiektywizmu</vt:lpstr>
      <vt:lpstr>Zasada obiektywizmu</vt:lpstr>
      <vt:lpstr>Zasada obiektywizmu</vt:lpstr>
      <vt:lpstr>Zasada obiektywizmu</vt:lpstr>
      <vt:lpstr>Zasada obiektywzimu</vt:lpstr>
      <vt:lpstr>Zasada obiektywizmu</vt:lpstr>
      <vt:lpstr>Strony procesowe</vt:lpstr>
      <vt:lpstr>Oskarżyciel posiłkowy</vt:lpstr>
      <vt:lpstr>Oskarżyciel posiłkowy</vt:lpstr>
      <vt:lpstr>Oskarżyciel posiłkowy</vt:lpstr>
      <vt:lpstr>Prezentacja programu PowerPoint</vt:lpstr>
      <vt:lpstr>Strony procesowe</vt:lpstr>
      <vt:lpstr>Tryb prywatnoskargowy</vt:lpstr>
      <vt:lpstr>Prezentacja programu PowerPoint</vt:lpstr>
      <vt:lpstr>Tryby ścigania w procesie karnym</vt:lpstr>
      <vt:lpstr>Tryb prywatnoskargowy</vt:lpstr>
      <vt:lpstr>Strony procesowe</vt:lpstr>
      <vt:lpstr>Strony procesowe</vt:lpstr>
      <vt:lpstr>Obowiązki oskarżonego</vt:lpstr>
      <vt:lpstr>Obowiązki oskarżonego</vt:lpstr>
      <vt:lpstr>Prezentacja programu PowerPoint</vt:lpstr>
      <vt:lpstr>Strony procesowe</vt:lpstr>
      <vt:lpstr>Podejrzany</vt:lpstr>
      <vt:lpstr>Osoba podejrzana</vt:lpstr>
      <vt:lpstr>Pokrzywdzony</vt:lpstr>
      <vt:lpstr>Pokrzywdzony</vt:lpstr>
      <vt:lpstr>Pokrzywdzony</vt:lpstr>
      <vt:lpstr>Prawo do złożenia wniosku o przeprowadzenie czynności w postępowaniu przygotowawczym </vt:lpstr>
      <vt:lpstr>Prawo do udziału w czynnościach postępowania przygotowawczego </vt:lpstr>
      <vt:lpstr>Prawo do udziału w czynnościach postępowania przygotowawczego </vt:lpstr>
      <vt:lpstr>Prawo do zaskarżenia rozstrzygnięć wydawanych w postępowaniu przygotowawczym </vt:lpstr>
      <vt:lpstr>Uprawnienia pokrzywdzonego</vt:lpstr>
      <vt:lpstr>Zasada prawa do obrony</vt:lpstr>
      <vt:lpstr>Zasada prawa do obrony</vt:lpstr>
      <vt:lpstr>Zasada prawa do obrony</vt:lpstr>
      <vt:lpstr>Przedstawiciele procesowi stron</vt:lpstr>
      <vt:lpstr>Przedstawiciele procesowi stron</vt:lpstr>
      <vt:lpstr>Przedstawiciele procesowi stron</vt:lpstr>
      <vt:lpstr>Rzecznicy interesu społecznego</vt:lpstr>
      <vt:lpstr>Osobowe źródła dowodowe</vt:lpstr>
      <vt:lpstr>Pomocnicy organów procesowych</vt:lpstr>
      <vt:lpstr>Podmiot zobowiązany z art. 91a </vt:lpstr>
      <vt:lpstr>Podmiot zobowiązany z art. 91a</vt:lpstr>
      <vt:lpstr>Podmiot zobowiązany z art. 91a</vt:lpstr>
      <vt:lpstr>Podmiot zobowiązany z art. 91a</vt:lpstr>
      <vt:lpstr>Kumulacja ról procesowych</vt:lpstr>
      <vt:lpstr>Kumulacja ról procesowych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Monika</cp:lastModifiedBy>
  <cp:revision>59</cp:revision>
  <dcterms:created xsi:type="dcterms:W3CDTF">2017-10-26T08:53:43Z</dcterms:created>
  <dcterms:modified xsi:type="dcterms:W3CDTF">2020-12-13T11:34:46Z</dcterms:modified>
</cp:coreProperties>
</file>