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0" r:id="rId6"/>
    <p:sldId id="262" r:id="rId7"/>
    <p:sldId id="259" r:id="rId8"/>
    <p:sldId id="263" r:id="rId9"/>
    <p:sldId id="264" r:id="rId10"/>
    <p:sldId id="266" r:id="rId11"/>
    <p:sldId id="267" r:id="rId12"/>
    <p:sldId id="268" r:id="rId13"/>
    <p:sldId id="271" r:id="rId14"/>
    <p:sldId id="272" r:id="rId15"/>
    <p:sldId id="278" r:id="rId16"/>
    <p:sldId id="270" r:id="rId17"/>
    <p:sldId id="274" r:id="rId18"/>
    <p:sldId id="275" r:id="rId19"/>
    <p:sldId id="279" r:id="rId20"/>
    <p:sldId id="280" r:id="rId21"/>
    <p:sldId id="281" r:id="rId22"/>
    <p:sldId id="282" r:id="rId23"/>
    <p:sldId id="283" r:id="rId24"/>
    <p:sldId id="284" r:id="rId25"/>
    <p:sldId id="285" r:id="rId26"/>
    <p:sldId id="286" r:id="rId27"/>
    <p:sldId id="287" r:id="rId28"/>
    <p:sldId id="288" r:id="rId29"/>
    <p:sldId id="293" r:id="rId30"/>
    <p:sldId id="294" r:id="rId31"/>
    <p:sldId id="290" r:id="rId32"/>
    <p:sldId id="295" r:id="rId33"/>
    <p:sldId id="292" r:id="rId34"/>
    <p:sldId id="296" r:id="rId35"/>
    <p:sldId id="297" r:id="rId36"/>
    <p:sldId id="299" r:id="rId37"/>
    <p:sldId id="356" r:id="rId38"/>
    <p:sldId id="357" r:id="rId39"/>
    <p:sldId id="300" r:id="rId40"/>
    <p:sldId id="353" r:id="rId41"/>
    <p:sldId id="354" r:id="rId42"/>
    <p:sldId id="355" r:id="rId43"/>
    <p:sldId id="298" r:id="rId44"/>
    <p:sldId id="398" r:id="rId45"/>
    <p:sldId id="399" r:id="rId46"/>
    <p:sldId id="400" r:id="rId47"/>
    <p:sldId id="318" r:id="rId48"/>
    <p:sldId id="319" r:id="rId49"/>
    <p:sldId id="320" r:id="rId50"/>
    <p:sldId id="321" r:id="rId51"/>
    <p:sldId id="322" r:id="rId52"/>
    <p:sldId id="323" r:id="rId53"/>
    <p:sldId id="328" r:id="rId54"/>
    <p:sldId id="329" r:id="rId55"/>
    <p:sldId id="340" r:id="rId56"/>
    <p:sldId id="341" r:id="rId57"/>
    <p:sldId id="342" r:id="rId58"/>
    <p:sldId id="343" r:id="rId59"/>
    <p:sldId id="344" r:id="rId60"/>
    <p:sldId id="345" r:id="rId61"/>
    <p:sldId id="346" r:id="rId62"/>
    <p:sldId id="347" r:id="rId63"/>
    <p:sldId id="348" r:id="rId64"/>
    <p:sldId id="349" r:id="rId65"/>
    <p:sldId id="352" r:id="rId66"/>
    <p:sldId id="330" r:id="rId67"/>
    <p:sldId id="358" r:id="rId68"/>
    <p:sldId id="361" r:id="rId69"/>
    <p:sldId id="362" r:id="rId70"/>
    <p:sldId id="363" r:id="rId71"/>
    <p:sldId id="364" r:id="rId72"/>
    <p:sldId id="365" r:id="rId73"/>
    <p:sldId id="366" r:id="rId74"/>
    <p:sldId id="401" r:id="rId75"/>
    <p:sldId id="331" r:id="rId76"/>
    <p:sldId id="332" r:id="rId77"/>
    <p:sldId id="333" r:id="rId78"/>
    <p:sldId id="334" r:id="rId79"/>
    <p:sldId id="335" r:id="rId80"/>
    <p:sldId id="336" r:id="rId81"/>
    <p:sldId id="337" r:id="rId82"/>
    <p:sldId id="338" r:id="rId83"/>
    <p:sldId id="339" r:id="rId84"/>
    <p:sldId id="402" r:id="rId85"/>
    <p:sldId id="371" r:id="rId86"/>
    <p:sldId id="367" r:id="rId87"/>
    <p:sldId id="368" r:id="rId88"/>
    <p:sldId id="370" r:id="rId89"/>
    <p:sldId id="369" r:id="rId90"/>
    <p:sldId id="327" r:id="rId91"/>
    <p:sldId id="374" r:id="rId92"/>
    <p:sldId id="373" r:id="rId93"/>
    <p:sldId id="375" r:id="rId94"/>
    <p:sldId id="376" r:id="rId95"/>
    <p:sldId id="377" r:id="rId96"/>
    <p:sldId id="379" r:id="rId97"/>
    <p:sldId id="380" r:id="rId98"/>
    <p:sldId id="381" r:id="rId99"/>
    <p:sldId id="382" r:id="rId100"/>
    <p:sldId id="378" r:id="rId101"/>
    <p:sldId id="395" r:id="rId102"/>
    <p:sldId id="396" r:id="rId103"/>
    <p:sldId id="397" r:id="rId104"/>
    <p:sldId id="383" r:id="rId105"/>
    <p:sldId id="384" r:id="rId106"/>
    <p:sldId id="385" r:id="rId107"/>
    <p:sldId id="403" r:id="rId108"/>
    <p:sldId id="404" r:id="rId109"/>
    <p:sldId id="405" r:id="rId110"/>
    <p:sldId id="386" r:id="rId111"/>
    <p:sldId id="387" r:id="rId112"/>
    <p:sldId id="388" r:id="rId113"/>
    <p:sldId id="393" r:id="rId114"/>
    <p:sldId id="394" r:id="rId1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smtClean="0"/>
            <a:t>OSKARŻYCIEL</a:t>
          </a:r>
          <a:endParaRPr lang="pl-PL" b="1" dirty="0"/>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smtClean="0"/>
            <a:t>PUBLICZNY</a:t>
          </a:r>
          <a:endParaRPr lang="pl-PL" dirty="0"/>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smtClean="0"/>
            <a:t>POSIŁKOWY</a:t>
          </a:r>
          <a:endParaRPr lang="pl-PL" dirty="0"/>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smtClean="0"/>
            <a:t>PRYWATNY</a:t>
          </a:r>
          <a:endParaRPr lang="pl-PL" dirty="0"/>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t>
        <a:bodyPr/>
        <a:lstStyle/>
        <a:p>
          <a:endParaRPr lang="pl-PL"/>
        </a:p>
      </dgm:t>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t>
        <a:bodyPr/>
        <a:lstStyle/>
        <a:p>
          <a:endParaRPr lang="pl-PL"/>
        </a:p>
      </dgm:t>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t>
        <a:bodyPr/>
        <a:lstStyle/>
        <a:p>
          <a:endParaRPr lang="pl-PL"/>
        </a:p>
      </dgm:t>
    </dgm:pt>
    <dgm:pt modelId="{FD3AE330-B660-4CFB-9498-020E5B4C50F9}" type="pres">
      <dgm:prSet presAssocID="{CF6C112B-5A1B-4CF0-8D18-8BB28206E513}" presName="connTx" presStyleLbl="parChTrans1D2" presStyleIdx="0" presStyleCnt="3"/>
      <dgm:spPr/>
      <dgm:t>
        <a:bodyPr/>
        <a:lstStyle/>
        <a:p>
          <a:endParaRPr lang="pl-PL"/>
        </a:p>
      </dgm:t>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t>
        <a:bodyPr/>
        <a:lstStyle/>
        <a:p>
          <a:endParaRPr lang="pl-PL"/>
        </a:p>
      </dgm:t>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t>
        <a:bodyPr/>
        <a:lstStyle/>
        <a:p>
          <a:endParaRPr lang="pl-PL"/>
        </a:p>
      </dgm:t>
    </dgm:pt>
    <dgm:pt modelId="{3958FF55-7C70-4ABC-8598-2836421C029E}" type="pres">
      <dgm:prSet presAssocID="{69C1943B-3747-4039-96A1-207DC959EEFD}" presName="connTx" presStyleLbl="parChTrans1D2" presStyleIdx="1" presStyleCnt="3"/>
      <dgm:spPr/>
      <dgm:t>
        <a:bodyPr/>
        <a:lstStyle/>
        <a:p>
          <a:endParaRPr lang="pl-PL"/>
        </a:p>
      </dgm:t>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t>
        <a:bodyPr/>
        <a:lstStyle/>
        <a:p>
          <a:endParaRPr lang="pl-PL"/>
        </a:p>
      </dgm:t>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t>
        <a:bodyPr/>
        <a:lstStyle/>
        <a:p>
          <a:endParaRPr lang="pl-PL"/>
        </a:p>
      </dgm:t>
    </dgm:pt>
    <dgm:pt modelId="{B23459BD-6686-432B-80F0-8D2012A77300}" type="pres">
      <dgm:prSet presAssocID="{F1DA8A1D-E9D2-4B5C-98B2-21186D917FD2}" presName="connTx" presStyleLbl="parChTrans1D2" presStyleIdx="2" presStyleCnt="3"/>
      <dgm:spPr/>
      <dgm:t>
        <a:bodyPr/>
        <a:lstStyle/>
        <a:p>
          <a:endParaRPr lang="pl-PL"/>
        </a:p>
      </dgm:t>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t>
        <a:bodyPr/>
        <a:lstStyle/>
        <a:p>
          <a:endParaRPr lang="pl-PL"/>
        </a:p>
      </dgm:t>
    </dgm:pt>
    <dgm:pt modelId="{3E250B64-8BE2-445A-986A-B60E9EBADF4A}" type="pres">
      <dgm:prSet presAssocID="{522CAA5A-92E5-4EA1-8599-E3E86AB752DD}" presName="level3hierChild" presStyleCnt="0"/>
      <dgm:spPr/>
    </dgm:pt>
  </dgm:ptLst>
  <dgm:cxnLst>
    <dgm:cxn modelId="{1A95A88E-1445-4CE3-AC7A-28255EF8355E}" type="presOf" srcId="{69C1943B-3747-4039-96A1-207DC959EEFD}" destId="{3958FF55-7C70-4ABC-8598-2836421C029E}" srcOrd="1"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360B9294-11D7-413F-A02B-B3DE63FEAC6E}" type="presOf" srcId="{F1D8D913-5B88-4C37-AF07-0D82994D2C76}" destId="{1D1D86A2-18A8-432E-B3F0-474113747634}" srcOrd="0" destOrd="0" presId="urn:microsoft.com/office/officeart/2005/8/layout/hierarchy2"/>
    <dgm:cxn modelId="{38CD4D9A-7FB6-4806-AA14-292B3CE1E8F0}" type="presOf" srcId="{D03B3DC0-21C6-4482-9E56-DB448D84C1B5}" destId="{F0ABB39D-A395-46F3-9855-ABBC8A5A9269}"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76D21F9-84E5-4670-A20B-3FB8A32D73B3}" type="presOf" srcId="{F1DA8A1D-E9D2-4B5C-98B2-21186D917FD2}" destId="{C71FEFAE-D9C5-4F67-921D-DC1A5B64C72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89220003-59DB-4F5A-B7FF-1E587DF0C1AB}" type="presOf" srcId="{CF6C112B-5A1B-4CF0-8D18-8BB28206E513}" destId="{FD3AE330-B660-4CFB-9498-020E5B4C50F9}"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CB0FCE9-5DA1-42AE-9D00-E4CBAB4024DE}" type="presOf" srcId="{69C1943B-3747-4039-96A1-207DC959EEFD}" destId="{B43C18C3-8FF1-45DF-BF20-3017B568A641}"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smtClean="0"/>
            <a:t>Prokurator</a:t>
          </a:r>
          <a:endParaRPr lang="pl-PL" dirty="0"/>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smtClean="0"/>
            <a:t>Organ postępowania przygotowawczego</a:t>
          </a:r>
          <a:endParaRPr lang="pl-PL" dirty="0"/>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smtClean="0"/>
            <a:t>Rzecznik interesu społecznego</a:t>
          </a:r>
          <a:endParaRPr lang="pl-PL" dirty="0"/>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smtClean="0"/>
            <a:t>Oskarżyciel publiczny</a:t>
          </a:r>
          <a:endParaRPr lang="pl-PL" dirty="0"/>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t>
        <a:bodyPr/>
        <a:lstStyle/>
        <a:p>
          <a:endParaRPr lang="pl-PL"/>
        </a:p>
      </dgm:t>
    </dgm:pt>
    <dgm:pt modelId="{5B0F055D-A843-43F5-87A4-F568E5EE1F8A}" type="pres">
      <dgm:prSet presAssocID="{72BA3307-A5ED-4B82-995C-DE77B8F7EBA7}" presName="roof" presStyleLbl="dkBgShp" presStyleIdx="0" presStyleCnt="2"/>
      <dgm:spPr/>
      <dgm:t>
        <a:bodyPr/>
        <a:lstStyle/>
        <a:p>
          <a:endParaRPr lang="pl-PL"/>
        </a:p>
      </dgm:t>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t>
        <a:bodyPr/>
        <a:lstStyle/>
        <a:p>
          <a:endParaRPr lang="pl-PL"/>
        </a:p>
      </dgm:t>
    </dgm:pt>
    <dgm:pt modelId="{1F005497-C478-4B27-8DCB-8CB41AF97BF9}" type="pres">
      <dgm:prSet presAssocID="{B1D3ECA0-8207-436E-A147-C5FAA933B4A8}" presName="pillarX" presStyleLbl="node1" presStyleIdx="1" presStyleCnt="3">
        <dgm:presLayoutVars>
          <dgm:bulletEnabled val="1"/>
        </dgm:presLayoutVars>
      </dgm:prSet>
      <dgm:spPr/>
      <dgm:t>
        <a:bodyPr/>
        <a:lstStyle/>
        <a:p>
          <a:endParaRPr lang="pl-PL"/>
        </a:p>
      </dgm:t>
    </dgm:pt>
    <dgm:pt modelId="{6447A299-B2C1-4D3C-B7D5-36DBBE0A1CB7}" type="pres">
      <dgm:prSet presAssocID="{30D91371-F6CE-4DCC-9FB4-869E648CDC4B}" presName="pillarX" presStyleLbl="node1" presStyleIdx="2" presStyleCnt="3">
        <dgm:presLayoutVars>
          <dgm:bulletEnabled val="1"/>
        </dgm:presLayoutVars>
      </dgm:prSet>
      <dgm:spPr/>
      <dgm:t>
        <a:bodyPr/>
        <a:lstStyle/>
        <a:p>
          <a:endParaRPr lang="pl-PL"/>
        </a:p>
      </dgm:t>
    </dgm:pt>
    <dgm:pt modelId="{2FE78649-AF93-44A5-B727-F212B64E1F7A}" type="pres">
      <dgm:prSet presAssocID="{72BA3307-A5ED-4B82-995C-DE77B8F7EBA7}" presName="base" presStyleLbl="dkBgShp" presStyleIdx="1" presStyleCnt="2"/>
      <dgm:spPr/>
    </dgm:pt>
  </dgm:ptLst>
  <dgm:cxnLst>
    <dgm:cxn modelId="{3EACB0E7-046F-40E1-BA93-AF2D1753547D}" type="presOf" srcId="{B1D3ECA0-8207-436E-A147-C5FAA933B4A8}" destId="{1F005497-C478-4B27-8DCB-8CB41AF97BF9}" srcOrd="0" destOrd="0" presId="urn:microsoft.com/office/officeart/2005/8/layout/hList3"/>
    <dgm:cxn modelId="{B5523107-AE60-4EEF-B1A9-7B8A7FFB4160}" srcId="{72BA3307-A5ED-4B82-995C-DE77B8F7EBA7}" destId="{B1D3ECA0-8207-436E-A147-C5FAA933B4A8}" srcOrd="1" destOrd="0" parTransId="{DAA373B6-AC60-41B6-8742-C658898E4922}" sibTransId="{95F1B686-900A-4A7B-B58F-775F937F6DA5}"/>
    <dgm:cxn modelId="{555FFED4-80FD-4835-8DE4-75A14D555309}" srcId="{72BA3307-A5ED-4B82-995C-DE77B8F7EBA7}" destId="{30D91371-F6CE-4DCC-9FB4-869E648CDC4B}" srcOrd="2" destOrd="0" parTransId="{74DEC9DF-292B-4698-BB18-1568C4D38796}" sibTransId="{408B346B-09E5-4AF1-BCE5-828FBD3ED3F0}"/>
    <dgm:cxn modelId="{328165B7-F777-4CE1-BF9C-3F2729448C5E}" srcId="{72BA3307-A5ED-4B82-995C-DE77B8F7EBA7}" destId="{60A5283A-7CF0-4DAD-8E01-CBE3D1B379CC}" srcOrd="0" destOrd="0" parTransId="{1F053215-2E57-45CA-A61F-B322F24ABB7A}" sibTransId="{E74BB218-435B-483A-BC76-2F2331E68297}"/>
    <dgm:cxn modelId="{774AC97D-694A-4100-A777-7AB4C1B2F66A}" type="presOf" srcId="{30D91371-F6CE-4DCC-9FB4-869E648CDC4B}" destId="{6447A299-B2C1-4D3C-B7D5-36DBBE0A1CB7}" srcOrd="0" destOrd="0" presId="urn:microsoft.com/office/officeart/2005/8/layout/hList3"/>
    <dgm:cxn modelId="{9E3BE058-202E-4ACB-A388-117B0C35BD15}" type="presOf" srcId="{72BA3307-A5ED-4B82-995C-DE77B8F7EBA7}" destId="{5B0F055D-A843-43F5-87A4-F568E5EE1F8A}" srcOrd="0" destOrd="0" presId="urn:microsoft.com/office/officeart/2005/8/layout/hList3"/>
    <dgm:cxn modelId="{6014827C-EA04-4347-8AA0-517A26BB0B10}" type="presOf" srcId="{60A5283A-7CF0-4DAD-8E01-CBE3D1B379CC}" destId="{B5C5E892-AA55-43DA-BAB7-167EAE8D50AA}" srcOrd="0" destOrd="0" presId="urn:microsoft.com/office/officeart/2005/8/layout/hList3"/>
    <dgm:cxn modelId="{0C8CA4C8-7F5A-42C9-990A-05B3E1A586BB}" type="presOf" srcId="{55072448-983E-469C-96FB-615F4B5D47D2}" destId="{CBABFFE8-BCEB-4FEC-937A-16282520974A}" srcOrd="0" destOrd="0" presId="urn:microsoft.com/office/officeart/2005/8/layout/hList3"/>
    <dgm:cxn modelId="{4F15051F-EF12-4974-BC73-3D222A99B832}" srcId="{55072448-983E-469C-96FB-615F4B5D47D2}" destId="{72BA3307-A5ED-4B82-995C-DE77B8F7EBA7}" srcOrd="0" destOrd="0" parTransId="{762DDFCC-601B-48DE-8265-A143DB70AD48}" sibTransId="{3F318275-2CA6-41F8-9DB4-080CF7A4B45D}"/>
    <dgm:cxn modelId="{CC3CC1AF-69D7-4740-8E34-DCF8DF56C0D5}" type="presParOf" srcId="{CBABFFE8-BCEB-4FEC-937A-16282520974A}" destId="{5B0F055D-A843-43F5-87A4-F568E5EE1F8A}" srcOrd="0" destOrd="0" presId="urn:microsoft.com/office/officeart/2005/8/layout/hList3"/>
    <dgm:cxn modelId="{11414DDD-D2AE-434C-8D69-138ED558059B}" type="presParOf" srcId="{CBABFFE8-BCEB-4FEC-937A-16282520974A}" destId="{216F0496-9558-459B-B9C7-29F935E40CC5}" srcOrd="1" destOrd="0" presId="urn:microsoft.com/office/officeart/2005/8/layout/hList3"/>
    <dgm:cxn modelId="{402CE266-5CF0-48F4-A201-0399CEE3F054}" type="presParOf" srcId="{216F0496-9558-459B-B9C7-29F935E40CC5}" destId="{B5C5E892-AA55-43DA-BAB7-167EAE8D50AA}" srcOrd="0" destOrd="0" presId="urn:microsoft.com/office/officeart/2005/8/layout/hList3"/>
    <dgm:cxn modelId="{C93BDE50-51FD-4500-818F-08D59284EB09}" type="presParOf" srcId="{216F0496-9558-459B-B9C7-29F935E40CC5}" destId="{1F005497-C478-4B27-8DCB-8CB41AF97BF9}" srcOrd="1" destOrd="0" presId="urn:microsoft.com/office/officeart/2005/8/layout/hList3"/>
    <dgm:cxn modelId="{50C49CC9-BA5C-4E95-B85C-8A84879B5FF8}" type="presParOf" srcId="{216F0496-9558-459B-B9C7-29F935E40CC5}" destId="{6447A299-B2C1-4D3C-B7D5-36DBBE0A1CB7}" srcOrd="2" destOrd="0" presId="urn:microsoft.com/office/officeart/2005/8/layout/hList3"/>
    <dgm:cxn modelId="{F12FB049-3EFC-480A-9DCC-AA807E53612B}"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b="1" kern="1200" dirty="0" smtClean="0"/>
            <a:t>OSKARŻYCIEL</a:t>
          </a:r>
          <a:endParaRPr lang="pl-PL" sz="2900" b="1" kern="1200" dirty="0"/>
        </a:p>
      </dsp:txBody>
      <dsp:txXfrm>
        <a:off x="31640" y="1555483"/>
        <a:ext cx="2657666" cy="132883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rot="18061839">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PUBLICZNY</a:t>
          </a:r>
          <a:endParaRPr lang="pl-PL" sz="2900" kern="1200" dirty="0"/>
        </a:p>
      </dsp:txBody>
      <dsp:txXfrm>
        <a:off x="3531495" y="155543"/>
        <a:ext cx="2657666" cy="132883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rot="69827">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POSIŁKOWY</a:t>
          </a:r>
          <a:endParaRPr lang="pl-PL" sz="2900" kern="1200" dirty="0"/>
        </a:p>
      </dsp:txBody>
      <dsp:txXfrm>
        <a:off x="3549487" y="1572957"/>
        <a:ext cx="2657666" cy="132883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pl-PL" sz="600" kern="1200"/>
        </a:p>
      </dsp:txBody>
      <dsp:txXfrm rot="3619236">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pl-PL" sz="2900" kern="1200" dirty="0" smtClean="0"/>
            <a:t>PRYWATNY</a:t>
          </a:r>
          <a:endParaRPr lang="pl-PL" sz="2900" kern="1200" dirty="0"/>
        </a:p>
      </dsp:txBody>
      <dsp:txXfrm>
        <a:off x="3547095" y="3060603"/>
        <a:ext cx="2657666" cy="13288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l-PL" sz="6500" kern="1200" dirty="0" smtClean="0"/>
            <a:t>Prokurator</a:t>
          </a:r>
          <a:endParaRPr lang="pl-PL" sz="6500" kern="1200" dirty="0"/>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Organ postępowania przygotowawczego</a:t>
          </a:r>
          <a:endParaRPr lang="pl-PL" sz="2500" kern="1200" dirty="0"/>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Rzecznik interesu społecznego</a:t>
          </a:r>
          <a:endParaRPr lang="pl-PL" sz="2500" kern="1200" dirty="0"/>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Oskarżyciel publiczny</a:t>
          </a:r>
          <a:endParaRPr lang="pl-PL" sz="2500" kern="1200" dirty="0"/>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pPr/>
              <a:t>2017-11-12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pPr/>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pPr/>
              <a:t>2017-11-12</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pPr/>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pl-PL" sz="4400" dirty="0" smtClean="0"/>
              <a:t>Postępowanie karne ZSP</a:t>
            </a:r>
            <a:br>
              <a:rPr lang="pl-PL" sz="4400" dirty="0" smtClean="0"/>
            </a:br>
            <a:r>
              <a:rPr lang="pl-PL" sz="4400" dirty="0" smtClean="0"/>
              <a:t> zajęcia 2 i 3</a:t>
            </a:r>
            <a:endParaRPr lang="pl-PL" sz="4400" dirty="0"/>
          </a:p>
        </p:txBody>
      </p:sp>
      <p:sp>
        <p:nvSpPr>
          <p:cNvPr id="3" name="Subtitle 2"/>
          <p:cNvSpPr>
            <a:spLocks noGrp="1"/>
          </p:cNvSpPr>
          <p:nvPr>
            <p:ph type="subTitle" idx="1"/>
          </p:nvPr>
        </p:nvSpPr>
        <p:spPr/>
        <p:txBody>
          <a:bodyPr/>
          <a:lstStyle/>
          <a:p>
            <a:r>
              <a:rPr lang="pl-PL" dirty="0" smtClean="0"/>
              <a:t>Przesłanki procesowe. Uczestnicy postępowania.</a:t>
            </a:r>
            <a:endParaRPr lang="pl-PL" dirty="0"/>
          </a:p>
        </p:txBody>
      </p:sp>
    </p:spTree>
    <p:extLst>
      <p:ext uri="{BB962C8B-B14F-4D97-AF65-F5344CB8AC3E}">
        <p14:creationId xmlns:p14="http://schemas.microsoft.com/office/powerpoint/2010/main" xmlns="" val="326943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smtClean="0"/>
              <a:t>Uczestnicy </a:t>
            </a:r>
            <a:r>
              <a:rPr lang="pl-PL" dirty="0" smtClean="0">
                <a:latin typeface="+mn-lt"/>
              </a:rPr>
              <a:t>procesu</a:t>
            </a:r>
            <a:r>
              <a:rPr lang="pl-PL" dirty="0" smtClean="0"/>
              <a:t> karnego</a:t>
            </a:r>
            <a:endParaRPr lang="pl-PL" dirty="0"/>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STRONY PROCESOWE</a:t>
            </a:r>
            <a:endParaRPr lang="pl-PL" b="1" dirty="0"/>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PRZEDSTAWICIELE PROCESOWI STRON</a:t>
            </a:r>
            <a:endParaRPr lang="pl-PL" b="1" dirty="0"/>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PRZEDSTAWICIEL SPOŁECZNY</a:t>
            </a:r>
            <a:endParaRPr lang="pl-PL" b="1" dirty="0"/>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OSOBOWE ŹRÓDŁA DOWODOWE</a:t>
            </a:r>
            <a:endParaRPr lang="pl-PL" b="1" dirty="0"/>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PRACOWNICY ORGANÓW PROCESOWYCH</a:t>
            </a:r>
            <a:endParaRPr lang="pl-PL" b="1" dirty="0"/>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ORGANY PROCESOWE</a:t>
            </a:r>
            <a:endParaRPr lang="pl-PL" b="1" dirty="0"/>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smtClean="0"/>
              <a:t>Uczestnik procesu- </a:t>
            </a:r>
            <a:r>
              <a:rPr lang="pl-PL" dirty="0" smtClean="0"/>
              <a:t>osoba biorąca udział w postępowaniu karnym w roli określonej przez przepisy prawa.</a:t>
            </a:r>
            <a:endParaRPr lang="pl-PL" dirty="0"/>
          </a:p>
        </p:txBody>
      </p:sp>
    </p:spTree>
    <p:extLst>
      <p:ext uri="{BB962C8B-B14F-4D97-AF65-F5344CB8AC3E}">
        <p14:creationId xmlns:p14="http://schemas.microsoft.com/office/powerpoint/2010/main" xmlns="" val="35213628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Uprawnienia pokrzywdzonego</a:t>
            </a:r>
            <a:endParaRPr lang="pl-PL" dirty="0"/>
          </a:p>
        </p:txBody>
      </p:sp>
      <p:sp>
        <p:nvSpPr>
          <p:cNvPr id="3" name="Content Placeholder 2"/>
          <p:cNvSpPr>
            <a:spLocks noGrp="1"/>
          </p:cNvSpPr>
          <p:nvPr>
            <p:ph idx="1"/>
          </p:nvPr>
        </p:nvSpPr>
        <p:spPr>
          <a:xfrm>
            <a:off x="457200" y="1196752"/>
            <a:ext cx="8435280" cy="5472608"/>
          </a:xfrm>
        </p:spPr>
        <p:txBody>
          <a:bodyPr>
            <a:normAutofit fontScale="70000" lnSpcReduction="20000"/>
          </a:bodyPr>
          <a:lstStyle/>
          <a:p>
            <a:r>
              <a:rPr lang="pl-PL" dirty="0"/>
              <a:t>Jeżeli pokrzywdzony złoży oświadczenie o występowaniu w roli oskarżyciela posiłkowego, przysługują mu uprawnienia strony. </a:t>
            </a:r>
            <a:endParaRPr lang="pl-PL" dirty="0" smtClean="0"/>
          </a:p>
          <a:p>
            <a:r>
              <a:rPr lang="pl-PL" dirty="0" smtClean="0"/>
              <a:t>Jeżeli </a:t>
            </a:r>
            <a:r>
              <a:rPr lang="pl-PL" dirty="0"/>
              <a:t>nie złoży takiego oświadczenia, w postępowaniu sądowym przysługują mu uprawnienia </a:t>
            </a:r>
            <a:r>
              <a:rPr lang="pl-PL" dirty="0" smtClean="0"/>
              <a:t>do:</a:t>
            </a:r>
          </a:p>
          <a:p>
            <a:pPr marL="0" indent="0">
              <a:buNone/>
            </a:pPr>
            <a:endParaRPr lang="pl-PL" dirty="0"/>
          </a:p>
          <a:p>
            <a:pPr marL="514350" lvl="0" indent="-514350">
              <a:buFont typeface="+mj-lt"/>
              <a:buAutoNum type="arabicPeriod"/>
            </a:pPr>
            <a:r>
              <a:rPr lang="pl-PL" dirty="0"/>
              <a:t>udziału w posiedzeniu w przedmiocie warunkowego umorzenia postępowania (art. 341 § 1 </a:t>
            </a:r>
            <a:r>
              <a:rPr lang="pl-PL" dirty="0" smtClean="0"/>
              <a:t>k.p.k.),</a:t>
            </a:r>
            <a:endParaRPr lang="pl-PL" dirty="0"/>
          </a:p>
          <a:p>
            <a:pPr marL="514350" lvl="0" indent="-514350">
              <a:buFont typeface="+mj-lt"/>
              <a:buAutoNum type="arabicPeriod"/>
            </a:pPr>
            <a:r>
              <a:rPr lang="pl-PL" dirty="0"/>
              <a:t>udziału w posiedzeniu w przedmiocie skazania bez przeprowadzania rozprawy w wyniku złożenia wniosku w trybie art. 335 § 1 </a:t>
            </a:r>
            <a:r>
              <a:rPr lang="pl-PL" dirty="0" smtClean="0"/>
              <a:t>k.p.k. </a:t>
            </a:r>
            <a:r>
              <a:rPr lang="pl-PL" dirty="0"/>
              <a:t>oraz aktu oskarżenia wraz z wnioskiem w trybie art. 335 § 2 </a:t>
            </a:r>
            <a:r>
              <a:rPr lang="pl-PL" dirty="0" smtClean="0"/>
              <a:t>k.p.k. </a:t>
            </a:r>
            <a:r>
              <a:rPr lang="pl-PL" dirty="0"/>
              <a:t>(art. 343 § 5 </a:t>
            </a:r>
            <a:r>
              <a:rPr lang="pl-PL" dirty="0" smtClean="0"/>
              <a:t>k.p.k.),</a:t>
            </a:r>
            <a:endParaRPr lang="pl-PL" dirty="0"/>
          </a:p>
          <a:p>
            <a:pPr marL="514350" lvl="0" indent="-514350">
              <a:buFont typeface="+mj-lt"/>
              <a:buAutoNum type="arabicPeriod"/>
            </a:pPr>
            <a:r>
              <a:rPr lang="pl-PL" dirty="0"/>
              <a:t>udział w posiedzeniu w przedmiocie wniosku oskarżonego skierowanego w trybie art. 338a </a:t>
            </a:r>
            <a:r>
              <a:rPr lang="pl-PL" dirty="0" smtClean="0"/>
              <a:t>k.p.k. </a:t>
            </a:r>
            <a:r>
              <a:rPr lang="pl-PL" dirty="0"/>
              <a:t>(art. 343a § 2 </a:t>
            </a:r>
            <a:r>
              <a:rPr lang="pl-PL" dirty="0" smtClean="0"/>
              <a:t>k.p.k. </a:t>
            </a:r>
            <a:r>
              <a:rPr lang="pl-PL" dirty="0"/>
              <a:t>w zw. z art. 343 § 5 </a:t>
            </a:r>
            <a:r>
              <a:rPr lang="pl-PL" dirty="0" smtClean="0"/>
              <a:t>k.p.k.),</a:t>
            </a:r>
            <a:endParaRPr lang="pl-PL" dirty="0"/>
          </a:p>
          <a:p>
            <a:pPr marL="514350" lvl="0" indent="-514350">
              <a:buFont typeface="+mj-lt"/>
              <a:buAutoNum type="arabicPeriod"/>
            </a:pPr>
            <a:r>
              <a:rPr lang="pl-PL" dirty="0" smtClean="0"/>
              <a:t>sprzeciwienia się wnioskowi o skazanie bez przeprowadzania rozprawy (art. 343 § 2 k.p.k.),</a:t>
            </a:r>
          </a:p>
          <a:p>
            <a:pPr marL="514350" lvl="0" indent="-514350">
              <a:buFont typeface="+mj-lt"/>
              <a:buAutoNum type="arabicPeriod"/>
            </a:pPr>
            <a:r>
              <a:rPr lang="pl-PL" dirty="0" smtClean="0"/>
              <a:t>udział w rozprawie, jeżeli się stawi i pozostawania na sali rozpraw, choćby miał składać zeznania jako świadek (art. 384 § 2 k.p.k.),</a:t>
            </a:r>
          </a:p>
          <a:p>
            <a:pPr marL="514350" lvl="0" indent="-514350">
              <a:buFont typeface="+mj-lt"/>
              <a:buAutoNum type="arabicPeriod"/>
            </a:pPr>
            <a:r>
              <a:rPr lang="pl-PL" dirty="0" smtClean="0"/>
              <a:t>sprzeciwienia się wnioskowi o dobrowolne poddanie się odpowiedzialności karnej (art. 387 § 2 k.p.k.), </a:t>
            </a:r>
          </a:p>
          <a:p>
            <a:pPr marL="514350" lvl="0" indent="-514350">
              <a:buFont typeface="+mj-lt"/>
              <a:buAutoNum type="arabicPeriod"/>
            </a:pPr>
            <a:r>
              <a:rPr lang="pl-PL" dirty="0" smtClean="0"/>
              <a:t>wniesienia apelacji od wyroku warunkowo umarzającego postępowanie (art. 444 k.p.k.).</a:t>
            </a:r>
          </a:p>
          <a:p>
            <a:endParaRPr lang="pl-PL" dirty="0"/>
          </a:p>
        </p:txBody>
      </p:sp>
    </p:spTree>
    <p:extLst>
      <p:ext uri="{BB962C8B-B14F-4D97-AF65-F5344CB8AC3E}">
        <p14:creationId xmlns:p14="http://schemas.microsoft.com/office/powerpoint/2010/main" xmlns="" val="2355578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Zasada prawa do obrony</a:t>
            </a:r>
            <a:r>
              <a:rPr lang="pl-PL" dirty="0" smtClean="0"/>
              <a:t>- dyrektywa, w myśl której oskarżony ma prawo bronić swoich interesów w procesie i korzystać z pomocy obrońcy.</a:t>
            </a:r>
          </a:p>
          <a:p>
            <a:endParaRPr lang="pl-PL" dirty="0"/>
          </a:p>
          <a:p>
            <a:r>
              <a:rPr lang="pl-PL" dirty="0" smtClean="0"/>
              <a:t>art. 42 ust. 2 Konstytucji</a:t>
            </a:r>
          </a:p>
          <a:p>
            <a:endParaRPr lang="pl-PL" dirty="0"/>
          </a:p>
          <a:p>
            <a:r>
              <a:rPr lang="pl-PL" dirty="0" smtClean="0"/>
              <a:t>Art. 6 k.p.k.</a:t>
            </a:r>
          </a:p>
          <a:p>
            <a:endParaRPr lang="pl-PL" dirty="0"/>
          </a:p>
          <a:p>
            <a:r>
              <a:rPr lang="pl-PL" dirty="0" smtClean="0"/>
              <a:t>Art. 6 ust. 3 lit. </a:t>
            </a:r>
            <a:r>
              <a:rPr lang="pl-PL" smtClean="0"/>
              <a:t>c EKPCz</a:t>
            </a:r>
            <a:endParaRPr lang="pl-PL" dirty="0"/>
          </a:p>
        </p:txBody>
      </p:sp>
      <p:sp>
        <p:nvSpPr>
          <p:cNvPr id="3" name="Title 2"/>
          <p:cNvSpPr>
            <a:spLocks noGrp="1"/>
          </p:cNvSpPr>
          <p:nvPr>
            <p:ph type="title"/>
          </p:nvPr>
        </p:nvSpPr>
        <p:spPr/>
        <p:txBody>
          <a:bodyPr/>
          <a:lstStyle/>
          <a:p>
            <a:pPr algn="ctr"/>
            <a:r>
              <a:rPr lang="pl-PL" dirty="0" smtClean="0"/>
              <a:t>Zasada prawa do obrony</a:t>
            </a:r>
            <a:endParaRPr lang="pl-PL" dirty="0"/>
          </a:p>
        </p:txBody>
      </p:sp>
    </p:spTree>
    <p:extLst>
      <p:ext uri="{BB962C8B-B14F-4D97-AF65-F5344CB8AC3E}">
        <p14:creationId xmlns:p14="http://schemas.microsoft.com/office/powerpoint/2010/main" xmlns="" val="26579569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Na prawo do obrony składa się zespół uprawnień procesowych pozwalających dokonać czynności zmierzających do odparcia oskarżenia lub złagodzenia odpowiedzialności.</a:t>
            </a:r>
          </a:p>
          <a:p>
            <a:endParaRPr lang="pl-PL" dirty="0"/>
          </a:p>
          <a:p>
            <a:r>
              <a:rPr lang="pl-PL" dirty="0" smtClean="0"/>
              <a:t>Art. 6 k.p.k. zapewnia prawo do obrony w znaczeniu materialnym i formalnym, prawo do zachowania biernego oraz aktywnego.</a:t>
            </a:r>
            <a:endParaRPr lang="pl-PL" dirty="0"/>
          </a:p>
        </p:txBody>
      </p:sp>
      <p:sp>
        <p:nvSpPr>
          <p:cNvPr id="3" name="Title 2"/>
          <p:cNvSpPr>
            <a:spLocks noGrp="1"/>
          </p:cNvSpPr>
          <p:nvPr>
            <p:ph type="title"/>
          </p:nvPr>
        </p:nvSpPr>
        <p:spPr/>
        <p:txBody>
          <a:bodyPr/>
          <a:lstStyle/>
          <a:p>
            <a:pPr algn="ctr"/>
            <a:r>
              <a:rPr lang="pl-PL" dirty="0" smtClean="0"/>
              <a:t>Zasada prawa do obrony</a:t>
            </a:r>
            <a:endParaRPr lang="pl-PL" dirty="0"/>
          </a:p>
        </p:txBody>
      </p:sp>
    </p:spTree>
    <p:extLst>
      <p:ext uri="{BB962C8B-B14F-4D97-AF65-F5344CB8AC3E}">
        <p14:creationId xmlns:p14="http://schemas.microsoft.com/office/powerpoint/2010/main" xmlns="" val="12793066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Zasada prawa do obrony</a:t>
            </a:r>
            <a:endParaRPr lang="pl-PL" dirty="0"/>
          </a:p>
        </p:txBody>
      </p:sp>
      <p:sp>
        <p:nvSpPr>
          <p:cNvPr id="5" name="Content Placeholder 4"/>
          <p:cNvSpPr>
            <a:spLocks noGrp="1"/>
          </p:cNvSpPr>
          <p:nvPr>
            <p:ph sz="quarter" idx="2"/>
          </p:nvPr>
        </p:nvSpPr>
        <p:spPr/>
        <p:txBody>
          <a:bodyPr>
            <a:normAutofit/>
          </a:bodyPr>
          <a:lstStyle/>
          <a:p>
            <a:pPr marL="109728" indent="0" algn="ctr">
              <a:buNone/>
            </a:pPr>
            <a:r>
              <a:rPr lang="pl-PL" b="1" dirty="0" smtClean="0"/>
              <a:t>OBRONA MATERIALNA</a:t>
            </a:r>
          </a:p>
          <a:p>
            <a:pPr marL="109728" indent="0" algn="ctr">
              <a:buNone/>
            </a:pPr>
            <a:endParaRPr lang="pl-PL" dirty="0" smtClean="0"/>
          </a:p>
          <a:p>
            <a:pPr marL="109728" indent="0" algn="ctr">
              <a:buNone/>
            </a:pPr>
            <a:r>
              <a:rPr lang="pl-PL" dirty="0" smtClean="0"/>
              <a:t>podejmowanie przez jakąkolwiek osobę wszelkich czynności procesowych w celu ochrony interesów oskarżonego w procesie.</a:t>
            </a:r>
          </a:p>
          <a:p>
            <a:pPr marL="109728" indent="0" algn="ctr">
              <a:buNone/>
            </a:pPr>
            <a:endParaRPr lang="pl-PL" dirty="0" smtClean="0"/>
          </a:p>
          <a:p>
            <a:r>
              <a:rPr lang="pl-PL" dirty="0" smtClean="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smtClean="0"/>
              <a:t>OBRONA FORMALNA</a:t>
            </a:r>
          </a:p>
          <a:p>
            <a:pPr marL="109728" indent="0" algn="ctr">
              <a:buNone/>
            </a:pPr>
            <a:endParaRPr lang="pl-PL" b="1" dirty="0"/>
          </a:p>
          <a:p>
            <a:pPr marL="109728" indent="0" algn="ctr">
              <a:buNone/>
            </a:pPr>
            <a:endParaRPr lang="pl-PL" dirty="0" smtClean="0"/>
          </a:p>
          <a:p>
            <a:pPr marL="109728" indent="0" algn="ctr">
              <a:buNone/>
            </a:pPr>
            <a:r>
              <a:rPr lang="pl-PL" dirty="0" smtClean="0"/>
              <a:t>korzystanie z pomocy obrońcy przez oskarżonego</a:t>
            </a:r>
          </a:p>
          <a:p>
            <a:pPr marL="109728" indent="0" algn="ctr">
              <a:buNone/>
            </a:pPr>
            <a:endParaRPr lang="pl-PL" dirty="0"/>
          </a:p>
          <a:p>
            <a:r>
              <a:rPr lang="pl-PL" dirty="0" smtClean="0"/>
              <a:t>Uprawnienie do wyboru obrońcy (art. 83 § 1 k.p.k.)</a:t>
            </a:r>
          </a:p>
          <a:p>
            <a:endParaRPr lang="pl-PL" dirty="0" smtClean="0"/>
          </a:p>
          <a:p>
            <a:r>
              <a:rPr lang="pl-PL" dirty="0" smtClean="0"/>
              <a:t>Uprawnienie do korzystania z pomocy obrońcy z urzędu (art. 78-81 k.p.k.)</a:t>
            </a:r>
          </a:p>
          <a:p>
            <a:endParaRPr lang="pl-PL" dirty="0"/>
          </a:p>
          <a:p>
            <a:r>
              <a:rPr lang="pl-PL" dirty="0" smtClean="0"/>
              <a:t>Obrona obligatoryjna (art. 79, 80, 451, 548 k.p.k.). </a:t>
            </a:r>
          </a:p>
        </p:txBody>
      </p:sp>
    </p:spTree>
    <p:extLst>
      <p:ext uri="{BB962C8B-B14F-4D97-AF65-F5344CB8AC3E}">
        <p14:creationId xmlns:p14="http://schemas.microsoft.com/office/powerpoint/2010/main" xmlns="" val="222789853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pl-PL" b="1" dirty="0" smtClean="0"/>
          </a:p>
          <a:p>
            <a:r>
              <a:rPr lang="pl-PL" b="1" dirty="0" smtClean="0"/>
              <a:t>Obrońca</a:t>
            </a:r>
            <a:r>
              <a:rPr lang="pl-PL" dirty="0" smtClean="0"/>
              <a:t>- przedstawiciel procesowy </a:t>
            </a:r>
            <a:r>
              <a:rPr lang="pl-PL" b="1" dirty="0" smtClean="0"/>
              <a:t>oskarżonego</a:t>
            </a:r>
            <a:r>
              <a:rPr lang="pl-PL" dirty="0" smtClean="0"/>
              <a:t>, reprezentujący go w toku postępowania karnego i działający w jego imieniu i na jego rzecz; obrońcą może być jedynie adwokat lub radca prawny.</a:t>
            </a:r>
          </a:p>
          <a:p>
            <a:endParaRPr lang="pl-PL" dirty="0" smtClean="0"/>
          </a:p>
          <a:p>
            <a:pPr marL="109728" indent="0">
              <a:buNone/>
            </a:pPr>
            <a:endParaRPr lang="pl-PL" dirty="0"/>
          </a:p>
          <a:p>
            <a:r>
              <a:rPr lang="pl-PL" b="1" dirty="0" smtClean="0"/>
              <a:t>Pełnomocnik-</a:t>
            </a:r>
            <a:r>
              <a:rPr lang="pl-PL" dirty="0" smtClean="0"/>
              <a:t>reprezentant procesowy (radca prawny lub adwokat) </a:t>
            </a:r>
            <a:r>
              <a:rPr lang="pl-PL" b="1" dirty="0" smtClean="0"/>
              <a:t>strony innej niż oskarżony </a:t>
            </a:r>
            <a:r>
              <a:rPr lang="pl-PL" dirty="0" smtClean="0"/>
              <a:t>(np. pokrzywdzonego), a także </a:t>
            </a:r>
            <a:r>
              <a:rPr lang="pl-PL" b="1" dirty="0" smtClean="0"/>
              <a:t>osoby niebędącej stroną </a:t>
            </a:r>
            <a:r>
              <a:rPr lang="pl-PL" dirty="0" smtClean="0"/>
              <a:t>(np. świadka).</a:t>
            </a:r>
          </a:p>
          <a:p>
            <a:endParaRPr lang="pl-PL" dirty="0"/>
          </a:p>
          <a:p>
            <a:r>
              <a:rPr lang="pl-PL" b="1" dirty="0" smtClean="0"/>
              <a:t>Przedstawiciele ustawowi</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xmlns="" val="125943850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smtClean="0"/>
              <a:t>OBROŃCA</a:t>
            </a:r>
          </a:p>
          <a:p>
            <a:endParaRPr lang="pl-PL" b="1" dirty="0" smtClean="0"/>
          </a:p>
          <a:p>
            <a:r>
              <a:rPr lang="pl-PL" dirty="0" smtClean="0"/>
              <a:t>Art. 83 k.p.k.</a:t>
            </a:r>
          </a:p>
          <a:p>
            <a:r>
              <a:rPr lang="pl-PL" dirty="0" smtClean="0"/>
              <a:t>Obrońcę ustanawia </a:t>
            </a:r>
            <a:r>
              <a:rPr lang="pl-PL" b="1" dirty="0" smtClean="0"/>
              <a:t>oskarżony!</a:t>
            </a:r>
          </a:p>
          <a:p>
            <a:r>
              <a:rPr lang="pl-PL" dirty="0"/>
              <a:t>D</a:t>
            </a:r>
            <a:r>
              <a:rPr lang="pl-PL" dirty="0" smtClean="0"/>
              <a:t>o czasu ustanowienia obrońcy przez </a:t>
            </a:r>
            <a:r>
              <a:rPr lang="pl-PL" b="1" dirty="0" smtClean="0"/>
              <a:t>oskarżonego pozbawionego wolności</a:t>
            </a:r>
            <a:r>
              <a:rPr lang="pl-PL" dirty="0" smtClean="0"/>
              <a:t>, obrońcę może ustanowić </a:t>
            </a:r>
            <a:r>
              <a:rPr lang="pl-PL" b="1" dirty="0" smtClean="0"/>
              <a:t>inna osoba</a:t>
            </a:r>
            <a:r>
              <a:rPr lang="pl-PL" dirty="0" smtClean="0"/>
              <a:t>, o czym niezwłocznie zawiadamia się oskarżonego.</a:t>
            </a:r>
            <a:endParaRPr lang="pl-PL" dirty="0"/>
          </a:p>
        </p:txBody>
      </p:sp>
      <p:sp>
        <p:nvSpPr>
          <p:cNvPr id="3" name="Title 2"/>
          <p:cNvSpPr>
            <a:spLocks noGrp="1"/>
          </p:cNvSpPr>
          <p:nvPr>
            <p:ph type="title"/>
          </p:nvPr>
        </p:nvSpPr>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xmlns="" val="4033766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r>
              <a:rPr lang="pl-PL" dirty="0" smtClean="0"/>
              <a:t>Obrońca może przedsiębrać czynności procesowe </a:t>
            </a:r>
            <a:r>
              <a:rPr lang="pl-PL" b="1" dirty="0" smtClean="0"/>
              <a:t>jedynie na korzyść </a:t>
            </a:r>
            <a:r>
              <a:rPr lang="pl-PL" dirty="0" smtClean="0"/>
              <a:t>oskarżonego(art. 86 </a:t>
            </a:r>
            <a:r>
              <a:rPr lang="pl-PL" dirty="0"/>
              <a:t>§ </a:t>
            </a:r>
            <a:r>
              <a:rPr lang="pl-PL" dirty="0" smtClean="0"/>
              <a:t>1 k.p.k.).</a:t>
            </a:r>
          </a:p>
          <a:p>
            <a:pPr marL="109728" indent="0">
              <a:buNone/>
            </a:pPr>
            <a:endParaRPr lang="pl-PL" dirty="0" smtClean="0"/>
          </a:p>
          <a:p>
            <a:r>
              <a:rPr lang="pl-PL" b="1" dirty="0" smtClean="0"/>
              <a:t>Udział obrońcy </a:t>
            </a:r>
            <a:r>
              <a:rPr lang="pl-PL" dirty="0" smtClean="0"/>
              <a:t>w postępowaniu </a:t>
            </a:r>
            <a:r>
              <a:rPr lang="pl-PL" b="1" dirty="0" smtClean="0"/>
              <a:t>nie wyłącza osobistego działania w nim oskarżonego </a:t>
            </a:r>
            <a:r>
              <a:rPr lang="pl-PL" dirty="0" smtClean="0"/>
              <a:t>(art. 86 § 2 k.p.k.). </a:t>
            </a:r>
          </a:p>
          <a:p>
            <a:endParaRPr lang="pl-PL" dirty="0"/>
          </a:p>
          <a:p>
            <a:r>
              <a:rPr lang="pl-PL" dirty="0" smtClean="0"/>
              <a:t>Obrońca </a:t>
            </a:r>
            <a:r>
              <a:rPr lang="pl-PL" b="1" dirty="0" smtClean="0"/>
              <a:t>może bronić kilku oskarżonych</a:t>
            </a:r>
            <a:r>
              <a:rPr lang="pl-PL" dirty="0" smtClean="0"/>
              <a:t>, jeżeli ich </a:t>
            </a:r>
            <a:r>
              <a:rPr lang="pl-PL" b="1" dirty="0" smtClean="0"/>
              <a:t>interesy nie pozostają w sprzeczności </a:t>
            </a:r>
            <a:r>
              <a:rPr lang="pl-PL" dirty="0" smtClean="0"/>
              <a:t>(art. 85 </a:t>
            </a:r>
            <a:r>
              <a:rPr lang="pl-PL" dirty="0"/>
              <a:t>§ </a:t>
            </a:r>
            <a:r>
              <a:rPr lang="pl-PL" dirty="0" smtClean="0"/>
              <a:t> 1 k.p.k.).</a:t>
            </a:r>
          </a:p>
          <a:p>
            <a:endParaRPr lang="pl-PL" dirty="0"/>
          </a:p>
          <a:p>
            <a:r>
              <a:rPr lang="pl-PL" dirty="0" smtClean="0"/>
              <a:t>W razie </a:t>
            </a:r>
            <a:r>
              <a:rPr lang="pl-PL" b="1" dirty="0" smtClean="0"/>
              <a:t>rażącego naruszenia przez obrońcę jego obowiązków procesowych </a:t>
            </a:r>
            <a:r>
              <a:rPr lang="pl-PL" dirty="0" smtClean="0"/>
              <a:t>sąd, a w postępowaniu przygotowawczym prokurator, zawiadamia o tym właściwą </a:t>
            </a:r>
            <a:r>
              <a:rPr lang="pl-PL" b="1" dirty="0" smtClean="0"/>
              <a:t>okręgową radę adwokacką </a:t>
            </a:r>
            <a:r>
              <a:rPr lang="pl-PL" dirty="0" smtClean="0"/>
              <a:t>(art. 20 </a:t>
            </a:r>
            <a:r>
              <a:rPr lang="pl-PL" dirty="0"/>
              <a:t>§ </a:t>
            </a:r>
            <a:r>
              <a:rPr lang="pl-PL" dirty="0" smtClean="0"/>
              <a:t>1 k.p.k.).</a:t>
            </a:r>
            <a:endParaRPr lang="pl-PL" dirty="0"/>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smtClean="0"/>
              <a:t>Przedstawiciele procesowi stron</a:t>
            </a:r>
            <a:endParaRPr lang="pl-PL" dirty="0"/>
          </a:p>
        </p:txBody>
      </p:sp>
    </p:spTree>
    <p:extLst>
      <p:ext uri="{BB962C8B-B14F-4D97-AF65-F5344CB8AC3E}">
        <p14:creationId xmlns:p14="http://schemas.microsoft.com/office/powerpoint/2010/main" xmlns="" val="228508495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6</a:t>
            </a:r>
            <a:endParaRPr lang="pl-PL" dirty="0"/>
          </a:p>
        </p:txBody>
      </p:sp>
      <p:sp>
        <p:nvSpPr>
          <p:cNvPr id="3" name="Symbol zastępczy zawartości 2"/>
          <p:cNvSpPr>
            <a:spLocks noGrp="1"/>
          </p:cNvSpPr>
          <p:nvPr>
            <p:ph idx="1"/>
          </p:nvPr>
        </p:nvSpPr>
        <p:spPr/>
        <p:txBody>
          <a:bodyPr>
            <a:normAutofit fontScale="85000" lnSpcReduction="10000"/>
          </a:bodyPr>
          <a:lstStyle/>
          <a:p>
            <a:pPr algn="just"/>
            <a:r>
              <a:rPr lang="pl-PL" dirty="0" smtClean="0"/>
              <a:t>W toku postępowania przed Sądem Rejonowym w G. pojawiły się wątpliwości co do stanu zdrowia psychicznego samodzielnie występującego przed sądem oskarżonego Wojciecha W., do którego – jak się zdawało – w ogóle nie docierało, że znajduje się na sali sądowej. Wojciech W. samodzielnie występujący przed sądem często wypowiadał wyrwane z kontekstu słowa, a na pytania prokuratora kilkakrotnie udzielił pozbawionych sensu odpowiedzi. Sąd zlecił przeprowadzenia badań sądowo-psychiatrycznych, jednak biegli stwierdzili, że oskarżony w chwili popełnienia czynu był w pełni poczytalny tj. rozpoznawał znaczenie czynu i umiał pokierować swoim postępowaniem. Po zapoznaniu się z opinią, sąd postanowił kontynuować postępowanie. </a:t>
            </a:r>
          </a:p>
          <a:p>
            <a:pPr algn="just"/>
            <a:r>
              <a:rPr lang="pl-PL" b="1" dirty="0" smtClean="0"/>
              <a:t>Czy sąd postąpił słusznie?</a:t>
            </a:r>
          </a:p>
          <a:p>
            <a:endParaRPr lang="pl-PL"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7</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Obywatelowi Ukrainy Andriejowi A., który posiadał bierną znajomość języka polskiego, postawiono zarzut fałszowania pieniędzy tj. popełnienia przestępstwa z art. 310 § 1 k.k. W trakcie przesłuchania przez prokuratora oskarżony poprosił o przyznanie tłumacza, ponieważ nie był pewien, czy rozumie całą treść zarzutu. Prokurator odmówił, wskazując, iż w art. 72 § 1 k.p.k. mowa jest jedynie o oskarżonym, a podejrzany Andriej A. nie posiada jeszcze takiego statusu. Po wniesieniu aktu oskarżenia Andriej A. ponowił wniosek o przyznanie tłumacza, a dodatkowo jeszcze zgłosił wniosek o przyznanie obrońcy z urzędu, jako że nie jest w stanie ponieść kosztów obrony bez uszczerbku dla niezbędnego utrzymania siebie i rodziny. Sąd przyznał oskarżonemu tłumacza, lecz odmówił wyznaczenia obrońcy z urzędu, stwierdzając, iż oskarżony nie wykazał w należyty sposób swojej aktualnej sytuacji majątkowej.</a:t>
            </a:r>
          </a:p>
          <a:p>
            <a:pPr algn="just"/>
            <a:r>
              <a:rPr lang="pl-PL" b="1" dirty="0" smtClean="0"/>
              <a:t>Oceń prawidłowość postępowania organów prowadzących postępowanie.</a:t>
            </a:r>
          </a:p>
          <a:p>
            <a:endParaRPr lang="pl-PL"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8</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Urszula K. skierowała do Prokuratury Rejonowej w </a:t>
            </a:r>
            <a:r>
              <a:rPr lang="pl-PL" dirty="0" err="1" smtClean="0"/>
              <a:t>W</a:t>
            </a:r>
            <a:r>
              <a:rPr lang="pl-PL" dirty="0" smtClean="0"/>
              <a:t>. zawiadomienie, z którego wynikało, że Cyprian Z. dokonał kradzieży należących do niej pieniędzy w kwocie 5.000 zł. Postanowieniem z dnia 30 czerwca 2016 r. prokurator odmówił wszczęcia postępowania z uwagi na brak danych dostatecznie uzasadniających podejrzenie popełnienia czynu zabronionego. Urszula K. zaskarżyła to postanowienie zażaleniem, które zostało uwzględnione przez sąd. Zaskarżone postanowienie uchylono, a ponadto sąd wskazał dwóch świadków, których prokurator powinien przesłuchać. Po przeprowadzeniu czynności prokurator ponownie stwierdził, że podejrzenie popełnienia przestępstwa nie jest dostatecznie uzasadnione i w dniu 30 grudnia 2016 r. wydał postanowienie o umorzeniu postępowania, które Urszuli K. doręczono w dniu 30 stycznia 2017 r. Następnego dnia adwokat Urszuli K. wniósł do sądu subsydiarny akt oskarżenia przeciwko Cyprianowi Z. </a:t>
            </a:r>
          </a:p>
          <a:p>
            <a:pPr algn="just"/>
            <a:r>
              <a:rPr lang="pl-PL" b="1" dirty="0" smtClean="0"/>
              <a:t>Oskarżony zarzucił, że czynność została dokonana po terminie. </a:t>
            </a:r>
          </a:p>
          <a:p>
            <a:pPr lvl="0" algn="just"/>
            <a:r>
              <a:rPr lang="pl-PL" b="1" dirty="0" smtClean="0"/>
              <a:t>Jaki charakter ma termin na wniesienie subsydiarnego aktu oskarżenia?</a:t>
            </a:r>
          </a:p>
          <a:p>
            <a:pPr lvl="0" algn="just"/>
            <a:r>
              <a:rPr lang="pl-PL" b="1" dirty="0" smtClean="0"/>
              <a:t>Czy Urszula K. uchybiła terminowi do jego wniesienia?</a:t>
            </a:r>
          </a:p>
          <a:p>
            <a:pPr lvl="0" algn="just"/>
            <a:r>
              <a:rPr lang="pl-PL" b="1" dirty="0" smtClean="0"/>
              <a:t>Czy w pozostałym zakresie postępowanie Urszuli K. było prawidłowe?</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buNone/>
            </a:pPr>
            <a:r>
              <a:rPr lang="pl-PL" b="1" dirty="0" smtClean="0"/>
              <a:t>Organ procesowy</a:t>
            </a:r>
            <a:r>
              <a:rPr lang="pl-PL" dirty="0" smtClean="0"/>
              <a:t>- uczestnik postępowania, organ państwowy o strukturze organizacyjnej określonej przez przepisy prawa oraz wyposażony przez te przepisy w określone uprawnienia i obowiązki.</a:t>
            </a:r>
            <a:endParaRPr lang="pl-PL" dirty="0"/>
          </a:p>
        </p:txBody>
      </p:sp>
    </p:spTree>
    <p:extLst>
      <p:ext uri="{BB962C8B-B14F-4D97-AF65-F5344CB8AC3E}">
        <p14:creationId xmlns:p14="http://schemas.microsoft.com/office/powerpoint/2010/main" xmlns="" val="161801714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Rzecznicy interesu społecznego</a:t>
            </a:r>
            <a:endParaRPr lang="pl-PL" dirty="0"/>
          </a:p>
        </p:txBody>
      </p:sp>
      <p:sp>
        <p:nvSpPr>
          <p:cNvPr id="3" name="Content Placeholder 2"/>
          <p:cNvSpPr>
            <a:spLocks noGrp="1"/>
          </p:cNvSpPr>
          <p:nvPr>
            <p:ph idx="1"/>
          </p:nvPr>
        </p:nvSpPr>
        <p:spPr/>
        <p:txBody>
          <a:bodyPr/>
          <a:lstStyle/>
          <a:p>
            <a:r>
              <a:rPr lang="pl-PL" dirty="0" smtClean="0"/>
              <a:t>osoba </a:t>
            </a:r>
            <a:r>
              <a:rPr lang="pl-PL" b="1" dirty="0" smtClean="0"/>
              <a:t>niezależna od stron </a:t>
            </a:r>
            <a:r>
              <a:rPr lang="pl-PL" dirty="0" smtClean="0"/>
              <a:t>procesowych, działająca na rzecz </a:t>
            </a:r>
            <a:r>
              <a:rPr lang="pl-PL" b="1" dirty="0" smtClean="0"/>
              <a:t>interesu społecznego</a:t>
            </a:r>
          </a:p>
          <a:p>
            <a:pPr marL="0" indent="0">
              <a:buNone/>
            </a:pPr>
            <a:endParaRPr lang="pl-PL" b="1" dirty="0" smtClean="0"/>
          </a:p>
          <a:p>
            <a:r>
              <a:rPr lang="pl-PL" dirty="0" smtClean="0"/>
              <a:t>Rzecznik Praw Obywatelskich</a:t>
            </a:r>
          </a:p>
          <a:p>
            <a:r>
              <a:rPr lang="pl-PL" dirty="0" smtClean="0"/>
              <a:t>Rzecznik Praw Dziecka</a:t>
            </a:r>
          </a:p>
          <a:p>
            <a:r>
              <a:rPr lang="pl-PL" dirty="0" smtClean="0"/>
              <a:t>Przedstawiciel organizacji społecznej- art. 90 k.p.k.</a:t>
            </a:r>
            <a:endParaRPr lang="pl-PL" dirty="0"/>
          </a:p>
        </p:txBody>
      </p:sp>
    </p:spTree>
    <p:extLst>
      <p:ext uri="{BB962C8B-B14F-4D97-AF65-F5344CB8AC3E}">
        <p14:creationId xmlns:p14="http://schemas.microsoft.com/office/powerpoint/2010/main" xmlns="" val="363295060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Osobowe źródła dowodowe</a:t>
            </a:r>
            <a:endParaRPr lang="pl-PL" dirty="0"/>
          </a:p>
        </p:txBody>
      </p:sp>
      <p:sp>
        <p:nvSpPr>
          <p:cNvPr id="3" name="Content Placeholder 2"/>
          <p:cNvSpPr>
            <a:spLocks noGrp="1"/>
          </p:cNvSpPr>
          <p:nvPr>
            <p:ph idx="1"/>
          </p:nvPr>
        </p:nvSpPr>
        <p:spPr/>
        <p:txBody>
          <a:bodyPr>
            <a:normAutofit fontScale="92500"/>
          </a:bodyPr>
          <a:lstStyle/>
          <a:p>
            <a:r>
              <a:rPr lang="pl-PL" dirty="0" smtClean="0"/>
              <a:t>osoba wezwana przez organ procesowy do dostarczenia środka dowodowego</a:t>
            </a:r>
          </a:p>
          <a:p>
            <a:r>
              <a:rPr lang="pl-PL" dirty="0" smtClean="0"/>
              <a:t>Kategorie:</a:t>
            </a:r>
          </a:p>
          <a:p>
            <a:pPr marL="514350" indent="-514350">
              <a:buAutoNum type="arabicPeriod"/>
            </a:pPr>
            <a:r>
              <a:rPr lang="pl-PL" b="1" dirty="0" smtClean="0"/>
              <a:t>oskarżony</a:t>
            </a:r>
          </a:p>
          <a:p>
            <a:pPr marL="514350" indent="-514350">
              <a:buAutoNum type="arabicPeriod"/>
            </a:pPr>
            <a:r>
              <a:rPr lang="pl-PL" b="1" dirty="0" smtClean="0"/>
              <a:t>świadek</a:t>
            </a:r>
          </a:p>
          <a:p>
            <a:pPr marL="514350" indent="-514350">
              <a:buAutoNum type="arabicPeriod"/>
            </a:pPr>
            <a:r>
              <a:rPr lang="pl-PL" b="1" dirty="0" smtClean="0"/>
              <a:t>biegły</a:t>
            </a:r>
          </a:p>
          <a:p>
            <a:pPr marL="514350" indent="-514350">
              <a:buAutoNum type="arabicPeriod"/>
            </a:pPr>
            <a:r>
              <a:rPr lang="pl-PL" b="1" dirty="0" smtClean="0"/>
              <a:t>osoba poddana oględzinom lub badaniom ciała </a:t>
            </a:r>
            <a:r>
              <a:rPr lang="pl-PL" dirty="0" smtClean="0"/>
              <a:t>(z reguły oskarżony lub osoba podejrzana, czasem także świadek, zwłaszcza pokrzywdzony)</a:t>
            </a:r>
          </a:p>
          <a:p>
            <a:pPr marL="514350" indent="-514350">
              <a:buAutoNum type="arabicPeriod"/>
            </a:pPr>
            <a:r>
              <a:rPr lang="pl-PL" b="1" dirty="0" smtClean="0"/>
              <a:t>zawodowy kurator sądowy lub funcjonariusz Policji</a:t>
            </a:r>
            <a:endParaRPr lang="pl-PL" b="1" dirty="0"/>
          </a:p>
        </p:txBody>
      </p:sp>
    </p:spTree>
    <p:extLst>
      <p:ext uri="{BB962C8B-B14F-4D97-AF65-F5344CB8AC3E}">
        <p14:creationId xmlns:p14="http://schemas.microsoft.com/office/powerpoint/2010/main" xmlns="" val="9173934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dirty="0" smtClean="0"/>
              <a:t>Pomocnicy organów procesowych</a:t>
            </a:r>
            <a:endParaRPr lang="pl-PL" dirty="0"/>
          </a:p>
        </p:txBody>
      </p:sp>
      <p:sp>
        <p:nvSpPr>
          <p:cNvPr id="3" name="Content Placeholder 2"/>
          <p:cNvSpPr>
            <a:spLocks noGrp="1"/>
          </p:cNvSpPr>
          <p:nvPr>
            <p:ph idx="1"/>
          </p:nvPr>
        </p:nvSpPr>
        <p:spPr>
          <a:xfrm>
            <a:off x="457200" y="1935480"/>
            <a:ext cx="8229600" cy="3941792"/>
          </a:xfrm>
        </p:spPr>
        <p:txBody>
          <a:bodyPr/>
          <a:lstStyle/>
          <a:p>
            <a:r>
              <a:rPr lang="pl-PL" dirty="0" smtClean="0"/>
              <a:t>osoba ułatwiająca organowi procesowemu wykonywanie jego funkcji</a:t>
            </a:r>
          </a:p>
          <a:p>
            <a:r>
              <a:rPr lang="pl-PL" dirty="0" smtClean="0"/>
              <a:t>specjaliści</a:t>
            </a:r>
          </a:p>
          <a:p>
            <a:r>
              <a:rPr lang="pl-PL" dirty="0" smtClean="0"/>
              <a:t>protokolanci</a:t>
            </a:r>
          </a:p>
          <a:p>
            <a:r>
              <a:rPr lang="pl-PL" dirty="0" smtClean="0"/>
              <a:t>stenografowie</a:t>
            </a:r>
          </a:p>
          <a:p>
            <a:r>
              <a:rPr lang="pl-PL" dirty="0" smtClean="0"/>
              <a:t>tłumacze</a:t>
            </a:r>
          </a:p>
          <a:p>
            <a:r>
              <a:rPr lang="pl-PL" dirty="0" smtClean="0"/>
              <a:t>konwojenci</a:t>
            </a:r>
            <a:endParaRPr lang="pl-PL" dirty="0"/>
          </a:p>
        </p:txBody>
      </p:sp>
    </p:spTree>
    <p:extLst>
      <p:ext uri="{BB962C8B-B14F-4D97-AF65-F5344CB8AC3E}">
        <p14:creationId xmlns:p14="http://schemas.microsoft.com/office/powerpoint/2010/main" xmlns="" val="5049905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Kumulacja ról procesowych</a:t>
            </a:r>
            <a:endParaRPr lang="pl-PL" dirty="0"/>
          </a:p>
        </p:txBody>
      </p:sp>
      <p:sp>
        <p:nvSpPr>
          <p:cNvPr id="3" name="Content Placeholder 2"/>
          <p:cNvSpPr>
            <a:spLocks noGrp="1"/>
          </p:cNvSpPr>
          <p:nvPr>
            <p:ph idx="1"/>
          </p:nvPr>
        </p:nvSpPr>
        <p:spPr>
          <a:xfrm>
            <a:off x="467544" y="2564904"/>
            <a:ext cx="8229600" cy="2213600"/>
          </a:xfrm>
        </p:spPr>
        <p:txBody>
          <a:bodyPr/>
          <a:lstStyle/>
          <a:p>
            <a:r>
              <a:rPr lang="pl-PL" dirty="0" smtClean="0"/>
              <a:t>zmiana roli w zależności od stadium procesu</a:t>
            </a:r>
          </a:p>
          <a:p>
            <a:pPr marL="0" indent="0">
              <a:buNone/>
            </a:pPr>
            <a:endParaRPr lang="pl-PL" dirty="0" smtClean="0"/>
          </a:p>
          <a:p>
            <a:r>
              <a:rPr lang="pl-PL" dirty="0" smtClean="0"/>
              <a:t>kumulacja w jednej osobie kilku kategorii uczestników procesu</a:t>
            </a:r>
            <a:endParaRPr lang="pl-PL" dirty="0"/>
          </a:p>
        </p:txBody>
      </p:sp>
    </p:spTree>
    <p:extLst>
      <p:ext uri="{BB962C8B-B14F-4D97-AF65-F5344CB8AC3E}">
        <p14:creationId xmlns:p14="http://schemas.microsoft.com/office/powerpoint/2010/main" xmlns="" val="2790896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Kumulacja ról procesowych</a:t>
            </a:r>
            <a:endParaRPr lang="pl-PL" dirty="0"/>
          </a:p>
        </p:txBody>
      </p:sp>
      <p:sp>
        <p:nvSpPr>
          <p:cNvPr id="3" name="Content Placeholder 2"/>
          <p:cNvSpPr>
            <a:spLocks noGrp="1"/>
          </p:cNvSpPr>
          <p:nvPr>
            <p:ph idx="1"/>
          </p:nvPr>
        </p:nvSpPr>
        <p:spPr/>
        <p:txBody>
          <a:bodyPr>
            <a:normAutofit lnSpcReduction="10000"/>
          </a:bodyPr>
          <a:lstStyle/>
          <a:p>
            <a:pPr marL="0" indent="0">
              <a:buNone/>
            </a:pPr>
            <a:r>
              <a:rPr lang="pl-PL" b="1" dirty="0" smtClean="0"/>
              <a:t>Zakaz kumulacji:</a:t>
            </a:r>
          </a:p>
          <a:p>
            <a:r>
              <a:rPr lang="pl-PL" dirty="0" smtClean="0"/>
              <a:t>organ procesowy nie może spełniać żadnej innej roli</a:t>
            </a:r>
          </a:p>
          <a:p>
            <a:pPr marL="0" indent="0">
              <a:buNone/>
            </a:pPr>
            <a:endParaRPr lang="pl-PL" dirty="0" smtClean="0"/>
          </a:p>
          <a:p>
            <a:r>
              <a:rPr lang="pl-PL" dirty="0" smtClean="0"/>
              <a:t>sprzeczność róluczestników procesu uniemożliwia łączenie ich przez jedną osobę (</a:t>
            </a:r>
            <a:r>
              <a:rPr lang="pl-PL" u="sng" dirty="0" smtClean="0"/>
              <a:t>uwaga</a:t>
            </a:r>
            <a:r>
              <a:rPr lang="pl-PL" dirty="0" smtClean="0"/>
              <a:t>: art. 50 k.p.k. i 497-498 k.p.k.)</a:t>
            </a:r>
          </a:p>
          <a:p>
            <a:endParaRPr lang="pl-PL" dirty="0" smtClean="0"/>
          </a:p>
          <a:p>
            <a:r>
              <a:rPr lang="pl-PL" dirty="0" smtClean="0"/>
              <a:t>łączne spełnianie niektórych ról uczestników procesu przez jedną osobę spowodowałoby nienależyte wykonanie jednej z ról</a:t>
            </a:r>
          </a:p>
        </p:txBody>
      </p:sp>
    </p:spTree>
    <p:extLst>
      <p:ext uri="{BB962C8B-B14F-4D97-AF65-F5344CB8AC3E}">
        <p14:creationId xmlns:p14="http://schemas.microsoft.com/office/powerpoint/2010/main" xmlns="" val="308035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pl-PL" b="1" dirty="0" smtClean="0"/>
              <a:t>Centralne miejsce sądu w procesie karnym</a:t>
            </a:r>
            <a:r>
              <a:rPr lang="pl-PL" dirty="0" smtClean="0"/>
              <a:t>, który m.in. </a:t>
            </a:r>
            <a:r>
              <a:rPr lang="pl-PL" b="1" dirty="0" smtClean="0"/>
              <a:t>rozstrzyga o odpowiedzialności karnej oskarżonego </a:t>
            </a:r>
            <a:r>
              <a:rPr lang="pl-PL" dirty="0" smtClean="0"/>
              <a:t>oraz dokonuje wielu innych czynności związanych z zagwarantowaniem praw i wolności uczestników postępowania.</a:t>
            </a:r>
          </a:p>
          <a:p>
            <a:endParaRPr lang="pl-PL" dirty="0"/>
          </a:p>
          <a:p>
            <a:r>
              <a:rPr lang="pl-PL" b="1" dirty="0" smtClean="0"/>
              <a:t>Prawo do sądu </a:t>
            </a:r>
            <a:r>
              <a:rPr lang="pl-PL" dirty="0" smtClean="0"/>
              <a:t>to jedno z podstawowych praw człowieka, które jest zagwarantowane nie tylko na gruncie konstytucyjnym, ale także konwencyjnym (art. 6 EKPCz, art. 14 MPPOiP, art., 45 ust. 1 Konstytucji RP). </a:t>
            </a:r>
            <a:endParaRPr lang="pl-PL" dirty="0"/>
          </a:p>
        </p:txBody>
      </p:sp>
      <p:sp>
        <p:nvSpPr>
          <p:cNvPr id="3" name="Title 2"/>
          <p:cNvSpPr>
            <a:spLocks noGrp="1"/>
          </p:cNvSpPr>
          <p:nvPr>
            <p:ph type="title"/>
          </p:nvPr>
        </p:nvSpPr>
        <p:spPr/>
        <p:txBody>
          <a:bodyPr>
            <a:normAutofit fontScale="90000"/>
          </a:bodyPr>
          <a:lstStyle/>
          <a:p>
            <a:pPr algn="ctr"/>
            <a:r>
              <a:rPr lang="pl-PL" dirty="0" smtClean="0">
                <a:latin typeface="+mn-lt"/>
              </a:rPr>
              <a:t>Sąd jako organ postępowania karnego</a:t>
            </a:r>
            <a:endParaRPr lang="pl-PL" dirty="0">
              <a:latin typeface="+mn-lt"/>
            </a:endParaRPr>
          </a:p>
        </p:txBody>
      </p:sp>
    </p:spTree>
    <p:extLst>
      <p:ext uri="{BB962C8B-B14F-4D97-AF65-F5344CB8AC3E}">
        <p14:creationId xmlns:p14="http://schemas.microsoft.com/office/powerpoint/2010/main" xmlns="" val="2409503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31520" y="213678"/>
            <a:ext cx="7528560" cy="1304727"/>
          </a:xfrm>
        </p:spPr>
        <p:txBody>
          <a:bodyPr/>
          <a:lstStyle/>
          <a:p>
            <a:pPr algn="ctr"/>
            <a:r>
              <a:rPr lang="pl-PL" dirty="0" smtClean="0"/>
              <a:t>Pojęcie sądu</a:t>
            </a:r>
            <a:endParaRPr lang="pl-PL" dirty="0"/>
          </a:p>
        </p:txBody>
      </p:sp>
      <p:sp>
        <p:nvSpPr>
          <p:cNvPr id="5" name="Symbol zastępczy zawartości 2"/>
          <p:cNvSpPr>
            <a:spLocks noGrp="1"/>
          </p:cNvSpPr>
          <p:nvPr>
            <p:ph idx="1"/>
          </p:nvPr>
        </p:nvSpPr>
        <p:spPr>
          <a:xfrm>
            <a:off x="731520" y="1539240"/>
            <a:ext cx="7528560" cy="5166360"/>
          </a:xfrm>
        </p:spPr>
        <p:txBody>
          <a:bodyPr>
            <a:normAutofit/>
          </a:bodyPr>
          <a:lstStyle/>
          <a:p>
            <a:pPr marL="0" indent="0">
              <a:buNone/>
            </a:pPr>
            <a:r>
              <a:rPr lang="pl-PL" sz="2800" dirty="0" smtClean="0"/>
              <a:t>Nazwa „sąd” występuje także w następujących znaczeniach:</a:t>
            </a:r>
          </a:p>
          <a:p>
            <a:pPr marL="514350" indent="-514350">
              <a:buAutoNum type="arabicParenR"/>
            </a:pPr>
            <a:r>
              <a:rPr lang="pl-PL" sz="2800" dirty="0" smtClean="0"/>
              <a:t>jako jednostka organizacyjna w systemie sądownictwa (sąd rejonowy, Sąd Najwyższy, etc.);</a:t>
            </a:r>
          </a:p>
          <a:p>
            <a:pPr marL="514350" indent="-514350">
              <a:buAutoNum type="arabicParenR"/>
            </a:pPr>
            <a:r>
              <a:rPr lang="pl-PL" sz="2800" dirty="0" smtClean="0"/>
              <a:t>jako budynek będący siedzibą sądu;</a:t>
            </a:r>
          </a:p>
          <a:p>
            <a:pPr marL="514350" indent="-514350">
              <a:buAutoNum type="arabicParenR"/>
            </a:pPr>
            <a:r>
              <a:rPr lang="pl-PL" sz="2800" dirty="0" smtClean="0"/>
              <a:t>w zdaniach oceniających, np. „Jan Kowalski wyraził taki a taki sąd o swoim koledze”.</a:t>
            </a:r>
            <a:endParaRPr lang="pl-PL" sz="2800" dirty="0"/>
          </a:p>
        </p:txBody>
      </p:sp>
    </p:spTree>
    <p:extLst>
      <p:ext uri="{BB962C8B-B14F-4D97-AF65-F5344CB8AC3E}">
        <p14:creationId xmlns:p14="http://schemas.microsoft.com/office/powerpoint/2010/main" xmlns="" val="3469666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smtClean="0"/>
              <a:t>Znaczenie procesowe pojęcia „sąd”</a:t>
            </a:r>
            <a:endParaRPr lang="pl-PL" dirty="0"/>
          </a:p>
        </p:txBody>
      </p:sp>
      <p:sp>
        <p:nvSpPr>
          <p:cNvPr id="5" name="Symbol zastępczy zawartości 2"/>
          <p:cNvSpPr>
            <a:spLocks noGrp="1"/>
          </p:cNvSpPr>
          <p:nvPr>
            <p:ph idx="1"/>
          </p:nvPr>
        </p:nvSpPr>
        <p:spPr>
          <a:xfrm>
            <a:off x="853440" y="1841553"/>
            <a:ext cx="6682740" cy="4406530"/>
          </a:xfrm>
        </p:spPr>
        <p:txBody>
          <a:bodyPr>
            <a:normAutofit lnSpcReduction="10000"/>
          </a:bodyPr>
          <a:lstStyle/>
          <a:p>
            <a:pPr algn="just"/>
            <a:r>
              <a:rPr lang="pl-PL" sz="2800" b="1" dirty="0" smtClean="0"/>
              <a:t>Sąd </a:t>
            </a:r>
            <a:r>
              <a:rPr lang="pl-PL" sz="2800" dirty="0" smtClean="0"/>
              <a:t>to </a:t>
            </a:r>
            <a:r>
              <a:rPr lang="pl-PL" sz="2800" u="sng" dirty="0" smtClean="0"/>
              <a:t>zespół osób lub osoba wyposażeni w atrybut niezawisłości, powołani do sprawowania wymiaru sprawiedliwości w imieniu Rzeczypospolitej Polskiej oraz w szczególnej procesowej formie.</a:t>
            </a:r>
          </a:p>
          <a:p>
            <a:pPr algn="just"/>
            <a:r>
              <a:rPr lang="pl-PL" sz="2800" dirty="0" smtClean="0"/>
              <a:t>Procesowe znaczenie pojęcia „sąd” jest synonimem takich nazw jak „skład orzekający” czy też „sędzia orzekający jednoosobowo”.</a:t>
            </a:r>
            <a:endParaRPr lang="pl-PL" sz="2800" dirty="0"/>
          </a:p>
        </p:txBody>
      </p:sp>
    </p:spTree>
    <p:extLst>
      <p:ext uri="{BB962C8B-B14F-4D97-AF65-F5344CB8AC3E}">
        <p14:creationId xmlns:p14="http://schemas.microsoft.com/office/powerpoint/2010/main" xmlns="" val="17572915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smtClean="0"/>
              <a:t>Prawo do sądu</a:t>
            </a:r>
            <a:endParaRPr lang="pl-PL" dirty="0"/>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smtClean="0">
                <a:solidFill>
                  <a:srgbClr val="FF0000"/>
                </a:solidFill>
              </a:rPr>
              <a:t>Art. 45 § 1 Konstytucji RP</a:t>
            </a:r>
          </a:p>
          <a:p>
            <a:pPr marL="0" indent="0" algn="ctr">
              <a:buNone/>
            </a:pPr>
            <a:r>
              <a:rPr lang="pl-PL" sz="4400" dirty="0"/>
              <a:t>Każdy ma prawo do sprawiedliwego i jawnego rozpatrzenia sprawy bez </a:t>
            </a:r>
            <a:r>
              <a:rPr lang="pl-PL" sz="4400" dirty="0" smtClean="0"/>
              <a:t>nieuzasadnionej </a:t>
            </a:r>
            <a:r>
              <a:rPr lang="pl-PL" sz="4400" dirty="0"/>
              <a:t>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xmlns="" val="352881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a:t>
            </a:r>
            <a:r>
              <a:rPr lang="pl-PL" b="1" dirty="0" smtClean="0"/>
              <a:t>10 Konstytucji RP</a:t>
            </a:r>
          </a:p>
          <a:p>
            <a:pPr marL="109728" indent="0">
              <a:buNone/>
            </a:pPr>
            <a:endParaRPr lang="pl-PL" b="1" dirty="0"/>
          </a:p>
          <a:p>
            <a:pPr marL="624078" indent="-514350">
              <a:buAutoNum type="arabicPeriod"/>
            </a:pPr>
            <a:r>
              <a:rPr lang="pl-PL" dirty="0" smtClean="0"/>
              <a:t>Ustrój </a:t>
            </a:r>
            <a:r>
              <a:rPr lang="pl-PL" dirty="0"/>
              <a:t>Rzeczypospolitej Polskiej opiera się na </a:t>
            </a:r>
            <a:r>
              <a:rPr lang="pl-PL" b="1" dirty="0"/>
              <a:t>podziale i równowadze</a:t>
            </a:r>
            <a:r>
              <a:rPr lang="pl-PL" dirty="0"/>
              <a:t> władzy ustawodawczej, władzy wykonawczej i władzy </a:t>
            </a:r>
            <a:r>
              <a:rPr lang="pl-PL" b="1" dirty="0"/>
              <a:t>sądowniczej</a:t>
            </a:r>
            <a:r>
              <a:rPr lang="pl-PL" dirty="0" smtClean="0"/>
              <a:t>.</a:t>
            </a:r>
          </a:p>
          <a:p>
            <a:pPr marL="624078" indent="-514350">
              <a:buAutoNum type="arabicPeriod"/>
            </a:pPr>
            <a:endParaRPr lang="pl-PL" dirty="0" smtClean="0"/>
          </a:p>
          <a:p>
            <a:pPr marL="624078" indent="-514350">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r>
              <a:rPr lang="pl-PL" b="1" dirty="0"/>
              <a:t/>
            </a:r>
            <a:br>
              <a:rPr lang="pl-PL" b="1" dirty="0"/>
            </a:br>
            <a:endParaRPr lang="pl-PL" dirty="0"/>
          </a:p>
        </p:txBody>
      </p:sp>
    </p:spTree>
    <p:extLst>
      <p:ext uri="{BB962C8B-B14F-4D97-AF65-F5344CB8AC3E}">
        <p14:creationId xmlns:p14="http://schemas.microsoft.com/office/powerpoint/2010/main" xmlns="" val="2035144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r>
              <a:rPr lang="pl-PL" b="1" dirty="0"/>
              <a:t>Art. </a:t>
            </a:r>
            <a:r>
              <a:rPr lang="pl-PL" b="1" dirty="0" smtClean="0"/>
              <a:t>173 Konstytucji RP</a:t>
            </a:r>
            <a:endParaRPr lang="pl-PL" b="1" dirty="0"/>
          </a:p>
          <a:p>
            <a:pPr marL="109728" indent="0">
              <a:buNone/>
            </a:pPr>
            <a:r>
              <a:rPr lang="pl-PL" dirty="0"/>
              <a:t>Sądy i Trybunały są władzą </a:t>
            </a:r>
            <a:r>
              <a:rPr lang="pl-PL" b="1" dirty="0"/>
              <a:t>odrębną i niezależną </a:t>
            </a:r>
            <a:r>
              <a:rPr lang="pl-PL" dirty="0"/>
              <a:t>od innych władz</a:t>
            </a:r>
            <a:r>
              <a:rPr lang="pl-PL" dirty="0" smtClean="0"/>
              <a:t>.</a:t>
            </a:r>
          </a:p>
          <a:p>
            <a:pPr marL="109728" indent="0">
              <a:buNone/>
            </a:pPr>
            <a:endParaRPr lang="pl-PL" dirty="0" smtClean="0"/>
          </a:p>
          <a:p>
            <a:r>
              <a:rPr lang="pl-PL" b="1" dirty="0"/>
              <a:t>Art. </a:t>
            </a:r>
            <a:r>
              <a:rPr lang="pl-PL" b="1" dirty="0" smtClean="0"/>
              <a:t>178 ust. 1 Konstytucji RP</a:t>
            </a:r>
            <a:endParaRPr lang="pl-PL" b="1" dirty="0"/>
          </a:p>
          <a:p>
            <a:pPr marL="109728" indent="0">
              <a:buNone/>
            </a:pPr>
            <a:r>
              <a:rPr lang="pl-PL" dirty="0"/>
              <a:t>Sędziowie w sprawowaniu swojego urzędu są </a:t>
            </a:r>
            <a:r>
              <a:rPr lang="pl-PL" b="1" dirty="0"/>
              <a:t>niezawiśli</a:t>
            </a:r>
            <a:r>
              <a:rPr lang="pl-PL" dirty="0"/>
              <a:t> i podlegają tylko Konstytucji oraz ustawom</a:t>
            </a:r>
            <a:r>
              <a:rPr lang="pl-PL" dirty="0" smtClean="0"/>
              <a:t>.</a:t>
            </a:r>
          </a:p>
          <a:p>
            <a:pPr marL="109728" indent="0">
              <a:buNone/>
            </a:pPr>
            <a:endParaRPr lang="pl-PL" dirty="0" smtClean="0"/>
          </a:p>
          <a:p>
            <a:r>
              <a:rPr lang="pl-PL" b="1" dirty="0"/>
              <a:t>Art. </a:t>
            </a:r>
            <a:r>
              <a:rPr lang="pl-PL" b="1" dirty="0" smtClean="0"/>
              <a:t>175 ust. 1 Konstytucji RP</a:t>
            </a:r>
            <a:endParaRPr lang="pl-PL" b="1" dirty="0"/>
          </a:p>
          <a:p>
            <a:pPr marL="109728" indent="0">
              <a:buNone/>
            </a:pPr>
            <a:r>
              <a:rPr lang="pl-PL" dirty="0"/>
              <a:t>Wymiar sprawiedliwości w Rzeczypospolitej Polskiej sprawują Sąd Najwyższy, </a:t>
            </a:r>
            <a:r>
              <a:rPr lang="pl-PL" b="1" dirty="0"/>
              <a:t>sądy powszechne</a:t>
            </a:r>
            <a:r>
              <a:rPr lang="pl-PL" dirty="0"/>
              <a:t>, sądy administracyjne oraz sądy wojskowe</a:t>
            </a:r>
            <a:r>
              <a:rPr lang="pl-PL" dirty="0" smtClean="0"/>
              <a:t>.</a:t>
            </a:r>
          </a:p>
          <a:p>
            <a:pPr marL="109728" indent="0">
              <a:buNone/>
            </a:pPr>
            <a:endParaRPr lang="pl-PL" dirty="0" smtClean="0"/>
          </a:p>
          <a:p>
            <a:r>
              <a:rPr lang="pl-PL" b="1" dirty="0"/>
              <a:t>Art. </a:t>
            </a:r>
            <a:r>
              <a:rPr lang="pl-PL" b="1" dirty="0" smtClean="0"/>
              <a:t>177 Konstytucji RP</a:t>
            </a:r>
            <a:endParaRPr lang="pl-PL" b="1" dirty="0"/>
          </a:p>
          <a:p>
            <a:pPr marL="109728" indent="0">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xmlns="" val="1431241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smtClean="0"/>
          </a:p>
          <a:p>
            <a:endParaRPr lang="pl-PL" b="1" dirty="0"/>
          </a:p>
          <a:p>
            <a:r>
              <a:rPr lang="pl-PL" b="1" dirty="0" smtClean="0"/>
              <a:t>Art. 179 Konstytucji RP</a:t>
            </a:r>
          </a:p>
          <a:p>
            <a:pPr marL="109728" indent="0">
              <a:buNone/>
            </a:pPr>
            <a:r>
              <a:rPr lang="pl-PL" dirty="0" smtClean="0"/>
              <a:t>„Sędziowie </a:t>
            </a:r>
            <a:r>
              <a:rPr lang="pl-PL" dirty="0"/>
              <a:t>są powoływani </a:t>
            </a:r>
            <a:r>
              <a:rPr lang="pl-PL" b="1" dirty="0"/>
              <a:t>przez Prezydenta Rzeczypospolitej, na wniosek Krajowej Rady Sądownictwa</a:t>
            </a:r>
            <a:r>
              <a:rPr lang="pl-PL" dirty="0"/>
              <a:t>, na czas nieoznaczony</a:t>
            </a:r>
            <a:r>
              <a:rPr lang="pl-PL" dirty="0" smtClean="0"/>
              <a:t>.”</a:t>
            </a:r>
          </a:p>
          <a:p>
            <a:pPr marL="109728" indent="0">
              <a:buNone/>
            </a:pPr>
            <a:endParaRPr lang="pl-PL" dirty="0"/>
          </a:p>
          <a:p>
            <a:endParaRPr lang="pl-PL" dirty="0"/>
          </a:p>
        </p:txBody>
      </p:sp>
    </p:spTree>
    <p:extLst>
      <p:ext uri="{BB962C8B-B14F-4D97-AF65-F5344CB8AC3E}">
        <p14:creationId xmlns:p14="http://schemas.microsoft.com/office/powerpoint/2010/main" xmlns="" val="30679247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b="1" dirty="0" smtClean="0"/>
              <a:t>Właściwość sądu- </a:t>
            </a:r>
            <a:r>
              <a:rPr lang="pl-PL" dirty="0" smtClean="0"/>
              <a:t>obowiązek i zarazem uprawnienie sądu do dokonania określonej czynności procesowej lub zespołu czynności procesowych.</a:t>
            </a:r>
          </a:p>
          <a:p>
            <a:pPr marL="109728" indent="0">
              <a:buNone/>
            </a:pPr>
            <a:endParaRPr lang="pl-PL" dirty="0" smtClean="0"/>
          </a:p>
          <a:p>
            <a:r>
              <a:rPr lang="pl-PL" dirty="0" smtClean="0"/>
              <a:t>Właściwość rzeczowa</a:t>
            </a:r>
          </a:p>
          <a:p>
            <a:r>
              <a:rPr lang="pl-PL" dirty="0" smtClean="0"/>
              <a:t>Właściwość miejscowa</a:t>
            </a:r>
          </a:p>
          <a:p>
            <a:r>
              <a:rPr lang="pl-PL" dirty="0" smtClean="0"/>
              <a:t>Właściwość funkcjonalna</a:t>
            </a:r>
          </a:p>
          <a:p>
            <a:r>
              <a:rPr lang="pl-PL" dirty="0" smtClean="0"/>
              <a:t>Właściwość z delegacji</a:t>
            </a:r>
          </a:p>
          <a:p>
            <a:r>
              <a:rPr lang="pl-PL" dirty="0" smtClean="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smtClean="0"/>
              <a:t>Właściwość sądu</a:t>
            </a:r>
            <a:endParaRPr lang="pl-PL" dirty="0"/>
          </a:p>
        </p:txBody>
      </p:sp>
    </p:spTree>
    <p:extLst>
      <p:ext uri="{BB962C8B-B14F-4D97-AF65-F5344CB8AC3E}">
        <p14:creationId xmlns:p14="http://schemas.microsoft.com/office/powerpoint/2010/main" xmlns="" val="1500143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564904"/>
            <a:ext cx="7772400" cy="1362456"/>
          </a:xfrm>
        </p:spPr>
        <p:txBody>
          <a:bodyPr/>
          <a:lstStyle/>
          <a:p>
            <a:pPr algn="ctr"/>
            <a:r>
              <a:rPr lang="pl-PL" dirty="0" smtClean="0"/>
              <a:t>Przesłanki procesowe</a:t>
            </a:r>
            <a:endParaRPr lang="pl-PL" dirty="0"/>
          </a:p>
        </p:txBody>
      </p:sp>
    </p:spTree>
    <p:extLst>
      <p:ext uri="{BB962C8B-B14F-4D97-AF65-F5344CB8AC3E}">
        <p14:creationId xmlns:p14="http://schemas.microsoft.com/office/powerpoint/2010/main" xmlns="" val="1062808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lstStyle/>
          <a:p>
            <a:r>
              <a:rPr lang="pl-PL" b="1" dirty="0" smtClean="0"/>
              <a:t>Właściwość rzeczowa- </a:t>
            </a:r>
            <a:r>
              <a:rPr lang="pl-PL" dirty="0" smtClean="0"/>
              <a:t>kompetencja sądu do rozpoznawania sprawy w pierwszej instancji.</a:t>
            </a:r>
          </a:p>
          <a:p>
            <a:endParaRPr lang="pl-PL" dirty="0"/>
          </a:p>
          <a:p>
            <a:r>
              <a:rPr lang="pl-PL" dirty="0" smtClean="0"/>
              <a:t>Kryterium: rodzaj przestępstwa.</a:t>
            </a:r>
          </a:p>
          <a:p>
            <a:endParaRPr lang="pl-PL" dirty="0"/>
          </a:p>
          <a:p>
            <a:r>
              <a:rPr lang="pl-PL" dirty="0" smtClean="0"/>
              <a:t>Sąd rejonowy rozstrzyga w pierwszej instancji w sprawach dotyczących wszystkich kategorii przestępstw z wyjątkiem tych, które zostały przekazane rozpoznawania sądowi okręgowemu (art. 24 k.p.k.)</a:t>
            </a:r>
            <a:endParaRPr lang="pl-PL" dirty="0"/>
          </a:p>
        </p:txBody>
      </p:sp>
    </p:spTree>
    <p:extLst>
      <p:ext uri="{BB962C8B-B14F-4D97-AF65-F5344CB8AC3E}">
        <p14:creationId xmlns:p14="http://schemas.microsoft.com/office/powerpoint/2010/main" xmlns="" val="36288729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a:t>
            </a:r>
            <a:r>
              <a:rPr lang="pl-PL" dirty="0" smtClean="0"/>
              <a:t>następujące </a:t>
            </a:r>
            <a:r>
              <a:rPr lang="pl-PL" dirty="0"/>
              <a:t>przestępstwa: </a:t>
            </a:r>
          </a:p>
          <a:p>
            <a:pPr marL="109728" indent="0">
              <a:buNone/>
            </a:pPr>
            <a:r>
              <a:rPr lang="pl-PL" dirty="0" smtClean="0"/>
              <a:t>1)  o </a:t>
            </a:r>
            <a:r>
              <a:rPr lang="pl-PL" dirty="0"/>
              <a:t>zbrodnie określone w Kodeksie karnym oraz w ustawach szczególnych</a:t>
            </a:r>
            <a:r>
              <a:rPr lang="pl-PL" dirty="0" smtClean="0"/>
              <a:t>;</a:t>
            </a:r>
            <a:endParaRPr lang="pl-PL" dirty="0"/>
          </a:p>
          <a:p>
            <a:pPr marL="109728" indent="0">
              <a:buNone/>
            </a:pPr>
            <a:r>
              <a:rPr lang="pl-PL" dirty="0" smtClean="0"/>
              <a:t>2</a:t>
            </a:r>
            <a:r>
              <a:rPr lang="pl-PL" dirty="0"/>
              <a:t>)  o występki określone w rozdziałach XVI i XVII oraz w art. 140–142, art. 148 </a:t>
            </a:r>
          </a:p>
          <a:p>
            <a:pPr marL="109728" indent="0">
              <a:buNone/>
            </a:pPr>
            <a:r>
              <a:rPr lang="pl-PL" dirty="0"/>
              <a:t>§ 4, art. 149, art. 150 § 1, art. 151–154, art. 156 § 3, art. 158 § 3, art. 163 § 3 i </a:t>
            </a:r>
            <a:r>
              <a:rPr lang="pl-PL" dirty="0" smtClean="0"/>
              <a:t>4</a:t>
            </a:r>
            <a:r>
              <a:rPr lang="pl-PL" dirty="0"/>
              <a:t>, art. 165 § 1, 3 i 4, art. 166 § 1, art. 173 § 3 i 4, art. 185 § 2, art. 189a § 2, </a:t>
            </a:r>
            <a:r>
              <a:rPr lang="pl-PL" dirty="0" smtClean="0"/>
              <a:t>art</a:t>
            </a:r>
            <a:r>
              <a:rPr lang="pl-PL" dirty="0"/>
              <a:t>. 210 § 2, art. 211a, art. 252 § 3, art. 258 § 1–3, art. 265 § 1 i 2, art. 269, art. </a:t>
            </a:r>
            <a:r>
              <a:rPr lang="pl-PL" dirty="0" smtClean="0"/>
              <a:t>278 </a:t>
            </a:r>
            <a:r>
              <a:rPr lang="pl-PL" dirty="0"/>
              <a:t>§ 1 i 2 w zw. z art. 294, art. 284 § 1 i 2 w zw. z art. 294, art. 286 § 1 w </a:t>
            </a:r>
            <a:r>
              <a:rPr lang="pl-PL" dirty="0" smtClean="0"/>
              <a:t>zw</a:t>
            </a:r>
            <a:r>
              <a:rPr lang="pl-PL" dirty="0"/>
              <a:t>. z art. 294, art. 287 § 1 w zw. z art. 294, art. 296 § 3 oraz art. 299 Kodeksu </a:t>
            </a:r>
            <a:r>
              <a:rPr lang="pl-PL" dirty="0" smtClean="0"/>
              <a:t> karnego</a:t>
            </a:r>
            <a:r>
              <a:rPr lang="pl-PL" dirty="0"/>
              <a:t>;</a:t>
            </a:r>
          </a:p>
          <a:p>
            <a:pPr marL="109728" indent="0">
              <a:buNone/>
            </a:pPr>
            <a:r>
              <a:rPr lang="pl-PL" dirty="0"/>
              <a:t>3)  o występki, które z mocy przepisu szczególnego należą do właściwości sądu </a:t>
            </a:r>
            <a:r>
              <a:rPr lang="pl-PL" dirty="0" smtClean="0"/>
              <a:t>okręgowego</a:t>
            </a:r>
            <a:r>
              <a:rPr lang="pl-PL" dirty="0"/>
              <a:t>.</a:t>
            </a:r>
          </a:p>
        </p:txBody>
      </p:sp>
    </p:spTree>
    <p:extLst>
      <p:ext uri="{BB962C8B-B14F-4D97-AF65-F5344CB8AC3E}">
        <p14:creationId xmlns:p14="http://schemas.microsoft.com/office/powerpoint/2010/main" xmlns="" val="3338470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r>
              <a:rPr lang="pl-PL" b="1" dirty="0" smtClean="0"/>
              <a:t>Właściwość miejscowa- </a:t>
            </a:r>
            <a:r>
              <a:rPr lang="pl-PL" dirty="0" smtClean="0"/>
              <a:t>pozwala na stwierdzenie, który z sądów tego samego rzędu posiada kompetencje do rozpoznania konkretnej sprawy.</a:t>
            </a:r>
          </a:p>
          <a:p>
            <a:pPr marL="109728" indent="0">
              <a:buNone/>
            </a:pPr>
            <a:endParaRPr lang="pl-PL" dirty="0" smtClean="0"/>
          </a:p>
          <a:p>
            <a:r>
              <a:rPr lang="pl-PL" dirty="0" smtClean="0"/>
              <a:t>Podstawowe kryterium: miejsce popełnienia przestępstwa.</a:t>
            </a:r>
          </a:p>
          <a:p>
            <a:endParaRPr lang="pl-PL" dirty="0"/>
          </a:p>
        </p:txBody>
      </p:sp>
    </p:spTree>
    <p:extLst>
      <p:ext uri="{BB962C8B-B14F-4D97-AF65-F5344CB8AC3E}">
        <p14:creationId xmlns:p14="http://schemas.microsoft.com/office/powerpoint/2010/main" xmlns="" val="2696861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smtClean="0"/>
              <a:t>Art. 31 § 1 k.p.k.</a:t>
            </a:r>
          </a:p>
          <a:p>
            <a:pPr marL="109728" indent="0">
              <a:buNone/>
            </a:pPr>
            <a:r>
              <a:rPr lang="pl-PL" dirty="0"/>
              <a:t>Miejscowo właściwy do rozpoznania sprawy jest sąd, w którego </a:t>
            </a:r>
            <a:r>
              <a:rPr lang="pl-PL" dirty="0" smtClean="0"/>
              <a:t>okręgu </a:t>
            </a:r>
            <a:r>
              <a:rPr lang="pl-PL" dirty="0"/>
              <a:t>popełniono </a:t>
            </a:r>
            <a:r>
              <a:rPr lang="pl-PL" dirty="0" smtClean="0"/>
              <a:t>przestępstwo.</a:t>
            </a:r>
          </a:p>
          <a:p>
            <a:pPr marL="109728" indent="0">
              <a:buNone/>
            </a:pPr>
            <a:endParaRPr lang="pl-PL" dirty="0"/>
          </a:p>
          <a:p>
            <a:r>
              <a:rPr lang="pl-PL" dirty="0" smtClean="0"/>
              <a:t>Art. 31</a:t>
            </a:r>
            <a:r>
              <a:rPr lang="pl-PL" dirty="0"/>
              <a:t> </a:t>
            </a:r>
            <a:r>
              <a:rPr lang="pl-PL" dirty="0" smtClean="0"/>
              <a:t>§ 2 k.p.k.</a:t>
            </a:r>
          </a:p>
          <a:p>
            <a:pPr marL="109728" indent="0">
              <a:buNone/>
            </a:pPr>
            <a:r>
              <a:rPr lang="pl-PL" dirty="0"/>
              <a:t>Jeżeli  przestępstwo  popełniono  na  polskim  statku  wodnym  lub </a:t>
            </a:r>
            <a:r>
              <a:rPr lang="pl-PL" dirty="0" smtClean="0"/>
              <a:t>powietrznym</a:t>
            </a:r>
            <a:r>
              <a:rPr lang="pl-PL" dirty="0"/>
              <a:t>, a § 1 nie może mieć zastosowania, właściwy jest sąd macierzystego </a:t>
            </a:r>
            <a:r>
              <a:rPr lang="pl-PL" dirty="0" smtClean="0"/>
              <a:t>portu </a:t>
            </a:r>
            <a:r>
              <a:rPr lang="pl-PL" dirty="0"/>
              <a:t>statku.</a:t>
            </a:r>
          </a:p>
        </p:txBody>
      </p:sp>
    </p:spTree>
    <p:extLst>
      <p:ext uri="{BB962C8B-B14F-4D97-AF65-F5344CB8AC3E}">
        <p14:creationId xmlns:p14="http://schemas.microsoft.com/office/powerpoint/2010/main" xmlns="" val="7344371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smtClean="0"/>
              <a:t>Art. 31 § 3 k.p.k.</a:t>
            </a:r>
          </a:p>
          <a:p>
            <a:pPr marL="109728" indent="0">
              <a:buNone/>
            </a:pPr>
            <a:r>
              <a:rPr lang="pl-PL" dirty="0"/>
              <a:t>Jeżeli przestępstwo popełniono w okręgu kilku sądów, właściwy jest ten </a:t>
            </a:r>
            <a:r>
              <a:rPr lang="pl-PL" dirty="0" smtClean="0"/>
              <a:t>sąd</a:t>
            </a:r>
            <a:r>
              <a:rPr lang="pl-PL" dirty="0"/>
              <a:t>, </a:t>
            </a:r>
            <a:r>
              <a:rPr lang="pl-PL" b="1" dirty="0"/>
              <a:t>w którego okręgu najpierw wszczęto </a:t>
            </a:r>
            <a:r>
              <a:rPr lang="pl-PL" b="1" dirty="0" smtClean="0"/>
              <a:t>postępowanie przygotowawcze</a:t>
            </a:r>
            <a:r>
              <a:rPr lang="pl-PL" dirty="0" smtClean="0"/>
              <a:t>.</a:t>
            </a:r>
          </a:p>
          <a:p>
            <a:endParaRPr lang="pl-PL" dirty="0"/>
          </a:p>
          <a:p>
            <a:r>
              <a:rPr lang="pl-PL" dirty="0" smtClean="0"/>
              <a:t>Miejsce popełnienia przestępstwa- art. 6 § 2 k.k.</a:t>
            </a:r>
          </a:p>
          <a:p>
            <a:pPr marL="109728" indent="0">
              <a:buNone/>
            </a:pPr>
            <a:endParaRPr lang="pl-PL" dirty="0" smtClean="0"/>
          </a:p>
          <a:p>
            <a:pPr marL="109728" indent="0">
              <a:buNone/>
            </a:pPr>
            <a:r>
              <a:rPr lang="pl-PL" b="1" dirty="0" smtClean="0"/>
              <a:t>Miejscem popełnienia </a:t>
            </a:r>
            <a:r>
              <a:rPr lang="pl-PL" dirty="0" smtClean="0"/>
              <a:t>przestępstwa jest miejsce, gdzie sprawca </a:t>
            </a:r>
            <a:r>
              <a:rPr lang="pl-PL" b="1" dirty="0" smtClean="0"/>
              <a:t>działał lub zaniechał </a:t>
            </a:r>
            <a:r>
              <a:rPr lang="pl-PL" dirty="0" smtClean="0"/>
              <a:t>działania, do którego był zobowiązany, albo gdzie </a:t>
            </a:r>
            <a:r>
              <a:rPr lang="pl-PL" b="1" dirty="0" smtClean="0"/>
              <a:t>skutek</a:t>
            </a:r>
            <a:r>
              <a:rPr lang="pl-PL" dirty="0" smtClean="0"/>
              <a:t> przestępny </a:t>
            </a:r>
            <a:r>
              <a:rPr lang="pl-PL" b="1" dirty="0" smtClean="0"/>
              <a:t>nastąpił lub miał nastąpić</a:t>
            </a:r>
            <a:r>
              <a:rPr lang="pl-PL" dirty="0" smtClean="0"/>
              <a:t>.</a:t>
            </a:r>
            <a:endParaRPr lang="pl-PL" dirty="0"/>
          </a:p>
          <a:p>
            <a:endParaRPr lang="pl-PL" dirty="0"/>
          </a:p>
        </p:txBody>
      </p:sp>
    </p:spTree>
    <p:extLst>
      <p:ext uri="{BB962C8B-B14F-4D97-AF65-F5344CB8AC3E}">
        <p14:creationId xmlns:p14="http://schemas.microsoft.com/office/powerpoint/2010/main" xmlns="" val="3086834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r>
              <a:rPr lang="pl-PL" dirty="0" smtClean="0"/>
              <a:t>Jeżeli nie można ustalić miejsca popełnienia przestępstwa, czyli nie znajdują zastosowania reguły z art. 31 k.p.k., właściwość należy ustalić na podstawie art. 32 </a:t>
            </a:r>
            <a:r>
              <a:rPr lang="pl-PL" dirty="0"/>
              <a:t>§ </a:t>
            </a:r>
            <a:r>
              <a:rPr lang="pl-PL" dirty="0" smtClean="0"/>
              <a:t>1 k.p.k.</a:t>
            </a:r>
          </a:p>
          <a:p>
            <a:endParaRPr lang="pl-PL" dirty="0"/>
          </a:p>
          <a:p>
            <a:r>
              <a:rPr lang="pl-PL" dirty="0" smtClean="0"/>
              <a:t>Właściwy jest sąd, w okręgu którego:</a:t>
            </a:r>
          </a:p>
          <a:p>
            <a:pPr marL="109728" indent="0">
              <a:buNone/>
            </a:pPr>
            <a:r>
              <a:rPr lang="pl-PL" dirty="0"/>
              <a:t>1)  </a:t>
            </a:r>
            <a:r>
              <a:rPr lang="pl-PL" b="1" dirty="0"/>
              <a:t>ujawniono</a:t>
            </a:r>
            <a:r>
              <a:rPr lang="pl-PL" dirty="0"/>
              <a:t> przestępstwo,</a:t>
            </a:r>
          </a:p>
          <a:p>
            <a:pPr marL="109728" indent="0">
              <a:buNone/>
            </a:pPr>
            <a:r>
              <a:rPr lang="pl-PL" dirty="0"/>
              <a:t>2)  </a:t>
            </a:r>
            <a:r>
              <a:rPr lang="pl-PL" b="1" dirty="0"/>
              <a:t>ujęto</a:t>
            </a:r>
            <a:r>
              <a:rPr lang="pl-PL" dirty="0"/>
              <a:t> oskarżonego,</a:t>
            </a:r>
          </a:p>
          <a:p>
            <a:pPr marL="109728" indent="0">
              <a:buNone/>
            </a:pPr>
            <a:r>
              <a:rPr lang="pl-PL" dirty="0"/>
              <a:t>3)  oskarżony  przed  popełnieniem  przestępstwa  </a:t>
            </a:r>
            <a:r>
              <a:rPr lang="pl-PL" b="1" dirty="0"/>
              <a:t>stale  mieszkał  lub  czasowo </a:t>
            </a:r>
            <a:r>
              <a:rPr lang="pl-PL" b="1" dirty="0" smtClean="0"/>
              <a:t>przebywał</a:t>
            </a:r>
            <a:endParaRPr lang="pl-PL" b="1" dirty="0"/>
          </a:p>
          <a:p>
            <a:pPr marL="109728" indent="0">
              <a:buNone/>
            </a:pPr>
            <a:r>
              <a:rPr lang="pl-PL" dirty="0"/>
              <a:t>– zależnie od tego, gdzie najpierw wszczęto postępowanie przygotowawcze.</a:t>
            </a:r>
          </a:p>
        </p:txBody>
      </p:sp>
    </p:spTree>
    <p:extLst>
      <p:ext uri="{BB962C8B-B14F-4D97-AF65-F5344CB8AC3E}">
        <p14:creationId xmlns:p14="http://schemas.microsoft.com/office/powerpoint/2010/main" xmlns="" val="1049166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r>
              <a:rPr lang="pl-PL" dirty="0" smtClean="0"/>
              <a:t>Jeżeli jednak ustalenie właściwości miejscowej na podstawie reguł z art. 31 i 32 § 1 k.p.k. jest niemożliwe, sprawę rozpoznaje </a:t>
            </a:r>
            <a:r>
              <a:rPr lang="pl-PL" b="1" dirty="0" smtClean="0"/>
              <a:t>sąd właściwy dla dzielnicy  Śródmieście miasta stołecznego Warszawy </a:t>
            </a:r>
            <a:r>
              <a:rPr lang="pl-PL" dirty="0" smtClean="0"/>
              <a:t>(art. 32 § 3 k.p.k.).</a:t>
            </a:r>
            <a:endParaRPr lang="pl-PL" dirty="0"/>
          </a:p>
        </p:txBody>
      </p:sp>
    </p:spTree>
    <p:extLst>
      <p:ext uri="{BB962C8B-B14F-4D97-AF65-F5344CB8AC3E}">
        <p14:creationId xmlns:p14="http://schemas.microsoft.com/office/powerpoint/2010/main" xmlns="" val="60749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r>
              <a:rPr lang="pl-PL" b="1" dirty="0" smtClean="0"/>
              <a:t>Właściwość funkcjonalna- </a:t>
            </a:r>
            <a:r>
              <a:rPr lang="pl-PL" dirty="0" smtClean="0"/>
              <a:t>wskazuje do dokonywania jakich czynności jest uprawniony dany sąd.</a:t>
            </a:r>
          </a:p>
          <a:p>
            <a:endParaRPr lang="pl-PL" dirty="0"/>
          </a:p>
          <a:p>
            <a:pPr marL="109728" indent="0">
              <a:buNone/>
            </a:pPr>
            <a:endParaRPr lang="pl-PL" i="1" dirty="0"/>
          </a:p>
        </p:txBody>
      </p:sp>
    </p:spTree>
    <p:extLst>
      <p:ext uri="{BB962C8B-B14F-4D97-AF65-F5344CB8AC3E}">
        <p14:creationId xmlns:p14="http://schemas.microsoft.com/office/powerpoint/2010/main" xmlns="" val="10995717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gridCol w="2259124"/>
                <a:gridCol w="2259124"/>
                <a:gridCol w="2259124"/>
              </a:tblGrid>
              <a:tr h="370840">
                <a:tc>
                  <a:txBody>
                    <a:bodyPr/>
                    <a:lstStyle/>
                    <a:p>
                      <a:pPr algn="ctr"/>
                      <a:r>
                        <a:rPr lang="pl-PL" dirty="0" smtClean="0"/>
                        <a:t>Sąd rejonowy</a:t>
                      </a:r>
                      <a:endParaRPr lang="pl-PL" dirty="0"/>
                    </a:p>
                  </a:txBody>
                  <a:tcPr/>
                </a:tc>
                <a:tc>
                  <a:txBody>
                    <a:bodyPr/>
                    <a:lstStyle/>
                    <a:p>
                      <a:pPr algn="ctr"/>
                      <a:r>
                        <a:rPr lang="pl-PL" dirty="0" smtClean="0"/>
                        <a:t>Sąd okręgowy</a:t>
                      </a:r>
                      <a:endParaRPr lang="pl-PL" dirty="0"/>
                    </a:p>
                  </a:txBody>
                  <a:tcPr/>
                </a:tc>
                <a:tc>
                  <a:txBody>
                    <a:bodyPr/>
                    <a:lstStyle/>
                    <a:p>
                      <a:pPr algn="ctr"/>
                      <a:r>
                        <a:rPr lang="pl-PL" dirty="0" smtClean="0"/>
                        <a:t>Sąd apelacyjny</a:t>
                      </a:r>
                      <a:endParaRPr lang="pl-PL" dirty="0"/>
                    </a:p>
                  </a:txBody>
                  <a:tcPr/>
                </a:tc>
                <a:tc>
                  <a:txBody>
                    <a:bodyPr/>
                    <a:lstStyle/>
                    <a:p>
                      <a:pPr algn="ctr"/>
                      <a:r>
                        <a:rPr lang="pl-PL" dirty="0" smtClean="0"/>
                        <a:t>Sąd Najwyższy</a:t>
                      </a:r>
                      <a:endParaRPr lang="pl-PL" dirty="0"/>
                    </a:p>
                  </a:txBody>
                  <a:tcPr/>
                </a:tc>
              </a:tr>
              <a:tr h="370840">
                <a:tc>
                  <a:txBody>
                    <a:bodyPr/>
                    <a:lstStyle/>
                    <a:p>
                      <a:pPr marL="285750" indent="-285750">
                        <a:buFont typeface="Arial" pitchFamily="34" charset="0"/>
                        <a:buChar char="•"/>
                      </a:pPr>
                      <a:r>
                        <a:rPr lang="pl-PL" dirty="0" smtClean="0"/>
                        <a:t>Stosowanie tymczasowego</a:t>
                      </a:r>
                      <a:r>
                        <a:rPr lang="pl-PL" baseline="0" dirty="0" smtClean="0"/>
                        <a:t> aresztowania na okres do 3 miesięcy (art. 250 </a:t>
                      </a:r>
                      <a:r>
                        <a:rPr lang="pl-PL" dirty="0" smtClean="0"/>
                        <a:t>§ 1 i 2 k.p.k.),</a:t>
                      </a:r>
                      <a:endParaRPr lang="pl-PL" baseline="0" dirty="0" smtClean="0"/>
                    </a:p>
                    <a:p>
                      <a:pPr marL="285750" indent="-285750">
                        <a:buFont typeface="Arial" pitchFamily="34" charset="0"/>
                        <a:buChar char="•"/>
                      </a:pPr>
                      <a:endParaRPr lang="pl-PL" baseline="0" dirty="0" smtClean="0"/>
                    </a:p>
                    <a:p>
                      <a:pPr marL="285750" indent="-285750">
                        <a:buFont typeface="Arial" pitchFamily="34" charset="0"/>
                        <a:buChar char="•"/>
                      </a:pPr>
                      <a:r>
                        <a:rPr lang="pl-PL" baseline="0" dirty="0" smtClean="0"/>
                        <a:t>Rozpatrywanie zażaleń na zatrzymanie (art. 246 </a:t>
                      </a:r>
                      <a:r>
                        <a:rPr lang="pl-PL" dirty="0" smtClean="0"/>
                        <a:t>§ 1 i 2 k.p.k.).</a:t>
                      </a:r>
                      <a:endParaRPr lang="pl-PL" dirty="0"/>
                    </a:p>
                  </a:txBody>
                  <a:tcPr/>
                </a:tc>
                <a:tc>
                  <a:txBody>
                    <a:bodyPr/>
                    <a:lstStyle/>
                    <a:p>
                      <a:pPr marL="285750" indent="-285750">
                        <a:buFont typeface="Arial" pitchFamily="34" charset="0"/>
                        <a:buChar char="•"/>
                      </a:pPr>
                      <a:r>
                        <a:rPr lang="pl-PL" dirty="0" smtClean="0"/>
                        <a:t>Rozpoznawanie środków odwoławczych od orzeczeń i zarządzeń wydanych przez sąd rejonowy jako sąd pierwszej instancji</a:t>
                      </a:r>
                      <a:r>
                        <a:rPr lang="pl-PL" baseline="0" dirty="0" smtClean="0"/>
                        <a:t> (art. 25 </a:t>
                      </a:r>
                      <a:r>
                        <a:rPr lang="pl-PL" dirty="0" smtClean="0"/>
                        <a:t>§ 3 k.p.k.),</a:t>
                      </a:r>
                    </a:p>
                    <a:p>
                      <a:pPr marL="285750" indent="-285750">
                        <a:buFont typeface="Arial" pitchFamily="34" charset="0"/>
                        <a:buChar char="•"/>
                      </a:pPr>
                      <a:r>
                        <a:rPr lang="pl-PL" dirty="0" smtClean="0"/>
                        <a:t>Orzekanie w przedmiocie nadanie statusu świadka</a:t>
                      </a:r>
                      <a:r>
                        <a:rPr lang="pl-PL" baseline="0" dirty="0" smtClean="0"/>
                        <a:t> koronnego.</a:t>
                      </a:r>
                      <a:endParaRPr lang="pl-PL" dirty="0"/>
                    </a:p>
                  </a:txBody>
                  <a:tcPr/>
                </a:tc>
                <a:tc>
                  <a:txBody>
                    <a:bodyPr/>
                    <a:lstStyle/>
                    <a:p>
                      <a:pPr marL="285750" indent="-285750">
                        <a:buFont typeface="Arial" pitchFamily="34" charset="0"/>
                        <a:buChar char="•"/>
                      </a:pPr>
                      <a:r>
                        <a:rPr lang="pl-PL" dirty="0" smtClean="0"/>
                        <a:t>Rozpoznawanie środków odwoławczych od orzeczeń i zarządzeń wydanych przez sąd okręgowy jako sąd pierwszej instancji</a:t>
                      </a:r>
                      <a:r>
                        <a:rPr lang="pl-PL" baseline="0" dirty="0" smtClean="0"/>
                        <a:t> (art. 26 </a:t>
                      </a:r>
                      <a:r>
                        <a:rPr lang="pl-PL" dirty="0" smtClean="0"/>
                        <a:t>§ 1 k.p.k.),</a:t>
                      </a:r>
                    </a:p>
                    <a:p>
                      <a:pPr marL="285750" indent="-285750">
                        <a:buFont typeface="Arial" pitchFamily="34" charset="0"/>
                        <a:buChar char="•"/>
                      </a:pPr>
                      <a:r>
                        <a:rPr lang="pl-PL" dirty="0" smtClean="0"/>
                        <a:t>Rozstrzyganie sporów o właściwość</a:t>
                      </a:r>
                      <a:r>
                        <a:rPr lang="pl-PL" baseline="0" dirty="0" smtClean="0"/>
                        <a:t> między sądami okręgowymi (art. 38 k.p.k.).</a:t>
                      </a:r>
                      <a:endParaRPr lang="pl-PL" dirty="0"/>
                    </a:p>
                  </a:txBody>
                  <a:tcPr/>
                </a:tc>
                <a:tc>
                  <a:txBody>
                    <a:bodyPr/>
                    <a:lstStyle/>
                    <a:p>
                      <a:pPr marL="285750" indent="-285750">
                        <a:buFont typeface="Arial" pitchFamily="34" charset="0"/>
                        <a:buChar char="•"/>
                      </a:pPr>
                      <a:r>
                        <a:rPr lang="pl-PL" dirty="0" smtClean="0"/>
                        <a:t>Rozpoznawanie kasacji (art. 525 k.p.k.),</a:t>
                      </a:r>
                    </a:p>
                    <a:p>
                      <a:pPr marL="285750" indent="-285750">
                        <a:buFont typeface="Arial" pitchFamily="34" charset="0"/>
                        <a:buChar char="•"/>
                      </a:pPr>
                      <a:endParaRPr lang="pl-PL" dirty="0" smtClean="0"/>
                    </a:p>
                    <a:p>
                      <a:pPr marL="285750" indent="-285750">
                        <a:buFont typeface="Arial" pitchFamily="34" charset="0"/>
                        <a:buChar char="•"/>
                      </a:pPr>
                      <a:r>
                        <a:rPr lang="pl-PL" dirty="0" smtClean="0"/>
                        <a:t>Przekazywanie</a:t>
                      </a:r>
                      <a:r>
                        <a:rPr lang="pl-PL" baseline="0" dirty="0" smtClean="0"/>
                        <a:t> sprawy innemu sądowi równorzędnemu, gdy wymaga tego dobro wymiaru sprawiedliwości (art. 37 k.p.k.)</a:t>
                      </a:r>
                      <a:endParaRPr lang="pl-PL" dirty="0" smtClean="0"/>
                    </a:p>
                    <a:p>
                      <a:pPr marL="285750" indent="-285750">
                        <a:buFont typeface="Arial" pitchFamily="34" charset="0"/>
                        <a:buChar char="•"/>
                      </a:pPr>
                      <a:endParaRPr lang="pl-PL" dirty="0"/>
                    </a:p>
                  </a:txBody>
                  <a:tcPr/>
                </a:tc>
              </a:tr>
            </a:tbl>
          </a:graphicData>
        </a:graphic>
      </p:graphicFrame>
      <p:sp>
        <p:nvSpPr>
          <p:cNvPr id="3" name="Title 2"/>
          <p:cNvSpPr>
            <a:spLocks noGrp="1"/>
          </p:cNvSpPr>
          <p:nvPr>
            <p:ph type="title"/>
          </p:nvPr>
        </p:nvSpPr>
        <p:spPr/>
        <p:txBody>
          <a:bodyPr>
            <a:normAutofit/>
          </a:bodyPr>
          <a:lstStyle/>
          <a:p>
            <a:pPr algn="ctr"/>
            <a:r>
              <a:rPr lang="pl-PL" sz="2500" dirty="0" smtClean="0"/>
              <a:t>Przykłady czynności podejmowanych przez dany sąd w ramach właściwości funkcjonalnej</a:t>
            </a:r>
            <a:endParaRPr lang="pl-PL" sz="2500" dirty="0"/>
          </a:p>
        </p:txBody>
      </p:sp>
    </p:spTree>
    <p:extLst>
      <p:ext uri="{BB962C8B-B14F-4D97-AF65-F5344CB8AC3E}">
        <p14:creationId xmlns:p14="http://schemas.microsoft.com/office/powerpoint/2010/main" xmlns="" val="1813651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26820" y="274638"/>
            <a:ext cx="6172200" cy="1143000"/>
          </a:xfrm>
        </p:spPr>
        <p:txBody>
          <a:bodyPr>
            <a:normAutofit fontScale="90000"/>
          </a:bodyPr>
          <a:lstStyle/>
          <a:p>
            <a:pPr algn="ctr"/>
            <a:r>
              <a:rPr lang="pl-PL" dirty="0" smtClean="0"/>
              <a:t>Ruchoma właściwość sądów tradycyjna</a:t>
            </a:r>
            <a:endParaRPr lang="pl-PL" dirty="0"/>
          </a:p>
        </p:txBody>
      </p:sp>
      <p:sp>
        <p:nvSpPr>
          <p:cNvPr id="5" name="Symbol zastępczy zawartości 2"/>
          <p:cNvSpPr>
            <a:spLocks noGrp="1"/>
          </p:cNvSpPr>
          <p:nvPr>
            <p:ph idx="1"/>
          </p:nvPr>
        </p:nvSpPr>
        <p:spPr>
          <a:xfrm>
            <a:off x="179512" y="1484784"/>
            <a:ext cx="8964488" cy="5132040"/>
          </a:xfrm>
        </p:spPr>
        <p:txBody>
          <a:bodyPr>
            <a:normAutofit fontScale="77500" lnSpcReduction="20000"/>
          </a:bodyPr>
          <a:lstStyle/>
          <a:p>
            <a:pPr marL="0" indent="0">
              <a:buNone/>
            </a:pPr>
            <a:r>
              <a:rPr lang="pl-PL" dirty="0" smtClean="0"/>
              <a:t>K.p.k. zezwala tradycyjnie (podobne przepisy były już w k.p.k. z 1928r.) na zmianę właściwości sądów okręgowych i rejonowych w następujących przypadkach:</a:t>
            </a:r>
          </a:p>
          <a:p>
            <a:pPr marL="514350" indent="-514350">
              <a:buAutoNum type="arabicParenR"/>
            </a:pPr>
            <a:r>
              <a:rPr lang="pl-PL" b="1" dirty="0" smtClean="0"/>
              <a:t>łączności spraw karnych</a:t>
            </a:r>
            <a:r>
              <a:rPr lang="pl-PL" dirty="0" smtClean="0"/>
              <a:t>;</a:t>
            </a:r>
          </a:p>
          <a:p>
            <a:pPr marL="514350" indent="-514350">
              <a:buAutoNum type="arabicParenR"/>
            </a:pPr>
            <a:r>
              <a:rPr lang="pl-PL" b="1" dirty="0" smtClean="0"/>
              <a:t>postulatu oszczędności procesu;</a:t>
            </a:r>
          </a:p>
          <a:p>
            <a:pPr marL="514350" indent="-514350">
              <a:buAutoNum type="arabicParenR"/>
            </a:pPr>
            <a:r>
              <a:rPr lang="pl-PL" b="1" dirty="0" smtClean="0"/>
              <a:t>delegacji.</a:t>
            </a:r>
          </a:p>
          <a:p>
            <a:r>
              <a:rPr lang="pl-PL" b="1" dirty="0"/>
              <a:t>Łączność podmiotowa </a:t>
            </a:r>
            <a:r>
              <a:rPr lang="pl-PL" dirty="0"/>
              <a:t>występuje wtedy, gdy ta sama osoba oskarżona jest o kilka przestępstw, a sprawy te należą do właściwości różnych sądów tego samego rzędu – wówczas właściwy jest </a:t>
            </a:r>
            <a:r>
              <a:rPr lang="pl-PL" b="1" dirty="0"/>
              <a:t>sąd, w którym najpierw wszczęto postępowanie</a:t>
            </a:r>
            <a:r>
              <a:rPr lang="pl-PL" dirty="0"/>
              <a:t>.</a:t>
            </a:r>
          </a:p>
          <a:p>
            <a:pPr marL="0" indent="0">
              <a:buNone/>
            </a:pPr>
            <a:r>
              <a:rPr lang="pl-PL" dirty="0"/>
              <a:t>Jeżeli sprawy należą do właściwości sądów różnego rzędu (rejonowy i okręgowy), to sprawę rozpoznaje sąd wyższego rzędu (art. 33 § 1 i 2 k.p.k</a:t>
            </a:r>
            <a:r>
              <a:rPr lang="pl-PL" dirty="0" smtClean="0"/>
              <a:t>.)</a:t>
            </a:r>
            <a:endParaRPr lang="pl-PL" dirty="0"/>
          </a:p>
          <a:p>
            <a:r>
              <a:rPr lang="pl-PL" b="1" dirty="0" smtClean="0"/>
              <a:t>Łączność </a:t>
            </a:r>
            <a:r>
              <a:rPr lang="pl-PL" b="1" dirty="0"/>
              <a:t>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pPr marL="0" indent="0">
              <a:buNone/>
            </a:pPr>
            <a:endParaRPr lang="pl-PL" b="1" dirty="0"/>
          </a:p>
        </p:txBody>
      </p:sp>
    </p:spTree>
    <p:extLst>
      <p:ext uri="{BB962C8B-B14F-4D97-AF65-F5344CB8AC3E}">
        <p14:creationId xmlns:p14="http://schemas.microsoft.com/office/powerpoint/2010/main" xmlns="" val="13903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692696"/>
            <a:ext cx="8352928" cy="6001643"/>
          </a:xfrm>
          <a:prstGeom prst="rect">
            <a:avLst/>
          </a:prstGeom>
          <a:noFill/>
        </p:spPr>
        <p:txBody>
          <a:bodyPr wrap="square" rtlCol="0">
            <a:spAutoFit/>
          </a:bodyPr>
          <a:lstStyle/>
          <a:p>
            <a:r>
              <a:rPr lang="pl-PL" sz="2200" b="1" dirty="0" smtClean="0"/>
              <a:t>Przesłanka procesowa</a:t>
            </a:r>
            <a:r>
              <a:rPr lang="pl-PL" sz="2200" dirty="0" smtClean="0"/>
              <a:t> to stan prawny warunkujący dopuszczalność wszczęcia i toku procesu lub poszczególnej czynności procesowej.</a:t>
            </a:r>
          </a:p>
          <a:p>
            <a:endParaRPr lang="pl-PL" sz="2200" dirty="0" smtClean="0"/>
          </a:p>
          <a:p>
            <a:r>
              <a:rPr lang="pl-PL" sz="2200" b="1" dirty="0" smtClean="0"/>
              <a:t>Przesłanka procesu </a:t>
            </a:r>
            <a:r>
              <a:rPr lang="pl-PL" sz="2200" dirty="0" smtClean="0"/>
              <a:t>to stan prawny warunkujący dopuszczalność bądź wszystkich stadiów procesu, bądź tylko niektórych.</a:t>
            </a:r>
          </a:p>
          <a:p>
            <a:endParaRPr lang="pl-PL" sz="2200" dirty="0" smtClean="0"/>
          </a:p>
          <a:p>
            <a:r>
              <a:rPr lang="pl-PL" sz="2200" b="1" dirty="0" smtClean="0"/>
              <a:t>Przesłanki czynności procesowych</a:t>
            </a:r>
            <a:r>
              <a:rPr lang="pl-PL" sz="2200" dirty="0" smtClean="0"/>
              <a:t> to stany prawne, które warunkują dopuszczalność poszczególnych czynności procesowych, np. at. 258 § 1-3 k.p.k. (przesłanki stosowania środków zapobiegawczych).</a:t>
            </a:r>
          </a:p>
          <a:p>
            <a:endParaRPr lang="pl-PL" sz="2200" dirty="0" smtClean="0"/>
          </a:p>
          <a:p>
            <a:r>
              <a:rPr lang="pl-PL" sz="2000" b="1" dirty="0" smtClean="0"/>
              <a:t>Funkcja informacyjna – </a:t>
            </a:r>
            <a:r>
              <a:rPr lang="pl-PL" sz="2000" dirty="0" smtClean="0"/>
              <a:t>porządkowanie wiedzy o dopuszczalności procesu.</a:t>
            </a:r>
          </a:p>
          <a:p>
            <a:r>
              <a:rPr lang="pl-PL" sz="2000" b="1" dirty="0" smtClean="0"/>
              <a:t>Funkcja gwarancyjna – </a:t>
            </a:r>
            <a:r>
              <a:rPr lang="pl-PL" sz="2000" dirty="0" smtClean="0"/>
              <a:t>wyraziste kryterium dopuszczalności procesu; ochrona przed bezzasadnym „wciąganiem” ludzi w proces karny.</a:t>
            </a:r>
          </a:p>
          <a:p>
            <a:r>
              <a:rPr lang="pl-PL" sz="2000" b="1" dirty="0" smtClean="0"/>
              <a:t>Funkcja ekonomiczna- </a:t>
            </a:r>
            <a:r>
              <a:rPr lang="pl-PL" sz="2000" dirty="0" smtClean="0"/>
              <a:t>umożliwiają </a:t>
            </a:r>
            <a:r>
              <a:rPr lang="pl-PL" sz="2000" dirty="0"/>
              <a:t>zaoszczędzenie sił i środków oraz uniknięcie kosztów prowadzenia zbędnego procesu. </a:t>
            </a:r>
            <a:endParaRPr lang="pl-PL" sz="2000" b="1" dirty="0"/>
          </a:p>
        </p:txBody>
      </p:sp>
    </p:spTree>
    <p:extLst>
      <p:ext uri="{BB962C8B-B14F-4D97-AF65-F5344CB8AC3E}">
        <p14:creationId xmlns:p14="http://schemas.microsoft.com/office/powerpoint/2010/main" xmlns="" val="1068492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75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r>
              <a:rPr lang="pl-PL" dirty="0" smtClean="0"/>
              <a:t>Niekiedy </a:t>
            </a:r>
            <a:r>
              <a:rPr lang="pl-PL" dirty="0"/>
              <a:t>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r>
              <a:rPr lang="pl-PL" dirty="0" smtClean="0"/>
              <a:t>.)</a:t>
            </a:r>
          </a:p>
          <a:p>
            <a:pPr marL="0" indent="0" algn="just">
              <a:buNone/>
            </a:pPr>
            <a:endParaRPr lang="pl-PL" dirty="0"/>
          </a:p>
          <a:p>
            <a:pPr marL="0" indent="0" algn="just">
              <a:buNone/>
            </a:pPr>
            <a:r>
              <a:rPr lang="pl-PL" b="1" dirty="0" smtClean="0"/>
              <a:t>Postulat oszczędności procesu - </a:t>
            </a:r>
            <a:r>
              <a:rPr lang="pl-PL" dirty="0" smtClean="0"/>
              <a:t>art</a:t>
            </a:r>
            <a:r>
              <a:rPr lang="pl-PL" dirty="0"/>
              <a:t>. 36 k.p.k. – sąd wyższego rzędu nad sądem właściwym może przekazać sprawę innemu sądowi równorzędnemu, jeżeli większość osób, które należy wezwać na rozprawę zamieszkuje blisko sądu, a z dala od sądu właściwego</a:t>
            </a:r>
            <a:r>
              <a:rPr lang="pl-PL" dirty="0" smtClean="0"/>
              <a:t>.</a:t>
            </a:r>
          </a:p>
          <a:p>
            <a:pPr marL="0" indent="0" algn="just">
              <a:buNone/>
            </a:pPr>
            <a:endParaRPr lang="pl-PL" dirty="0"/>
          </a:p>
          <a:p>
            <a:pPr marL="0" indent="0" algn="just">
              <a:buNone/>
            </a:pPr>
            <a:r>
              <a:rPr lang="pl-PL" b="1" dirty="0" smtClean="0"/>
              <a:t>Delegacja właściwości – </a:t>
            </a:r>
            <a:r>
              <a:rPr lang="pl-PL" dirty="0" smtClean="0"/>
              <a:t>art. 37 k.p.k. - Sąd </a:t>
            </a:r>
            <a:r>
              <a:rPr lang="pl-PL" dirty="0"/>
              <a:t>Najwyższy może z inicjatywy właściwego sądu przekazać sprawę do rozpoznania innemu sądowi równorzędnemu.</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xmlns="" val="31556032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r>
              <a:rPr lang="pl-PL" dirty="0" smtClean="0"/>
              <a:t>Łączność </a:t>
            </a:r>
            <a:r>
              <a:rPr lang="pl-PL" b="1" dirty="0" smtClean="0"/>
              <a:t>podmiotowa</a:t>
            </a:r>
            <a:r>
              <a:rPr lang="pl-PL" dirty="0" smtClean="0"/>
              <a:t>→ art. 33 § 1 k.p.k.; łączne rozpoznanie co najmniej </a:t>
            </a:r>
            <a:r>
              <a:rPr lang="pl-PL" b="1" dirty="0" smtClean="0"/>
              <a:t>dwóch spraw </a:t>
            </a:r>
            <a:r>
              <a:rPr lang="pl-PL" dirty="0" smtClean="0"/>
              <a:t>spraw o różne przestępstwa </a:t>
            </a:r>
            <a:r>
              <a:rPr lang="pl-PL" b="1" dirty="0" smtClean="0"/>
              <a:t>jednego oskarżonego</a:t>
            </a:r>
          </a:p>
          <a:p>
            <a:endParaRPr lang="pl-PL" dirty="0"/>
          </a:p>
          <a:p>
            <a:r>
              <a:rPr lang="pl-PL" dirty="0" smtClean="0"/>
              <a:t>Łączność </a:t>
            </a:r>
            <a:r>
              <a:rPr lang="pl-PL" b="1" dirty="0" smtClean="0"/>
              <a:t>przedmiotowa</a:t>
            </a:r>
            <a:r>
              <a:rPr lang="pl-PL" dirty="0" smtClean="0"/>
              <a:t>→ art. 34 § 1 k.p.k.; łączne rozpoznanie spraw przynajmniej </a:t>
            </a:r>
            <a:r>
              <a:rPr lang="pl-PL" b="1" dirty="0" smtClean="0"/>
              <a:t>dwóch oskarżonych</a:t>
            </a:r>
          </a:p>
          <a:p>
            <a:pPr marL="109728" indent="0">
              <a:buNone/>
            </a:pPr>
            <a:endParaRPr lang="pl-PL" dirty="0" smtClean="0"/>
          </a:p>
          <a:p>
            <a:r>
              <a:rPr lang="pl-PL" dirty="0" smtClean="0"/>
              <a:t>Łączność </a:t>
            </a:r>
            <a:r>
              <a:rPr lang="pl-PL" b="1" dirty="0" smtClean="0"/>
              <a:t>przedmiotowo-podmiotowa</a:t>
            </a:r>
            <a:r>
              <a:rPr lang="pl-PL" dirty="0" smtClean="0"/>
              <a:t> (mieszana)</a:t>
            </a:r>
            <a:r>
              <a:rPr lang="pl-PL" dirty="0"/>
              <a:t> </a:t>
            </a:r>
            <a:r>
              <a:rPr lang="pl-PL" dirty="0" smtClean="0"/>
              <a:t>→ połączenie spraw na podstawie kryteriów podmiotowych i przedmiotowych.</a:t>
            </a:r>
            <a:endParaRPr lang="pl-PL" dirty="0"/>
          </a:p>
        </p:txBody>
      </p:sp>
    </p:spTree>
    <p:extLst>
      <p:ext uri="{BB962C8B-B14F-4D97-AF65-F5344CB8AC3E}">
        <p14:creationId xmlns:p14="http://schemas.microsoft.com/office/powerpoint/2010/main" xmlns="" val="35469724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smtClean="0"/>
              <a:t>Ruchoma właściwość nadzwyczajna</a:t>
            </a:r>
            <a:endParaRPr lang="pl-PL" b="1" dirty="0"/>
          </a:p>
        </p:txBody>
      </p:sp>
      <p:sp>
        <p:nvSpPr>
          <p:cNvPr id="5" name="Symbol zastępczy zawartości 2"/>
          <p:cNvSpPr>
            <a:spLocks noGrp="1"/>
          </p:cNvSpPr>
          <p:nvPr>
            <p:ph idx="1"/>
          </p:nvPr>
        </p:nvSpPr>
        <p:spPr>
          <a:xfrm>
            <a:off x="731520" y="1483360"/>
            <a:ext cx="7757160" cy="4836160"/>
          </a:xfrm>
        </p:spPr>
        <p:txBody>
          <a:bodyPr>
            <a:normAutofit fontScale="85000" lnSpcReduction="20000"/>
          </a:bodyPr>
          <a:lstStyle/>
          <a:p>
            <a:pPr marL="0" indent="0" algn="just">
              <a:lnSpc>
                <a:spcPct val="150000"/>
              </a:lnSpc>
              <a:buNone/>
            </a:pPr>
            <a:r>
              <a:rPr lang="pl-PL" dirty="0" smtClean="0"/>
              <a:t>Art. 25 § 2 k.p.k.: </a:t>
            </a:r>
            <a:r>
              <a:rPr lang="pl-PL" b="1" dirty="0" smtClean="0"/>
              <a:t>sąd apelacyjny, na wniosek sądu rejonowego, może przekazać do rozpoznania sądowi okręgowemu, sprawę o każde przestępstwo ze względu na szczególną wagę lub zawiłość sprawy.</a:t>
            </a:r>
          </a:p>
          <a:p>
            <a:pPr marL="0" indent="0" algn="just">
              <a:lnSpc>
                <a:spcPct val="150000"/>
              </a:lnSpc>
              <a:buNone/>
            </a:pPr>
            <a:r>
              <a:rPr lang="pl-PL" dirty="0" smtClean="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endParaRPr lang="pl-PL" dirty="0"/>
          </a:p>
        </p:txBody>
      </p:sp>
    </p:spTree>
    <p:extLst>
      <p:ext uri="{BB962C8B-B14F-4D97-AF65-F5344CB8AC3E}">
        <p14:creationId xmlns:p14="http://schemas.microsoft.com/office/powerpoint/2010/main" xmlns="" val="3496715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buNone/>
            </a:pPr>
            <a:r>
              <a:rPr lang="pl-PL" dirty="0"/>
              <a:t>Następstwa naruszenia właściwości mogą byd różnorakie w zależności od charakteru naruszenia. </a:t>
            </a:r>
            <a:endParaRPr lang="pl-PL" dirty="0" smtClean="0"/>
          </a:p>
          <a:p>
            <a:pPr marL="109728" indent="0">
              <a:buNone/>
            </a:pPr>
            <a:endParaRPr lang="pl-PL" dirty="0" smtClean="0"/>
          </a:p>
          <a:p>
            <a:pPr marL="109728" indent="0">
              <a:buNone/>
            </a:pPr>
            <a:r>
              <a:rPr lang="pl-PL" dirty="0" smtClean="0"/>
              <a:t>Z </a:t>
            </a:r>
            <a:r>
              <a:rPr lang="pl-PL" dirty="0"/>
              <a:t>rygorystycznymi następstwami mamy do czynienia, gdy</a:t>
            </a:r>
            <a:r>
              <a:rPr lang="pl-PL" dirty="0" smtClean="0"/>
              <a:t>:</a:t>
            </a:r>
          </a:p>
          <a:p>
            <a:pPr marL="109728" indent="0">
              <a:buNone/>
            </a:pPr>
            <a:r>
              <a:rPr lang="pl-PL" dirty="0" smtClean="0"/>
              <a:t> </a:t>
            </a:r>
            <a:r>
              <a:rPr lang="pl-PL" dirty="0"/>
              <a:t>1) sąd rozpozna sprawę oskarżonego, który nie podlegał orzecznictwu polskich sądów karnych</a:t>
            </a:r>
            <a:r>
              <a:rPr lang="pl-PL" dirty="0" smtClean="0"/>
              <a:t>;</a:t>
            </a:r>
          </a:p>
          <a:p>
            <a:pPr marL="109728" indent="0">
              <a:buNone/>
            </a:pPr>
            <a:r>
              <a:rPr lang="pl-PL" dirty="0" smtClean="0"/>
              <a:t> </a:t>
            </a:r>
            <a:r>
              <a:rPr lang="pl-PL" dirty="0"/>
              <a:t>2) sąd powszechny orzeknie w sprawie, gdzie właściwy jest sąd szczególny lub odwrotnie</a:t>
            </a:r>
            <a:r>
              <a:rPr lang="pl-PL" dirty="0" smtClean="0"/>
              <a:t>;</a:t>
            </a:r>
          </a:p>
          <a:p>
            <a:pPr marL="109728" indent="0">
              <a:buNone/>
            </a:pPr>
            <a:r>
              <a:rPr lang="pl-PL" dirty="0" smtClean="0"/>
              <a:t> </a:t>
            </a:r>
            <a:r>
              <a:rPr lang="pl-PL" dirty="0"/>
              <a:t>3) sąd niższego rzędu orzeknie w sprawie należącej do sądu wyższego rzędu. </a:t>
            </a:r>
            <a:endParaRPr lang="pl-PL" dirty="0" smtClean="0"/>
          </a:p>
          <a:p>
            <a:pPr marL="109728" indent="0">
              <a:buNone/>
            </a:pPr>
            <a:endParaRPr lang="pl-PL" dirty="0"/>
          </a:p>
          <a:p>
            <a:pPr marL="109728" indent="0">
              <a:buNone/>
            </a:pPr>
            <a:r>
              <a:rPr lang="pl-PL" dirty="0" smtClean="0"/>
              <a:t>Takie </a:t>
            </a:r>
            <a:r>
              <a:rPr lang="pl-PL" dirty="0"/>
              <a:t>naruszenia mogą </a:t>
            </a:r>
            <a:r>
              <a:rPr lang="pl-PL" dirty="0" smtClean="0"/>
              <a:t>stanowić </a:t>
            </a:r>
            <a:r>
              <a:rPr lang="pl-PL" dirty="0"/>
              <a:t>tzw. </a:t>
            </a:r>
            <a:r>
              <a:rPr lang="pl-PL" b="1" dirty="0"/>
              <a:t>bezwzględne przyczyny odwoławcze</a:t>
            </a:r>
            <a:r>
              <a:rPr lang="pl-PL" dirty="0"/>
              <a:t> (art. 439 k.p.k.).</a:t>
            </a:r>
          </a:p>
        </p:txBody>
      </p:sp>
    </p:spTree>
    <p:extLst>
      <p:ext uri="{BB962C8B-B14F-4D97-AF65-F5344CB8AC3E}">
        <p14:creationId xmlns:p14="http://schemas.microsoft.com/office/powerpoint/2010/main" xmlns="" val="5378175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Zasada </a:t>
            </a:r>
            <a:r>
              <a:rPr lang="pl-PL" b="1" dirty="0" smtClean="0"/>
              <a:t>obiektywizmu</a:t>
            </a:r>
          </a:p>
          <a:p>
            <a:pPr marL="109728" indent="0">
              <a:buNone/>
            </a:pPr>
            <a:endParaRPr lang="pl-PL" dirty="0" smtClean="0"/>
          </a:p>
          <a:p>
            <a:r>
              <a:rPr lang="pl-PL" dirty="0" smtClean="0"/>
              <a:t>art. 40 k.p.k.→ wyłączenie </a:t>
            </a:r>
            <a:r>
              <a:rPr lang="pl-PL" b="1" dirty="0" smtClean="0"/>
              <a:t>z mocy prawa</a:t>
            </a:r>
            <a:r>
              <a:rPr lang="pl-PL" dirty="0" smtClean="0"/>
              <a:t>; iudex inhabilis.</a:t>
            </a:r>
          </a:p>
          <a:p>
            <a:endParaRPr lang="pl-PL" dirty="0"/>
          </a:p>
          <a:p>
            <a:r>
              <a:rPr lang="pl-PL" dirty="0" smtClean="0"/>
              <a:t>art. 41k.p.k.→ </a:t>
            </a:r>
            <a:r>
              <a:rPr lang="pl-PL" b="1" dirty="0" smtClean="0"/>
              <a:t>na wniosek</a:t>
            </a:r>
            <a:r>
              <a:rPr lang="pl-PL" dirty="0" smtClean="0"/>
              <a:t>; iudex suspectus.</a:t>
            </a:r>
          </a:p>
          <a:p>
            <a:endParaRPr lang="pl-PL" dirty="0"/>
          </a:p>
          <a:p>
            <a:r>
              <a:rPr lang="pl-PL" dirty="0" smtClean="0"/>
              <a:t>art. 42 k.p.k.</a:t>
            </a:r>
            <a:r>
              <a:rPr lang="pl-PL" dirty="0"/>
              <a:t> </a:t>
            </a:r>
            <a:r>
              <a:rPr lang="pl-PL" dirty="0" smtClean="0"/>
              <a:t>→ procedura wyłączenia sędziego</a:t>
            </a:r>
            <a:endParaRPr lang="pl-PL" dirty="0"/>
          </a:p>
        </p:txBody>
      </p:sp>
      <p:sp>
        <p:nvSpPr>
          <p:cNvPr id="3" name="Title 2"/>
          <p:cNvSpPr>
            <a:spLocks noGrp="1"/>
          </p:cNvSpPr>
          <p:nvPr>
            <p:ph type="title"/>
          </p:nvPr>
        </p:nvSpPr>
        <p:spPr/>
        <p:txBody>
          <a:bodyPr/>
          <a:lstStyle/>
          <a:p>
            <a:pPr algn="ctr"/>
            <a:r>
              <a:rPr lang="pl-PL" dirty="0" smtClean="0"/>
              <a:t>Wyłączenie sędziego</a:t>
            </a:r>
            <a:endParaRPr lang="pl-PL" dirty="0"/>
          </a:p>
        </p:txBody>
      </p:sp>
    </p:spTree>
    <p:extLst>
      <p:ext uri="{BB962C8B-B14F-4D97-AF65-F5344CB8AC3E}">
        <p14:creationId xmlns:p14="http://schemas.microsoft.com/office/powerpoint/2010/main" xmlns="" val="39828485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smtClean="0"/>
              <a:t>Zasada niezawisłości sędziowskiej</a:t>
            </a:r>
            <a:endParaRPr lang="pl-PL" b="1" dirty="0"/>
          </a:p>
        </p:txBody>
      </p:sp>
      <p:sp>
        <p:nvSpPr>
          <p:cNvPr id="5" name="Symbol zastępczy zawartości 2"/>
          <p:cNvSpPr>
            <a:spLocks noGrp="1"/>
          </p:cNvSpPr>
          <p:nvPr>
            <p:ph idx="1"/>
          </p:nvPr>
        </p:nvSpPr>
        <p:spPr>
          <a:xfrm>
            <a:off x="342900" y="1600200"/>
            <a:ext cx="8298180" cy="4861560"/>
          </a:xfrm>
        </p:spPr>
        <p:txBody>
          <a:bodyPr>
            <a:noAutofit/>
          </a:bodyPr>
          <a:lstStyle/>
          <a:p>
            <a:r>
              <a:rPr lang="pl-PL" sz="2400" dirty="0" smtClean="0"/>
              <a:t>Jest to dyrektywa, w myśl której sąd powinien posiadać swobodę podejmowania decyzji procesowych w granicach zakreślonych przez Konstytucję i ustawy (art. 178 ust. 1 Konstytucji RP).</a:t>
            </a:r>
          </a:p>
          <a:p>
            <a:r>
              <a:rPr lang="pl-PL" sz="2400" dirty="0" smtClean="0"/>
              <a:t>Jest to zasada ustrojowa organów wymiaru sprawiedliwości.</a:t>
            </a:r>
          </a:p>
          <a:p>
            <a:r>
              <a:rPr lang="pl-PL" sz="2400" dirty="0" smtClean="0"/>
              <a:t>Mamy wiele </a:t>
            </a:r>
            <a:r>
              <a:rPr lang="pl-PL" sz="2400" b="1" dirty="0" smtClean="0"/>
              <a:t>gwarancji ustrojowych </a:t>
            </a:r>
            <a:r>
              <a:rPr lang="pl-PL" sz="2400" dirty="0" smtClean="0"/>
              <a:t>niezawisłości, np. pełnia praw publicznych, nieskazitelny charakter, złożenie egzaminu sędziowskiego, zakaz przynależności do partii politycznych, immunitet sędziowski, etc.</a:t>
            </a:r>
          </a:p>
          <a:p>
            <a:r>
              <a:rPr lang="pl-PL" sz="2400" b="1" dirty="0" smtClean="0"/>
              <a:t>Gwarancje procesowe </a:t>
            </a:r>
            <a:r>
              <a:rPr lang="pl-PL" sz="2400" dirty="0" smtClean="0"/>
              <a:t>zapewniają szczególną pozycję sądu wobec innych uczestników procesu. Wyraża się to m. in. w </a:t>
            </a:r>
            <a:r>
              <a:rPr lang="pl-PL" sz="2400" b="1" dirty="0" smtClean="0"/>
              <a:t>nadrzędnością</a:t>
            </a:r>
            <a:r>
              <a:rPr lang="pl-PL" sz="2400" dirty="0" smtClean="0"/>
              <a:t> </a:t>
            </a:r>
            <a:r>
              <a:rPr lang="pl-PL" sz="2400" b="1" dirty="0" smtClean="0"/>
              <a:t>sądu</a:t>
            </a:r>
            <a:r>
              <a:rPr lang="pl-PL" sz="2400" dirty="0" smtClean="0"/>
              <a:t> wobec innych stron procesowych oraz </a:t>
            </a:r>
            <a:r>
              <a:rPr lang="pl-PL" sz="2400" b="1" dirty="0" smtClean="0"/>
              <a:t>kolegialnością</a:t>
            </a:r>
            <a:r>
              <a:rPr lang="pl-PL" sz="2400" dirty="0" smtClean="0"/>
              <a:t> </a:t>
            </a:r>
            <a:r>
              <a:rPr lang="pl-PL" sz="2400" b="1" dirty="0" smtClean="0"/>
              <a:t>orzekania</a:t>
            </a:r>
            <a:r>
              <a:rPr lang="pl-PL" sz="2400" dirty="0" smtClean="0"/>
              <a:t>, która powinna być regułą.</a:t>
            </a:r>
            <a:endParaRPr lang="pl-PL" sz="2400" b="1" dirty="0"/>
          </a:p>
        </p:txBody>
      </p:sp>
    </p:spTree>
    <p:extLst>
      <p:ext uri="{BB962C8B-B14F-4D97-AF65-F5344CB8AC3E}">
        <p14:creationId xmlns:p14="http://schemas.microsoft.com/office/powerpoint/2010/main" xmlns="" val="3748361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60120" y="294958"/>
            <a:ext cx="7338060" cy="1155909"/>
          </a:xfrm>
        </p:spPr>
        <p:txBody>
          <a:bodyPr>
            <a:normAutofit fontScale="90000"/>
          </a:bodyPr>
          <a:lstStyle/>
          <a:p>
            <a:pPr algn="ctr"/>
            <a:r>
              <a:rPr lang="pl-PL" dirty="0" smtClean="0"/>
              <a:t>Inne gwarancje procesowe niezawisłości</a:t>
            </a:r>
            <a:endParaRPr lang="pl-PL" dirty="0"/>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t>
            </a:r>
            <a:r>
              <a:rPr lang="pl-PL" dirty="0" smtClean="0"/>
              <a:t>asada obiektywizmu (art. 4 k.p.k.)</a:t>
            </a:r>
          </a:p>
          <a:p>
            <a:r>
              <a:rPr lang="pl-PL" dirty="0"/>
              <a:t>z</a:t>
            </a:r>
            <a:r>
              <a:rPr lang="pl-PL" dirty="0" smtClean="0"/>
              <a:t>apewnienie tajności narady i głosowania nad orzeczeniem (art. 108 k.p.k.)</a:t>
            </a:r>
          </a:p>
          <a:p>
            <a:r>
              <a:rPr lang="pl-PL" b="1" dirty="0" smtClean="0"/>
              <a:t>Zasada samodzielności jurysdykcyjnej sądu</a:t>
            </a:r>
            <a:r>
              <a:rPr lang="pl-PL" dirty="0" smtClean="0"/>
              <a:t> – autonomia orzekania.</a:t>
            </a:r>
          </a:p>
          <a:p>
            <a:pPr marL="0" indent="0">
              <a:buNone/>
            </a:pPr>
            <a:r>
              <a:rPr lang="pl-PL" dirty="0" smtClean="0"/>
              <a:t>Ale! Art. 8 § 2 k.p.k.</a:t>
            </a:r>
          </a:p>
          <a:p>
            <a:pPr marL="0" indent="0">
              <a:buNone/>
            </a:pPr>
            <a:r>
              <a:rPr lang="pl-PL" b="1" dirty="0" smtClean="0"/>
              <a:t>Ważne przepisy: </a:t>
            </a:r>
            <a:r>
              <a:rPr lang="pl-PL" dirty="0" smtClean="0"/>
              <a:t>art. 442 §</a:t>
            </a:r>
            <a:r>
              <a:rPr lang="pl-PL" b="1" dirty="0" smtClean="0"/>
              <a:t> </a:t>
            </a:r>
            <a:r>
              <a:rPr lang="pl-PL" dirty="0" smtClean="0"/>
              <a:t>3 k.p.k., 441 § 3 k.p.k., art. 190 ust. 1 Konstytucji RP oraz art. 9 Konstytucji RP (ETPC, TSUE, ENA).</a:t>
            </a:r>
            <a:endParaRPr lang="pl-PL" b="1" dirty="0"/>
          </a:p>
        </p:txBody>
      </p:sp>
    </p:spTree>
    <p:extLst>
      <p:ext uri="{BB962C8B-B14F-4D97-AF65-F5344CB8AC3E}">
        <p14:creationId xmlns:p14="http://schemas.microsoft.com/office/powerpoint/2010/main" xmlns="" val="2984482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Zasada prawnie zdefiniowana (art. 8 k.p.k.)</a:t>
            </a:r>
          </a:p>
          <a:p>
            <a:pPr marL="109728" indent="0">
              <a:buNone/>
            </a:pPr>
            <a:endParaRPr lang="pl-PL" dirty="0" smtClean="0"/>
          </a:p>
          <a:p>
            <a:r>
              <a:rPr lang="pl-PL" dirty="0" smtClean="0"/>
              <a:t>Zasada pozakonstytucyjna</a:t>
            </a:r>
          </a:p>
          <a:p>
            <a:pPr marL="109728" indent="0">
              <a:buNone/>
            </a:pPr>
            <a:endParaRPr lang="pl-PL" dirty="0" smtClean="0"/>
          </a:p>
          <a:p>
            <a:r>
              <a:rPr lang="pl-PL" dirty="0" smtClean="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smtClean="0"/>
              <a:t>Zasada samodzielności jurysdykcyjnej sądu karnego</a:t>
            </a:r>
            <a:endParaRPr lang="pl-PL" dirty="0"/>
          </a:p>
        </p:txBody>
      </p:sp>
    </p:spTree>
    <p:extLst>
      <p:ext uri="{BB962C8B-B14F-4D97-AF65-F5344CB8AC3E}">
        <p14:creationId xmlns:p14="http://schemas.microsoft.com/office/powerpoint/2010/main" xmlns="" val="29125058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pl-PL" dirty="0" smtClean="0"/>
              <a:t>wyjątek→ art. 8 </a:t>
            </a:r>
            <a:r>
              <a:rPr lang="pl-PL" dirty="0"/>
              <a:t>§ </a:t>
            </a:r>
            <a:r>
              <a:rPr lang="pl-PL" dirty="0" smtClean="0"/>
              <a:t>2 k.p.k.</a:t>
            </a:r>
          </a:p>
          <a:p>
            <a:endParaRPr lang="pl-PL" dirty="0"/>
          </a:p>
          <a:p>
            <a:r>
              <a:rPr lang="pl-PL" dirty="0" smtClean="0"/>
              <a:t>Sąd karny jest związany tylko prawomocnymi rozstrzygnięciami sądu kształtującymi prawo albo stosunek prawny.</a:t>
            </a:r>
          </a:p>
          <a:p>
            <a:endParaRPr lang="pl-PL" dirty="0"/>
          </a:p>
          <a:p>
            <a:r>
              <a:rPr lang="pl-PL" dirty="0" smtClean="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smtClean="0"/>
              <a:t>Zasada samodzielności jurysdykcyjnej sądu karnego</a:t>
            </a:r>
            <a:endParaRPr lang="pl-PL" dirty="0"/>
          </a:p>
        </p:txBody>
      </p:sp>
    </p:spTree>
    <p:extLst>
      <p:ext uri="{BB962C8B-B14F-4D97-AF65-F5344CB8AC3E}">
        <p14:creationId xmlns:p14="http://schemas.microsoft.com/office/powerpoint/2010/main" xmlns="" val="7919220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16280" y="477838"/>
            <a:ext cx="7741920" cy="1181567"/>
          </a:xfrm>
        </p:spPr>
        <p:txBody>
          <a:bodyPr/>
          <a:lstStyle/>
          <a:p>
            <a:r>
              <a:rPr lang="pl-PL" dirty="0"/>
              <a:t>Ławnicy i referendarze</a:t>
            </a:r>
          </a:p>
        </p:txBody>
      </p:sp>
      <p:sp>
        <p:nvSpPr>
          <p:cNvPr id="5" name="Symbol zastępczy zawartości 2"/>
          <p:cNvSpPr>
            <a:spLocks noGrp="1"/>
          </p:cNvSpPr>
          <p:nvPr>
            <p:ph idx="1"/>
          </p:nvPr>
        </p:nvSpPr>
        <p:spPr>
          <a:xfrm>
            <a:off x="683568" y="1700808"/>
            <a:ext cx="7741920" cy="4678680"/>
          </a:xfrm>
        </p:spPr>
        <p:txBody>
          <a:bodyPr>
            <a:normAutofit fontScale="92500" lnSpcReduction="10000"/>
          </a:bodyPr>
          <a:lstStyle/>
          <a:p>
            <a:r>
              <a:rPr lang="pl-PL" dirty="0"/>
              <a:t>Ławnicy również korzystają z atrybutu niezawisłości – art. 169 § 1 </a:t>
            </a:r>
            <a:r>
              <a:rPr lang="pl-PL" dirty="0" err="1"/>
              <a:t>PrUSP</a:t>
            </a:r>
            <a:r>
              <a:rPr lang="pl-PL" dirty="0"/>
              <a:t>.</a:t>
            </a:r>
          </a:p>
          <a:p>
            <a:pPr marL="0" indent="0">
              <a:buNone/>
            </a:pPr>
            <a:r>
              <a:rPr lang="pl-PL" b="1" dirty="0"/>
              <a:t>Instytucja ławnika jest </a:t>
            </a:r>
            <a:r>
              <a:rPr lang="pl-PL" dirty="0"/>
              <a:t>wyrazem realizacji </a:t>
            </a:r>
            <a:r>
              <a:rPr lang="pl-PL" b="1" dirty="0"/>
              <a:t>zasady współdziałania ze społeczeństwem i instytucjami w ściganiu przestępstw.</a:t>
            </a:r>
          </a:p>
          <a:p>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buNone/>
            </a:pPr>
            <a:r>
              <a:rPr lang="pl-PL" dirty="0"/>
              <a:t>Uprawnienie referendarza określone są w różnorakich przepisach, np. art. 60 § 4 k.p.k., 81, art. 231 § 1 k.p.k.</a:t>
            </a:r>
          </a:p>
          <a:p>
            <a:pPr marL="0" indent="0">
              <a:buNone/>
            </a:pPr>
            <a:r>
              <a:rPr lang="pl-PL" dirty="0"/>
              <a:t>Postanowienia i zarządzenia referendarza sądowego </a:t>
            </a:r>
            <a:r>
              <a:rPr lang="pl-PL" b="1" dirty="0"/>
              <a:t>można zaskarżyć sprzeciwem</a:t>
            </a:r>
            <a:r>
              <a:rPr lang="pl-PL" dirty="0"/>
              <a:t> – art. 93a k.p.k.</a:t>
            </a:r>
          </a:p>
          <a:p>
            <a:endParaRPr lang="pl-PL" dirty="0"/>
          </a:p>
        </p:txBody>
      </p:sp>
    </p:spTree>
    <p:extLst>
      <p:ext uri="{BB962C8B-B14F-4D97-AF65-F5344CB8AC3E}">
        <p14:creationId xmlns:p14="http://schemas.microsoft.com/office/powerpoint/2010/main" xmlns="" val="2683832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404664"/>
            <a:ext cx="7290054" cy="1022944"/>
          </a:xfrm>
        </p:spPr>
        <p:txBody>
          <a:bodyPr/>
          <a:lstStyle/>
          <a:p>
            <a:pPr algn="ctr"/>
            <a:r>
              <a:rPr lang="pl-PL" dirty="0"/>
              <a:t>Art. 17 § 1 k.p.k.</a:t>
            </a:r>
          </a:p>
        </p:txBody>
      </p:sp>
      <p:sp>
        <p:nvSpPr>
          <p:cNvPr id="3" name="Symbol zastępczy zawartości 2"/>
          <p:cNvSpPr>
            <a:spLocks noGrp="1"/>
          </p:cNvSpPr>
          <p:nvPr>
            <p:ph idx="1"/>
          </p:nvPr>
        </p:nvSpPr>
        <p:spPr>
          <a:xfrm>
            <a:off x="323528" y="1484784"/>
            <a:ext cx="8260080" cy="5150192"/>
          </a:xfrm>
        </p:spPr>
        <p:txBody>
          <a:bodyPr>
            <a:normAutofit fontScale="77500" lnSpcReduction="20000"/>
          </a:bodyPr>
          <a:lstStyle/>
          <a:p>
            <a:pPr marL="0" indent="0">
              <a:buNone/>
            </a:pPr>
            <a:r>
              <a:rPr lang="pl-PL" b="1" dirty="0"/>
              <a:t>Nie wszczyna się</a:t>
            </a:r>
            <a:r>
              <a:rPr lang="pl-PL" dirty="0"/>
              <a:t> postępowania, a wszczęte </a:t>
            </a:r>
            <a:r>
              <a:rPr lang="pl-PL" b="1" dirty="0"/>
              <a:t>umarza</a:t>
            </a:r>
            <a:r>
              <a:rPr lang="pl-PL" dirty="0"/>
              <a:t>, gdy:</a:t>
            </a:r>
          </a:p>
          <a:p>
            <a:pPr marL="514350" indent="-514350">
              <a:buAutoNum type="arabicParenR"/>
            </a:pPr>
            <a:r>
              <a:rPr lang="pl-PL" dirty="0"/>
              <a:t>czynu nie popełniono, albo brak jest danych dostatecznie uzasadniających podejrzenie jego popełnienia;</a:t>
            </a:r>
          </a:p>
          <a:p>
            <a:pPr marL="514350" indent="-514350">
              <a:buAutoNum type="arabicParenR"/>
            </a:pPr>
            <a:r>
              <a:rPr lang="pl-PL" dirty="0"/>
              <a:t>czyn nie zawiera znamion czynu zabronionego albo ustawa stanowi, że sprawca nie popełnia przestępstwa;</a:t>
            </a:r>
          </a:p>
          <a:p>
            <a:pPr marL="514350" indent="-514350">
              <a:buAutoNum type="arabicParenR"/>
            </a:pPr>
            <a:r>
              <a:rPr lang="pl-PL" dirty="0"/>
              <a:t>społeczna szkodliwość czynu jest znikoma;</a:t>
            </a:r>
          </a:p>
          <a:p>
            <a:pPr marL="514350" indent="-514350">
              <a:buAutoNum type="arabicParenR"/>
            </a:pPr>
            <a:r>
              <a:rPr lang="pl-PL" dirty="0"/>
              <a:t>ustawa stanowi, że sprawca nie podlega karze;</a:t>
            </a:r>
          </a:p>
          <a:p>
            <a:pPr marL="514350" indent="-514350">
              <a:buAutoNum type="arabicParenR"/>
            </a:pPr>
            <a:r>
              <a:rPr lang="pl-PL" dirty="0"/>
              <a:t>oskarżony zmarł;</a:t>
            </a:r>
          </a:p>
          <a:p>
            <a:pPr marL="514350" indent="-514350">
              <a:buAutoNum type="arabicParenR"/>
            </a:pPr>
            <a:r>
              <a:rPr lang="pl-PL" dirty="0"/>
              <a:t>nastąpiło przedawnienie karalności;</a:t>
            </a:r>
          </a:p>
          <a:p>
            <a:pPr marL="514350" indent="-514350">
              <a:buAutoNum type="arabicParenR"/>
            </a:pPr>
            <a:r>
              <a:rPr lang="pl-PL" dirty="0"/>
              <a:t>postępowanie karne co do tego samego czynu tej samej osoby zostało prawomocnie zakończone albo wcześniej wszczęte toczy się;</a:t>
            </a:r>
          </a:p>
          <a:p>
            <a:pPr marL="514350" indent="-514350">
              <a:buAutoNum type="arabicParenR"/>
            </a:pPr>
            <a:r>
              <a:rPr lang="pl-PL" dirty="0"/>
              <a:t>sprawca nie podlega orzecznictwu polskich sądów karnych;</a:t>
            </a:r>
          </a:p>
          <a:p>
            <a:pPr marL="514350" indent="-514350">
              <a:buAutoNum type="arabicParenR"/>
            </a:pPr>
            <a:r>
              <a:rPr lang="pl-PL" dirty="0"/>
              <a:t>brak skargi uprawnionego oskarżyciela;</a:t>
            </a:r>
          </a:p>
          <a:p>
            <a:pPr marL="514350" indent="-514350">
              <a:buAutoNum type="arabicParenR"/>
            </a:pPr>
            <a:r>
              <a:rPr lang="pl-PL" dirty="0"/>
              <a:t>brak wymaganego zezwolenia na ściganie lub wniosku o ściganie pochodzącego od osoby uprawnionej, chyba że ustawa stanowi inaczej;</a:t>
            </a:r>
          </a:p>
          <a:p>
            <a:pPr marL="514350" indent="-514350">
              <a:buAutoNum type="arabicParenR"/>
            </a:pPr>
            <a:r>
              <a:rPr lang="pl-PL" dirty="0"/>
              <a:t>zachodzi inna okoliczność wyłączająca ściganie.</a:t>
            </a:r>
          </a:p>
        </p:txBody>
      </p:sp>
    </p:spTree>
    <p:extLst>
      <p:ext uri="{BB962C8B-B14F-4D97-AF65-F5344CB8AC3E}">
        <p14:creationId xmlns:p14="http://schemas.microsoft.com/office/powerpoint/2010/main" xmlns="" val="1764815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pl-PL" dirty="0" smtClean="0"/>
              <a:t>Ławnicy, obok sędziów zawodowych, </a:t>
            </a:r>
            <a:r>
              <a:rPr lang="pl-PL" b="1" dirty="0" smtClean="0"/>
              <a:t>decydują, o kwestii o najwyższym znaczeniu w procesie karnym- </a:t>
            </a:r>
            <a:r>
              <a:rPr lang="pl-PL" dirty="0" smtClean="0"/>
              <a:t>kwestii odpowiedzialności karnej oskarżonego. W ten sposób ustawodawca zapewnia </a:t>
            </a:r>
            <a:r>
              <a:rPr lang="pl-PL" b="1" dirty="0" smtClean="0"/>
              <a:t>bezpośredni wpływ czynnika społecznego na orzecznictwo</a:t>
            </a:r>
            <a:r>
              <a:rPr lang="pl-PL" dirty="0" smtClean="0"/>
              <a:t> sądowe.</a:t>
            </a:r>
          </a:p>
          <a:p>
            <a:pPr marL="109728" indent="0">
              <a:buNone/>
            </a:pPr>
            <a:endParaRPr lang="pl-PL" dirty="0" smtClean="0"/>
          </a:p>
          <a:p>
            <a:r>
              <a:rPr lang="pl-PL" u="sng" dirty="0"/>
              <a:t>Zalety</a:t>
            </a:r>
            <a:r>
              <a:rPr lang="pl-PL" dirty="0"/>
              <a:t>: ławnicy </a:t>
            </a:r>
            <a:r>
              <a:rPr lang="pl-PL" b="1" dirty="0" smtClean="0"/>
              <a:t>reprezentują poczucie </a:t>
            </a:r>
            <a:r>
              <a:rPr lang="pl-PL" b="1" dirty="0"/>
              <a:t>sprawiedliwości </a:t>
            </a:r>
            <a:r>
              <a:rPr lang="pl-PL" dirty="0"/>
              <a:t>i </a:t>
            </a:r>
            <a:r>
              <a:rPr lang="pl-PL" dirty="0" smtClean="0"/>
              <a:t>opinię publiczną</a:t>
            </a:r>
            <a:r>
              <a:rPr lang="pl-PL" dirty="0"/>
              <a:t>, w szczególności środowiska, z którego </a:t>
            </a:r>
            <a:r>
              <a:rPr lang="pl-PL" dirty="0" smtClean="0"/>
              <a:t>się wywodzą</a:t>
            </a:r>
            <a:r>
              <a:rPr lang="pl-PL" dirty="0"/>
              <a:t>, wnosządo orzekania </a:t>
            </a:r>
            <a:r>
              <a:rPr lang="pl-PL" dirty="0" smtClean="0"/>
              <a:t>własne </a:t>
            </a:r>
            <a:r>
              <a:rPr lang="pl-PL" dirty="0"/>
              <a:t>doświadczenie życiowe i </a:t>
            </a:r>
            <a:r>
              <a:rPr lang="pl-PL" dirty="0" smtClean="0"/>
              <a:t>wiedzę zawodową oraz przyczyniają się do </a:t>
            </a:r>
            <a:r>
              <a:rPr lang="pl-PL" dirty="0"/>
              <a:t>kształtowania poglądów prawnych społeczeństwa</a:t>
            </a:r>
            <a:r>
              <a:rPr lang="pl-PL" dirty="0" smtClean="0"/>
              <a:t>.</a:t>
            </a:r>
          </a:p>
          <a:p>
            <a:pPr marL="109728" indent="0">
              <a:buNone/>
            </a:pPr>
            <a:endParaRPr lang="pl-PL" dirty="0" smtClean="0"/>
          </a:p>
          <a:p>
            <a:r>
              <a:rPr lang="pl-PL" u="sng" dirty="0"/>
              <a:t>Wady</a:t>
            </a:r>
            <a:r>
              <a:rPr lang="pl-PL" dirty="0"/>
              <a:t>: uczestnictwo ławników </a:t>
            </a:r>
            <a:r>
              <a:rPr lang="pl-PL" dirty="0" smtClean="0"/>
              <a:t>powoduje </a:t>
            </a:r>
            <a:r>
              <a:rPr lang="pl-PL" dirty="0"/>
              <a:t>niejednokrotnie </a:t>
            </a:r>
            <a:r>
              <a:rPr lang="pl-PL" dirty="0" smtClean="0"/>
              <a:t>przewlekłość postępowania</a:t>
            </a:r>
            <a:r>
              <a:rPr lang="pl-PL" dirty="0"/>
              <a:t>, związanąz niestawiennictwem, </a:t>
            </a:r>
            <a:r>
              <a:rPr lang="pl-PL" dirty="0" smtClean="0"/>
              <a:t>nieobowiązkowością</a:t>
            </a:r>
            <a:r>
              <a:rPr lang="pl-PL" dirty="0"/>
              <a:t>, a także </a:t>
            </a:r>
            <a:r>
              <a:rPr lang="pl-PL" dirty="0" smtClean="0"/>
              <a:t>biernością przy orzekaniu, </a:t>
            </a:r>
            <a:r>
              <a:rPr lang="pl-PL" b="1" dirty="0" smtClean="0"/>
              <a:t>fikcja kolegialnego orzekania</a:t>
            </a:r>
            <a:r>
              <a:rPr lang="pl-PL" dirty="0" smtClean="0"/>
              <a:t>.</a:t>
            </a:r>
            <a:endParaRPr lang="pl-PL" dirty="0"/>
          </a:p>
          <a:p>
            <a:endParaRPr lang="pl-PL" dirty="0"/>
          </a:p>
        </p:txBody>
      </p:sp>
      <p:sp>
        <p:nvSpPr>
          <p:cNvPr id="3" name="Title 2"/>
          <p:cNvSpPr>
            <a:spLocks noGrp="1"/>
          </p:cNvSpPr>
          <p:nvPr>
            <p:ph type="title"/>
          </p:nvPr>
        </p:nvSpPr>
        <p:spPr/>
        <p:txBody>
          <a:bodyPr/>
          <a:lstStyle/>
          <a:p>
            <a:pPr algn="ctr"/>
            <a:r>
              <a:rPr lang="pl-PL" dirty="0" smtClean="0"/>
              <a:t>Udział w składzie orzekającym</a:t>
            </a:r>
            <a:endParaRPr lang="pl-PL" dirty="0"/>
          </a:p>
        </p:txBody>
      </p:sp>
    </p:spTree>
    <p:extLst>
      <p:ext uri="{BB962C8B-B14F-4D97-AF65-F5344CB8AC3E}">
        <p14:creationId xmlns:p14="http://schemas.microsoft.com/office/powerpoint/2010/main" xmlns="" val="36264252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pl-PL" dirty="0"/>
              <a:t>§ 1. W postępowaniu sądowym udział w postępowaniu może zgłosić organizacja społeczna, jeżeli zachodzi </a:t>
            </a:r>
            <a:r>
              <a:rPr lang="pl-PL" b="1" dirty="0"/>
              <a:t>potrzeba ochrony interesu społecznego lub interesu indywidualnego</a:t>
            </a:r>
            <a:r>
              <a:rPr lang="pl-PL" dirty="0"/>
              <a:t>, objętego zadaniami statutowymi tej organizacji, w szczególności ochrony wolności i praw człowieka</a:t>
            </a:r>
            <a:r>
              <a:rPr lang="pl-PL" dirty="0" smtClean="0"/>
              <a:t>.</a:t>
            </a:r>
          </a:p>
          <a:p>
            <a:pPr marL="109728" indent="0">
              <a:buNone/>
            </a:pPr>
            <a:r>
              <a:rPr lang="pl-PL" dirty="0"/>
              <a:t/>
            </a:r>
            <a:br>
              <a:rPr lang="pl-PL" dirty="0"/>
            </a:br>
            <a:r>
              <a:rPr lang="pl-PL" dirty="0"/>
              <a:t>§ 2. W zgłoszeniu organizacja społeczna wskazuje interes społeczny lub indywidualny, objęty zadaniami statutowymi tej organizacji, oraz przedstawiciela, który ma reprezentować tę organizację. Do zgłoszenia dołącza się odpis statutu lub innego dokumentu regulującego działalność tej organizacji. Przedstawiciel organizacji społecznej przedkłada sądowi pisemne upoważnienie</a:t>
            </a:r>
            <a:r>
              <a:rPr lang="pl-PL" dirty="0" smtClean="0"/>
              <a:t>.</a:t>
            </a:r>
          </a:p>
          <a:p>
            <a:pPr marL="109728" indent="0">
              <a:buNone/>
            </a:pPr>
            <a:r>
              <a:rPr lang="pl-PL" dirty="0"/>
              <a:t/>
            </a:r>
            <a:br>
              <a:rPr lang="pl-PL" dirty="0"/>
            </a:br>
            <a:r>
              <a:rPr lang="pl-PL" dirty="0"/>
              <a:t>§ 3. Sąd dopuszcza przedstawiciela organizacji społecznej do występowania w sprawie, jeżeli przynajmniej jedna ze stron wyrazi na to </a:t>
            </a:r>
            <a:r>
              <a:rPr lang="pl-PL" b="1" dirty="0"/>
              <a:t>zgodę</a:t>
            </a:r>
            <a:r>
              <a:rPr lang="pl-PL" dirty="0"/>
              <a:t>. Strona może w każdym czasie cofnąć wyrażoną zgodę. W wypadku braku zgody choćby jednej ze stron na występowanie w sprawie przedstawiciela organizacji społecznej sąd wyłącza tego przedstawiciela od udziału w sprawie, chyba że jego udział leży w </a:t>
            </a:r>
            <a:r>
              <a:rPr lang="pl-PL" b="1" dirty="0"/>
              <a:t>interesie wymiaru sprawiedliwości.</a:t>
            </a:r>
            <a:r>
              <a:rPr lang="pl-PL" dirty="0"/>
              <a:t/>
            </a:r>
            <a:br>
              <a:rPr lang="pl-PL" dirty="0"/>
            </a:br>
            <a:endParaRPr lang="pl-PL" dirty="0"/>
          </a:p>
        </p:txBody>
      </p:sp>
      <p:sp>
        <p:nvSpPr>
          <p:cNvPr id="3" name="Title 2"/>
          <p:cNvSpPr>
            <a:spLocks noGrp="1"/>
          </p:cNvSpPr>
          <p:nvPr>
            <p:ph type="title"/>
          </p:nvPr>
        </p:nvSpPr>
        <p:spPr/>
        <p:txBody>
          <a:bodyPr/>
          <a:lstStyle/>
          <a:p>
            <a:pPr algn="ctr"/>
            <a:r>
              <a:rPr lang="pl-PL" dirty="0" smtClean="0"/>
              <a:t>Art. 90 k.p.k.</a:t>
            </a:r>
            <a:endParaRPr lang="pl-PL" dirty="0"/>
          </a:p>
        </p:txBody>
      </p:sp>
    </p:spTree>
    <p:extLst>
      <p:ext uri="{BB962C8B-B14F-4D97-AF65-F5344CB8AC3E}">
        <p14:creationId xmlns:p14="http://schemas.microsoft.com/office/powerpoint/2010/main" xmlns="" val="6635723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pl-PL" dirty="0"/>
              <a:t>§ 4. Sąd dopuszcza przedstawiciela organizacji społecznej do występowania w sprawie pomimo </a:t>
            </a:r>
            <a:r>
              <a:rPr lang="pl-PL" b="1" dirty="0"/>
              <a:t>braku zgody stron</a:t>
            </a:r>
            <a:r>
              <a:rPr lang="pl-PL" dirty="0"/>
              <a:t>, jeżeli leży to w </a:t>
            </a:r>
            <a:r>
              <a:rPr lang="pl-PL" b="1" dirty="0"/>
              <a:t>interesie wymiaru sprawiedliwości</a:t>
            </a:r>
            <a:r>
              <a:rPr lang="pl-PL" dirty="0" smtClean="0"/>
              <a:t>.</a:t>
            </a:r>
          </a:p>
          <a:p>
            <a:pPr marL="109728" indent="0">
              <a:buNone/>
            </a:pPr>
            <a:r>
              <a:rPr lang="pl-PL" dirty="0"/>
              <a:t/>
            </a:r>
            <a:br>
              <a:rPr lang="pl-PL" dirty="0"/>
            </a:br>
            <a:r>
              <a:rPr lang="pl-PL" dirty="0"/>
              <a:t>§ 5. Sąd odmawia dopuszczenia przedstawiciela organizacji społecznej do występowania w sprawie, jeżeli stwierdzi, że wskazany w zgłoszeniu interes społeczny lub indywidualny nie jest objęty zadaniami statutowymi tej organizacji lub nie jest związany z rozpoznawaną sprawą</a:t>
            </a:r>
            <a:r>
              <a:rPr lang="pl-PL" dirty="0" smtClean="0"/>
              <a:t>.</a:t>
            </a:r>
          </a:p>
          <a:p>
            <a:pPr marL="109728" indent="0">
              <a:buNone/>
            </a:pPr>
            <a:r>
              <a:rPr lang="pl-PL" dirty="0"/>
              <a:t/>
            </a:r>
            <a:br>
              <a:rPr lang="pl-PL" dirty="0"/>
            </a:br>
            <a:r>
              <a:rPr lang="pl-PL" dirty="0"/>
              <a:t>§ 6. Sąd </a:t>
            </a:r>
            <a:r>
              <a:rPr lang="pl-PL" b="1" dirty="0"/>
              <a:t>może ograniczyć liczbę </a:t>
            </a:r>
            <a:r>
              <a:rPr lang="pl-PL" dirty="0"/>
              <a:t>przedstawicieli organizacji społecznych występujących w sprawie, jeżeli jest to konieczne dla zabezpieczenia prawidłowego toku postępowania. Sąd wzywa wówczas oskarżyciela i oskarżonego do wskazania nie więcej niż dwóch przedstawicieli organizacji społecznych, którzy będą mogli występować w sprawie. Jeżeli w sprawie występuje więcej niż jeden oskarżony lub więcej niż jeden oskarżyciel, każdy z nich może wskazać jednego przedstawiciela. Niewskazanie przedstawiciela uznaje się za cofnięcie zgody na jego występowanie w sprawie. Niezależnie od stanowisk stron sąd może postanowić o dalszym udziale poszczególnych przedstawicieli organizacji społecznych, jeżeli ich udział leży w interesie wymiaru sprawiedliwości.</a:t>
            </a:r>
          </a:p>
          <a:p>
            <a:pPr marL="109728" indent="0">
              <a:buNone/>
            </a:pPr>
            <a:endParaRPr lang="pl-PL" dirty="0"/>
          </a:p>
        </p:txBody>
      </p:sp>
      <p:sp>
        <p:nvSpPr>
          <p:cNvPr id="3" name="Title 2"/>
          <p:cNvSpPr>
            <a:spLocks noGrp="1"/>
          </p:cNvSpPr>
          <p:nvPr>
            <p:ph type="title"/>
          </p:nvPr>
        </p:nvSpPr>
        <p:spPr/>
        <p:txBody>
          <a:bodyPr/>
          <a:lstStyle/>
          <a:p>
            <a:pPr algn="ctr"/>
            <a:r>
              <a:rPr lang="pl-PL" dirty="0"/>
              <a:t>A</a:t>
            </a:r>
            <a:r>
              <a:rPr lang="pl-PL" dirty="0" smtClean="0"/>
              <a:t>rt. 90 k.p.k.</a:t>
            </a:r>
            <a:endParaRPr lang="pl-PL" dirty="0"/>
          </a:p>
        </p:txBody>
      </p:sp>
    </p:spTree>
    <p:extLst>
      <p:ext uri="{BB962C8B-B14F-4D97-AF65-F5344CB8AC3E}">
        <p14:creationId xmlns:p14="http://schemas.microsoft.com/office/powerpoint/2010/main" xmlns="" val="20190480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 </a:t>
            </a:r>
            <a:r>
              <a:rPr lang="pl-PL" b="1" dirty="0"/>
              <a:t>Jednoosobowy</a:t>
            </a:r>
            <a:r>
              <a:rPr lang="pl-PL" dirty="0"/>
              <a:t> – art. 28 § 1, 30 § 1 i § 2, 449 § 2, 534 § 1 k.p.k. • </a:t>
            </a:r>
            <a:endParaRPr lang="pl-PL" dirty="0" smtClean="0"/>
          </a:p>
          <a:p>
            <a:endParaRPr lang="pl-PL" dirty="0"/>
          </a:p>
          <a:p>
            <a:r>
              <a:rPr lang="pl-PL" b="1" dirty="0" smtClean="0"/>
              <a:t>Kolegialnie</a:t>
            </a:r>
            <a:r>
              <a:rPr lang="pl-PL" dirty="0" smtClean="0"/>
              <a:t> </a:t>
            </a:r>
            <a:r>
              <a:rPr lang="pl-PL" dirty="0"/>
              <a:t>– art. 28 § 2, 28 § 4, 28 § 3, 29 § 1, 29 § 2, 30 § 1, 30 § 2, 534 § 2, 441 § 2 k.p.k</a:t>
            </a:r>
            <a:r>
              <a:rPr lang="pl-PL" dirty="0" smtClean="0"/>
              <a:t>.</a:t>
            </a:r>
          </a:p>
          <a:p>
            <a:endParaRPr lang="pl-PL" dirty="0"/>
          </a:p>
          <a:p>
            <a:r>
              <a:rPr lang="pl-PL" dirty="0" smtClean="0"/>
              <a:t>Zasada </a:t>
            </a:r>
            <a:r>
              <a:rPr lang="pl-PL" b="1" dirty="0" smtClean="0"/>
              <a:t>udziału czynnika społecznego</a:t>
            </a:r>
          </a:p>
          <a:p>
            <a:endParaRPr lang="pl-PL" b="1" dirty="0"/>
          </a:p>
          <a:p>
            <a:r>
              <a:rPr lang="pl-PL" dirty="0" smtClean="0"/>
              <a:t>Wyznaczanie składu- art. </a:t>
            </a:r>
            <a:r>
              <a:rPr lang="pl-PL" smtClean="0"/>
              <a:t>351 k.p.k.</a:t>
            </a:r>
            <a:endParaRPr lang="pl-PL" dirty="0"/>
          </a:p>
        </p:txBody>
      </p:sp>
      <p:sp>
        <p:nvSpPr>
          <p:cNvPr id="3" name="Title 2"/>
          <p:cNvSpPr>
            <a:spLocks noGrp="1"/>
          </p:cNvSpPr>
          <p:nvPr>
            <p:ph type="title"/>
          </p:nvPr>
        </p:nvSpPr>
        <p:spPr/>
        <p:txBody>
          <a:bodyPr/>
          <a:lstStyle/>
          <a:p>
            <a:pPr algn="ctr"/>
            <a:r>
              <a:rPr lang="pl-PL" dirty="0" smtClean="0"/>
              <a:t>Skład sądu</a:t>
            </a:r>
            <a:endParaRPr lang="pl-PL" dirty="0"/>
          </a:p>
        </p:txBody>
      </p:sp>
    </p:spTree>
    <p:extLst>
      <p:ext uri="{BB962C8B-B14F-4D97-AF65-F5344CB8AC3E}">
        <p14:creationId xmlns:p14="http://schemas.microsoft.com/office/powerpoint/2010/main" xmlns="" val="15675988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1</a:t>
            </a:r>
            <a:endParaRPr lang="pl-PL" dirty="0"/>
          </a:p>
        </p:txBody>
      </p:sp>
      <p:sp>
        <p:nvSpPr>
          <p:cNvPr id="3" name="Symbol zastępczy zawartości 2"/>
          <p:cNvSpPr>
            <a:spLocks noGrp="1"/>
          </p:cNvSpPr>
          <p:nvPr>
            <p:ph idx="1"/>
          </p:nvPr>
        </p:nvSpPr>
        <p:spPr/>
        <p:txBody>
          <a:bodyPr>
            <a:normAutofit fontScale="92500" lnSpcReduction="20000"/>
          </a:bodyPr>
          <a:lstStyle/>
          <a:p>
            <a:pPr algn="just">
              <a:buNone/>
            </a:pPr>
            <a:r>
              <a:rPr lang="pl-PL" dirty="0" smtClean="0"/>
              <a:t>	Wielokrotny recydywista, Jacek R. szedł ulicą za przypadkowym przechodniem – Edwardem Ż. W pewnym momencie podbiegł do niczego nieświadomego mężczyzny, jedną ręką założył mu tzw. dźwignię a drugą przystawił do gardła nóż i zwrócił się do niego słowami „Wyskakuj z kasy!”. Edward Ż. oddał Jackowi R. portfel z gotówką w kwocie 250 zł i telefon komórkowy. Sprawca natychmiast uciekł z miejsca zdarzenia, lecz jeszcze tego samego dnia został ujęty przez Policję. </a:t>
            </a:r>
          </a:p>
          <a:p>
            <a:pPr algn="just"/>
            <a:r>
              <a:rPr lang="pl-PL" b="1" dirty="0" smtClean="0"/>
              <a:t>Jaki sąd i w jakim składzie będzie rozpoznawał sprawę Jacka R.? Jaki sąd i w jakim składzie będzie rozpoznawał ewentualną apelację? Podaj przepisy, z których to wynika.</a:t>
            </a:r>
          </a:p>
          <a:p>
            <a:endParaRPr lang="pl-PL"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2</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Jan C. został oskarżony o czyn z art. 148 § 1 k.k. Sąd Okręgowy, orzekając w składzie dwóch sędziów zawodowych oraz trzech ławników, skazał go za ten czyn na karę 25 lat pozbawienia wolności. Apelację od tego wyroku wniósł obrońca oskarżonego. Przewodniczący wydziału karnego w Sądzie Apelacyjnym wyznaczył rozprawę apelacyjną w składzie pięciu sędziów zawodowych. </a:t>
            </a:r>
          </a:p>
          <a:p>
            <a:pPr algn="just"/>
            <a:r>
              <a:rPr lang="pl-PL" b="1" i="1" dirty="0" smtClean="0"/>
              <a:t>Czy przewodniczący wydziału w Sądzie Apelacyjnym postąpił prawidłowo? </a:t>
            </a:r>
            <a:endParaRPr lang="pl-PL" dirty="0" smtClean="0"/>
          </a:p>
          <a:p>
            <a:pPr algn="just"/>
            <a:r>
              <a:rPr lang="pl-PL" b="1" i="1" dirty="0" smtClean="0"/>
              <a:t>Omów skład sądu orzekającego w postępowaniu odwoławczym.</a:t>
            </a:r>
            <a:endParaRPr lang="pl-PL" dirty="0" smtClean="0"/>
          </a:p>
          <a:p>
            <a:endParaRPr lang="pl-PL"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3</a:t>
            </a:r>
            <a:endParaRPr lang="pl-PL" dirty="0"/>
          </a:p>
        </p:txBody>
      </p:sp>
      <p:sp>
        <p:nvSpPr>
          <p:cNvPr id="3" name="Symbol zastępczy zawartości 2"/>
          <p:cNvSpPr>
            <a:spLocks noGrp="1"/>
          </p:cNvSpPr>
          <p:nvPr>
            <p:ph idx="1"/>
          </p:nvPr>
        </p:nvSpPr>
        <p:spPr/>
        <p:txBody>
          <a:bodyPr>
            <a:normAutofit fontScale="85000" lnSpcReduction="10000"/>
          </a:bodyPr>
          <a:lstStyle/>
          <a:p>
            <a:pPr algn="just"/>
            <a:r>
              <a:rPr lang="pl-PL" dirty="0" smtClean="0"/>
              <a:t>Katarzyna C. i Anna D. od lat żyły w nieformalnym związku, toteż, kiedy Anna D. została pokrzywdzona przestępstwem z art. 278 § 1 k.k., ucieszyła się, że sprawa trafiła do jej partnerki będącej sędzią w Sądzie Rejonowym w E., licząc na szybsze zakończenie procesu. Gdy tylko oskarżony Jerzy H. dowiedział się o relacji łączącej sędzię i pokrzywdzoną, wniósł o wyłączenie Katarzyny C. od udziału w sprawie. Sąd orzekł jednak, że obowiązek wyłączenia od udziału w sprawie, w której pokrzywdzonym jest osoba najbliższa, jakkolwiek rozciąga się na osoby pozostające we wspólnym pożyciu, to jednak odnosi się wyłącznie do związków heteroseksualnych, a zatem nie znajdzie zastosowania w niniejszej sprawie.</a:t>
            </a:r>
          </a:p>
          <a:p>
            <a:pPr algn="just"/>
            <a:r>
              <a:rPr lang="pl-PL" b="1" dirty="0" smtClean="0"/>
              <a:t>Gdzie znajdziemy definicję osoby najbliższej? Czy rozstrzygnięcie było słuszne? </a:t>
            </a:r>
          </a:p>
          <a:p>
            <a:endParaRPr lang="pl-PL"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smtClean="0"/>
          </a:p>
          <a:p>
            <a:pPr marL="109728" indent="0">
              <a:buNone/>
            </a:pPr>
            <a:endParaRPr lang="pl-PL" b="1" dirty="0" smtClean="0"/>
          </a:p>
          <a:p>
            <a:r>
              <a:rPr lang="pl-PL" b="1" dirty="0" smtClean="0"/>
              <a:t>Strona postępowania- </a:t>
            </a:r>
            <a:r>
              <a:rPr lang="pl-PL" dirty="0" smtClean="0"/>
              <a:t>uczestnik procesu działający w postępowaniu karnym we własnym imieniu, posiadający </a:t>
            </a:r>
            <a:r>
              <a:rPr lang="pl-PL" b="1" dirty="0" smtClean="0"/>
              <a:t>interes prawny </a:t>
            </a:r>
            <a:r>
              <a:rPr lang="pl-PL" dirty="0" smtClean="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xmlns="" val="4969204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smtClean="0"/>
              <a:t>Strony procesowe</a:t>
            </a:r>
            <a:endParaRPr lang="pl-PL" dirty="0"/>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smtClean="0"/>
              <a:t>Źródło: S. Waltoś, P. Hofmański, </a:t>
            </a:r>
            <a:r>
              <a:rPr lang="pl-PL" sz="1400" i="1" dirty="0" smtClean="0"/>
              <a:t>Proces karny. Zarys systemu, </a:t>
            </a:r>
            <a:r>
              <a:rPr lang="pl-PL" sz="1400" dirty="0" smtClean="0"/>
              <a:t>Warszawa 2016, s. 184.</a:t>
            </a:r>
            <a:endParaRPr lang="pl-PL" sz="1400" dirty="0"/>
          </a:p>
        </p:txBody>
      </p:sp>
    </p:spTree>
    <p:extLst>
      <p:ext uri="{BB962C8B-B14F-4D97-AF65-F5344CB8AC3E}">
        <p14:creationId xmlns:p14="http://schemas.microsoft.com/office/powerpoint/2010/main" xmlns="" val="42058109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smtClean="0"/>
              <a:t>Strony procesowe</a:t>
            </a:r>
            <a:endParaRPr lang="pl-PL" dirty="0"/>
          </a:p>
        </p:txBody>
      </p:sp>
      <p:sp>
        <p:nvSpPr>
          <p:cNvPr id="5" name="Content Placeholder 4"/>
          <p:cNvSpPr>
            <a:spLocks noGrp="1"/>
          </p:cNvSpPr>
          <p:nvPr>
            <p:ph sz="quarter" idx="2"/>
          </p:nvPr>
        </p:nvSpPr>
        <p:spPr>
          <a:xfrm>
            <a:off x="467544" y="2420888"/>
            <a:ext cx="4040188" cy="3845720"/>
          </a:xfrm>
        </p:spPr>
        <p:txBody>
          <a:bodyPr/>
          <a:lstStyle/>
          <a:p>
            <a:pPr marL="109728" indent="0" algn="ctr">
              <a:buNone/>
            </a:pPr>
            <a:r>
              <a:rPr lang="pl-PL" b="1" dirty="0" smtClean="0"/>
              <a:t>ZASADNICZA</a:t>
            </a:r>
          </a:p>
          <a:p>
            <a:endParaRPr lang="pl-PL" dirty="0"/>
          </a:p>
          <a:p>
            <a:r>
              <a:rPr lang="pl-PL" dirty="0" smtClean="0"/>
              <a:t>Występuje w trybie zwyczajnym</a:t>
            </a:r>
          </a:p>
          <a:p>
            <a:endParaRPr lang="pl-PL" dirty="0"/>
          </a:p>
        </p:txBody>
      </p:sp>
      <p:sp>
        <p:nvSpPr>
          <p:cNvPr id="6" name="Content Placeholder 5"/>
          <p:cNvSpPr>
            <a:spLocks noGrp="1"/>
          </p:cNvSpPr>
          <p:nvPr>
            <p:ph sz="quarter" idx="4"/>
          </p:nvPr>
        </p:nvSpPr>
        <p:spPr>
          <a:xfrm>
            <a:off x="4644008" y="2420888"/>
            <a:ext cx="4041775" cy="3856914"/>
          </a:xfrm>
        </p:spPr>
        <p:txBody>
          <a:bodyPr>
            <a:normAutofit lnSpcReduction="10000"/>
          </a:bodyPr>
          <a:lstStyle/>
          <a:p>
            <a:pPr marL="109728" indent="0" algn="ctr">
              <a:buNone/>
            </a:pPr>
            <a:r>
              <a:rPr lang="pl-PL" b="1" dirty="0" smtClean="0"/>
              <a:t>SZCZEGÓLNA</a:t>
            </a:r>
          </a:p>
          <a:p>
            <a:pPr marL="109728" indent="0" algn="ctr">
              <a:buNone/>
            </a:pPr>
            <a:endParaRPr lang="pl-PL" b="1" dirty="0"/>
          </a:p>
          <a:p>
            <a:r>
              <a:rPr lang="pl-PL" dirty="0" smtClean="0"/>
              <a:t>Występuje jedynie w trybach szczególnych</a:t>
            </a:r>
          </a:p>
          <a:p>
            <a:endParaRPr lang="pl-PL" dirty="0"/>
          </a:p>
          <a:p>
            <a:r>
              <a:rPr lang="pl-PL" dirty="0" smtClean="0"/>
              <a:t>Np. rodzic lub opiekun nieleteniego w postępowaniach w sprawach nieletnich (art. 30 § 1 pkt 2 ustawy o postępowaniu w sprawach nieletnich)</a:t>
            </a:r>
          </a:p>
        </p:txBody>
      </p:sp>
    </p:spTree>
    <p:extLst>
      <p:ext uri="{BB962C8B-B14F-4D97-AF65-F5344CB8AC3E}">
        <p14:creationId xmlns:p14="http://schemas.microsoft.com/office/powerpoint/2010/main" xmlns="" val="2257015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KLASYFIKACJA PRZESŁANEK</a:t>
            </a:r>
            <a:endParaRPr lang="pl-PL" dirty="0"/>
          </a:p>
        </p:txBody>
      </p:sp>
      <p:sp>
        <p:nvSpPr>
          <p:cNvPr id="3" name="Symbol zastępczy zawartości 2"/>
          <p:cNvSpPr>
            <a:spLocks noGrp="1"/>
          </p:cNvSpPr>
          <p:nvPr>
            <p:ph idx="1"/>
          </p:nvPr>
        </p:nvSpPr>
        <p:spPr/>
        <p:txBody>
          <a:bodyPr>
            <a:normAutofit fontScale="92500" lnSpcReduction="10000"/>
          </a:bodyPr>
          <a:lstStyle/>
          <a:p>
            <a:r>
              <a:rPr lang="pl-PL" sz="2200" b="1" dirty="0"/>
              <a:t>Przesłanki pozytywne </a:t>
            </a:r>
            <a:r>
              <a:rPr lang="pl-PL" sz="2200" dirty="0"/>
              <a:t>to takie stany prawne, które muszą zachodzić, aby proces mógł się toczyć, a więc aby był </a:t>
            </a:r>
            <a:r>
              <a:rPr lang="pl-PL" sz="2200" b="1" dirty="0"/>
              <a:t>dopuszczalny</a:t>
            </a:r>
            <a:r>
              <a:rPr lang="pl-PL" sz="2200" dirty="0"/>
              <a:t>.</a:t>
            </a:r>
          </a:p>
          <a:p>
            <a:r>
              <a:rPr lang="pl-PL" sz="2200" b="1" dirty="0"/>
              <a:t>Przesłanki negatywne </a:t>
            </a:r>
            <a:r>
              <a:rPr lang="pl-PL" sz="2200" dirty="0"/>
              <a:t>(tzw. </a:t>
            </a:r>
            <a:r>
              <a:rPr lang="pl-PL" sz="2200" b="1" dirty="0"/>
              <a:t>przeszkody procesowe</a:t>
            </a:r>
            <a:r>
              <a:rPr lang="pl-PL" sz="2200" dirty="0"/>
              <a:t>) to stany, które wyłączają możliwość dopuszczalności wszczęcia i dalszego biegu procesu.</a:t>
            </a:r>
            <a:endParaRPr lang="pl-PL" sz="2200" b="1" dirty="0"/>
          </a:p>
          <a:p>
            <a:endParaRPr lang="pl-PL" sz="2200" dirty="0" smtClean="0"/>
          </a:p>
          <a:p>
            <a:r>
              <a:rPr lang="pl-PL" sz="2200" b="1" dirty="0"/>
              <a:t>Przesłanki ogólne</a:t>
            </a:r>
            <a:r>
              <a:rPr lang="pl-PL" sz="2200" dirty="0"/>
              <a:t> to takie stany prawne, które warunkują proces w trybie zwyczajnym.</a:t>
            </a:r>
          </a:p>
          <a:p>
            <a:r>
              <a:rPr lang="pl-PL" sz="2200" b="1" dirty="0"/>
              <a:t>Przesłanki szczególne </a:t>
            </a:r>
            <a:r>
              <a:rPr lang="pl-PL" sz="2200" dirty="0"/>
              <a:t>to takie stany prawne, które warunkują szczególny tryb procesu (z reguły występują jako dodatkowe, obok przesłanek ogólnych</a:t>
            </a:r>
            <a:r>
              <a:rPr lang="pl-PL" sz="2200" dirty="0" smtClean="0"/>
              <a:t>).</a:t>
            </a:r>
          </a:p>
          <a:p>
            <a:pPr marL="0" indent="0" algn="ctr">
              <a:buNone/>
            </a:pPr>
            <a:r>
              <a:rPr lang="pl-PL" sz="2200" dirty="0"/>
              <a:t>Kryterium podziału </a:t>
            </a:r>
            <a:r>
              <a:rPr lang="pl-PL" sz="2200" dirty="0" smtClean="0"/>
              <a:t>przesłanek na </a:t>
            </a:r>
            <a:r>
              <a:rPr lang="pl-PL" sz="2200" dirty="0"/>
              <a:t>ogólne i szczególne stanowi okoliczność, czy określona przesłanka ma znaczenie generalne, czy też aktualizuje się jedynie do niektórych trybów postępowania.</a:t>
            </a:r>
          </a:p>
          <a:p>
            <a:pPr marL="0" indent="0">
              <a:buNone/>
            </a:pPr>
            <a:endParaRPr lang="pl-PL" sz="2200" b="1" dirty="0"/>
          </a:p>
          <a:p>
            <a:endParaRPr lang="pl-PL" dirty="0"/>
          </a:p>
        </p:txBody>
      </p:sp>
    </p:spTree>
    <p:extLst>
      <p:ext uri="{BB962C8B-B14F-4D97-AF65-F5344CB8AC3E}">
        <p14:creationId xmlns:p14="http://schemas.microsoft.com/office/powerpoint/2010/main" xmlns="" val="40890881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normAutofit/>
          </a:bodyPr>
          <a:lstStyle/>
          <a:p>
            <a:pPr marL="109728" indent="0" algn="ctr">
              <a:buNone/>
            </a:pPr>
            <a:r>
              <a:rPr lang="pl-PL" b="1" dirty="0" smtClean="0"/>
              <a:t>CZYNNA</a:t>
            </a:r>
          </a:p>
          <a:p>
            <a:endParaRPr lang="pl-PL" dirty="0" smtClean="0"/>
          </a:p>
          <a:p>
            <a:r>
              <a:rPr lang="pl-PL" dirty="0" smtClean="0"/>
              <a:t>Występuje z żądaniem rozstrzygnięcia odpowiedzialności prawnej zgodnie z jej interesem prawnym</a:t>
            </a:r>
          </a:p>
          <a:p>
            <a:endParaRPr lang="pl-PL" dirty="0"/>
          </a:p>
          <a:p>
            <a:r>
              <a:rPr lang="pl-PL" dirty="0" smtClean="0"/>
              <a:t>Np. oskarżyciel publiczny</a:t>
            </a:r>
            <a:endParaRPr lang="pl-PL" dirty="0"/>
          </a:p>
        </p:txBody>
      </p:sp>
      <p:sp>
        <p:nvSpPr>
          <p:cNvPr id="6" name="Content Placeholder 5"/>
          <p:cNvSpPr>
            <a:spLocks noGrp="1"/>
          </p:cNvSpPr>
          <p:nvPr>
            <p:ph sz="quarter" idx="4"/>
          </p:nvPr>
        </p:nvSpPr>
        <p:spPr/>
        <p:txBody>
          <a:bodyPr/>
          <a:lstStyle/>
          <a:p>
            <a:pPr marL="109728" indent="0" algn="ctr">
              <a:buNone/>
            </a:pPr>
            <a:r>
              <a:rPr lang="pl-PL" b="1" dirty="0" smtClean="0"/>
              <a:t>BIERNA</a:t>
            </a:r>
          </a:p>
          <a:p>
            <a:endParaRPr lang="pl-PL" dirty="0" smtClean="0"/>
          </a:p>
          <a:p>
            <a:r>
              <a:rPr lang="pl-PL" dirty="0" smtClean="0"/>
              <a:t>Przeciwko niej kierowane jest żądanie</a:t>
            </a:r>
          </a:p>
          <a:p>
            <a:endParaRPr lang="pl-PL" dirty="0"/>
          </a:p>
          <a:p>
            <a:r>
              <a:rPr lang="pl-PL" dirty="0" smtClean="0"/>
              <a:t>Np. oskarżony</a:t>
            </a:r>
            <a:endParaRPr lang="pl-PL" dirty="0"/>
          </a:p>
        </p:txBody>
      </p:sp>
    </p:spTree>
    <p:extLst>
      <p:ext uri="{BB962C8B-B14F-4D97-AF65-F5344CB8AC3E}">
        <p14:creationId xmlns:p14="http://schemas.microsoft.com/office/powerpoint/2010/main" xmlns="" val="39267544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lstStyle/>
          <a:p>
            <a:pPr marL="109728" indent="0" algn="ctr">
              <a:buNone/>
            </a:pPr>
            <a:r>
              <a:rPr lang="pl-PL" b="1" dirty="0" smtClean="0"/>
              <a:t>ZASTĘPCZA</a:t>
            </a:r>
          </a:p>
          <a:p>
            <a:pPr marL="109728" indent="0" algn="ctr">
              <a:buNone/>
            </a:pPr>
            <a:endParaRPr lang="pl-PL" b="1" dirty="0" smtClean="0"/>
          </a:p>
          <a:p>
            <a:r>
              <a:rPr lang="pl-PL" dirty="0"/>
              <a:t>p</a:t>
            </a:r>
            <a:r>
              <a:rPr lang="pl-PL" dirty="0" smtClean="0"/>
              <a:t>odmiot wchodzący w prawa pokrzywdzonego w razie jego śmierci jeszcze przed rozpoczęciem przewodu sądowego</a:t>
            </a:r>
            <a:endParaRPr lang="pl-PL" dirty="0"/>
          </a:p>
        </p:txBody>
      </p:sp>
      <p:sp>
        <p:nvSpPr>
          <p:cNvPr id="6" name="Content Placeholder 5"/>
          <p:cNvSpPr>
            <a:spLocks noGrp="1"/>
          </p:cNvSpPr>
          <p:nvPr>
            <p:ph sz="quarter" idx="4"/>
          </p:nvPr>
        </p:nvSpPr>
        <p:spPr/>
        <p:txBody>
          <a:bodyPr>
            <a:normAutofit/>
          </a:bodyPr>
          <a:lstStyle/>
          <a:p>
            <a:pPr marL="109728" indent="0" algn="ctr">
              <a:buNone/>
            </a:pPr>
            <a:r>
              <a:rPr lang="pl-PL" b="1" dirty="0" smtClean="0"/>
              <a:t>NOWA</a:t>
            </a:r>
          </a:p>
          <a:p>
            <a:endParaRPr lang="pl-PL" dirty="0" smtClean="0"/>
          </a:p>
          <a:p>
            <a:r>
              <a:rPr lang="pl-PL" dirty="0" smtClean="0"/>
              <a:t>podmiot </a:t>
            </a:r>
            <a:r>
              <a:rPr lang="pl-PL" dirty="0"/>
              <a:t>wchodzący w prawa </a:t>
            </a:r>
            <a:r>
              <a:rPr lang="pl-PL" dirty="0" smtClean="0"/>
              <a:t>pokrzywdzonego mającego status strony postępowania sądowego w razie jego śmierci już po rozpoczęciu przewodu sądowego</a:t>
            </a:r>
            <a:endParaRPr lang="pl-PL" dirty="0"/>
          </a:p>
        </p:txBody>
      </p:sp>
    </p:spTree>
    <p:extLst>
      <p:ext uri="{BB962C8B-B14F-4D97-AF65-F5344CB8AC3E}">
        <p14:creationId xmlns:p14="http://schemas.microsoft.com/office/powerpoint/2010/main" xmlns="" val="1497057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Strony procesowe</a:t>
            </a:r>
            <a:endParaRPr lang="pl-PL" dirty="0"/>
          </a:p>
        </p:txBody>
      </p:sp>
      <p:sp>
        <p:nvSpPr>
          <p:cNvPr id="5" name="Content Placeholder 4"/>
          <p:cNvSpPr>
            <a:spLocks noGrp="1"/>
          </p:cNvSpPr>
          <p:nvPr>
            <p:ph sz="quarter" idx="2"/>
          </p:nvPr>
        </p:nvSpPr>
        <p:spPr/>
        <p:txBody>
          <a:bodyPr/>
          <a:lstStyle/>
          <a:p>
            <a:pPr marL="109728" indent="0" algn="ctr">
              <a:buNone/>
            </a:pPr>
            <a:r>
              <a:rPr lang="pl-PL" b="1" dirty="0" smtClean="0"/>
              <a:t>POSTĘPOWANIA PRZYGOTOWAWCZEGO</a:t>
            </a:r>
          </a:p>
          <a:p>
            <a:pPr marL="109728" indent="0">
              <a:buNone/>
            </a:pPr>
            <a:endParaRPr lang="pl-PL" dirty="0" smtClean="0"/>
          </a:p>
          <a:p>
            <a:r>
              <a:rPr lang="pl-PL" dirty="0"/>
              <a:t>p</a:t>
            </a:r>
            <a:r>
              <a:rPr lang="pl-PL" dirty="0" smtClean="0"/>
              <a:t>okrzywdzony</a:t>
            </a:r>
          </a:p>
          <a:p>
            <a:endParaRPr lang="pl-PL" dirty="0"/>
          </a:p>
          <a:p>
            <a:r>
              <a:rPr lang="pl-PL" dirty="0" smtClean="0"/>
              <a:t>podejrzany</a:t>
            </a:r>
            <a:endParaRPr lang="pl-PL" dirty="0"/>
          </a:p>
        </p:txBody>
      </p:sp>
      <p:sp>
        <p:nvSpPr>
          <p:cNvPr id="6" name="Content Placeholder 5"/>
          <p:cNvSpPr>
            <a:spLocks noGrp="1"/>
          </p:cNvSpPr>
          <p:nvPr>
            <p:ph sz="quarter" idx="4"/>
          </p:nvPr>
        </p:nvSpPr>
        <p:spPr/>
        <p:txBody>
          <a:bodyPr/>
          <a:lstStyle/>
          <a:p>
            <a:pPr marL="109728" indent="0" algn="ctr">
              <a:buNone/>
            </a:pPr>
            <a:r>
              <a:rPr lang="pl-PL" b="1" dirty="0" smtClean="0"/>
              <a:t>POSTĘPOWANIA SĄDOWEGO</a:t>
            </a:r>
          </a:p>
          <a:p>
            <a:pPr marL="109728" indent="0">
              <a:buNone/>
            </a:pPr>
            <a:endParaRPr lang="pl-PL" b="1" dirty="0"/>
          </a:p>
          <a:p>
            <a:r>
              <a:rPr lang="pl-PL" dirty="0" smtClean="0"/>
              <a:t>Oskarżyciel publiczny, posiłkowy, prywatny</a:t>
            </a:r>
          </a:p>
          <a:p>
            <a:endParaRPr lang="pl-PL" dirty="0"/>
          </a:p>
          <a:p>
            <a:r>
              <a:rPr lang="pl-PL" dirty="0" smtClean="0"/>
              <a:t>oskarżony</a:t>
            </a:r>
            <a:endParaRPr lang="pl-PL" dirty="0"/>
          </a:p>
        </p:txBody>
      </p:sp>
    </p:spTree>
    <p:extLst>
      <p:ext uri="{BB962C8B-B14F-4D97-AF65-F5344CB8AC3E}">
        <p14:creationId xmlns:p14="http://schemas.microsoft.com/office/powerpoint/2010/main" xmlns="" val="1196458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smtClean="0"/>
              <a:t>Strony procesowe</a:t>
            </a:r>
            <a:endParaRPr lang="pl-PL" dirty="0"/>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smtClean="0"/>
            </a:p>
            <a:p>
              <a:pPr algn="ctr"/>
              <a:r>
                <a:rPr lang="pl-PL" b="1" dirty="0" smtClean="0"/>
                <a:t>UBOCZNY</a:t>
              </a:r>
              <a:endParaRPr lang="pl-PL" b="1" dirty="0"/>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smtClean="0"/>
            </a:p>
            <a:p>
              <a:pPr algn="ctr"/>
              <a:r>
                <a:rPr lang="pl-PL" b="1" dirty="0" smtClean="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xmlns=""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303565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smtClean="0"/>
              <a:t>Oskarżyciel publiczny- </a:t>
            </a:r>
            <a:r>
              <a:rPr lang="pl-PL" dirty="0" smtClean="0"/>
              <a:t>organ państwowy wnoszący i popierający oskarżenie w sprawach o przestępstwa publicznoskargowe.</a:t>
            </a:r>
          </a:p>
          <a:p>
            <a:endParaRPr lang="pl-PL" dirty="0"/>
          </a:p>
          <a:p>
            <a:r>
              <a:rPr lang="pl-PL" dirty="0" smtClean="0"/>
              <a:t>Najczęściej </a:t>
            </a:r>
            <a:r>
              <a:rPr lang="pl-PL" b="1" dirty="0" smtClean="0"/>
              <a:t>prokurator</a:t>
            </a:r>
            <a:r>
              <a:rPr lang="pl-PL" dirty="0" smtClean="0"/>
              <a:t>→ art. 45 § 1 k.p.k. </a:t>
            </a:r>
          </a:p>
          <a:p>
            <a:endParaRPr lang="pl-PL" dirty="0"/>
          </a:p>
          <a:p>
            <a:r>
              <a:rPr lang="pl-PL" dirty="0" smtClean="0"/>
              <a:t>Nieprokuratorscy oskarżyciele publiczni→ art. 45 § 2 k.p.k., np. organy Inspekcji Handlowej, Straży Granicznej, strażnicy leśni.</a:t>
            </a:r>
          </a:p>
          <a:p>
            <a:endParaRPr lang="pl-PL" dirty="0"/>
          </a:p>
          <a:p>
            <a:r>
              <a:rPr lang="pl-PL" dirty="0" smtClean="0"/>
              <a:t>Podstawowym obowiązkiem oskarżyciela publicznego jest </a:t>
            </a:r>
            <a:r>
              <a:rPr lang="pl-PL" b="1" dirty="0" smtClean="0"/>
              <a:t>wniesienie i popieranie aktu oskarżenia </a:t>
            </a:r>
            <a:r>
              <a:rPr lang="pl-PL" dirty="0" smtClean="0"/>
              <a:t>przed sądem o czyn ścigany z urzędu→ art. 10 § 1 k.p.k. (zasada </a:t>
            </a:r>
            <a:r>
              <a:rPr lang="pl-PL" b="1" dirty="0" smtClean="0"/>
              <a:t>legalizmu</a:t>
            </a:r>
            <a:r>
              <a:rPr lang="pl-PL" dirty="0" smtClean="0"/>
              <a:t>).</a:t>
            </a:r>
          </a:p>
          <a:p>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xmlns="" val="16612083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60500388"/>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1971945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r>
              <a:rPr lang="pl-PL" dirty="0"/>
              <a:t>J</a:t>
            </a:r>
            <a:r>
              <a:rPr lang="pl-PL" dirty="0" smtClean="0"/>
              <a:t>ako </a:t>
            </a:r>
            <a:r>
              <a:rPr lang="pl-PL" b="1" dirty="0"/>
              <a:t>organ</a:t>
            </a:r>
            <a:r>
              <a:rPr lang="pl-PL" dirty="0"/>
              <a:t> postępowania przygotowawczego- prokurator jest przede wszystkim </a:t>
            </a:r>
            <a:r>
              <a:rPr lang="pl-PL" i="1" dirty="0"/>
              <a:t>dominus litis </a:t>
            </a:r>
            <a:r>
              <a:rPr lang="pl-PL" dirty="0"/>
              <a:t>tego etapu procesu i występuje  jako organ </a:t>
            </a:r>
            <a:r>
              <a:rPr lang="pl-PL" dirty="0" smtClean="0"/>
              <a:t>kierowniczy postępowania </a:t>
            </a:r>
            <a:r>
              <a:rPr lang="pl-PL" dirty="0"/>
              <a:t>przygotowawczego i z tego względu ustawa wyposaża go w szereg </a:t>
            </a:r>
            <a:r>
              <a:rPr lang="pl-PL" dirty="0" smtClean="0"/>
              <a:t>kompetencji.</a:t>
            </a:r>
          </a:p>
          <a:p>
            <a:pPr marL="109728" indent="0">
              <a:buNone/>
            </a:pPr>
            <a:endParaRPr lang="pl-PL" dirty="0" smtClean="0"/>
          </a:p>
          <a:p>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a:t>
            </a:r>
            <a:r>
              <a:rPr lang="pl-PL" dirty="0" smtClean="0"/>
              <a:t>oskarżyciela</a:t>
            </a:r>
          </a:p>
          <a:p>
            <a:pPr marL="109728" indent="0">
              <a:buNone/>
            </a:pPr>
            <a:endParaRPr lang="pl-PL" dirty="0" smtClean="0"/>
          </a:p>
          <a:p>
            <a:r>
              <a:rPr lang="pl-PL" b="1" dirty="0" smtClean="0"/>
              <a:t>Rzecznik </a:t>
            </a:r>
            <a:r>
              <a:rPr lang="pl-PL" b="1" dirty="0"/>
              <a:t>interesu </a:t>
            </a:r>
            <a:r>
              <a:rPr lang="pl-PL" b="1" dirty="0" smtClean="0"/>
              <a:t>społecznego- </a:t>
            </a:r>
            <a:r>
              <a:rPr lang="pl-PL" dirty="0" smtClean="0"/>
              <a:t>to </a:t>
            </a:r>
            <a:r>
              <a:rPr lang="pl-PL" dirty="0"/>
              <a:t>pewna kategoria pośrednia między stronami, a przedstawicielami procesowymi </a:t>
            </a:r>
            <a:r>
              <a:rPr lang="pl-PL" dirty="0" smtClean="0"/>
              <a:t>stron. Podobnie </a:t>
            </a:r>
            <a:r>
              <a:rPr lang="pl-PL" dirty="0"/>
              <a:t>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smtClean="0"/>
              <a:t>Prokurator</a:t>
            </a:r>
            <a:endParaRPr lang="pl-PL" dirty="0"/>
          </a:p>
        </p:txBody>
      </p:sp>
    </p:spTree>
    <p:extLst>
      <p:ext uri="{BB962C8B-B14F-4D97-AF65-F5344CB8AC3E}">
        <p14:creationId xmlns:p14="http://schemas.microsoft.com/office/powerpoint/2010/main" xmlns="" val="17032719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smtClean="0"/>
          </a:p>
          <a:p>
            <a:pPr marL="109728" indent="0" algn="ctr">
              <a:buNone/>
            </a:pPr>
            <a:r>
              <a:rPr lang="pl-PL" b="1" dirty="0" smtClean="0"/>
              <a:t>Zasady działania prokuratury</a:t>
            </a:r>
          </a:p>
          <a:p>
            <a:pPr marL="109728" indent="0" algn="ctr">
              <a:buNone/>
            </a:pPr>
            <a:endParaRPr lang="pl-PL" b="1" dirty="0" smtClean="0"/>
          </a:p>
          <a:p>
            <a:r>
              <a:rPr lang="pl-PL" dirty="0" smtClean="0"/>
              <a:t>Zasada jednolitości</a:t>
            </a:r>
          </a:p>
          <a:p>
            <a:r>
              <a:rPr lang="pl-PL" dirty="0" smtClean="0"/>
              <a:t>Zasada centralizmu</a:t>
            </a:r>
          </a:p>
          <a:p>
            <a:r>
              <a:rPr lang="pl-PL" dirty="0" smtClean="0"/>
              <a:t>Zasada hierarchicznego podporządkowania</a:t>
            </a:r>
          </a:p>
          <a:p>
            <a:r>
              <a:rPr lang="pl-PL" dirty="0" smtClean="0"/>
              <a:t>Zasada dewolucji</a:t>
            </a:r>
          </a:p>
          <a:p>
            <a:r>
              <a:rPr lang="pl-PL" dirty="0" smtClean="0"/>
              <a:t>Zasada substytucji</a:t>
            </a:r>
          </a:p>
          <a:p>
            <a:r>
              <a:rPr lang="pl-PL" dirty="0" smtClean="0"/>
              <a:t>Zasada indyferencji</a:t>
            </a:r>
          </a:p>
          <a:p>
            <a:r>
              <a:rPr lang="pl-PL" dirty="0" smtClean="0"/>
              <a:t>Zasada niezależności</a:t>
            </a:r>
          </a:p>
          <a:p>
            <a:r>
              <a:rPr lang="pl-PL" dirty="0" smtClean="0"/>
              <a:t>Zasada samodzielności</a:t>
            </a:r>
            <a:endParaRPr lang="pl-PL" dirty="0"/>
          </a:p>
        </p:txBody>
      </p:sp>
      <p:sp>
        <p:nvSpPr>
          <p:cNvPr id="3" name="Title 2"/>
          <p:cNvSpPr>
            <a:spLocks noGrp="1"/>
          </p:cNvSpPr>
          <p:nvPr>
            <p:ph type="title"/>
          </p:nvPr>
        </p:nvSpPr>
        <p:spPr>
          <a:xfrm>
            <a:off x="467544" y="548680"/>
            <a:ext cx="8229600" cy="1143000"/>
          </a:xfrm>
        </p:spPr>
        <p:txBody>
          <a:bodyPr>
            <a:normAutofit/>
          </a:bodyPr>
          <a:lstStyle/>
          <a:p>
            <a:pPr algn="ctr"/>
            <a:r>
              <a:rPr lang="pl-PL" dirty="0" smtClean="0"/>
              <a:t>Prokurator</a:t>
            </a:r>
            <a:endParaRPr lang="pl-PL" dirty="0"/>
          </a:p>
        </p:txBody>
      </p:sp>
    </p:spTree>
    <p:extLst>
      <p:ext uri="{BB962C8B-B14F-4D97-AF65-F5344CB8AC3E}">
        <p14:creationId xmlns:p14="http://schemas.microsoft.com/office/powerpoint/2010/main" xmlns="" val="16717213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smtClean="0"/>
          </a:p>
          <a:p>
            <a:r>
              <a:rPr lang="pl-PL" dirty="0" smtClean="0"/>
              <a:t>Zasada </a:t>
            </a:r>
            <a:r>
              <a:rPr lang="pl-PL" b="1" dirty="0" smtClean="0"/>
              <a:t>jednolitości</a:t>
            </a:r>
          </a:p>
          <a:p>
            <a:endParaRPr lang="pl-PL" b="1" dirty="0"/>
          </a:p>
          <a:p>
            <a:pPr marL="109728" indent="0">
              <a:buNone/>
            </a:pPr>
            <a:r>
              <a:rPr lang="pl-PL" dirty="0" smtClean="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xmlns="" val="29534761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endParaRPr lang="pl-PL" dirty="0" smtClean="0"/>
          </a:p>
          <a:p>
            <a:r>
              <a:rPr lang="pl-PL" dirty="0" smtClean="0"/>
              <a:t>Zasada </a:t>
            </a:r>
            <a:r>
              <a:rPr lang="pl-PL" b="1" dirty="0" smtClean="0"/>
              <a:t>centralizmu</a:t>
            </a:r>
          </a:p>
          <a:p>
            <a:endParaRPr lang="pl-PL" b="1" dirty="0"/>
          </a:p>
          <a:p>
            <a:pPr marL="109728" indent="0">
              <a:buNone/>
            </a:pPr>
            <a:r>
              <a:rPr lang="pl-PL" dirty="0" smtClean="0"/>
              <a:t>Dotyczy kompetencji Prokuratora Generalnego, któremu podporządkowana jest cała prokuratura.</a:t>
            </a:r>
          </a:p>
          <a:p>
            <a:pPr marL="109728" indent="0">
              <a:buNone/>
            </a:pPr>
            <a:r>
              <a:rPr lang="pl-PL" dirty="0" smtClean="0"/>
              <a:t>Kieruje on jej działalnością osobiście lub przez swoich zastępców. Ponadto wydaje zarządzenia, wytyczne i polecenia.</a:t>
            </a:r>
            <a:endParaRPr lang="pl-PL" dirty="0"/>
          </a:p>
        </p:txBody>
      </p:sp>
    </p:spTree>
    <p:extLst>
      <p:ext uri="{BB962C8B-B14F-4D97-AF65-F5344CB8AC3E}">
        <p14:creationId xmlns:p14="http://schemas.microsoft.com/office/powerpoint/2010/main" xmlns="" val="2892968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71" y="404664"/>
            <a:ext cx="9061470" cy="780008"/>
          </a:xfrm>
        </p:spPr>
        <p:txBody>
          <a:bodyPr>
            <a:normAutofit/>
          </a:bodyPr>
          <a:lstStyle/>
          <a:p>
            <a:pPr algn="ctr"/>
            <a:r>
              <a:rPr lang="pl-PL" sz="4800" dirty="0" smtClean="0"/>
              <a:t>Przesłanki materialne i formalne</a:t>
            </a:r>
            <a:endParaRPr lang="pl-PL" sz="4800" dirty="0"/>
          </a:p>
        </p:txBody>
      </p:sp>
      <p:sp>
        <p:nvSpPr>
          <p:cNvPr id="3" name="Symbol zastępczy zawartości 2"/>
          <p:cNvSpPr>
            <a:spLocks noGrp="1"/>
          </p:cNvSpPr>
          <p:nvPr>
            <p:ph idx="1"/>
          </p:nvPr>
        </p:nvSpPr>
        <p:spPr>
          <a:xfrm>
            <a:off x="107504" y="1196752"/>
            <a:ext cx="9036496" cy="5472608"/>
          </a:xfrm>
        </p:spPr>
        <p:txBody>
          <a:bodyPr>
            <a:normAutofit fontScale="85000" lnSpcReduction="20000"/>
          </a:bodyPr>
          <a:lstStyle/>
          <a:p>
            <a:r>
              <a:rPr lang="pl-PL" b="1" dirty="0"/>
              <a:t>Przesłanki materialne </a:t>
            </a:r>
            <a:r>
              <a:rPr lang="pl-PL" dirty="0"/>
              <a:t>warunkują dopuszczalność procesu, ponieważ warunkują równocześnie samą odpowiedzialność karną określoną przepisami prawa materialnego:</a:t>
            </a:r>
          </a:p>
          <a:p>
            <a:pPr lvl="1"/>
            <a:r>
              <a:rPr lang="pl-PL" b="1" dirty="0"/>
              <a:t>przesłanki uniewinnienia </a:t>
            </a:r>
            <a:r>
              <a:rPr lang="pl-PL" dirty="0"/>
              <a:t>(art. 17 § 1 pkt 1, pkt 2 k.p.k.);</a:t>
            </a:r>
            <a:endParaRPr lang="pl-PL" b="1" dirty="0"/>
          </a:p>
          <a:p>
            <a:pPr lvl="1"/>
            <a:r>
              <a:rPr lang="pl-PL" b="1" dirty="0"/>
              <a:t>przesłanki umorzenia </a:t>
            </a:r>
            <a:r>
              <a:rPr lang="pl-PL" dirty="0"/>
              <a:t>(art. 17 § 1 pkt 3, pkt 4, pkt 6 k.p.k., abolicja, immunitety materialne i formalne, art. 111 § 1 k.k</a:t>
            </a:r>
            <a:r>
              <a:rPr lang="pl-PL" dirty="0" smtClean="0"/>
              <a:t>.).</a:t>
            </a:r>
          </a:p>
          <a:p>
            <a:pPr lvl="1"/>
            <a:endParaRPr lang="pl-PL" b="1" dirty="0"/>
          </a:p>
          <a:p>
            <a:r>
              <a:rPr lang="pl-PL" dirty="0"/>
              <a:t>Skutkiem procesowym stwierdzenia przeszkody procesowej o charakterze materialnym w postępowaniu przygotowawczym jest zawsze umorzenie tego postępowania. </a:t>
            </a:r>
            <a:endParaRPr lang="pl-PL" dirty="0" smtClean="0"/>
          </a:p>
          <a:p>
            <a:pPr marL="0" indent="0">
              <a:buNone/>
            </a:pPr>
            <a:endParaRPr lang="pl-PL" dirty="0" smtClean="0"/>
          </a:p>
          <a:p>
            <a:r>
              <a:rPr lang="pl-PL" dirty="0" smtClean="0"/>
              <a:t>W </a:t>
            </a:r>
            <a:r>
              <a:rPr lang="pl-PL" dirty="0"/>
              <a:t>postępowaniu sądowym, stwierdzenie negatywnego warunku materialnego określonego w art. 17 § 1 pkt 1 i 2 </a:t>
            </a:r>
            <a:r>
              <a:rPr lang="pl-PL" dirty="0" smtClean="0"/>
              <a:t>k.p.k. </a:t>
            </a:r>
            <a:r>
              <a:rPr lang="pl-PL" dirty="0"/>
              <a:t>przed rozpoczęciem przewodu sądowego powoduje umorzenie postępowania, natomiast  po rozpoczęciu przewodu sądowego powoduje wydanie wyroku uniewinniającego chyba, że sprawca w chwili czynu był niepoczytalny, co stanowi przesłankę do wydania wyroku umarzającego (art. 414§1 </a:t>
            </a:r>
            <a:r>
              <a:rPr lang="pl-PL" dirty="0" smtClean="0"/>
              <a:t>k.p.k.). </a:t>
            </a:r>
          </a:p>
          <a:p>
            <a:pPr marL="0" indent="0">
              <a:buNone/>
            </a:pPr>
            <a:endParaRPr lang="pl-PL" dirty="0" smtClean="0"/>
          </a:p>
          <a:p>
            <a:pPr marL="0" indent="0">
              <a:buNone/>
            </a:pPr>
            <a:endParaRPr lang="pl-PL" b="1" dirty="0"/>
          </a:p>
          <a:p>
            <a:endParaRPr lang="pl-PL" dirty="0"/>
          </a:p>
        </p:txBody>
      </p:sp>
    </p:spTree>
    <p:extLst>
      <p:ext uri="{BB962C8B-B14F-4D97-AF65-F5344CB8AC3E}">
        <p14:creationId xmlns:p14="http://schemas.microsoft.com/office/powerpoint/2010/main" xmlns="" val="17506623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endParaRPr lang="pl-PL" dirty="0" smtClean="0"/>
          </a:p>
          <a:p>
            <a:r>
              <a:rPr lang="pl-PL" dirty="0" smtClean="0"/>
              <a:t>Zasada </a:t>
            </a:r>
            <a:r>
              <a:rPr lang="pl-PL" b="1" dirty="0" smtClean="0"/>
              <a:t>hierarchicznego podporządkowania</a:t>
            </a:r>
          </a:p>
          <a:p>
            <a:endParaRPr lang="pl-PL" b="1" dirty="0"/>
          </a:p>
          <a:p>
            <a:pPr marL="109728" indent="0">
              <a:buNone/>
            </a:pPr>
            <a:r>
              <a:rPr lang="pl-PL" dirty="0" smtClean="0"/>
              <a:t>Polega na podporządkowaniu prokuratorów niższego szczebla prokuratorom nadrzędnym oraz na podporządkowaniu prokuratorów w ramach poszczególnych jednostek prokuratury bezpośredniemu przełożonemu.</a:t>
            </a:r>
            <a:endParaRPr lang="pl-PL" dirty="0"/>
          </a:p>
        </p:txBody>
      </p:sp>
    </p:spTree>
    <p:extLst>
      <p:ext uri="{BB962C8B-B14F-4D97-AF65-F5344CB8AC3E}">
        <p14:creationId xmlns:p14="http://schemas.microsoft.com/office/powerpoint/2010/main" xmlns="" val="8982917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endParaRPr lang="pl-PL" dirty="0" smtClean="0"/>
          </a:p>
          <a:p>
            <a:r>
              <a:rPr lang="pl-PL" dirty="0" smtClean="0"/>
              <a:t>Zasada </a:t>
            </a:r>
            <a:r>
              <a:rPr lang="pl-PL" b="1" dirty="0" smtClean="0"/>
              <a:t>dewolucji</a:t>
            </a:r>
          </a:p>
          <a:p>
            <a:endParaRPr lang="pl-PL" b="1" dirty="0"/>
          </a:p>
          <a:p>
            <a:pPr marL="109728" indent="0">
              <a:buNone/>
            </a:pPr>
            <a:r>
              <a:rPr lang="pl-PL" dirty="0" smtClean="0"/>
              <a:t>Możliwość przejęcia czynności postępowania przez prokuratora przełożonego od prokuratora podwładnego do własnego prowadzenia.</a:t>
            </a:r>
            <a:endParaRPr lang="pl-PL" dirty="0"/>
          </a:p>
        </p:txBody>
      </p:sp>
    </p:spTree>
    <p:extLst>
      <p:ext uri="{BB962C8B-B14F-4D97-AF65-F5344CB8AC3E}">
        <p14:creationId xmlns:p14="http://schemas.microsoft.com/office/powerpoint/2010/main" xmlns="" val="24361862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endParaRPr lang="pl-PL" dirty="0" smtClean="0"/>
          </a:p>
          <a:p>
            <a:r>
              <a:rPr lang="pl-PL" dirty="0" smtClean="0"/>
              <a:t>Zasada </a:t>
            </a:r>
            <a:r>
              <a:rPr lang="pl-PL" b="1" dirty="0" smtClean="0"/>
              <a:t>substytucji</a:t>
            </a:r>
          </a:p>
          <a:p>
            <a:endParaRPr lang="pl-PL" b="1" dirty="0"/>
          </a:p>
          <a:p>
            <a:pPr marL="109728" indent="0">
              <a:buNone/>
            </a:pPr>
            <a:r>
              <a:rPr lang="pl-PL" dirty="0" smtClean="0"/>
              <a:t>Pozwala na zlecanie podległym prokuratorom wykonania czynności będących w kompetencji prokuratora zlecającego, chyba że ustawa zastrzega daną czynność do jego właściwości.</a:t>
            </a:r>
            <a:endParaRPr lang="pl-PL" dirty="0"/>
          </a:p>
        </p:txBody>
      </p:sp>
    </p:spTree>
    <p:extLst>
      <p:ext uri="{BB962C8B-B14F-4D97-AF65-F5344CB8AC3E}">
        <p14:creationId xmlns:p14="http://schemas.microsoft.com/office/powerpoint/2010/main" xmlns="" val="16269000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endParaRPr lang="pl-PL" dirty="0" smtClean="0"/>
          </a:p>
          <a:p>
            <a:r>
              <a:rPr lang="pl-PL" dirty="0" smtClean="0"/>
              <a:t>Zasada </a:t>
            </a:r>
            <a:r>
              <a:rPr lang="pl-PL" b="1" dirty="0" smtClean="0"/>
              <a:t>indyferencji</a:t>
            </a:r>
          </a:p>
          <a:p>
            <a:endParaRPr lang="pl-PL" b="1" dirty="0"/>
          </a:p>
          <a:p>
            <a:pPr marL="109728" indent="0">
              <a:buNone/>
            </a:pPr>
            <a:r>
              <a:rPr lang="pl-PL" dirty="0" smtClean="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buNone/>
            </a:pPr>
            <a:r>
              <a:rPr lang="pl-PL" dirty="0" smtClean="0"/>
              <a:t>Wyjątkiem jest brak możliwości zastępstwa w czynnościach powierzonych prokuratorowi określonego szczebla.</a:t>
            </a:r>
          </a:p>
          <a:p>
            <a:pPr marL="109728" indent="0">
              <a:buNone/>
            </a:pPr>
            <a:endParaRPr lang="pl-PL" dirty="0"/>
          </a:p>
        </p:txBody>
      </p:sp>
    </p:spTree>
    <p:extLst>
      <p:ext uri="{BB962C8B-B14F-4D97-AF65-F5344CB8AC3E}">
        <p14:creationId xmlns:p14="http://schemas.microsoft.com/office/powerpoint/2010/main" xmlns="" val="334335317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endParaRPr lang="pl-PL" dirty="0" smtClean="0"/>
          </a:p>
          <a:p>
            <a:r>
              <a:rPr lang="pl-PL" dirty="0" smtClean="0"/>
              <a:t>Zasada </a:t>
            </a:r>
            <a:r>
              <a:rPr lang="pl-PL" b="1" dirty="0" smtClean="0"/>
              <a:t>niezależności</a:t>
            </a:r>
          </a:p>
          <a:p>
            <a:endParaRPr lang="pl-PL" b="1" dirty="0" smtClean="0"/>
          </a:p>
          <a:p>
            <a:pPr marL="109728" indent="0">
              <a:buNone/>
            </a:pPr>
            <a:r>
              <a:rPr lang="pl-PL" dirty="0"/>
              <a:t>Art. 7. § 1. Prokurator </a:t>
            </a:r>
            <a:r>
              <a:rPr lang="pl-PL" b="1" dirty="0"/>
              <a:t>przy wykonywaniu czynności określonych w ustawach </a:t>
            </a:r>
          </a:p>
          <a:p>
            <a:pPr marL="109728" indent="0">
              <a:buNone/>
            </a:pPr>
            <a:r>
              <a:rPr lang="pl-PL" b="1" dirty="0"/>
              <a:t>jest niezależny</a:t>
            </a:r>
            <a:r>
              <a:rPr lang="pl-PL" dirty="0"/>
              <a:t>, z zastrzeżeniem § 2–6 oraz art. 8 i art. 9.</a:t>
            </a:r>
          </a:p>
          <a:p>
            <a:pPr marL="109728" indent="0">
              <a:buNone/>
            </a:pPr>
            <a:endParaRPr lang="pl-PL" b="1" dirty="0" smtClean="0"/>
          </a:p>
          <a:p>
            <a:pPr marL="109728" indent="0">
              <a:buNone/>
            </a:pPr>
            <a:endParaRPr lang="pl-PL" b="1" dirty="0"/>
          </a:p>
        </p:txBody>
      </p:sp>
      <p:sp>
        <p:nvSpPr>
          <p:cNvPr id="4" name="Cloud Callout 3"/>
          <p:cNvSpPr/>
          <p:nvPr/>
        </p:nvSpPr>
        <p:spPr>
          <a:xfrm>
            <a:off x="2771800" y="4509120"/>
            <a:ext cx="5557580" cy="177281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Uwaga!</a:t>
            </a:r>
          </a:p>
          <a:p>
            <a:pPr algn="ctr"/>
            <a:r>
              <a:rPr lang="pl-PL" dirty="0" smtClean="0"/>
              <a:t>Prokurator </a:t>
            </a:r>
            <a:r>
              <a:rPr lang="pl-PL" b="1" dirty="0" smtClean="0"/>
              <a:t>nie jest </a:t>
            </a:r>
            <a:r>
              <a:rPr lang="pl-PL" dirty="0" smtClean="0"/>
              <a:t>niezawisły jak sędzia.</a:t>
            </a:r>
          </a:p>
          <a:p>
            <a:pPr algn="ctr"/>
            <a:r>
              <a:rPr lang="pl-PL" dirty="0" smtClean="0"/>
              <a:t>Prokurator jest </a:t>
            </a:r>
            <a:r>
              <a:rPr lang="pl-PL" b="1" dirty="0" smtClean="0"/>
              <a:t>niezależny</a:t>
            </a:r>
            <a:r>
              <a:rPr lang="pl-PL" dirty="0" smtClean="0"/>
              <a:t>.</a:t>
            </a:r>
            <a:endParaRPr lang="pl-PL" dirty="0"/>
          </a:p>
        </p:txBody>
      </p:sp>
    </p:spTree>
    <p:extLst>
      <p:ext uri="{BB962C8B-B14F-4D97-AF65-F5344CB8AC3E}">
        <p14:creationId xmlns:p14="http://schemas.microsoft.com/office/powerpoint/2010/main" xmlns="" val="234462343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smtClean="0"/>
          </a:p>
          <a:p>
            <a:r>
              <a:rPr lang="pl-PL" dirty="0" smtClean="0"/>
              <a:t>Zasada </a:t>
            </a:r>
            <a:r>
              <a:rPr lang="pl-PL" b="1" dirty="0" smtClean="0"/>
              <a:t>samodzielności</a:t>
            </a:r>
          </a:p>
          <a:p>
            <a:endParaRPr lang="pl-PL" b="1" dirty="0"/>
          </a:p>
          <a:p>
            <a:pPr marL="109728" indent="0">
              <a:buNone/>
            </a:pPr>
            <a:r>
              <a:rPr lang="pl-PL" dirty="0" smtClean="0"/>
              <a:t>W przypadku ujawnienia się </a:t>
            </a:r>
            <a:r>
              <a:rPr lang="pl-PL" b="1" dirty="0" smtClean="0"/>
              <a:t>nowych okoliczności w postępowaniu sądowym </a:t>
            </a:r>
            <a:r>
              <a:rPr lang="pl-PL" dirty="0" smtClean="0"/>
              <a:t>prokurator samodzielnie podejmuje decyzje związane z dalszym tokiem tego postępowania.</a:t>
            </a:r>
          </a:p>
          <a:p>
            <a:pPr marL="109728" indent="0">
              <a:buNone/>
            </a:pPr>
            <a:endParaRPr lang="pl-PL" dirty="0"/>
          </a:p>
          <a:p>
            <a:pPr marL="109728" indent="0">
              <a:buNone/>
            </a:pPr>
            <a:r>
              <a:rPr lang="pl-PL" b="1" dirty="0" smtClean="0"/>
              <a:t>Art. </a:t>
            </a:r>
            <a:r>
              <a:rPr lang="pl-PL" b="1" dirty="0"/>
              <a:t>7 § 6. </a:t>
            </a:r>
            <a:r>
              <a:rPr lang="pl-PL" dirty="0"/>
              <a:t>W przypadku  gdy  w postępowaniu  sądowym  ujawnią  się  nowe </a:t>
            </a:r>
            <a:r>
              <a:rPr lang="pl-PL" dirty="0" smtClean="0"/>
              <a:t>okoliczności</a:t>
            </a:r>
            <a:r>
              <a:rPr lang="pl-PL" dirty="0"/>
              <a:t>,  prokurator  samodzielnie  podejmuje  decyzje  związane  z dalszym </a:t>
            </a:r>
            <a:r>
              <a:rPr lang="pl-PL" dirty="0" smtClean="0"/>
              <a:t>tokiem  </a:t>
            </a:r>
            <a:r>
              <a:rPr lang="pl-PL" dirty="0"/>
              <a:t>tego  postępowania.  Jeżeli  następstwem  decyzji  może  być  konieczność </a:t>
            </a:r>
            <a:r>
              <a:rPr lang="pl-PL" dirty="0" smtClean="0"/>
              <a:t>dokonania </a:t>
            </a:r>
            <a:r>
              <a:rPr lang="pl-PL" dirty="0"/>
              <a:t>wydatku przewyższającego kwotę ustaloną przez kierownika jednostki </a:t>
            </a:r>
            <a:r>
              <a:rPr lang="pl-PL" dirty="0" smtClean="0"/>
              <a:t>organizacyjnej</a:t>
            </a:r>
            <a:r>
              <a:rPr lang="pl-PL" dirty="0"/>
              <a:t>, prokurator może podjąć decyzję po uzyskaniu zgody kierownika </a:t>
            </a:r>
            <a:r>
              <a:rPr lang="pl-PL" dirty="0" smtClean="0"/>
              <a:t>jednostki </a:t>
            </a:r>
            <a:r>
              <a:rPr lang="pl-PL" dirty="0"/>
              <a:t>organizacyjnej. </a:t>
            </a:r>
          </a:p>
          <a:p>
            <a:pPr marL="109728" indent="0">
              <a:buNone/>
            </a:pPr>
            <a:endParaRPr lang="pl-PL" dirty="0" smtClean="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xmlns="" val="19628979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Wyłączenie</a:t>
            </a:r>
            <a:r>
              <a:rPr lang="pl-PL" dirty="0" smtClean="0"/>
              <a:t> oskarżyciela publicznego→ art. 47 i 48 k.p.k.</a:t>
            </a:r>
          </a:p>
          <a:p>
            <a:endParaRPr lang="pl-PL" dirty="0"/>
          </a:p>
          <a:p>
            <a:r>
              <a:rPr lang="pl-PL" dirty="0" smtClean="0"/>
              <a:t>Odesłanie do przepisów o wyłączeniu sędziego.</a:t>
            </a:r>
          </a:p>
          <a:p>
            <a:endParaRPr lang="pl-PL" dirty="0"/>
          </a:p>
          <a:p>
            <a:r>
              <a:rPr lang="pl-PL" dirty="0" smtClean="0"/>
              <a:t>Zasada </a:t>
            </a:r>
            <a:r>
              <a:rPr lang="pl-PL" b="1" dirty="0" smtClean="0"/>
              <a:t>obiektywizmu </a:t>
            </a:r>
            <a:r>
              <a:rPr lang="pl-PL" dirty="0" smtClean="0"/>
              <a:t>(art. 4 k.p.k.)</a:t>
            </a:r>
          </a:p>
          <a:p>
            <a:endParaRPr lang="pl-PL" b="1" dirty="0"/>
          </a:p>
          <a:p>
            <a:endParaRPr lang="pl-PL" b="1" dirty="0"/>
          </a:p>
        </p:txBody>
      </p:sp>
    </p:spTree>
    <p:extLst>
      <p:ext uri="{BB962C8B-B14F-4D97-AF65-F5344CB8AC3E}">
        <p14:creationId xmlns:p14="http://schemas.microsoft.com/office/powerpoint/2010/main" xmlns="" val="6238708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buNone/>
            </a:pPr>
            <a:r>
              <a:rPr lang="pl-PL" b="1" dirty="0" smtClean="0"/>
              <a:t>Zasada obiektywizmu</a:t>
            </a:r>
            <a:r>
              <a:rPr lang="pl-PL" dirty="0" smtClean="0"/>
              <a:t>- dyrektywa, zgodnie z którą organ procesowy powinien mieć bezstronny stosunek do stron i innych uczestników procesu oraz nie powinien kierunkowo nastawiać się do samej sprawy.</a:t>
            </a:r>
            <a:endParaRPr lang="pl-PL" dirty="0"/>
          </a:p>
        </p:txBody>
      </p:sp>
      <p:sp>
        <p:nvSpPr>
          <p:cNvPr id="3" name="Title 2"/>
          <p:cNvSpPr>
            <a:spLocks noGrp="1"/>
          </p:cNvSpPr>
          <p:nvPr>
            <p:ph type="title"/>
          </p:nvPr>
        </p:nvSpPr>
        <p:spPr/>
        <p:txBody>
          <a:bodyPr/>
          <a:lstStyle/>
          <a:p>
            <a:pPr algn="ctr"/>
            <a:r>
              <a:rPr lang="pl-PL" dirty="0" smtClean="0"/>
              <a:t>Zasada obiektywizmu</a:t>
            </a:r>
            <a:endParaRPr lang="pl-PL" dirty="0"/>
          </a:p>
        </p:txBody>
      </p:sp>
    </p:spTree>
    <p:extLst>
      <p:ext uri="{BB962C8B-B14F-4D97-AF65-F5344CB8AC3E}">
        <p14:creationId xmlns:p14="http://schemas.microsoft.com/office/powerpoint/2010/main" xmlns="" val="42087889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r>
              <a:rPr lang="pl-PL" dirty="0" smtClean="0"/>
              <a:t>Art. 4 k.p.k.→ dotyczy wszystkich organów procesowych.</a:t>
            </a:r>
          </a:p>
          <a:p>
            <a:endParaRPr lang="pl-PL" dirty="0"/>
          </a:p>
          <a:p>
            <a:r>
              <a:rPr lang="pl-PL" dirty="0" smtClean="0"/>
              <a:t>Obowiązywanie tej zasady, w aspekcie bezstronności, można również wywieść z przepisów o wyłączeniu uczestników procesu</a:t>
            </a:r>
          </a:p>
          <a:p>
            <a:pPr>
              <a:buFontTx/>
              <a:buChar char="-"/>
            </a:pPr>
            <a:r>
              <a:rPr lang="pl-PL" dirty="0"/>
              <a:t>w</a:t>
            </a:r>
            <a:r>
              <a:rPr lang="pl-PL" dirty="0" smtClean="0"/>
              <a:t>yłączenie sędziego (art. 40-41 k.p.k.),</a:t>
            </a:r>
          </a:p>
          <a:p>
            <a:pPr>
              <a:buFontTx/>
              <a:buChar char="-"/>
            </a:pPr>
            <a:r>
              <a:rPr lang="pl-PL" dirty="0"/>
              <a:t>w</a:t>
            </a:r>
            <a:r>
              <a:rPr lang="pl-PL" dirty="0" smtClean="0"/>
              <a:t>yłączenie mediatora (art. 23a </a:t>
            </a:r>
            <a:r>
              <a:rPr lang="pl-PL" dirty="0"/>
              <a:t>§ </a:t>
            </a:r>
            <a:r>
              <a:rPr lang="pl-PL" dirty="0" smtClean="0"/>
              <a:t>3 k.p.k.),</a:t>
            </a:r>
          </a:p>
          <a:p>
            <a:pPr>
              <a:buFontTx/>
              <a:buChar char="-"/>
            </a:pPr>
            <a:r>
              <a:rPr lang="pl-PL" dirty="0"/>
              <a:t>w</a:t>
            </a:r>
            <a:r>
              <a:rPr lang="pl-PL" dirty="0" smtClean="0"/>
              <a:t>yłączenie ławnika i referendarza sądowego (art. 44 k.p.k.),</a:t>
            </a:r>
          </a:p>
          <a:p>
            <a:pPr>
              <a:buFontTx/>
              <a:buChar char="-"/>
            </a:pPr>
            <a:r>
              <a:rPr lang="pl-PL" dirty="0"/>
              <a:t>w</a:t>
            </a:r>
            <a:r>
              <a:rPr lang="pl-PL" dirty="0" smtClean="0"/>
              <a:t>yłączenie prokuratora i innych organów prowadzących postępowanie przygotowawcze lub będących oskarżycielem publicznym przed sądem (art. 47 </a:t>
            </a:r>
            <a:r>
              <a:rPr lang="pl-PL" dirty="0"/>
              <a:t>§ </a:t>
            </a:r>
            <a:r>
              <a:rPr lang="pl-PL" dirty="0" smtClean="0"/>
              <a:t>1 k.p.k.),</a:t>
            </a:r>
          </a:p>
          <a:p>
            <a:pPr>
              <a:buFontTx/>
              <a:buChar char="-"/>
            </a:pPr>
            <a:r>
              <a:rPr lang="pl-PL" dirty="0"/>
              <a:t>w</a:t>
            </a:r>
            <a:r>
              <a:rPr lang="pl-PL" dirty="0" smtClean="0"/>
              <a:t>yłączenie biegłego (art. 196 </a:t>
            </a:r>
            <a:r>
              <a:rPr lang="pl-PL" dirty="0"/>
              <a:t>§ </a:t>
            </a:r>
            <a:r>
              <a:rPr lang="pl-PL" dirty="0" smtClean="0"/>
              <a:t>3 k.p.k.),</a:t>
            </a:r>
          </a:p>
          <a:p>
            <a:pPr>
              <a:buFontTx/>
              <a:buChar char="-"/>
            </a:pPr>
            <a:r>
              <a:rPr lang="pl-PL" dirty="0" smtClean="0"/>
              <a:t>wyłączenie tłumacza (art. 204 </a:t>
            </a:r>
            <a:r>
              <a:rPr lang="pl-PL" dirty="0"/>
              <a:t>§ </a:t>
            </a:r>
            <a:r>
              <a:rPr lang="pl-PL" dirty="0" smtClean="0"/>
              <a:t>3 k.p.k.),</a:t>
            </a:r>
          </a:p>
          <a:p>
            <a:pPr>
              <a:buFontTx/>
              <a:buChar char="-"/>
            </a:pPr>
            <a:r>
              <a:rPr lang="pl-PL" dirty="0"/>
              <a:t>w</a:t>
            </a:r>
            <a:r>
              <a:rPr lang="pl-PL" dirty="0" smtClean="0"/>
              <a:t>yłączenie specjalisty (art. 206 </a:t>
            </a:r>
            <a:r>
              <a:rPr lang="pl-PL" dirty="0"/>
              <a:t>§ </a:t>
            </a:r>
            <a:r>
              <a:rPr lang="pl-PL" dirty="0" smtClean="0"/>
              <a:t>1 k.p.k.),</a:t>
            </a:r>
          </a:p>
          <a:p>
            <a:pPr>
              <a:buFontTx/>
              <a:buChar char="-"/>
            </a:pPr>
            <a:r>
              <a:rPr lang="pl-PL" dirty="0"/>
              <a:t>w</a:t>
            </a:r>
            <a:r>
              <a:rPr lang="pl-PL" dirty="0" smtClean="0"/>
              <a:t>yłączenie protokolanta i stenografa (art. 146 </a:t>
            </a:r>
            <a:r>
              <a:rPr lang="pl-PL" dirty="0"/>
              <a:t>§ </a:t>
            </a:r>
            <a:r>
              <a:rPr lang="pl-PL" dirty="0" smtClean="0"/>
              <a:t>1 k.p.k.),</a:t>
            </a:r>
          </a:p>
          <a:p>
            <a:pPr>
              <a:buFontTx/>
              <a:buChar char="-"/>
            </a:pPr>
            <a:r>
              <a:rPr lang="pl-PL" dirty="0"/>
              <a:t>w</a:t>
            </a:r>
            <a:r>
              <a:rPr lang="pl-PL" dirty="0" smtClean="0"/>
              <a:t>yłączenie osoby przeprowadzającej wywiad środowiskowy (art. 214 </a:t>
            </a:r>
            <a:r>
              <a:rPr lang="pl-PL" dirty="0"/>
              <a:t>§ </a:t>
            </a:r>
            <a:r>
              <a:rPr lang="pl-PL" dirty="0" smtClean="0"/>
              <a:t>8 k.p.k.).</a:t>
            </a:r>
            <a:endParaRPr lang="pl-PL" dirty="0"/>
          </a:p>
        </p:txBody>
      </p:sp>
      <p:sp>
        <p:nvSpPr>
          <p:cNvPr id="3" name="Title 2"/>
          <p:cNvSpPr>
            <a:spLocks noGrp="1"/>
          </p:cNvSpPr>
          <p:nvPr>
            <p:ph type="title"/>
          </p:nvPr>
        </p:nvSpPr>
        <p:spPr>
          <a:xfrm>
            <a:off x="395536" y="332656"/>
            <a:ext cx="8229600" cy="1143000"/>
          </a:xfrm>
        </p:spPr>
        <p:txBody>
          <a:bodyPr/>
          <a:lstStyle/>
          <a:p>
            <a:pPr algn="ctr"/>
            <a:r>
              <a:rPr lang="pl-PL" dirty="0" smtClean="0"/>
              <a:t>Zasada obiektywizmu</a:t>
            </a:r>
            <a:endParaRPr lang="pl-PL" dirty="0"/>
          </a:p>
        </p:txBody>
      </p:sp>
    </p:spTree>
    <p:extLst>
      <p:ext uri="{BB962C8B-B14F-4D97-AF65-F5344CB8AC3E}">
        <p14:creationId xmlns:p14="http://schemas.microsoft.com/office/powerpoint/2010/main" xmlns="" val="725029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smtClean="0"/>
          </a:p>
          <a:p>
            <a:pPr marL="109728" indent="0" algn="ctr">
              <a:buNone/>
            </a:pPr>
            <a:endParaRPr lang="pl-PL" dirty="0"/>
          </a:p>
        </p:txBody>
      </p:sp>
      <p:sp>
        <p:nvSpPr>
          <p:cNvPr id="3" name="Title 2"/>
          <p:cNvSpPr>
            <a:spLocks noGrp="1"/>
          </p:cNvSpPr>
          <p:nvPr>
            <p:ph type="title"/>
          </p:nvPr>
        </p:nvSpPr>
        <p:spPr/>
        <p:txBody>
          <a:bodyPr/>
          <a:lstStyle/>
          <a:p>
            <a:pPr algn="ctr"/>
            <a:r>
              <a:rPr lang="pl-PL" dirty="0" smtClean="0"/>
              <a:t>Zasada obiektywizmu</a:t>
            </a:r>
            <a:endParaRPr lang="pl-PL" dirty="0"/>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smtClean="0"/>
              <a:t>NEUTRALNOŚĆ</a:t>
            </a:r>
            <a:endParaRPr lang="pl-PL" b="1" dirty="0"/>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t>ORGAN PROCESOWY</a:t>
            </a:r>
            <a:endParaRPr lang="pl-PL" sz="2000" b="1" dirty="0"/>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STRONY</a:t>
            </a:r>
            <a:endParaRPr lang="pl-PL" b="1" dirty="0"/>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SPRAWA</a:t>
            </a:r>
            <a:endParaRPr lang="pl-PL" b="1" dirty="0"/>
          </a:p>
        </p:txBody>
      </p:sp>
    </p:spTree>
    <p:extLst>
      <p:ext uri="{BB962C8B-B14F-4D97-AF65-F5344CB8AC3E}">
        <p14:creationId xmlns:p14="http://schemas.microsoft.com/office/powerpoint/2010/main" xmlns="" val="516896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052736"/>
            <a:ext cx="7632848" cy="369332"/>
          </a:xfrm>
          <a:prstGeom prst="rect">
            <a:avLst/>
          </a:prstGeom>
          <a:noFill/>
        </p:spPr>
        <p:txBody>
          <a:bodyPr wrap="square" rtlCol="0">
            <a:spAutoFit/>
          </a:bodyPr>
          <a:lstStyle/>
          <a:p>
            <a:endParaRPr lang="pl-PL" dirty="0"/>
          </a:p>
        </p:txBody>
      </p:sp>
      <p:sp>
        <p:nvSpPr>
          <p:cNvPr id="3" name="TextBox 2"/>
          <p:cNvSpPr txBox="1"/>
          <p:nvPr/>
        </p:nvSpPr>
        <p:spPr>
          <a:xfrm>
            <a:off x="179512" y="836713"/>
            <a:ext cx="8712968" cy="5478423"/>
          </a:xfrm>
          <a:prstGeom prst="rect">
            <a:avLst/>
          </a:prstGeom>
          <a:noFill/>
        </p:spPr>
        <p:txBody>
          <a:bodyPr wrap="square" rtlCol="0">
            <a:spAutoFit/>
          </a:bodyPr>
          <a:lstStyle/>
          <a:p>
            <a:r>
              <a:rPr lang="pl-PL" b="1" dirty="0" smtClean="0"/>
              <a:t>Przesłanki formalne </a:t>
            </a:r>
            <a:r>
              <a:rPr lang="pl-PL" dirty="0" smtClean="0"/>
              <a:t>charakteryzują się tym, że nie przesądzają braku odpowiedzialności karnej w razie ich niezaistnienia, natomiast </a:t>
            </a:r>
            <a:r>
              <a:rPr lang="pl-PL" u="sng" dirty="0" smtClean="0"/>
              <a:t>warunkują jedynie sam proces karny</a:t>
            </a:r>
            <a:r>
              <a:rPr lang="pl-PL" dirty="0" smtClean="0"/>
              <a:t>:</a:t>
            </a:r>
          </a:p>
          <a:p>
            <a:pPr marL="742950" lvl="1" indent="-285750">
              <a:buFont typeface="Arial" pitchFamily="34" charset="0"/>
              <a:buChar char="•"/>
            </a:pPr>
            <a:r>
              <a:rPr lang="pl-PL" b="1" dirty="0" smtClean="0"/>
              <a:t>bezwzględne: </a:t>
            </a:r>
            <a:r>
              <a:rPr lang="pl-PL" dirty="0" smtClean="0"/>
              <a:t>takie stany prawne, które warunkują proces przeciwko określonej osobie w każdym układzie procesowym, np. </a:t>
            </a:r>
            <a:r>
              <a:rPr lang="pl-PL" i="1" dirty="0" smtClean="0"/>
              <a:t>res iudicata</a:t>
            </a:r>
            <a:r>
              <a:rPr lang="pl-PL" dirty="0"/>
              <a:t>;</a:t>
            </a:r>
            <a:endParaRPr lang="pl-PL" dirty="0" smtClean="0"/>
          </a:p>
          <a:p>
            <a:pPr marL="742950" lvl="1" indent="-285750">
              <a:buFont typeface="Arial" pitchFamily="34" charset="0"/>
              <a:buChar char="•"/>
            </a:pPr>
            <a:r>
              <a:rPr lang="pl-PL" b="1" dirty="0" smtClean="0"/>
              <a:t>względne: </a:t>
            </a:r>
            <a:r>
              <a:rPr lang="pl-PL" dirty="0" smtClean="0"/>
              <a:t>takie stany prawne, które warunkują dopuszczalność procesu przeciwko określonej osobie tylko w pewnym układzie procesowym, co nie wyłącza dopuszczalności procesu o ten sam czyn przeciwko temu samemu oskarżonemu w innym układzie, np. brak wniosku o ściganie.</a:t>
            </a:r>
          </a:p>
          <a:p>
            <a:pPr lvl="1"/>
            <a:endParaRPr lang="pl-PL" b="1" dirty="0" smtClean="0"/>
          </a:p>
          <a:p>
            <a:pPr lvl="1"/>
            <a:r>
              <a:rPr lang="pl-PL" b="1" dirty="0" smtClean="0"/>
              <a:t>Przykłady przesłanek formalnych:</a:t>
            </a:r>
            <a:r>
              <a:rPr lang="pl-PL" dirty="0" smtClean="0"/>
              <a:t> powaga rzeczy osądzonej, podsądność sądom karnym, właściwość sądu, skarga uprawnionego oskarżyciela, warunkowe zawieszenie wykonania kary przez sąd, prawo łaski.</a:t>
            </a:r>
            <a:endParaRPr lang="pl-PL" b="1" dirty="0" smtClean="0"/>
          </a:p>
          <a:p>
            <a:endParaRPr lang="pl-PL" sz="2200" dirty="0" smtClean="0"/>
          </a:p>
          <a:p>
            <a:pPr marL="285750" indent="-285750">
              <a:buFont typeface="Arial" pitchFamily="34" charset="0"/>
              <a:buChar char="•"/>
            </a:pPr>
            <a:r>
              <a:rPr lang="pl-PL" dirty="0" smtClean="0"/>
              <a:t>Różnica </a:t>
            </a:r>
            <a:r>
              <a:rPr lang="pl-PL" dirty="0"/>
              <a:t>między przesłankami </a:t>
            </a:r>
            <a:r>
              <a:rPr lang="pl-PL" b="1" dirty="0"/>
              <a:t>bezwzględnymi </a:t>
            </a:r>
            <a:r>
              <a:rPr lang="pl-PL" dirty="0"/>
              <a:t>a </a:t>
            </a:r>
            <a:r>
              <a:rPr lang="pl-PL" b="1" dirty="0"/>
              <a:t>względnymi</a:t>
            </a:r>
            <a:r>
              <a:rPr lang="pl-PL" dirty="0"/>
              <a:t> polega na braku możliwości konwalidowania negatywnej przesłanki bezwzględnej, gdy w wypadku przesłanek o charakterze względnym, jest to możliwe</a:t>
            </a:r>
            <a:r>
              <a:rPr lang="pl-PL" dirty="0" smtClean="0"/>
              <a:t>.</a:t>
            </a:r>
          </a:p>
          <a:p>
            <a:endParaRPr lang="pl-PL" sz="2200" dirty="0"/>
          </a:p>
          <a:p>
            <a:endParaRPr lang="pl-PL" dirty="0"/>
          </a:p>
        </p:txBody>
      </p:sp>
    </p:spTree>
    <p:extLst>
      <p:ext uri="{BB962C8B-B14F-4D97-AF65-F5344CB8AC3E}">
        <p14:creationId xmlns:p14="http://schemas.microsoft.com/office/powerpoint/2010/main" xmlns="" val="23912263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Nakazuje organom dokonującym czynności procesowych podejście do uczestników procesu oraz do samej sprawy bez uprzedzeń oraz bez uprzedniego nastawienia.</a:t>
            </a:r>
          </a:p>
          <a:p>
            <a:endParaRPr lang="pl-PL" dirty="0"/>
          </a:p>
          <a:p>
            <a:r>
              <a:rPr lang="pl-PL" dirty="0" smtClean="0"/>
              <a:t>Organy procesowe zobowiązane są do wyzbycia się czysto subiektywnej perspektywy oraz wszechstronnego przeanalizowania sprawy i poświęcenia szczególnej uwagi stanowisku stron.</a:t>
            </a:r>
            <a:endParaRPr lang="pl-PL" dirty="0"/>
          </a:p>
        </p:txBody>
      </p:sp>
      <p:sp>
        <p:nvSpPr>
          <p:cNvPr id="3" name="Title 2"/>
          <p:cNvSpPr>
            <a:spLocks noGrp="1"/>
          </p:cNvSpPr>
          <p:nvPr>
            <p:ph type="title"/>
          </p:nvPr>
        </p:nvSpPr>
        <p:spPr/>
        <p:txBody>
          <a:bodyPr/>
          <a:lstStyle/>
          <a:p>
            <a:pPr algn="ctr"/>
            <a:r>
              <a:rPr lang="pl-PL" dirty="0" smtClean="0"/>
              <a:t>Zasada obiektywizmu</a:t>
            </a:r>
            <a:endParaRPr lang="pl-PL" dirty="0"/>
          </a:p>
        </p:txBody>
      </p:sp>
    </p:spTree>
    <p:extLst>
      <p:ext uri="{BB962C8B-B14F-4D97-AF65-F5344CB8AC3E}">
        <p14:creationId xmlns:p14="http://schemas.microsoft.com/office/powerpoint/2010/main" xmlns="" val="270825191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dirty="0" smtClean="0"/>
              <a:t>Obiektywizm jest realny, gdy zostaną spełnione następujące warunki:</a:t>
            </a:r>
          </a:p>
          <a:p>
            <a:pPr marL="624078" indent="-514350">
              <a:buAutoNum type="arabicParenR"/>
            </a:pPr>
            <a:r>
              <a:rPr lang="pl-PL" dirty="0" smtClean="0"/>
              <a:t>niezawisłość,</a:t>
            </a:r>
          </a:p>
          <a:p>
            <a:pPr marL="624078" indent="-514350">
              <a:buAutoNum type="arabicParenR"/>
            </a:pPr>
            <a:endParaRPr lang="pl-PL" dirty="0" smtClean="0"/>
          </a:p>
          <a:p>
            <a:pPr marL="624078" indent="-514350">
              <a:buAutoNum type="arabicParenR"/>
            </a:pPr>
            <a:r>
              <a:rPr lang="pl-PL" dirty="0" smtClean="0"/>
              <a:t>przestrzeganie reguły </a:t>
            </a:r>
            <a:r>
              <a:rPr lang="pl-PL" i="1" dirty="0" smtClean="0"/>
              <a:t>audiatur et altera pars,</a:t>
            </a:r>
          </a:p>
          <a:p>
            <a:pPr marL="624078" indent="-514350">
              <a:buAutoNum type="arabicParenR"/>
            </a:pPr>
            <a:endParaRPr lang="pl-PL" i="1" dirty="0" smtClean="0"/>
          </a:p>
          <a:p>
            <a:pPr marL="624078" indent="-514350">
              <a:buAutoNum type="arabicParenR"/>
            </a:pPr>
            <a:r>
              <a:rPr lang="pl-PL" dirty="0" smtClean="0"/>
              <a:t>minimalne działanie czynników irracjonalnych, wpływających na podejmowanie decyzji.</a:t>
            </a:r>
            <a:endParaRPr lang="pl-PL" dirty="0"/>
          </a:p>
        </p:txBody>
      </p:sp>
      <p:sp>
        <p:nvSpPr>
          <p:cNvPr id="3" name="Title 2"/>
          <p:cNvSpPr>
            <a:spLocks noGrp="1"/>
          </p:cNvSpPr>
          <p:nvPr>
            <p:ph type="title"/>
          </p:nvPr>
        </p:nvSpPr>
        <p:spPr/>
        <p:txBody>
          <a:bodyPr/>
          <a:lstStyle/>
          <a:p>
            <a:pPr algn="ctr"/>
            <a:r>
              <a:rPr lang="pl-PL" dirty="0" smtClean="0"/>
              <a:t>Zasada obiektywizmu</a:t>
            </a:r>
            <a:endParaRPr lang="pl-PL" dirty="0"/>
          </a:p>
        </p:txBody>
      </p:sp>
    </p:spTree>
    <p:extLst>
      <p:ext uri="{BB962C8B-B14F-4D97-AF65-F5344CB8AC3E}">
        <p14:creationId xmlns:p14="http://schemas.microsoft.com/office/powerpoint/2010/main" xmlns="" val="406968499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pl-PL" b="1" dirty="0" smtClean="0"/>
              <a:t>niezawisłość</a:t>
            </a:r>
          </a:p>
          <a:p>
            <a:pPr marL="109728" indent="0">
              <a:buNone/>
            </a:pPr>
            <a:r>
              <a:rPr lang="pl-PL" dirty="0" smtClean="0"/>
              <a:t>Niezawisłość nie tylko od stron procesowych, ale także od środowiska, oraz niepodległość sposobu myślenia.</a:t>
            </a:r>
          </a:p>
          <a:p>
            <a:pPr marL="109728" indent="0">
              <a:buNone/>
            </a:pPr>
            <a:endParaRPr lang="pl-PL" dirty="0" smtClean="0"/>
          </a:p>
          <a:p>
            <a:r>
              <a:rPr lang="pl-PL" b="1" i="1" dirty="0" smtClean="0"/>
              <a:t>audiatur et altera pars</a:t>
            </a:r>
          </a:p>
          <a:p>
            <a:pPr marL="109728" indent="0">
              <a:buNone/>
            </a:pPr>
            <a:r>
              <a:rPr lang="pl-PL" dirty="0" smtClean="0"/>
              <a:t>Należy wziąć pod uwagę cały materiał dowodowy, świadczący na rzecz, jak i przeciw każdej ze stron, oraz wysłuchać argumentów wszystkich stron procesowych.</a:t>
            </a:r>
          </a:p>
          <a:p>
            <a:pPr marL="109728" indent="0">
              <a:buNone/>
            </a:pPr>
            <a:endParaRPr lang="pl-PL" dirty="0" smtClean="0"/>
          </a:p>
          <a:p>
            <a:r>
              <a:rPr lang="pl-PL" b="1" dirty="0" smtClean="0"/>
              <a:t>minimalne działanie czynników irracjonalnych</a:t>
            </a:r>
          </a:p>
          <a:p>
            <a:pPr marL="109728" indent="0">
              <a:buNone/>
            </a:pPr>
            <a:r>
              <a:rPr lang="pl-PL" dirty="0" smtClean="0"/>
              <a:t>Warunek ten nie sprowadza się do żądania, by sędzia stał się automatem. Chodzi o to, aby poziom irracjonalizmu został zredukowany do minimum. Służy temu doświadczenie życiowe i charakter sędziego, jego wiedza i kolektywność orzekania.</a:t>
            </a:r>
            <a:endParaRPr lang="pl-PL" dirty="0"/>
          </a:p>
        </p:txBody>
      </p:sp>
      <p:sp>
        <p:nvSpPr>
          <p:cNvPr id="3" name="Title 2"/>
          <p:cNvSpPr>
            <a:spLocks noGrp="1"/>
          </p:cNvSpPr>
          <p:nvPr>
            <p:ph type="title"/>
          </p:nvPr>
        </p:nvSpPr>
        <p:spPr/>
        <p:txBody>
          <a:bodyPr/>
          <a:lstStyle/>
          <a:p>
            <a:pPr algn="ctr"/>
            <a:r>
              <a:rPr lang="pl-PL" dirty="0" smtClean="0"/>
              <a:t>Zasada obiektywzimu</a:t>
            </a:r>
            <a:endParaRPr lang="pl-PL" dirty="0"/>
          </a:p>
        </p:txBody>
      </p:sp>
    </p:spTree>
    <p:extLst>
      <p:ext uri="{BB962C8B-B14F-4D97-AF65-F5344CB8AC3E}">
        <p14:creationId xmlns:p14="http://schemas.microsoft.com/office/powerpoint/2010/main" xmlns="" val="227096221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smtClean="0"/>
              <a:t>Gwarancje zasady obiektywizmu</a:t>
            </a:r>
          </a:p>
          <a:p>
            <a:pPr marL="109728" indent="0" algn="ctr">
              <a:buNone/>
            </a:pPr>
            <a:endParaRPr lang="pl-PL" b="1" dirty="0" smtClean="0"/>
          </a:p>
          <a:p>
            <a:r>
              <a:rPr lang="pl-PL" dirty="0" smtClean="0"/>
              <a:t>niezależność sądownictwa,</a:t>
            </a:r>
          </a:p>
          <a:p>
            <a:r>
              <a:rPr lang="pl-PL" dirty="0" smtClean="0"/>
              <a:t>niezawisłość sędziowska,</a:t>
            </a:r>
          </a:p>
          <a:p>
            <a:r>
              <a:rPr lang="pl-PL" dirty="0" smtClean="0"/>
              <a:t>ustawowo określona właściwość sądów,</a:t>
            </a:r>
          </a:p>
          <a:p>
            <a:r>
              <a:rPr lang="pl-PL" dirty="0" smtClean="0"/>
              <a:t>ustawowe regulacje dotyczące wyznaczania składów orzekających,</a:t>
            </a:r>
          </a:p>
          <a:p>
            <a:r>
              <a:rPr lang="pl-PL" dirty="0" smtClean="0"/>
              <a:t>kolegialność składu orzekającego,</a:t>
            </a:r>
          </a:p>
          <a:p>
            <a:r>
              <a:rPr lang="pl-PL" dirty="0" smtClean="0"/>
              <a:t>instytucja wyłączenia uczestników postępowania,</a:t>
            </a:r>
          </a:p>
          <a:p>
            <a:r>
              <a:rPr lang="pl-PL" dirty="0" smtClean="0"/>
              <a:t>jawność postępowania,</a:t>
            </a:r>
          </a:p>
          <a:p>
            <a:r>
              <a:rPr lang="pl-PL" dirty="0" smtClean="0"/>
              <a:t>obowiązek uzasadniania rozstrzygnięć procesowych,</a:t>
            </a:r>
          </a:p>
          <a:p>
            <a:r>
              <a:rPr lang="pl-PL" dirty="0" smtClean="0"/>
              <a:t>kontrola instancyjna.</a:t>
            </a:r>
            <a:endParaRPr lang="pl-PL" dirty="0"/>
          </a:p>
        </p:txBody>
      </p:sp>
      <p:sp>
        <p:nvSpPr>
          <p:cNvPr id="3" name="Title 2"/>
          <p:cNvSpPr>
            <a:spLocks noGrp="1"/>
          </p:cNvSpPr>
          <p:nvPr>
            <p:ph type="title"/>
          </p:nvPr>
        </p:nvSpPr>
        <p:spPr>
          <a:xfrm>
            <a:off x="467544" y="332656"/>
            <a:ext cx="8229600" cy="1143000"/>
          </a:xfrm>
        </p:spPr>
        <p:txBody>
          <a:bodyPr/>
          <a:lstStyle/>
          <a:p>
            <a:pPr algn="ctr"/>
            <a:r>
              <a:rPr lang="pl-PL" dirty="0" smtClean="0"/>
              <a:t>Zasada obiektywizmu</a:t>
            </a:r>
            <a:endParaRPr lang="pl-PL" dirty="0"/>
          </a:p>
        </p:txBody>
      </p:sp>
    </p:spTree>
    <p:extLst>
      <p:ext uri="{BB962C8B-B14F-4D97-AF65-F5344CB8AC3E}">
        <p14:creationId xmlns:p14="http://schemas.microsoft.com/office/powerpoint/2010/main" xmlns="" val="256901837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4</a:t>
            </a:r>
            <a:endParaRPr lang="pl-PL" dirty="0"/>
          </a:p>
        </p:txBody>
      </p:sp>
      <p:sp>
        <p:nvSpPr>
          <p:cNvPr id="3" name="Symbol zastępczy zawartości 2"/>
          <p:cNvSpPr>
            <a:spLocks noGrp="1"/>
          </p:cNvSpPr>
          <p:nvPr>
            <p:ph idx="1"/>
          </p:nvPr>
        </p:nvSpPr>
        <p:spPr/>
        <p:txBody>
          <a:bodyPr/>
          <a:lstStyle/>
          <a:p>
            <a:pPr algn="just"/>
            <a:r>
              <a:rPr lang="pl-PL" dirty="0" smtClean="0"/>
              <a:t>W toku rozprawy, po wszczęciu przewodu sądowego, oskarżony zwrócił się do sądu o wyłączenie od udziału w sprawie prokuratora, podnosząc, że miał z nim zatarg na tle osobistym i w związku z tym prokurator jest do niego uprzedzony.</a:t>
            </a:r>
          </a:p>
          <a:p>
            <a:pPr algn="just"/>
            <a:r>
              <a:rPr lang="pl-PL" dirty="0" smtClean="0"/>
              <a:t> </a:t>
            </a:r>
          </a:p>
          <a:p>
            <a:pPr algn="just"/>
            <a:r>
              <a:rPr lang="pl-PL" b="1" dirty="0" smtClean="0"/>
              <a:t>Jakie decyzje i w jakiej formie powinny zostać podjęte w przedmiotowej sprawie?</a:t>
            </a:r>
            <a:endParaRPr lang="pl-PL" dirty="0" smtClean="0"/>
          </a:p>
          <a:p>
            <a:endParaRPr lang="pl-PL"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smtClean="0"/>
              <a:t>Oskarżyciel posiłkowy- </a:t>
            </a:r>
            <a:r>
              <a:rPr lang="pl-PL" dirty="0" smtClean="0"/>
              <a:t>pokrzywdzony działający jako strona </a:t>
            </a:r>
            <a:r>
              <a:rPr lang="pl-PL" b="1" dirty="0" smtClean="0"/>
              <a:t>obok</a:t>
            </a:r>
            <a:r>
              <a:rPr lang="pl-PL" dirty="0" smtClean="0"/>
              <a:t> lub </a:t>
            </a:r>
            <a:r>
              <a:rPr lang="pl-PL" b="1" dirty="0" smtClean="0"/>
              <a:t>zamiast</a:t>
            </a:r>
            <a:r>
              <a:rPr lang="pl-PL" dirty="0" smtClean="0"/>
              <a:t> oskarżyciela publicznego w sprawach o przestępstwa ścigane z oskarżenia publicznego. </a:t>
            </a:r>
          </a:p>
          <a:p>
            <a:endParaRPr lang="pl-PL" b="1" dirty="0"/>
          </a:p>
          <a:p>
            <a:r>
              <a:rPr lang="pl-PL" b="1" dirty="0" smtClean="0"/>
              <a:t>Oskarżyciel posiłkowy uboczny- </a:t>
            </a:r>
            <a:r>
              <a:rPr lang="pl-PL" dirty="0" smtClean="0"/>
              <a:t>pokrzywdzony, który w toku postępowania sądowego występuje jako strona obok oskarżyciela publicznego (art. 53 k.p.k.)</a:t>
            </a:r>
          </a:p>
          <a:p>
            <a:endParaRPr lang="pl-PL" b="1" dirty="0"/>
          </a:p>
          <a:p>
            <a:r>
              <a:rPr lang="pl-PL" b="1" dirty="0" smtClean="0"/>
              <a:t>Oskarżyciel posiłkowy subsydiarny- </a:t>
            </a:r>
            <a:r>
              <a:rPr lang="pl-PL" dirty="0" smtClean="0"/>
              <a:t>pokrzywdzony kierujący do sądu subsydiarny akt oskarżenia w sytuacji, gdy dwukrotnie umorzono postępowanie przygotowawcze w jego sprawie na skutek złożonego przez niego zażalenia albo gdy dwukrotnie odmówiono w niej wszczęcia postępowania (art. 55 k.p.k.)</a:t>
            </a:r>
            <a:r>
              <a:rPr lang="pl-PL" b="1" dirty="0" smtClean="0"/>
              <a:t> </a:t>
            </a:r>
            <a:endParaRPr lang="pl-PL" b="1"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xmlns="" val="222375959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179512" y="2060848"/>
            <a:ext cx="4328220" cy="4797152"/>
          </a:xfrm>
        </p:spPr>
        <p:txBody>
          <a:bodyPr>
            <a:normAutofit lnSpcReduction="10000"/>
          </a:bodyPr>
          <a:lstStyle/>
          <a:p>
            <a:r>
              <a:rPr lang="pl-PL" dirty="0" smtClean="0"/>
              <a:t>Złożenie </a:t>
            </a:r>
            <a:r>
              <a:rPr lang="pl-PL" b="1" dirty="0" smtClean="0"/>
              <a:t>oświadczenia</a:t>
            </a:r>
            <a:r>
              <a:rPr lang="pl-PL" dirty="0" smtClean="0"/>
              <a:t>, że będzie działał w charakterze oskarżyciela posiłkowego.</a:t>
            </a:r>
          </a:p>
          <a:p>
            <a:pPr marL="109728" indent="0">
              <a:buNone/>
            </a:pPr>
            <a:endParaRPr lang="pl-PL" dirty="0" smtClean="0"/>
          </a:p>
          <a:p>
            <a:r>
              <a:rPr lang="pl-PL" dirty="0" smtClean="0"/>
              <a:t>Termin: </a:t>
            </a:r>
            <a:r>
              <a:rPr lang="pl-PL" b="1" dirty="0" smtClean="0"/>
              <a:t>do czasu rozpoczęcia przewodu </a:t>
            </a:r>
            <a:r>
              <a:rPr lang="pl-PL" dirty="0" smtClean="0"/>
              <a:t>sądowego na pierwszej rozprawie głównej.</a:t>
            </a:r>
          </a:p>
          <a:p>
            <a:pPr marL="109728" indent="0">
              <a:buNone/>
            </a:pPr>
            <a:endParaRPr lang="pl-PL" dirty="0" smtClean="0"/>
          </a:p>
          <a:p>
            <a:r>
              <a:rPr lang="pl-PL" b="1" dirty="0" smtClean="0"/>
              <a:t>Cofnięcie</a:t>
            </a:r>
            <a:r>
              <a:rPr lang="pl-PL" dirty="0" smtClean="0"/>
              <a:t> aktu oskarżenia przez oskarżyciela publicznego→ złożenie oświadczenia w terminie </a:t>
            </a:r>
            <a:r>
              <a:rPr lang="pl-PL" b="1" dirty="0" smtClean="0"/>
              <a:t>14 dni od powiadomienia</a:t>
            </a:r>
            <a:r>
              <a:rPr lang="pl-PL" dirty="0" smtClean="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smtClean="0"/>
              <a:t>Dwukrotne uzyskanie decyzji</a:t>
            </a:r>
            <a:r>
              <a:rPr lang="pl-PL" dirty="0" smtClean="0"/>
              <a:t> o umorzeniu postępowania przygotowawczego (lub o odmowie wszczęcia).</a:t>
            </a:r>
          </a:p>
          <a:p>
            <a:pPr marL="109728" indent="0">
              <a:buNone/>
            </a:pPr>
            <a:endParaRPr lang="pl-PL" dirty="0" smtClean="0"/>
          </a:p>
          <a:p>
            <a:r>
              <a:rPr lang="pl-PL" dirty="0" smtClean="0"/>
              <a:t>Termin: </a:t>
            </a:r>
            <a:r>
              <a:rPr lang="pl-PL" b="1" dirty="0" smtClean="0"/>
              <a:t>miesiąc od doręczenia </a:t>
            </a:r>
            <a:r>
              <a:rPr lang="pl-PL" dirty="0" smtClean="0"/>
              <a:t>postanowienia o umorzeniu postępowania.</a:t>
            </a:r>
          </a:p>
          <a:p>
            <a:endParaRPr lang="pl-PL" dirty="0"/>
          </a:p>
          <a:p>
            <a:r>
              <a:rPr lang="pl-PL" b="1" dirty="0" smtClean="0"/>
              <a:t>Przymus adwokacko-radcowski</a:t>
            </a:r>
            <a:r>
              <a:rPr lang="pl-PL" dirty="0" smtClean="0"/>
              <a:t>→ sporządzenie i podpisanie subsydiarnego aktu oskarżenia przez profesjonalnego reprezentanta procesowego (art. 55 § 2 k.p.k.).</a:t>
            </a:r>
            <a:endParaRPr lang="pl-PL" dirty="0"/>
          </a:p>
        </p:txBody>
      </p:sp>
    </p:spTree>
    <p:extLst>
      <p:ext uri="{BB962C8B-B14F-4D97-AF65-F5344CB8AC3E}">
        <p14:creationId xmlns:p14="http://schemas.microsoft.com/office/powerpoint/2010/main" xmlns="" val="659273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179512" y="2132856"/>
            <a:ext cx="4328220" cy="5184576"/>
          </a:xfrm>
        </p:spPr>
        <p:txBody>
          <a:bodyPr>
            <a:normAutofit fontScale="85000" lnSpcReduction="20000"/>
          </a:bodyPr>
          <a:lstStyle/>
          <a:p>
            <a:r>
              <a:rPr lang="pl-PL" dirty="0" smtClean="0"/>
              <a:t>Sąd może </a:t>
            </a:r>
            <a:r>
              <a:rPr lang="pl-PL" b="1" dirty="0" smtClean="0"/>
              <a:t>ograniczyć liczbę oskarżycieli posiłkowych </a:t>
            </a:r>
            <a:r>
              <a:rPr lang="pl-PL" dirty="0" smtClean="0"/>
              <a:t>występujących w sprawie, jeżeli jest to konieczne dla zabezpieczenia prawidłowego toku postępowania (art. 56 § 1 k.p.k.).</a:t>
            </a:r>
          </a:p>
          <a:p>
            <a:endParaRPr lang="pl-PL" dirty="0"/>
          </a:p>
          <a:p>
            <a:r>
              <a:rPr lang="pl-PL" dirty="0" smtClean="0"/>
              <a:t>Na postanowienie o odmówieniu oskarżycielowi posiłkowemu udziału w postępowaniu sądowym ze względu na zbyt dużą liczbę oskarżycieli </a:t>
            </a:r>
            <a:r>
              <a:rPr lang="pl-PL" b="1" dirty="0" smtClean="0"/>
              <a:t>zażalenie nie przysługuje</a:t>
            </a:r>
            <a:r>
              <a:rPr lang="pl-PL" dirty="0" smtClean="0"/>
              <a:t>. </a:t>
            </a:r>
          </a:p>
          <a:p>
            <a:endParaRPr lang="pl-PL" dirty="0"/>
          </a:p>
          <a:p>
            <a:r>
              <a:rPr lang="pl-PL" dirty="0" smtClean="0"/>
              <a:t>Osobie, której </a:t>
            </a:r>
            <a:r>
              <a:rPr lang="pl-PL" b="1" dirty="0" smtClean="0"/>
              <a:t>odmówiono</a:t>
            </a:r>
            <a:r>
              <a:rPr lang="pl-PL" dirty="0" smtClean="0"/>
              <a:t>, przysługuje jednak prawo złożenia sądowi </a:t>
            </a:r>
            <a:r>
              <a:rPr lang="pl-PL" b="1" dirty="0" smtClean="0"/>
              <a:t>pisma wyrażającego jej stanowisko w terminie 7 dni </a:t>
            </a:r>
            <a:r>
              <a:rPr lang="pl-PL" dirty="0" smtClean="0"/>
              <a:t>od doręczenia postanowienia.</a:t>
            </a:r>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lnSpcReduction="10000"/>
          </a:bodyPr>
          <a:lstStyle/>
          <a:p>
            <a:r>
              <a:rPr lang="pl-PL" b="1" dirty="0" smtClean="0"/>
              <a:t>Inny pokrzywdzony tym samym czynem </a:t>
            </a:r>
            <a:r>
              <a:rPr lang="pl-PL" dirty="0" smtClean="0"/>
              <a:t>może aż do rozpoczęcia przwodu sądowego na rozprawie głównej przyłączyć się do postępowania wszczętego na skutek wniesienia subsydiarnego aktu oskarżenia (art. 55 § 3 k.p.k.).</a:t>
            </a:r>
          </a:p>
          <a:p>
            <a:endParaRPr lang="pl-PL" dirty="0"/>
          </a:p>
          <a:p>
            <a:r>
              <a:rPr lang="pl-PL" dirty="0" smtClean="0"/>
              <a:t>Do postępowania </a:t>
            </a:r>
            <a:r>
              <a:rPr lang="pl-PL" dirty="0"/>
              <a:t>wszczętego na skutek wniesienia subsydiarnego aktu oskarżenia </a:t>
            </a:r>
            <a:r>
              <a:rPr lang="pl-PL" b="1" dirty="0" smtClean="0"/>
              <a:t>może wstąpić w każdym czasie prokurator</a:t>
            </a:r>
            <a:r>
              <a:rPr lang="pl-PL" dirty="0" smtClean="0"/>
              <a:t>, który staje się oskarżycielem publicznym, a oskarżyciel posiłkowy subsydiarny staje się oskarżycielem posiłkowym ubocznym.</a:t>
            </a:r>
            <a:endParaRPr lang="pl-PL" dirty="0"/>
          </a:p>
        </p:txBody>
      </p:sp>
    </p:spTree>
    <p:extLst>
      <p:ext uri="{BB962C8B-B14F-4D97-AF65-F5344CB8AC3E}">
        <p14:creationId xmlns:p14="http://schemas.microsoft.com/office/powerpoint/2010/main" xmlns="" val="697948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smtClean="0"/>
              <a:t>Oskarżyciel posiłkowy</a:t>
            </a:r>
            <a:endParaRPr lang="pl-PL" dirty="0"/>
          </a:p>
        </p:txBody>
      </p:sp>
      <p:sp>
        <p:nvSpPr>
          <p:cNvPr id="3" name="Text Placeholder 2"/>
          <p:cNvSpPr>
            <a:spLocks noGrp="1"/>
          </p:cNvSpPr>
          <p:nvPr>
            <p:ph type="body" idx="1"/>
          </p:nvPr>
        </p:nvSpPr>
        <p:spPr>
          <a:xfrm>
            <a:off x="467544" y="1196752"/>
            <a:ext cx="4040188" cy="762000"/>
          </a:xfrm>
        </p:spPr>
        <p:txBody>
          <a:bodyPr/>
          <a:lstStyle/>
          <a:p>
            <a:pPr algn="ctr"/>
            <a:r>
              <a:rPr lang="pl-PL" b="1" dirty="0" smtClean="0"/>
              <a:t>UBOCZNY</a:t>
            </a:r>
            <a:endParaRPr lang="pl-PL" b="1" dirty="0"/>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smtClean="0"/>
              <a:t>SUBSYDIARNY</a:t>
            </a:r>
            <a:endParaRPr lang="pl-PL" b="1" dirty="0"/>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smtClean="0"/>
              <a:t>Śmierć </a:t>
            </a:r>
            <a:r>
              <a:rPr lang="pl-PL" dirty="0" smtClean="0"/>
              <a:t>oskarżyciela ubocznego:</a:t>
            </a:r>
          </a:p>
          <a:p>
            <a:pPr marL="109728" indent="0">
              <a:buNone/>
            </a:pPr>
            <a:endParaRPr lang="pl-PL" dirty="0" smtClean="0"/>
          </a:p>
          <a:p>
            <a:pPr>
              <a:buFont typeface="Arial" pitchFamily="34" charset="0"/>
              <a:buChar char="•"/>
            </a:pPr>
            <a:r>
              <a:rPr lang="pl-PL" b="1" dirty="0" smtClean="0"/>
              <a:t>Nie tamuje biegu </a:t>
            </a:r>
            <a:r>
              <a:rPr lang="pl-PL" dirty="0" smtClean="0"/>
              <a:t>postępowania (art. 58 </a:t>
            </a:r>
            <a:r>
              <a:rPr lang="pl-PL" dirty="0"/>
              <a:t>§ </a:t>
            </a:r>
            <a:r>
              <a:rPr lang="pl-PL" dirty="0" smtClean="0"/>
              <a:t>1 k.p.k.)</a:t>
            </a:r>
          </a:p>
          <a:p>
            <a:pPr>
              <a:buFont typeface="Arial" pitchFamily="34" charset="0"/>
              <a:buChar char="•"/>
            </a:pPr>
            <a:r>
              <a:rPr lang="pl-PL" dirty="0" smtClean="0"/>
              <a:t>Osoby najbliższe, a także osoby pozostające na jego otrzymaniu mogą przystąpić do postępowania w charakterze oskarżyciela posiłkowego </a:t>
            </a:r>
            <a:r>
              <a:rPr lang="pl-PL" b="1" dirty="0" smtClean="0"/>
              <a:t>w każdym stadium</a:t>
            </a:r>
            <a:r>
              <a:rPr lang="pl-PL" dirty="0" smtClean="0"/>
              <a:t> postępowania.</a:t>
            </a:r>
            <a:endParaRPr lang="pl-PL" dirty="0"/>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smtClean="0"/>
              <a:t>Śmierć oskarżyciela subsydiarnego:</a:t>
            </a:r>
          </a:p>
          <a:p>
            <a:endParaRPr lang="pl-PL" dirty="0"/>
          </a:p>
          <a:p>
            <a:pPr>
              <a:buFont typeface="Arial" pitchFamily="34" charset="0"/>
              <a:buChar char="•"/>
            </a:pPr>
            <a:r>
              <a:rPr lang="pl-PL" dirty="0" smtClean="0"/>
              <a:t>Postępowanie </a:t>
            </a:r>
            <a:r>
              <a:rPr lang="pl-PL" b="1" dirty="0" smtClean="0"/>
              <a:t>zawiesza się</a:t>
            </a:r>
            <a:r>
              <a:rPr lang="pl-PL" dirty="0"/>
              <a:t> </a:t>
            </a:r>
            <a:r>
              <a:rPr lang="pl-PL" dirty="0" smtClean="0"/>
              <a:t>(art. 61 </a:t>
            </a:r>
            <a:r>
              <a:rPr lang="pl-PL" dirty="0"/>
              <a:t>§ </a:t>
            </a:r>
            <a:r>
              <a:rPr lang="pl-PL" dirty="0" smtClean="0"/>
              <a:t>1 k.p.k. w zw. z art. 58 </a:t>
            </a:r>
            <a:r>
              <a:rPr lang="pl-PL" dirty="0"/>
              <a:t>§ </a:t>
            </a:r>
            <a:r>
              <a:rPr lang="pl-PL" dirty="0" smtClean="0"/>
              <a:t>2 k.p.k.)</a:t>
            </a:r>
            <a:endParaRPr lang="pl-PL" dirty="0"/>
          </a:p>
          <a:p>
            <a:pPr>
              <a:buFont typeface="Arial" pitchFamily="34" charset="0"/>
              <a:buChar char="•"/>
            </a:pPr>
            <a:r>
              <a:rPr lang="pl-PL" dirty="0" smtClean="0"/>
              <a:t>Osoby najbliższe lub osoby pozostające na utrzymaniu zmarłego mogą wstąpić w jego prawa w terminie </a:t>
            </a:r>
            <a:r>
              <a:rPr lang="pl-PL" b="1" dirty="0" smtClean="0"/>
              <a:t>3 miesiecy od dnia śmierci</a:t>
            </a:r>
            <a:r>
              <a:rPr lang="pl-PL" dirty="0" smtClean="0"/>
              <a:t>.</a:t>
            </a:r>
          </a:p>
          <a:p>
            <a:pPr>
              <a:buFont typeface="Arial" pitchFamily="34" charset="0"/>
              <a:buChar char="•"/>
            </a:pPr>
            <a:r>
              <a:rPr lang="pl-PL" dirty="0" smtClean="0"/>
              <a:t>Żadna z osób nie wstąpi→ umorzenie (art. 61 </a:t>
            </a:r>
            <a:r>
              <a:rPr lang="pl-PL" dirty="0"/>
              <a:t>§ </a:t>
            </a:r>
            <a:r>
              <a:rPr lang="pl-PL" dirty="0" smtClean="0"/>
              <a:t>2 k.p.k.).</a:t>
            </a:r>
            <a:endParaRPr lang="pl-PL" dirty="0"/>
          </a:p>
        </p:txBody>
      </p:sp>
    </p:spTree>
    <p:extLst>
      <p:ext uri="{BB962C8B-B14F-4D97-AF65-F5344CB8AC3E}">
        <p14:creationId xmlns:p14="http://schemas.microsoft.com/office/powerpoint/2010/main" xmlns="" val="283224286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pl-PL" dirty="0" smtClean="0"/>
              <a:t>Odstąpienie oskarżyciela posiłkowego od oskarżenia- </a:t>
            </a:r>
            <a:r>
              <a:rPr lang="pl-PL" b="1" dirty="0" smtClean="0"/>
              <a:t>art. 57 k.p.k.</a:t>
            </a:r>
          </a:p>
          <a:p>
            <a:endParaRPr lang="pl-PL" dirty="0"/>
          </a:p>
          <a:p>
            <a:r>
              <a:rPr lang="pl-PL" dirty="0" smtClean="0"/>
              <a:t>W razie odstąpienia </a:t>
            </a:r>
            <a:r>
              <a:rPr lang="pl-PL" b="1" dirty="0" smtClean="0"/>
              <a:t>nie może on ponownie przyłączyć </a:t>
            </a:r>
            <a:r>
              <a:rPr lang="pl-PL" dirty="0" smtClean="0"/>
              <a:t>się do postępowania.</a:t>
            </a:r>
          </a:p>
          <a:p>
            <a:endParaRPr lang="pl-PL" dirty="0"/>
          </a:p>
          <a:p>
            <a:r>
              <a:rPr lang="pl-PL" dirty="0" smtClean="0"/>
              <a:t>O odstąpieniu oskarżyciela posiłkowego od oskarżenia w sprawie, w której oskarżyciel publiczny nie bierze udziału, </a:t>
            </a:r>
            <a:r>
              <a:rPr lang="pl-PL" b="1" dirty="0" smtClean="0"/>
              <a:t>sąd zawiadamia prokuratora</a:t>
            </a:r>
            <a:r>
              <a:rPr lang="pl-PL" dirty="0" smtClean="0"/>
              <a:t>. Może on wstąpić do postępowania w terminie </a:t>
            </a:r>
            <a:r>
              <a:rPr lang="pl-PL" b="1" dirty="0" smtClean="0"/>
              <a:t>14 dni od doręczenia</a:t>
            </a:r>
            <a:r>
              <a:rPr lang="pl-PL" dirty="0" smtClean="0"/>
              <a:t> mu zawiadomienia.</a:t>
            </a:r>
          </a:p>
          <a:p>
            <a:endParaRPr lang="pl-PL" dirty="0"/>
          </a:p>
          <a:p>
            <a:r>
              <a:rPr lang="pl-PL" b="1" dirty="0" smtClean="0"/>
              <a:t>Nieprzystąpienie</a:t>
            </a:r>
            <a:r>
              <a:rPr lang="pl-PL" dirty="0" smtClean="0"/>
              <a:t> w terminie 14 dni</a:t>
            </a:r>
            <a:r>
              <a:rPr lang="pl-PL" b="1" dirty="0" smtClean="0"/>
              <a:t>→ umorzenie</a:t>
            </a:r>
            <a:r>
              <a:rPr lang="pl-PL" dirty="0" smtClean="0"/>
              <a:t>.</a:t>
            </a:r>
            <a:endParaRPr lang="pl-PL" dirty="0"/>
          </a:p>
        </p:txBody>
      </p:sp>
    </p:spTree>
    <p:extLst>
      <p:ext uri="{BB962C8B-B14F-4D97-AF65-F5344CB8AC3E}">
        <p14:creationId xmlns:p14="http://schemas.microsoft.com/office/powerpoint/2010/main" xmlns="" val="3289123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305800" cy="5472608"/>
          </a:xfrm>
        </p:spPr>
        <p:txBody>
          <a:bodyPr>
            <a:normAutofit fontScale="90000"/>
          </a:bodyPr>
          <a:lstStyle/>
          <a:p>
            <a:r>
              <a:rPr lang="pl-PL" sz="2200" dirty="0" smtClean="0">
                <a:latin typeface="+mn-lt"/>
              </a:rPr>
              <a:t/>
            </a:r>
            <a:br>
              <a:rPr lang="pl-PL" sz="2200" dirty="0" smtClean="0">
                <a:latin typeface="+mn-lt"/>
              </a:rPr>
            </a:br>
            <a:r>
              <a:rPr lang="pl-PL" sz="2200" dirty="0">
                <a:latin typeface="+mn-lt"/>
              </a:rPr>
              <a:t/>
            </a:r>
            <a:br>
              <a:rPr lang="pl-PL" sz="2200" dirty="0">
                <a:latin typeface="+mn-lt"/>
              </a:rPr>
            </a:br>
            <a:r>
              <a:rPr lang="pl-PL" sz="2400" dirty="0" smtClean="0">
                <a:solidFill>
                  <a:schemeClr val="tx1"/>
                </a:solidFill>
                <a:latin typeface="+mn-lt"/>
              </a:rPr>
              <a:t>Przesłanki procesowe można </a:t>
            </a:r>
            <a:r>
              <a:rPr lang="pl-PL" sz="2400" dirty="0">
                <a:solidFill>
                  <a:schemeClr val="tx1"/>
                </a:solidFill>
                <a:latin typeface="+mn-lt"/>
              </a:rPr>
              <a:t>podzielić również na takie, które dotyczą </a:t>
            </a:r>
            <a:r>
              <a:rPr lang="pl-PL" sz="2400" b="1" dirty="0">
                <a:solidFill>
                  <a:schemeClr val="tx1"/>
                </a:solidFill>
                <a:latin typeface="+mn-lt"/>
              </a:rPr>
              <a:t>całego postępowania</a:t>
            </a:r>
            <a:r>
              <a:rPr lang="pl-PL" sz="2400" dirty="0">
                <a:solidFill>
                  <a:schemeClr val="tx1"/>
                </a:solidFill>
                <a:latin typeface="+mn-lt"/>
              </a:rPr>
              <a:t> oraz takie, które wstępują w </a:t>
            </a:r>
            <a:r>
              <a:rPr lang="pl-PL" sz="2400" b="1" dirty="0">
                <a:solidFill>
                  <a:schemeClr val="tx1"/>
                </a:solidFill>
                <a:latin typeface="+mn-lt"/>
              </a:rPr>
              <a:t>poszczególnych stadiach procesowych</a:t>
            </a:r>
            <a:r>
              <a:rPr lang="pl-PL" sz="2400" dirty="0">
                <a:solidFill>
                  <a:schemeClr val="tx1"/>
                </a:solidFill>
                <a:latin typeface="+mn-lt"/>
              </a:rPr>
              <a:t>. </a:t>
            </a:r>
            <a:r>
              <a:rPr lang="pl-PL" sz="2400" dirty="0" smtClean="0">
                <a:solidFill>
                  <a:schemeClr val="tx1"/>
                </a:solidFill>
                <a:latin typeface="+mn-lt"/>
              </a:rPr>
              <a:t/>
            </a:r>
            <a:br>
              <a:rPr lang="pl-PL" sz="2400" dirty="0" smtClean="0">
                <a:solidFill>
                  <a:schemeClr val="tx1"/>
                </a:solidFill>
                <a:latin typeface="+mn-lt"/>
              </a:rPr>
            </a:br>
            <a:r>
              <a:rPr lang="pl-PL" sz="2400" dirty="0">
                <a:solidFill>
                  <a:schemeClr val="tx1"/>
                </a:solidFill>
                <a:latin typeface="+mn-lt"/>
              </a:rPr>
              <a:t/>
            </a:r>
            <a:br>
              <a:rPr lang="pl-PL" sz="2400" dirty="0">
                <a:solidFill>
                  <a:schemeClr val="tx1"/>
                </a:solidFill>
                <a:latin typeface="+mn-lt"/>
              </a:rPr>
            </a:br>
            <a:r>
              <a:rPr lang="pl-PL" sz="2400" dirty="0" smtClean="0">
                <a:solidFill>
                  <a:schemeClr val="tx1"/>
                </a:solidFill>
                <a:latin typeface="+mn-lt"/>
              </a:rPr>
              <a:t>W </a:t>
            </a:r>
            <a:r>
              <a:rPr lang="pl-PL" sz="2400" dirty="0">
                <a:solidFill>
                  <a:schemeClr val="tx1"/>
                </a:solidFill>
                <a:latin typeface="+mn-lt"/>
              </a:rPr>
              <a:t>ramach tego podziału można wyróżnić przesłanki odnoszące się do:</a:t>
            </a:r>
            <a:br>
              <a:rPr lang="pl-PL" sz="2400" dirty="0">
                <a:solidFill>
                  <a:schemeClr val="tx1"/>
                </a:solidFill>
                <a:latin typeface="+mn-lt"/>
              </a:rPr>
            </a:br>
            <a:r>
              <a:rPr lang="pl-PL" sz="2400" dirty="0" smtClean="0">
                <a:solidFill>
                  <a:schemeClr val="tx1"/>
                </a:solidFill>
                <a:latin typeface="+mn-lt"/>
              </a:rPr>
              <a:t>1. </a:t>
            </a:r>
            <a:r>
              <a:rPr lang="pl-PL" sz="2400" b="1" dirty="0" smtClean="0">
                <a:solidFill>
                  <a:schemeClr val="tx1"/>
                </a:solidFill>
                <a:latin typeface="+mn-lt"/>
              </a:rPr>
              <a:t>wszystkich </a:t>
            </a:r>
            <a:r>
              <a:rPr lang="pl-PL" sz="2400" b="1" dirty="0">
                <a:solidFill>
                  <a:schemeClr val="tx1"/>
                </a:solidFill>
                <a:latin typeface="+mn-lt"/>
              </a:rPr>
              <a:t>stadiów </a:t>
            </a:r>
            <a:r>
              <a:rPr lang="pl-PL" sz="2400" b="1" dirty="0" smtClean="0">
                <a:solidFill>
                  <a:schemeClr val="tx1"/>
                </a:solidFill>
                <a:latin typeface="+mn-lt"/>
              </a:rPr>
              <a:t>procesu</a:t>
            </a:r>
            <a:r>
              <a:rPr lang="pl-PL" sz="2400" dirty="0" smtClean="0">
                <a:solidFill>
                  <a:schemeClr val="tx1"/>
                </a:solidFill>
                <a:latin typeface="+mn-lt"/>
              </a:rPr>
              <a:t>, np</a:t>
            </a:r>
            <a:r>
              <a:rPr lang="pl-PL" sz="2400" dirty="0">
                <a:solidFill>
                  <a:schemeClr val="tx1"/>
                </a:solidFill>
                <a:latin typeface="+mn-lt"/>
              </a:rPr>
              <a:t>. </a:t>
            </a:r>
            <a:r>
              <a:rPr lang="pl-PL" sz="2400" i="1" dirty="0">
                <a:solidFill>
                  <a:schemeClr val="tx1"/>
                </a:solidFill>
                <a:latin typeface="+mn-lt"/>
              </a:rPr>
              <a:t>res iudicata</a:t>
            </a:r>
            <a:r>
              <a:rPr lang="pl-PL" sz="2400" dirty="0">
                <a:solidFill>
                  <a:schemeClr val="tx1"/>
                </a:solidFill>
                <a:latin typeface="+mn-lt"/>
              </a:rPr>
              <a:t>, </a:t>
            </a:r>
            <a:r>
              <a:rPr lang="pl-PL" sz="2400" i="1" dirty="0">
                <a:solidFill>
                  <a:schemeClr val="tx1"/>
                </a:solidFill>
                <a:latin typeface="+mn-lt"/>
              </a:rPr>
              <a:t>lis pendens</a:t>
            </a:r>
            <a:r>
              <a:rPr lang="pl-PL" sz="2400" dirty="0">
                <a:solidFill>
                  <a:schemeClr val="tx1"/>
                </a:solidFill>
                <a:latin typeface="+mn-lt"/>
              </a:rPr>
              <a:t>, istnienie </a:t>
            </a:r>
            <a:r>
              <a:rPr lang="pl-PL" sz="2400" dirty="0" smtClean="0">
                <a:solidFill>
                  <a:schemeClr val="tx1"/>
                </a:solidFill>
                <a:latin typeface="+mn-lt"/>
              </a:rPr>
              <a:t>strony, śmierć oskarżonego;</a:t>
            </a:r>
            <a:r>
              <a:rPr lang="pl-PL" sz="2400" dirty="0">
                <a:solidFill>
                  <a:schemeClr val="tx1"/>
                </a:solidFill>
                <a:latin typeface="+mn-lt"/>
              </a:rPr>
              <a:t/>
            </a:r>
            <a:br>
              <a:rPr lang="pl-PL" sz="2400" dirty="0">
                <a:solidFill>
                  <a:schemeClr val="tx1"/>
                </a:solidFill>
                <a:latin typeface="+mn-lt"/>
              </a:rPr>
            </a:br>
            <a:r>
              <a:rPr lang="pl-PL" sz="2400" dirty="0" smtClean="0">
                <a:solidFill>
                  <a:schemeClr val="tx1"/>
                </a:solidFill>
                <a:latin typeface="+mn-lt"/>
              </a:rPr>
              <a:t>2. </a:t>
            </a:r>
            <a:r>
              <a:rPr lang="pl-PL" sz="2400" b="1" dirty="0" smtClean="0">
                <a:solidFill>
                  <a:schemeClr val="tx1"/>
                </a:solidFill>
                <a:latin typeface="+mn-lt"/>
              </a:rPr>
              <a:t>postępowania </a:t>
            </a:r>
            <a:r>
              <a:rPr lang="pl-PL" sz="2400" b="1" dirty="0">
                <a:solidFill>
                  <a:schemeClr val="tx1"/>
                </a:solidFill>
                <a:latin typeface="+mn-lt"/>
              </a:rPr>
              <a:t>przygotowawczego i </a:t>
            </a:r>
            <a:r>
              <a:rPr lang="pl-PL" sz="2400" b="1" dirty="0" smtClean="0">
                <a:solidFill>
                  <a:schemeClr val="tx1"/>
                </a:solidFill>
                <a:latin typeface="+mn-lt"/>
              </a:rPr>
              <a:t>sądowego</a:t>
            </a:r>
            <a:r>
              <a:rPr lang="pl-PL" sz="2400" dirty="0" smtClean="0">
                <a:solidFill>
                  <a:schemeClr val="tx1"/>
                </a:solidFill>
                <a:latin typeface="+mn-lt"/>
              </a:rPr>
              <a:t>, np</a:t>
            </a:r>
            <a:r>
              <a:rPr lang="pl-PL" sz="2400" dirty="0">
                <a:solidFill>
                  <a:schemeClr val="tx1"/>
                </a:solidFill>
                <a:latin typeface="+mn-lt"/>
              </a:rPr>
              <a:t>. abolicja, amnestia, przedawnienie karalności, wniosek o ściganie, znikoma społeczna szkodliwość </a:t>
            </a:r>
            <a:r>
              <a:rPr lang="pl-PL" sz="2400" dirty="0" smtClean="0">
                <a:solidFill>
                  <a:schemeClr val="tx1"/>
                </a:solidFill>
                <a:latin typeface="+mn-lt"/>
              </a:rPr>
              <a:t>czynu;</a:t>
            </a:r>
            <a:r>
              <a:rPr lang="pl-PL" sz="2400" dirty="0">
                <a:solidFill>
                  <a:schemeClr val="tx1"/>
                </a:solidFill>
                <a:latin typeface="+mn-lt"/>
              </a:rPr>
              <a:t/>
            </a:r>
            <a:br>
              <a:rPr lang="pl-PL" sz="2400" dirty="0">
                <a:solidFill>
                  <a:schemeClr val="tx1"/>
                </a:solidFill>
                <a:latin typeface="+mn-lt"/>
              </a:rPr>
            </a:br>
            <a:r>
              <a:rPr lang="pl-PL" sz="2400" dirty="0" smtClean="0">
                <a:solidFill>
                  <a:schemeClr val="tx1"/>
                </a:solidFill>
                <a:latin typeface="+mn-lt"/>
              </a:rPr>
              <a:t>3. </a:t>
            </a:r>
            <a:r>
              <a:rPr lang="pl-PL" sz="2400" b="1" dirty="0" smtClean="0">
                <a:solidFill>
                  <a:schemeClr val="tx1"/>
                </a:solidFill>
                <a:latin typeface="+mn-lt"/>
              </a:rPr>
              <a:t>postępowania sądowego</a:t>
            </a:r>
            <a:r>
              <a:rPr lang="pl-PL" sz="2400" dirty="0" smtClean="0">
                <a:solidFill>
                  <a:schemeClr val="tx1"/>
                </a:solidFill>
                <a:latin typeface="+mn-lt"/>
              </a:rPr>
              <a:t>, np</a:t>
            </a:r>
            <a:r>
              <a:rPr lang="pl-PL" sz="2400" dirty="0">
                <a:solidFill>
                  <a:schemeClr val="tx1"/>
                </a:solidFill>
                <a:latin typeface="+mn-lt"/>
              </a:rPr>
              <a:t>. skarga uprawnionego </a:t>
            </a:r>
            <a:r>
              <a:rPr lang="pl-PL" sz="2400" dirty="0" smtClean="0">
                <a:solidFill>
                  <a:schemeClr val="tx1"/>
                </a:solidFill>
                <a:latin typeface="+mn-lt"/>
              </a:rPr>
              <a:t>oskarżyciela</a:t>
            </a:r>
            <a:r>
              <a:rPr lang="pl-PL" sz="2400" dirty="0">
                <a:solidFill>
                  <a:schemeClr val="tx1"/>
                </a:solidFill>
                <a:latin typeface="+mn-lt"/>
              </a:rPr>
              <a:t>;</a:t>
            </a:r>
            <a:br>
              <a:rPr lang="pl-PL" sz="2400" dirty="0">
                <a:solidFill>
                  <a:schemeClr val="tx1"/>
                </a:solidFill>
                <a:latin typeface="+mn-lt"/>
              </a:rPr>
            </a:br>
            <a:r>
              <a:rPr lang="pl-PL" sz="2400" dirty="0" smtClean="0">
                <a:solidFill>
                  <a:schemeClr val="tx1"/>
                </a:solidFill>
                <a:latin typeface="+mn-lt"/>
              </a:rPr>
              <a:t>4. </a:t>
            </a:r>
            <a:r>
              <a:rPr lang="pl-PL" sz="2400" b="1" dirty="0" smtClean="0">
                <a:solidFill>
                  <a:schemeClr val="tx1"/>
                </a:solidFill>
                <a:latin typeface="+mn-lt"/>
              </a:rPr>
              <a:t>postępowania wykonawczego</a:t>
            </a:r>
            <a:r>
              <a:rPr lang="pl-PL" sz="2400" dirty="0" smtClean="0">
                <a:solidFill>
                  <a:schemeClr val="tx1"/>
                </a:solidFill>
                <a:latin typeface="+mn-lt"/>
              </a:rPr>
              <a:t>, np</a:t>
            </a:r>
            <a:r>
              <a:rPr lang="pl-PL" sz="2400" dirty="0">
                <a:solidFill>
                  <a:schemeClr val="tx1"/>
                </a:solidFill>
                <a:latin typeface="+mn-lt"/>
              </a:rPr>
              <a:t>. amnestia, przedawnienie wykonania kary, indywidualny akt </a:t>
            </a:r>
            <a:r>
              <a:rPr lang="pl-PL" sz="2400" dirty="0" smtClean="0">
                <a:solidFill>
                  <a:schemeClr val="tx1"/>
                </a:solidFill>
                <a:latin typeface="+mn-lt"/>
              </a:rPr>
              <a:t>łaski</a:t>
            </a:r>
            <a:r>
              <a:rPr lang="pl-PL" sz="2400" dirty="0">
                <a:solidFill>
                  <a:schemeClr val="tx1"/>
                </a:solidFill>
                <a:latin typeface="+mn-lt"/>
              </a:rPr>
              <a:t>.</a:t>
            </a:r>
            <a:br>
              <a:rPr lang="pl-PL" sz="2400" dirty="0">
                <a:solidFill>
                  <a:schemeClr val="tx1"/>
                </a:solidFill>
                <a:latin typeface="+mn-lt"/>
              </a:rPr>
            </a:br>
            <a:endParaRPr lang="pl-PL" sz="2400" dirty="0">
              <a:solidFill>
                <a:schemeClr val="tx1"/>
              </a:solidFill>
              <a:latin typeface="+mn-lt"/>
            </a:endParaRPr>
          </a:p>
        </p:txBody>
      </p:sp>
    </p:spTree>
    <p:extLst>
      <p:ext uri="{BB962C8B-B14F-4D97-AF65-F5344CB8AC3E}">
        <p14:creationId xmlns:p14="http://schemas.microsoft.com/office/powerpoint/2010/main" xmlns="" val="12567709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Oskarżyciel prywatny- </a:t>
            </a:r>
            <a:r>
              <a:rPr lang="pl-PL" dirty="0" smtClean="0"/>
              <a:t>pokrzywdzony, który wnosi i popiera oskarżenie o przestępstwo ścigane z oskarżenia prywatnego.</a:t>
            </a:r>
          </a:p>
          <a:p>
            <a:endParaRPr lang="pl-PL" dirty="0"/>
          </a:p>
          <a:p>
            <a:r>
              <a:rPr lang="pl-PL" dirty="0" smtClean="0"/>
              <a:t>Art. </a:t>
            </a:r>
            <a:r>
              <a:rPr lang="pl-PL" dirty="0"/>
              <a:t>59 § </a:t>
            </a:r>
            <a:r>
              <a:rPr lang="pl-PL" dirty="0" smtClean="0"/>
              <a:t>1 k.p.k.</a:t>
            </a:r>
          </a:p>
          <a:p>
            <a:endParaRPr lang="pl-PL" dirty="0"/>
          </a:p>
          <a:p>
            <a:r>
              <a:rPr lang="pl-PL" dirty="0" smtClean="0"/>
              <a:t>Odrębny tryb postępowania: art. 485-499 k.p.k.</a:t>
            </a:r>
          </a:p>
          <a:p>
            <a:endParaRPr lang="pl-PL" dirty="0"/>
          </a:p>
          <a:p>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Tree>
    <p:extLst>
      <p:ext uri="{BB962C8B-B14F-4D97-AF65-F5344CB8AC3E}">
        <p14:creationId xmlns:p14="http://schemas.microsoft.com/office/powerpoint/2010/main" xmlns="" val="185579825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smtClean="0"/>
              <a:t>Obecnie temu trybowi postępowania podlegają:</a:t>
            </a:r>
          </a:p>
          <a:p>
            <a:pPr marL="624078" indent="-514350">
              <a:lnSpc>
                <a:spcPct val="120000"/>
              </a:lnSpc>
              <a:buFont typeface="+mj-lt"/>
              <a:buAutoNum type="arabicParenR"/>
            </a:pPr>
            <a:r>
              <a:rPr lang="pl-PL" dirty="0" smtClean="0"/>
              <a:t>1) Zniesławienie (art. 212 § 4 k.k.),</a:t>
            </a:r>
          </a:p>
          <a:p>
            <a:pPr marL="624078" indent="-514350">
              <a:lnSpc>
                <a:spcPct val="120000"/>
              </a:lnSpc>
              <a:buFont typeface="+mj-lt"/>
              <a:buAutoNum type="arabicParenR"/>
            </a:pPr>
            <a:r>
              <a:rPr lang="pl-PL" dirty="0" smtClean="0"/>
              <a:t>2) Zniewaga (art. 216 § 5 k.k.),</a:t>
            </a:r>
          </a:p>
          <a:p>
            <a:pPr marL="624078" indent="-514350">
              <a:lnSpc>
                <a:spcPct val="120000"/>
              </a:lnSpc>
              <a:buFont typeface="+mj-lt"/>
              <a:buAutoNum type="arabicParenR"/>
            </a:pPr>
            <a:r>
              <a:rPr lang="pl-PL" dirty="0" smtClean="0"/>
              <a:t>3) Naruszenie nietykalności cielesnej (art. 217 § 3 k.k.),</a:t>
            </a:r>
          </a:p>
          <a:p>
            <a:pPr marL="624078" indent="-514350">
              <a:lnSpc>
                <a:spcPct val="120000"/>
              </a:lnSpc>
              <a:buFont typeface="+mj-lt"/>
              <a:buAutoNum type="arabicParenR"/>
            </a:pPr>
            <a:r>
              <a:rPr lang="pl-PL" dirty="0" smtClean="0"/>
              <a:t>4) 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smtClean="0"/>
              <a:t>5) Nieumyślne uszkodzenie ciała inne niż powodujące ciężki uszczerbek na zdrowiu, trwające nie dłużej niż 7 dni, chyba że pokrzywdzonym jest osoba najbliższa zamieszkująca wspólnie ze sprawcą (art. 157 § 3 i 4 k.k.).</a:t>
            </a:r>
            <a:endParaRPr lang="pl-PL" dirty="0"/>
          </a:p>
        </p:txBody>
      </p:sp>
      <p:sp>
        <p:nvSpPr>
          <p:cNvPr id="3" name="Title 2"/>
          <p:cNvSpPr>
            <a:spLocks noGrp="1"/>
          </p:cNvSpPr>
          <p:nvPr>
            <p:ph type="title"/>
          </p:nvPr>
        </p:nvSpPr>
        <p:spPr/>
        <p:txBody>
          <a:bodyPr/>
          <a:lstStyle/>
          <a:p>
            <a:pPr algn="ctr"/>
            <a:r>
              <a:rPr lang="pl-PL" dirty="0" smtClean="0"/>
              <a:t>Tryb prywatnoskargowy</a:t>
            </a:r>
            <a:endParaRPr lang="pl-PL" dirty="0"/>
          </a:p>
        </p:txBody>
      </p:sp>
    </p:spTree>
    <p:extLst>
      <p:ext uri="{BB962C8B-B14F-4D97-AF65-F5344CB8AC3E}">
        <p14:creationId xmlns:p14="http://schemas.microsoft.com/office/powerpoint/2010/main" xmlns="" val="365554601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smtClean="0"/>
              <a:t>Śmierć</a:t>
            </a:r>
            <a:r>
              <a:rPr lang="pl-PL" dirty="0" smtClean="0"/>
              <a:t> oskarżyciela prywatnego→ art. 61 k.p.k.</a:t>
            </a:r>
          </a:p>
          <a:p>
            <a:pPr marL="109728" indent="0">
              <a:buNone/>
            </a:pPr>
            <a:endParaRPr lang="pl-PL" dirty="0" smtClean="0"/>
          </a:p>
          <a:p>
            <a:pPr>
              <a:buFont typeface="Arial" pitchFamily="34" charset="0"/>
              <a:buChar char="•"/>
            </a:pPr>
            <a:r>
              <a:rPr lang="pl-PL" b="1" dirty="0" smtClean="0"/>
              <a:t>Zawieszenie</a:t>
            </a:r>
            <a:r>
              <a:rPr lang="pl-PL" dirty="0" smtClean="0"/>
              <a:t> postępowania.</a:t>
            </a:r>
          </a:p>
          <a:p>
            <a:pPr>
              <a:buFont typeface="Arial" pitchFamily="34" charset="0"/>
              <a:buChar char="•"/>
            </a:pPr>
            <a:r>
              <a:rPr lang="pl-PL" dirty="0" smtClean="0"/>
              <a:t>Osoby najbliższe lub pozostające na utrzymaniu zmarłego mogą wstąpić w jego prawa.</a:t>
            </a:r>
          </a:p>
          <a:p>
            <a:pPr>
              <a:buFont typeface="Arial" pitchFamily="34" charset="0"/>
              <a:buChar char="•"/>
            </a:pPr>
            <a:r>
              <a:rPr lang="pl-PL" dirty="0" smtClean="0"/>
              <a:t>Termin: </a:t>
            </a:r>
            <a:r>
              <a:rPr lang="pl-PL" b="1" dirty="0" smtClean="0"/>
              <a:t>3 miesiące od dnia śmierci</a:t>
            </a:r>
          </a:p>
          <a:p>
            <a:pPr>
              <a:buFont typeface="Arial" pitchFamily="34" charset="0"/>
              <a:buChar char="•"/>
            </a:pPr>
            <a:r>
              <a:rPr lang="pl-PL" b="1" dirty="0" smtClean="0"/>
              <a:t>Niewstąpienie</a:t>
            </a:r>
            <a:r>
              <a:rPr lang="pl-PL" dirty="0" smtClean="0"/>
              <a:t> w terminie 3 miesięcy→ </a:t>
            </a:r>
            <a:r>
              <a:rPr lang="pl-PL" b="1" dirty="0" smtClean="0"/>
              <a:t>umorzenie</a:t>
            </a:r>
            <a:r>
              <a:rPr lang="pl-PL" dirty="0" smtClean="0"/>
              <a:t>.</a:t>
            </a:r>
            <a:endParaRPr lang="pl-PL" dirty="0"/>
          </a:p>
        </p:txBody>
      </p:sp>
    </p:spTree>
    <p:extLst>
      <p:ext uri="{BB962C8B-B14F-4D97-AF65-F5344CB8AC3E}">
        <p14:creationId xmlns:p14="http://schemas.microsoft.com/office/powerpoint/2010/main" xmlns="" val="155712162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smtClean="0"/>
          </a:p>
          <a:p>
            <a:r>
              <a:rPr lang="pl-PL" sz="2300" dirty="0" smtClean="0"/>
              <a:t>Jeżeli </a:t>
            </a:r>
            <a:r>
              <a:rPr lang="pl-PL" sz="2300" b="1" dirty="0" smtClean="0"/>
              <a:t>prokurator zauważa interes społeczny </a:t>
            </a:r>
            <a:r>
              <a:rPr lang="pl-PL" sz="2300" dirty="0" smtClean="0"/>
              <a:t>w ściganiu takich przestępstw z urzędu, może wszcząć postępowanie lub wstąpić do postępowania już wszczętego→ </a:t>
            </a:r>
            <a:r>
              <a:rPr lang="pl-PL" sz="2300" b="1" dirty="0" smtClean="0"/>
              <a:t>art. 60 k.p.k.</a:t>
            </a:r>
            <a:endParaRPr lang="pl-PL" sz="2300" b="1" dirty="0"/>
          </a:p>
        </p:txBody>
      </p:sp>
      <p:sp>
        <p:nvSpPr>
          <p:cNvPr id="3" name="Title 2"/>
          <p:cNvSpPr>
            <a:spLocks noGrp="1"/>
          </p:cNvSpPr>
          <p:nvPr>
            <p:ph type="title"/>
          </p:nvPr>
        </p:nvSpPr>
        <p:spPr/>
        <p:txBody>
          <a:bodyPr/>
          <a:lstStyle/>
          <a:p>
            <a:pPr algn="ctr"/>
            <a:r>
              <a:rPr lang="pl-PL" dirty="0" smtClean="0"/>
              <a:t>Tryb prywatnoskargowy</a:t>
            </a:r>
            <a:endParaRPr lang="pl-PL" dirty="0"/>
          </a:p>
        </p:txBody>
      </p:sp>
    </p:spTree>
    <p:extLst>
      <p:ext uri="{BB962C8B-B14F-4D97-AF65-F5344CB8AC3E}">
        <p14:creationId xmlns:p14="http://schemas.microsoft.com/office/powerpoint/2010/main" xmlns="" val="106782746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5</a:t>
            </a:r>
            <a:endParaRPr lang="pl-PL" dirty="0"/>
          </a:p>
        </p:txBody>
      </p:sp>
      <p:sp>
        <p:nvSpPr>
          <p:cNvPr id="3" name="Symbol zastępczy zawartości 2"/>
          <p:cNvSpPr>
            <a:spLocks noGrp="1"/>
          </p:cNvSpPr>
          <p:nvPr>
            <p:ph idx="1"/>
          </p:nvPr>
        </p:nvSpPr>
        <p:spPr/>
        <p:txBody>
          <a:bodyPr/>
          <a:lstStyle/>
          <a:p>
            <a:pPr algn="just"/>
            <a:r>
              <a:rPr lang="pl-PL" dirty="0" smtClean="0"/>
              <a:t>Prokurator przyłączył się w postępowaniu prywatnoskargowym do oskarżenia, zanim pojawiło się oskarżenie wzajemne.</a:t>
            </a:r>
          </a:p>
          <a:p>
            <a:pPr algn="just"/>
            <a:r>
              <a:rPr lang="pl-PL" b="1" dirty="0" smtClean="0"/>
              <a:t> </a:t>
            </a:r>
            <a:endParaRPr lang="pl-PL" dirty="0" smtClean="0"/>
          </a:p>
          <a:p>
            <a:pPr lvl="0" algn="just"/>
            <a:r>
              <a:rPr lang="pl-PL" b="1" dirty="0" smtClean="0"/>
              <a:t>Czy w tej sytuacji można wnieść oskarżenie wzajemne?</a:t>
            </a:r>
            <a:endParaRPr lang="pl-PL" dirty="0" smtClean="0"/>
          </a:p>
          <a:p>
            <a:endParaRPr lang="pl-PL"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Strony postępowania sądowego</a:t>
            </a:r>
            <a:endParaRPr lang="pl-PL" dirty="0"/>
          </a:p>
        </p:txBody>
      </p:sp>
      <p:sp>
        <p:nvSpPr>
          <p:cNvPr id="3" name="Title 2"/>
          <p:cNvSpPr>
            <a:spLocks noGrp="1"/>
          </p:cNvSpPr>
          <p:nvPr>
            <p:ph type="title"/>
          </p:nvPr>
        </p:nvSpPr>
        <p:spPr>
          <a:xfrm>
            <a:off x="439612" y="476672"/>
            <a:ext cx="8229600" cy="1143000"/>
          </a:xfrm>
        </p:spPr>
        <p:txBody>
          <a:bodyPr/>
          <a:lstStyle/>
          <a:p>
            <a:pPr algn="ctr"/>
            <a:r>
              <a:rPr lang="pl-PL" dirty="0" smtClean="0"/>
              <a:t>Strony procesowe</a:t>
            </a:r>
            <a:endParaRPr lang="pl-PL" dirty="0"/>
          </a:p>
        </p:txBody>
      </p:sp>
      <p:sp>
        <p:nvSpPr>
          <p:cNvPr id="4" name="Down Arrow 3"/>
          <p:cNvSpPr/>
          <p:nvPr/>
        </p:nvSpPr>
        <p:spPr>
          <a:xfrm>
            <a:off x="1423080" y="26324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968621" y="256325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3726324"/>
            <a:ext cx="2952328" cy="369332"/>
          </a:xfrm>
          <a:prstGeom prst="rect">
            <a:avLst/>
          </a:prstGeom>
          <a:noFill/>
        </p:spPr>
        <p:txBody>
          <a:bodyPr wrap="square" rtlCol="0">
            <a:spAutoFit/>
          </a:bodyPr>
          <a:lstStyle/>
          <a:p>
            <a:pPr algn="ctr"/>
            <a:r>
              <a:rPr lang="pl-PL" b="1" dirty="0" smtClean="0"/>
              <a:t>OSKARŻYCIEL</a:t>
            </a:r>
            <a:endParaRPr lang="pl-PL" b="1" dirty="0"/>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690879" y="3716661"/>
            <a:ext cx="3050628" cy="369332"/>
          </a:xfrm>
          <a:prstGeom prst="rect">
            <a:avLst/>
          </a:prstGeom>
          <a:noFill/>
        </p:spPr>
        <p:txBody>
          <a:bodyPr wrap="square" rtlCol="0">
            <a:spAutoFit/>
          </a:bodyPr>
          <a:lstStyle/>
          <a:p>
            <a:pPr algn="ctr"/>
            <a:r>
              <a:rPr lang="pl-PL" b="1" dirty="0" smtClean="0"/>
              <a:t>OSKARŻONY</a:t>
            </a:r>
            <a:endParaRPr lang="pl-PL" b="1" dirty="0"/>
          </a:p>
        </p:txBody>
      </p:sp>
    </p:spTree>
    <p:extLst>
      <p:ext uri="{BB962C8B-B14F-4D97-AF65-F5344CB8AC3E}">
        <p14:creationId xmlns:p14="http://schemas.microsoft.com/office/powerpoint/2010/main" xmlns="" val="241536694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5040560"/>
          </a:xfrm>
        </p:spPr>
        <p:txBody>
          <a:bodyPr>
            <a:normAutofit fontScale="85000" lnSpcReduction="20000"/>
          </a:bodyPr>
          <a:lstStyle/>
          <a:p>
            <a:r>
              <a:rPr lang="pl-PL" b="1" dirty="0" smtClean="0"/>
              <a:t>Oskarżony</a:t>
            </a:r>
            <a:r>
              <a:rPr lang="pl-PL" dirty="0" smtClean="0"/>
              <a:t>- osoba, przeciwko której wniesiono </a:t>
            </a:r>
            <a:r>
              <a:rPr lang="pl-PL" b="1" dirty="0" smtClean="0"/>
              <a:t>oskarżenie do sądu</a:t>
            </a:r>
            <a:r>
              <a:rPr lang="pl-PL" dirty="0" smtClean="0"/>
              <a:t>, a także osoba, co do której prokurator złożył </a:t>
            </a:r>
            <a:r>
              <a:rPr lang="pl-PL" b="1" dirty="0" smtClean="0"/>
              <a:t>wniosek o skazanie bez przeprowadzenia rozprawy </a:t>
            </a:r>
            <a:r>
              <a:rPr lang="pl-PL" dirty="0" smtClean="0"/>
              <a:t>(art. 335 </a:t>
            </a:r>
            <a:r>
              <a:rPr lang="pl-PL" dirty="0"/>
              <a:t>§ </a:t>
            </a:r>
            <a:r>
              <a:rPr lang="pl-PL" dirty="0" smtClean="0"/>
              <a:t>1 k.p.k.) lub </a:t>
            </a:r>
            <a:r>
              <a:rPr lang="pl-PL" b="1" dirty="0" smtClean="0"/>
              <a:t>wniosek o warunkowe umorzenie postępowania </a:t>
            </a:r>
            <a:r>
              <a:rPr lang="pl-PL" dirty="0" smtClean="0"/>
              <a:t>(art. 71 § 2 k.p.k.).</a:t>
            </a:r>
          </a:p>
          <a:p>
            <a:pPr marL="0" indent="0">
              <a:buNone/>
            </a:pPr>
            <a:endParaRPr lang="pl-PL" dirty="0" smtClean="0"/>
          </a:p>
          <a:p>
            <a:r>
              <a:rPr lang="pl-PL" dirty="0"/>
              <a:t>Pojęcie oskarżenia obejmuje oskarżenie publiczne, oskarżenie subsydiarne i prywatne. </a:t>
            </a:r>
            <a:endParaRPr lang="pl-PL" dirty="0" smtClean="0"/>
          </a:p>
          <a:p>
            <a:pPr marL="0" indent="0">
              <a:buNone/>
            </a:pPr>
            <a:endParaRPr lang="pl-PL" dirty="0" smtClean="0"/>
          </a:p>
          <a:p>
            <a:r>
              <a:rPr lang="pl-PL" b="1" dirty="0" smtClean="0"/>
              <a:t>W </a:t>
            </a:r>
            <a:r>
              <a:rPr lang="pl-PL" b="1" dirty="0"/>
              <a:t>szerokim ujęciu (</a:t>
            </a:r>
            <a:r>
              <a:rPr lang="pl-PL" b="1" i="1" dirty="0"/>
              <a:t>sensu largo</a:t>
            </a:r>
            <a:r>
              <a:rPr lang="pl-PL" b="1" dirty="0"/>
              <a:t>)</a:t>
            </a:r>
            <a:r>
              <a:rPr lang="pl-PL" dirty="0"/>
              <a:t>, za oskarżonego uznaje się także </a:t>
            </a:r>
            <a:r>
              <a:rPr lang="pl-PL" b="1" dirty="0"/>
              <a:t>podejrzanego</a:t>
            </a:r>
            <a:r>
              <a:rPr lang="pl-PL" dirty="0"/>
              <a:t>, którym jest </a:t>
            </a:r>
            <a:endParaRPr lang="pl-PL" dirty="0" smtClean="0"/>
          </a:p>
          <a:p>
            <a:pPr>
              <a:buFontTx/>
              <a:buChar char="-"/>
            </a:pPr>
            <a:r>
              <a:rPr lang="pl-PL" dirty="0" smtClean="0"/>
              <a:t>osoba</a:t>
            </a:r>
            <a:r>
              <a:rPr lang="pl-PL" dirty="0"/>
              <a:t>, co do której wydano postanowienie o przedstawieniu zarzutów albo </a:t>
            </a:r>
            <a:endParaRPr lang="pl-PL" dirty="0" smtClean="0"/>
          </a:p>
          <a:p>
            <a:pPr>
              <a:buFontTx/>
              <a:buChar char="-"/>
            </a:pPr>
            <a:r>
              <a:rPr lang="pl-PL" dirty="0" smtClean="0"/>
              <a:t>której </a:t>
            </a:r>
            <a:r>
              <a:rPr lang="pl-PL" dirty="0"/>
              <a:t>bez wydania takiego postanowienia postawiono zarzut w związku z przystąpieniem do przesłuchania w charakterze </a:t>
            </a:r>
            <a:r>
              <a:rPr lang="pl-PL" dirty="0" smtClean="0"/>
              <a:t>podejrzanego.</a:t>
            </a:r>
            <a:endParaRPr lang="pl-PL" dirty="0"/>
          </a:p>
          <a:p>
            <a:endParaRPr lang="pl-PL" dirty="0"/>
          </a:p>
          <a:p>
            <a:pPr marL="109728" indent="0">
              <a:buNone/>
            </a:pPr>
            <a:endParaRPr lang="pl-PL" dirty="0"/>
          </a:p>
        </p:txBody>
      </p:sp>
      <p:sp>
        <p:nvSpPr>
          <p:cNvPr id="3" name="Title 2"/>
          <p:cNvSpPr>
            <a:spLocks noGrp="1"/>
          </p:cNvSpPr>
          <p:nvPr>
            <p:ph type="title"/>
          </p:nvPr>
        </p:nvSpPr>
        <p:spPr>
          <a:xfrm>
            <a:off x="467544" y="116632"/>
            <a:ext cx="8229600" cy="1143000"/>
          </a:xfrm>
        </p:spPr>
        <p:txBody>
          <a:bodyPr/>
          <a:lstStyle/>
          <a:p>
            <a:pPr algn="ctr"/>
            <a:r>
              <a:rPr lang="pl-PL" dirty="0" smtClean="0"/>
              <a:t>Strony procesowe</a:t>
            </a:r>
            <a:endParaRPr lang="pl-PL" dirty="0"/>
          </a:p>
        </p:txBody>
      </p:sp>
    </p:spTree>
    <p:extLst>
      <p:ext uri="{BB962C8B-B14F-4D97-AF65-F5344CB8AC3E}">
        <p14:creationId xmlns:p14="http://schemas.microsoft.com/office/powerpoint/2010/main" xmlns="" val="204367620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smtClean="0"/>
              <a:t>Obowiązki oskarżonego</a:t>
            </a:r>
            <a:endParaRPr lang="pl-PL" dirty="0"/>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r>
              <a:rPr lang="pl-PL" dirty="0"/>
              <a:t>Oskarżony </a:t>
            </a:r>
            <a:r>
              <a:rPr lang="pl-PL" b="1" dirty="0"/>
              <a:t>nie ma obowiązku dowodzenia swojej niewinności</a:t>
            </a:r>
            <a:r>
              <a:rPr lang="pl-PL" dirty="0"/>
              <a:t>, ani obowiązku dostarczania dowodów na swoją niekorzyść (art. 74 § 1 </a:t>
            </a:r>
            <a:r>
              <a:rPr lang="pl-PL" dirty="0" smtClean="0"/>
              <a:t>k.p.k.). </a:t>
            </a:r>
          </a:p>
          <a:p>
            <a:pPr marL="0" indent="0">
              <a:buNone/>
            </a:pPr>
            <a:endParaRPr lang="pl-PL" dirty="0" smtClean="0"/>
          </a:p>
          <a:p>
            <a:r>
              <a:rPr lang="pl-PL" dirty="0" smtClean="0"/>
              <a:t>Pomimo </a:t>
            </a:r>
            <a:r>
              <a:rPr lang="pl-PL" dirty="0"/>
              <a:t>to, oskarżony obowiązany jest znosić </a:t>
            </a:r>
            <a:r>
              <a:rPr lang="pl-PL" b="1" dirty="0"/>
              <a:t>pewne działania organów postępowania</a:t>
            </a:r>
            <a:r>
              <a:rPr lang="pl-PL" dirty="0"/>
              <a:t>. Oskarżony jest obowiązany poddać się</a:t>
            </a:r>
            <a:r>
              <a:rPr lang="pl-PL" dirty="0" smtClean="0"/>
              <a:t>:</a:t>
            </a:r>
          </a:p>
          <a:p>
            <a:pPr marL="0" indent="0">
              <a:buNone/>
            </a:pPr>
            <a:endParaRPr lang="pl-PL" dirty="0"/>
          </a:p>
          <a:p>
            <a:pPr marL="0" lvl="0" indent="0">
              <a:buNone/>
            </a:pPr>
            <a:r>
              <a:rPr lang="pl-PL" dirty="0" smtClean="0"/>
              <a:t>1. oględzinom </a:t>
            </a:r>
            <a:r>
              <a:rPr lang="pl-PL" dirty="0"/>
              <a:t>zewnętrznym ciała oraz innym badaniom niepołączonym z naruszeniem integralności ciała; wolno także w szczególności od oskarżonego pobrać odciski, fotografować go oraz okazać w celach rozpoznawczych innym osobom,</a:t>
            </a:r>
          </a:p>
          <a:p>
            <a:pPr marL="0" lvl="0" indent="0">
              <a:buNone/>
            </a:pPr>
            <a:r>
              <a:rPr lang="pl-PL" dirty="0" smtClean="0"/>
              <a:t>2. badaniom </a:t>
            </a:r>
            <a:r>
              <a:rPr lang="pl-PL" dirty="0"/>
              <a:t>psychologicznym i psychiatrycznym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buNone/>
            </a:pPr>
            <a:r>
              <a:rPr lang="pl-PL" dirty="0" smtClean="0"/>
              <a:t>3. pobraniu </a:t>
            </a:r>
            <a:r>
              <a:rPr lang="pl-PL" dirty="0"/>
              <a:t>przez funkcjonariusza Policji wymazu ze śluzówki policzków, jeżeli jest to nieodzowne i nie zachodzi obawa, że zagrażałoby to zdrowiu oskarżonego lub innych osób (art. 74 § 2 </a:t>
            </a:r>
            <a:r>
              <a:rPr lang="pl-PL" dirty="0" smtClean="0"/>
              <a:t>k.p.k.).</a:t>
            </a:r>
            <a:endParaRPr lang="pl-PL" dirty="0"/>
          </a:p>
          <a:p>
            <a:endParaRPr lang="pl-PL" dirty="0"/>
          </a:p>
        </p:txBody>
      </p:sp>
    </p:spTree>
    <p:extLst>
      <p:ext uri="{BB962C8B-B14F-4D97-AF65-F5344CB8AC3E}">
        <p14:creationId xmlns:p14="http://schemas.microsoft.com/office/powerpoint/2010/main" xmlns="" val="126035654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Obowiązki oskarżonego</a:t>
            </a:r>
            <a:endParaRPr lang="pl-PL" dirty="0"/>
          </a:p>
        </p:txBody>
      </p:sp>
      <p:sp>
        <p:nvSpPr>
          <p:cNvPr id="3" name="Content Placeholder 2"/>
          <p:cNvSpPr>
            <a:spLocks noGrp="1"/>
          </p:cNvSpPr>
          <p:nvPr>
            <p:ph idx="1"/>
          </p:nvPr>
        </p:nvSpPr>
        <p:spPr/>
        <p:txBody>
          <a:bodyPr/>
          <a:lstStyle/>
          <a:p>
            <a:r>
              <a:rPr lang="pl-PL" b="1" dirty="0" smtClean="0"/>
              <a:t>Obowiązek stawiennictwa </a:t>
            </a:r>
            <a:r>
              <a:rPr lang="pl-PL" dirty="0" smtClean="0"/>
              <a:t>na każde wezwanie (art. 75 </a:t>
            </a:r>
            <a:r>
              <a:rPr lang="pl-PL" sz="2800" dirty="0" smtClean="0"/>
              <a:t>§ 1 k.p.k.)</a:t>
            </a:r>
          </a:p>
          <a:p>
            <a:r>
              <a:rPr lang="pl-PL" b="1" dirty="0" smtClean="0"/>
              <a:t>Obowiązek zawiadamiania o </a:t>
            </a:r>
            <a:r>
              <a:rPr lang="pl-PL" b="1" dirty="0"/>
              <a:t>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a:t>
            </a:r>
            <a:r>
              <a:rPr lang="pl-PL" dirty="0" smtClean="0"/>
              <a:t>k.p.k., </a:t>
            </a:r>
            <a:r>
              <a:rPr lang="pl-PL" dirty="0"/>
              <a:t>o których wie, że są znane organowi prowadzącemu postępowanie.</a:t>
            </a:r>
          </a:p>
        </p:txBody>
      </p:sp>
    </p:spTree>
    <p:extLst>
      <p:ext uri="{BB962C8B-B14F-4D97-AF65-F5344CB8AC3E}">
        <p14:creationId xmlns:p14="http://schemas.microsoft.com/office/powerpoint/2010/main" xmlns="" val="24077844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a:t>
            </a:r>
            <a:r>
              <a:rPr lang="pl-PL" sz="2300" b="1" dirty="0" smtClean="0"/>
              <a:t>poddania się czynnościom</a:t>
            </a:r>
            <a:r>
              <a:rPr lang="pl-PL" sz="2300" dirty="0" smtClean="0"/>
              <a:t>                      może </a:t>
            </a:r>
            <a:r>
              <a:rPr lang="pl-PL" sz="2300" dirty="0"/>
              <a:t>skutkować zatrzymaniem i przymusowym doprowadzeniem oskarżonego, nawet z zastosowaniem siły fizycznej lub środków technicznych służących obezwładnieniu, w zakresie niezbędnym do wykonania danej czynności (art. 75 § 3a </a:t>
            </a:r>
            <a:r>
              <a:rPr lang="pl-PL" sz="2300" dirty="0" smtClean="0"/>
              <a:t>k.p.k.).</a:t>
            </a:r>
          </a:p>
          <a:p>
            <a:endParaRPr lang="pl-PL" sz="2300" dirty="0"/>
          </a:p>
          <a:p>
            <a:r>
              <a:rPr lang="pl-PL" sz="2300" b="1" dirty="0" smtClean="0"/>
              <a:t>Nieusprawiedliwione niestawiennictwo                  </a:t>
            </a:r>
            <a:r>
              <a:rPr lang="pl-PL" sz="2300" dirty="0" smtClean="0"/>
              <a:t>może skutkować </a:t>
            </a:r>
            <a:r>
              <a:rPr lang="pl-PL" sz="2400" dirty="0" smtClean="0"/>
              <a:t>jego zatrzymaniem </a:t>
            </a:r>
            <a:r>
              <a:rPr lang="pl-PL" sz="2400" dirty="0"/>
              <a:t>i </a:t>
            </a:r>
            <a:r>
              <a:rPr lang="pl-PL" sz="2400" dirty="0" smtClean="0"/>
              <a:t>przymusowym doprowadzeniem </a:t>
            </a:r>
            <a:r>
              <a:rPr lang="pl-PL" sz="2400" dirty="0"/>
              <a:t>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xmlns="" val="441005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7772400" cy="1362456"/>
          </a:xfrm>
        </p:spPr>
        <p:txBody>
          <a:bodyPr/>
          <a:lstStyle/>
          <a:p>
            <a:pPr algn="ctr"/>
            <a:r>
              <a:rPr lang="pl-PL" dirty="0" smtClean="0"/>
              <a:t>Uczestnicy postępowania</a:t>
            </a:r>
            <a:endParaRPr lang="pl-PL" dirty="0"/>
          </a:p>
        </p:txBody>
      </p:sp>
    </p:spTree>
    <p:extLst>
      <p:ext uri="{BB962C8B-B14F-4D97-AF65-F5344CB8AC3E}">
        <p14:creationId xmlns:p14="http://schemas.microsoft.com/office/powerpoint/2010/main" xmlns="" val="233038740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smtClean="0"/>
              <a:t>Strony postępowania przygotowawczego</a:t>
            </a:r>
            <a:endParaRPr lang="pl-PL" dirty="0"/>
          </a:p>
        </p:txBody>
      </p:sp>
      <p:sp>
        <p:nvSpPr>
          <p:cNvPr id="3" name="Title 2"/>
          <p:cNvSpPr>
            <a:spLocks noGrp="1"/>
          </p:cNvSpPr>
          <p:nvPr>
            <p:ph type="title"/>
          </p:nvPr>
        </p:nvSpPr>
        <p:spPr/>
        <p:txBody>
          <a:bodyPr/>
          <a:lstStyle/>
          <a:p>
            <a:pPr algn="ctr"/>
            <a:r>
              <a:rPr lang="pl-PL" dirty="0" smtClean="0"/>
              <a:t>Strony procesowe</a:t>
            </a:r>
            <a:endParaRPr lang="pl-PL" dirty="0"/>
          </a:p>
        </p:txBody>
      </p:sp>
      <p:sp>
        <p:nvSpPr>
          <p:cNvPr id="4" name="Down Arrow 3"/>
          <p:cNvSpPr/>
          <p:nvPr/>
        </p:nvSpPr>
        <p:spPr>
          <a:xfrm>
            <a:off x="1423080"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876256"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4005067"/>
            <a:ext cx="2952328" cy="369332"/>
          </a:xfrm>
          <a:prstGeom prst="rect">
            <a:avLst/>
          </a:prstGeom>
          <a:noFill/>
        </p:spPr>
        <p:txBody>
          <a:bodyPr wrap="square" rtlCol="0">
            <a:spAutoFit/>
          </a:bodyPr>
          <a:lstStyle/>
          <a:p>
            <a:pPr algn="ctr"/>
            <a:r>
              <a:rPr lang="pl-PL" b="1" dirty="0" smtClean="0"/>
              <a:t>POKRZYWDZONY</a:t>
            </a:r>
            <a:endParaRPr lang="pl-PL" b="1" dirty="0"/>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580084" y="4034982"/>
            <a:ext cx="3050628" cy="369332"/>
          </a:xfrm>
          <a:prstGeom prst="rect">
            <a:avLst/>
          </a:prstGeom>
          <a:noFill/>
        </p:spPr>
        <p:txBody>
          <a:bodyPr wrap="square" rtlCol="0">
            <a:spAutoFit/>
          </a:bodyPr>
          <a:lstStyle/>
          <a:p>
            <a:pPr algn="ctr"/>
            <a:r>
              <a:rPr lang="pl-PL" b="1" dirty="0" smtClean="0"/>
              <a:t>PODEJRZANY</a:t>
            </a:r>
            <a:endParaRPr lang="pl-PL" b="1" dirty="0"/>
          </a:p>
        </p:txBody>
      </p:sp>
    </p:spTree>
    <p:extLst>
      <p:ext uri="{BB962C8B-B14F-4D97-AF65-F5344CB8AC3E}">
        <p14:creationId xmlns:p14="http://schemas.microsoft.com/office/powerpoint/2010/main" xmlns="" val="169724267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Podejrzany</a:t>
            </a:r>
            <a:endParaRPr lang="pl-PL" dirty="0"/>
          </a:p>
        </p:txBody>
      </p:sp>
      <p:sp>
        <p:nvSpPr>
          <p:cNvPr id="3" name="Content Placeholder 2"/>
          <p:cNvSpPr>
            <a:spLocks noGrp="1"/>
          </p:cNvSpPr>
          <p:nvPr>
            <p:ph idx="1"/>
          </p:nvPr>
        </p:nvSpPr>
        <p:spPr>
          <a:xfrm>
            <a:off x="467544" y="2348880"/>
            <a:ext cx="8229600" cy="2357616"/>
          </a:xfrm>
        </p:spPr>
        <p:txBody>
          <a:bodyPr/>
          <a:lstStyle/>
          <a:p>
            <a:pPr marL="0" indent="0">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xmlns="" val="13628934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Osoba podejrzana</a:t>
            </a:r>
            <a:endParaRPr lang="pl-PL" dirty="0"/>
          </a:p>
        </p:txBody>
      </p:sp>
      <p:sp>
        <p:nvSpPr>
          <p:cNvPr id="3" name="Content Placeholder 2"/>
          <p:cNvSpPr>
            <a:spLocks noGrp="1"/>
          </p:cNvSpPr>
          <p:nvPr>
            <p:ph idx="1"/>
          </p:nvPr>
        </p:nvSpPr>
        <p:spPr>
          <a:xfrm>
            <a:off x="467544" y="2492896"/>
            <a:ext cx="8229600" cy="2429624"/>
          </a:xfrm>
        </p:spPr>
        <p:txBody>
          <a:bodyPr>
            <a:normAutofit/>
          </a:bodyPr>
          <a:lstStyle/>
          <a:p>
            <a:pPr marL="0" indent="0">
              <a:buNone/>
            </a:pPr>
            <a:r>
              <a:rPr lang="pl-PL" dirty="0" smtClean="0"/>
              <a:t>osoba</a:t>
            </a:r>
            <a:r>
              <a:rPr lang="pl-PL" dirty="0"/>
              <a:t>,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xmlns="" val="25211403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smtClean="0"/>
              <a:t>Pokrzywdzony</a:t>
            </a:r>
            <a:endParaRPr lang="pl-PL" dirty="0"/>
          </a:p>
        </p:txBody>
      </p:sp>
      <p:sp>
        <p:nvSpPr>
          <p:cNvPr id="3" name="Content Placeholder 2"/>
          <p:cNvSpPr>
            <a:spLocks noGrp="1"/>
          </p:cNvSpPr>
          <p:nvPr>
            <p:ph idx="1"/>
          </p:nvPr>
        </p:nvSpPr>
        <p:spPr>
          <a:xfrm>
            <a:off x="467544" y="2348880"/>
            <a:ext cx="8229600" cy="1637536"/>
          </a:xfrm>
        </p:spPr>
        <p:txBody>
          <a:bodyPr/>
          <a:lstStyle/>
          <a:p>
            <a:r>
              <a:rPr lang="pl-PL" dirty="0" smtClean="0"/>
              <a:t>Osoba fizyczna lub prawna, której dobro prawne zostało bezpośrednio naruszone lub zagrożone przez przestępstwo.</a:t>
            </a:r>
            <a:endParaRPr lang="pl-PL" dirty="0"/>
          </a:p>
        </p:txBody>
      </p:sp>
    </p:spTree>
    <p:extLst>
      <p:ext uri="{BB962C8B-B14F-4D97-AF65-F5344CB8AC3E}">
        <p14:creationId xmlns:p14="http://schemas.microsoft.com/office/powerpoint/2010/main" xmlns="" val="24151326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Pokrzywdzony</a:t>
            </a:r>
            <a:endParaRPr lang="pl-PL" dirty="0"/>
          </a:p>
        </p:txBody>
      </p:sp>
      <p:sp>
        <p:nvSpPr>
          <p:cNvPr id="3" name="Content Placeholder 2"/>
          <p:cNvSpPr>
            <a:spLocks noGrp="1"/>
          </p:cNvSpPr>
          <p:nvPr>
            <p:ph idx="1"/>
          </p:nvPr>
        </p:nvSpPr>
        <p:spPr/>
        <p:txBody>
          <a:bodyPr>
            <a:normAutofit fontScale="77500" lnSpcReduction="20000"/>
          </a:bodyPr>
          <a:lstStyle/>
          <a:p>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a:t>
            </a:r>
            <a:r>
              <a:rPr lang="pl-PL" dirty="0" smtClean="0"/>
              <a:t>k.p.k.).</a:t>
            </a:r>
            <a:endParaRPr lang="pl-PL" dirty="0"/>
          </a:p>
          <a:p>
            <a:r>
              <a:rPr lang="pl-PL" dirty="0" smtClean="0"/>
              <a:t>Prawa </a:t>
            </a:r>
            <a:r>
              <a:rPr lang="pl-PL" dirty="0"/>
              <a:t>pokrzywdzonego mogą zaś wykonywać: </a:t>
            </a:r>
          </a:p>
          <a:p>
            <a:pPr marL="514350" lvl="0" indent="-514350">
              <a:buAutoNum type="arabicPeriod"/>
            </a:pPr>
            <a:r>
              <a:rPr lang="pl-PL" b="1" dirty="0" smtClean="0"/>
              <a:t>organy </a:t>
            </a:r>
            <a:r>
              <a:rPr lang="pl-PL" b="1" dirty="0"/>
              <a:t>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a:t>
            </a:r>
            <a:r>
              <a:rPr lang="pl-PL" dirty="0" smtClean="0"/>
              <a:t>k.p.k.),</a:t>
            </a:r>
          </a:p>
          <a:p>
            <a:pPr marL="514350" lvl="0" indent="-514350">
              <a:buAutoNum type="arabicPeriod"/>
            </a:pPr>
            <a:r>
              <a:rPr lang="pl-PL" b="1" dirty="0" smtClean="0"/>
              <a:t>organy </a:t>
            </a:r>
            <a:r>
              <a:rPr lang="pl-PL" b="1" dirty="0"/>
              <a:t>kontroli państwowej</a:t>
            </a:r>
            <a:r>
              <a:rPr lang="pl-PL" dirty="0"/>
              <a:t> w sprawach o przestępstwa, którymi wyrządzono szkodę w mieniu instytucji lub jednostki organizacyjnej, o której mowa w art. 49 § 2 </a:t>
            </a:r>
            <a:r>
              <a:rPr lang="pl-PL" dirty="0" smtClean="0"/>
              <a:t>k.p.k., </a:t>
            </a:r>
            <a:r>
              <a:rPr lang="pl-PL" dirty="0"/>
              <a:t>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xmlns="" val="7461827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smtClean="0"/>
              <a:t>Pokrzywdzony</a:t>
            </a:r>
            <a:endParaRPr lang="pl-PL" dirty="0"/>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r>
              <a:rPr lang="pl-PL" dirty="0" smtClean="0"/>
              <a:t>Posiada status strony postępowania przygotowawczego </a:t>
            </a:r>
            <a:r>
              <a:rPr lang="pl-PL" dirty="0"/>
              <a:t>i ze względu na to przysługuje mu szereg uprawnień na tym etapie postępowania, o czym jest pouczany przed pierwszym </a:t>
            </a:r>
            <a:r>
              <a:rPr lang="pl-PL" dirty="0" smtClean="0"/>
              <a:t>przesłuchaniem</a:t>
            </a:r>
          </a:p>
          <a:p>
            <a:r>
              <a:rPr lang="pl-PL" dirty="0" smtClean="0"/>
              <a:t>Przykładowe uprawnienia:</a:t>
            </a:r>
          </a:p>
          <a:p>
            <a:pPr>
              <a:buFontTx/>
              <a:buChar char="-"/>
            </a:pPr>
            <a:r>
              <a:rPr lang="pl-PL" dirty="0"/>
              <a:t>s</a:t>
            </a:r>
            <a:r>
              <a:rPr lang="pl-PL" dirty="0" smtClean="0"/>
              <a:t>kładanie wniosków o dokonanie czynności śledztwa,</a:t>
            </a:r>
          </a:p>
          <a:p>
            <a:pPr>
              <a:buFontTx/>
              <a:buChar char="-"/>
            </a:pPr>
            <a:r>
              <a:rPr lang="pl-PL" dirty="0" smtClean="0"/>
              <a:t>korzystania z pomocy pełnomocnika,</a:t>
            </a:r>
          </a:p>
          <a:p>
            <a:pPr>
              <a:buFontTx/>
              <a:buChar char="-"/>
            </a:pPr>
            <a:r>
              <a:rPr lang="pl-PL" dirty="0" smtClean="0"/>
              <a:t>wyrażenie zgody na skierowanie sprawy do mediacji,</a:t>
            </a:r>
          </a:p>
          <a:p>
            <a:pPr>
              <a:buFontTx/>
              <a:buChar char="-"/>
            </a:pPr>
            <a:r>
              <a:rPr lang="pl-PL" dirty="0" smtClean="0"/>
              <a:t>złożenie zażalenia na odmowę wszczęcia śledztwa lub dochodzenia oraz na umorzenie postępowania przygotowawczego.</a:t>
            </a:r>
          </a:p>
          <a:p>
            <a:r>
              <a:rPr lang="pl-PL" dirty="0" smtClean="0"/>
              <a:t>Zob. art. 300 § 2 k.p.k.</a:t>
            </a:r>
          </a:p>
          <a:p>
            <a:pPr>
              <a:buFontTx/>
              <a:buChar char="-"/>
            </a:pPr>
            <a:endParaRPr lang="pl-PL" dirty="0" smtClean="0"/>
          </a:p>
          <a:p>
            <a:pPr>
              <a:buFontTx/>
              <a:buChar char="-"/>
            </a:pPr>
            <a:endParaRPr lang="pl-PL" dirty="0"/>
          </a:p>
          <a:p>
            <a:endParaRPr lang="pl-PL" dirty="0" smtClean="0"/>
          </a:p>
          <a:p>
            <a:endParaRPr lang="pl-PL" dirty="0" smtClean="0"/>
          </a:p>
          <a:p>
            <a:pPr marL="0" indent="0">
              <a:buNone/>
            </a:pPr>
            <a:endParaRPr lang="pl-PL" dirty="0"/>
          </a:p>
        </p:txBody>
      </p:sp>
    </p:spTree>
    <p:extLst>
      <p:ext uri="{BB962C8B-B14F-4D97-AF65-F5344CB8AC3E}">
        <p14:creationId xmlns:p14="http://schemas.microsoft.com/office/powerpoint/2010/main" xmlns="" val="7591375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143000"/>
          </a:xfrm>
        </p:spPr>
        <p:txBody>
          <a:bodyPr>
            <a:normAutofit fontScale="90000"/>
          </a:bodyPr>
          <a:lstStyle/>
          <a:p>
            <a:pPr algn="ctr"/>
            <a:r>
              <a:rPr lang="pl-PL" sz="3300" dirty="0">
                <a:latin typeface="+mn-lt"/>
              </a:rPr>
              <a:t>Prawo do złożenia wniosku o przeprowadzenie czynności w postępowaniu przygotowawczym </a:t>
            </a:r>
          </a:p>
        </p:txBody>
      </p:sp>
      <p:sp>
        <p:nvSpPr>
          <p:cNvPr id="3" name="Symbol zastępczy zawartości 2"/>
          <p:cNvSpPr>
            <a:spLocks noGrp="1"/>
          </p:cNvSpPr>
          <p:nvPr>
            <p:ph idx="1"/>
          </p:nvPr>
        </p:nvSpPr>
        <p:spPr/>
        <p:txBody>
          <a:bodyPr>
            <a:normAutofit fontScale="92500"/>
          </a:bodyPr>
          <a:lstStyle/>
          <a:p>
            <a:pPr algn="just"/>
            <a:r>
              <a:rPr lang="pl-PL" dirty="0"/>
              <a:t>Inkwizycyjny charakter postępowania przygotowawczego nie wyłącza prawa stron do złożenia wniosku dowodowego. Zastosowanie ma art. 167 – dowody przeprowadza się na wniosek stron lub z urzędu. </a:t>
            </a:r>
          </a:p>
          <a:p>
            <a:pPr algn="just"/>
            <a:r>
              <a:rPr lang="pl-PL" dirty="0" smtClean="0"/>
              <a:t>Art</a:t>
            </a:r>
            <a:r>
              <a:rPr lang="pl-PL" dirty="0"/>
              <a:t>. 315 § 1 k.p.k. – Podejrzany i jego obrońca oraz pokrzywdzony i jego pełnomocnik mogą składać wnioski o dokonanie czynności śledztwa (dot. także dochodzenia).  </a:t>
            </a:r>
          </a:p>
          <a:p>
            <a:pPr algn="just"/>
            <a:r>
              <a:rPr lang="pl-PL" dirty="0"/>
              <a:t>Art. 316 § 3 k.p.k. – prawo do żądania przesłuchania świadka przez sąd, jeżeli istnieje niebezpieczeństwo, że nie będzie można go przesłuchać na rozprawie. </a:t>
            </a:r>
          </a:p>
          <a:p>
            <a:pPr algn="just"/>
            <a:endParaRPr lang="pl-PL" dirty="0"/>
          </a:p>
          <a:p>
            <a:pPr algn="just"/>
            <a:endParaRPr lang="pl-PL" dirty="0"/>
          </a:p>
        </p:txBody>
      </p:sp>
    </p:spTree>
    <p:extLst>
      <p:ext uri="{BB962C8B-B14F-4D97-AF65-F5344CB8AC3E}">
        <p14:creationId xmlns:p14="http://schemas.microsoft.com/office/powerpoint/2010/main" xmlns="" val="18958916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251520" y="1556792"/>
            <a:ext cx="8784976" cy="5184576"/>
          </a:xfrm>
        </p:spPr>
        <p:txBody>
          <a:bodyPr>
            <a:normAutofit fontScale="70000" lnSpcReduction="20000"/>
          </a:bodyPr>
          <a:lstStyle/>
          <a:p>
            <a:pPr marL="514350" indent="-514350" algn="just">
              <a:lnSpc>
                <a:spcPct val="120000"/>
              </a:lnSpc>
              <a:buFont typeface="+mj-lt"/>
              <a:buAutoNum type="arabicPeriod"/>
            </a:pPr>
            <a:r>
              <a:rPr lang="pl-PL" sz="2200" dirty="0"/>
              <a:t>Art. 315 </a:t>
            </a:r>
            <a:r>
              <a:rPr lang="pl-PL" dirty="0"/>
              <a:t>§ 2 k.p.k. – „</a:t>
            </a:r>
            <a:r>
              <a:rPr lang="pl-PL" b="1" dirty="0"/>
              <a:t>czynności wnioskowe</a:t>
            </a:r>
            <a:r>
              <a:rPr lang="pl-PL" dirty="0"/>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gn="just">
              <a:lnSpc>
                <a:spcPct val="120000"/>
              </a:lnSpc>
            </a:pPr>
            <a:r>
              <a:rPr lang="pl-PL" dirty="0"/>
              <a:t>uprawniony do udziału w czynności powinien zostać o niej powiadomiony zgodnie z art. 117 k.p.k. </a:t>
            </a:r>
          </a:p>
          <a:p>
            <a:pPr lvl="1" algn="just">
              <a:lnSpc>
                <a:spcPct val="120000"/>
              </a:lnSpc>
            </a:pPr>
            <a:r>
              <a:rPr lang="pl-PL" dirty="0"/>
              <a:t>„Poważne trudności” to np. znaczna odległość między miejscem, gdzie przebywa podejrzany a miejscem przeprowadzenia czynności. </a:t>
            </a:r>
          </a:p>
          <a:p>
            <a:pPr lvl="1" algn="just">
              <a:lnSpc>
                <a:spcPct val="120000"/>
              </a:lnSpc>
            </a:pPr>
            <a:r>
              <a:rPr lang="pl-PL" dirty="0"/>
              <a:t>Jeżeli strona złożyła wniosek, ale nie uczestniczyła w czynności nie można jej odmówić udostępnienia akt w tym zakresie (np. protokołu przesłuchania – por. art. 157 § 3)</a:t>
            </a:r>
          </a:p>
          <a:p>
            <a:pPr marL="514350" indent="-514350" algn="just">
              <a:lnSpc>
                <a:spcPct val="120000"/>
              </a:lnSpc>
              <a:buFont typeface="+mj-lt"/>
              <a:buAutoNum type="arabicPeriod"/>
            </a:pPr>
            <a:r>
              <a:rPr lang="pl-PL" dirty="0"/>
              <a:t>Art. 316  §  1 – prawo do udziału w </a:t>
            </a:r>
            <a:r>
              <a:rPr lang="pl-PL" b="1" u="sng" dirty="0"/>
              <a:t>czynnościach niepowtarzalnych </a:t>
            </a:r>
            <a:r>
              <a:rPr lang="pl-PL" dirty="0"/>
              <a:t>(chyba że zachodzi niebezpieczeństwo utraty lub zniekształcenia dowodu)</a:t>
            </a:r>
          </a:p>
          <a:p>
            <a:pPr lvl="1" algn="just">
              <a:lnSpc>
                <a:spcPct val="120000"/>
              </a:lnSpc>
            </a:pPr>
            <a:r>
              <a:rPr lang="pl-PL" dirty="0"/>
              <a:t>art. 316 § 2 – podejrzanego pozbawionego wolności nie sprowadza się, wtedy gdy zwłoka grozi utratą lub zniekształceniem dowodu. </a:t>
            </a:r>
          </a:p>
        </p:txBody>
      </p:sp>
    </p:spTree>
    <p:extLst>
      <p:ext uri="{BB962C8B-B14F-4D97-AF65-F5344CB8AC3E}">
        <p14:creationId xmlns:p14="http://schemas.microsoft.com/office/powerpoint/2010/main" xmlns="" val="248682927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457200" y="1628800"/>
            <a:ext cx="8229600" cy="4695800"/>
          </a:xfrm>
        </p:spPr>
        <p:txBody>
          <a:bodyPr>
            <a:normAutofit fontScale="77500" lnSpcReduction="20000"/>
          </a:bodyPr>
          <a:lstStyle/>
          <a:p>
            <a:pPr marL="514350" indent="-514350" algn="just">
              <a:lnSpc>
                <a:spcPct val="120000"/>
              </a:lnSpc>
              <a:buFont typeface="+mj-lt"/>
              <a:buAutoNum type="arabicPeriod" startAt="3"/>
            </a:pPr>
            <a:r>
              <a:rPr lang="pl-PL" dirty="0"/>
              <a:t>Art. 317 </a:t>
            </a:r>
            <a:r>
              <a:rPr lang="pl-PL" sz="2400" dirty="0"/>
              <a:t>§ 1 – prawo do udziału w innych czynnościach niż powyższe, jeżeli strony zgłosiły takie żądanie</a:t>
            </a:r>
          </a:p>
          <a:p>
            <a:pPr lvl="1" algn="just">
              <a:lnSpc>
                <a:spcPct val="120000"/>
              </a:lnSpc>
            </a:pPr>
            <a:r>
              <a:rPr lang="pl-PL" dirty="0"/>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gn="just">
              <a:lnSpc>
                <a:spcPct val="120000"/>
              </a:lnSpc>
              <a:buFont typeface="+mj-lt"/>
              <a:buAutoNum type="arabicPeriod" startAt="3"/>
            </a:pPr>
            <a:r>
              <a:rPr lang="pl-PL" dirty="0"/>
              <a:t>Art. 318 – prawo do zapoznania się z opinią biegłego i uczestniczeniu w przesłuchaniu biegłego. </a:t>
            </a:r>
          </a:p>
          <a:p>
            <a:pPr marL="514350" indent="-514350" algn="just">
              <a:lnSpc>
                <a:spcPct val="120000"/>
              </a:lnSpc>
              <a:buFont typeface="+mj-lt"/>
              <a:buAutoNum type="arabicPeriod" startAt="3"/>
            </a:pPr>
            <a:r>
              <a:rPr lang="pl-PL" dirty="0"/>
              <a:t>Art. 185a, 185b, 185c, 316 </a:t>
            </a:r>
            <a:r>
              <a:rPr lang="pl-PL" sz="2400" dirty="0"/>
              <a:t>§ 3 – uprawnienie do wzięcia udziału w sądowym przesłuchaniu świadka w toku postępowania przygotowawczego </a:t>
            </a:r>
          </a:p>
          <a:p>
            <a:pPr lvl="1" algn="just">
              <a:lnSpc>
                <a:spcPct val="120000"/>
              </a:lnSpc>
            </a:pPr>
            <a:r>
              <a:rPr lang="pl-PL" dirty="0"/>
              <a:t>w przypadku sądowego przesłuchania świadka z art. 185a – 185c </a:t>
            </a:r>
            <a:r>
              <a:rPr lang="pl-PL" b="1" dirty="0"/>
              <a:t>podejrzany nie ma prawa do wzięcia udziału w czynności! Uczestnicy w niej obrońca podejrzanego </a:t>
            </a:r>
            <a:endParaRPr lang="pl-PL" dirty="0"/>
          </a:p>
          <a:p>
            <a:endParaRPr lang="pl-PL" dirty="0"/>
          </a:p>
        </p:txBody>
      </p:sp>
    </p:spTree>
    <p:extLst>
      <p:ext uri="{BB962C8B-B14F-4D97-AF65-F5344CB8AC3E}">
        <p14:creationId xmlns:p14="http://schemas.microsoft.com/office/powerpoint/2010/main" xmlns="" val="40641780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548680"/>
            <a:ext cx="8229600" cy="1143000"/>
          </a:xfrm>
        </p:spPr>
        <p:txBody>
          <a:bodyPr>
            <a:normAutofit fontScale="90000"/>
          </a:bodyPr>
          <a:lstStyle/>
          <a:p>
            <a:pPr algn="ctr"/>
            <a:r>
              <a:rPr lang="pl-PL" sz="3300" dirty="0">
                <a:latin typeface="+mn-lt"/>
              </a:rPr>
              <a:t>Prawo do zaskarżenia rozstrzygnięć wydawanych w postępowaniu przygotowawczym </a:t>
            </a:r>
          </a:p>
        </p:txBody>
      </p:sp>
      <p:sp>
        <p:nvSpPr>
          <p:cNvPr id="3" name="Symbol zastępczy zawartości 2"/>
          <p:cNvSpPr>
            <a:spLocks noGrp="1"/>
          </p:cNvSpPr>
          <p:nvPr>
            <p:ph idx="1"/>
          </p:nvPr>
        </p:nvSpPr>
        <p:spPr/>
        <p:txBody>
          <a:bodyPr>
            <a:normAutofit fontScale="77500" lnSpcReduction="20000"/>
          </a:bodyPr>
          <a:lstStyle/>
          <a:p>
            <a:pPr algn="just"/>
            <a:r>
              <a:rPr lang="pl-PL" dirty="0"/>
              <a:t>Uprawnienie, które przysługuje również podmiotom, które nie są stroną w postępowaniu przygotowawczym. </a:t>
            </a:r>
          </a:p>
          <a:p>
            <a:pPr lvl="1" algn="just"/>
            <a:r>
              <a:rPr lang="pl-PL" dirty="0"/>
              <a:t>Art. 302 § 1 – osobom nie będącym stronami przysługuje zażalenie na postanowienia i zarządzenia naruszające ich prawa. </a:t>
            </a:r>
          </a:p>
          <a:p>
            <a:pPr lvl="1" algn="just"/>
            <a:r>
              <a:rPr lang="pl-PL" dirty="0"/>
              <a:t>Art. 302 § 2 – Stronom oraz osobom nie będącym stronami służy zażalenie na czynności inne niż postanowienia i zarządzenia naruszające ich prawa. </a:t>
            </a:r>
          </a:p>
          <a:p>
            <a:pPr algn="just"/>
            <a:r>
              <a:rPr lang="pl-PL" dirty="0"/>
              <a:t>Ponadto, osoba, która złożyła zawiadomienie o możliwości popełnienia przestępstwa może złożyć zażalenie na odmowę wszczęcia postępowania przygotowawczego lub na umorzenie śledztwa (dochodzenia) – art. 306 § 1 i 1a. </a:t>
            </a:r>
          </a:p>
          <a:p>
            <a:pPr algn="just"/>
            <a:r>
              <a:rPr lang="pl-PL" dirty="0"/>
              <a:t>Zasada – zażalenie na postanowienia prokuratora składa się do sądu (albo właściwego do rozpoznania sprawy albo zgodnie z przepisami szczególnymi, np. art. 252 § 2). </a:t>
            </a:r>
          </a:p>
          <a:p>
            <a:pPr algn="just"/>
            <a:r>
              <a:rPr lang="pl-PL" dirty="0"/>
              <a:t>Postanowienia nieprokuratorskich organów prowadzących postępowanie przygotowawcze rozpoznaje prokurator. </a:t>
            </a:r>
          </a:p>
        </p:txBody>
      </p:sp>
    </p:spTree>
    <p:extLst>
      <p:ext uri="{BB962C8B-B14F-4D97-AF65-F5344CB8AC3E}">
        <p14:creationId xmlns:p14="http://schemas.microsoft.com/office/powerpoint/2010/main" xmlns="" val="2453458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343</TotalTime>
  <Words>7432</Words>
  <Application>Microsoft Office PowerPoint</Application>
  <PresentationFormat>Pokaz na ekranie (4:3)</PresentationFormat>
  <Paragraphs>698</Paragraphs>
  <Slides>114</Slides>
  <Notes>0</Notes>
  <HiddenSlides>0</HiddenSlides>
  <MMClips>0</MMClips>
  <ScaleCrop>false</ScaleCrop>
  <HeadingPairs>
    <vt:vector size="4" baseType="variant">
      <vt:variant>
        <vt:lpstr>Motyw</vt:lpstr>
      </vt:variant>
      <vt:variant>
        <vt:i4>1</vt:i4>
      </vt:variant>
      <vt:variant>
        <vt:lpstr>Tytuły slajdów</vt:lpstr>
      </vt:variant>
      <vt:variant>
        <vt:i4>114</vt:i4>
      </vt:variant>
    </vt:vector>
  </HeadingPairs>
  <TitlesOfParts>
    <vt:vector size="115" baseType="lpstr">
      <vt:lpstr>Flow</vt:lpstr>
      <vt:lpstr>Postępowanie karne ZSP  zajęcia 2 i 3</vt:lpstr>
      <vt:lpstr>Przesłanki procesowe</vt:lpstr>
      <vt:lpstr>Slajd 3</vt:lpstr>
      <vt:lpstr>Art. 17 § 1 k.p.k.</vt:lpstr>
      <vt:lpstr>KLASYFIKACJA PRZESŁANEK</vt:lpstr>
      <vt:lpstr>Przesłanki materialne i formalne</vt:lpstr>
      <vt:lpstr>Slajd 7</vt:lpstr>
      <vt:lpstr>  Przesłanki procesowe można podzielić również na takie, które dotyczą całego postępowania oraz takie, które wstępują w poszczególnych stadiach procesowych.   W ramach tego podziału można wyróżnić przesłanki odnoszące się do: 1. wszystkich stadiów procesu, np. res iudicata, lis pendens, istnienie strony, śmierć oskarżonego; 2. postępowania przygotowawczego i sądowego, np. abolicja, amnestia, przedawnienie karalności, wniosek o ściganie, znikoma społeczna szkodliwość czynu; 3. postępowania sądowego, np. skarga uprawnionego oskarżyciela; 4. postępowania wykonawczego, np. amnestia, przedawnienie wykonania kary, indywidualny akt łaski. </vt:lpstr>
      <vt:lpstr>Uczestnicy postępowania</vt:lpstr>
      <vt:lpstr>Uczestnicy procesu karnego</vt:lpstr>
      <vt:lpstr>Slajd 11</vt:lpstr>
      <vt:lpstr>Sąd jako organ postępowania karnego</vt:lpstr>
      <vt:lpstr>Pojęcie sądu</vt:lpstr>
      <vt:lpstr>Znaczenie procesowe pojęcia „sąd”</vt:lpstr>
      <vt:lpstr>Prawo do sądu</vt:lpstr>
      <vt:lpstr>Slajd 16</vt:lpstr>
      <vt:lpstr>Slajd 17</vt:lpstr>
      <vt:lpstr>Slajd 18</vt:lpstr>
      <vt:lpstr>Właściwość sądu</vt:lpstr>
      <vt:lpstr>Slajd 20</vt:lpstr>
      <vt:lpstr>Slajd 21</vt:lpstr>
      <vt:lpstr>Slajd 22</vt:lpstr>
      <vt:lpstr>Slajd 23</vt:lpstr>
      <vt:lpstr>Slajd 24</vt:lpstr>
      <vt:lpstr>Slajd 25</vt:lpstr>
      <vt:lpstr>Slajd 26</vt:lpstr>
      <vt:lpstr>Slajd 27</vt:lpstr>
      <vt:lpstr>Przykłady czynności podejmowanych przez dany sąd w ramach właściwości funkcjonalnej</vt:lpstr>
      <vt:lpstr>Ruchoma właściwość sądów tradycyjna</vt:lpstr>
      <vt:lpstr>Slajd 30</vt:lpstr>
      <vt:lpstr>Slajd 31</vt:lpstr>
      <vt:lpstr>Ruchoma właściwość nadzwyczajna</vt:lpstr>
      <vt:lpstr>Slajd 33</vt:lpstr>
      <vt:lpstr>Wyłączenie sędziego</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Art. 90 k.p.k.</vt:lpstr>
      <vt:lpstr>Art. 90 k.p.k.</vt:lpstr>
      <vt:lpstr>Skład sądu</vt:lpstr>
      <vt:lpstr>KAZUS 1</vt:lpstr>
      <vt:lpstr>KAZUS 2</vt:lpstr>
      <vt:lpstr>KAZUS 3</vt:lpstr>
      <vt:lpstr>Strony procesowe</vt:lpstr>
      <vt:lpstr>Strony procesowe</vt:lpstr>
      <vt:lpstr>Strony procesowe</vt:lpstr>
      <vt:lpstr>Strony procesowe</vt:lpstr>
      <vt:lpstr>Strony procesowe</vt:lpstr>
      <vt:lpstr>Strony procesowe</vt:lpstr>
      <vt:lpstr>Strony procesowe</vt:lpstr>
      <vt:lpstr>Strony procesowe</vt:lpstr>
      <vt:lpstr>Slajd 55</vt:lpstr>
      <vt:lpstr>Prokurator</vt:lpstr>
      <vt:lpstr>Prokurator</vt:lpstr>
      <vt:lpstr>Slajd 58</vt:lpstr>
      <vt:lpstr>Slajd 59</vt:lpstr>
      <vt:lpstr>Slajd 60</vt:lpstr>
      <vt:lpstr>Slajd 61</vt:lpstr>
      <vt:lpstr>Slajd 62</vt:lpstr>
      <vt:lpstr>Slajd 63</vt:lpstr>
      <vt:lpstr>Slajd 64</vt:lpstr>
      <vt:lpstr>Slajd 65</vt:lpstr>
      <vt:lpstr>Slajd 66</vt:lpstr>
      <vt:lpstr>Zasada obiektywizmu</vt:lpstr>
      <vt:lpstr>Zasada obiektywizmu</vt:lpstr>
      <vt:lpstr>Zasada obiektywizmu</vt:lpstr>
      <vt:lpstr>Zasada obiektywizmu</vt:lpstr>
      <vt:lpstr>Zasada obiektywizmu</vt:lpstr>
      <vt:lpstr>Zasada obiektywzimu</vt:lpstr>
      <vt:lpstr>Zasada obiektywizmu</vt:lpstr>
      <vt:lpstr>KAZUS 4</vt:lpstr>
      <vt:lpstr>Strony procesowe</vt:lpstr>
      <vt:lpstr>Oskarżyciel posiłkowy</vt:lpstr>
      <vt:lpstr>Oskarżyciel posiłkowy</vt:lpstr>
      <vt:lpstr>Oskarżyciel posiłkowy</vt:lpstr>
      <vt:lpstr>Slajd 79</vt:lpstr>
      <vt:lpstr>Strony procesowe</vt:lpstr>
      <vt:lpstr>Tryb prywatnoskargowy</vt:lpstr>
      <vt:lpstr>Slajd 82</vt:lpstr>
      <vt:lpstr>Tryb prywatnoskargowy</vt:lpstr>
      <vt:lpstr>KAZUS 5</vt:lpstr>
      <vt:lpstr>Strony procesowe</vt:lpstr>
      <vt:lpstr>Strony procesowe</vt:lpstr>
      <vt:lpstr>Obowiązki oskarżonego</vt:lpstr>
      <vt:lpstr>Obowiązki oskarżonego</vt:lpstr>
      <vt:lpstr>Slajd 89</vt:lpstr>
      <vt:lpstr>Strony procesowe</vt:lpstr>
      <vt:lpstr>Podejrzany</vt:lpstr>
      <vt:lpstr>Osoba podejrzana</vt:lpstr>
      <vt:lpstr>Pokrzywdzony</vt:lpstr>
      <vt:lpstr>Pokrzywdzony</vt:lpstr>
      <vt:lpstr>Pokrzywdzony</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Zasada prawa do obrony</vt:lpstr>
      <vt:lpstr>Zasada prawa do obrony</vt:lpstr>
      <vt:lpstr>Zasada prawa do obrony</vt:lpstr>
      <vt:lpstr>Przedstawiciele procesowi stron</vt:lpstr>
      <vt:lpstr>Przedstawiciele procesowi stron</vt:lpstr>
      <vt:lpstr>Przedstawiciele procesowi stron</vt:lpstr>
      <vt:lpstr>KAZUS 6</vt:lpstr>
      <vt:lpstr>KAZUS 7</vt:lpstr>
      <vt:lpstr>KAZUS 8</vt:lpstr>
      <vt:lpstr>Rzecznicy interesu społecznego</vt:lpstr>
      <vt:lpstr>Osobowe źródła dowodowe</vt:lpstr>
      <vt:lpstr>Pomocnicy organów procesowych</vt:lpstr>
      <vt:lpstr>Kumulacja ról procesowych</vt:lpstr>
      <vt:lpstr>Kumulacja ról procesowych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Microsoft</cp:lastModifiedBy>
  <cp:revision>51</cp:revision>
  <dcterms:created xsi:type="dcterms:W3CDTF">2017-10-26T08:53:43Z</dcterms:created>
  <dcterms:modified xsi:type="dcterms:W3CDTF">2017-11-12T15:28:44Z</dcterms:modified>
</cp:coreProperties>
</file>