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88" r:id="rId1"/>
  </p:sldMasterIdLst>
  <p:sldIdLst>
    <p:sldId id="319" r:id="rId2"/>
    <p:sldId id="325" r:id="rId3"/>
    <p:sldId id="326" r:id="rId4"/>
    <p:sldId id="328" r:id="rId5"/>
    <p:sldId id="256" r:id="rId6"/>
    <p:sldId id="266" r:id="rId7"/>
    <p:sldId id="257" r:id="rId8"/>
    <p:sldId id="258" r:id="rId9"/>
    <p:sldId id="259" r:id="rId10"/>
    <p:sldId id="262" r:id="rId11"/>
    <p:sldId id="261" r:id="rId12"/>
    <p:sldId id="260" r:id="rId13"/>
    <p:sldId id="314" r:id="rId14"/>
    <p:sldId id="315" r:id="rId15"/>
    <p:sldId id="316" r:id="rId16"/>
    <p:sldId id="317" r:id="rId17"/>
    <p:sldId id="263" r:id="rId18"/>
    <p:sldId id="271" r:id="rId19"/>
    <p:sldId id="264" r:id="rId20"/>
    <p:sldId id="272" r:id="rId21"/>
    <p:sldId id="308" r:id="rId22"/>
    <p:sldId id="278" r:id="rId23"/>
    <p:sldId id="297" r:id="rId24"/>
    <p:sldId id="309" r:id="rId25"/>
    <p:sldId id="279" r:id="rId26"/>
    <p:sldId id="280" r:id="rId27"/>
    <p:sldId id="267" r:id="rId28"/>
    <p:sldId id="318" r:id="rId29"/>
    <p:sldId id="281" r:id="rId30"/>
    <p:sldId id="265" r:id="rId31"/>
    <p:sldId id="298" r:id="rId32"/>
    <p:sldId id="268" r:id="rId33"/>
    <p:sldId id="282" r:id="rId34"/>
    <p:sldId id="269" r:id="rId35"/>
    <p:sldId id="270" r:id="rId36"/>
    <p:sldId id="310" r:id="rId37"/>
    <p:sldId id="283" r:id="rId38"/>
    <p:sldId id="273" r:id="rId39"/>
    <p:sldId id="284" r:id="rId40"/>
    <p:sldId id="285" r:id="rId41"/>
    <p:sldId id="286" r:id="rId42"/>
    <p:sldId id="287" r:id="rId43"/>
    <p:sldId id="288" r:id="rId44"/>
    <p:sldId id="299" r:id="rId45"/>
    <p:sldId id="274" r:id="rId46"/>
    <p:sldId id="289" r:id="rId47"/>
    <p:sldId id="290" r:id="rId48"/>
    <p:sldId id="291" r:id="rId49"/>
    <p:sldId id="300" r:id="rId50"/>
    <p:sldId id="296" r:id="rId51"/>
    <p:sldId id="292" r:id="rId52"/>
    <p:sldId id="293" r:id="rId53"/>
    <p:sldId id="301" r:id="rId54"/>
    <p:sldId id="294" r:id="rId55"/>
    <p:sldId id="275" r:id="rId56"/>
    <p:sldId id="302" r:id="rId57"/>
    <p:sldId id="295" r:id="rId58"/>
    <p:sldId id="333" r:id="rId5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1" d="100"/>
          <a:sy n="81" d="100"/>
        </p:scale>
        <p:origin x="-300" y="19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063468-5692-4D8D-95EE-14FFCC8C5EDF}" type="doc">
      <dgm:prSet loTypeId="urn:microsoft.com/office/officeart/2005/8/layout/hierarchy3" loCatId="hierarchy" qsTypeId="urn:microsoft.com/office/officeart/2005/8/quickstyle/simple1" qsCatId="simple" csTypeId="urn:microsoft.com/office/officeart/2005/8/colors/colorful4" csCatId="colorful" phldr="1"/>
      <dgm:spPr/>
      <dgm:t>
        <a:bodyPr/>
        <a:lstStyle/>
        <a:p>
          <a:endParaRPr lang="pl-PL"/>
        </a:p>
      </dgm:t>
    </dgm:pt>
    <dgm:pt modelId="{1DF693A2-E6E6-4E7B-8F59-A0DEAEDF20DE}">
      <dgm:prSet/>
      <dgm:spPr/>
      <dgm:t>
        <a:bodyPr/>
        <a:lstStyle/>
        <a:p>
          <a:pPr rtl="0"/>
          <a:r>
            <a:rPr lang="pl-PL" dirty="0"/>
            <a:t>Ze względu na cel czynności procesowej: </a:t>
          </a:r>
        </a:p>
      </dgm:t>
    </dgm:pt>
    <dgm:pt modelId="{3FE32DF5-D693-43AB-B50D-15B0DA1C70AE}" type="parTrans" cxnId="{BCAFE52C-A01D-4337-92DA-FCD54F14FF82}">
      <dgm:prSet/>
      <dgm:spPr/>
      <dgm:t>
        <a:bodyPr/>
        <a:lstStyle/>
        <a:p>
          <a:endParaRPr lang="pl-PL"/>
        </a:p>
      </dgm:t>
    </dgm:pt>
    <dgm:pt modelId="{56D4A831-E4F1-4F3D-885A-67FE24791891}" type="sibTrans" cxnId="{BCAFE52C-A01D-4337-92DA-FCD54F14FF82}">
      <dgm:prSet/>
      <dgm:spPr/>
      <dgm:t>
        <a:bodyPr/>
        <a:lstStyle/>
        <a:p>
          <a:endParaRPr lang="pl-PL"/>
        </a:p>
      </dgm:t>
    </dgm:pt>
    <dgm:pt modelId="{5BA99F70-84A7-4577-8195-B4DFE6D341D0}">
      <dgm:prSet/>
      <dgm:spPr/>
      <dgm:t>
        <a:bodyPr/>
        <a:lstStyle/>
        <a:p>
          <a:pPr rtl="0"/>
          <a:r>
            <a:rPr lang="pl-PL" b="1" dirty="0"/>
            <a:t>Rozpoznawcze</a:t>
          </a:r>
          <a:r>
            <a:rPr lang="pl-PL" dirty="0"/>
            <a:t> – zbadanie i rozstrzygnięcie kwestii w procesie </a:t>
          </a:r>
        </a:p>
      </dgm:t>
    </dgm:pt>
    <dgm:pt modelId="{EB34614B-F128-457E-BE62-3D9499D4458C}" type="parTrans" cxnId="{DA2BA386-979D-4FDB-8E61-5D92B90F5647}">
      <dgm:prSet/>
      <dgm:spPr/>
      <dgm:t>
        <a:bodyPr/>
        <a:lstStyle/>
        <a:p>
          <a:endParaRPr lang="pl-PL"/>
        </a:p>
      </dgm:t>
    </dgm:pt>
    <dgm:pt modelId="{446785AB-4336-4093-9E88-2ABE1892DB8A}" type="sibTrans" cxnId="{DA2BA386-979D-4FDB-8E61-5D92B90F5647}">
      <dgm:prSet/>
      <dgm:spPr/>
      <dgm:t>
        <a:bodyPr/>
        <a:lstStyle/>
        <a:p>
          <a:endParaRPr lang="pl-PL"/>
        </a:p>
      </dgm:t>
    </dgm:pt>
    <dgm:pt modelId="{8110EAC5-B957-433E-82AE-170E98665E15}">
      <dgm:prSet/>
      <dgm:spPr/>
      <dgm:t>
        <a:bodyPr/>
        <a:lstStyle/>
        <a:p>
          <a:pPr rtl="0"/>
          <a:r>
            <a:rPr lang="pl-PL" b="1" dirty="0"/>
            <a:t>Wykonawcze</a:t>
          </a:r>
          <a:r>
            <a:rPr lang="pl-PL" dirty="0"/>
            <a:t> – wykonanie decyzji procesowej (np. zatrzymanie i przymusowe doprowadzenie oskarżonego)</a:t>
          </a:r>
        </a:p>
      </dgm:t>
    </dgm:pt>
    <dgm:pt modelId="{07F5DE31-7C8F-4DE5-BBE4-ACEAEAD3F42F}" type="parTrans" cxnId="{B5F35D27-99C3-482D-AEFC-FFB0D02B8582}">
      <dgm:prSet/>
      <dgm:spPr/>
      <dgm:t>
        <a:bodyPr/>
        <a:lstStyle/>
        <a:p>
          <a:endParaRPr lang="pl-PL"/>
        </a:p>
      </dgm:t>
    </dgm:pt>
    <dgm:pt modelId="{497E9889-57FF-4610-BC13-15D40EDD635F}" type="sibTrans" cxnId="{B5F35D27-99C3-482D-AEFC-FFB0D02B8582}">
      <dgm:prSet/>
      <dgm:spPr/>
      <dgm:t>
        <a:bodyPr/>
        <a:lstStyle/>
        <a:p>
          <a:endParaRPr lang="pl-PL"/>
        </a:p>
      </dgm:t>
    </dgm:pt>
    <dgm:pt modelId="{8F8E2134-0222-4C6E-996F-22CD659BC6B3}">
      <dgm:prSet/>
      <dgm:spPr/>
      <dgm:t>
        <a:bodyPr/>
        <a:lstStyle/>
        <a:p>
          <a:pPr rtl="0"/>
          <a:r>
            <a:rPr lang="pl-PL" dirty="0"/>
            <a:t>Ze względu na sposób komunikowania:</a:t>
          </a:r>
        </a:p>
      </dgm:t>
    </dgm:pt>
    <dgm:pt modelId="{9645E5FC-6F2B-4100-8FA3-7E2E365999DA}" type="parTrans" cxnId="{48335184-0320-4EDA-9DE2-3CC99EC82698}">
      <dgm:prSet/>
      <dgm:spPr/>
      <dgm:t>
        <a:bodyPr/>
        <a:lstStyle/>
        <a:p>
          <a:endParaRPr lang="pl-PL"/>
        </a:p>
      </dgm:t>
    </dgm:pt>
    <dgm:pt modelId="{85D7FA9E-5FD8-402C-BE60-C63CA2FF8B45}" type="sibTrans" cxnId="{48335184-0320-4EDA-9DE2-3CC99EC82698}">
      <dgm:prSet/>
      <dgm:spPr/>
      <dgm:t>
        <a:bodyPr/>
        <a:lstStyle/>
        <a:p>
          <a:endParaRPr lang="pl-PL"/>
        </a:p>
      </dgm:t>
    </dgm:pt>
    <dgm:pt modelId="{E5365E99-A6FE-4758-95A8-FE1534F71781}">
      <dgm:prSet/>
      <dgm:spPr/>
      <dgm:t>
        <a:bodyPr/>
        <a:lstStyle/>
        <a:p>
          <a:pPr rtl="0"/>
          <a:r>
            <a:rPr lang="pl-PL" b="1" dirty="0"/>
            <a:t>Wyraźne</a:t>
          </a:r>
          <a:r>
            <a:rPr lang="pl-PL" dirty="0"/>
            <a:t> – złożenie oświadczenia przez uczestnika postępowania w formie ustnej lub pisemnej (np. złożenie wniosku o ściganie)</a:t>
          </a:r>
        </a:p>
      </dgm:t>
    </dgm:pt>
    <dgm:pt modelId="{7F6B022F-90EC-4A12-ABB3-3F6886E45602}" type="parTrans" cxnId="{45811369-1B84-4A5C-BAF6-FFA4B02119C2}">
      <dgm:prSet/>
      <dgm:spPr/>
      <dgm:t>
        <a:bodyPr/>
        <a:lstStyle/>
        <a:p>
          <a:endParaRPr lang="pl-PL"/>
        </a:p>
      </dgm:t>
    </dgm:pt>
    <dgm:pt modelId="{1237EE11-53BA-4666-9AC4-B3AD4A8CD7BA}" type="sibTrans" cxnId="{45811369-1B84-4A5C-BAF6-FFA4B02119C2}">
      <dgm:prSet/>
      <dgm:spPr/>
      <dgm:t>
        <a:bodyPr/>
        <a:lstStyle/>
        <a:p>
          <a:endParaRPr lang="pl-PL"/>
        </a:p>
      </dgm:t>
    </dgm:pt>
    <dgm:pt modelId="{D7E70AD0-0BAA-4DDF-B337-8A5339CAFA48}">
      <dgm:prSet/>
      <dgm:spPr/>
      <dgm:t>
        <a:bodyPr/>
        <a:lstStyle/>
        <a:p>
          <a:pPr rtl="0"/>
          <a:r>
            <a:rPr lang="pl-PL" b="1" dirty="0" err="1"/>
            <a:t>Konkludentne</a:t>
          </a:r>
          <a:r>
            <a:rPr lang="pl-PL" dirty="0"/>
            <a:t> (dorozumiane) – komunikowane przez samo zachowanie, które w konkretnej sytuacji wskazuje na istotę czynności </a:t>
          </a:r>
        </a:p>
      </dgm:t>
    </dgm:pt>
    <dgm:pt modelId="{464CCCFD-AEAD-4E77-9EF3-627A73B7049F}" type="parTrans" cxnId="{C9B5E85F-8A29-4E43-B8CF-46B30D0CA298}">
      <dgm:prSet/>
      <dgm:spPr/>
      <dgm:t>
        <a:bodyPr/>
        <a:lstStyle/>
        <a:p>
          <a:endParaRPr lang="pl-PL"/>
        </a:p>
      </dgm:t>
    </dgm:pt>
    <dgm:pt modelId="{626EE5D8-A3CC-4EC8-8AD1-406EA1615243}" type="sibTrans" cxnId="{C9B5E85F-8A29-4E43-B8CF-46B30D0CA298}">
      <dgm:prSet/>
      <dgm:spPr/>
      <dgm:t>
        <a:bodyPr/>
        <a:lstStyle/>
        <a:p>
          <a:endParaRPr lang="pl-PL"/>
        </a:p>
      </dgm:t>
    </dgm:pt>
    <dgm:pt modelId="{6B60BDA9-113A-44F3-A7CF-5F0EE2B2733F}">
      <dgm:prSet/>
      <dgm:spPr/>
      <dgm:t>
        <a:bodyPr/>
        <a:lstStyle/>
        <a:p>
          <a:pPr rtl="0"/>
          <a:r>
            <a:rPr lang="pl-PL" b="0" dirty="0"/>
            <a:t>Ze względu na zgodność z przepisami prawa</a:t>
          </a:r>
        </a:p>
      </dgm:t>
    </dgm:pt>
    <dgm:pt modelId="{B2CB0A0B-7739-4D01-A039-183C4D8AA8A5}" type="parTrans" cxnId="{A5BD2D53-13FC-4A76-B597-CB03276FED97}">
      <dgm:prSet/>
      <dgm:spPr/>
      <dgm:t>
        <a:bodyPr/>
        <a:lstStyle/>
        <a:p>
          <a:endParaRPr lang="pl-PL"/>
        </a:p>
      </dgm:t>
    </dgm:pt>
    <dgm:pt modelId="{6372506E-4BE9-41C8-83B6-0A7B4EAD6D8F}" type="sibTrans" cxnId="{A5BD2D53-13FC-4A76-B597-CB03276FED97}">
      <dgm:prSet/>
      <dgm:spPr/>
      <dgm:t>
        <a:bodyPr/>
        <a:lstStyle/>
        <a:p>
          <a:endParaRPr lang="pl-PL"/>
        </a:p>
      </dgm:t>
    </dgm:pt>
    <dgm:pt modelId="{8C006F93-F7D5-4C73-97FB-274F6B17C284}">
      <dgm:prSet/>
      <dgm:spPr/>
      <dgm:t>
        <a:bodyPr/>
        <a:lstStyle/>
        <a:p>
          <a:pPr rtl="0"/>
          <a:r>
            <a:rPr lang="pl-PL" b="1" dirty="0"/>
            <a:t>Wadliwe</a:t>
          </a:r>
        </a:p>
      </dgm:t>
    </dgm:pt>
    <dgm:pt modelId="{FACEAF2E-CABC-483E-BC1E-A0AA804D9441}" type="parTrans" cxnId="{645D4233-3226-4A15-B434-3E4929231DD7}">
      <dgm:prSet/>
      <dgm:spPr/>
      <dgm:t>
        <a:bodyPr/>
        <a:lstStyle/>
        <a:p>
          <a:endParaRPr lang="pl-PL"/>
        </a:p>
      </dgm:t>
    </dgm:pt>
    <dgm:pt modelId="{F7003C65-E40E-4B1C-9587-760E0E45754F}" type="sibTrans" cxnId="{645D4233-3226-4A15-B434-3E4929231DD7}">
      <dgm:prSet/>
      <dgm:spPr/>
      <dgm:t>
        <a:bodyPr/>
        <a:lstStyle/>
        <a:p>
          <a:endParaRPr lang="pl-PL"/>
        </a:p>
      </dgm:t>
    </dgm:pt>
    <dgm:pt modelId="{0F6962A3-E1D0-402F-B6DB-DEEC92478F38}">
      <dgm:prSet/>
      <dgm:spPr/>
      <dgm:t>
        <a:bodyPr/>
        <a:lstStyle/>
        <a:p>
          <a:pPr rtl="0"/>
          <a:r>
            <a:rPr lang="pl-PL" b="1" dirty="0"/>
            <a:t>Niewadliwe</a:t>
          </a:r>
        </a:p>
      </dgm:t>
    </dgm:pt>
    <dgm:pt modelId="{86DEE6A6-EBEC-47CA-84C8-44FEBCC37F42}" type="parTrans" cxnId="{0FE5DA01-AF11-4A25-8A73-66FF9EDC19E0}">
      <dgm:prSet/>
      <dgm:spPr/>
      <dgm:t>
        <a:bodyPr/>
        <a:lstStyle/>
        <a:p>
          <a:endParaRPr lang="pl-PL"/>
        </a:p>
      </dgm:t>
    </dgm:pt>
    <dgm:pt modelId="{11A45845-2CCF-4F3D-81CC-A09ED6B342BF}" type="sibTrans" cxnId="{0FE5DA01-AF11-4A25-8A73-66FF9EDC19E0}">
      <dgm:prSet/>
      <dgm:spPr/>
      <dgm:t>
        <a:bodyPr/>
        <a:lstStyle/>
        <a:p>
          <a:endParaRPr lang="pl-PL"/>
        </a:p>
      </dgm:t>
    </dgm:pt>
    <dgm:pt modelId="{2E67999D-4914-4D1B-8F76-8FAC0E684A84}">
      <dgm:prSet/>
      <dgm:spPr/>
      <dgm:t>
        <a:bodyPr/>
        <a:lstStyle/>
        <a:p>
          <a:pPr rtl="0"/>
          <a:r>
            <a:rPr lang="pl-PL" dirty="0"/>
            <a:t>Czynności </a:t>
          </a:r>
          <a:r>
            <a:rPr lang="pl-PL" b="1" dirty="0"/>
            <a:t>organów procesowych </a:t>
          </a:r>
        </a:p>
      </dgm:t>
    </dgm:pt>
    <dgm:pt modelId="{063B984F-96F1-4AFE-8D09-61F1042309D2}" type="parTrans" cxnId="{F7CE5AF3-F673-4E61-9D89-F49476C84C5F}">
      <dgm:prSet/>
      <dgm:spPr/>
      <dgm:t>
        <a:bodyPr/>
        <a:lstStyle/>
        <a:p>
          <a:endParaRPr lang="pl-PL"/>
        </a:p>
      </dgm:t>
    </dgm:pt>
    <dgm:pt modelId="{7F470DA9-3FDE-48C9-A119-9CF1C9BB4B74}" type="sibTrans" cxnId="{F7CE5AF3-F673-4E61-9D89-F49476C84C5F}">
      <dgm:prSet/>
      <dgm:spPr/>
      <dgm:t>
        <a:bodyPr/>
        <a:lstStyle/>
        <a:p>
          <a:endParaRPr lang="pl-PL"/>
        </a:p>
      </dgm:t>
    </dgm:pt>
    <dgm:pt modelId="{7510E606-31EB-431B-9545-D9ACC12E421B}">
      <dgm:prSet/>
      <dgm:spPr/>
      <dgm:t>
        <a:bodyPr/>
        <a:lstStyle/>
        <a:p>
          <a:pPr rtl="0"/>
          <a:r>
            <a:rPr lang="pl-PL" b="1" dirty="0"/>
            <a:t>Stron procesowych </a:t>
          </a:r>
        </a:p>
      </dgm:t>
    </dgm:pt>
    <dgm:pt modelId="{A83D1AA0-282B-450A-B2F1-ED657C1BE296}" type="parTrans" cxnId="{9AF995FD-96C8-4B76-812F-43FBB1BE8E76}">
      <dgm:prSet/>
      <dgm:spPr/>
      <dgm:t>
        <a:bodyPr/>
        <a:lstStyle/>
        <a:p>
          <a:endParaRPr lang="pl-PL"/>
        </a:p>
      </dgm:t>
    </dgm:pt>
    <dgm:pt modelId="{E73251BE-9A95-4EA0-A8EC-4532B6480ADA}" type="sibTrans" cxnId="{9AF995FD-96C8-4B76-812F-43FBB1BE8E76}">
      <dgm:prSet/>
      <dgm:spPr/>
      <dgm:t>
        <a:bodyPr/>
        <a:lstStyle/>
        <a:p>
          <a:endParaRPr lang="pl-PL"/>
        </a:p>
      </dgm:t>
    </dgm:pt>
    <dgm:pt modelId="{28955705-6595-440F-9C3A-841CA15EA005}">
      <dgm:prSet/>
      <dgm:spPr/>
      <dgm:t>
        <a:bodyPr/>
        <a:lstStyle/>
        <a:p>
          <a:pPr rtl="0"/>
          <a:r>
            <a:rPr lang="pl-PL" b="1" dirty="0"/>
            <a:t>Innych uczestników postępowania</a:t>
          </a:r>
        </a:p>
      </dgm:t>
    </dgm:pt>
    <dgm:pt modelId="{2691806C-53C1-4753-9F22-2B37A835BBA1}" type="parTrans" cxnId="{803DEED4-2F8A-47ED-A995-B09E897715FF}">
      <dgm:prSet/>
      <dgm:spPr/>
      <dgm:t>
        <a:bodyPr/>
        <a:lstStyle/>
        <a:p>
          <a:endParaRPr lang="pl-PL"/>
        </a:p>
      </dgm:t>
    </dgm:pt>
    <dgm:pt modelId="{864853E5-2E5E-45DC-9F6B-CD35A925E2DC}" type="sibTrans" cxnId="{803DEED4-2F8A-47ED-A995-B09E897715FF}">
      <dgm:prSet/>
      <dgm:spPr/>
      <dgm:t>
        <a:bodyPr/>
        <a:lstStyle/>
        <a:p>
          <a:endParaRPr lang="pl-PL"/>
        </a:p>
      </dgm:t>
    </dgm:pt>
    <dgm:pt modelId="{A661DFEF-7570-46BC-8F66-59250F9E7059}">
      <dgm:prSet/>
      <dgm:spPr/>
      <dgm:t>
        <a:bodyPr/>
        <a:lstStyle/>
        <a:p>
          <a:pPr rtl="0"/>
          <a:r>
            <a:rPr lang="pl-PL"/>
            <a:t>Ze </a:t>
          </a:r>
          <a:r>
            <a:rPr lang="pl-PL" dirty="0"/>
            <a:t>względu na podmiot</a:t>
          </a:r>
          <a:endParaRPr lang="pl-PL" b="1" dirty="0"/>
        </a:p>
      </dgm:t>
    </dgm:pt>
    <dgm:pt modelId="{0B5F1AB0-BCF7-44F8-A192-C38DDA382B56}" type="parTrans" cxnId="{FF2F4C12-FBD2-44FA-84E5-726C4DEF2218}">
      <dgm:prSet/>
      <dgm:spPr/>
      <dgm:t>
        <a:bodyPr/>
        <a:lstStyle/>
        <a:p>
          <a:endParaRPr lang="pl-PL"/>
        </a:p>
      </dgm:t>
    </dgm:pt>
    <dgm:pt modelId="{5D15564F-5CB5-40BA-95CE-5DA96AED6CD6}" type="sibTrans" cxnId="{FF2F4C12-FBD2-44FA-84E5-726C4DEF2218}">
      <dgm:prSet/>
      <dgm:spPr/>
      <dgm:t>
        <a:bodyPr/>
        <a:lstStyle/>
        <a:p>
          <a:endParaRPr lang="pl-PL"/>
        </a:p>
      </dgm:t>
    </dgm:pt>
    <dgm:pt modelId="{174FC88A-AA02-477E-ADE0-35D8E6F3BDE7}" type="pres">
      <dgm:prSet presAssocID="{DE063468-5692-4D8D-95EE-14FFCC8C5EDF}" presName="diagram" presStyleCnt="0">
        <dgm:presLayoutVars>
          <dgm:chPref val="1"/>
          <dgm:dir/>
          <dgm:animOne val="branch"/>
          <dgm:animLvl val="lvl"/>
          <dgm:resizeHandles/>
        </dgm:presLayoutVars>
      </dgm:prSet>
      <dgm:spPr/>
      <dgm:t>
        <a:bodyPr/>
        <a:lstStyle/>
        <a:p>
          <a:endParaRPr lang="pl-PL"/>
        </a:p>
      </dgm:t>
    </dgm:pt>
    <dgm:pt modelId="{3A8C631F-67B2-4669-ACDE-33DC5A3F2DEF}" type="pres">
      <dgm:prSet presAssocID="{1DF693A2-E6E6-4E7B-8F59-A0DEAEDF20DE}" presName="root" presStyleCnt="0"/>
      <dgm:spPr/>
    </dgm:pt>
    <dgm:pt modelId="{90F71202-BA99-4FC5-B6DA-609AA793A89E}" type="pres">
      <dgm:prSet presAssocID="{1DF693A2-E6E6-4E7B-8F59-A0DEAEDF20DE}" presName="rootComposite" presStyleCnt="0"/>
      <dgm:spPr/>
    </dgm:pt>
    <dgm:pt modelId="{C2A1EF24-9FD4-4CCA-BDDC-663DEFECDCB0}" type="pres">
      <dgm:prSet presAssocID="{1DF693A2-E6E6-4E7B-8F59-A0DEAEDF20DE}" presName="rootText" presStyleLbl="node1" presStyleIdx="0" presStyleCnt="4"/>
      <dgm:spPr/>
      <dgm:t>
        <a:bodyPr/>
        <a:lstStyle/>
        <a:p>
          <a:endParaRPr lang="pl-PL"/>
        </a:p>
      </dgm:t>
    </dgm:pt>
    <dgm:pt modelId="{8104DF76-7976-4056-8F07-628002FD4122}" type="pres">
      <dgm:prSet presAssocID="{1DF693A2-E6E6-4E7B-8F59-A0DEAEDF20DE}" presName="rootConnector" presStyleLbl="node1" presStyleIdx="0" presStyleCnt="4"/>
      <dgm:spPr/>
      <dgm:t>
        <a:bodyPr/>
        <a:lstStyle/>
        <a:p>
          <a:endParaRPr lang="pl-PL"/>
        </a:p>
      </dgm:t>
    </dgm:pt>
    <dgm:pt modelId="{4BA64475-1CC2-4DBC-ACEA-BF55B4C84CA6}" type="pres">
      <dgm:prSet presAssocID="{1DF693A2-E6E6-4E7B-8F59-A0DEAEDF20DE}" presName="childShape" presStyleCnt="0"/>
      <dgm:spPr/>
    </dgm:pt>
    <dgm:pt modelId="{FB6E5576-BF1C-4AAB-9DDE-A2A4CC6BD18C}" type="pres">
      <dgm:prSet presAssocID="{EB34614B-F128-457E-BE62-3D9499D4458C}" presName="Name13" presStyleLbl="parChTrans1D2" presStyleIdx="0" presStyleCnt="9"/>
      <dgm:spPr/>
      <dgm:t>
        <a:bodyPr/>
        <a:lstStyle/>
        <a:p>
          <a:endParaRPr lang="pl-PL"/>
        </a:p>
      </dgm:t>
    </dgm:pt>
    <dgm:pt modelId="{ADAC4839-C35F-4E58-8866-A8FDE7BCC35C}" type="pres">
      <dgm:prSet presAssocID="{5BA99F70-84A7-4577-8195-B4DFE6D341D0}" presName="childText" presStyleLbl="bgAcc1" presStyleIdx="0" presStyleCnt="9">
        <dgm:presLayoutVars>
          <dgm:bulletEnabled val="1"/>
        </dgm:presLayoutVars>
      </dgm:prSet>
      <dgm:spPr/>
      <dgm:t>
        <a:bodyPr/>
        <a:lstStyle/>
        <a:p>
          <a:endParaRPr lang="pl-PL"/>
        </a:p>
      </dgm:t>
    </dgm:pt>
    <dgm:pt modelId="{12D5A5E3-7DC5-4031-87CC-2127C0BD2849}" type="pres">
      <dgm:prSet presAssocID="{07F5DE31-7C8F-4DE5-BBE4-ACEAEAD3F42F}" presName="Name13" presStyleLbl="parChTrans1D2" presStyleIdx="1" presStyleCnt="9"/>
      <dgm:spPr/>
      <dgm:t>
        <a:bodyPr/>
        <a:lstStyle/>
        <a:p>
          <a:endParaRPr lang="pl-PL"/>
        </a:p>
      </dgm:t>
    </dgm:pt>
    <dgm:pt modelId="{2E21C873-CC63-4534-A285-B95750B1D273}" type="pres">
      <dgm:prSet presAssocID="{8110EAC5-B957-433E-82AE-170E98665E15}" presName="childText" presStyleLbl="bgAcc1" presStyleIdx="1" presStyleCnt="9">
        <dgm:presLayoutVars>
          <dgm:bulletEnabled val="1"/>
        </dgm:presLayoutVars>
      </dgm:prSet>
      <dgm:spPr/>
      <dgm:t>
        <a:bodyPr/>
        <a:lstStyle/>
        <a:p>
          <a:endParaRPr lang="pl-PL"/>
        </a:p>
      </dgm:t>
    </dgm:pt>
    <dgm:pt modelId="{A0A38C93-F3BD-4B08-9AA0-15894B084B6D}" type="pres">
      <dgm:prSet presAssocID="{8F8E2134-0222-4C6E-996F-22CD659BC6B3}" presName="root" presStyleCnt="0"/>
      <dgm:spPr/>
    </dgm:pt>
    <dgm:pt modelId="{9164BA74-6A6D-4B9B-9F2A-431D493FEF32}" type="pres">
      <dgm:prSet presAssocID="{8F8E2134-0222-4C6E-996F-22CD659BC6B3}" presName="rootComposite" presStyleCnt="0"/>
      <dgm:spPr/>
    </dgm:pt>
    <dgm:pt modelId="{461B8245-4955-4FD0-A4DD-3B35E604601E}" type="pres">
      <dgm:prSet presAssocID="{8F8E2134-0222-4C6E-996F-22CD659BC6B3}" presName="rootText" presStyleLbl="node1" presStyleIdx="1" presStyleCnt="4"/>
      <dgm:spPr/>
      <dgm:t>
        <a:bodyPr/>
        <a:lstStyle/>
        <a:p>
          <a:endParaRPr lang="pl-PL"/>
        </a:p>
      </dgm:t>
    </dgm:pt>
    <dgm:pt modelId="{D72145D9-3967-4687-8C15-A849F6D84A26}" type="pres">
      <dgm:prSet presAssocID="{8F8E2134-0222-4C6E-996F-22CD659BC6B3}" presName="rootConnector" presStyleLbl="node1" presStyleIdx="1" presStyleCnt="4"/>
      <dgm:spPr/>
      <dgm:t>
        <a:bodyPr/>
        <a:lstStyle/>
        <a:p>
          <a:endParaRPr lang="pl-PL"/>
        </a:p>
      </dgm:t>
    </dgm:pt>
    <dgm:pt modelId="{640788F1-5F30-458D-9D8D-452B7CF027ED}" type="pres">
      <dgm:prSet presAssocID="{8F8E2134-0222-4C6E-996F-22CD659BC6B3}" presName="childShape" presStyleCnt="0"/>
      <dgm:spPr/>
    </dgm:pt>
    <dgm:pt modelId="{A5B1951D-98C9-4929-9303-AE7A93BE4DBD}" type="pres">
      <dgm:prSet presAssocID="{7F6B022F-90EC-4A12-ABB3-3F6886E45602}" presName="Name13" presStyleLbl="parChTrans1D2" presStyleIdx="2" presStyleCnt="9"/>
      <dgm:spPr/>
      <dgm:t>
        <a:bodyPr/>
        <a:lstStyle/>
        <a:p>
          <a:endParaRPr lang="pl-PL"/>
        </a:p>
      </dgm:t>
    </dgm:pt>
    <dgm:pt modelId="{380A8497-16B5-4C60-A58B-C625C11F5B37}" type="pres">
      <dgm:prSet presAssocID="{E5365E99-A6FE-4758-95A8-FE1534F71781}" presName="childText" presStyleLbl="bgAcc1" presStyleIdx="2" presStyleCnt="9">
        <dgm:presLayoutVars>
          <dgm:bulletEnabled val="1"/>
        </dgm:presLayoutVars>
      </dgm:prSet>
      <dgm:spPr/>
      <dgm:t>
        <a:bodyPr/>
        <a:lstStyle/>
        <a:p>
          <a:endParaRPr lang="pl-PL"/>
        </a:p>
      </dgm:t>
    </dgm:pt>
    <dgm:pt modelId="{0AF76FF8-8028-4CC1-BA0C-37ABD9B151F7}" type="pres">
      <dgm:prSet presAssocID="{464CCCFD-AEAD-4E77-9EF3-627A73B7049F}" presName="Name13" presStyleLbl="parChTrans1D2" presStyleIdx="3" presStyleCnt="9"/>
      <dgm:spPr/>
      <dgm:t>
        <a:bodyPr/>
        <a:lstStyle/>
        <a:p>
          <a:endParaRPr lang="pl-PL"/>
        </a:p>
      </dgm:t>
    </dgm:pt>
    <dgm:pt modelId="{C3D8AE82-758B-4B3F-9397-6CDD536E880E}" type="pres">
      <dgm:prSet presAssocID="{D7E70AD0-0BAA-4DDF-B337-8A5339CAFA48}" presName="childText" presStyleLbl="bgAcc1" presStyleIdx="3" presStyleCnt="9">
        <dgm:presLayoutVars>
          <dgm:bulletEnabled val="1"/>
        </dgm:presLayoutVars>
      </dgm:prSet>
      <dgm:spPr/>
      <dgm:t>
        <a:bodyPr/>
        <a:lstStyle/>
        <a:p>
          <a:endParaRPr lang="pl-PL"/>
        </a:p>
      </dgm:t>
    </dgm:pt>
    <dgm:pt modelId="{4C35ED66-2DAD-4274-8AB4-696DE1BF5EB3}" type="pres">
      <dgm:prSet presAssocID="{6B60BDA9-113A-44F3-A7CF-5F0EE2B2733F}" presName="root" presStyleCnt="0"/>
      <dgm:spPr/>
    </dgm:pt>
    <dgm:pt modelId="{555CB566-085C-478C-B85F-0FA196871905}" type="pres">
      <dgm:prSet presAssocID="{6B60BDA9-113A-44F3-A7CF-5F0EE2B2733F}" presName="rootComposite" presStyleCnt="0"/>
      <dgm:spPr/>
    </dgm:pt>
    <dgm:pt modelId="{E3EEE3C8-66C2-474B-9E9B-B026844597D8}" type="pres">
      <dgm:prSet presAssocID="{6B60BDA9-113A-44F3-A7CF-5F0EE2B2733F}" presName="rootText" presStyleLbl="node1" presStyleIdx="2" presStyleCnt="4"/>
      <dgm:spPr/>
      <dgm:t>
        <a:bodyPr/>
        <a:lstStyle/>
        <a:p>
          <a:endParaRPr lang="pl-PL"/>
        </a:p>
      </dgm:t>
    </dgm:pt>
    <dgm:pt modelId="{D05CFA36-489B-4DF8-A5CB-BEBE1DDE7698}" type="pres">
      <dgm:prSet presAssocID="{6B60BDA9-113A-44F3-A7CF-5F0EE2B2733F}" presName="rootConnector" presStyleLbl="node1" presStyleIdx="2" presStyleCnt="4"/>
      <dgm:spPr/>
      <dgm:t>
        <a:bodyPr/>
        <a:lstStyle/>
        <a:p>
          <a:endParaRPr lang="pl-PL"/>
        </a:p>
      </dgm:t>
    </dgm:pt>
    <dgm:pt modelId="{673A99FD-ECFF-4F85-B8D5-8990FE06B08E}" type="pres">
      <dgm:prSet presAssocID="{6B60BDA9-113A-44F3-A7CF-5F0EE2B2733F}" presName="childShape" presStyleCnt="0"/>
      <dgm:spPr/>
    </dgm:pt>
    <dgm:pt modelId="{19218779-3A5E-4017-9800-91093AC038C4}" type="pres">
      <dgm:prSet presAssocID="{FACEAF2E-CABC-483E-BC1E-A0AA804D9441}" presName="Name13" presStyleLbl="parChTrans1D2" presStyleIdx="4" presStyleCnt="9"/>
      <dgm:spPr/>
      <dgm:t>
        <a:bodyPr/>
        <a:lstStyle/>
        <a:p>
          <a:endParaRPr lang="pl-PL"/>
        </a:p>
      </dgm:t>
    </dgm:pt>
    <dgm:pt modelId="{07A675CB-28C8-4A1F-A1DB-319493F98C0B}" type="pres">
      <dgm:prSet presAssocID="{8C006F93-F7D5-4C73-97FB-274F6B17C284}" presName="childText" presStyleLbl="bgAcc1" presStyleIdx="4" presStyleCnt="9">
        <dgm:presLayoutVars>
          <dgm:bulletEnabled val="1"/>
        </dgm:presLayoutVars>
      </dgm:prSet>
      <dgm:spPr/>
      <dgm:t>
        <a:bodyPr/>
        <a:lstStyle/>
        <a:p>
          <a:endParaRPr lang="pl-PL"/>
        </a:p>
      </dgm:t>
    </dgm:pt>
    <dgm:pt modelId="{6F5C3788-2414-4388-A58A-B7B8AF7656E0}" type="pres">
      <dgm:prSet presAssocID="{86DEE6A6-EBEC-47CA-84C8-44FEBCC37F42}" presName="Name13" presStyleLbl="parChTrans1D2" presStyleIdx="5" presStyleCnt="9"/>
      <dgm:spPr/>
      <dgm:t>
        <a:bodyPr/>
        <a:lstStyle/>
        <a:p>
          <a:endParaRPr lang="pl-PL"/>
        </a:p>
      </dgm:t>
    </dgm:pt>
    <dgm:pt modelId="{D30CD7B8-8CE2-493B-A4E7-A9924545A5C6}" type="pres">
      <dgm:prSet presAssocID="{0F6962A3-E1D0-402F-B6DB-DEEC92478F38}" presName="childText" presStyleLbl="bgAcc1" presStyleIdx="5" presStyleCnt="9">
        <dgm:presLayoutVars>
          <dgm:bulletEnabled val="1"/>
        </dgm:presLayoutVars>
      </dgm:prSet>
      <dgm:spPr/>
      <dgm:t>
        <a:bodyPr/>
        <a:lstStyle/>
        <a:p>
          <a:endParaRPr lang="pl-PL"/>
        </a:p>
      </dgm:t>
    </dgm:pt>
    <dgm:pt modelId="{515854A4-8B4F-4470-8502-038DCF93E708}" type="pres">
      <dgm:prSet presAssocID="{A661DFEF-7570-46BC-8F66-59250F9E7059}" presName="root" presStyleCnt="0"/>
      <dgm:spPr/>
    </dgm:pt>
    <dgm:pt modelId="{F058C58D-7A9C-422D-899B-C20A6A93FC5C}" type="pres">
      <dgm:prSet presAssocID="{A661DFEF-7570-46BC-8F66-59250F9E7059}" presName="rootComposite" presStyleCnt="0"/>
      <dgm:spPr/>
    </dgm:pt>
    <dgm:pt modelId="{4B196DFC-4476-4207-AA25-A9C8383ADAF4}" type="pres">
      <dgm:prSet presAssocID="{A661DFEF-7570-46BC-8F66-59250F9E7059}" presName="rootText" presStyleLbl="node1" presStyleIdx="3" presStyleCnt="4"/>
      <dgm:spPr/>
      <dgm:t>
        <a:bodyPr/>
        <a:lstStyle/>
        <a:p>
          <a:endParaRPr lang="pl-PL"/>
        </a:p>
      </dgm:t>
    </dgm:pt>
    <dgm:pt modelId="{A6F01D39-1759-4584-A509-8A9D232E28B5}" type="pres">
      <dgm:prSet presAssocID="{A661DFEF-7570-46BC-8F66-59250F9E7059}" presName="rootConnector" presStyleLbl="node1" presStyleIdx="3" presStyleCnt="4"/>
      <dgm:spPr/>
      <dgm:t>
        <a:bodyPr/>
        <a:lstStyle/>
        <a:p>
          <a:endParaRPr lang="pl-PL"/>
        </a:p>
      </dgm:t>
    </dgm:pt>
    <dgm:pt modelId="{EF90D7F3-0FE6-4EA9-A2AC-ECE2AE97A797}" type="pres">
      <dgm:prSet presAssocID="{A661DFEF-7570-46BC-8F66-59250F9E7059}" presName="childShape" presStyleCnt="0"/>
      <dgm:spPr/>
    </dgm:pt>
    <dgm:pt modelId="{4B7B38F4-07E3-45B2-91CB-ECF5C653A66B}" type="pres">
      <dgm:prSet presAssocID="{063B984F-96F1-4AFE-8D09-61F1042309D2}" presName="Name13" presStyleLbl="parChTrans1D2" presStyleIdx="6" presStyleCnt="9"/>
      <dgm:spPr/>
      <dgm:t>
        <a:bodyPr/>
        <a:lstStyle/>
        <a:p>
          <a:endParaRPr lang="pl-PL"/>
        </a:p>
      </dgm:t>
    </dgm:pt>
    <dgm:pt modelId="{BB4C49B1-570B-4D0D-B98A-BA33A92AEAEC}" type="pres">
      <dgm:prSet presAssocID="{2E67999D-4914-4D1B-8F76-8FAC0E684A84}" presName="childText" presStyleLbl="bgAcc1" presStyleIdx="6" presStyleCnt="9">
        <dgm:presLayoutVars>
          <dgm:bulletEnabled val="1"/>
        </dgm:presLayoutVars>
      </dgm:prSet>
      <dgm:spPr/>
      <dgm:t>
        <a:bodyPr/>
        <a:lstStyle/>
        <a:p>
          <a:endParaRPr lang="pl-PL"/>
        </a:p>
      </dgm:t>
    </dgm:pt>
    <dgm:pt modelId="{248F5897-6C34-42E1-9B48-7323304D7BCB}" type="pres">
      <dgm:prSet presAssocID="{A83D1AA0-282B-450A-B2F1-ED657C1BE296}" presName="Name13" presStyleLbl="parChTrans1D2" presStyleIdx="7" presStyleCnt="9"/>
      <dgm:spPr/>
      <dgm:t>
        <a:bodyPr/>
        <a:lstStyle/>
        <a:p>
          <a:endParaRPr lang="pl-PL"/>
        </a:p>
      </dgm:t>
    </dgm:pt>
    <dgm:pt modelId="{CA9F2B2A-25FC-4EE6-8A2E-5875E3AF2573}" type="pres">
      <dgm:prSet presAssocID="{7510E606-31EB-431B-9545-D9ACC12E421B}" presName="childText" presStyleLbl="bgAcc1" presStyleIdx="7" presStyleCnt="9">
        <dgm:presLayoutVars>
          <dgm:bulletEnabled val="1"/>
        </dgm:presLayoutVars>
      </dgm:prSet>
      <dgm:spPr/>
      <dgm:t>
        <a:bodyPr/>
        <a:lstStyle/>
        <a:p>
          <a:endParaRPr lang="pl-PL"/>
        </a:p>
      </dgm:t>
    </dgm:pt>
    <dgm:pt modelId="{CF64803F-47E1-48F6-8DED-50F92C2804D0}" type="pres">
      <dgm:prSet presAssocID="{2691806C-53C1-4753-9F22-2B37A835BBA1}" presName="Name13" presStyleLbl="parChTrans1D2" presStyleIdx="8" presStyleCnt="9"/>
      <dgm:spPr/>
      <dgm:t>
        <a:bodyPr/>
        <a:lstStyle/>
        <a:p>
          <a:endParaRPr lang="pl-PL"/>
        </a:p>
      </dgm:t>
    </dgm:pt>
    <dgm:pt modelId="{E62DDBE7-6CAD-4404-B312-523BED756A0E}" type="pres">
      <dgm:prSet presAssocID="{28955705-6595-440F-9C3A-841CA15EA005}" presName="childText" presStyleLbl="bgAcc1" presStyleIdx="8" presStyleCnt="9">
        <dgm:presLayoutVars>
          <dgm:bulletEnabled val="1"/>
        </dgm:presLayoutVars>
      </dgm:prSet>
      <dgm:spPr/>
      <dgm:t>
        <a:bodyPr/>
        <a:lstStyle/>
        <a:p>
          <a:endParaRPr lang="pl-PL"/>
        </a:p>
      </dgm:t>
    </dgm:pt>
  </dgm:ptLst>
  <dgm:cxnLst>
    <dgm:cxn modelId="{0FE5DA01-AF11-4A25-8A73-66FF9EDC19E0}" srcId="{6B60BDA9-113A-44F3-A7CF-5F0EE2B2733F}" destId="{0F6962A3-E1D0-402F-B6DB-DEEC92478F38}" srcOrd="1" destOrd="0" parTransId="{86DEE6A6-EBEC-47CA-84C8-44FEBCC37F42}" sibTransId="{11A45845-2CCF-4F3D-81CC-A09ED6B342BF}"/>
    <dgm:cxn modelId="{A2EFF0DF-B81F-4277-8086-C9FD048B2B9B}" type="presOf" srcId="{E5365E99-A6FE-4758-95A8-FE1534F71781}" destId="{380A8497-16B5-4C60-A58B-C625C11F5B37}" srcOrd="0" destOrd="0" presId="urn:microsoft.com/office/officeart/2005/8/layout/hierarchy3"/>
    <dgm:cxn modelId="{A7773127-9185-4269-8234-F766180C156A}" type="presOf" srcId="{1DF693A2-E6E6-4E7B-8F59-A0DEAEDF20DE}" destId="{C2A1EF24-9FD4-4CCA-BDDC-663DEFECDCB0}" srcOrd="0" destOrd="0" presId="urn:microsoft.com/office/officeart/2005/8/layout/hierarchy3"/>
    <dgm:cxn modelId="{4739D4D7-528E-4DEA-AF26-79D27D2888A2}" type="presOf" srcId="{464CCCFD-AEAD-4E77-9EF3-627A73B7049F}" destId="{0AF76FF8-8028-4CC1-BA0C-37ABD9B151F7}" srcOrd="0" destOrd="0" presId="urn:microsoft.com/office/officeart/2005/8/layout/hierarchy3"/>
    <dgm:cxn modelId="{7C232541-B111-4CD3-A83B-5894D4DADA76}" type="presOf" srcId="{07F5DE31-7C8F-4DE5-BBE4-ACEAEAD3F42F}" destId="{12D5A5E3-7DC5-4031-87CC-2127C0BD2849}" srcOrd="0" destOrd="0" presId="urn:microsoft.com/office/officeart/2005/8/layout/hierarchy3"/>
    <dgm:cxn modelId="{8742906D-9685-4822-9454-A364A40062B8}" type="presOf" srcId="{A661DFEF-7570-46BC-8F66-59250F9E7059}" destId="{A6F01D39-1759-4584-A509-8A9D232E28B5}" srcOrd="1" destOrd="0" presId="urn:microsoft.com/office/officeart/2005/8/layout/hierarchy3"/>
    <dgm:cxn modelId="{A5BD2D53-13FC-4A76-B597-CB03276FED97}" srcId="{DE063468-5692-4D8D-95EE-14FFCC8C5EDF}" destId="{6B60BDA9-113A-44F3-A7CF-5F0EE2B2733F}" srcOrd="2" destOrd="0" parTransId="{B2CB0A0B-7739-4D01-A039-183C4D8AA8A5}" sibTransId="{6372506E-4BE9-41C8-83B6-0A7B4EAD6D8F}"/>
    <dgm:cxn modelId="{4D352015-CA3C-4956-A917-1FBECD6952FF}" type="presOf" srcId="{2691806C-53C1-4753-9F22-2B37A835BBA1}" destId="{CF64803F-47E1-48F6-8DED-50F92C2804D0}" srcOrd="0" destOrd="0" presId="urn:microsoft.com/office/officeart/2005/8/layout/hierarchy3"/>
    <dgm:cxn modelId="{9AF995FD-96C8-4B76-812F-43FBB1BE8E76}" srcId="{A661DFEF-7570-46BC-8F66-59250F9E7059}" destId="{7510E606-31EB-431B-9545-D9ACC12E421B}" srcOrd="1" destOrd="0" parTransId="{A83D1AA0-282B-450A-B2F1-ED657C1BE296}" sibTransId="{E73251BE-9A95-4EA0-A8EC-4532B6480ADA}"/>
    <dgm:cxn modelId="{53E75530-20FB-4E4C-A1FD-BAA0A01BEAD0}" type="presOf" srcId="{DE063468-5692-4D8D-95EE-14FFCC8C5EDF}" destId="{174FC88A-AA02-477E-ADE0-35D8E6F3BDE7}" srcOrd="0" destOrd="0" presId="urn:microsoft.com/office/officeart/2005/8/layout/hierarchy3"/>
    <dgm:cxn modelId="{8D1C7188-03DD-48BC-A862-106244EE6DAF}" type="presOf" srcId="{A661DFEF-7570-46BC-8F66-59250F9E7059}" destId="{4B196DFC-4476-4207-AA25-A9C8383ADAF4}" srcOrd="0" destOrd="0" presId="urn:microsoft.com/office/officeart/2005/8/layout/hierarchy3"/>
    <dgm:cxn modelId="{991AEFC9-389D-4E60-A311-279A560B4531}" type="presOf" srcId="{5BA99F70-84A7-4577-8195-B4DFE6D341D0}" destId="{ADAC4839-C35F-4E58-8866-A8FDE7BCC35C}" srcOrd="0" destOrd="0" presId="urn:microsoft.com/office/officeart/2005/8/layout/hierarchy3"/>
    <dgm:cxn modelId="{F7CE5AF3-F673-4E61-9D89-F49476C84C5F}" srcId="{A661DFEF-7570-46BC-8F66-59250F9E7059}" destId="{2E67999D-4914-4D1B-8F76-8FAC0E684A84}" srcOrd="0" destOrd="0" parTransId="{063B984F-96F1-4AFE-8D09-61F1042309D2}" sibTransId="{7F470DA9-3FDE-48C9-A119-9CF1C9BB4B74}"/>
    <dgm:cxn modelId="{E3590981-A0DE-464B-A622-290F91BC02B1}" type="presOf" srcId="{D7E70AD0-0BAA-4DDF-B337-8A5339CAFA48}" destId="{C3D8AE82-758B-4B3F-9397-6CDD536E880E}" srcOrd="0" destOrd="0" presId="urn:microsoft.com/office/officeart/2005/8/layout/hierarchy3"/>
    <dgm:cxn modelId="{CD09E9ED-D7F0-4D99-A517-BDE7560ADAEE}" type="presOf" srcId="{063B984F-96F1-4AFE-8D09-61F1042309D2}" destId="{4B7B38F4-07E3-45B2-91CB-ECF5C653A66B}" srcOrd="0" destOrd="0" presId="urn:microsoft.com/office/officeart/2005/8/layout/hierarchy3"/>
    <dgm:cxn modelId="{B5F35D27-99C3-482D-AEFC-FFB0D02B8582}" srcId="{1DF693A2-E6E6-4E7B-8F59-A0DEAEDF20DE}" destId="{8110EAC5-B957-433E-82AE-170E98665E15}" srcOrd="1" destOrd="0" parTransId="{07F5DE31-7C8F-4DE5-BBE4-ACEAEAD3F42F}" sibTransId="{497E9889-57FF-4610-BC13-15D40EDD635F}"/>
    <dgm:cxn modelId="{9822B30E-5A1E-4480-878F-0A223B383FED}" type="presOf" srcId="{8F8E2134-0222-4C6E-996F-22CD659BC6B3}" destId="{461B8245-4955-4FD0-A4DD-3B35E604601E}" srcOrd="0" destOrd="0" presId="urn:microsoft.com/office/officeart/2005/8/layout/hierarchy3"/>
    <dgm:cxn modelId="{48335184-0320-4EDA-9DE2-3CC99EC82698}" srcId="{DE063468-5692-4D8D-95EE-14FFCC8C5EDF}" destId="{8F8E2134-0222-4C6E-996F-22CD659BC6B3}" srcOrd="1" destOrd="0" parTransId="{9645E5FC-6F2B-4100-8FA3-7E2E365999DA}" sibTransId="{85D7FA9E-5FD8-402C-BE60-C63CA2FF8B45}"/>
    <dgm:cxn modelId="{96207F26-DB4D-4C28-BC68-E2ACDEB35B1E}" type="presOf" srcId="{0F6962A3-E1D0-402F-B6DB-DEEC92478F38}" destId="{D30CD7B8-8CE2-493B-A4E7-A9924545A5C6}" srcOrd="0" destOrd="0" presId="urn:microsoft.com/office/officeart/2005/8/layout/hierarchy3"/>
    <dgm:cxn modelId="{9FB3F9FE-130D-492C-B901-8B50726C792D}" type="presOf" srcId="{EB34614B-F128-457E-BE62-3D9499D4458C}" destId="{FB6E5576-BF1C-4AAB-9DDE-A2A4CC6BD18C}" srcOrd="0" destOrd="0" presId="urn:microsoft.com/office/officeart/2005/8/layout/hierarchy3"/>
    <dgm:cxn modelId="{3A1DF2A7-6F2C-4E7E-98A8-63C2F63C4C3B}" type="presOf" srcId="{7510E606-31EB-431B-9545-D9ACC12E421B}" destId="{CA9F2B2A-25FC-4EE6-8A2E-5875E3AF2573}" srcOrd="0" destOrd="0" presId="urn:microsoft.com/office/officeart/2005/8/layout/hierarchy3"/>
    <dgm:cxn modelId="{BD3AA5C4-BF29-4533-917E-AC7D5661533C}" type="presOf" srcId="{FACEAF2E-CABC-483E-BC1E-A0AA804D9441}" destId="{19218779-3A5E-4017-9800-91093AC038C4}" srcOrd="0" destOrd="0" presId="urn:microsoft.com/office/officeart/2005/8/layout/hierarchy3"/>
    <dgm:cxn modelId="{45811369-1B84-4A5C-BAF6-FFA4B02119C2}" srcId="{8F8E2134-0222-4C6E-996F-22CD659BC6B3}" destId="{E5365E99-A6FE-4758-95A8-FE1534F71781}" srcOrd="0" destOrd="0" parTransId="{7F6B022F-90EC-4A12-ABB3-3F6886E45602}" sibTransId="{1237EE11-53BA-4666-9AC4-B3AD4A8CD7BA}"/>
    <dgm:cxn modelId="{C9B5E85F-8A29-4E43-B8CF-46B30D0CA298}" srcId="{8F8E2134-0222-4C6E-996F-22CD659BC6B3}" destId="{D7E70AD0-0BAA-4DDF-B337-8A5339CAFA48}" srcOrd="1" destOrd="0" parTransId="{464CCCFD-AEAD-4E77-9EF3-627A73B7049F}" sibTransId="{626EE5D8-A3CC-4EC8-8AD1-406EA1615243}"/>
    <dgm:cxn modelId="{1926C6E2-2653-473B-8CDD-3F375F5D2E73}" type="presOf" srcId="{8F8E2134-0222-4C6E-996F-22CD659BC6B3}" destId="{D72145D9-3967-4687-8C15-A849F6D84A26}" srcOrd="1" destOrd="0" presId="urn:microsoft.com/office/officeart/2005/8/layout/hierarchy3"/>
    <dgm:cxn modelId="{0B459932-8447-4E9A-BAA7-0885DE26F366}" type="presOf" srcId="{86DEE6A6-EBEC-47CA-84C8-44FEBCC37F42}" destId="{6F5C3788-2414-4388-A58A-B7B8AF7656E0}" srcOrd="0" destOrd="0" presId="urn:microsoft.com/office/officeart/2005/8/layout/hierarchy3"/>
    <dgm:cxn modelId="{AFFBD1AD-437E-4CFF-8AC1-5C2EA6779B71}" type="presOf" srcId="{6B60BDA9-113A-44F3-A7CF-5F0EE2B2733F}" destId="{D05CFA36-489B-4DF8-A5CB-BEBE1DDE7698}" srcOrd="1" destOrd="0" presId="urn:microsoft.com/office/officeart/2005/8/layout/hierarchy3"/>
    <dgm:cxn modelId="{942F5751-5B99-4707-8614-83E01CBDCD8D}" type="presOf" srcId="{2E67999D-4914-4D1B-8F76-8FAC0E684A84}" destId="{BB4C49B1-570B-4D0D-B98A-BA33A92AEAEC}" srcOrd="0" destOrd="0" presId="urn:microsoft.com/office/officeart/2005/8/layout/hierarchy3"/>
    <dgm:cxn modelId="{BCAFE52C-A01D-4337-92DA-FCD54F14FF82}" srcId="{DE063468-5692-4D8D-95EE-14FFCC8C5EDF}" destId="{1DF693A2-E6E6-4E7B-8F59-A0DEAEDF20DE}" srcOrd="0" destOrd="0" parTransId="{3FE32DF5-D693-43AB-B50D-15B0DA1C70AE}" sibTransId="{56D4A831-E4F1-4F3D-885A-67FE24791891}"/>
    <dgm:cxn modelId="{8C0DD43D-3343-4ECD-8BC4-B68F2489B469}" type="presOf" srcId="{6B60BDA9-113A-44F3-A7CF-5F0EE2B2733F}" destId="{E3EEE3C8-66C2-474B-9E9B-B026844597D8}" srcOrd="0" destOrd="0" presId="urn:microsoft.com/office/officeart/2005/8/layout/hierarchy3"/>
    <dgm:cxn modelId="{803DEED4-2F8A-47ED-A995-B09E897715FF}" srcId="{A661DFEF-7570-46BC-8F66-59250F9E7059}" destId="{28955705-6595-440F-9C3A-841CA15EA005}" srcOrd="2" destOrd="0" parTransId="{2691806C-53C1-4753-9F22-2B37A835BBA1}" sibTransId="{864853E5-2E5E-45DC-9F6B-CD35A925E2DC}"/>
    <dgm:cxn modelId="{645D4233-3226-4A15-B434-3E4929231DD7}" srcId="{6B60BDA9-113A-44F3-A7CF-5F0EE2B2733F}" destId="{8C006F93-F7D5-4C73-97FB-274F6B17C284}" srcOrd="0" destOrd="0" parTransId="{FACEAF2E-CABC-483E-BC1E-A0AA804D9441}" sibTransId="{F7003C65-E40E-4B1C-9587-760E0E45754F}"/>
    <dgm:cxn modelId="{FF2F4C12-FBD2-44FA-84E5-726C4DEF2218}" srcId="{DE063468-5692-4D8D-95EE-14FFCC8C5EDF}" destId="{A661DFEF-7570-46BC-8F66-59250F9E7059}" srcOrd="3" destOrd="0" parTransId="{0B5F1AB0-BCF7-44F8-A192-C38DDA382B56}" sibTransId="{5D15564F-5CB5-40BA-95CE-5DA96AED6CD6}"/>
    <dgm:cxn modelId="{C4319B9E-29F2-4690-B787-CF2B66E43EF9}" type="presOf" srcId="{A83D1AA0-282B-450A-B2F1-ED657C1BE296}" destId="{248F5897-6C34-42E1-9B48-7323304D7BCB}" srcOrd="0" destOrd="0" presId="urn:microsoft.com/office/officeart/2005/8/layout/hierarchy3"/>
    <dgm:cxn modelId="{DA2BA386-979D-4FDB-8E61-5D92B90F5647}" srcId="{1DF693A2-E6E6-4E7B-8F59-A0DEAEDF20DE}" destId="{5BA99F70-84A7-4577-8195-B4DFE6D341D0}" srcOrd="0" destOrd="0" parTransId="{EB34614B-F128-457E-BE62-3D9499D4458C}" sibTransId="{446785AB-4336-4093-9E88-2ABE1892DB8A}"/>
    <dgm:cxn modelId="{CA43D96D-404E-4BA5-9E9F-5333B6A94CB7}" type="presOf" srcId="{8110EAC5-B957-433E-82AE-170E98665E15}" destId="{2E21C873-CC63-4534-A285-B95750B1D273}" srcOrd="0" destOrd="0" presId="urn:microsoft.com/office/officeart/2005/8/layout/hierarchy3"/>
    <dgm:cxn modelId="{CF15D27A-A27F-40E3-9365-A944499BC3A8}" type="presOf" srcId="{7F6B022F-90EC-4A12-ABB3-3F6886E45602}" destId="{A5B1951D-98C9-4929-9303-AE7A93BE4DBD}" srcOrd="0" destOrd="0" presId="urn:microsoft.com/office/officeart/2005/8/layout/hierarchy3"/>
    <dgm:cxn modelId="{DA4C9C7B-BC34-456E-BEEB-A60683966721}" type="presOf" srcId="{1DF693A2-E6E6-4E7B-8F59-A0DEAEDF20DE}" destId="{8104DF76-7976-4056-8F07-628002FD4122}" srcOrd="1" destOrd="0" presId="urn:microsoft.com/office/officeart/2005/8/layout/hierarchy3"/>
    <dgm:cxn modelId="{04C1B88C-1B48-457B-9D53-960553F4C29C}" type="presOf" srcId="{8C006F93-F7D5-4C73-97FB-274F6B17C284}" destId="{07A675CB-28C8-4A1F-A1DB-319493F98C0B}" srcOrd="0" destOrd="0" presId="urn:microsoft.com/office/officeart/2005/8/layout/hierarchy3"/>
    <dgm:cxn modelId="{29A6A6F5-4384-4452-A75E-237793C238CB}" type="presOf" srcId="{28955705-6595-440F-9C3A-841CA15EA005}" destId="{E62DDBE7-6CAD-4404-B312-523BED756A0E}" srcOrd="0" destOrd="0" presId="urn:microsoft.com/office/officeart/2005/8/layout/hierarchy3"/>
    <dgm:cxn modelId="{72527C8F-4DF9-42A7-B945-E0E3852FD1CB}" type="presParOf" srcId="{174FC88A-AA02-477E-ADE0-35D8E6F3BDE7}" destId="{3A8C631F-67B2-4669-ACDE-33DC5A3F2DEF}" srcOrd="0" destOrd="0" presId="urn:microsoft.com/office/officeart/2005/8/layout/hierarchy3"/>
    <dgm:cxn modelId="{49890EDF-BF9A-4B59-932D-8F7FCB7F2AA0}" type="presParOf" srcId="{3A8C631F-67B2-4669-ACDE-33DC5A3F2DEF}" destId="{90F71202-BA99-4FC5-B6DA-609AA793A89E}" srcOrd="0" destOrd="0" presId="urn:microsoft.com/office/officeart/2005/8/layout/hierarchy3"/>
    <dgm:cxn modelId="{63D37877-1D17-40FB-8224-DE02BE8EC424}" type="presParOf" srcId="{90F71202-BA99-4FC5-B6DA-609AA793A89E}" destId="{C2A1EF24-9FD4-4CCA-BDDC-663DEFECDCB0}" srcOrd="0" destOrd="0" presId="urn:microsoft.com/office/officeart/2005/8/layout/hierarchy3"/>
    <dgm:cxn modelId="{76F8E606-F55E-4B86-893C-782595D63AC0}" type="presParOf" srcId="{90F71202-BA99-4FC5-B6DA-609AA793A89E}" destId="{8104DF76-7976-4056-8F07-628002FD4122}" srcOrd="1" destOrd="0" presId="urn:microsoft.com/office/officeart/2005/8/layout/hierarchy3"/>
    <dgm:cxn modelId="{A9A1563E-2CB2-4AC4-BB39-D9CE7671F24C}" type="presParOf" srcId="{3A8C631F-67B2-4669-ACDE-33DC5A3F2DEF}" destId="{4BA64475-1CC2-4DBC-ACEA-BF55B4C84CA6}" srcOrd="1" destOrd="0" presId="urn:microsoft.com/office/officeart/2005/8/layout/hierarchy3"/>
    <dgm:cxn modelId="{01D18D86-1ACF-4722-9EE6-2EBCB09B264A}" type="presParOf" srcId="{4BA64475-1CC2-4DBC-ACEA-BF55B4C84CA6}" destId="{FB6E5576-BF1C-4AAB-9DDE-A2A4CC6BD18C}" srcOrd="0" destOrd="0" presId="urn:microsoft.com/office/officeart/2005/8/layout/hierarchy3"/>
    <dgm:cxn modelId="{15A927A4-6153-4587-89DF-0A8C185326B0}" type="presParOf" srcId="{4BA64475-1CC2-4DBC-ACEA-BF55B4C84CA6}" destId="{ADAC4839-C35F-4E58-8866-A8FDE7BCC35C}" srcOrd="1" destOrd="0" presId="urn:microsoft.com/office/officeart/2005/8/layout/hierarchy3"/>
    <dgm:cxn modelId="{B8B5A04B-F69E-4BC9-86A6-778908F4A3F1}" type="presParOf" srcId="{4BA64475-1CC2-4DBC-ACEA-BF55B4C84CA6}" destId="{12D5A5E3-7DC5-4031-87CC-2127C0BD2849}" srcOrd="2" destOrd="0" presId="urn:microsoft.com/office/officeart/2005/8/layout/hierarchy3"/>
    <dgm:cxn modelId="{77FA3C9E-21F9-442E-86F7-EEFFB657B127}" type="presParOf" srcId="{4BA64475-1CC2-4DBC-ACEA-BF55B4C84CA6}" destId="{2E21C873-CC63-4534-A285-B95750B1D273}" srcOrd="3" destOrd="0" presId="urn:microsoft.com/office/officeart/2005/8/layout/hierarchy3"/>
    <dgm:cxn modelId="{69A9247A-8F59-4B19-B9C8-A323DECA6631}" type="presParOf" srcId="{174FC88A-AA02-477E-ADE0-35D8E6F3BDE7}" destId="{A0A38C93-F3BD-4B08-9AA0-15894B084B6D}" srcOrd="1" destOrd="0" presId="urn:microsoft.com/office/officeart/2005/8/layout/hierarchy3"/>
    <dgm:cxn modelId="{3BCA704D-9B79-4B49-99C0-D700C64A8B7D}" type="presParOf" srcId="{A0A38C93-F3BD-4B08-9AA0-15894B084B6D}" destId="{9164BA74-6A6D-4B9B-9F2A-431D493FEF32}" srcOrd="0" destOrd="0" presId="urn:microsoft.com/office/officeart/2005/8/layout/hierarchy3"/>
    <dgm:cxn modelId="{0E86D54E-AE89-41E2-905B-6C0CF45731AA}" type="presParOf" srcId="{9164BA74-6A6D-4B9B-9F2A-431D493FEF32}" destId="{461B8245-4955-4FD0-A4DD-3B35E604601E}" srcOrd="0" destOrd="0" presId="urn:microsoft.com/office/officeart/2005/8/layout/hierarchy3"/>
    <dgm:cxn modelId="{99682128-0777-43B5-99F2-04722FCA7781}" type="presParOf" srcId="{9164BA74-6A6D-4B9B-9F2A-431D493FEF32}" destId="{D72145D9-3967-4687-8C15-A849F6D84A26}" srcOrd="1" destOrd="0" presId="urn:microsoft.com/office/officeart/2005/8/layout/hierarchy3"/>
    <dgm:cxn modelId="{127F38B5-5DEA-4061-A421-8DF23B376C2B}" type="presParOf" srcId="{A0A38C93-F3BD-4B08-9AA0-15894B084B6D}" destId="{640788F1-5F30-458D-9D8D-452B7CF027ED}" srcOrd="1" destOrd="0" presId="urn:microsoft.com/office/officeart/2005/8/layout/hierarchy3"/>
    <dgm:cxn modelId="{B6164DA3-5EF1-4B65-9D07-711EB422431A}" type="presParOf" srcId="{640788F1-5F30-458D-9D8D-452B7CF027ED}" destId="{A5B1951D-98C9-4929-9303-AE7A93BE4DBD}" srcOrd="0" destOrd="0" presId="urn:microsoft.com/office/officeart/2005/8/layout/hierarchy3"/>
    <dgm:cxn modelId="{FD910139-ED48-4EF1-8F1F-B7862F61D262}" type="presParOf" srcId="{640788F1-5F30-458D-9D8D-452B7CF027ED}" destId="{380A8497-16B5-4C60-A58B-C625C11F5B37}" srcOrd="1" destOrd="0" presId="urn:microsoft.com/office/officeart/2005/8/layout/hierarchy3"/>
    <dgm:cxn modelId="{64C453A0-07C6-4438-9431-EF5226482ED2}" type="presParOf" srcId="{640788F1-5F30-458D-9D8D-452B7CF027ED}" destId="{0AF76FF8-8028-4CC1-BA0C-37ABD9B151F7}" srcOrd="2" destOrd="0" presId="urn:microsoft.com/office/officeart/2005/8/layout/hierarchy3"/>
    <dgm:cxn modelId="{7211A671-A01B-4D88-ACFA-6CC9409735E8}" type="presParOf" srcId="{640788F1-5F30-458D-9D8D-452B7CF027ED}" destId="{C3D8AE82-758B-4B3F-9397-6CDD536E880E}" srcOrd="3" destOrd="0" presId="urn:microsoft.com/office/officeart/2005/8/layout/hierarchy3"/>
    <dgm:cxn modelId="{C91D8625-B1C5-4A8D-A154-7EA7C33544F1}" type="presParOf" srcId="{174FC88A-AA02-477E-ADE0-35D8E6F3BDE7}" destId="{4C35ED66-2DAD-4274-8AB4-696DE1BF5EB3}" srcOrd="2" destOrd="0" presId="urn:microsoft.com/office/officeart/2005/8/layout/hierarchy3"/>
    <dgm:cxn modelId="{61D77D38-026F-42E4-ACD8-E517AF9655A0}" type="presParOf" srcId="{4C35ED66-2DAD-4274-8AB4-696DE1BF5EB3}" destId="{555CB566-085C-478C-B85F-0FA196871905}" srcOrd="0" destOrd="0" presId="urn:microsoft.com/office/officeart/2005/8/layout/hierarchy3"/>
    <dgm:cxn modelId="{91B02345-F46C-4E24-AAF9-29F7A0E2BE37}" type="presParOf" srcId="{555CB566-085C-478C-B85F-0FA196871905}" destId="{E3EEE3C8-66C2-474B-9E9B-B026844597D8}" srcOrd="0" destOrd="0" presId="urn:microsoft.com/office/officeart/2005/8/layout/hierarchy3"/>
    <dgm:cxn modelId="{FC4F2D97-28C4-432A-9CF4-69416A9DE347}" type="presParOf" srcId="{555CB566-085C-478C-B85F-0FA196871905}" destId="{D05CFA36-489B-4DF8-A5CB-BEBE1DDE7698}" srcOrd="1" destOrd="0" presId="urn:microsoft.com/office/officeart/2005/8/layout/hierarchy3"/>
    <dgm:cxn modelId="{20F09422-BDD4-479F-B3A1-01A60783AE53}" type="presParOf" srcId="{4C35ED66-2DAD-4274-8AB4-696DE1BF5EB3}" destId="{673A99FD-ECFF-4F85-B8D5-8990FE06B08E}" srcOrd="1" destOrd="0" presId="urn:microsoft.com/office/officeart/2005/8/layout/hierarchy3"/>
    <dgm:cxn modelId="{20DBB52C-4175-435E-8930-EB5B1221819C}" type="presParOf" srcId="{673A99FD-ECFF-4F85-B8D5-8990FE06B08E}" destId="{19218779-3A5E-4017-9800-91093AC038C4}" srcOrd="0" destOrd="0" presId="urn:microsoft.com/office/officeart/2005/8/layout/hierarchy3"/>
    <dgm:cxn modelId="{79D5824D-6A63-4204-9094-A44D7D2FE4D0}" type="presParOf" srcId="{673A99FD-ECFF-4F85-B8D5-8990FE06B08E}" destId="{07A675CB-28C8-4A1F-A1DB-319493F98C0B}" srcOrd="1" destOrd="0" presId="urn:microsoft.com/office/officeart/2005/8/layout/hierarchy3"/>
    <dgm:cxn modelId="{728D62E6-DBED-4953-8AF8-B56ACEAB7865}" type="presParOf" srcId="{673A99FD-ECFF-4F85-B8D5-8990FE06B08E}" destId="{6F5C3788-2414-4388-A58A-B7B8AF7656E0}" srcOrd="2" destOrd="0" presId="urn:microsoft.com/office/officeart/2005/8/layout/hierarchy3"/>
    <dgm:cxn modelId="{6514E4E0-1746-479E-8611-DC0A4C2FE571}" type="presParOf" srcId="{673A99FD-ECFF-4F85-B8D5-8990FE06B08E}" destId="{D30CD7B8-8CE2-493B-A4E7-A9924545A5C6}" srcOrd="3" destOrd="0" presId="urn:microsoft.com/office/officeart/2005/8/layout/hierarchy3"/>
    <dgm:cxn modelId="{C474A74E-AB15-47DA-88B9-494F0D55EF6E}" type="presParOf" srcId="{174FC88A-AA02-477E-ADE0-35D8E6F3BDE7}" destId="{515854A4-8B4F-4470-8502-038DCF93E708}" srcOrd="3" destOrd="0" presId="urn:microsoft.com/office/officeart/2005/8/layout/hierarchy3"/>
    <dgm:cxn modelId="{9A887C0E-16D5-431F-8228-F25CCDAF2CFD}" type="presParOf" srcId="{515854A4-8B4F-4470-8502-038DCF93E708}" destId="{F058C58D-7A9C-422D-899B-C20A6A93FC5C}" srcOrd="0" destOrd="0" presId="urn:microsoft.com/office/officeart/2005/8/layout/hierarchy3"/>
    <dgm:cxn modelId="{008976F6-C498-48DC-905A-0E737384669C}" type="presParOf" srcId="{F058C58D-7A9C-422D-899B-C20A6A93FC5C}" destId="{4B196DFC-4476-4207-AA25-A9C8383ADAF4}" srcOrd="0" destOrd="0" presId="urn:microsoft.com/office/officeart/2005/8/layout/hierarchy3"/>
    <dgm:cxn modelId="{55928A3D-B64B-4357-AEBA-2E455FE3F011}" type="presParOf" srcId="{F058C58D-7A9C-422D-899B-C20A6A93FC5C}" destId="{A6F01D39-1759-4584-A509-8A9D232E28B5}" srcOrd="1" destOrd="0" presId="urn:microsoft.com/office/officeart/2005/8/layout/hierarchy3"/>
    <dgm:cxn modelId="{F201E9E6-4D6D-450A-B243-4B6D2A461ACF}" type="presParOf" srcId="{515854A4-8B4F-4470-8502-038DCF93E708}" destId="{EF90D7F3-0FE6-4EA9-A2AC-ECE2AE97A797}" srcOrd="1" destOrd="0" presId="urn:microsoft.com/office/officeart/2005/8/layout/hierarchy3"/>
    <dgm:cxn modelId="{F4A3538A-44AF-470D-8957-2321CB273763}" type="presParOf" srcId="{EF90D7F3-0FE6-4EA9-A2AC-ECE2AE97A797}" destId="{4B7B38F4-07E3-45B2-91CB-ECF5C653A66B}" srcOrd="0" destOrd="0" presId="urn:microsoft.com/office/officeart/2005/8/layout/hierarchy3"/>
    <dgm:cxn modelId="{F08D221C-711E-445C-A601-6AC5E8EA65A8}" type="presParOf" srcId="{EF90D7F3-0FE6-4EA9-A2AC-ECE2AE97A797}" destId="{BB4C49B1-570B-4D0D-B98A-BA33A92AEAEC}" srcOrd="1" destOrd="0" presId="urn:microsoft.com/office/officeart/2005/8/layout/hierarchy3"/>
    <dgm:cxn modelId="{DC52F595-1136-4A33-B3B5-26C24C45A14C}" type="presParOf" srcId="{EF90D7F3-0FE6-4EA9-A2AC-ECE2AE97A797}" destId="{248F5897-6C34-42E1-9B48-7323304D7BCB}" srcOrd="2" destOrd="0" presId="urn:microsoft.com/office/officeart/2005/8/layout/hierarchy3"/>
    <dgm:cxn modelId="{8567FBE9-3877-403C-84C4-75B0CDAF675D}" type="presParOf" srcId="{EF90D7F3-0FE6-4EA9-A2AC-ECE2AE97A797}" destId="{CA9F2B2A-25FC-4EE6-8A2E-5875E3AF2573}" srcOrd="3" destOrd="0" presId="urn:microsoft.com/office/officeart/2005/8/layout/hierarchy3"/>
    <dgm:cxn modelId="{187BEE28-9971-4BE8-87A3-651C2ED37F03}" type="presParOf" srcId="{EF90D7F3-0FE6-4EA9-A2AC-ECE2AE97A797}" destId="{CF64803F-47E1-48F6-8DED-50F92C2804D0}" srcOrd="4" destOrd="0" presId="urn:microsoft.com/office/officeart/2005/8/layout/hierarchy3"/>
    <dgm:cxn modelId="{493650BA-2085-4FB6-BF18-6C9D9A3D1F6F}" type="presParOf" srcId="{EF90D7F3-0FE6-4EA9-A2AC-ECE2AE97A797}" destId="{E62DDBE7-6CAD-4404-B312-523BED756A0E}"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8990E09-D2BE-4B0F-B8BA-E073E0AFC6D2}" type="doc">
      <dgm:prSet loTypeId="urn:microsoft.com/office/officeart/2009/3/layout/StepUpProcess" loCatId="process" qsTypeId="urn:microsoft.com/office/officeart/2005/8/quickstyle/simple1" qsCatId="simple" csTypeId="urn:microsoft.com/office/officeart/2005/8/colors/colorful4" csCatId="colorful" phldr="1"/>
      <dgm:spPr/>
      <dgm:t>
        <a:bodyPr/>
        <a:lstStyle/>
        <a:p>
          <a:endParaRPr lang="pl-PL"/>
        </a:p>
      </dgm:t>
    </dgm:pt>
    <dgm:pt modelId="{393C70EF-46D5-4B5F-ACFD-2CD7348A3620}">
      <dgm:prSet/>
      <dgm:spPr/>
      <dgm:t>
        <a:bodyPr/>
        <a:lstStyle/>
        <a:p>
          <a:r>
            <a:rPr lang="pl-PL" b="1" dirty="0"/>
            <a:t>Niedopuszczalność</a:t>
          </a:r>
          <a:r>
            <a:rPr lang="pl-PL" dirty="0"/>
            <a:t> </a:t>
          </a:r>
        </a:p>
      </dgm:t>
    </dgm:pt>
    <dgm:pt modelId="{F2E960BA-53A8-4CA2-A68A-A6416AB46C8A}" type="parTrans" cxnId="{68FCBCC1-F234-4DD9-ADB4-1EF3F2272697}">
      <dgm:prSet/>
      <dgm:spPr/>
      <dgm:t>
        <a:bodyPr/>
        <a:lstStyle/>
        <a:p>
          <a:endParaRPr lang="pl-PL"/>
        </a:p>
      </dgm:t>
    </dgm:pt>
    <dgm:pt modelId="{6EC169F8-5340-4F33-A7C8-488E9BD4F98F}" type="sibTrans" cxnId="{68FCBCC1-F234-4DD9-ADB4-1EF3F2272697}">
      <dgm:prSet/>
      <dgm:spPr/>
      <dgm:t>
        <a:bodyPr/>
        <a:lstStyle/>
        <a:p>
          <a:endParaRPr lang="pl-PL"/>
        </a:p>
      </dgm:t>
    </dgm:pt>
    <dgm:pt modelId="{F9CD4478-B3F8-4292-BA28-0DECDFD9CEE3}">
      <dgm:prSet/>
      <dgm:spPr/>
      <dgm:t>
        <a:bodyPr/>
        <a:lstStyle/>
        <a:p>
          <a:r>
            <a:rPr lang="pl-PL" b="1" dirty="0"/>
            <a:t>Bezzasadność </a:t>
          </a:r>
          <a:endParaRPr lang="pl-PL" dirty="0"/>
        </a:p>
      </dgm:t>
    </dgm:pt>
    <dgm:pt modelId="{50CEA3CF-F0CF-4247-9641-EE8EF2181FE8}" type="parTrans" cxnId="{7EB57768-908C-4C65-B05E-D3C1542182F7}">
      <dgm:prSet/>
      <dgm:spPr/>
      <dgm:t>
        <a:bodyPr/>
        <a:lstStyle/>
        <a:p>
          <a:endParaRPr lang="pl-PL"/>
        </a:p>
      </dgm:t>
    </dgm:pt>
    <dgm:pt modelId="{AE9C36E6-C0DC-49D8-B965-F9D90ABF9304}" type="sibTrans" cxnId="{7EB57768-908C-4C65-B05E-D3C1542182F7}">
      <dgm:prSet/>
      <dgm:spPr/>
      <dgm:t>
        <a:bodyPr/>
        <a:lstStyle/>
        <a:p>
          <a:endParaRPr lang="pl-PL"/>
        </a:p>
      </dgm:t>
    </dgm:pt>
    <dgm:pt modelId="{1DE31809-0257-4322-9D98-569B804365E0}">
      <dgm:prSet/>
      <dgm:spPr/>
      <dgm:t>
        <a:bodyPr/>
        <a:lstStyle/>
        <a:p>
          <a:r>
            <a:rPr lang="pl-PL" b="1" dirty="0"/>
            <a:t>Bezskuteczność</a:t>
          </a:r>
          <a:r>
            <a:rPr lang="pl-PL" dirty="0"/>
            <a:t> </a:t>
          </a:r>
        </a:p>
      </dgm:t>
    </dgm:pt>
    <dgm:pt modelId="{F8F286D0-24C7-43DB-ADC5-D634A3297F01}" type="parTrans" cxnId="{A3E0816B-755A-40AF-B827-DC5873116B4F}">
      <dgm:prSet/>
      <dgm:spPr/>
      <dgm:t>
        <a:bodyPr/>
        <a:lstStyle/>
        <a:p>
          <a:endParaRPr lang="pl-PL"/>
        </a:p>
      </dgm:t>
    </dgm:pt>
    <dgm:pt modelId="{C4017A8D-4C65-493F-BE33-B8425F0EA98D}" type="sibTrans" cxnId="{A3E0816B-755A-40AF-B827-DC5873116B4F}">
      <dgm:prSet/>
      <dgm:spPr/>
      <dgm:t>
        <a:bodyPr/>
        <a:lstStyle/>
        <a:p>
          <a:endParaRPr lang="pl-PL"/>
        </a:p>
      </dgm:t>
    </dgm:pt>
    <dgm:pt modelId="{A6162668-E993-4997-8983-71816F000A6F}">
      <dgm:prSet/>
      <dgm:spPr/>
      <dgm:t>
        <a:bodyPr/>
        <a:lstStyle/>
        <a:p>
          <a:r>
            <a:rPr lang="pl-PL" b="1" dirty="0"/>
            <a:t>Wadliwość </a:t>
          </a:r>
          <a:endParaRPr lang="pl-PL" dirty="0"/>
        </a:p>
      </dgm:t>
    </dgm:pt>
    <dgm:pt modelId="{6B85C4EB-1AD7-4FF3-BEB0-B4DC475B2EFA}" type="parTrans" cxnId="{60B05CBC-DAFF-4E87-8710-EAD1958CEEF1}">
      <dgm:prSet/>
      <dgm:spPr/>
      <dgm:t>
        <a:bodyPr/>
        <a:lstStyle/>
        <a:p>
          <a:endParaRPr lang="pl-PL"/>
        </a:p>
      </dgm:t>
    </dgm:pt>
    <dgm:pt modelId="{6635FF6C-E4D1-4E7B-A4E9-CC086B857A23}" type="sibTrans" cxnId="{60B05CBC-DAFF-4E87-8710-EAD1958CEEF1}">
      <dgm:prSet/>
      <dgm:spPr/>
      <dgm:t>
        <a:bodyPr/>
        <a:lstStyle/>
        <a:p>
          <a:endParaRPr lang="pl-PL"/>
        </a:p>
      </dgm:t>
    </dgm:pt>
    <dgm:pt modelId="{9664B8C4-E124-4172-9305-6ECBC4250355}" type="pres">
      <dgm:prSet presAssocID="{18990E09-D2BE-4B0F-B8BA-E073E0AFC6D2}" presName="rootnode" presStyleCnt="0">
        <dgm:presLayoutVars>
          <dgm:chMax/>
          <dgm:chPref/>
          <dgm:dir/>
          <dgm:animLvl val="lvl"/>
        </dgm:presLayoutVars>
      </dgm:prSet>
      <dgm:spPr/>
      <dgm:t>
        <a:bodyPr/>
        <a:lstStyle/>
        <a:p>
          <a:endParaRPr lang="pl-PL"/>
        </a:p>
      </dgm:t>
    </dgm:pt>
    <dgm:pt modelId="{14FCFF94-89EB-4D6B-B0F2-10E0426CEB20}" type="pres">
      <dgm:prSet presAssocID="{393C70EF-46D5-4B5F-ACFD-2CD7348A3620}" presName="composite" presStyleCnt="0"/>
      <dgm:spPr/>
    </dgm:pt>
    <dgm:pt modelId="{FDDA5503-A589-4018-B409-607F501EAF86}" type="pres">
      <dgm:prSet presAssocID="{393C70EF-46D5-4B5F-ACFD-2CD7348A3620}" presName="LShape" presStyleLbl="alignNode1" presStyleIdx="0" presStyleCnt="7"/>
      <dgm:spPr/>
    </dgm:pt>
    <dgm:pt modelId="{C1D62C06-82B8-422B-9AFE-72948AF1093D}" type="pres">
      <dgm:prSet presAssocID="{393C70EF-46D5-4B5F-ACFD-2CD7348A3620}" presName="ParentText" presStyleLbl="revTx" presStyleIdx="0" presStyleCnt="4">
        <dgm:presLayoutVars>
          <dgm:chMax val="0"/>
          <dgm:chPref val="0"/>
          <dgm:bulletEnabled val="1"/>
        </dgm:presLayoutVars>
      </dgm:prSet>
      <dgm:spPr/>
      <dgm:t>
        <a:bodyPr/>
        <a:lstStyle/>
        <a:p>
          <a:endParaRPr lang="pl-PL"/>
        </a:p>
      </dgm:t>
    </dgm:pt>
    <dgm:pt modelId="{9A7B5FF1-9C4A-486C-98FF-043D56C51BD5}" type="pres">
      <dgm:prSet presAssocID="{393C70EF-46D5-4B5F-ACFD-2CD7348A3620}" presName="Triangle" presStyleLbl="alignNode1" presStyleIdx="1" presStyleCnt="7"/>
      <dgm:spPr/>
    </dgm:pt>
    <dgm:pt modelId="{7CF25C84-4C26-4FBB-B265-003934B07F82}" type="pres">
      <dgm:prSet presAssocID="{6EC169F8-5340-4F33-A7C8-488E9BD4F98F}" presName="sibTrans" presStyleCnt="0"/>
      <dgm:spPr/>
    </dgm:pt>
    <dgm:pt modelId="{AA091A6F-5C9F-48C1-B04C-838827511E94}" type="pres">
      <dgm:prSet presAssocID="{6EC169F8-5340-4F33-A7C8-488E9BD4F98F}" presName="space" presStyleCnt="0"/>
      <dgm:spPr/>
    </dgm:pt>
    <dgm:pt modelId="{E1E6BB30-4A19-45D2-937E-1F5E1E465870}" type="pres">
      <dgm:prSet presAssocID="{F9CD4478-B3F8-4292-BA28-0DECDFD9CEE3}" presName="composite" presStyleCnt="0"/>
      <dgm:spPr/>
    </dgm:pt>
    <dgm:pt modelId="{9513D756-06CA-4B10-AABA-5437E8B6AF40}" type="pres">
      <dgm:prSet presAssocID="{F9CD4478-B3F8-4292-BA28-0DECDFD9CEE3}" presName="LShape" presStyleLbl="alignNode1" presStyleIdx="2" presStyleCnt="7"/>
      <dgm:spPr/>
    </dgm:pt>
    <dgm:pt modelId="{0E633DA4-8F1E-48B9-B344-318A114711B5}" type="pres">
      <dgm:prSet presAssocID="{F9CD4478-B3F8-4292-BA28-0DECDFD9CEE3}" presName="ParentText" presStyleLbl="revTx" presStyleIdx="1" presStyleCnt="4">
        <dgm:presLayoutVars>
          <dgm:chMax val="0"/>
          <dgm:chPref val="0"/>
          <dgm:bulletEnabled val="1"/>
        </dgm:presLayoutVars>
      </dgm:prSet>
      <dgm:spPr/>
      <dgm:t>
        <a:bodyPr/>
        <a:lstStyle/>
        <a:p>
          <a:endParaRPr lang="pl-PL"/>
        </a:p>
      </dgm:t>
    </dgm:pt>
    <dgm:pt modelId="{3E61E9E5-5481-4A00-BE91-33D129B401CC}" type="pres">
      <dgm:prSet presAssocID="{F9CD4478-B3F8-4292-BA28-0DECDFD9CEE3}" presName="Triangle" presStyleLbl="alignNode1" presStyleIdx="3" presStyleCnt="7"/>
      <dgm:spPr/>
    </dgm:pt>
    <dgm:pt modelId="{A078C03A-0458-4519-AC89-153A8DFE5AB8}" type="pres">
      <dgm:prSet presAssocID="{AE9C36E6-C0DC-49D8-B965-F9D90ABF9304}" presName="sibTrans" presStyleCnt="0"/>
      <dgm:spPr/>
    </dgm:pt>
    <dgm:pt modelId="{DC9F3D8C-C145-4063-A5AF-F98105CA29E1}" type="pres">
      <dgm:prSet presAssocID="{AE9C36E6-C0DC-49D8-B965-F9D90ABF9304}" presName="space" presStyleCnt="0"/>
      <dgm:spPr/>
    </dgm:pt>
    <dgm:pt modelId="{12D581A8-0818-4448-A55E-36340A0BB47A}" type="pres">
      <dgm:prSet presAssocID="{1DE31809-0257-4322-9D98-569B804365E0}" presName="composite" presStyleCnt="0"/>
      <dgm:spPr/>
    </dgm:pt>
    <dgm:pt modelId="{E17E0A0D-D73E-404E-9421-85FBC5F7041E}" type="pres">
      <dgm:prSet presAssocID="{1DE31809-0257-4322-9D98-569B804365E0}" presName="LShape" presStyleLbl="alignNode1" presStyleIdx="4" presStyleCnt="7"/>
      <dgm:spPr/>
    </dgm:pt>
    <dgm:pt modelId="{61691186-9895-4D1D-9BD2-7D031D755E26}" type="pres">
      <dgm:prSet presAssocID="{1DE31809-0257-4322-9D98-569B804365E0}" presName="ParentText" presStyleLbl="revTx" presStyleIdx="2" presStyleCnt="4">
        <dgm:presLayoutVars>
          <dgm:chMax val="0"/>
          <dgm:chPref val="0"/>
          <dgm:bulletEnabled val="1"/>
        </dgm:presLayoutVars>
      </dgm:prSet>
      <dgm:spPr/>
      <dgm:t>
        <a:bodyPr/>
        <a:lstStyle/>
        <a:p>
          <a:endParaRPr lang="pl-PL"/>
        </a:p>
      </dgm:t>
    </dgm:pt>
    <dgm:pt modelId="{2C893FEA-9738-4753-B60E-2E20D9C26ECA}" type="pres">
      <dgm:prSet presAssocID="{1DE31809-0257-4322-9D98-569B804365E0}" presName="Triangle" presStyleLbl="alignNode1" presStyleIdx="5" presStyleCnt="7"/>
      <dgm:spPr/>
    </dgm:pt>
    <dgm:pt modelId="{F2CC5496-5BBB-408F-A523-7E7A57C8D55A}" type="pres">
      <dgm:prSet presAssocID="{C4017A8D-4C65-493F-BE33-B8425F0EA98D}" presName="sibTrans" presStyleCnt="0"/>
      <dgm:spPr/>
    </dgm:pt>
    <dgm:pt modelId="{79E75B55-1C7C-44EA-A49C-8F6B2D6E3FC9}" type="pres">
      <dgm:prSet presAssocID="{C4017A8D-4C65-493F-BE33-B8425F0EA98D}" presName="space" presStyleCnt="0"/>
      <dgm:spPr/>
    </dgm:pt>
    <dgm:pt modelId="{73A4C26B-298D-41BF-A931-F155055FEF79}" type="pres">
      <dgm:prSet presAssocID="{A6162668-E993-4997-8983-71816F000A6F}" presName="composite" presStyleCnt="0"/>
      <dgm:spPr/>
    </dgm:pt>
    <dgm:pt modelId="{37B62426-55C3-492A-AAE2-5ABA05B9178B}" type="pres">
      <dgm:prSet presAssocID="{A6162668-E993-4997-8983-71816F000A6F}" presName="LShape" presStyleLbl="alignNode1" presStyleIdx="6" presStyleCnt="7"/>
      <dgm:spPr/>
    </dgm:pt>
    <dgm:pt modelId="{2B6BDE18-47B4-495D-BEFC-F5B8D806523C}" type="pres">
      <dgm:prSet presAssocID="{A6162668-E993-4997-8983-71816F000A6F}" presName="ParentText" presStyleLbl="revTx" presStyleIdx="3" presStyleCnt="4">
        <dgm:presLayoutVars>
          <dgm:chMax val="0"/>
          <dgm:chPref val="0"/>
          <dgm:bulletEnabled val="1"/>
        </dgm:presLayoutVars>
      </dgm:prSet>
      <dgm:spPr/>
      <dgm:t>
        <a:bodyPr/>
        <a:lstStyle/>
        <a:p>
          <a:endParaRPr lang="pl-PL"/>
        </a:p>
      </dgm:t>
    </dgm:pt>
  </dgm:ptLst>
  <dgm:cxnLst>
    <dgm:cxn modelId="{A3E0816B-755A-40AF-B827-DC5873116B4F}" srcId="{18990E09-D2BE-4B0F-B8BA-E073E0AFC6D2}" destId="{1DE31809-0257-4322-9D98-569B804365E0}" srcOrd="2" destOrd="0" parTransId="{F8F286D0-24C7-43DB-ADC5-D634A3297F01}" sibTransId="{C4017A8D-4C65-493F-BE33-B8425F0EA98D}"/>
    <dgm:cxn modelId="{E87D365C-54BC-4E97-A82F-D4A93BE99E0C}" type="presOf" srcId="{18990E09-D2BE-4B0F-B8BA-E073E0AFC6D2}" destId="{9664B8C4-E124-4172-9305-6ECBC4250355}" srcOrd="0" destOrd="0" presId="urn:microsoft.com/office/officeart/2009/3/layout/StepUpProcess"/>
    <dgm:cxn modelId="{FDD98911-36F0-4E8E-962D-4DE28006760B}" type="presOf" srcId="{1DE31809-0257-4322-9D98-569B804365E0}" destId="{61691186-9895-4D1D-9BD2-7D031D755E26}" srcOrd="0" destOrd="0" presId="urn:microsoft.com/office/officeart/2009/3/layout/StepUpProcess"/>
    <dgm:cxn modelId="{7EB57768-908C-4C65-B05E-D3C1542182F7}" srcId="{18990E09-D2BE-4B0F-B8BA-E073E0AFC6D2}" destId="{F9CD4478-B3F8-4292-BA28-0DECDFD9CEE3}" srcOrd="1" destOrd="0" parTransId="{50CEA3CF-F0CF-4247-9641-EE8EF2181FE8}" sibTransId="{AE9C36E6-C0DC-49D8-B965-F9D90ABF9304}"/>
    <dgm:cxn modelId="{4D478B95-1474-45D8-9978-21B6EC7467C1}" type="presOf" srcId="{F9CD4478-B3F8-4292-BA28-0DECDFD9CEE3}" destId="{0E633DA4-8F1E-48B9-B344-318A114711B5}" srcOrd="0" destOrd="0" presId="urn:microsoft.com/office/officeart/2009/3/layout/StepUpProcess"/>
    <dgm:cxn modelId="{744BF567-BAC9-4EC9-A29E-E0290FEF4C5E}" type="presOf" srcId="{393C70EF-46D5-4B5F-ACFD-2CD7348A3620}" destId="{C1D62C06-82B8-422B-9AFE-72948AF1093D}" srcOrd="0" destOrd="0" presId="urn:microsoft.com/office/officeart/2009/3/layout/StepUpProcess"/>
    <dgm:cxn modelId="{60B05CBC-DAFF-4E87-8710-EAD1958CEEF1}" srcId="{18990E09-D2BE-4B0F-B8BA-E073E0AFC6D2}" destId="{A6162668-E993-4997-8983-71816F000A6F}" srcOrd="3" destOrd="0" parTransId="{6B85C4EB-1AD7-4FF3-BEB0-B4DC475B2EFA}" sibTransId="{6635FF6C-E4D1-4E7B-A4E9-CC086B857A23}"/>
    <dgm:cxn modelId="{D44E3492-3EAF-47F0-B497-AF3CF1048E19}" type="presOf" srcId="{A6162668-E993-4997-8983-71816F000A6F}" destId="{2B6BDE18-47B4-495D-BEFC-F5B8D806523C}" srcOrd="0" destOrd="0" presId="urn:microsoft.com/office/officeart/2009/3/layout/StepUpProcess"/>
    <dgm:cxn modelId="{68FCBCC1-F234-4DD9-ADB4-1EF3F2272697}" srcId="{18990E09-D2BE-4B0F-B8BA-E073E0AFC6D2}" destId="{393C70EF-46D5-4B5F-ACFD-2CD7348A3620}" srcOrd="0" destOrd="0" parTransId="{F2E960BA-53A8-4CA2-A68A-A6416AB46C8A}" sibTransId="{6EC169F8-5340-4F33-A7C8-488E9BD4F98F}"/>
    <dgm:cxn modelId="{056545C6-CA01-4A99-A765-8C2CEC51BB6A}" type="presParOf" srcId="{9664B8C4-E124-4172-9305-6ECBC4250355}" destId="{14FCFF94-89EB-4D6B-B0F2-10E0426CEB20}" srcOrd="0" destOrd="0" presId="urn:microsoft.com/office/officeart/2009/3/layout/StepUpProcess"/>
    <dgm:cxn modelId="{F4B7E888-EB26-4A53-BBAE-B9C43AD1EC7D}" type="presParOf" srcId="{14FCFF94-89EB-4D6B-B0F2-10E0426CEB20}" destId="{FDDA5503-A589-4018-B409-607F501EAF86}" srcOrd="0" destOrd="0" presId="urn:microsoft.com/office/officeart/2009/3/layout/StepUpProcess"/>
    <dgm:cxn modelId="{D0BB55B2-9743-4AEB-8250-9CC7A4698A45}" type="presParOf" srcId="{14FCFF94-89EB-4D6B-B0F2-10E0426CEB20}" destId="{C1D62C06-82B8-422B-9AFE-72948AF1093D}" srcOrd="1" destOrd="0" presId="urn:microsoft.com/office/officeart/2009/3/layout/StepUpProcess"/>
    <dgm:cxn modelId="{FC183D24-E4F8-4584-8D94-D90ABBF8BEE3}" type="presParOf" srcId="{14FCFF94-89EB-4D6B-B0F2-10E0426CEB20}" destId="{9A7B5FF1-9C4A-486C-98FF-043D56C51BD5}" srcOrd="2" destOrd="0" presId="urn:microsoft.com/office/officeart/2009/3/layout/StepUpProcess"/>
    <dgm:cxn modelId="{FE0E9235-255C-48D6-AD9B-944A9C6DCF92}" type="presParOf" srcId="{9664B8C4-E124-4172-9305-6ECBC4250355}" destId="{7CF25C84-4C26-4FBB-B265-003934B07F82}" srcOrd="1" destOrd="0" presId="urn:microsoft.com/office/officeart/2009/3/layout/StepUpProcess"/>
    <dgm:cxn modelId="{DFA943B4-BBF9-4496-8AF1-7EB776100AC0}" type="presParOf" srcId="{7CF25C84-4C26-4FBB-B265-003934B07F82}" destId="{AA091A6F-5C9F-48C1-B04C-838827511E94}" srcOrd="0" destOrd="0" presId="urn:microsoft.com/office/officeart/2009/3/layout/StepUpProcess"/>
    <dgm:cxn modelId="{78AB31E8-E70A-4746-B97D-A67939F20DC9}" type="presParOf" srcId="{9664B8C4-E124-4172-9305-6ECBC4250355}" destId="{E1E6BB30-4A19-45D2-937E-1F5E1E465870}" srcOrd="2" destOrd="0" presId="urn:microsoft.com/office/officeart/2009/3/layout/StepUpProcess"/>
    <dgm:cxn modelId="{8A7E080C-2880-4A68-967D-AA4BF1261066}" type="presParOf" srcId="{E1E6BB30-4A19-45D2-937E-1F5E1E465870}" destId="{9513D756-06CA-4B10-AABA-5437E8B6AF40}" srcOrd="0" destOrd="0" presId="urn:microsoft.com/office/officeart/2009/3/layout/StepUpProcess"/>
    <dgm:cxn modelId="{E3E890F5-B2C7-456F-9C80-854BC8BE577D}" type="presParOf" srcId="{E1E6BB30-4A19-45D2-937E-1F5E1E465870}" destId="{0E633DA4-8F1E-48B9-B344-318A114711B5}" srcOrd="1" destOrd="0" presId="urn:microsoft.com/office/officeart/2009/3/layout/StepUpProcess"/>
    <dgm:cxn modelId="{25F57552-A317-4F02-8923-6C869E9AD1A9}" type="presParOf" srcId="{E1E6BB30-4A19-45D2-937E-1F5E1E465870}" destId="{3E61E9E5-5481-4A00-BE91-33D129B401CC}" srcOrd="2" destOrd="0" presId="urn:microsoft.com/office/officeart/2009/3/layout/StepUpProcess"/>
    <dgm:cxn modelId="{C9AF3F02-2269-4CF3-98EF-D065DBFE45A0}" type="presParOf" srcId="{9664B8C4-E124-4172-9305-6ECBC4250355}" destId="{A078C03A-0458-4519-AC89-153A8DFE5AB8}" srcOrd="3" destOrd="0" presId="urn:microsoft.com/office/officeart/2009/3/layout/StepUpProcess"/>
    <dgm:cxn modelId="{4EB456C6-1885-4BFA-8F09-E5D7C1A73E00}" type="presParOf" srcId="{A078C03A-0458-4519-AC89-153A8DFE5AB8}" destId="{DC9F3D8C-C145-4063-A5AF-F98105CA29E1}" srcOrd="0" destOrd="0" presId="urn:microsoft.com/office/officeart/2009/3/layout/StepUpProcess"/>
    <dgm:cxn modelId="{9F7AAE4B-CEEC-4743-93E8-178EEE225E9E}" type="presParOf" srcId="{9664B8C4-E124-4172-9305-6ECBC4250355}" destId="{12D581A8-0818-4448-A55E-36340A0BB47A}" srcOrd="4" destOrd="0" presId="urn:microsoft.com/office/officeart/2009/3/layout/StepUpProcess"/>
    <dgm:cxn modelId="{B6ADEED6-A584-4190-8A9D-4B30DCF0DC8E}" type="presParOf" srcId="{12D581A8-0818-4448-A55E-36340A0BB47A}" destId="{E17E0A0D-D73E-404E-9421-85FBC5F7041E}" srcOrd="0" destOrd="0" presId="urn:microsoft.com/office/officeart/2009/3/layout/StepUpProcess"/>
    <dgm:cxn modelId="{C485E379-ACAC-48E3-957A-0B507B6A5772}" type="presParOf" srcId="{12D581A8-0818-4448-A55E-36340A0BB47A}" destId="{61691186-9895-4D1D-9BD2-7D031D755E26}" srcOrd="1" destOrd="0" presId="urn:microsoft.com/office/officeart/2009/3/layout/StepUpProcess"/>
    <dgm:cxn modelId="{133614C1-ECC2-4A73-B3D3-82ABF10E7184}" type="presParOf" srcId="{12D581A8-0818-4448-A55E-36340A0BB47A}" destId="{2C893FEA-9738-4753-B60E-2E20D9C26ECA}" srcOrd="2" destOrd="0" presId="urn:microsoft.com/office/officeart/2009/3/layout/StepUpProcess"/>
    <dgm:cxn modelId="{1DA651ED-575D-4DCB-B6FA-53FC97036E1F}" type="presParOf" srcId="{9664B8C4-E124-4172-9305-6ECBC4250355}" destId="{F2CC5496-5BBB-408F-A523-7E7A57C8D55A}" srcOrd="5" destOrd="0" presId="urn:microsoft.com/office/officeart/2009/3/layout/StepUpProcess"/>
    <dgm:cxn modelId="{D24DA4E3-CE07-4F9F-9E0A-66473422481E}" type="presParOf" srcId="{F2CC5496-5BBB-408F-A523-7E7A57C8D55A}" destId="{79E75B55-1C7C-44EA-A49C-8F6B2D6E3FC9}" srcOrd="0" destOrd="0" presId="urn:microsoft.com/office/officeart/2009/3/layout/StepUpProcess"/>
    <dgm:cxn modelId="{E9FD421F-8ECB-4E2B-97A7-34F7C545CE39}" type="presParOf" srcId="{9664B8C4-E124-4172-9305-6ECBC4250355}" destId="{73A4C26B-298D-41BF-A931-F155055FEF79}" srcOrd="6" destOrd="0" presId="urn:microsoft.com/office/officeart/2009/3/layout/StepUpProcess"/>
    <dgm:cxn modelId="{EB2BCD23-7FA0-4D40-9964-AA5ABAEFB443}" type="presParOf" srcId="{73A4C26B-298D-41BF-A931-F155055FEF79}" destId="{37B62426-55C3-492A-AAE2-5ABA05B9178B}" srcOrd="0" destOrd="0" presId="urn:microsoft.com/office/officeart/2009/3/layout/StepUpProcess"/>
    <dgm:cxn modelId="{5D7D81B6-090F-4829-A1A9-211ACB011B8F}" type="presParOf" srcId="{73A4C26B-298D-41BF-A931-F155055FEF79}" destId="{2B6BDE18-47B4-495D-BEFC-F5B8D806523C}" srcOrd="1" destOrd="0" presId="urn:microsoft.com/office/officeart/2009/3/layout/StepUp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43ACA5-5072-47B5-B5F1-02359CC208FE}" type="doc">
      <dgm:prSet loTypeId="urn:microsoft.com/office/officeart/2005/8/layout/hList1" loCatId="list" qsTypeId="urn:microsoft.com/office/officeart/2005/8/quickstyle/simple1" qsCatId="simple" csTypeId="urn:microsoft.com/office/officeart/2005/8/colors/colorful5" csCatId="colorful"/>
      <dgm:spPr/>
      <dgm:t>
        <a:bodyPr/>
        <a:lstStyle/>
        <a:p>
          <a:endParaRPr lang="pl-PL"/>
        </a:p>
      </dgm:t>
    </dgm:pt>
    <dgm:pt modelId="{53596322-74A5-4021-A100-161695749E15}">
      <dgm:prSet/>
      <dgm:spPr/>
      <dgm:t>
        <a:bodyPr/>
        <a:lstStyle/>
        <a:p>
          <a:pPr rtl="0"/>
          <a:r>
            <a:rPr lang="pl-PL"/>
            <a:t>Wyrok</a:t>
          </a:r>
        </a:p>
      </dgm:t>
    </dgm:pt>
    <dgm:pt modelId="{86BCC134-A5FD-4930-83D9-96163081E3C9}" type="parTrans" cxnId="{59AF2B8F-E7FD-4A5C-BAAB-B76D19A0536D}">
      <dgm:prSet/>
      <dgm:spPr/>
      <dgm:t>
        <a:bodyPr/>
        <a:lstStyle/>
        <a:p>
          <a:endParaRPr lang="pl-PL"/>
        </a:p>
      </dgm:t>
    </dgm:pt>
    <dgm:pt modelId="{D7828D47-616C-48F1-B972-7A0B369010C6}" type="sibTrans" cxnId="{59AF2B8F-E7FD-4A5C-BAAB-B76D19A0536D}">
      <dgm:prSet/>
      <dgm:spPr/>
      <dgm:t>
        <a:bodyPr/>
        <a:lstStyle/>
        <a:p>
          <a:endParaRPr lang="pl-PL"/>
        </a:p>
      </dgm:t>
    </dgm:pt>
    <dgm:pt modelId="{9C2E0902-133D-4685-A049-25DA5595A991}">
      <dgm:prSet/>
      <dgm:spPr/>
      <dgm:t>
        <a:bodyPr/>
        <a:lstStyle/>
        <a:p>
          <a:pPr algn="just" rtl="0"/>
          <a:r>
            <a:rPr lang="pl-PL"/>
            <a:t>Uzasadnienie nie jest integralną częścią wyroku. </a:t>
          </a:r>
        </a:p>
      </dgm:t>
    </dgm:pt>
    <dgm:pt modelId="{22C27FCB-CD96-4903-ABCE-AEAD2E4B5FA8}" type="parTrans" cxnId="{151908B4-6842-4433-8ED1-67D0481917E9}">
      <dgm:prSet/>
      <dgm:spPr/>
      <dgm:t>
        <a:bodyPr/>
        <a:lstStyle/>
        <a:p>
          <a:endParaRPr lang="pl-PL"/>
        </a:p>
      </dgm:t>
    </dgm:pt>
    <dgm:pt modelId="{79CE4ACC-01BF-4E90-927D-09168DFB463B}" type="sibTrans" cxnId="{151908B4-6842-4433-8ED1-67D0481917E9}">
      <dgm:prSet/>
      <dgm:spPr/>
      <dgm:t>
        <a:bodyPr/>
        <a:lstStyle/>
        <a:p>
          <a:endParaRPr lang="pl-PL"/>
        </a:p>
      </dgm:t>
    </dgm:pt>
    <dgm:pt modelId="{D0E5FA42-4D12-4B37-ABDF-3FE4E68838F4}">
      <dgm:prSet/>
      <dgm:spPr/>
      <dgm:t>
        <a:bodyPr/>
        <a:lstStyle/>
        <a:p>
          <a:pPr algn="just" rtl="0"/>
          <a:r>
            <a:rPr lang="pl-PL"/>
            <a:t>Zasada – uzasadnienie sporządza się na wniosek uprawnionego podmiotu</a:t>
          </a:r>
        </a:p>
      </dgm:t>
    </dgm:pt>
    <dgm:pt modelId="{C0C12D3B-0B74-4990-8AC7-2DEEC8266920}" type="parTrans" cxnId="{EDFFD097-C5C9-4FB4-AC68-7D5D8375EF40}">
      <dgm:prSet/>
      <dgm:spPr/>
      <dgm:t>
        <a:bodyPr/>
        <a:lstStyle/>
        <a:p>
          <a:endParaRPr lang="pl-PL"/>
        </a:p>
      </dgm:t>
    </dgm:pt>
    <dgm:pt modelId="{A64C2C04-D357-433E-8DE0-1ABB3E6C0AD2}" type="sibTrans" cxnId="{EDFFD097-C5C9-4FB4-AC68-7D5D8375EF40}">
      <dgm:prSet/>
      <dgm:spPr/>
      <dgm:t>
        <a:bodyPr/>
        <a:lstStyle/>
        <a:p>
          <a:endParaRPr lang="pl-PL"/>
        </a:p>
      </dgm:t>
    </dgm:pt>
    <dgm:pt modelId="{73624521-C467-415E-859F-C2AE5B9B6584}">
      <dgm:prSet/>
      <dgm:spPr/>
      <dgm:t>
        <a:bodyPr/>
        <a:lstStyle/>
        <a:p>
          <a:pPr algn="just" rtl="0"/>
          <a:r>
            <a:rPr lang="pl-PL"/>
            <a:t>Z urzędu uzasadnia się: </a:t>
          </a:r>
        </a:p>
      </dgm:t>
    </dgm:pt>
    <dgm:pt modelId="{5ABE37FA-87BA-4366-8318-2010C505F035}" type="parTrans" cxnId="{CD6BC0A6-6C28-4947-A2E4-5397C9227EB3}">
      <dgm:prSet/>
      <dgm:spPr/>
      <dgm:t>
        <a:bodyPr/>
        <a:lstStyle/>
        <a:p>
          <a:endParaRPr lang="pl-PL"/>
        </a:p>
      </dgm:t>
    </dgm:pt>
    <dgm:pt modelId="{91BF537A-4AC9-4D28-BF07-16E2FBCC5014}" type="sibTrans" cxnId="{CD6BC0A6-6C28-4947-A2E4-5397C9227EB3}">
      <dgm:prSet/>
      <dgm:spPr/>
      <dgm:t>
        <a:bodyPr/>
        <a:lstStyle/>
        <a:p>
          <a:endParaRPr lang="pl-PL"/>
        </a:p>
      </dgm:t>
    </dgm:pt>
    <dgm:pt modelId="{DBA56124-457F-4E1D-BDC4-CA41564CF90E}">
      <dgm:prSet/>
      <dgm:spPr/>
      <dgm:t>
        <a:bodyPr/>
        <a:lstStyle/>
        <a:p>
          <a:pPr algn="just" rtl="0"/>
          <a:r>
            <a:rPr lang="pl-PL" dirty="0"/>
            <a:t>wyrok co do którego zgłoszono zdanie odrębne </a:t>
          </a:r>
        </a:p>
      </dgm:t>
    </dgm:pt>
    <dgm:pt modelId="{77238BEF-7693-44D2-8862-C77F252F35DC}" type="parTrans" cxnId="{04DD0693-21C0-4F18-80D9-506068702078}">
      <dgm:prSet/>
      <dgm:spPr/>
      <dgm:t>
        <a:bodyPr/>
        <a:lstStyle/>
        <a:p>
          <a:endParaRPr lang="pl-PL"/>
        </a:p>
      </dgm:t>
    </dgm:pt>
    <dgm:pt modelId="{683CC6E3-EFA0-4B96-A238-DF0BCCC9985B}" type="sibTrans" cxnId="{04DD0693-21C0-4F18-80D9-506068702078}">
      <dgm:prSet/>
      <dgm:spPr/>
      <dgm:t>
        <a:bodyPr/>
        <a:lstStyle/>
        <a:p>
          <a:endParaRPr lang="pl-PL"/>
        </a:p>
      </dgm:t>
    </dgm:pt>
    <dgm:pt modelId="{5C27CDC9-96DE-4AD4-862F-0196EE2379D4}">
      <dgm:prSet/>
      <dgm:spPr/>
      <dgm:t>
        <a:bodyPr/>
        <a:lstStyle/>
        <a:p>
          <a:pPr algn="just" rtl="0"/>
          <a:r>
            <a:rPr lang="pl-PL" dirty="0"/>
            <a:t>Wyroki sądu II instancji, chyba że sąd zmienia lub utrzymuje w mocy zaskarżony wyrok </a:t>
          </a:r>
        </a:p>
      </dgm:t>
    </dgm:pt>
    <dgm:pt modelId="{C6F80A8B-83DF-4BCD-90EE-A89448AF767E}" type="parTrans" cxnId="{512404B5-35C2-4677-9999-2E306EE05C9C}">
      <dgm:prSet/>
      <dgm:spPr/>
      <dgm:t>
        <a:bodyPr/>
        <a:lstStyle/>
        <a:p>
          <a:endParaRPr lang="pl-PL"/>
        </a:p>
      </dgm:t>
    </dgm:pt>
    <dgm:pt modelId="{F4E2FBBC-F50D-46D7-8691-85F21CAD8F38}" type="sibTrans" cxnId="{512404B5-35C2-4677-9999-2E306EE05C9C}">
      <dgm:prSet/>
      <dgm:spPr/>
      <dgm:t>
        <a:bodyPr/>
        <a:lstStyle/>
        <a:p>
          <a:endParaRPr lang="pl-PL"/>
        </a:p>
      </dgm:t>
    </dgm:pt>
    <dgm:pt modelId="{6867792D-2E03-4CE6-9FD2-A1A1E54D4F4E}">
      <dgm:prSet/>
      <dgm:spPr/>
      <dgm:t>
        <a:bodyPr/>
        <a:lstStyle/>
        <a:p>
          <a:pPr algn="just" rtl="0"/>
          <a:r>
            <a:rPr lang="pl-PL" dirty="0"/>
            <a:t>Art.. 423 § 1. Uzasadnienie wyroku powinno być sporządzone w ciągu 14 dni od daty złożenia wniosku o sporządzenie uzasadnienia, a w wypadku sporządzenia uzasadnienia z urzędu - od daty ogłoszenia wyroku; w sprawie zawiłej, w razie niemożności sporządzenia uzasadnienia w terminie, prezes sądu może przedłużyć ten termin na czas oznaczony. </a:t>
          </a:r>
        </a:p>
      </dgm:t>
    </dgm:pt>
    <dgm:pt modelId="{CF259AAE-EE0B-48EC-80F2-2F489F4A4AD6}" type="parTrans" cxnId="{F49597E3-5C69-48CA-B19A-2EFACC3357DB}">
      <dgm:prSet/>
      <dgm:spPr/>
      <dgm:t>
        <a:bodyPr/>
        <a:lstStyle/>
        <a:p>
          <a:endParaRPr lang="pl-PL"/>
        </a:p>
      </dgm:t>
    </dgm:pt>
    <dgm:pt modelId="{3AD0AD8D-6CFD-40BE-BA92-C439E2DAEE3B}" type="sibTrans" cxnId="{F49597E3-5C69-48CA-B19A-2EFACC3357DB}">
      <dgm:prSet/>
      <dgm:spPr/>
      <dgm:t>
        <a:bodyPr/>
        <a:lstStyle/>
        <a:p>
          <a:endParaRPr lang="pl-PL"/>
        </a:p>
      </dgm:t>
    </dgm:pt>
    <dgm:pt modelId="{D8ACCC4B-5FC1-4928-ABFE-EC1F5806E78C}">
      <dgm:prSet/>
      <dgm:spPr/>
      <dgm:t>
        <a:bodyPr/>
        <a:lstStyle/>
        <a:p>
          <a:pPr rtl="0"/>
          <a:r>
            <a:rPr lang="pl-PL"/>
            <a:t>Postanowienie </a:t>
          </a:r>
        </a:p>
      </dgm:t>
    </dgm:pt>
    <dgm:pt modelId="{323D9A01-17FD-4CB2-B167-59EA745FA13A}" type="parTrans" cxnId="{2FB44EC2-27F2-42E6-B172-3B733B064585}">
      <dgm:prSet/>
      <dgm:spPr/>
      <dgm:t>
        <a:bodyPr/>
        <a:lstStyle/>
        <a:p>
          <a:endParaRPr lang="pl-PL"/>
        </a:p>
      </dgm:t>
    </dgm:pt>
    <dgm:pt modelId="{754700E3-C4E9-4706-B4D6-E8E217D29D86}" type="sibTrans" cxnId="{2FB44EC2-27F2-42E6-B172-3B733B064585}">
      <dgm:prSet/>
      <dgm:spPr/>
      <dgm:t>
        <a:bodyPr/>
        <a:lstStyle/>
        <a:p>
          <a:endParaRPr lang="pl-PL"/>
        </a:p>
      </dgm:t>
    </dgm:pt>
    <dgm:pt modelId="{6FB7890E-DBDE-4488-9D7D-E20AA61D85C3}">
      <dgm:prSet/>
      <dgm:spPr/>
      <dgm:t>
        <a:bodyPr/>
        <a:lstStyle/>
        <a:p>
          <a:pPr algn="just" rtl="0"/>
          <a:r>
            <a:rPr lang="pl-PL" dirty="0"/>
            <a:t>Uzasadnienie jest – co do zasady – częścią składową postanowienia. Ustawa zwalnia z obowiązku sporządzenia m.in. postanowienia o przedstawienia za zarzutów (art. 313 §1), postanowienia o umorzeniu dochodzenia (art. 325e § 1). Zgodnie z art. 98 § 3 nie wymaga również uzasadnienia dopuszczenie dowodu, czy uwzględnienie wniosku, któremu inna strona się nie sprzeciwiła, chyba że orzeczenie podlega zaskarżeniu </a:t>
          </a:r>
        </a:p>
      </dgm:t>
    </dgm:pt>
    <dgm:pt modelId="{B2E74111-2103-4A67-966B-D0F74B66C998}" type="parTrans" cxnId="{BF1CBF6F-1008-44FA-BFE5-9288E1F9B08B}">
      <dgm:prSet/>
      <dgm:spPr/>
      <dgm:t>
        <a:bodyPr/>
        <a:lstStyle/>
        <a:p>
          <a:endParaRPr lang="pl-PL"/>
        </a:p>
      </dgm:t>
    </dgm:pt>
    <dgm:pt modelId="{966FA534-01DA-4894-A8A2-BA8C6AFAAD40}" type="sibTrans" cxnId="{BF1CBF6F-1008-44FA-BFE5-9288E1F9B08B}">
      <dgm:prSet/>
      <dgm:spPr/>
      <dgm:t>
        <a:bodyPr/>
        <a:lstStyle/>
        <a:p>
          <a:endParaRPr lang="pl-PL"/>
        </a:p>
      </dgm:t>
    </dgm:pt>
    <dgm:pt modelId="{E48D4DED-608F-4F63-A6EE-6BA5F2694019}">
      <dgm:prSet/>
      <dgm:spPr/>
      <dgm:t>
        <a:bodyPr/>
        <a:lstStyle/>
        <a:p>
          <a:pPr algn="just" rtl="0"/>
          <a:r>
            <a:rPr lang="pl-PL" dirty="0"/>
            <a:t>Przepisy szczególne, wtedy gdy ustawa zwalnia z obowiązku sporządzenia uzasadnienia przyznają niekiedy stronom (lub osobom, których postanowienie dotyczy) prawo do złożenia wniosku o uzasadnienie np. podejrzany może żądać sporządzenia uzasadnienia postanowienia o przedstawieniu zarzutów </a:t>
          </a:r>
        </a:p>
      </dgm:t>
    </dgm:pt>
    <dgm:pt modelId="{2C6E9CA4-4425-4F4F-9D29-72CFF2AA6DD6}" type="parTrans" cxnId="{87B58929-B61D-4A7B-9EED-656E2D375205}">
      <dgm:prSet/>
      <dgm:spPr/>
      <dgm:t>
        <a:bodyPr/>
        <a:lstStyle/>
        <a:p>
          <a:endParaRPr lang="pl-PL"/>
        </a:p>
      </dgm:t>
    </dgm:pt>
    <dgm:pt modelId="{A5BDF825-FD5F-4081-9D53-86D84654F664}" type="sibTrans" cxnId="{87B58929-B61D-4A7B-9EED-656E2D375205}">
      <dgm:prSet/>
      <dgm:spPr/>
      <dgm:t>
        <a:bodyPr/>
        <a:lstStyle/>
        <a:p>
          <a:endParaRPr lang="pl-PL"/>
        </a:p>
      </dgm:t>
    </dgm:pt>
    <dgm:pt modelId="{6F18F05C-B60F-4C6C-BE7A-02EA3CDDC170}">
      <dgm:prSet/>
      <dgm:spPr/>
      <dgm:t>
        <a:bodyPr/>
        <a:lstStyle/>
        <a:p>
          <a:pPr algn="just" rtl="0"/>
          <a:r>
            <a:rPr lang="pl-PL" dirty="0"/>
            <a:t>Sporządzenie uzasadnienia w sprawie zawiłej lub z innych ważnych przyczyn można odroczyć na czas do 7 dni</a:t>
          </a:r>
        </a:p>
      </dgm:t>
    </dgm:pt>
    <dgm:pt modelId="{55D83AC1-F3FD-49C6-B48A-E1C3E92AE62F}" type="parTrans" cxnId="{0F4604D2-FCA2-419E-A4CE-7B01B60467AD}">
      <dgm:prSet/>
      <dgm:spPr/>
      <dgm:t>
        <a:bodyPr/>
        <a:lstStyle/>
        <a:p>
          <a:endParaRPr lang="pl-PL"/>
        </a:p>
      </dgm:t>
    </dgm:pt>
    <dgm:pt modelId="{6EDD676D-B100-4FE9-9C8E-F2AD975FD003}" type="sibTrans" cxnId="{0F4604D2-FCA2-419E-A4CE-7B01B60467AD}">
      <dgm:prSet/>
      <dgm:spPr/>
      <dgm:t>
        <a:bodyPr/>
        <a:lstStyle/>
        <a:p>
          <a:endParaRPr lang="pl-PL"/>
        </a:p>
      </dgm:t>
    </dgm:pt>
    <dgm:pt modelId="{2C1FE301-23E5-4159-92B9-2A5DA9B7BE72}">
      <dgm:prSet/>
      <dgm:spPr/>
      <dgm:t>
        <a:bodyPr/>
        <a:lstStyle/>
        <a:p>
          <a:pPr rtl="0"/>
          <a:r>
            <a:rPr lang="pl-PL"/>
            <a:t>Zarządzenie </a:t>
          </a:r>
        </a:p>
      </dgm:t>
    </dgm:pt>
    <dgm:pt modelId="{EF59FE1E-FDA8-408B-8501-462FC76BC6EB}" type="parTrans" cxnId="{828B891C-CA95-4166-B7F7-174BD4F67A14}">
      <dgm:prSet/>
      <dgm:spPr/>
      <dgm:t>
        <a:bodyPr/>
        <a:lstStyle/>
        <a:p>
          <a:endParaRPr lang="pl-PL"/>
        </a:p>
      </dgm:t>
    </dgm:pt>
    <dgm:pt modelId="{A0568C28-2EF3-476E-86B9-3284772A3AE1}" type="sibTrans" cxnId="{828B891C-CA95-4166-B7F7-174BD4F67A14}">
      <dgm:prSet/>
      <dgm:spPr/>
      <dgm:t>
        <a:bodyPr/>
        <a:lstStyle/>
        <a:p>
          <a:endParaRPr lang="pl-PL"/>
        </a:p>
      </dgm:t>
    </dgm:pt>
    <dgm:pt modelId="{941332F0-8E79-41E8-BE21-BD02CFCA8E7D}">
      <dgm:prSet/>
      <dgm:spPr/>
      <dgm:t>
        <a:bodyPr/>
        <a:lstStyle/>
        <a:p>
          <a:pPr algn="just" rtl="0"/>
          <a:r>
            <a:rPr lang="pl-PL" dirty="0"/>
            <a:t>Zasadniczo nie sporządza się uzasadnienia zarządzenia, chyba że zarządzenie jest zaskarżalne </a:t>
          </a:r>
        </a:p>
      </dgm:t>
    </dgm:pt>
    <dgm:pt modelId="{DA9AF00C-77B8-4DBE-8374-1CF89D3DBA4B}" type="parTrans" cxnId="{05DD791A-CDF6-4254-8FB5-0B370D894228}">
      <dgm:prSet/>
      <dgm:spPr/>
      <dgm:t>
        <a:bodyPr/>
        <a:lstStyle/>
        <a:p>
          <a:endParaRPr lang="pl-PL"/>
        </a:p>
      </dgm:t>
    </dgm:pt>
    <dgm:pt modelId="{702B7B86-C011-477C-951E-19530A877C29}" type="sibTrans" cxnId="{05DD791A-CDF6-4254-8FB5-0B370D894228}">
      <dgm:prSet/>
      <dgm:spPr/>
      <dgm:t>
        <a:bodyPr/>
        <a:lstStyle/>
        <a:p>
          <a:endParaRPr lang="pl-PL"/>
        </a:p>
      </dgm:t>
    </dgm:pt>
    <dgm:pt modelId="{002323BE-8D9C-4433-8ABD-F3437F33C975}" type="pres">
      <dgm:prSet presAssocID="{A243ACA5-5072-47B5-B5F1-02359CC208FE}" presName="Name0" presStyleCnt="0">
        <dgm:presLayoutVars>
          <dgm:dir/>
          <dgm:animLvl val="lvl"/>
          <dgm:resizeHandles val="exact"/>
        </dgm:presLayoutVars>
      </dgm:prSet>
      <dgm:spPr/>
      <dgm:t>
        <a:bodyPr/>
        <a:lstStyle/>
        <a:p>
          <a:endParaRPr lang="pl-PL"/>
        </a:p>
      </dgm:t>
    </dgm:pt>
    <dgm:pt modelId="{A7EB9B30-6C81-41B6-A1BA-2A9F04B7C605}" type="pres">
      <dgm:prSet presAssocID="{53596322-74A5-4021-A100-161695749E15}" presName="composite" presStyleCnt="0"/>
      <dgm:spPr/>
    </dgm:pt>
    <dgm:pt modelId="{85AA158C-F43B-436D-8CF4-9DF8476DB6BA}" type="pres">
      <dgm:prSet presAssocID="{53596322-74A5-4021-A100-161695749E15}" presName="parTx" presStyleLbl="alignNode1" presStyleIdx="0" presStyleCnt="3">
        <dgm:presLayoutVars>
          <dgm:chMax val="0"/>
          <dgm:chPref val="0"/>
          <dgm:bulletEnabled val="1"/>
        </dgm:presLayoutVars>
      </dgm:prSet>
      <dgm:spPr/>
      <dgm:t>
        <a:bodyPr/>
        <a:lstStyle/>
        <a:p>
          <a:endParaRPr lang="pl-PL"/>
        </a:p>
      </dgm:t>
    </dgm:pt>
    <dgm:pt modelId="{6BB63434-F00F-4AEF-8C60-1A74C2B64F9C}" type="pres">
      <dgm:prSet presAssocID="{53596322-74A5-4021-A100-161695749E15}" presName="desTx" presStyleLbl="alignAccFollowNode1" presStyleIdx="0" presStyleCnt="3">
        <dgm:presLayoutVars>
          <dgm:bulletEnabled val="1"/>
        </dgm:presLayoutVars>
      </dgm:prSet>
      <dgm:spPr/>
      <dgm:t>
        <a:bodyPr/>
        <a:lstStyle/>
        <a:p>
          <a:endParaRPr lang="pl-PL"/>
        </a:p>
      </dgm:t>
    </dgm:pt>
    <dgm:pt modelId="{82A8A08B-8D65-491B-96C6-A43693CA1B13}" type="pres">
      <dgm:prSet presAssocID="{D7828D47-616C-48F1-B972-7A0B369010C6}" presName="space" presStyleCnt="0"/>
      <dgm:spPr/>
    </dgm:pt>
    <dgm:pt modelId="{ADB14071-D32A-4516-8FB4-932C36D60006}" type="pres">
      <dgm:prSet presAssocID="{D8ACCC4B-5FC1-4928-ABFE-EC1F5806E78C}" presName="composite" presStyleCnt="0"/>
      <dgm:spPr/>
    </dgm:pt>
    <dgm:pt modelId="{EE72648D-7655-4FF5-9C52-555EF21149DF}" type="pres">
      <dgm:prSet presAssocID="{D8ACCC4B-5FC1-4928-ABFE-EC1F5806E78C}" presName="parTx" presStyleLbl="alignNode1" presStyleIdx="1" presStyleCnt="3">
        <dgm:presLayoutVars>
          <dgm:chMax val="0"/>
          <dgm:chPref val="0"/>
          <dgm:bulletEnabled val="1"/>
        </dgm:presLayoutVars>
      </dgm:prSet>
      <dgm:spPr/>
      <dgm:t>
        <a:bodyPr/>
        <a:lstStyle/>
        <a:p>
          <a:endParaRPr lang="pl-PL"/>
        </a:p>
      </dgm:t>
    </dgm:pt>
    <dgm:pt modelId="{9CCE69DC-72E0-428D-8314-0DE2C589CCB0}" type="pres">
      <dgm:prSet presAssocID="{D8ACCC4B-5FC1-4928-ABFE-EC1F5806E78C}" presName="desTx" presStyleLbl="alignAccFollowNode1" presStyleIdx="1" presStyleCnt="3">
        <dgm:presLayoutVars>
          <dgm:bulletEnabled val="1"/>
        </dgm:presLayoutVars>
      </dgm:prSet>
      <dgm:spPr/>
      <dgm:t>
        <a:bodyPr/>
        <a:lstStyle/>
        <a:p>
          <a:endParaRPr lang="pl-PL"/>
        </a:p>
      </dgm:t>
    </dgm:pt>
    <dgm:pt modelId="{1BB2A1B2-C168-47D8-824B-EC9BC1FCC654}" type="pres">
      <dgm:prSet presAssocID="{754700E3-C4E9-4706-B4D6-E8E217D29D86}" presName="space" presStyleCnt="0"/>
      <dgm:spPr/>
    </dgm:pt>
    <dgm:pt modelId="{39C63752-4DFC-4DE2-9BF1-E0E1EAAFB5F4}" type="pres">
      <dgm:prSet presAssocID="{2C1FE301-23E5-4159-92B9-2A5DA9B7BE72}" presName="composite" presStyleCnt="0"/>
      <dgm:spPr/>
    </dgm:pt>
    <dgm:pt modelId="{760A052A-6C82-46EB-A66F-6E4DC2C522E8}" type="pres">
      <dgm:prSet presAssocID="{2C1FE301-23E5-4159-92B9-2A5DA9B7BE72}" presName="parTx" presStyleLbl="alignNode1" presStyleIdx="2" presStyleCnt="3">
        <dgm:presLayoutVars>
          <dgm:chMax val="0"/>
          <dgm:chPref val="0"/>
          <dgm:bulletEnabled val="1"/>
        </dgm:presLayoutVars>
      </dgm:prSet>
      <dgm:spPr/>
      <dgm:t>
        <a:bodyPr/>
        <a:lstStyle/>
        <a:p>
          <a:endParaRPr lang="pl-PL"/>
        </a:p>
      </dgm:t>
    </dgm:pt>
    <dgm:pt modelId="{4403CBB1-06E9-4C7A-8F36-4003F61D55C3}" type="pres">
      <dgm:prSet presAssocID="{2C1FE301-23E5-4159-92B9-2A5DA9B7BE72}" presName="desTx" presStyleLbl="alignAccFollowNode1" presStyleIdx="2" presStyleCnt="3">
        <dgm:presLayoutVars>
          <dgm:bulletEnabled val="1"/>
        </dgm:presLayoutVars>
      </dgm:prSet>
      <dgm:spPr/>
      <dgm:t>
        <a:bodyPr/>
        <a:lstStyle/>
        <a:p>
          <a:endParaRPr lang="pl-PL"/>
        </a:p>
      </dgm:t>
    </dgm:pt>
  </dgm:ptLst>
  <dgm:cxnLst>
    <dgm:cxn modelId="{35FADB4D-A190-4BE3-B0A1-ED892A5065DA}" type="presOf" srcId="{A243ACA5-5072-47B5-B5F1-02359CC208FE}" destId="{002323BE-8D9C-4433-8ABD-F3437F33C975}" srcOrd="0" destOrd="0" presId="urn:microsoft.com/office/officeart/2005/8/layout/hList1"/>
    <dgm:cxn modelId="{828B891C-CA95-4166-B7F7-174BD4F67A14}" srcId="{A243ACA5-5072-47B5-B5F1-02359CC208FE}" destId="{2C1FE301-23E5-4159-92B9-2A5DA9B7BE72}" srcOrd="2" destOrd="0" parTransId="{EF59FE1E-FDA8-408B-8501-462FC76BC6EB}" sibTransId="{A0568C28-2EF3-476E-86B9-3284772A3AE1}"/>
    <dgm:cxn modelId="{E8B52127-2B00-4234-A35E-D8F17AC53B60}" type="presOf" srcId="{53596322-74A5-4021-A100-161695749E15}" destId="{85AA158C-F43B-436D-8CF4-9DF8476DB6BA}" srcOrd="0" destOrd="0" presId="urn:microsoft.com/office/officeart/2005/8/layout/hList1"/>
    <dgm:cxn modelId="{59AF2B8F-E7FD-4A5C-BAAB-B76D19A0536D}" srcId="{A243ACA5-5072-47B5-B5F1-02359CC208FE}" destId="{53596322-74A5-4021-A100-161695749E15}" srcOrd="0" destOrd="0" parTransId="{86BCC134-A5FD-4930-83D9-96163081E3C9}" sibTransId="{D7828D47-616C-48F1-B972-7A0B369010C6}"/>
    <dgm:cxn modelId="{37AC6EEC-00AB-449F-B102-8B1CDF5EFB0B}" type="presOf" srcId="{D0E5FA42-4D12-4B37-ABDF-3FE4E68838F4}" destId="{6BB63434-F00F-4AEF-8C60-1A74C2B64F9C}" srcOrd="0" destOrd="1" presId="urn:microsoft.com/office/officeart/2005/8/layout/hList1"/>
    <dgm:cxn modelId="{EAE070B0-7E44-4882-AA50-AB75F66D6079}" type="presOf" srcId="{6FB7890E-DBDE-4488-9D7D-E20AA61D85C3}" destId="{9CCE69DC-72E0-428D-8314-0DE2C589CCB0}" srcOrd="0" destOrd="0" presId="urn:microsoft.com/office/officeart/2005/8/layout/hList1"/>
    <dgm:cxn modelId="{151908B4-6842-4433-8ED1-67D0481917E9}" srcId="{53596322-74A5-4021-A100-161695749E15}" destId="{9C2E0902-133D-4685-A049-25DA5595A991}" srcOrd="0" destOrd="0" parTransId="{22C27FCB-CD96-4903-ABCE-AEAD2E4B5FA8}" sibTransId="{79CE4ACC-01BF-4E90-927D-09168DFB463B}"/>
    <dgm:cxn modelId="{512404B5-35C2-4677-9999-2E306EE05C9C}" srcId="{73624521-C467-415E-859F-C2AE5B9B6584}" destId="{5C27CDC9-96DE-4AD4-862F-0196EE2379D4}" srcOrd="1" destOrd="0" parTransId="{C6F80A8B-83DF-4BCD-90EE-A89448AF767E}" sibTransId="{F4E2FBBC-F50D-46D7-8691-85F21CAD8F38}"/>
    <dgm:cxn modelId="{87B58929-B61D-4A7B-9EED-656E2D375205}" srcId="{D8ACCC4B-5FC1-4928-ABFE-EC1F5806E78C}" destId="{E48D4DED-608F-4F63-A6EE-6BA5F2694019}" srcOrd="1" destOrd="0" parTransId="{2C6E9CA4-4425-4F4F-9D29-72CFF2AA6DD6}" sibTransId="{A5BDF825-FD5F-4081-9D53-86D84654F664}"/>
    <dgm:cxn modelId="{66F1D475-02B6-4AF4-A4F2-98865DA7D28A}" type="presOf" srcId="{941332F0-8E79-41E8-BE21-BD02CFCA8E7D}" destId="{4403CBB1-06E9-4C7A-8F36-4003F61D55C3}" srcOrd="0" destOrd="0" presId="urn:microsoft.com/office/officeart/2005/8/layout/hList1"/>
    <dgm:cxn modelId="{59D885D8-F09F-4FD4-BA10-926C1CEEFDDB}" type="presOf" srcId="{6F18F05C-B60F-4C6C-BE7A-02EA3CDDC170}" destId="{9CCE69DC-72E0-428D-8314-0DE2C589CCB0}" srcOrd="0" destOrd="2" presId="urn:microsoft.com/office/officeart/2005/8/layout/hList1"/>
    <dgm:cxn modelId="{0F4604D2-FCA2-419E-A4CE-7B01B60467AD}" srcId="{D8ACCC4B-5FC1-4928-ABFE-EC1F5806E78C}" destId="{6F18F05C-B60F-4C6C-BE7A-02EA3CDDC170}" srcOrd="2" destOrd="0" parTransId="{55D83AC1-F3FD-49C6-B48A-E1C3E92AE62F}" sibTransId="{6EDD676D-B100-4FE9-9C8E-F2AD975FD003}"/>
    <dgm:cxn modelId="{EDFFD097-C5C9-4FB4-AC68-7D5D8375EF40}" srcId="{53596322-74A5-4021-A100-161695749E15}" destId="{D0E5FA42-4D12-4B37-ABDF-3FE4E68838F4}" srcOrd="1" destOrd="0" parTransId="{C0C12D3B-0B74-4990-8AC7-2DEEC8266920}" sibTransId="{A64C2C04-D357-433E-8DE0-1ABB3E6C0AD2}"/>
    <dgm:cxn modelId="{05DD791A-CDF6-4254-8FB5-0B370D894228}" srcId="{2C1FE301-23E5-4159-92B9-2A5DA9B7BE72}" destId="{941332F0-8E79-41E8-BE21-BD02CFCA8E7D}" srcOrd="0" destOrd="0" parTransId="{DA9AF00C-77B8-4DBE-8374-1CF89D3DBA4B}" sibTransId="{702B7B86-C011-477C-951E-19530A877C29}"/>
    <dgm:cxn modelId="{9910F731-4011-4DDC-8894-72EF1A13CC09}" type="presOf" srcId="{E48D4DED-608F-4F63-A6EE-6BA5F2694019}" destId="{9CCE69DC-72E0-428D-8314-0DE2C589CCB0}" srcOrd="0" destOrd="1" presId="urn:microsoft.com/office/officeart/2005/8/layout/hList1"/>
    <dgm:cxn modelId="{F49597E3-5C69-48CA-B19A-2EFACC3357DB}" srcId="{53596322-74A5-4021-A100-161695749E15}" destId="{6867792D-2E03-4CE6-9FD2-A1A1E54D4F4E}" srcOrd="3" destOrd="0" parTransId="{CF259AAE-EE0B-48EC-80F2-2F489F4A4AD6}" sibTransId="{3AD0AD8D-6CFD-40BE-BA92-C439E2DAEE3B}"/>
    <dgm:cxn modelId="{CD6BC0A6-6C28-4947-A2E4-5397C9227EB3}" srcId="{53596322-74A5-4021-A100-161695749E15}" destId="{73624521-C467-415E-859F-C2AE5B9B6584}" srcOrd="2" destOrd="0" parTransId="{5ABE37FA-87BA-4366-8318-2010C505F035}" sibTransId="{91BF537A-4AC9-4D28-BF07-16E2FBCC5014}"/>
    <dgm:cxn modelId="{AE932155-B6A4-4F42-86C3-22066C88014A}" type="presOf" srcId="{DBA56124-457F-4E1D-BDC4-CA41564CF90E}" destId="{6BB63434-F00F-4AEF-8C60-1A74C2B64F9C}" srcOrd="0" destOrd="3" presId="urn:microsoft.com/office/officeart/2005/8/layout/hList1"/>
    <dgm:cxn modelId="{144F66D1-5DA4-4479-825D-F6131AFEF0B2}" type="presOf" srcId="{6867792D-2E03-4CE6-9FD2-A1A1E54D4F4E}" destId="{6BB63434-F00F-4AEF-8C60-1A74C2B64F9C}" srcOrd="0" destOrd="5" presId="urn:microsoft.com/office/officeart/2005/8/layout/hList1"/>
    <dgm:cxn modelId="{BF1CBF6F-1008-44FA-BFE5-9288E1F9B08B}" srcId="{D8ACCC4B-5FC1-4928-ABFE-EC1F5806E78C}" destId="{6FB7890E-DBDE-4488-9D7D-E20AA61D85C3}" srcOrd="0" destOrd="0" parTransId="{B2E74111-2103-4A67-966B-D0F74B66C998}" sibTransId="{966FA534-01DA-4894-A8A2-BA8C6AFAAD40}"/>
    <dgm:cxn modelId="{D56CEA8B-4D4D-426B-BFEF-0AFD14A4BFED}" type="presOf" srcId="{73624521-C467-415E-859F-C2AE5B9B6584}" destId="{6BB63434-F00F-4AEF-8C60-1A74C2B64F9C}" srcOrd="0" destOrd="2" presId="urn:microsoft.com/office/officeart/2005/8/layout/hList1"/>
    <dgm:cxn modelId="{3DC30766-0319-453B-AF0F-627DBAFC65F3}" type="presOf" srcId="{9C2E0902-133D-4685-A049-25DA5595A991}" destId="{6BB63434-F00F-4AEF-8C60-1A74C2B64F9C}" srcOrd="0" destOrd="0" presId="urn:microsoft.com/office/officeart/2005/8/layout/hList1"/>
    <dgm:cxn modelId="{D1EC676F-BF55-48B8-BA1C-E6A19B3A137C}" type="presOf" srcId="{5C27CDC9-96DE-4AD4-862F-0196EE2379D4}" destId="{6BB63434-F00F-4AEF-8C60-1A74C2B64F9C}" srcOrd="0" destOrd="4" presId="urn:microsoft.com/office/officeart/2005/8/layout/hList1"/>
    <dgm:cxn modelId="{2FB44EC2-27F2-42E6-B172-3B733B064585}" srcId="{A243ACA5-5072-47B5-B5F1-02359CC208FE}" destId="{D8ACCC4B-5FC1-4928-ABFE-EC1F5806E78C}" srcOrd="1" destOrd="0" parTransId="{323D9A01-17FD-4CB2-B167-59EA745FA13A}" sibTransId="{754700E3-C4E9-4706-B4D6-E8E217D29D86}"/>
    <dgm:cxn modelId="{5012EDB2-CC35-44F4-A0BF-518C8741A395}" type="presOf" srcId="{2C1FE301-23E5-4159-92B9-2A5DA9B7BE72}" destId="{760A052A-6C82-46EB-A66F-6E4DC2C522E8}" srcOrd="0" destOrd="0" presId="urn:microsoft.com/office/officeart/2005/8/layout/hList1"/>
    <dgm:cxn modelId="{04DD0693-21C0-4F18-80D9-506068702078}" srcId="{73624521-C467-415E-859F-C2AE5B9B6584}" destId="{DBA56124-457F-4E1D-BDC4-CA41564CF90E}" srcOrd="0" destOrd="0" parTransId="{77238BEF-7693-44D2-8862-C77F252F35DC}" sibTransId="{683CC6E3-EFA0-4B96-A238-DF0BCCC9985B}"/>
    <dgm:cxn modelId="{09C1C983-D016-4FB1-A197-3EEF4288AF38}" type="presOf" srcId="{D8ACCC4B-5FC1-4928-ABFE-EC1F5806E78C}" destId="{EE72648D-7655-4FF5-9C52-555EF21149DF}" srcOrd="0" destOrd="0" presId="urn:microsoft.com/office/officeart/2005/8/layout/hList1"/>
    <dgm:cxn modelId="{D33B829C-1707-4188-8BA4-B1E1AE530D26}" type="presParOf" srcId="{002323BE-8D9C-4433-8ABD-F3437F33C975}" destId="{A7EB9B30-6C81-41B6-A1BA-2A9F04B7C605}" srcOrd="0" destOrd="0" presId="urn:microsoft.com/office/officeart/2005/8/layout/hList1"/>
    <dgm:cxn modelId="{AF895581-D0E6-45A9-B1EB-2B7FA4E9F391}" type="presParOf" srcId="{A7EB9B30-6C81-41B6-A1BA-2A9F04B7C605}" destId="{85AA158C-F43B-436D-8CF4-9DF8476DB6BA}" srcOrd="0" destOrd="0" presId="urn:microsoft.com/office/officeart/2005/8/layout/hList1"/>
    <dgm:cxn modelId="{95020BE8-C669-4BF1-8F5B-CEFB5F08B72F}" type="presParOf" srcId="{A7EB9B30-6C81-41B6-A1BA-2A9F04B7C605}" destId="{6BB63434-F00F-4AEF-8C60-1A74C2B64F9C}" srcOrd="1" destOrd="0" presId="urn:microsoft.com/office/officeart/2005/8/layout/hList1"/>
    <dgm:cxn modelId="{190347E3-4E45-4156-96B9-9CCFFB3786E6}" type="presParOf" srcId="{002323BE-8D9C-4433-8ABD-F3437F33C975}" destId="{82A8A08B-8D65-491B-96C6-A43693CA1B13}" srcOrd="1" destOrd="0" presId="urn:microsoft.com/office/officeart/2005/8/layout/hList1"/>
    <dgm:cxn modelId="{4C60C42E-1D1E-4FFF-B7BA-59054E4CCB4E}" type="presParOf" srcId="{002323BE-8D9C-4433-8ABD-F3437F33C975}" destId="{ADB14071-D32A-4516-8FB4-932C36D60006}" srcOrd="2" destOrd="0" presId="urn:microsoft.com/office/officeart/2005/8/layout/hList1"/>
    <dgm:cxn modelId="{039FA1A9-9E46-423D-A6A3-AB9F5DC7F7CF}" type="presParOf" srcId="{ADB14071-D32A-4516-8FB4-932C36D60006}" destId="{EE72648D-7655-4FF5-9C52-555EF21149DF}" srcOrd="0" destOrd="0" presId="urn:microsoft.com/office/officeart/2005/8/layout/hList1"/>
    <dgm:cxn modelId="{EC0F8AD9-1805-483A-807B-9AEC0ABB7824}" type="presParOf" srcId="{ADB14071-D32A-4516-8FB4-932C36D60006}" destId="{9CCE69DC-72E0-428D-8314-0DE2C589CCB0}" srcOrd="1" destOrd="0" presId="urn:microsoft.com/office/officeart/2005/8/layout/hList1"/>
    <dgm:cxn modelId="{44D46756-2518-4C79-9CDD-CC3A52AB89A6}" type="presParOf" srcId="{002323BE-8D9C-4433-8ABD-F3437F33C975}" destId="{1BB2A1B2-C168-47D8-824B-EC9BC1FCC654}" srcOrd="3" destOrd="0" presId="urn:microsoft.com/office/officeart/2005/8/layout/hList1"/>
    <dgm:cxn modelId="{3E588013-E5E2-46C4-9173-F75618FC8CD4}" type="presParOf" srcId="{002323BE-8D9C-4433-8ABD-F3437F33C975}" destId="{39C63752-4DFC-4DE2-9BF1-E0E1EAAFB5F4}" srcOrd="4" destOrd="0" presId="urn:microsoft.com/office/officeart/2005/8/layout/hList1"/>
    <dgm:cxn modelId="{198DAB67-DD5E-41CD-A047-B4689EF5FCE7}" type="presParOf" srcId="{39C63752-4DFC-4DE2-9BF1-E0E1EAAFB5F4}" destId="{760A052A-6C82-46EB-A66F-6E4DC2C522E8}" srcOrd="0" destOrd="0" presId="urn:microsoft.com/office/officeart/2005/8/layout/hList1"/>
    <dgm:cxn modelId="{A62A750C-F9BC-48E8-807F-2CB56D9C0E55}" type="presParOf" srcId="{39C63752-4DFC-4DE2-9BF1-E0E1EAAFB5F4}" destId="{4403CBB1-06E9-4C7A-8F36-4003F61D55C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DCB5AD0-E4AE-478C-A358-87B3F29B2312}" type="doc">
      <dgm:prSet loTypeId="urn:microsoft.com/office/officeart/2005/8/layout/hList1" loCatId="list" qsTypeId="urn:microsoft.com/office/officeart/2005/8/quickstyle/simple1" qsCatId="simple" csTypeId="urn:microsoft.com/office/officeart/2005/8/colors/colorful4" csCatId="colorful" phldr="1"/>
      <dgm:spPr/>
      <dgm:t>
        <a:bodyPr/>
        <a:lstStyle/>
        <a:p>
          <a:endParaRPr lang="pl-PL"/>
        </a:p>
      </dgm:t>
    </dgm:pt>
    <dgm:pt modelId="{068FB4EF-2042-4F03-98C7-637264CC6B75}">
      <dgm:prSet phldrT="[Tekst]"/>
      <dgm:spPr/>
      <dgm:t>
        <a:bodyPr/>
        <a:lstStyle/>
        <a:p>
          <a:r>
            <a:rPr lang="pl-PL" b="1" dirty="0"/>
            <a:t>Wyrok</a:t>
          </a:r>
        </a:p>
      </dgm:t>
    </dgm:pt>
    <dgm:pt modelId="{01B0B9B5-DE78-4BB2-A01A-BAF255777543}" type="parTrans" cxnId="{6118C556-F8BD-46BD-B8B3-919A6384106C}">
      <dgm:prSet/>
      <dgm:spPr/>
      <dgm:t>
        <a:bodyPr/>
        <a:lstStyle/>
        <a:p>
          <a:endParaRPr lang="pl-PL"/>
        </a:p>
      </dgm:t>
    </dgm:pt>
    <dgm:pt modelId="{0EA43F62-7C2F-4F1C-8F00-D2449FF518A0}" type="sibTrans" cxnId="{6118C556-F8BD-46BD-B8B3-919A6384106C}">
      <dgm:prSet/>
      <dgm:spPr/>
      <dgm:t>
        <a:bodyPr/>
        <a:lstStyle/>
        <a:p>
          <a:endParaRPr lang="pl-PL"/>
        </a:p>
      </dgm:t>
    </dgm:pt>
    <dgm:pt modelId="{D4D8FD93-220B-4E4D-94EF-72E5820B390B}">
      <dgm:prSet phldrT="[Tekst]"/>
      <dgm:spPr/>
      <dgm:t>
        <a:bodyPr/>
        <a:lstStyle/>
        <a:p>
          <a:pPr algn="l"/>
          <a:r>
            <a:rPr lang="pl-PL" dirty="0"/>
            <a:t>Apelacja</a:t>
          </a:r>
        </a:p>
      </dgm:t>
    </dgm:pt>
    <dgm:pt modelId="{CEB0AF3A-15A2-47B0-B6BE-778E9ABE1B25}" type="parTrans" cxnId="{B9E6A763-8D28-4477-8A33-5FE68882D12C}">
      <dgm:prSet/>
      <dgm:spPr/>
      <dgm:t>
        <a:bodyPr/>
        <a:lstStyle/>
        <a:p>
          <a:endParaRPr lang="pl-PL"/>
        </a:p>
      </dgm:t>
    </dgm:pt>
    <dgm:pt modelId="{68B6F40F-BD31-468D-81FD-A6FE25DF13AC}" type="sibTrans" cxnId="{B9E6A763-8D28-4477-8A33-5FE68882D12C}">
      <dgm:prSet/>
      <dgm:spPr/>
      <dgm:t>
        <a:bodyPr/>
        <a:lstStyle/>
        <a:p>
          <a:endParaRPr lang="pl-PL"/>
        </a:p>
      </dgm:t>
    </dgm:pt>
    <dgm:pt modelId="{D6697339-582C-40A3-A589-643174BDC342}">
      <dgm:prSet phldrT="[Tekst]"/>
      <dgm:spPr/>
      <dgm:t>
        <a:bodyPr/>
        <a:lstStyle/>
        <a:p>
          <a:pPr algn="just"/>
          <a:r>
            <a:rPr lang="pl-PL" dirty="0"/>
            <a:t>ale – rozstrzygnięcie o koszach postępowania zawarte w wyroku może zostać zaskarżone zażaleniem (art. 460)</a:t>
          </a:r>
        </a:p>
      </dgm:t>
    </dgm:pt>
    <dgm:pt modelId="{C47E85C9-D2A3-49F2-A5E2-BC5360EF2AEC}" type="parTrans" cxnId="{2043A4FF-2047-44EE-AE82-FC231AE1B643}">
      <dgm:prSet/>
      <dgm:spPr/>
      <dgm:t>
        <a:bodyPr/>
        <a:lstStyle/>
        <a:p>
          <a:endParaRPr lang="pl-PL"/>
        </a:p>
      </dgm:t>
    </dgm:pt>
    <dgm:pt modelId="{8E066392-B1BA-41E6-9CBA-E87AEBC35B22}" type="sibTrans" cxnId="{2043A4FF-2047-44EE-AE82-FC231AE1B643}">
      <dgm:prSet/>
      <dgm:spPr/>
      <dgm:t>
        <a:bodyPr/>
        <a:lstStyle/>
        <a:p>
          <a:endParaRPr lang="pl-PL"/>
        </a:p>
      </dgm:t>
    </dgm:pt>
    <dgm:pt modelId="{17B538E5-D3FD-4348-A6CE-BBE22828846F}">
      <dgm:prSet phldrT="[Tekst]"/>
      <dgm:spPr/>
      <dgm:t>
        <a:bodyPr/>
        <a:lstStyle/>
        <a:p>
          <a:r>
            <a:rPr lang="pl-PL" b="1" dirty="0"/>
            <a:t>Postanowienie</a:t>
          </a:r>
        </a:p>
      </dgm:t>
    </dgm:pt>
    <dgm:pt modelId="{D8E214D9-FBDD-48F6-928B-57B0C89B3730}" type="parTrans" cxnId="{8FBE983D-431F-47C4-AA25-BBA037DA0043}">
      <dgm:prSet/>
      <dgm:spPr/>
      <dgm:t>
        <a:bodyPr/>
        <a:lstStyle/>
        <a:p>
          <a:endParaRPr lang="pl-PL"/>
        </a:p>
      </dgm:t>
    </dgm:pt>
    <dgm:pt modelId="{B4DD10BE-23DB-4514-8E3D-4831ECC12788}" type="sibTrans" cxnId="{8FBE983D-431F-47C4-AA25-BBA037DA0043}">
      <dgm:prSet/>
      <dgm:spPr/>
      <dgm:t>
        <a:bodyPr/>
        <a:lstStyle/>
        <a:p>
          <a:endParaRPr lang="pl-PL"/>
        </a:p>
      </dgm:t>
    </dgm:pt>
    <dgm:pt modelId="{2F8415E8-9132-43F0-B7E1-D928771D5699}">
      <dgm:prSet phldrT="[Tekst]"/>
      <dgm:spPr/>
      <dgm:t>
        <a:bodyPr/>
        <a:lstStyle/>
        <a:p>
          <a:pPr algn="just"/>
          <a:r>
            <a:rPr lang="pl-PL" dirty="0"/>
            <a:t>Zażalenie  </a:t>
          </a:r>
        </a:p>
      </dgm:t>
    </dgm:pt>
    <dgm:pt modelId="{B365AF01-718F-4C69-BEBA-F3777A380C3F}" type="parTrans" cxnId="{C6B3F656-FB28-4C69-A371-FF9AF72F1E61}">
      <dgm:prSet/>
      <dgm:spPr/>
      <dgm:t>
        <a:bodyPr/>
        <a:lstStyle/>
        <a:p>
          <a:endParaRPr lang="pl-PL"/>
        </a:p>
      </dgm:t>
    </dgm:pt>
    <dgm:pt modelId="{2E77C202-1D84-4CB4-85C2-B2489AFAB273}" type="sibTrans" cxnId="{C6B3F656-FB28-4C69-A371-FF9AF72F1E61}">
      <dgm:prSet/>
      <dgm:spPr/>
      <dgm:t>
        <a:bodyPr/>
        <a:lstStyle/>
        <a:p>
          <a:endParaRPr lang="pl-PL"/>
        </a:p>
      </dgm:t>
    </dgm:pt>
    <dgm:pt modelId="{68120CED-676F-43F2-A8B2-785F4534BEF7}">
      <dgm:prSet phldrT="[Tekst]"/>
      <dgm:spPr/>
      <dgm:t>
        <a:bodyPr/>
        <a:lstStyle/>
        <a:p>
          <a:pPr algn="just"/>
          <a:r>
            <a:rPr lang="pl-PL" dirty="0"/>
            <a:t>ale od postanowień referendarza sądowego wnosi się sprzeciw(art. 93a)</a:t>
          </a:r>
        </a:p>
      </dgm:t>
    </dgm:pt>
    <dgm:pt modelId="{F2A54BD6-930C-4A39-99E7-142C1F537710}" type="parTrans" cxnId="{4B1BF95E-9A98-4F65-8B64-C82697710A08}">
      <dgm:prSet/>
      <dgm:spPr/>
      <dgm:t>
        <a:bodyPr/>
        <a:lstStyle/>
        <a:p>
          <a:endParaRPr lang="pl-PL"/>
        </a:p>
      </dgm:t>
    </dgm:pt>
    <dgm:pt modelId="{1D27A3F6-EDAE-4B3C-987F-D5BE00225E86}" type="sibTrans" cxnId="{4B1BF95E-9A98-4F65-8B64-C82697710A08}">
      <dgm:prSet/>
      <dgm:spPr/>
      <dgm:t>
        <a:bodyPr/>
        <a:lstStyle/>
        <a:p>
          <a:endParaRPr lang="pl-PL"/>
        </a:p>
      </dgm:t>
    </dgm:pt>
    <dgm:pt modelId="{AE79F546-E426-4D55-AC11-80258EE5A293}">
      <dgm:prSet phldrT="[Tekst]"/>
      <dgm:spPr/>
      <dgm:t>
        <a:bodyPr/>
        <a:lstStyle/>
        <a:p>
          <a:r>
            <a:rPr lang="pl-PL" b="1" dirty="0"/>
            <a:t>Zarządzenie</a:t>
          </a:r>
        </a:p>
      </dgm:t>
    </dgm:pt>
    <dgm:pt modelId="{C94EFF10-7B96-408A-9DFB-DD95314B66A0}" type="parTrans" cxnId="{A723399F-480F-40A3-8093-2CDE4C65B05C}">
      <dgm:prSet/>
      <dgm:spPr/>
      <dgm:t>
        <a:bodyPr/>
        <a:lstStyle/>
        <a:p>
          <a:endParaRPr lang="pl-PL"/>
        </a:p>
      </dgm:t>
    </dgm:pt>
    <dgm:pt modelId="{3D291CAF-3880-476F-AD65-4441073EDD6C}" type="sibTrans" cxnId="{A723399F-480F-40A3-8093-2CDE4C65B05C}">
      <dgm:prSet/>
      <dgm:spPr/>
      <dgm:t>
        <a:bodyPr/>
        <a:lstStyle/>
        <a:p>
          <a:endParaRPr lang="pl-PL"/>
        </a:p>
      </dgm:t>
    </dgm:pt>
    <dgm:pt modelId="{50A0B21C-7B0C-4668-B321-2F98BCED92F3}">
      <dgm:prSet phldrT="[Tekst]"/>
      <dgm:spPr/>
      <dgm:t>
        <a:bodyPr/>
        <a:lstStyle/>
        <a:p>
          <a:pPr algn="l"/>
          <a:r>
            <a:rPr lang="pl-PL" dirty="0"/>
            <a:t>Zażalenie </a:t>
          </a:r>
        </a:p>
      </dgm:t>
    </dgm:pt>
    <dgm:pt modelId="{9D7C4EE4-0D30-4723-8CA2-94363274EDC7}" type="parTrans" cxnId="{6C697890-6FE9-436F-88EB-F72E3B981FFD}">
      <dgm:prSet/>
      <dgm:spPr/>
      <dgm:t>
        <a:bodyPr/>
        <a:lstStyle/>
        <a:p>
          <a:endParaRPr lang="pl-PL"/>
        </a:p>
      </dgm:t>
    </dgm:pt>
    <dgm:pt modelId="{20740056-D1EA-409C-BD84-84433C24CA58}" type="sibTrans" cxnId="{6C697890-6FE9-436F-88EB-F72E3B981FFD}">
      <dgm:prSet/>
      <dgm:spPr/>
      <dgm:t>
        <a:bodyPr/>
        <a:lstStyle/>
        <a:p>
          <a:endParaRPr lang="pl-PL"/>
        </a:p>
      </dgm:t>
    </dgm:pt>
    <dgm:pt modelId="{354F56C8-57F3-4477-9979-B6743EB4A08C}">
      <dgm:prSet phldrT="[Tekst]"/>
      <dgm:spPr/>
      <dgm:t>
        <a:bodyPr/>
        <a:lstStyle/>
        <a:p>
          <a:pPr algn="just"/>
          <a:r>
            <a:rPr lang="pl-PL" dirty="0"/>
            <a:t>od zarządzeń wydawanych przez referendarza sądowego wnosi się sprzeciw (art. 93a)</a:t>
          </a:r>
        </a:p>
      </dgm:t>
    </dgm:pt>
    <dgm:pt modelId="{375010DF-DC30-48FE-ADEB-3F9E6957A423}" type="parTrans" cxnId="{4646163D-DC67-43DB-B009-83CA663BA10A}">
      <dgm:prSet/>
      <dgm:spPr/>
      <dgm:t>
        <a:bodyPr/>
        <a:lstStyle/>
        <a:p>
          <a:endParaRPr lang="pl-PL"/>
        </a:p>
      </dgm:t>
    </dgm:pt>
    <dgm:pt modelId="{8A31770A-FD4B-4FDD-9100-2C934F305796}" type="sibTrans" cxnId="{4646163D-DC67-43DB-B009-83CA663BA10A}">
      <dgm:prSet/>
      <dgm:spPr/>
      <dgm:t>
        <a:bodyPr/>
        <a:lstStyle/>
        <a:p>
          <a:endParaRPr lang="pl-PL"/>
        </a:p>
      </dgm:t>
    </dgm:pt>
    <dgm:pt modelId="{1014BFC0-6B88-47AB-9C66-8388BEFA7C8A}" type="pres">
      <dgm:prSet presAssocID="{ADCB5AD0-E4AE-478C-A358-87B3F29B2312}" presName="Name0" presStyleCnt="0">
        <dgm:presLayoutVars>
          <dgm:dir/>
          <dgm:animLvl val="lvl"/>
          <dgm:resizeHandles val="exact"/>
        </dgm:presLayoutVars>
      </dgm:prSet>
      <dgm:spPr/>
      <dgm:t>
        <a:bodyPr/>
        <a:lstStyle/>
        <a:p>
          <a:endParaRPr lang="pl-PL"/>
        </a:p>
      </dgm:t>
    </dgm:pt>
    <dgm:pt modelId="{D9BADFD3-6A70-437C-B481-AE8E3C9C4830}" type="pres">
      <dgm:prSet presAssocID="{068FB4EF-2042-4F03-98C7-637264CC6B75}" presName="composite" presStyleCnt="0"/>
      <dgm:spPr/>
    </dgm:pt>
    <dgm:pt modelId="{067CC7D5-CE52-4922-95C7-2C85DD209F3C}" type="pres">
      <dgm:prSet presAssocID="{068FB4EF-2042-4F03-98C7-637264CC6B75}" presName="parTx" presStyleLbl="alignNode1" presStyleIdx="0" presStyleCnt="3">
        <dgm:presLayoutVars>
          <dgm:chMax val="0"/>
          <dgm:chPref val="0"/>
          <dgm:bulletEnabled val="1"/>
        </dgm:presLayoutVars>
      </dgm:prSet>
      <dgm:spPr/>
      <dgm:t>
        <a:bodyPr/>
        <a:lstStyle/>
        <a:p>
          <a:endParaRPr lang="pl-PL"/>
        </a:p>
      </dgm:t>
    </dgm:pt>
    <dgm:pt modelId="{5EA5958C-9277-4AE2-8EC9-27900086465B}" type="pres">
      <dgm:prSet presAssocID="{068FB4EF-2042-4F03-98C7-637264CC6B75}" presName="desTx" presStyleLbl="alignAccFollowNode1" presStyleIdx="0" presStyleCnt="3">
        <dgm:presLayoutVars>
          <dgm:bulletEnabled val="1"/>
        </dgm:presLayoutVars>
      </dgm:prSet>
      <dgm:spPr/>
      <dgm:t>
        <a:bodyPr/>
        <a:lstStyle/>
        <a:p>
          <a:endParaRPr lang="pl-PL"/>
        </a:p>
      </dgm:t>
    </dgm:pt>
    <dgm:pt modelId="{2E233426-73EC-44AA-8464-682661854404}" type="pres">
      <dgm:prSet presAssocID="{0EA43F62-7C2F-4F1C-8F00-D2449FF518A0}" presName="space" presStyleCnt="0"/>
      <dgm:spPr/>
    </dgm:pt>
    <dgm:pt modelId="{F8BB9A2D-BFE4-4AD5-939E-95E2D97A0B6C}" type="pres">
      <dgm:prSet presAssocID="{17B538E5-D3FD-4348-A6CE-BBE22828846F}" presName="composite" presStyleCnt="0"/>
      <dgm:spPr/>
    </dgm:pt>
    <dgm:pt modelId="{71DA81DE-7516-4818-A7A9-9FB34595A8BC}" type="pres">
      <dgm:prSet presAssocID="{17B538E5-D3FD-4348-A6CE-BBE22828846F}" presName="parTx" presStyleLbl="alignNode1" presStyleIdx="1" presStyleCnt="3">
        <dgm:presLayoutVars>
          <dgm:chMax val="0"/>
          <dgm:chPref val="0"/>
          <dgm:bulletEnabled val="1"/>
        </dgm:presLayoutVars>
      </dgm:prSet>
      <dgm:spPr/>
      <dgm:t>
        <a:bodyPr/>
        <a:lstStyle/>
        <a:p>
          <a:endParaRPr lang="pl-PL"/>
        </a:p>
      </dgm:t>
    </dgm:pt>
    <dgm:pt modelId="{D3A9D730-9DA6-49EF-AC4A-6E0C39703F8B}" type="pres">
      <dgm:prSet presAssocID="{17B538E5-D3FD-4348-A6CE-BBE22828846F}" presName="desTx" presStyleLbl="alignAccFollowNode1" presStyleIdx="1" presStyleCnt="3">
        <dgm:presLayoutVars>
          <dgm:bulletEnabled val="1"/>
        </dgm:presLayoutVars>
      </dgm:prSet>
      <dgm:spPr/>
      <dgm:t>
        <a:bodyPr/>
        <a:lstStyle/>
        <a:p>
          <a:endParaRPr lang="pl-PL"/>
        </a:p>
      </dgm:t>
    </dgm:pt>
    <dgm:pt modelId="{B175CA49-9FC6-4696-BE8C-B9ED0428ADE6}" type="pres">
      <dgm:prSet presAssocID="{B4DD10BE-23DB-4514-8E3D-4831ECC12788}" presName="space" presStyleCnt="0"/>
      <dgm:spPr/>
    </dgm:pt>
    <dgm:pt modelId="{F94BD2EE-C570-4EDA-8DC6-761BF11839BE}" type="pres">
      <dgm:prSet presAssocID="{AE79F546-E426-4D55-AC11-80258EE5A293}" presName="composite" presStyleCnt="0"/>
      <dgm:spPr/>
    </dgm:pt>
    <dgm:pt modelId="{7E66AA7D-A2DF-42CD-9B8A-046BF2A60024}" type="pres">
      <dgm:prSet presAssocID="{AE79F546-E426-4D55-AC11-80258EE5A293}" presName="parTx" presStyleLbl="alignNode1" presStyleIdx="2" presStyleCnt="3">
        <dgm:presLayoutVars>
          <dgm:chMax val="0"/>
          <dgm:chPref val="0"/>
          <dgm:bulletEnabled val="1"/>
        </dgm:presLayoutVars>
      </dgm:prSet>
      <dgm:spPr/>
      <dgm:t>
        <a:bodyPr/>
        <a:lstStyle/>
        <a:p>
          <a:endParaRPr lang="pl-PL"/>
        </a:p>
      </dgm:t>
    </dgm:pt>
    <dgm:pt modelId="{7EE656D9-531F-49E9-8CD9-2BB10F928421}" type="pres">
      <dgm:prSet presAssocID="{AE79F546-E426-4D55-AC11-80258EE5A293}" presName="desTx" presStyleLbl="alignAccFollowNode1" presStyleIdx="2" presStyleCnt="3">
        <dgm:presLayoutVars>
          <dgm:bulletEnabled val="1"/>
        </dgm:presLayoutVars>
      </dgm:prSet>
      <dgm:spPr/>
      <dgm:t>
        <a:bodyPr/>
        <a:lstStyle/>
        <a:p>
          <a:endParaRPr lang="pl-PL"/>
        </a:p>
      </dgm:t>
    </dgm:pt>
  </dgm:ptLst>
  <dgm:cxnLst>
    <dgm:cxn modelId="{6118C556-F8BD-46BD-B8B3-919A6384106C}" srcId="{ADCB5AD0-E4AE-478C-A358-87B3F29B2312}" destId="{068FB4EF-2042-4F03-98C7-637264CC6B75}" srcOrd="0" destOrd="0" parTransId="{01B0B9B5-DE78-4BB2-A01A-BAF255777543}" sibTransId="{0EA43F62-7C2F-4F1C-8F00-D2449FF518A0}"/>
    <dgm:cxn modelId="{E09985A3-54D3-45A6-8F68-D09A4FE921BC}" type="presOf" srcId="{AE79F546-E426-4D55-AC11-80258EE5A293}" destId="{7E66AA7D-A2DF-42CD-9B8A-046BF2A60024}" srcOrd="0" destOrd="0" presId="urn:microsoft.com/office/officeart/2005/8/layout/hList1"/>
    <dgm:cxn modelId="{4B1BF95E-9A98-4F65-8B64-C82697710A08}" srcId="{17B538E5-D3FD-4348-A6CE-BBE22828846F}" destId="{68120CED-676F-43F2-A8B2-785F4534BEF7}" srcOrd="1" destOrd="0" parTransId="{F2A54BD6-930C-4A39-99E7-142C1F537710}" sibTransId="{1D27A3F6-EDAE-4B3C-987F-D5BE00225E86}"/>
    <dgm:cxn modelId="{1119C991-7BE7-402A-AEAC-EA89F8770125}" type="presOf" srcId="{D4D8FD93-220B-4E4D-94EF-72E5820B390B}" destId="{5EA5958C-9277-4AE2-8EC9-27900086465B}" srcOrd="0" destOrd="0" presId="urn:microsoft.com/office/officeart/2005/8/layout/hList1"/>
    <dgm:cxn modelId="{A723399F-480F-40A3-8093-2CDE4C65B05C}" srcId="{ADCB5AD0-E4AE-478C-A358-87B3F29B2312}" destId="{AE79F546-E426-4D55-AC11-80258EE5A293}" srcOrd="2" destOrd="0" parTransId="{C94EFF10-7B96-408A-9DFB-DD95314B66A0}" sibTransId="{3D291CAF-3880-476F-AD65-4441073EDD6C}"/>
    <dgm:cxn modelId="{C6B3F656-FB28-4C69-A371-FF9AF72F1E61}" srcId="{17B538E5-D3FD-4348-A6CE-BBE22828846F}" destId="{2F8415E8-9132-43F0-B7E1-D928771D5699}" srcOrd="0" destOrd="0" parTransId="{B365AF01-718F-4C69-BEBA-F3777A380C3F}" sibTransId="{2E77C202-1D84-4CB4-85C2-B2489AFAB273}"/>
    <dgm:cxn modelId="{8FBE983D-431F-47C4-AA25-BBA037DA0043}" srcId="{ADCB5AD0-E4AE-478C-A358-87B3F29B2312}" destId="{17B538E5-D3FD-4348-A6CE-BBE22828846F}" srcOrd="1" destOrd="0" parTransId="{D8E214D9-FBDD-48F6-928B-57B0C89B3730}" sibTransId="{B4DD10BE-23DB-4514-8E3D-4831ECC12788}"/>
    <dgm:cxn modelId="{6C697890-6FE9-436F-88EB-F72E3B981FFD}" srcId="{AE79F546-E426-4D55-AC11-80258EE5A293}" destId="{50A0B21C-7B0C-4668-B321-2F98BCED92F3}" srcOrd="0" destOrd="0" parTransId="{9D7C4EE4-0D30-4723-8CA2-94363274EDC7}" sibTransId="{20740056-D1EA-409C-BD84-84433C24CA58}"/>
    <dgm:cxn modelId="{2DDA6913-3A96-46AE-82CF-0B04926867A7}" type="presOf" srcId="{50A0B21C-7B0C-4668-B321-2F98BCED92F3}" destId="{7EE656D9-531F-49E9-8CD9-2BB10F928421}" srcOrd="0" destOrd="0" presId="urn:microsoft.com/office/officeart/2005/8/layout/hList1"/>
    <dgm:cxn modelId="{42DEE6D0-A3AF-4DEC-AF30-C0EF69F3118E}" type="presOf" srcId="{ADCB5AD0-E4AE-478C-A358-87B3F29B2312}" destId="{1014BFC0-6B88-47AB-9C66-8388BEFA7C8A}" srcOrd="0" destOrd="0" presId="urn:microsoft.com/office/officeart/2005/8/layout/hList1"/>
    <dgm:cxn modelId="{B9E6A763-8D28-4477-8A33-5FE68882D12C}" srcId="{068FB4EF-2042-4F03-98C7-637264CC6B75}" destId="{D4D8FD93-220B-4E4D-94EF-72E5820B390B}" srcOrd="0" destOrd="0" parTransId="{CEB0AF3A-15A2-47B0-B6BE-778E9ABE1B25}" sibTransId="{68B6F40F-BD31-468D-81FD-A6FE25DF13AC}"/>
    <dgm:cxn modelId="{2043A4FF-2047-44EE-AE82-FC231AE1B643}" srcId="{068FB4EF-2042-4F03-98C7-637264CC6B75}" destId="{D6697339-582C-40A3-A589-643174BDC342}" srcOrd="1" destOrd="0" parTransId="{C47E85C9-D2A3-49F2-A5E2-BC5360EF2AEC}" sibTransId="{8E066392-B1BA-41E6-9CBA-E87AEBC35B22}"/>
    <dgm:cxn modelId="{27B13453-8A21-413F-9BEC-9BEAFDE7CAEC}" type="presOf" srcId="{D6697339-582C-40A3-A589-643174BDC342}" destId="{5EA5958C-9277-4AE2-8EC9-27900086465B}" srcOrd="0" destOrd="1" presId="urn:microsoft.com/office/officeart/2005/8/layout/hList1"/>
    <dgm:cxn modelId="{FDAC09B7-94AB-4521-9888-FF39F97C26BC}" type="presOf" srcId="{17B538E5-D3FD-4348-A6CE-BBE22828846F}" destId="{71DA81DE-7516-4818-A7A9-9FB34595A8BC}" srcOrd="0" destOrd="0" presId="urn:microsoft.com/office/officeart/2005/8/layout/hList1"/>
    <dgm:cxn modelId="{E1552136-AEEC-4C56-8226-82C2D6D02C42}" type="presOf" srcId="{2F8415E8-9132-43F0-B7E1-D928771D5699}" destId="{D3A9D730-9DA6-49EF-AC4A-6E0C39703F8B}" srcOrd="0" destOrd="0" presId="urn:microsoft.com/office/officeart/2005/8/layout/hList1"/>
    <dgm:cxn modelId="{B7C48148-0BA7-4BB3-800F-8F187D9F2AD0}" type="presOf" srcId="{068FB4EF-2042-4F03-98C7-637264CC6B75}" destId="{067CC7D5-CE52-4922-95C7-2C85DD209F3C}" srcOrd="0" destOrd="0" presId="urn:microsoft.com/office/officeart/2005/8/layout/hList1"/>
    <dgm:cxn modelId="{4646163D-DC67-43DB-B009-83CA663BA10A}" srcId="{AE79F546-E426-4D55-AC11-80258EE5A293}" destId="{354F56C8-57F3-4477-9979-B6743EB4A08C}" srcOrd="1" destOrd="0" parTransId="{375010DF-DC30-48FE-ADEB-3F9E6957A423}" sibTransId="{8A31770A-FD4B-4FDD-9100-2C934F305796}"/>
    <dgm:cxn modelId="{7F299D81-7364-4A7B-815E-B7F074A139B8}" type="presOf" srcId="{354F56C8-57F3-4477-9979-B6743EB4A08C}" destId="{7EE656D9-531F-49E9-8CD9-2BB10F928421}" srcOrd="0" destOrd="1" presId="urn:microsoft.com/office/officeart/2005/8/layout/hList1"/>
    <dgm:cxn modelId="{176CC0DB-C5DB-42F3-9AE2-91BC8F312919}" type="presOf" srcId="{68120CED-676F-43F2-A8B2-785F4534BEF7}" destId="{D3A9D730-9DA6-49EF-AC4A-6E0C39703F8B}" srcOrd="0" destOrd="1" presId="urn:microsoft.com/office/officeart/2005/8/layout/hList1"/>
    <dgm:cxn modelId="{D152D93E-35AE-4633-B1DB-F06E7AD16093}" type="presParOf" srcId="{1014BFC0-6B88-47AB-9C66-8388BEFA7C8A}" destId="{D9BADFD3-6A70-437C-B481-AE8E3C9C4830}" srcOrd="0" destOrd="0" presId="urn:microsoft.com/office/officeart/2005/8/layout/hList1"/>
    <dgm:cxn modelId="{DF6C7552-014C-4705-A3A5-8F2D6B7BD056}" type="presParOf" srcId="{D9BADFD3-6A70-437C-B481-AE8E3C9C4830}" destId="{067CC7D5-CE52-4922-95C7-2C85DD209F3C}" srcOrd="0" destOrd="0" presId="urn:microsoft.com/office/officeart/2005/8/layout/hList1"/>
    <dgm:cxn modelId="{9EF72DAC-2266-4850-BDB2-92381D9C9961}" type="presParOf" srcId="{D9BADFD3-6A70-437C-B481-AE8E3C9C4830}" destId="{5EA5958C-9277-4AE2-8EC9-27900086465B}" srcOrd="1" destOrd="0" presId="urn:microsoft.com/office/officeart/2005/8/layout/hList1"/>
    <dgm:cxn modelId="{342D7988-CE47-4413-8FE9-413693EC7EF8}" type="presParOf" srcId="{1014BFC0-6B88-47AB-9C66-8388BEFA7C8A}" destId="{2E233426-73EC-44AA-8464-682661854404}" srcOrd="1" destOrd="0" presId="urn:microsoft.com/office/officeart/2005/8/layout/hList1"/>
    <dgm:cxn modelId="{76AF077D-D70B-4F44-810F-6D4DB4F753C7}" type="presParOf" srcId="{1014BFC0-6B88-47AB-9C66-8388BEFA7C8A}" destId="{F8BB9A2D-BFE4-4AD5-939E-95E2D97A0B6C}" srcOrd="2" destOrd="0" presId="urn:microsoft.com/office/officeart/2005/8/layout/hList1"/>
    <dgm:cxn modelId="{87A5C864-0B9B-4814-8638-DA7F70967B32}" type="presParOf" srcId="{F8BB9A2D-BFE4-4AD5-939E-95E2D97A0B6C}" destId="{71DA81DE-7516-4818-A7A9-9FB34595A8BC}" srcOrd="0" destOrd="0" presId="urn:microsoft.com/office/officeart/2005/8/layout/hList1"/>
    <dgm:cxn modelId="{82F0933F-773A-499E-BFBA-F59609AE71B6}" type="presParOf" srcId="{F8BB9A2D-BFE4-4AD5-939E-95E2D97A0B6C}" destId="{D3A9D730-9DA6-49EF-AC4A-6E0C39703F8B}" srcOrd="1" destOrd="0" presId="urn:microsoft.com/office/officeart/2005/8/layout/hList1"/>
    <dgm:cxn modelId="{34BA032C-DFAC-48E3-960F-B2CFCE3B7E4C}" type="presParOf" srcId="{1014BFC0-6B88-47AB-9C66-8388BEFA7C8A}" destId="{B175CA49-9FC6-4696-BE8C-B9ED0428ADE6}" srcOrd="3" destOrd="0" presId="urn:microsoft.com/office/officeart/2005/8/layout/hList1"/>
    <dgm:cxn modelId="{87CE0013-D993-4543-B38C-8027BB105824}" type="presParOf" srcId="{1014BFC0-6B88-47AB-9C66-8388BEFA7C8A}" destId="{F94BD2EE-C570-4EDA-8DC6-761BF11839BE}" srcOrd="4" destOrd="0" presId="urn:microsoft.com/office/officeart/2005/8/layout/hList1"/>
    <dgm:cxn modelId="{491F07E0-3196-4F8E-8A73-76CB769B1FFB}" type="presParOf" srcId="{F94BD2EE-C570-4EDA-8DC6-761BF11839BE}" destId="{7E66AA7D-A2DF-42CD-9B8A-046BF2A60024}" srcOrd="0" destOrd="0" presId="urn:microsoft.com/office/officeart/2005/8/layout/hList1"/>
    <dgm:cxn modelId="{CD2B9294-EA49-480C-868C-64B6D4DA9084}" type="presParOf" srcId="{F94BD2EE-C570-4EDA-8DC6-761BF11839BE}" destId="{7EE656D9-531F-49E9-8CD9-2BB10F92842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4CD59A1-6DBF-4643-AD6B-778AD149CE98}" type="doc">
      <dgm:prSet loTypeId="urn:microsoft.com/office/officeart/2005/8/layout/equation1" loCatId="process" qsTypeId="urn:microsoft.com/office/officeart/2005/8/quickstyle/simple1" qsCatId="simple" csTypeId="urn:microsoft.com/office/officeart/2005/8/colors/colorful4" csCatId="colorful" phldr="1"/>
      <dgm:spPr/>
    </dgm:pt>
    <dgm:pt modelId="{DC4556B3-67CA-4DD5-91A4-C7B01C37F553}">
      <dgm:prSet phldrT="[Tekst]"/>
      <dgm:spPr/>
      <dgm:t>
        <a:bodyPr/>
        <a:lstStyle/>
        <a:p>
          <a:r>
            <a:rPr lang="pl-PL" dirty="0"/>
            <a:t>niedochowanie terminu z przyczyn niezależnych od uczestnika postępowania</a:t>
          </a:r>
        </a:p>
      </dgm:t>
    </dgm:pt>
    <dgm:pt modelId="{A3E70BF0-A687-4037-AB95-150D4AEA0F73}" type="parTrans" cxnId="{8170F1C9-0314-412C-B88A-7D7131F271AB}">
      <dgm:prSet/>
      <dgm:spPr/>
      <dgm:t>
        <a:bodyPr/>
        <a:lstStyle/>
        <a:p>
          <a:endParaRPr lang="pl-PL"/>
        </a:p>
      </dgm:t>
    </dgm:pt>
    <dgm:pt modelId="{DCC9DF3E-55C5-4613-BAC9-05AEB3575B9B}" type="sibTrans" cxnId="{8170F1C9-0314-412C-B88A-7D7131F271AB}">
      <dgm:prSet/>
      <dgm:spPr/>
      <dgm:t>
        <a:bodyPr/>
        <a:lstStyle/>
        <a:p>
          <a:endParaRPr lang="pl-PL"/>
        </a:p>
      </dgm:t>
    </dgm:pt>
    <dgm:pt modelId="{EC11F98A-3F7F-41A1-85A8-7DDC890CB10E}">
      <dgm:prSet phldrT="[Tekst]"/>
      <dgm:spPr/>
      <dgm:t>
        <a:bodyPr/>
        <a:lstStyle/>
        <a:p>
          <a:r>
            <a:rPr lang="pl-PL" dirty="0"/>
            <a:t>złożenie wniosku o przywrócenie terminu w terminie zawitym 7 dni od dnia ustania przyczyny </a:t>
          </a:r>
        </a:p>
      </dgm:t>
    </dgm:pt>
    <dgm:pt modelId="{20B3492B-F9BC-4CB6-8319-BEC83868C51B}" type="parTrans" cxnId="{8446DAA5-CE9C-40A4-8401-667BF60CF046}">
      <dgm:prSet/>
      <dgm:spPr/>
      <dgm:t>
        <a:bodyPr/>
        <a:lstStyle/>
        <a:p>
          <a:endParaRPr lang="pl-PL"/>
        </a:p>
      </dgm:t>
    </dgm:pt>
    <dgm:pt modelId="{B081C212-86A8-46AC-911D-7C13C55E54C8}" type="sibTrans" cxnId="{8446DAA5-CE9C-40A4-8401-667BF60CF046}">
      <dgm:prSet/>
      <dgm:spPr/>
      <dgm:t>
        <a:bodyPr/>
        <a:lstStyle/>
        <a:p>
          <a:endParaRPr lang="pl-PL"/>
        </a:p>
      </dgm:t>
    </dgm:pt>
    <dgm:pt modelId="{CCA2B1EE-30D9-4EF2-A41C-A36D207EFF3A}">
      <dgm:prSet phldrT="[Tekst]" custT="1"/>
      <dgm:spPr/>
      <dgm:t>
        <a:bodyPr/>
        <a:lstStyle/>
        <a:p>
          <a:r>
            <a:rPr lang="pl-PL" sz="1200" b="1" dirty="0"/>
            <a:t>Przywrócenie terminu</a:t>
          </a:r>
        </a:p>
      </dgm:t>
    </dgm:pt>
    <dgm:pt modelId="{FB50634F-0D81-4783-90B1-68C074A9E286}" type="parTrans" cxnId="{60B2B36B-9A1C-4245-9369-51E1C5912A58}">
      <dgm:prSet/>
      <dgm:spPr/>
      <dgm:t>
        <a:bodyPr/>
        <a:lstStyle/>
        <a:p>
          <a:endParaRPr lang="pl-PL"/>
        </a:p>
      </dgm:t>
    </dgm:pt>
    <dgm:pt modelId="{A0C3A3B4-5623-49E3-8881-6AB0C37D7028}" type="sibTrans" cxnId="{60B2B36B-9A1C-4245-9369-51E1C5912A58}">
      <dgm:prSet/>
      <dgm:spPr/>
      <dgm:t>
        <a:bodyPr/>
        <a:lstStyle/>
        <a:p>
          <a:endParaRPr lang="pl-PL"/>
        </a:p>
      </dgm:t>
    </dgm:pt>
    <dgm:pt modelId="{FEDB9B93-F98F-46E6-8CA1-CD9EBF6A74B5}">
      <dgm:prSet phldrT="[Tekst]"/>
      <dgm:spPr/>
      <dgm:t>
        <a:bodyPr/>
        <a:lstStyle/>
        <a:p>
          <a:r>
            <a:rPr lang="pl-PL" dirty="0"/>
            <a:t>dokonanie czynności procesowej wraz z wniosek o przywrócenie terminu </a:t>
          </a:r>
        </a:p>
      </dgm:t>
    </dgm:pt>
    <dgm:pt modelId="{F71D6DBD-37CD-4E10-9B72-E8AD0BF77549}" type="parTrans" cxnId="{44C65397-55E0-4F94-8381-A6306F165B7B}">
      <dgm:prSet/>
      <dgm:spPr/>
      <dgm:t>
        <a:bodyPr/>
        <a:lstStyle/>
        <a:p>
          <a:endParaRPr lang="pl-PL"/>
        </a:p>
      </dgm:t>
    </dgm:pt>
    <dgm:pt modelId="{3F34BCD1-0022-4843-8475-F5B4042FC980}" type="sibTrans" cxnId="{44C65397-55E0-4F94-8381-A6306F165B7B}">
      <dgm:prSet/>
      <dgm:spPr/>
      <dgm:t>
        <a:bodyPr/>
        <a:lstStyle/>
        <a:p>
          <a:endParaRPr lang="pl-PL"/>
        </a:p>
      </dgm:t>
    </dgm:pt>
    <dgm:pt modelId="{9E50FA1D-4EB2-4271-92BA-EF8703392124}" type="pres">
      <dgm:prSet presAssocID="{E4CD59A1-6DBF-4643-AD6B-778AD149CE98}" presName="linearFlow" presStyleCnt="0">
        <dgm:presLayoutVars>
          <dgm:dir/>
          <dgm:resizeHandles val="exact"/>
        </dgm:presLayoutVars>
      </dgm:prSet>
      <dgm:spPr/>
    </dgm:pt>
    <dgm:pt modelId="{FAE24FA6-9D39-4FFF-AC8A-798B8587050C}" type="pres">
      <dgm:prSet presAssocID="{DC4556B3-67CA-4DD5-91A4-C7B01C37F553}" presName="node" presStyleLbl="node1" presStyleIdx="0" presStyleCnt="4">
        <dgm:presLayoutVars>
          <dgm:bulletEnabled val="1"/>
        </dgm:presLayoutVars>
      </dgm:prSet>
      <dgm:spPr/>
      <dgm:t>
        <a:bodyPr/>
        <a:lstStyle/>
        <a:p>
          <a:endParaRPr lang="pl-PL"/>
        </a:p>
      </dgm:t>
    </dgm:pt>
    <dgm:pt modelId="{90B6EF31-360D-42AB-9C9F-162D60FBD379}" type="pres">
      <dgm:prSet presAssocID="{DCC9DF3E-55C5-4613-BAC9-05AEB3575B9B}" presName="spacerL" presStyleCnt="0"/>
      <dgm:spPr/>
    </dgm:pt>
    <dgm:pt modelId="{0E46FC82-5C9B-4FF3-BA79-024232A8FFBE}" type="pres">
      <dgm:prSet presAssocID="{DCC9DF3E-55C5-4613-BAC9-05AEB3575B9B}" presName="sibTrans" presStyleLbl="sibTrans2D1" presStyleIdx="0" presStyleCnt="3"/>
      <dgm:spPr/>
      <dgm:t>
        <a:bodyPr/>
        <a:lstStyle/>
        <a:p>
          <a:endParaRPr lang="pl-PL"/>
        </a:p>
      </dgm:t>
    </dgm:pt>
    <dgm:pt modelId="{61106BF5-F335-4548-9C84-C53F065BFFE4}" type="pres">
      <dgm:prSet presAssocID="{DCC9DF3E-55C5-4613-BAC9-05AEB3575B9B}" presName="spacerR" presStyleCnt="0"/>
      <dgm:spPr/>
    </dgm:pt>
    <dgm:pt modelId="{D00BE04B-B893-42FA-8C9C-6CB4CDE9CDB2}" type="pres">
      <dgm:prSet presAssocID="{EC11F98A-3F7F-41A1-85A8-7DDC890CB10E}" presName="node" presStyleLbl="node1" presStyleIdx="1" presStyleCnt="4">
        <dgm:presLayoutVars>
          <dgm:bulletEnabled val="1"/>
        </dgm:presLayoutVars>
      </dgm:prSet>
      <dgm:spPr/>
      <dgm:t>
        <a:bodyPr/>
        <a:lstStyle/>
        <a:p>
          <a:endParaRPr lang="pl-PL"/>
        </a:p>
      </dgm:t>
    </dgm:pt>
    <dgm:pt modelId="{9DA51866-2099-41E2-9B60-31569D703345}" type="pres">
      <dgm:prSet presAssocID="{B081C212-86A8-46AC-911D-7C13C55E54C8}" presName="spacerL" presStyleCnt="0"/>
      <dgm:spPr/>
    </dgm:pt>
    <dgm:pt modelId="{77D5AEFD-EA1C-4955-B499-2D7F45C22964}" type="pres">
      <dgm:prSet presAssocID="{B081C212-86A8-46AC-911D-7C13C55E54C8}" presName="sibTrans" presStyleLbl="sibTrans2D1" presStyleIdx="1" presStyleCnt="3"/>
      <dgm:spPr/>
      <dgm:t>
        <a:bodyPr/>
        <a:lstStyle/>
        <a:p>
          <a:endParaRPr lang="pl-PL"/>
        </a:p>
      </dgm:t>
    </dgm:pt>
    <dgm:pt modelId="{ADCA6AE8-4370-45EF-AFED-69F594337A15}" type="pres">
      <dgm:prSet presAssocID="{B081C212-86A8-46AC-911D-7C13C55E54C8}" presName="spacerR" presStyleCnt="0"/>
      <dgm:spPr/>
    </dgm:pt>
    <dgm:pt modelId="{54FECA4B-3657-44EE-810E-7C632F08A33D}" type="pres">
      <dgm:prSet presAssocID="{FEDB9B93-F98F-46E6-8CA1-CD9EBF6A74B5}" presName="node" presStyleLbl="node1" presStyleIdx="2" presStyleCnt="4">
        <dgm:presLayoutVars>
          <dgm:bulletEnabled val="1"/>
        </dgm:presLayoutVars>
      </dgm:prSet>
      <dgm:spPr/>
      <dgm:t>
        <a:bodyPr/>
        <a:lstStyle/>
        <a:p>
          <a:endParaRPr lang="pl-PL"/>
        </a:p>
      </dgm:t>
    </dgm:pt>
    <dgm:pt modelId="{B91360EB-229F-41B6-B5D2-C177580B5169}" type="pres">
      <dgm:prSet presAssocID="{3F34BCD1-0022-4843-8475-F5B4042FC980}" presName="spacerL" presStyleCnt="0"/>
      <dgm:spPr/>
    </dgm:pt>
    <dgm:pt modelId="{02DEEF10-636C-4FBD-95FF-F38644BF5D09}" type="pres">
      <dgm:prSet presAssocID="{3F34BCD1-0022-4843-8475-F5B4042FC980}" presName="sibTrans" presStyleLbl="sibTrans2D1" presStyleIdx="2" presStyleCnt="3"/>
      <dgm:spPr/>
      <dgm:t>
        <a:bodyPr/>
        <a:lstStyle/>
        <a:p>
          <a:endParaRPr lang="pl-PL"/>
        </a:p>
      </dgm:t>
    </dgm:pt>
    <dgm:pt modelId="{63C0E11F-BAF8-45A2-ABD2-94FDEB7AE237}" type="pres">
      <dgm:prSet presAssocID="{3F34BCD1-0022-4843-8475-F5B4042FC980}" presName="spacerR" presStyleCnt="0"/>
      <dgm:spPr/>
    </dgm:pt>
    <dgm:pt modelId="{BC6DBE37-30CE-411A-9DC0-F9ECBD4164ED}" type="pres">
      <dgm:prSet presAssocID="{CCA2B1EE-30D9-4EF2-A41C-A36D207EFF3A}" presName="node" presStyleLbl="node1" presStyleIdx="3" presStyleCnt="4">
        <dgm:presLayoutVars>
          <dgm:bulletEnabled val="1"/>
        </dgm:presLayoutVars>
      </dgm:prSet>
      <dgm:spPr/>
      <dgm:t>
        <a:bodyPr/>
        <a:lstStyle/>
        <a:p>
          <a:endParaRPr lang="pl-PL"/>
        </a:p>
      </dgm:t>
    </dgm:pt>
  </dgm:ptLst>
  <dgm:cxnLst>
    <dgm:cxn modelId="{4A0706F2-2968-4206-8E1D-A473C391AB15}" type="presOf" srcId="{3F34BCD1-0022-4843-8475-F5B4042FC980}" destId="{02DEEF10-636C-4FBD-95FF-F38644BF5D09}" srcOrd="0" destOrd="0" presId="urn:microsoft.com/office/officeart/2005/8/layout/equation1"/>
    <dgm:cxn modelId="{FB08534F-913E-440F-98AA-2614BC20A359}" type="presOf" srcId="{DC4556B3-67CA-4DD5-91A4-C7B01C37F553}" destId="{FAE24FA6-9D39-4FFF-AC8A-798B8587050C}" srcOrd="0" destOrd="0" presId="urn:microsoft.com/office/officeart/2005/8/layout/equation1"/>
    <dgm:cxn modelId="{8446DAA5-CE9C-40A4-8401-667BF60CF046}" srcId="{E4CD59A1-6DBF-4643-AD6B-778AD149CE98}" destId="{EC11F98A-3F7F-41A1-85A8-7DDC890CB10E}" srcOrd="1" destOrd="0" parTransId="{20B3492B-F9BC-4CB6-8319-BEC83868C51B}" sibTransId="{B081C212-86A8-46AC-911D-7C13C55E54C8}"/>
    <dgm:cxn modelId="{44C65397-55E0-4F94-8381-A6306F165B7B}" srcId="{E4CD59A1-6DBF-4643-AD6B-778AD149CE98}" destId="{FEDB9B93-F98F-46E6-8CA1-CD9EBF6A74B5}" srcOrd="2" destOrd="0" parTransId="{F71D6DBD-37CD-4E10-9B72-E8AD0BF77549}" sibTransId="{3F34BCD1-0022-4843-8475-F5B4042FC980}"/>
    <dgm:cxn modelId="{60B2B36B-9A1C-4245-9369-51E1C5912A58}" srcId="{E4CD59A1-6DBF-4643-AD6B-778AD149CE98}" destId="{CCA2B1EE-30D9-4EF2-A41C-A36D207EFF3A}" srcOrd="3" destOrd="0" parTransId="{FB50634F-0D81-4783-90B1-68C074A9E286}" sibTransId="{A0C3A3B4-5623-49E3-8881-6AB0C37D7028}"/>
    <dgm:cxn modelId="{22E54774-0A0E-4A5E-B387-9AF95489E8D1}" type="presOf" srcId="{EC11F98A-3F7F-41A1-85A8-7DDC890CB10E}" destId="{D00BE04B-B893-42FA-8C9C-6CB4CDE9CDB2}" srcOrd="0" destOrd="0" presId="urn:microsoft.com/office/officeart/2005/8/layout/equation1"/>
    <dgm:cxn modelId="{56388B92-D137-4361-8E7D-C87839A245F8}" type="presOf" srcId="{B081C212-86A8-46AC-911D-7C13C55E54C8}" destId="{77D5AEFD-EA1C-4955-B499-2D7F45C22964}" srcOrd="0" destOrd="0" presId="urn:microsoft.com/office/officeart/2005/8/layout/equation1"/>
    <dgm:cxn modelId="{16454CB2-88CD-4D35-BEA3-5517B40DCECD}" type="presOf" srcId="{E4CD59A1-6DBF-4643-AD6B-778AD149CE98}" destId="{9E50FA1D-4EB2-4271-92BA-EF8703392124}" srcOrd="0" destOrd="0" presId="urn:microsoft.com/office/officeart/2005/8/layout/equation1"/>
    <dgm:cxn modelId="{97D7C7DA-8629-458D-9FBE-43EC8A661756}" type="presOf" srcId="{DCC9DF3E-55C5-4613-BAC9-05AEB3575B9B}" destId="{0E46FC82-5C9B-4FF3-BA79-024232A8FFBE}" srcOrd="0" destOrd="0" presId="urn:microsoft.com/office/officeart/2005/8/layout/equation1"/>
    <dgm:cxn modelId="{49CFF474-6461-4673-9B90-97C8ECF11B0E}" type="presOf" srcId="{CCA2B1EE-30D9-4EF2-A41C-A36D207EFF3A}" destId="{BC6DBE37-30CE-411A-9DC0-F9ECBD4164ED}" srcOrd="0" destOrd="0" presId="urn:microsoft.com/office/officeart/2005/8/layout/equation1"/>
    <dgm:cxn modelId="{4A0B5E9E-683A-4E8B-9245-2BE5267B044A}" type="presOf" srcId="{FEDB9B93-F98F-46E6-8CA1-CD9EBF6A74B5}" destId="{54FECA4B-3657-44EE-810E-7C632F08A33D}" srcOrd="0" destOrd="0" presId="urn:microsoft.com/office/officeart/2005/8/layout/equation1"/>
    <dgm:cxn modelId="{8170F1C9-0314-412C-B88A-7D7131F271AB}" srcId="{E4CD59A1-6DBF-4643-AD6B-778AD149CE98}" destId="{DC4556B3-67CA-4DD5-91A4-C7B01C37F553}" srcOrd="0" destOrd="0" parTransId="{A3E70BF0-A687-4037-AB95-150D4AEA0F73}" sibTransId="{DCC9DF3E-55C5-4613-BAC9-05AEB3575B9B}"/>
    <dgm:cxn modelId="{728967DC-4E9A-4B7F-9FF5-14A5DACC34CA}" type="presParOf" srcId="{9E50FA1D-4EB2-4271-92BA-EF8703392124}" destId="{FAE24FA6-9D39-4FFF-AC8A-798B8587050C}" srcOrd="0" destOrd="0" presId="urn:microsoft.com/office/officeart/2005/8/layout/equation1"/>
    <dgm:cxn modelId="{94C04B23-FEDD-41B3-AD82-24FD4B855F72}" type="presParOf" srcId="{9E50FA1D-4EB2-4271-92BA-EF8703392124}" destId="{90B6EF31-360D-42AB-9C9F-162D60FBD379}" srcOrd="1" destOrd="0" presId="urn:microsoft.com/office/officeart/2005/8/layout/equation1"/>
    <dgm:cxn modelId="{8939CF92-70BE-4173-B4B6-470B7EC86F61}" type="presParOf" srcId="{9E50FA1D-4EB2-4271-92BA-EF8703392124}" destId="{0E46FC82-5C9B-4FF3-BA79-024232A8FFBE}" srcOrd="2" destOrd="0" presId="urn:microsoft.com/office/officeart/2005/8/layout/equation1"/>
    <dgm:cxn modelId="{BD71C050-B843-46BC-9D52-31D650A8D45A}" type="presParOf" srcId="{9E50FA1D-4EB2-4271-92BA-EF8703392124}" destId="{61106BF5-F335-4548-9C84-C53F065BFFE4}" srcOrd="3" destOrd="0" presId="urn:microsoft.com/office/officeart/2005/8/layout/equation1"/>
    <dgm:cxn modelId="{7ED675CD-3356-45DA-B087-15E17A5C2128}" type="presParOf" srcId="{9E50FA1D-4EB2-4271-92BA-EF8703392124}" destId="{D00BE04B-B893-42FA-8C9C-6CB4CDE9CDB2}" srcOrd="4" destOrd="0" presId="urn:microsoft.com/office/officeart/2005/8/layout/equation1"/>
    <dgm:cxn modelId="{090882BA-28C2-42FE-9EBA-4484A2F5C7CA}" type="presParOf" srcId="{9E50FA1D-4EB2-4271-92BA-EF8703392124}" destId="{9DA51866-2099-41E2-9B60-31569D703345}" srcOrd="5" destOrd="0" presId="urn:microsoft.com/office/officeart/2005/8/layout/equation1"/>
    <dgm:cxn modelId="{A4951BCB-F201-49ED-83B3-E738F0C50FA7}" type="presParOf" srcId="{9E50FA1D-4EB2-4271-92BA-EF8703392124}" destId="{77D5AEFD-EA1C-4955-B499-2D7F45C22964}" srcOrd="6" destOrd="0" presId="urn:microsoft.com/office/officeart/2005/8/layout/equation1"/>
    <dgm:cxn modelId="{A86A5E80-15C8-4B26-866A-3BDFD8D92EF6}" type="presParOf" srcId="{9E50FA1D-4EB2-4271-92BA-EF8703392124}" destId="{ADCA6AE8-4370-45EF-AFED-69F594337A15}" srcOrd="7" destOrd="0" presId="urn:microsoft.com/office/officeart/2005/8/layout/equation1"/>
    <dgm:cxn modelId="{0FC8F0C9-EF23-42EC-8DDC-9443FCA51A10}" type="presParOf" srcId="{9E50FA1D-4EB2-4271-92BA-EF8703392124}" destId="{54FECA4B-3657-44EE-810E-7C632F08A33D}" srcOrd="8" destOrd="0" presId="urn:microsoft.com/office/officeart/2005/8/layout/equation1"/>
    <dgm:cxn modelId="{4058012C-F0DB-4C06-A40C-373D4DF7E692}" type="presParOf" srcId="{9E50FA1D-4EB2-4271-92BA-EF8703392124}" destId="{B91360EB-229F-41B6-B5D2-C177580B5169}" srcOrd="9" destOrd="0" presId="urn:microsoft.com/office/officeart/2005/8/layout/equation1"/>
    <dgm:cxn modelId="{922F2677-DE5C-4A80-8570-BD7D2AA1BADC}" type="presParOf" srcId="{9E50FA1D-4EB2-4271-92BA-EF8703392124}" destId="{02DEEF10-636C-4FBD-95FF-F38644BF5D09}" srcOrd="10" destOrd="0" presId="urn:microsoft.com/office/officeart/2005/8/layout/equation1"/>
    <dgm:cxn modelId="{F93D2FAE-7DEA-4CF7-B9A7-F5311D407A5C}" type="presParOf" srcId="{9E50FA1D-4EB2-4271-92BA-EF8703392124}" destId="{63C0E11F-BAF8-45A2-ABD2-94FDEB7AE237}" srcOrd="11" destOrd="0" presId="urn:microsoft.com/office/officeart/2005/8/layout/equation1"/>
    <dgm:cxn modelId="{46988604-455F-40C6-ABB9-55A5F8C60A89}" type="presParOf" srcId="{9E50FA1D-4EB2-4271-92BA-EF8703392124}" destId="{BC6DBE37-30CE-411A-9DC0-F9ECBD4164ED}" srcOrd="12" destOrd="0" presId="urn:microsoft.com/office/officeart/2005/8/layout/equati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49D519E-74CF-46D0-800D-C7A4B261F3AD}" type="doc">
      <dgm:prSet loTypeId="urn:microsoft.com/office/officeart/2005/8/layout/vList5" loCatId="list" qsTypeId="urn:microsoft.com/office/officeart/2005/8/quickstyle/simple1" qsCatId="simple" csTypeId="urn:microsoft.com/office/officeart/2005/8/colors/colorful1" csCatId="colorful" phldr="1"/>
      <dgm:spPr/>
      <dgm:t>
        <a:bodyPr/>
        <a:lstStyle/>
        <a:p>
          <a:endParaRPr lang="pl-PL"/>
        </a:p>
      </dgm:t>
    </dgm:pt>
    <dgm:pt modelId="{B631EBC4-93B9-4B03-BEF7-49E6CF9444D4}">
      <dgm:prSet/>
      <dgm:spPr/>
      <dgm:t>
        <a:bodyPr/>
        <a:lstStyle/>
        <a:p>
          <a:pPr rtl="0"/>
          <a:r>
            <a:rPr lang="pl-PL"/>
            <a:t>Bezpośrednie </a:t>
          </a:r>
        </a:p>
      </dgm:t>
    </dgm:pt>
    <dgm:pt modelId="{B22A41A6-6A41-4095-A7BC-EBE3A9DF05AE}" type="parTrans" cxnId="{52807143-DB27-4D40-BFF9-AD3F72E8D281}">
      <dgm:prSet/>
      <dgm:spPr/>
      <dgm:t>
        <a:bodyPr/>
        <a:lstStyle/>
        <a:p>
          <a:endParaRPr lang="pl-PL"/>
        </a:p>
      </dgm:t>
    </dgm:pt>
    <dgm:pt modelId="{B2041915-023F-4C8C-9C07-F818EFBBA3FF}" type="sibTrans" cxnId="{52807143-DB27-4D40-BFF9-AD3F72E8D281}">
      <dgm:prSet/>
      <dgm:spPr/>
      <dgm:t>
        <a:bodyPr/>
        <a:lstStyle/>
        <a:p>
          <a:endParaRPr lang="pl-PL"/>
        </a:p>
      </dgm:t>
    </dgm:pt>
    <dgm:pt modelId="{2EEAEA5A-5C4E-4EEB-92FE-81997AFA07A1}">
      <dgm:prSet/>
      <dgm:spPr/>
      <dgm:t>
        <a:bodyPr/>
        <a:lstStyle/>
        <a:p>
          <a:pPr rtl="0"/>
          <a:r>
            <a:rPr lang="pl-PL" dirty="0"/>
            <a:t>Doręczenie pośrednie </a:t>
          </a:r>
        </a:p>
      </dgm:t>
    </dgm:pt>
    <dgm:pt modelId="{5CA7FB2A-2E25-410F-AE8C-AF946365CAA0}" type="parTrans" cxnId="{04777213-2344-47C7-8C96-24A4C8360FDA}">
      <dgm:prSet/>
      <dgm:spPr/>
      <dgm:t>
        <a:bodyPr/>
        <a:lstStyle/>
        <a:p>
          <a:endParaRPr lang="pl-PL"/>
        </a:p>
      </dgm:t>
    </dgm:pt>
    <dgm:pt modelId="{26FE348B-64B2-4F8F-9A9D-FB676A53D52E}" type="sibTrans" cxnId="{04777213-2344-47C7-8C96-24A4C8360FDA}">
      <dgm:prSet/>
      <dgm:spPr/>
      <dgm:t>
        <a:bodyPr/>
        <a:lstStyle/>
        <a:p>
          <a:endParaRPr lang="pl-PL"/>
        </a:p>
      </dgm:t>
    </dgm:pt>
    <dgm:pt modelId="{BA00DF85-C1B6-4CE7-861D-F9D0519C7FFC}">
      <dgm:prSet/>
      <dgm:spPr/>
      <dgm:t>
        <a:bodyPr/>
        <a:lstStyle/>
        <a:p>
          <a:pPr rtl="0"/>
          <a:r>
            <a:rPr lang="pl-PL"/>
            <a:t>Doręczenie zastępcze </a:t>
          </a:r>
        </a:p>
      </dgm:t>
    </dgm:pt>
    <dgm:pt modelId="{7AE1B8D0-5325-4D1F-A784-2FF899F42585}" type="parTrans" cxnId="{8AD9DF02-49FD-4B55-B629-32AEB397D7C3}">
      <dgm:prSet/>
      <dgm:spPr/>
      <dgm:t>
        <a:bodyPr/>
        <a:lstStyle/>
        <a:p>
          <a:endParaRPr lang="pl-PL"/>
        </a:p>
      </dgm:t>
    </dgm:pt>
    <dgm:pt modelId="{A4E3AE6E-4725-412C-8B92-B89B792A5247}" type="sibTrans" cxnId="{8AD9DF02-49FD-4B55-B629-32AEB397D7C3}">
      <dgm:prSet/>
      <dgm:spPr/>
      <dgm:t>
        <a:bodyPr/>
        <a:lstStyle/>
        <a:p>
          <a:endParaRPr lang="pl-PL"/>
        </a:p>
      </dgm:t>
    </dgm:pt>
    <dgm:pt modelId="{A6CDA3B8-5168-4CCE-8CE0-34C9FA935E23}" type="pres">
      <dgm:prSet presAssocID="{449D519E-74CF-46D0-800D-C7A4B261F3AD}" presName="Name0" presStyleCnt="0">
        <dgm:presLayoutVars>
          <dgm:dir/>
          <dgm:animLvl val="lvl"/>
          <dgm:resizeHandles val="exact"/>
        </dgm:presLayoutVars>
      </dgm:prSet>
      <dgm:spPr/>
      <dgm:t>
        <a:bodyPr/>
        <a:lstStyle/>
        <a:p>
          <a:endParaRPr lang="pl-PL"/>
        </a:p>
      </dgm:t>
    </dgm:pt>
    <dgm:pt modelId="{AFFBF497-5121-4379-8D63-3F4C604F9789}" type="pres">
      <dgm:prSet presAssocID="{B631EBC4-93B9-4B03-BEF7-49E6CF9444D4}" presName="linNode" presStyleCnt="0"/>
      <dgm:spPr/>
    </dgm:pt>
    <dgm:pt modelId="{A8474520-EB06-4952-8DB2-8C9114D66762}" type="pres">
      <dgm:prSet presAssocID="{B631EBC4-93B9-4B03-BEF7-49E6CF9444D4}" presName="parentText" presStyleLbl="node1" presStyleIdx="0" presStyleCnt="3">
        <dgm:presLayoutVars>
          <dgm:chMax val="1"/>
          <dgm:bulletEnabled val="1"/>
        </dgm:presLayoutVars>
      </dgm:prSet>
      <dgm:spPr/>
      <dgm:t>
        <a:bodyPr/>
        <a:lstStyle/>
        <a:p>
          <a:endParaRPr lang="pl-PL"/>
        </a:p>
      </dgm:t>
    </dgm:pt>
    <dgm:pt modelId="{97CC6E0A-37E4-4611-A41D-3A39E15C6ACF}" type="pres">
      <dgm:prSet presAssocID="{B2041915-023F-4C8C-9C07-F818EFBBA3FF}" presName="sp" presStyleCnt="0"/>
      <dgm:spPr/>
    </dgm:pt>
    <dgm:pt modelId="{CA285426-58D4-40B9-B251-1FDDC089959C}" type="pres">
      <dgm:prSet presAssocID="{2EEAEA5A-5C4E-4EEB-92FE-81997AFA07A1}" presName="linNode" presStyleCnt="0"/>
      <dgm:spPr/>
    </dgm:pt>
    <dgm:pt modelId="{6576BC5C-F933-432A-B9BE-87124A74F0FF}" type="pres">
      <dgm:prSet presAssocID="{2EEAEA5A-5C4E-4EEB-92FE-81997AFA07A1}" presName="parentText" presStyleLbl="node1" presStyleIdx="1" presStyleCnt="3">
        <dgm:presLayoutVars>
          <dgm:chMax val="1"/>
          <dgm:bulletEnabled val="1"/>
        </dgm:presLayoutVars>
      </dgm:prSet>
      <dgm:spPr/>
      <dgm:t>
        <a:bodyPr/>
        <a:lstStyle/>
        <a:p>
          <a:endParaRPr lang="pl-PL"/>
        </a:p>
      </dgm:t>
    </dgm:pt>
    <dgm:pt modelId="{D8819276-7FA4-4655-8559-78DDFC9834F4}" type="pres">
      <dgm:prSet presAssocID="{26FE348B-64B2-4F8F-9A9D-FB676A53D52E}" presName="sp" presStyleCnt="0"/>
      <dgm:spPr/>
    </dgm:pt>
    <dgm:pt modelId="{BAF6119D-3A8B-4F9C-AD72-240B779A7602}" type="pres">
      <dgm:prSet presAssocID="{BA00DF85-C1B6-4CE7-861D-F9D0519C7FFC}" presName="linNode" presStyleCnt="0"/>
      <dgm:spPr/>
    </dgm:pt>
    <dgm:pt modelId="{D830B53C-4716-4068-AC10-056DA9ECD64D}" type="pres">
      <dgm:prSet presAssocID="{BA00DF85-C1B6-4CE7-861D-F9D0519C7FFC}" presName="parentText" presStyleLbl="node1" presStyleIdx="2" presStyleCnt="3">
        <dgm:presLayoutVars>
          <dgm:chMax val="1"/>
          <dgm:bulletEnabled val="1"/>
        </dgm:presLayoutVars>
      </dgm:prSet>
      <dgm:spPr/>
      <dgm:t>
        <a:bodyPr/>
        <a:lstStyle/>
        <a:p>
          <a:endParaRPr lang="pl-PL"/>
        </a:p>
      </dgm:t>
    </dgm:pt>
  </dgm:ptLst>
  <dgm:cxnLst>
    <dgm:cxn modelId="{8AD9DF02-49FD-4B55-B629-32AEB397D7C3}" srcId="{449D519E-74CF-46D0-800D-C7A4B261F3AD}" destId="{BA00DF85-C1B6-4CE7-861D-F9D0519C7FFC}" srcOrd="2" destOrd="0" parTransId="{7AE1B8D0-5325-4D1F-A784-2FF899F42585}" sibTransId="{A4E3AE6E-4725-412C-8B92-B89B792A5247}"/>
    <dgm:cxn modelId="{04777213-2344-47C7-8C96-24A4C8360FDA}" srcId="{449D519E-74CF-46D0-800D-C7A4B261F3AD}" destId="{2EEAEA5A-5C4E-4EEB-92FE-81997AFA07A1}" srcOrd="1" destOrd="0" parTransId="{5CA7FB2A-2E25-410F-AE8C-AF946365CAA0}" sibTransId="{26FE348B-64B2-4F8F-9A9D-FB676A53D52E}"/>
    <dgm:cxn modelId="{A3447F6A-96F6-4681-A395-EF49E0C376F5}" type="presOf" srcId="{B631EBC4-93B9-4B03-BEF7-49E6CF9444D4}" destId="{A8474520-EB06-4952-8DB2-8C9114D66762}" srcOrd="0" destOrd="0" presId="urn:microsoft.com/office/officeart/2005/8/layout/vList5"/>
    <dgm:cxn modelId="{AD834855-296D-46AB-9F3B-A41017264031}" type="presOf" srcId="{2EEAEA5A-5C4E-4EEB-92FE-81997AFA07A1}" destId="{6576BC5C-F933-432A-B9BE-87124A74F0FF}" srcOrd="0" destOrd="0" presId="urn:microsoft.com/office/officeart/2005/8/layout/vList5"/>
    <dgm:cxn modelId="{82E464E8-090A-4ED5-B3AF-BEFB316A5BB1}" type="presOf" srcId="{449D519E-74CF-46D0-800D-C7A4B261F3AD}" destId="{A6CDA3B8-5168-4CCE-8CE0-34C9FA935E23}" srcOrd="0" destOrd="0" presId="urn:microsoft.com/office/officeart/2005/8/layout/vList5"/>
    <dgm:cxn modelId="{9DCAEE66-7BD5-47EE-AF64-8A39D3E63CD1}" type="presOf" srcId="{BA00DF85-C1B6-4CE7-861D-F9D0519C7FFC}" destId="{D830B53C-4716-4068-AC10-056DA9ECD64D}" srcOrd="0" destOrd="0" presId="urn:microsoft.com/office/officeart/2005/8/layout/vList5"/>
    <dgm:cxn modelId="{52807143-DB27-4D40-BFF9-AD3F72E8D281}" srcId="{449D519E-74CF-46D0-800D-C7A4B261F3AD}" destId="{B631EBC4-93B9-4B03-BEF7-49E6CF9444D4}" srcOrd="0" destOrd="0" parTransId="{B22A41A6-6A41-4095-A7BC-EBE3A9DF05AE}" sibTransId="{B2041915-023F-4C8C-9C07-F818EFBBA3FF}"/>
    <dgm:cxn modelId="{3F9E28E8-E346-4A97-9DBF-5CAAA8684CA4}" type="presParOf" srcId="{A6CDA3B8-5168-4CCE-8CE0-34C9FA935E23}" destId="{AFFBF497-5121-4379-8D63-3F4C604F9789}" srcOrd="0" destOrd="0" presId="urn:microsoft.com/office/officeart/2005/8/layout/vList5"/>
    <dgm:cxn modelId="{D2B64923-FC82-421C-8F2E-68E061511B7E}" type="presParOf" srcId="{AFFBF497-5121-4379-8D63-3F4C604F9789}" destId="{A8474520-EB06-4952-8DB2-8C9114D66762}" srcOrd="0" destOrd="0" presId="urn:microsoft.com/office/officeart/2005/8/layout/vList5"/>
    <dgm:cxn modelId="{781A262A-CAED-4201-A202-025EB36C62FF}" type="presParOf" srcId="{A6CDA3B8-5168-4CCE-8CE0-34C9FA935E23}" destId="{97CC6E0A-37E4-4611-A41D-3A39E15C6ACF}" srcOrd="1" destOrd="0" presId="urn:microsoft.com/office/officeart/2005/8/layout/vList5"/>
    <dgm:cxn modelId="{65DAC52A-1C45-41DD-96AD-C88A8EA4B3D9}" type="presParOf" srcId="{A6CDA3B8-5168-4CCE-8CE0-34C9FA935E23}" destId="{CA285426-58D4-40B9-B251-1FDDC089959C}" srcOrd="2" destOrd="0" presId="urn:microsoft.com/office/officeart/2005/8/layout/vList5"/>
    <dgm:cxn modelId="{11A18462-6D91-45C4-9DF9-7802467F21ED}" type="presParOf" srcId="{CA285426-58D4-40B9-B251-1FDDC089959C}" destId="{6576BC5C-F933-432A-B9BE-87124A74F0FF}" srcOrd="0" destOrd="0" presId="urn:microsoft.com/office/officeart/2005/8/layout/vList5"/>
    <dgm:cxn modelId="{4B8BFB8B-7711-4784-9D03-C3EE6B3F164A}" type="presParOf" srcId="{A6CDA3B8-5168-4CCE-8CE0-34C9FA935E23}" destId="{D8819276-7FA4-4655-8559-78DDFC9834F4}" srcOrd="3" destOrd="0" presId="urn:microsoft.com/office/officeart/2005/8/layout/vList5"/>
    <dgm:cxn modelId="{87BA6007-F29C-4DD6-BC5E-5FF7B80CDADF}" type="presParOf" srcId="{A6CDA3B8-5168-4CCE-8CE0-34C9FA935E23}" destId="{BAF6119D-3A8B-4F9C-AD72-240B779A7602}" srcOrd="4" destOrd="0" presId="urn:microsoft.com/office/officeart/2005/8/layout/vList5"/>
    <dgm:cxn modelId="{489C97A6-315A-4818-9C2E-F24BEE4F03AF}" type="presParOf" srcId="{BAF6119D-3A8B-4F9C-AD72-240B779A7602}" destId="{D830B53C-4716-4068-AC10-056DA9ECD64D}"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1BDCFAB-2DA5-48F8-97D4-95DB0BCA9F3C}"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pl-PL"/>
        </a:p>
      </dgm:t>
    </dgm:pt>
    <dgm:pt modelId="{BB63B3DF-20EE-4EF9-8A87-4BC5172DCB74}">
      <dgm:prSet/>
      <dgm:spPr/>
      <dgm:t>
        <a:bodyPr/>
        <a:lstStyle/>
        <a:p>
          <a:pPr rtl="0"/>
          <a:r>
            <a:rPr lang="pl-PL"/>
            <a:t>Protokół </a:t>
          </a:r>
        </a:p>
      </dgm:t>
    </dgm:pt>
    <dgm:pt modelId="{E0155E76-84B8-4A65-90BD-68E1B3DBBFBA}" type="parTrans" cxnId="{3EDBC2D4-4060-4B50-A75C-2BD9201C83C8}">
      <dgm:prSet/>
      <dgm:spPr/>
      <dgm:t>
        <a:bodyPr/>
        <a:lstStyle/>
        <a:p>
          <a:endParaRPr lang="pl-PL"/>
        </a:p>
      </dgm:t>
    </dgm:pt>
    <dgm:pt modelId="{96515AA4-EE2D-4BBA-9D85-87AA3E8234D0}" type="sibTrans" cxnId="{3EDBC2D4-4060-4B50-A75C-2BD9201C83C8}">
      <dgm:prSet/>
      <dgm:spPr/>
      <dgm:t>
        <a:bodyPr/>
        <a:lstStyle/>
        <a:p>
          <a:endParaRPr lang="pl-PL"/>
        </a:p>
      </dgm:t>
    </dgm:pt>
    <dgm:pt modelId="{13E98DC3-DD14-478A-992C-3A5B6BB81D3B}">
      <dgm:prSet/>
      <dgm:spPr/>
      <dgm:t>
        <a:bodyPr/>
        <a:lstStyle/>
        <a:p>
          <a:pPr rtl="0"/>
          <a:r>
            <a:rPr lang="pl-PL"/>
            <a:t>Protokół ograniczony </a:t>
          </a:r>
        </a:p>
      </dgm:t>
    </dgm:pt>
    <dgm:pt modelId="{4C435B52-3332-451D-8CF4-94C445DD0093}" type="parTrans" cxnId="{479DB232-8FF2-4A91-8D53-D367C4BAD453}">
      <dgm:prSet/>
      <dgm:spPr/>
      <dgm:t>
        <a:bodyPr/>
        <a:lstStyle/>
        <a:p>
          <a:endParaRPr lang="pl-PL"/>
        </a:p>
      </dgm:t>
    </dgm:pt>
    <dgm:pt modelId="{37F4848E-865F-45EC-8525-DC2A51FD288F}" type="sibTrans" cxnId="{479DB232-8FF2-4A91-8D53-D367C4BAD453}">
      <dgm:prSet/>
      <dgm:spPr/>
      <dgm:t>
        <a:bodyPr/>
        <a:lstStyle/>
        <a:p>
          <a:endParaRPr lang="pl-PL"/>
        </a:p>
      </dgm:t>
    </dgm:pt>
    <dgm:pt modelId="{165E9C0A-F8DB-442F-AFCF-C57DF0BCA438}">
      <dgm:prSet/>
      <dgm:spPr/>
      <dgm:t>
        <a:bodyPr/>
        <a:lstStyle/>
        <a:p>
          <a:pPr rtl="0"/>
          <a:r>
            <a:rPr lang="pl-PL"/>
            <a:t>Notatka urzędowa </a:t>
          </a:r>
        </a:p>
      </dgm:t>
    </dgm:pt>
    <dgm:pt modelId="{A63462FA-E4C8-4171-BDA6-53E2DB306742}" type="parTrans" cxnId="{025EC5BF-6F93-4A51-BCC7-2B3E827B307E}">
      <dgm:prSet/>
      <dgm:spPr/>
      <dgm:t>
        <a:bodyPr/>
        <a:lstStyle/>
        <a:p>
          <a:endParaRPr lang="pl-PL"/>
        </a:p>
      </dgm:t>
    </dgm:pt>
    <dgm:pt modelId="{4B25E4B1-87C0-4690-A253-4A89B3BC8C1C}" type="sibTrans" cxnId="{025EC5BF-6F93-4A51-BCC7-2B3E827B307E}">
      <dgm:prSet/>
      <dgm:spPr/>
      <dgm:t>
        <a:bodyPr/>
        <a:lstStyle/>
        <a:p>
          <a:endParaRPr lang="pl-PL"/>
        </a:p>
      </dgm:t>
    </dgm:pt>
    <dgm:pt modelId="{44BC25EF-9678-4CB1-9B91-E59060B1F320}">
      <dgm:prSet/>
      <dgm:spPr/>
      <dgm:t>
        <a:bodyPr/>
        <a:lstStyle/>
        <a:p>
          <a:pPr rtl="0"/>
          <a:r>
            <a:rPr lang="pl-PL"/>
            <a:t>Stenogram </a:t>
          </a:r>
        </a:p>
      </dgm:t>
    </dgm:pt>
    <dgm:pt modelId="{9A6061AE-4C48-45BF-8076-DD96C251218E}" type="parTrans" cxnId="{54DFAC40-ACF3-46F5-A412-8329389E74D6}">
      <dgm:prSet/>
      <dgm:spPr/>
      <dgm:t>
        <a:bodyPr/>
        <a:lstStyle/>
        <a:p>
          <a:endParaRPr lang="pl-PL"/>
        </a:p>
      </dgm:t>
    </dgm:pt>
    <dgm:pt modelId="{CE7EE2D9-408F-4175-8B00-DE15730EE1A1}" type="sibTrans" cxnId="{54DFAC40-ACF3-46F5-A412-8329389E74D6}">
      <dgm:prSet/>
      <dgm:spPr/>
      <dgm:t>
        <a:bodyPr/>
        <a:lstStyle/>
        <a:p>
          <a:endParaRPr lang="pl-PL"/>
        </a:p>
      </dgm:t>
    </dgm:pt>
    <dgm:pt modelId="{F34B0957-8A2B-4824-8E2E-4F678D603EAD}">
      <dgm:prSet/>
      <dgm:spPr/>
      <dgm:t>
        <a:bodyPr/>
        <a:lstStyle/>
        <a:p>
          <a:pPr rtl="0"/>
          <a:r>
            <a:rPr lang="pl-PL"/>
            <a:t>Rejestracja obrazu lub dźwięku</a:t>
          </a:r>
        </a:p>
      </dgm:t>
    </dgm:pt>
    <dgm:pt modelId="{40279B0E-22B6-4C76-9784-15835432CC9B}" type="parTrans" cxnId="{19B7296A-81F9-4ADC-91B7-B638BF05CAC5}">
      <dgm:prSet/>
      <dgm:spPr/>
      <dgm:t>
        <a:bodyPr/>
        <a:lstStyle/>
        <a:p>
          <a:endParaRPr lang="pl-PL"/>
        </a:p>
      </dgm:t>
    </dgm:pt>
    <dgm:pt modelId="{6485A768-EFBD-4EBB-88A0-DF2010838CB6}" type="sibTrans" cxnId="{19B7296A-81F9-4ADC-91B7-B638BF05CAC5}">
      <dgm:prSet/>
      <dgm:spPr/>
      <dgm:t>
        <a:bodyPr/>
        <a:lstStyle/>
        <a:p>
          <a:endParaRPr lang="pl-PL"/>
        </a:p>
      </dgm:t>
    </dgm:pt>
    <dgm:pt modelId="{DF331033-9037-496E-935B-B412B5001B4A}" type="pres">
      <dgm:prSet presAssocID="{71BDCFAB-2DA5-48F8-97D4-95DB0BCA9F3C}" presName="linear" presStyleCnt="0">
        <dgm:presLayoutVars>
          <dgm:animLvl val="lvl"/>
          <dgm:resizeHandles val="exact"/>
        </dgm:presLayoutVars>
      </dgm:prSet>
      <dgm:spPr/>
      <dgm:t>
        <a:bodyPr/>
        <a:lstStyle/>
        <a:p>
          <a:endParaRPr lang="pl-PL"/>
        </a:p>
      </dgm:t>
    </dgm:pt>
    <dgm:pt modelId="{BD405BE6-2883-491B-8196-3F8E7B074D5F}" type="pres">
      <dgm:prSet presAssocID="{BB63B3DF-20EE-4EF9-8A87-4BC5172DCB74}" presName="parentText" presStyleLbl="node1" presStyleIdx="0" presStyleCnt="5">
        <dgm:presLayoutVars>
          <dgm:chMax val="0"/>
          <dgm:bulletEnabled val="1"/>
        </dgm:presLayoutVars>
      </dgm:prSet>
      <dgm:spPr/>
      <dgm:t>
        <a:bodyPr/>
        <a:lstStyle/>
        <a:p>
          <a:endParaRPr lang="pl-PL"/>
        </a:p>
      </dgm:t>
    </dgm:pt>
    <dgm:pt modelId="{1F9354AA-5778-4CD7-A73F-6661E397458D}" type="pres">
      <dgm:prSet presAssocID="{96515AA4-EE2D-4BBA-9D85-87AA3E8234D0}" presName="spacer" presStyleCnt="0"/>
      <dgm:spPr/>
    </dgm:pt>
    <dgm:pt modelId="{FC3D4039-C1A1-4B57-B9F2-5FB7E7F2C8C7}" type="pres">
      <dgm:prSet presAssocID="{13E98DC3-DD14-478A-992C-3A5B6BB81D3B}" presName="parentText" presStyleLbl="node1" presStyleIdx="1" presStyleCnt="5">
        <dgm:presLayoutVars>
          <dgm:chMax val="0"/>
          <dgm:bulletEnabled val="1"/>
        </dgm:presLayoutVars>
      </dgm:prSet>
      <dgm:spPr/>
      <dgm:t>
        <a:bodyPr/>
        <a:lstStyle/>
        <a:p>
          <a:endParaRPr lang="pl-PL"/>
        </a:p>
      </dgm:t>
    </dgm:pt>
    <dgm:pt modelId="{E822C487-7E55-48AC-900E-A040EBA39457}" type="pres">
      <dgm:prSet presAssocID="{37F4848E-865F-45EC-8525-DC2A51FD288F}" presName="spacer" presStyleCnt="0"/>
      <dgm:spPr/>
    </dgm:pt>
    <dgm:pt modelId="{E31D2F71-0D42-4348-9C56-623029300D47}" type="pres">
      <dgm:prSet presAssocID="{165E9C0A-F8DB-442F-AFCF-C57DF0BCA438}" presName="parentText" presStyleLbl="node1" presStyleIdx="2" presStyleCnt="5">
        <dgm:presLayoutVars>
          <dgm:chMax val="0"/>
          <dgm:bulletEnabled val="1"/>
        </dgm:presLayoutVars>
      </dgm:prSet>
      <dgm:spPr/>
      <dgm:t>
        <a:bodyPr/>
        <a:lstStyle/>
        <a:p>
          <a:endParaRPr lang="pl-PL"/>
        </a:p>
      </dgm:t>
    </dgm:pt>
    <dgm:pt modelId="{1ABBD581-6922-4B7F-92D9-C5745753882A}" type="pres">
      <dgm:prSet presAssocID="{4B25E4B1-87C0-4690-A253-4A89B3BC8C1C}" presName="spacer" presStyleCnt="0"/>
      <dgm:spPr/>
    </dgm:pt>
    <dgm:pt modelId="{E2546EE5-5A53-4AA6-91E5-A78CA356FD83}" type="pres">
      <dgm:prSet presAssocID="{44BC25EF-9678-4CB1-9B91-E59060B1F320}" presName="parentText" presStyleLbl="node1" presStyleIdx="3" presStyleCnt="5">
        <dgm:presLayoutVars>
          <dgm:chMax val="0"/>
          <dgm:bulletEnabled val="1"/>
        </dgm:presLayoutVars>
      </dgm:prSet>
      <dgm:spPr/>
      <dgm:t>
        <a:bodyPr/>
        <a:lstStyle/>
        <a:p>
          <a:endParaRPr lang="pl-PL"/>
        </a:p>
      </dgm:t>
    </dgm:pt>
    <dgm:pt modelId="{3CD9BAF0-C4A7-4059-8A9F-3687B3FDA9DC}" type="pres">
      <dgm:prSet presAssocID="{CE7EE2D9-408F-4175-8B00-DE15730EE1A1}" presName="spacer" presStyleCnt="0"/>
      <dgm:spPr/>
    </dgm:pt>
    <dgm:pt modelId="{115C9862-CEC1-4FDC-85B4-AAA4CA164A5D}" type="pres">
      <dgm:prSet presAssocID="{F34B0957-8A2B-4824-8E2E-4F678D603EAD}" presName="parentText" presStyleLbl="node1" presStyleIdx="4" presStyleCnt="5">
        <dgm:presLayoutVars>
          <dgm:chMax val="0"/>
          <dgm:bulletEnabled val="1"/>
        </dgm:presLayoutVars>
      </dgm:prSet>
      <dgm:spPr/>
      <dgm:t>
        <a:bodyPr/>
        <a:lstStyle/>
        <a:p>
          <a:endParaRPr lang="pl-PL"/>
        </a:p>
      </dgm:t>
    </dgm:pt>
  </dgm:ptLst>
  <dgm:cxnLst>
    <dgm:cxn modelId="{17076AF0-8895-4BB5-B5F5-F1CAE130D0FC}" type="presOf" srcId="{71BDCFAB-2DA5-48F8-97D4-95DB0BCA9F3C}" destId="{DF331033-9037-496E-935B-B412B5001B4A}" srcOrd="0" destOrd="0" presId="urn:microsoft.com/office/officeart/2005/8/layout/vList2"/>
    <dgm:cxn modelId="{18BAA0A4-3671-4408-9B80-9B7C1996967A}" type="presOf" srcId="{165E9C0A-F8DB-442F-AFCF-C57DF0BCA438}" destId="{E31D2F71-0D42-4348-9C56-623029300D47}" srcOrd="0" destOrd="0" presId="urn:microsoft.com/office/officeart/2005/8/layout/vList2"/>
    <dgm:cxn modelId="{C0EB9353-250E-4952-BB4A-C746964C4BF9}" type="presOf" srcId="{BB63B3DF-20EE-4EF9-8A87-4BC5172DCB74}" destId="{BD405BE6-2883-491B-8196-3F8E7B074D5F}" srcOrd="0" destOrd="0" presId="urn:microsoft.com/office/officeart/2005/8/layout/vList2"/>
    <dgm:cxn modelId="{A38ED231-82DE-467D-B0EB-0E24368AAF7D}" type="presOf" srcId="{13E98DC3-DD14-478A-992C-3A5B6BB81D3B}" destId="{FC3D4039-C1A1-4B57-B9F2-5FB7E7F2C8C7}" srcOrd="0" destOrd="0" presId="urn:microsoft.com/office/officeart/2005/8/layout/vList2"/>
    <dgm:cxn modelId="{479DB232-8FF2-4A91-8D53-D367C4BAD453}" srcId="{71BDCFAB-2DA5-48F8-97D4-95DB0BCA9F3C}" destId="{13E98DC3-DD14-478A-992C-3A5B6BB81D3B}" srcOrd="1" destOrd="0" parTransId="{4C435B52-3332-451D-8CF4-94C445DD0093}" sibTransId="{37F4848E-865F-45EC-8525-DC2A51FD288F}"/>
    <dgm:cxn modelId="{54DFAC40-ACF3-46F5-A412-8329389E74D6}" srcId="{71BDCFAB-2DA5-48F8-97D4-95DB0BCA9F3C}" destId="{44BC25EF-9678-4CB1-9B91-E59060B1F320}" srcOrd="3" destOrd="0" parTransId="{9A6061AE-4C48-45BF-8076-DD96C251218E}" sibTransId="{CE7EE2D9-408F-4175-8B00-DE15730EE1A1}"/>
    <dgm:cxn modelId="{6E2FC5D1-FF12-49D8-961D-AE1DEE6CD6A2}" type="presOf" srcId="{F34B0957-8A2B-4824-8E2E-4F678D603EAD}" destId="{115C9862-CEC1-4FDC-85B4-AAA4CA164A5D}" srcOrd="0" destOrd="0" presId="urn:microsoft.com/office/officeart/2005/8/layout/vList2"/>
    <dgm:cxn modelId="{025EC5BF-6F93-4A51-BCC7-2B3E827B307E}" srcId="{71BDCFAB-2DA5-48F8-97D4-95DB0BCA9F3C}" destId="{165E9C0A-F8DB-442F-AFCF-C57DF0BCA438}" srcOrd="2" destOrd="0" parTransId="{A63462FA-E4C8-4171-BDA6-53E2DB306742}" sibTransId="{4B25E4B1-87C0-4690-A253-4A89B3BC8C1C}"/>
    <dgm:cxn modelId="{3EDBC2D4-4060-4B50-A75C-2BD9201C83C8}" srcId="{71BDCFAB-2DA5-48F8-97D4-95DB0BCA9F3C}" destId="{BB63B3DF-20EE-4EF9-8A87-4BC5172DCB74}" srcOrd="0" destOrd="0" parTransId="{E0155E76-84B8-4A65-90BD-68E1B3DBBFBA}" sibTransId="{96515AA4-EE2D-4BBA-9D85-87AA3E8234D0}"/>
    <dgm:cxn modelId="{3399B847-E8D3-4706-B7BC-3B6AD93107DA}" type="presOf" srcId="{44BC25EF-9678-4CB1-9B91-E59060B1F320}" destId="{E2546EE5-5A53-4AA6-91E5-A78CA356FD83}" srcOrd="0" destOrd="0" presId="urn:microsoft.com/office/officeart/2005/8/layout/vList2"/>
    <dgm:cxn modelId="{19B7296A-81F9-4ADC-91B7-B638BF05CAC5}" srcId="{71BDCFAB-2DA5-48F8-97D4-95DB0BCA9F3C}" destId="{F34B0957-8A2B-4824-8E2E-4F678D603EAD}" srcOrd="4" destOrd="0" parTransId="{40279B0E-22B6-4C76-9784-15835432CC9B}" sibTransId="{6485A768-EFBD-4EBB-88A0-DF2010838CB6}"/>
    <dgm:cxn modelId="{65325C8F-63A4-4FA7-9929-FE70D53C7682}" type="presParOf" srcId="{DF331033-9037-496E-935B-B412B5001B4A}" destId="{BD405BE6-2883-491B-8196-3F8E7B074D5F}" srcOrd="0" destOrd="0" presId="urn:microsoft.com/office/officeart/2005/8/layout/vList2"/>
    <dgm:cxn modelId="{F3AF999A-3242-468B-93D2-6A1C5A5A87B7}" type="presParOf" srcId="{DF331033-9037-496E-935B-B412B5001B4A}" destId="{1F9354AA-5778-4CD7-A73F-6661E397458D}" srcOrd="1" destOrd="0" presId="urn:microsoft.com/office/officeart/2005/8/layout/vList2"/>
    <dgm:cxn modelId="{3F902098-394E-41F7-BE0F-EA9E912F35EB}" type="presParOf" srcId="{DF331033-9037-496E-935B-B412B5001B4A}" destId="{FC3D4039-C1A1-4B57-B9F2-5FB7E7F2C8C7}" srcOrd="2" destOrd="0" presId="urn:microsoft.com/office/officeart/2005/8/layout/vList2"/>
    <dgm:cxn modelId="{9590328C-F486-4A10-87B4-FB096D8A45CC}" type="presParOf" srcId="{DF331033-9037-496E-935B-B412B5001B4A}" destId="{E822C487-7E55-48AC-900E-A040EBA39457}" srcOrd="3" destOrd="0" presId="urn:microsoft.com/office/officeart/2005/8/layout/vList2"/>
    <dgm:cxn modelId="{39E331B7-8E52-4B38-A936-88819F59511B}" type="presParOf" srcId="{DF331033-9037-496E-935B-B412B5001B4A}" destId="{E31D2F71-0D42-4348-9C56-623029300D47}" srcOrd="4" destOrd="0" presId="urn:microsoft.com/office/officeart/2005/8/layout/vList2"/>
    <dgm:cxn modelId="{485118EC-702A-486F-9DA8-61DEA79BF4D1}" type="presParOf" srcId="{DF331033-9037-496E-935B-B412B5001B4A}" destId="{1ABBD581-6922-4B7F-92D9-C5745753882A}" srcOrd="5" destOrd="0" presId="urn:microsoft.com/office/officeart/2005/8/layout/vList2"/>
    <dgm:cxn modelId="{315F5234-F1E6-4109-B9DD-6DB5EAD1C7AF}" type="presParOf" srcId="{DF331033-9037-496E-935B-B412B5001B4A}" destId="{E2546EE5-5A53-4AA6-91E5-A78CA356FD83}" srcOrd="6" destOrd="0" presId="urn:microsoft.com/office/officeart/2005/8/layout/vList2"/>
    <dgm:cxn modelId="{45924BB9-2A83-40B6-9F87-2988B1C0A208}" type="presParOf" srcId="{DF331033-9037-496E-935B-B412B5001B4A}" destId="{3CD9BAF0-C4A7-4059-8A9F-3687B3FDA9DC}" srcOrd="7" destOrd="0" presId="urn:microsoft.com/office/officeart/2005/8/layout/vList2"/>
    <dgm:cxn modelId="{754B542B-BBA2-4F91-99B4-BA133824D45E}" type="presParOf" srcId="{DF331033-9037-496E-935B-B412B5001B4A}" destId="{115C9862-CEC1-4FDC-85B4-AAA4CA164A5D}"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2A1EF24-9FD4-4CCA-BDDC-663DEFECDCB0}">
      <dsp:nvSpPr>
        <dsp:cNvPr id="0" name=""/>
        <dsp:cNvSpPr/>
      </dsp:nvSpPr>
      <dsp:spPr>
        <a:xfrm>
          <a:off x="638985" y="2786"/>
          <a:ext cx="2271621" cy="1135810"/>
        </a:xfrm>
        <a:prstGeom prst="roundRect">
          <a:avLst>
            <a:gd name="adj" fmla="val 10000"/>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rtl="0">
            <a:lnSpc>
              <a:spcPct val="90000"/>
            </a:lnSpc>
            <a:spcBef>
              <a:spcPct val="0"/>
            </a:spcBef>
            <a:spcAft>
              <a:spcPct val="35000"/>
            </a:spcAft>
          </a:pPr>
          <a:r>
            <a:rPr lang="pl-PL" sz="1900" kern="1200" dirty="0"/>
            <a:t>Ze względu na cel czynności procesowej: </a:t>
          </a:r>
        </a:p>
      </dsp:txBody>
      <dsp:txXfrm>
        <a:off x="672252" y="36053"/>
        <a:ext cx="2205087" cy="1069276"/>
      </dsp:txXfrm>
    </dsp:sp>
    <dsp:sp modelId="{FB6E5576-BF1C-4AAB-9DDE-A2A4CC6BD18C}">
      <dsp:nvSpPr>
        <dsp:cNvPr id="0" name=""/>
        <dsp:cNvSpPr/>
      </dsp:nvSpPr>
      <dsp:spPr>
        <a:xfrm>
          <a:off x="866147" y="1138597"/>
          <a:ext cx="227162" cy="851858"/>
        </a:xfrm>
        <a:custGeom>
          <a:avLst/>
          <a:gdLst/>
          <a:ahLst/>
          <a:cxnLst/>
          <a:rect l="0" t="0" r="0" b="0"/>
          <a:pathLst>
            <a:path>
              <a:moveTo>
                <a:pt x="0" y="0"/>
              </a:moveTo>
              <a:lnTo>
                <a:pt x="0" y="851858"/>
              </a:lnTo>
              <a:lnTo>
                <a:pt x="227162" y="851858"/>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DAC4839-C35F-4E58-8866-A8FDE7BCC35C}">
      <dsp:nvSpPr>
        <dsp:cNvPr id="0" name=""/>
        <dsp:cNvSpPr/>
      </dsp:nvSpPr>
      <dsp:spPr>
        <a:xfrm>
          <a:off x="1093310" y="1422550"/>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Rozpoznawcze</a:t>
          </a:r>
          <a:r>
            <a:rPr lang="pl-PL" sz="1000" kern="1200" dirty="0"/>
            <a:t> – zbadanie i rozstrzygnięcie kwestii w procesie </a:t>
          </a:r>
        </a:p>
      </dsp:txBody>
      <dsp:txXfrm>
        <a:off x="1126577" y="1455817"/>
        <a:ext cx="1750763" cy="1069276"/>
      </dsp:txXfrm>
    </dsp:sp>
    <dsp:sp modelId="{12D5A5E3-7DC5-4031-87CC-2127C0BD2849}">
      <dsp:nvSpPr>
        <dsp:cNvPr id="0" name=""/>
        <dsp:cNvSpPr/>
      </dsp:nvSpPr>
      <dsp:spPr>
        <a:xfrm>
          <a:off x="866147" y="1138597"/>
          <a:ext cx="227162" cy="2271621"/>
        </a:xfrm>
        <a:custGeom>
          <a:avLst/>
          <a:gdLst/>
          <a:ahLst/>
          <a:cxnLst/>
          <a:rect l="0" t="0" r="0" b="0"/>
          <a:pathLst>
            <a:path>
              <a:moveTo>
                <a:pt x="0" y="0"/>
              </a:moveTo>
              <a:lnTo>
                <a:pt x="0" y="2271621"/>
              </a:lnTo>
              <a:lnTo>
                <a:pt x="227162" y="2271621"/>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E21C873-CC63-4534-A285-B95750B1D273}">
      <dsp:nvSpPr>
        <dsp:cNvPr id="0" name=""/>
        <dsp:cNvSpPr/>
      </dsp:nvSpPr>
      <dsp:spPr>
        <a:xfrm>
          <a:off x="1093310" y="2842313"/>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207520"/>
              <a:satOff val="-167"/>
              <a:lumOff val="34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Wykonawcze</a:t>
          </a:r>
          <a:r>
            <a:rPr lang="pl-PL" sz="1000" kern="1200" dirty="0"/>
            <a:t> – wykonanie decyzji procesowej (np. zatrzymanie i przymusowe doprowadzenie oskarżonego)</a:t>
          </a:r>
        </a:p>
      </dsp:txBody>
      <dsp:txXfrm>
        <a:off x="1126577" y="2875580"/>
        <a:ext cx="1750763" cy="1069276"/>
      </dsp:txXfrm>
    </dsp:sp>
    <dsp:sp modelId="{461B8245-4955-4FD0-A4DD-3B35E604601E}">
      <dsp:nvSpPr>
        <dsp:cNvPr id="0" name=""/>
        <dsp:cNvSpPr/>
      </dsp:nvSpPr>
      <dsp:spPr>
        <a:xfrm>
          <a:off x="3478512" y="2786"/>
          <a:ext cx="2271621" cy="1135810"/>
        </a:xfrm>
        <a:prstGeom prst="roundRect">
          <a:avLst>
            <a:gd name="adj" fmla="val 10000"/>
          </a:avLst>
        </a:prstGeom>
        <a:solidFill>
          <a:schemeClr val="accent4">
            <a:hueOff val="-553386"/>
            <a:satOff val="-447"/>
            <a:lumOff val="91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rtl="0">
            <a:lnSpc>
              <a:spcPct val="90000"/>
            </a:lnSpc>
            <a:spcBef>
              <a:spcPct val="0"/>
            </a:spcBef>
            <a:spcAft>
              <a:spcPct val="35000"/>
            </a:spcAft>
          </a:pPr>
          <a:r>
            <a:rPr lang="pl-PL" sz="1900" kern="1200" dirty="0"/>
            <a:t>Ze względu na sposób komunikowania:</a:t>
          </a:r>
        </a:p>
      </dsp:txBody>
      <dsp:txXfrm>
        <a:off x="3511779" y="36053"/>
        <a:ext cx="2205087" cy="1069276"/>
      </dsp:txXfrm>
    </dsp:sp>
    <dsp:sp modelId="{A5B1951D-98C9-4929-9303-AE7A93BE4DBD}">
      <dsp:nvSpPr>
        <dsp:cNvPr id="0" name=""/>
        <dsp:cNvSpPr/>
      </dsp:nvSpPr>
      <dsp:spPr>
        <a:xfrm>
          <a:off x="3705675" y="1138597"/>
          <a:ext cx="227162" cy="851858"/>
        </a:xfrm>
        <a:custGeom>
          <a:avLst/>
          <a:gdLst/>
          <a:ahLst/>
          <a:cxnLst/>
          <a:rect l="0" t="0" r="0" b="0"/>
          <a:pathLst>
            <a:path>
              <a:moveTo>
                <a:pt x="0" y="0"/>
              </a:moveTo>
              <a:lnTo>
                <a:pt x="0" y="851858"/>
              </a:lnTo>
              <a:lnTo>
                <a:pt x="227162" y="851858"/>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80A8497-16B5-4C60-A58B-C625C11F5B37}">
      <dsp:nvSpPr>
        <dsp:cNvPr id="0" name=""/>
        <dsp:cNvSpPr/>
      </dsp:nvSpPr>
      <dsp:spPr>
        <a:xfrm>
          <a:off x="3932837" y="1422550"/>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415039"/>
              <a:satOff val="-335"/>
              <a:lumOff val="68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Wyraźne</a:t>
          </a:r>
          <a:r>
            <a:rPr lang="pl-PL" sz="1000" kern="1200" dirty="0"/>
            <a:t> – złożenie oświadczenia przez uczestnika postępowania w formie ustnej lub pisemnej (np. złożenie wniosku o ściganie)</a:t>
          </a:r>
        </a:p>
      </dsp:txBody>
      <dsp:txXfrm>
        <a:off x="3966104" y="1455817"/>
        <a:ext cx="1750763" cy="1069276"/>
      </dsp:txXfrm>
    </dsp:sp>
    <dsp:sp modelId="{0AF76FF8-8028-4CC1-BA0C-37ABD9B151F7}">
      <dsp:nvSpPr>
        <dsp:cNvPr id="0" name=""/>
        <dsp:cNvSpPr/>
      </dsp:nvSpPr>
      <dsp:spPr>
        <a:xfrm>
          <a:off x="3705675" y="1138597"/>
          <a:ext cx="227162" cy="2271621"/>
        </a:xfrm>
        <a:custGeom>
          <a:avLst/>
          <a:gdLst/>
          <a:ahLst/>
          <a:cxnLst/>
          <a:rect l="0" t="0" r="0" b="0"/>
          <a:pathLst>
            <a:path>
              <a:moveTo>
                <a:pt x="0" y="0"/>
              </a:moveTo>
              <a:lnTo>
                <a:pt x="0" y="2271621"/>
              </a:lnTo>
              <a:lnTo>
                <a:pt x="227162" y="2271621"/>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3D8AE82-758B-4B3F-9397-6CDD536E880E}">
      <dsp:nvSpPr>
        <dsp:cNvPr id="0" name=""/>
        <dsp:cNvSpPr/>
      </dsp:nvSpPr>
      <dsp:spPr>
        <a:xfrm>
          <a:off x="3932837" y="2842313"/>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622559"/>
              <a:satOff val="-502"/>
              <a:lumOff val="103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err="1"/>
            <a:t>Konkludentne</a:t>
          </a:r>
          <a:r>
            <a:rPr lang="pl-PL" sz="1000" kern="1200" dirty="0"/>
            <a:t> (dorozumiane) – komunikowane przez samo zachowanie, które w konkretnej sytuacji wskazuje na istotę czynności </a:t>
          </a:r>
        </a:p>
      </dsp:txBody>
      <dsp:txXfrm>
        <a:off x="3966104" y="2875580"/>
        <a:ext cx="1750763" cy="1069276"/>
      </dsp:txXfrm>
    </dsp:sp>
    <dsp:sp modelId="{E3EEE3C8-66C2-474B-9E9B-B026844597D8}">
      <dsp:nvSpPr>
        <dsp:cNvPr id="0" name=""/>
        <dsp:cNvSpPr/>
      </dsp:nvSpPr>
      <dsp:spPr>
        <a:xfrm>
          <a:off x="6318040" y="2786"/>
          <a:ext cx="2271621" cy="1135810"/>
        </a:xfrm>
        <a:prstGeom prst="roundRect">
          <a:avLst>
            <a:gd name="adj" fmla="val 10000"/>
          </a:avLst>
        </a:prstGeom>
        <a:solidFill>
          <a:schemeClr val="accent4">
            <a:hueOff val="-1106771"/>
            <a:satOff val="-893"/>
            <a:lumOff val="1831"/>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rtl="0">
            <a:lnSpc>
              <a:spcPct val="90000"/>
            </a:lnSpc>
            <a:spcBef>
              <a:spcPct val="0"/>
            </a:spcBef>
            <a:spcAft>
              <a:spcPct val="35000"/>
            </a:spcAft>
          </a:pPr>
          <a:r>
            <a:rPr lang="pl-PL" sz="1900" b="0" kern="1200" dirty="0"/>
            <a:t>Ze względu na zgodność z przepisami prawa</a:t>
          </a:r>
        </a:p>
      </dsp:txBody>
      <dsp:txXfrm>
        <a:off x="6351307" y="36053"/>
        <a:ext cx="2205087" cy="1069276"/>
      </dsp:txXfrm>
    </dsp:sp>
    <dsp:sp modelId="{19218779-3A5E-4017-9800-91093AC038C4}">
      <dsp:nvSpPr>
        <dsp:cNvPr id="0" name=""/>
        <dsp:cNvSpPr/>
      </dsp:nvSpPr>
      <dsp:spPr>
        <a:xfrm>
          <a:off x="6545202" y="1138597"/>
          <a:ext cx="227162" cy="851858"/>
        </a:xfrm>
        <a:custGeom>
          <a:avLst/>
          <a:gdLst/>
          <a:ahLst/>
          <a:cxnLst/>
          <a:rect l="0" t="0" r="0" b="0"/>
          <a:pathLst>
            <a:path>
              <a:moveTo>
                <a:pt x="0" y="0"/>
              </a:moveTo>
              <a:lnTo>
                <a:pt x="0" y="851858"/>
              </a:lnTo>
              <a:lnTo>
                <a:pt x="227162" y="851858"/>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7A675CB-28C8-4A1F-A1DB-319493F98C0B}">
      <dsp:nvSpPr>
        <dsp:cNvPr id="0" name=""/>
        <dsp:cNvSpPr/>
      </dsp:nvSpPr>
      <dsp:spPr>
        <a:xfrm>
          <a:off x="6772364" y="1422550"/>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830079"/>
              <a:satOff val="-670"/>
              <a:lumOff val="137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Wadliwe</a:t>
          </a:r>
        </a:p>
      </dsp:txBody>
      <dsp:txXfrm>
        <a:off x="6805631" y="1455817"/>
        <a:ext cx="1750763" cy="1069276"/>
      </dsp:txXfrm>
    </dsp:sp>
    <dsp:sp modelId="{6F5C3788-2414-4388-A58A-B7B8AF7656E0}">
      <dsp:nvSpPr>
        <dsp:cNvPr id="0" name=""/>
        <dsp:cNvSpPr/>
      </dsp:nvSpPr>
      <dsp:spPr>
        <a:xfrm>
          <a:off x="6545202" y="1138597"/>
          <a:ext cx="227162" cy="2271621"/>
        </a:xfrm>
        <a:custGeom>
          <a:avLst/>
          <a:gdLst/>
          <a:ahLst/>
          <a:cxnLst/>
          <a:rect l="0" t="0" r="0" b="0"/>
          <a:pathLst>
            <a:path>
              <a:moveTo>
                <a:pt x="0" y="0"/>
              </a:moveTo>
              <a:lnTo>
                <a:pt x="0" y="2271621"/>
              </a:lnTo>
              <a:lnTo>
                <a:pt x="227162" y="2271621"/>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30CD7B8-8CE2-493B-A4E7-A9924545A5C6}">
      <dsp:nvSpPr>
        <dsp:cNvPr id="0" name=""/>
        <dsp:cNvSpPr/>
      </dsp:nvSpPr>
      <dsp:spPr>
        <a:xfrm>
          <a:off x="6772364" y="2842313"/>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1037598"/>
              <a:satOff val="-837"/>
              <a:lumOff val="171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Niewadliwe</a:t>
          </a:r>
        </a:p>
      </dsp:txBody>
      <dsp:txXfrm>
        <a:off x="6805631" y="2875580"/>
        <a:ext cx="1750763" cy="1069276"/>
      </dsp:txXfrm>
    </dsp:sp>
    <dsp:sp modelId="{4B196DFC-4476-4207-AA25-A9C8383ADAF4}">
      <dsp:nvSpPr>
        <dsp:cNvPr id="0" name=""/>
        <dsp:cNvSpPr/>
      </dsp:nvSpPr>
      <dsp:spPr>
        <a:xfrm>
          <a:off x="9157567" y="2786"/>
          <a:ext cx="2271621" cy="1135810"/>
        </a:xfrm>
        <a:prstGeom prst="roundRect">
          <a:avLst>
            <a:gd name="adj" fmla="val 10000"/>
          </a:avLst>
        </a:prstGeom>
        <a:solidFill>
          <a:schemeClr val="accent4">
            <a:hueOff val="-1660157"/>
            <a:satOff val="-1340"/>
            <a:lumOff val="274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24130" rIns="36195" bIns="24130" numCol="1" spcCol="1270" anchor="ctr" anchorCtr="0">
          <a:noAutofit/>
        </a:bodyPr>
        <a:lstStyle/>
        <a:p>
          <a:pPr lvl="0" algn="ctr" defTabSz="844550" rtl="0">
            <a:lnSpc>
              <a:spcPct val="90000"/>
            </a:lnSpc>
            <a:spcBef>
              <a:spcPct val="0"/>
            </a:spcBef>
            <a:spcAft>
              <a:spcPct val="35000"/>
            </a:spcAft>
          </a:pPr>
          <a:r>
            <a:rPr lang="pl-PL" sz="1900" kern="1200"/>
            <a:t>Ze </a:t>
          </a:r>
          <a:r>
            <a:rPr lang="pl-PL" sz="1900" kern="1200" dirty="0"/>
            <a:t>względu na podmiot</a:t>
          </a:r>
          <a:endParaRPr lang="pl-PL" sz="1900" b="1" kern="1200" dirty="0"/>
        </a:p>
      </dsp:txBody>
      <dsp:txXfrm>
        <a:off x="9190834" y="36053"/>
        <a:ext cx="2205087" cy="1069276"/>
      </dsp:txXfrm>
    </dsp:sp>
    <dsp:sp modelId="{4B7B38F4-07E3-45B2-91CB-ECF5C653A66B}">
      <dsp:nvSpPr>
        <dsp:cNvPr id="0" name=""/>
        <dsp:cNvSpPr/>
      </dsp:nvSpPr>
      <dsp:spPr>
        <a:xfrm>
          <a:off x="9384729" y="1138597"/>
          <a:ext cx="227162" cy="851858"/>
        </a:xfrm>
        <a:custGeom>
          <a:avLst/>
          <a:gdLst/>
          <a:ahLst/>
          <a:cxnLst/>
          <a:rect l="0" t="0" r="0" b="0"/>
          <a:pathLst>
            <a:path>
              <a:moveTo>
                <a:pt x="0" y="0"/>
              </a:moveTo>
              <a:lnTo>
                <a:pt x="0" y="851858"/>
              </a:lnTo>
              <a:lnTo>
                <a:pt x="227162" y="851858"/>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B4C49B1-570B-4D0D-B98A-BA33A92AEAEC}">
      <dsp:nvSpPr>
        <dsp:cNvPr id="0" name=""/>
        <dsp:cNvSpPr/>
      </dsp:nvSpPr>
      <dsp:spPr>
        <a:xfrm>
          <a:off x="9611891" y="1422550"/>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1245118"/>
              <a:satOff val="-1005"/>
              <a:lumOff val="206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kern="1200" dirty="0"/>
            <a:t>Czynności </a:t>
          </a:r>
          <a:r>
            <a:rPr lang="pl-PL" sz="1000" b="1" kern="1200" dirty="0"/>
            <a:t>organów procesowych </a:t>
          </a:r>
        </a:p>
      </dsp:txBody>
      <dsp:txXfrm>
        <a:off x="9645158" y="1455817"/>
        <a:ext cx="1750763" cy="1069276"/>
      </dsp:txXfrm>
    </dsp:sp>
    <dsp:sp modelId="{248F5897-6C34-42E1-9B48-7323304D7BCB}">
      <dsp:nvSpPr>
        <dsp:cNvPr id="0" name=""/>
        <dsp:cNvSpPr/>
      </dsp:nvSpPr>
      <dsp:spPr>
        <a:xfrm>
          <a:off x="9384729" y="1138597"/>
          <a:ext cx="227162" cy="2271621"/>
        </a:xfrm>
        <a:custGeom>
          <a:avLst/>
          <a:gdLst/>
          <a:ahLst/>
          <a:cxnLst/>
          <a:rect l="0" t="0" r="0" b="0"/>
          <a:pathLst>
            <a:path>
              <a:moveTo>
                <a:pt x="0" y="0"/>
              </a:moveTo>
              <a:lnTo>
                <a:pt x="0" y="2271621"/>
              </a:lnTo>
              <a:lnTo>
                <a:pt x="227162" y="2271621"/>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A9F2B2A-25FC-4EE6-8A2E-5875E3AF2573}">
      <dsp:nvSpPr>
        <dsp:cNvPr id="0" name=""/>
        <dsp:cNvSpPr/>
      </dsp:nvSpPr>
      <dsp:spPr>
        <a:xfrm>
          <a:off x="9611891" y="2842313"/>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1452637"/>
              <a:satOff val="-1172"/>
              <a:lumOff val="240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Stron procesowych </a:t>
          </a:r>
        </a:p>
      </dsp:txBody>
      <dsp:txXfrm>
        <a:off x="9645158" y="2875580"/>
        <a:ext cx="1750763" cy="1069276"/>
      </dsp:txXfrm>
    </dsp:sp>
    <dsp:sp modelId="{CF64803F-47E1-48F6-8DED-50F92C2804D0}">
      <dsp:nvSpPr>
        <dsp:cNvPr id="0" name=""/>
        <dsp:cNvSpPr/>
      </dsp:nvSpPr>
      <dsp:spPr>
        <a:xfrm>
          <a:off x="9384729" y="1138597"/>
          <a:ext cx="227162" cy="3691385"/>
        </a:xfrm>
        <a:custGeom>
          <a:avLst/>
          <a:gdLst/>
          <a:ahLst/>
          <a:cxnLst/>
          <a:rect l="0" t="0" r="0" b="0"/>
          <a:pathLst>
            <a:path>
              <a:moveTo>
                <a:pt x="0" y="0"/>
              </a:moveTo>
              <a:lnTo>
                <a:pt x="0" y="3691385"/>
              </a:lnTo>
              <a:lnTo>
                <a:pt x="227162" y="3691385"/>
              </a:lnTo>
            </a:path>
          </a:pathLst>
        </a:custGeom>
        <a:noFill/>
        <a:ln w="15875" cap="rnd"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2DDBE7-6CAD-4404-B312-523BED756A0E}">
      <dsp:nvSpPr>
        <dsp:cNvPr id="0" name=""/>
        <dsp:cNvSpPr/>
      </dsp:nvSpPr>
      <dsp:spPr>
        <a:xfrm>
          <a:off x="9611891" y="4262077"/>
          <a:ext cx="1817297" cy="1135810"/>
        </a:xfrm>
        <a:prstGeom prst="roundRect">
          <a:avLst>
            <a:gd name="adj" fmla="val 10000"/>
          </a:avLst>
        </a:prstGeom>
        <a:solidFill>
          <a:schemeClr val="lt1">
            <a:alpha val="90000"/>
            <a:hueOff val="0"/>
            <a:satOff val="0"/>
            <a:lumOff val="0"/>
            <a:alphaOff val="0"/>
          </a:schemeClr>
        </a:solidFill>
        <a:ln w="15875" cap="rnd" cmpd="sng" algn="ctr">
          <a:solidFill>
            <a:schemeClr val="accent4">
              <a:hueOff val="-1660157"/>
              <a:satOff val="-1340"/>
              <a:lumOff val="274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rtl="0">
            <a:lnSpc>
              <a:spcPct val="90000"/>
            </a:lnSpc>
            <a:spcBef>
              <a:spcPct val="0"/>
            </a:spcBef>
            <a:spcAft>
              <a:spcPct val="35000"/>
            </a:spcAft>
          </a:pPr>
          <a:r>
            <a:rPr lang="pl-PL" sz="1000" b="1" kern="1200" dirty="0"/>
            <a:t>Innych uczestników postępowania</a:t>
          </a:r>
        </a:p>
      </dsp:txBody>
      <dsp:txXfrm>
        <a:off x="9645158" y="4295344"/>
        <a:ext cx="1750763" cy="10692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DA5503-A589-4018-B409-607F501EAF86}">
      <dsp:nvSpPr>
        <dsp:cNvPr id="0" name=""/>
        <dsp:cNvSpPr/>
      </dsp:nvSpPr>
      <dsp:spPr>
        <a:xfrm rot="5400000">
          <a:off x="537837" y="1716700"/>
          <a:ext cx="1594983" cy="2654017"/>
        </a:xfrm>
        <a:prstGeom prst="corner">
          <a:avLst>
            <a:gd name="adj1" fmla="val 16120"/>
            <a:gd name="adj2" fmla="val 16110"/>
          </a:avLst>
        </a:prstGeom>
        <a:solidFill>
          <a:schemeClr val="accent4">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1D62C06-82B8-422B-9AFE-72948AF1093D}">
      <dsp:nvSpPr>
        <dsp:cNvPr id="0" name=""/>
        <dsp:cNvSpPr/>
      </dsp:nvSpPr>
      <dsp:spPr>
        <a:xfrm>
          <a:off x="271594" y="2509679"/>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pl-PL" sz="1800" b="1" kern="1200" dirty="0"/>
            <a:t>Niedopuszczalność</a:t>
          </a:r>
          <a:r>
            <a:rPr lang="pl-PL" sz="1800" kern="1200" dirty="0"/>
            <a:t> </a:t>
          </a:r>
        </a:p>
      </dsp:txBody>
      <dsp:txXfrm>
        <a:off x="271594" y="2509679"/>
        <a:ext cx="2396061" cy="2100288"/>
      </dsp:txXfrm>
    </dsp:sp>
    <dsp:sp modelId="{9A7B5FF1-9C4A-486C-98FF-043D56C51BD5}">
      <dsp:nvSpPr>
        <dsp:cNvPr id="0" name=""/>
        <dsp:cNvSpPr/>
      </dsp:nvSpPr>
      <dsp:spPr>
        <a:xfrm>
          <a:off x="2215569" y="1521308"/>
          <a:ext cx="452087" cy="452087"/>
        </a:xfrm>
        <a:prstGeom prst="triangle">
          <a:avLst>
            <a:gd name="adj" fmla="val 100000"/>
          </a:avLst>
        </a:prstGeom>
        <a:solidFill>
          <a:schemeClr val="accent4">
            <a:hueOff val="-276693"/>
            <a:satOff val="-223"/>
            <a:lumOff val="458"/>
            <a:alphaOff val="0"/>
          </a:schemeClr>
        </a:solidFill>
        <a:ln w="15875" cap="rnd" cmpd="sng" algn="ctr">
          <a:solidFill>
            <a:schemeClr val="accent4">
              <a:hueOff val="-276693"/>
              <a:satOff val="-223"/>
              <a:lumOff val="45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513D756-06CA-4B10-AABA-5437E8B6AF40}">
      <dsp:nvSpPr>
        <dsp:cNvPr id="0" name=""/>
        <dsp:cNvSpPr/>
      </dsp:nvSpPr>
      <dsp:spPr>
        <a:xfrm rot="5400000">
          <a:off x="3471084" y="990865"/>
          <a:ext cx="1594983" cy="2654017"/>
        </a:xfrm>
        <a:prstGeom prst="corner">
          <a:avLst>
            <a:gd name="adj1" fmla="val 16120"/>
            <a:gd name="adj2" fmla="val 16110"/>
          </a:avLst>
        </a:prstGeom>
        <a:solidFill>
          <a:schemeClr val="accent4">
            <a:hueOff val="-553386"/>
            <a:satOff val="-447"/>
            <a:lumOff val="915"/>
            <a:alphaOff val="0"/>
          </a:schemeClr>
        </a:solidFill>
        <a:ln w="15875" cap="rnd" cmpd="sng" algn="ctr">
          <a:solidFill>
            <a:schemeClr val="accent4">
              <a:hueOff val="-553386"/>
              <a:satOff val="-447"/>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633DA4-8F1E-48B9-B344-318A114711B5}">
      <dsp:nvSpPr>
        <dsp:cNvPr id="0" name=""/>
        <dsp:cNvSpPr/>
      </dsp:nvSpPr>
      <dsp:spPr>
        <a:xfrm>
          <a:off x="3204842" y="1783844"/>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pl-PL" sz="1800" b="1" kern="1200" dirty="0"/>
            <a:t>Bezzasadność </a:t>
          </a:r>
          <a:endParaRPr lang="pl-PL" sz="1800" kern="1200" dirty="0"/>
        </a:p>
      </dsp:txBody>
      <dsp:txXfrm>
        <a:off x="3204842" y="1783844"/>
        <a:ext cx="2396061" cy="2100288"/>
      </dsp:txXfrm>
    </dsp:sp>
    <dsp:sp modelId="{3E61E9E5-5481-4A00-BE91-33D129B401CC}">
      <dsp:nvSpPr>
        <dsp:cNvPr id="0" name=""/>
        <dsp:cNvSpPr/>
      </dsp:nvSpPr>
      <dsp:spPr>
        <a:xfrm>
          <a:off x="5148817" y="795473"/>
          <a:ext cx="452087" cy="452087"/>
        </a:xfrm>
        <a:prstGeom prst="triangle">
          <a:avLst>
            <a:gd name="adj" fmla="val 100000"/>
          </a:avLst>
        </a:prstGeom>
        <a:solidFill>
          <a:schemeClr val="accent4">
            <a:hueOff val="-830079"/>
            <a:satOff val="-670"/>
            <a:lumOff val="1373"/>
            <a:alphaOff val="0"/>
          </a:schemeClr>
        </a:solidFill>
        <a:ln w="15875" cap="rnd" cmpd="sng" algn="ctr">
          <a:solidFill>
            <a:schemeClr val="accent4">
              <a:hueOff val="-830079"/>
              <a:satOff val="-670"/>
              <a:lumOff val="137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7E0A0D-D73E-404E-9421-85FBC5F7041E}">
      <dsp:nvSpPr>
        <dsp:cNvPr id="0" name=""/>
        <dsp:cNvSpPr/>
      </dsp:nvSpPr>
      <dsp:spPr>
        <a:xfrm rot="5400000">
          <a:off x="6404332" y="265030"/>
          <a:ext cx="1594983" cy="2654017"/>
        </a:xfrm>
        <a:prstGeom prst="corner">
          <a:avLst>
            <a:gd name="adj1" fmla="val 16120"/>
            <a:gd name="adj2" fmla="val 16110"/>
          </a:avLst>
        </a:prstGeom>
        <a:solidFill>
          <a:schemeClr val="accent4">
            <a:hueOff val="-1106771"/>
            <a:satOff val="-893"/>
            <a:lumOff val="1831"/>
            <a:alphaOff val="0"/>
          </a:schemeClr>
        </a:solidFill>
        <a:ln w="15875" cap="rnd" cmpd="sng" algn="ctr">
          <a:solidFill>
            <a:schemeClr val="accent4">
              <a:hueOff val="-1106771"/>
              <a:satOff val="-893"/>
              <a:lumOff val="183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1691186-9895-4D1D-9BD2-7D031D755E26}">
      <dsp:nvSpPr>
        <dsp:cNvPr id="0" name=""/>
        <dsp:cNvSpPr/>
      </dsp:nvSpPr>
      <dsp:spPr>
        <a:xfrm>
          <a:off x="6138090" y="1058009"/>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pl-PL" sz="1800" b="1" kern="1200" dirty="0"/>
            <a:t>Bezskuteczność</a:t>
          </a:r>
          <a:r>
            <a:rPr lang="pl-PL" sz="1800" kern="1200" dirty="0"/>
            <a:t> </a:t>
          </a:r>
        </a:p>
      </dsp:txBody>
      <dsp:txXfrm>
        <a:off x="6138090" y="1058009"/>
        <a:ext cx="2396061" cy="2100288"/>
      </dsp:txXfrm>
    </dsp:sp>
    <dsp:sp modelId="{2C893FEA-9738-4753-B60E-2E20D9C26ECA}">
      <dsp:nvSpPr>
        <dsp:cNvPr id="0" name=""/>
        <dsp:cNvSpPr/>
      </dsp:nvSpPr>
      <dsp:spPr>
        <a:xfrm>
          <a:off x="8082064" y="69638"/>
          <a:ext cx="452087" cy="452087"/>
        </a:xfrm>
        <a:prstGeom prst="triangle">
          <a:avLst>
            <a:gd name="adj" fmla="val 100000"/>
          </a:avLst>
        </a:prstGeom>
        <a:solidFill>
          <a:schemeClr val="accent4">
            <a:hueOff val="-1383464"/>
            <a:satOff val="-1117"/>
            <a:lumOff val="2288"/>
            <a:alphaOff val="0"/>
          </a:schemeClr>
        </a:solidFill>
        <a:ln w="15875" cap="rnd" cmpd="sng" algn="ctr">
          <a:solidFill>
            <a:schemeClr val="accent4">
              <a:hueOff val="-1383464"/>
              <a:satOff val="-1117"/>
              <a:lumOff val="228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B62426-55C3-492A-AAE2-5ABA05B9178B}">
      <dsp:nvSpPr>
        <dsp:cNvPr id="0" name=""/>
        <dsp:cNvSpPr/>
      </dsp:nvSpPr>
      <dsp:spPr>
        <a:xfrm rot="5400000">
          <a:off x="9337580" y="-460805"/>
          <a:ext cx="1594983" cy="2654017"/>
        </a:xfrm>
        <a:prstGeom prst="corner">
          <a:avLst>
            <a:gd name="adj1" fmla="val 16120"/>
            <a:gd name="adj2" fmla="val 16110"/>
          </a:avLst>
        </a:prstGeom>
        <a:solidFill>
          <a:schemeClr val="accent4">
            <a:hueOff val="-1660157"/>
            <a:satOff val="-1340"/>
            <a:lumOff val="2746"/>
            <a:alphaOff val="0"/>
          </a:schemeClr>
        </a:solidFill>
        <a:ln w="15875" cap="rnd" cmpd="sng" algn="ctr">
          <a:solidFill>
            <a:schemeClr val="accent4">
              <a:hueOff val="-1660157"/>
              <a:satOff val="-1340"/>
              <a:lumOff val="274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B6BDE18-47B4-495D-BEFC-F5B8D806523C}">
      <dsp:nvSpPr>
        <dsp:cNvPr id="0" name=""/>
        <dsp:cNvSpPr/>
      </dsp:nvSpPr>
      <dsp:spPr>
        <a:xfrm>
          <a:off x="9071337" y="332174"/>
          <a:ext cx="2396061" cy="210028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t" anchorCtr="0">
          <a:noAutofit/>
        </a:bodyPr>
        <a:lstStyle/>
        <a:p>
          <a:pPr lvl="0" algn="l" defTabSz="800100">
            <a:lnSpc>
              <a:spcPct val="90000"/>
            </a:lnSpc>
            <a:spcBef>
              <a:spcPct val="0"/>
            </a:spcBef>
            <a:spcAft>
              <a:spcPct val="35000"/>
            </a:spcAft>
          </a:pPr>
          <a:r>
            <a:rPr lang="pl-PL" sz="1800" b="1" kern="1200" dirty="0"/>
            <a:t>Wadliwość </a:t>
          </a:r>
          <a:endParaRPr lang="pl-PL" sz="1800" kern="1200" dirty="0"/>
        </a:p>
      </dsp:txBody>
      <dsp:txXfrm>
        <a:off x="9071337" y="332174"/>
        <a:ext cx="2396061" cy="210028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pl-PL"/>
              <a:t>Kliknij, aby edytować styl</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A76EB9D5-7E1A-4433-8B21-2237CC26FA2C}" type="datetimeFigureOut">
              <a:rPr lang="en-US" smtClean="0"/>
              <a:t>11/4/2017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9143091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pl-PL"/>
              <a:t>Kliknij, aby edytować styl</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pl-PL"/>
              <a:t>Kliknij ikonę, aby dodać obraz</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6C5516DA-9D86-4E1E-A623-C11F9F74EB59}" type="datetimeFigureOut">
              <a:rPr lang="en-US" smtClean="0"/>
              <a:t>11/4/2017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917708596"/>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pl-PL"/>
              <a:t>Kliknij, aby edytować styl</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pl-PL"/>
              <a:t>Edytuj style wzorca tekstu</a:t>
            </a:r>
          </a:p>
        </p:txBody>
      </p:sp>
      <p:sp>
        <p:nvSpPr>
          <p:cNvPr id="4" name="Date Placeholder 3"/>
          <p:cNvSpPr>
            <a:spLocks noGrp="1"/>
          </p:cNvSpPr>
          <p:nvPr>
            <p:ph type="dt" sz="half" idx="10"/>
          </p:nvPr>
        </p:nvSpPr>
        <p:spPr/>
        <p:txBody>
          <a:bodyPr/>
          <a:lstStyle/>
          <a:p>
            <a:fld id="{6C5516DA-9D86-4E1E-A623-C11F9F74EB59}" type="datetimeFigureOut">
              <a:rPr lang="en-US" smtClean="0"/>
              <a:t>11/4/2017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65338165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pl-PL"/>
              <a:t>Kliknij, aby edytować styl</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pl-PL"/>
              <a:t>Edytuj style wzorca tekstu</a:t>
            </a:r>
          </a:p>
        </p:txBody>
      </p:sp>
      <p:sp>
        <p:nvSpPr>
          <p:cNvPr id="2" name="Date Placeholder 1"/>
          <p:cNvSpPr>
            <a:spLocks noGrp="1"/>
          </p:cNvSpPr>
          <p:nvPr>
            <p:ph type="dt" sz="half" idx="10"/>
          </p:nvPr>
        </p:nvSpPr>
        <p:spPr/>
        <p:txBody>
          <a:bodyPr/>
          <a:lstStyle/>
          <a:p>
            <a:fld id="{6C5516DA-9D86-4E1E-A623-C11F9F74EB59}" type="datetimeFigureOut">
              <a:rPr lang="en-US" smtClean="0"/>
              <a:t>11/4/2017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69787068"/>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62598A19-B9D6-4696-A74D-9FEF900C8B6A}" type="datetimeFigureOut">
              <a:rPr lang="en-US" smtClean="0"/>
              <a:t>11/4/2017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5819166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9A205100-39B0-4914-BBD6-34F267582565}" type="datetimeFigureOut">
              <a:rPr lang="en-US" smtClean="0"/>
              <a:t>11/4/2017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2606596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pl-PL"/>
              <a:t>Kliknij, aby edytować styl</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539EF837-FEDB-44F2-8FB5-4F56FC548A33}" type="datetimeFigureOut">
              <a:rPr lang="en-US" smtClean="0"/>
              <a:t>11/4/2017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224600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pl-PL"/>
              <a:t>Kliknij, aby edytować styl</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4EC2AB55-62C0-407E-B706-C907B44B0BFC}" type="datetimeFigureOut">
              <a:rPr lang="en-US" smtClean="0"/>
              <a:t>11/4/2017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10116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69FBB33F-FEF5-4E73-A5F9-307689FE77C6}" type="datetimeFigureOut">
              <a:rPr lang="en-US" smtClean="0"/>
              <a:t>11/4/2017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22032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A64B5FA4-F0B8-4D71-BC92-932E3A1502F8}" type="datetimeFigureOut">
              <a:rPr lang="en-US" smtClean="0"/>
              <a:t>11/4/2017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099833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FD89F80-C2CE-4D6A-80E4-D3515AD92BC6}" type="datetimeFigureOut">
              <a:rPr lang="en-US" smtClean="0"/>
              <a:t>11/4/2017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039360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4220E-EF40-477E-B84C-637FC7CE78DB}" type="datetimeFigureOut">
              <a:rPr lang="en-US" smtClean="0"/>
              <a:t>11/4/2017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490385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pl-PL"/>
              <a:t>Kliknij, aby edytować styl</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FD0B8D63-E026-4E54-B301-C824E1BD14F3}" type="datetimeFigureOut">
              <a:rPr lang="en-US" smtClean="0"/>
              <a:t>11/4/2017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87276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pl-PL"/>
              <a:t>Kliknij, aby edytować styl</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pl-PL"/>
              <a:t>Kliknij ikonę, aby dodać obraz</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a:xfrm>
            <a:off x="3885810" y="6041362"/>
            <a:ext cx="976879" cy="365125"/>
          </a:xfrm>
        </p:spPr>
        <p:txBody>
          <a:bodyPr/>
          <a:lstStyle/>
          <a:p>
            <a:fld id="{6C423185-9573-406A-8068-0AB4F2335019}" type="datetimeFigureOut">
              <a:rPr lang="en-US" smtClean="0"/>
              <a:t>11/4/2017</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849405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pl-PL"/>
              <a:t>Kliknij, aby edytować styl</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6C5516DA-9D86-4E1E-A623-C11F9F74EB59}" type="datetimeFigureOut">
              <a:rPr lang="en-US" smtClean="0"/>
              <a:t>11/4/2017</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64653297"/>
      </p:ext>
    </p:extLst>
  </p:cSld>
  <p:clrMap bg1="lt1" tx1="dk1" bg2="lt2" tx2="dk2" accent1="accent1" accent2="accent2" accent3="accent3" accent4="accent4" accent5="accent5" accent6="accent6" hlink="hlink" folHlink="folHlink"/>
  <p:sldLayoutIdLst>
    <p:sldLayoutId id="2147483989" r:id="rId1"/>
    <p:sldLayoutId id="2147483990" r:id="rId2"/>
    <p:sldLayoutId id="2147483991" r:id="rId3"/>
    <p:sldLayoutId id="2147483992" r:id="rId4"/>
    <p:sldLayoutId id="2147483993" r:id="rId5"/>
    <p:sldLayoutId id="2147483994" r:id="rId6"/>
    <p:sldLayoutId id="2147483995" r:id="rId7"/>
    <p:sldLayoutId id="2147483996" r:id="rId8"/>
    <p:sldLayoutId id="2147483997" r:id="rId9"/>
    <p:sldLayoutId id="2147483998" r:id="rId10"/>
    <p:sldLayoutId id="2147483999" r:id="rId11"/>
    <p:sldLayoutId id="2147484000" r:id="rId12"/>
    <p:sldLayoutId id="2147484001" r:id="rId13"/>
    <p:sldLayoutId id="2147484002"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48640" y="2194560"/>
            <a:ext cx="10716768" cy="2167446"/>
          </a:xfrm>
        </p:spPr>
        <p:txBody>
          <a:bodyPr/>
          <a:lstStyle/>
          <a:p>
            <a:pPr algn="ctr"/>
            <a:r>
              <a:rPr lang="pl-PL" dirty="0" smtClean="0">
                <a:solidFill>
                  <a:schemeClr val="tx1"/>
                </a:solidFill>
              </a:rPr>
              <a:t>Postępowanie karne</a:t>
            </a:r>
            <a:r>
              <a:rPr lang="pl-PL" dirty="0">
                <a:solidFill>
                  <a:schemeClr val="tx1"/>
                </a:solidFill>
              </a:rPr>
              <a:t/>
            </a:r>
            <a:br>
              <a:rPr lang="pl-PL" dirty="0">
                <a:solidFill>
                  <a:schemeClr val="tx1"/>
                </a:solidFill>
              </a:rPr>
            </a:br>
            <a:r>
              <a:rPr lang="pl-PL" dirty="0">
                <a:solidFill>
                  <a:schemeClr val="tx1"/>
                </a:solidFill>
              </a:rPr>
              <a:t>SNP </a:t>
            </a:r>
            <a:r>
              <a:rPr lang="pl-PL" dirty="0" smtClean="0">
                <a:solidFill>
                  <a:schemeClr val="tx1"/>
                </a:solidFill>
              </a:rPr>
              <a:t>(z)</a:t>
            </a:r>
            <a:r>
              <a:rPr lang="pl-PL" dirty="0">
                <a:solidFill>
                  <a:schemeClr val="tx1"/>
                </a:solidFill>
              </a:rPr>
              <a:t/>
            </a:r>
            <a:br>
              <a:rPr lang="pl-PL" dirty="0">
                <a:solidFill>
                  <a:schemeClr val="tx1"/>
                </a:solidFill>
              </a:rPr>
            </a:br>
            <a:r>
              <a:rPr lang="pl-PL" dirty="0">
                <a:solidFill>
                  <a:schemeClr val="tx1"/>
                </a:solidFill>
              </a:rPr>
              <a:t>Zajęcia nr </a:t>
            </a:r>
            <a:r>
              <a:rPr lang="pl-PL" dirty="0" smtClean="0">
                <a:solidFill>
                  <a:schemeClr val="tx1"/>
                </a:solidFill>
              </a:rPr>
              <a:t>4: Czynności procesowe</a:t>
            </a:r>
            <a:endParaRPr lang="pl-PL" dirty="0">
              <a:solidFill>
                <a:schemeClr val="tx1"/>
              </a:solidFill>
            </a:endParaRPr>
          </a:p>
        </p:txBody>
      </p:sp>
    </p:spTree>
    <p:extLst>
      <p:ext uri="{BB962C8B-B14F-4D97-AF65-F5344CB8AC3E}">
        <p14:creationId xmlns:p14="http://schemas.microsoft.com/office/powerpoint/2010/main" val="23202481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96682" y="51205"/>
            <a:ext cx="10808208" cy="1499616"/>
          </a:xfrm>
        </p:spPr>
        <p:txBody>
          <a:bodyPr>
            <a:normAutofit/>
          </a:bodyPr>
          <a:lstStyle/>
          <a:p>
            <a:r>
              <a:rPr lang="pl-PL" sz="3600" dirty="0"/>
              <a:t>Ze względu na charakter rozróżnia się czynności procesowe takie jak:</a:t>
            </a:r>
          </a:p>
        </p:txBody>
      </p:sp>
      <p:sp>
        <p:nvSpPr>
          <p:cNvPr id="3" name="Symbol zastępczy zawartości 2"/>
          <p:cNvSpPr>
            <a:spLocks noGrp="1"/>
          </p:cNvSpPr>
          <p:nvPr>
            <p:ph idx="1"/>
          </p:nvPr>
        </p:nvSpPr>
        <p:spPr>
          <a:xfrm>
            <a:off x="533399" y="1781175"/>
            <a:ext cx="11534775" cy="5076825"/>
          </a:xfrm>
        </p:spPr>
        <p:txBody>
          <a:bodyPr>
            <a:normAutofit/>
          </a:bodyPr>
          <a:lstStyle/>
          <a:p>
            <a:pPr algn="just"/>
            <a:r>
              <a:rPr lang="pl-PL" dirty="0">
                <a:latin typeface="+mj-lt"/>
              </a:rPr>
              <a:t>Oświadczenia procesowe – wyrażenie określonej treści przez uczestnika postępowania </a:t>
            </a:r>
          </a:p>
          <a:p>
            <a:pPr lvl="1" algn="just"/>
            <a:r>
              <a:rPr lang="pl-PL" dirty="0">
                <a:latin typeface="+mj-lt"/>
              </a:rPr>
              <a:t>Oświadczenia wiedzy – komunikowanie wiadomości przez uczestników postępowania (np. złożenie zeznań, opinia biegłego)</a:t>
            </a:r>
          </a:p>
          <a:p>
            <a:pPr lvl="1" algn="just"/>
            <a:r>
              <a:rPr lang="pl-PL" dirty="0">
                <a:latin typeface="+mj-lt"/>
              </a:rPr>
              <a:t>Oświadczenia woli:</a:t>
            </a:r>
          </a:p>
          <a:p>
            <a:pPr lvl="2" algn="just"/>
            <a:r>
              <a:rPr lang="pl-PL" dirty="0">
                <a:latin typeface="+mj-lt"/>
              </a:rPr>
              <a:t>Postulujące – wnioski, podania, prośby </a:t>
            </a:r>
          </a:p>
          <a:p>
            <a:pPr lvl="2" algn="just"/>
            <a:r>
              <a:rPr lang="pl-PL" dirty="0">
                <a:latin typeface="+mj-lt"/>
              </a:rPr>
              <a:t>Imperatywne – władcze </a:t>
            </a:r>
          </a:p>
          <a:p>
            <a:pPr lvl="3" algn="just"/>
            <a:r>
              <a:rPr lang="pl-PL" dirty="0">
                <a:latin typeface="+mj-lt"/>
              </a:rPr>
              <a:t>Polecenia – por. np. art. 15 </a:t>
            </a:r>
            <a:r>
              <a:rPr lang="pl-PL" dirty="0">
                <a:latin typeface="+mj-lt"/>
                <a:ea typeface="Yu Mincho Demibold" panose="02020600000000000000" pitchFamily="18" charset="-128"/>
              </a:rPr>
              <a:t>§1 k.p.k. </a:t>
            </a:r>
            <a:endParaRPr lang="pl-PL" dirty="0">
              <a:latin typeface="+mj-lt"/>
            </a:endParaRPr>
          </a:p>
          <a:p>
            <a:pPr lvl="3" algn="just"/>
            <a:r>
              <a:rPr lang="pl-PL" dirty="0">
                <a:latin typeface="+mj-lt"/>
              </a:rPr>
              <a:t>Decyzje procesowe – rozstrzygnięcia </a:t>
            </a:r>
          </a:p>
          <a:p>
            <a:pPr lvl="4" algn="just"/>
            <a:r>
              <a:rPr lang="pl-PL" dirty="0">
                <a:latin typeface="+mj-lt"/>
              </a:rPr>
              <a:t>Orzeczenia </a:t>
            </a:r>
          </a:p>
          <a:p>
            <a:pPr lvl="5" algn="just"/>
            <a:r>
              <a:rPr lang="pl-PL" dirty="0">
                <a:latin typeface="+mj-lt"/>
              </a:rPr>
              <a:t>Wyroki </a:t>
            </a:r>
          </a:p>
          <a:p>
            <a:pPr lvl="5" algn="just"/>
            <a:r>
              <a:rPr lang="pl-PL" dirty="0">
                <a:latin typeface="+mj-lt"/>
              </a:rPr>
              <a:t>Postanowienia </a:t>
            </a:r>
          </a:p>
          <a:p>
            <a:pPr lvl="5" algn="just"/>
            <a:r>
              <a:rPr lang="pl-PL" dirty="0">
                <a:latin typeface="+mj-lt"/>
              </a:rPr>
              <a:t>Uchwały SN</a:t>
            </a:r>
          </a:p>
          <a:p>
            <a:pPr lvl="4" algn="just"/>
            <a:r>
              <a:rPr lang="pl-PL" dirty="0">
                <a:latin typeface="+mj-lt"/>
              </a:rPr>
              <a:t>Zarządzenia </a:t>
            </a:r>
          </a:p>
          <a:p>
            <a:pPr algn="just"/>
            <a:r>
              <a:rPr lang="pl-PL" dirty="0">
                <a:latin typeface="+mj-lt"/>
              </a:rPr>
              <a:t>Spostrzeżenia procesowe – pojmowanie wyrażeń zmysłowych (np. oględziny)</a:t>
            </a:r>
          </a:p>
          <a:p>
            <a:pPr algn="just"/>
            <a:r>
              <a:rPr lang="pl-PL" dirty="0">
                <a:latin typeface="+mj-lt"/>
              </a:rPr>
              <a:t>Czynności realne – stwarzanie lub zmiana sytuacji faktycznych np. przeszukanie </a:t>
            </a:r>
          </a:p>
        </p:txBody>
      </p:sp>
      <p:sp>
        <p:nvSpPr>
          <p:cNvPr id="5" name="Nawias klamrowy zamykający 4"/>
          <p:cNvSpPr/>
          <p:nvPr/>
        </p:nvSpPr>
        <p:spPr>
          <a:xfrm>
            <a:off x="5288755" y="4105164"/>
            <a:ext cx="180975" cy="1676400"/>
          </a:xfrm>
          <a:prstGeom prst="rightBrace">
            <a:avLst>
              <a:gd name="adj1" fmla="val 99398"/>
              <a:gd name="adj2" fmla="val 49366"/>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6" name="pole tekstowe 5"/>
          <p:cNvSpPr txBox="1"/>
          <p:nvPr/>
        </p:nvSpPr>
        <p:spPr>
          <a:xfrm>
            <a:off x="5714856" y="4758698"/>
            <a:ext cx="3538872" cy="369332"/>
          </a:xfrm>
          <a:prstGeom prst="rect">
            <a:avLst/>
          </a:prstGeom>
          <a:noFill/>
        </p:spPr>
        <p:txBody>
          <a:bodyPr wrap="square" rtlCol="0">
            <a:spAutoFit/>
          </a:bodyPr>
          <a:lstStyle/>
          <a:p>
            <a:r>
              <a:rPr lang="pl-PL" b="1" dirty="0"/>
              <a:t>Szerzej na </a:t>
            </a:r>
            <a:r>
              <a:rPr lang="pl-PL" b="1" dirty="0" smtClean="0"/>
              <a:t>kolejnych slajdach</a:t>
            </a:r>
            <a:endParaRPr lang="pl-PL" b="1" dirty="0"/>
          </a:p>
        </p:txBody>
      </p:sp>
    </p:spTree>
    <p:extLst>
      <p:ext uri="{BB962C8B-B14F-4D97-AF65-F5344CB8AC3E}">
        <p14:creationId xmlns:p14="http://schemas.microsoft.com/office/powerpoint/2010/main" val="11254665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Wadliwość czynności procesowych </a:t>
            </a:r>
          </a:p>
        </p:txBody>
      </p:sp>
      <p:sp>
        <p:nvSpPr>
          <p:cNvPr id="3" name="Symbol zastępczy zawartości 2"/>
          <p:cNvSpPr>
            <a:spLocks noGrp="1"/>
          </p:cNvSpPr>
          <p:nvPr>
            <p:ph idx="1"/>
          </p:nvPr>
        </p:nvSpPr>
        <p:spPr>
          <a:xfrm>
            <a:off x="1024127" y="1892808"/>
            <a:ext cx="9525885" cy="4498848"/>
          </a:xfrm>
        </p:spPr>
        <p:txBody>
          <a:bodyPr>
            <a:normAutofit/>
          </a:bodyPr>
          <a:lstStyle/>
          <a:p>
            <a:pPr algn="just"/>
            <a:r>
              <a:rPr lang="pl-PL" dirty="0"/>
              <a:t>Wadliwa jest czynność procesowa, która nie została podjęta zgodnie ze wszystkim warunkami określonymi w </a:t>
            </a:r>
            <a:r>
              <a:rPr lang="pl-PL" dirty="0" err="1"/>
              <a:t>kpku</a:t>
            </a:r>
            <a:r>
              <a:rPr lang="pl-PL" dirty="0"/>
              <a:t> </a:t>
            </a:r>
          </a:p>
          <a:p>
            <a:pPr algn="just"/>
            <a:r>
              <a:rPr lang="pl-PL" dirty="0"/>
              <a:t>Warunki niewadliwości czynności procesowych </a:t>
            </a:r>
          </a:p>
          <a:p>
            <a:pPr lvl="1" algn="just"/>
            <a:r>
              <a:rPr lang="pl-PL" dirty="0"/>
              <a:t>Zachodzą pozytywne przesłanki czynności procesowej (tj. </a:t>
            </a:r>
            <a:r>
              <a:rPr lang="pl-PL" b="1" u="sng" dirty="0">
                <a:solidFill>
                  <a:srgbClr val="FF0000"/>
                </a:solidFill>
              </a:rPr>
              <a:t>uczestnik postępowania miał prawo jej dokonać</a:t>
            </a:r>
            <a:r>
              <a:rPr lang="pl-PL" dirty="0"/>
              <a:t>)</a:t>
            </a:r>
          </a:p>
          <a:p>
            <a:pPr lvl="1" algn="just"/>
            <a:r>
              <a:rPr lang="pl-PL" dirty="0"/>
              <a:t>Uczestnik postępowania ma </a:t>
            </a:r>
            <a:r>
              <a:rPr lang="pl-PL" b="1" u="sng" dirty="0">
                <a:solidFill>
                  <a:srgbClr val="FF0000"/>
                </a:solidFill>
              </a:rPr>
              <a:t>zdolność do dokonywania czynności procesowych </a:t>
            </a:r>
            <a:r>
              <a:rPr lang="pl-PL" dirty="0"/>
              <a:t>(czyli może skutecznie składać oświadczenia procesowe i wykonywać skuteczne czynności realne)</a:t>
            </a:r>
          </a:p>
          <a:p>
            <a:pPr lvl="1" algn="just"/>
            <a:r>
              <a:rPr lang="pl-PL" dirty="0"/>
              <a:t>Przestrzegane są warunki modalne czynności – </a:t>
            </a:r>
            <a:r>
              <a:rPr lang="pl-PL" b="1" u="sng" dirty="0">
                <a:solidFill>
                  <a:srgbClr val="FF0000"/>
                </a:solidFill>
              </a:rPr>
              <a:t>odbywa się w należytej formie, terminie i miejscu</a:t>
            </a:r>
          </a:p>
        </p:txBody>
      </p:sp>
    </p:spTree>
    <p:extLst>
      <p:ext uri="{BB962C8B-B14F-4D97-AF65-F5344CB8AC3E}">
        <p14:creationId xmlns:p14="http://schemas.microsoft.com/office/powerpoint/2010/main" val="20855601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dirty="0"/>
              <a:t>Konsekwencje naruszenia warunków niewadliwości czynności procesowych  </a:t>
            </a:r>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060469442"/>
              </p:ext>
            </p:extLst>
          </p:nvPr>
        </p:nvGraphicFramePr>
        <p:xfrm>
          <a:off x="466344" y="2014728"/>
          <a:ext cx="11475720" cy="4678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ole tekstowe 5"/>
          <p:cNvSpPr txBox="1"/>
          <p:nvPr/>
        </p:nvSpPr>
        <p:spPr>
          <a:xfrm>
            <a:off x="6404930" y="5063613"/>
            <a:ext cx="5787070" cy="1508105"/>
          </a:xfrm>
          <a:prstGeom prst="rect">
            <a:avLst/>
          </a:prstGeom>
        </p:spPr>
        <p:style>
          <a:lnRef idx="1">
            <a:schemeClr val="accent3"/>
          </a:lnRef>
          <a:fillRef idx="2">
            <a:schemeClr val="accent3"/>
          </a:fillRef>
          <a:effectRef idx="1">
            <a:schemeClr val="accent3"/>
          </a:effectRef>
          <a:fontRef idx="minor">
            <a:schemeClr val="dk1"/>
          </a:fontRef>
        </p:style>
        <p:txBody>
          <a:bodyPr wrap="square" rtlCol="0">
            <a:spAutoFit/>
          </a:bodyPr>
          <a:lstStyle/>
          <a:p>
            <a:pPr algn="just"/>
            <a:r>
              <a:rPr lang="pl-PL" sz="2000" b="1" u="sng" dirty="0"/>
              <a:t>Nieważność</a:t>
            </a:r>
            <a:r>
              <a:rPr lang="pl-PL" dirty="0"/>
              <a:t> obecnie nie występuje w KPK (od 2003 r.), ale występuje w ustawie z 23.02.1991 r. o uznaniu za nieważne orzeczeń wydanych wobec osób represjonowanych za działalność na rzecz niepodległego bytu Państwa Polskiego </a:t>
            </a:r>
          </a:p>
        </p:txBody>
      </p:sp>
    </p:spTree>
    <p:extLst>
      <p:ext uri="{BB962C8B-B14F-4D97-AF65-F5344CB8AC3E}">
        <p14:creationId xmlns:p14="http://schemas.microsoft.com/office/powerpoint/2010/main" val="29320074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Konsekwencje naruszenia warunków niewadliwości czynności procesowych </a:t>
            </a:r>
          </a:p>
        </p:txBody>
      </p:sp>
      <p:sp>
        <p:nvSpPr>
          <p:cNvPr id="3" name="Symbol zastępczy zawartości 2"/>
          <p:cNvSpPr>
            <a:spLocks noGrp="1"/>
          </p:cNvSpPr>
          <p:nvPr>
            <p:ph idx="1"/>
          </p:nvPr>
        </p:nvSpPr>
        <p:spPr/>
        <p:txBody>
          <a:bodyPr/>
          <a:lstStyle/>
          <a:p>
            <a:pPr marL="0" indent="0" algn="ctr">
              <a:buNone/>
            </a:pPr>
            <a:r>
              <a:rPr lang="pl-PL" sz="2000" b="1" dirty="0"/>
              <a:t>Niedopuszczalność</a:t>
            </a:r>
          </a:p>
          <a:p>
            <a:pPr marL="0" indent="0" algn="ctr">
              <a:buNone/>
            </a:pPr>
            <a:endParaRPr lang="pl-PL" b="1" dirty="0"/>
          </a:p>
          <a:p>
            <a:pPr algn="just"/>
            <a:r>
              <a:rPr lang="pl-PL" dirty="0"/>
              <a:t>Czynność została przeprowadzona mimo braku jej ustawowych warunków (np. niedopuszczalne jest zastępowanie dowodu z wyjaśnień oskarżonego lub zeznań świadków treścią pism, zapisków lub notatek urzędowych) albo gdy ustawa zakazuje dokonania czynności</a:t>
            </a:r>
          </a:p>
          <a:p>
            <a:pPr algn="just"/>
            <a:r>
              <a:rPr lang="pl-PL" dirty="0"/>
              <a:t>Czynności niedopuszczalne </a:t>
            </a:r>
            <a:r>
              <a:rPr lang="pl-PL" b="1" dirty="0"/>
              <a:t>nie wywołują skutków prawnych </a:t>
            </a:r>
          </a:p>
          <a:p>
            <a:pPr algn="just"/>
            <a:r>
              <a:rPr lang="pl-PL" dirty="0"/>
              <a:t>Np. </a:t>
            </a:r>
            <a:r>
              <a:rPr lang="pl-PL" b="1" dirty="0"/>
              <a:t>nie stanowią dowodu</a:t>
            </a:r>
            <a:r>
              <a:rPr lang="pl-PL" dirty="0"/>
              <a:t> wyjaśnienia, zeznania oraz oświadczenia złożone w warunkach wyłączających swobodę wypowiedzi lub uzyskane wbrew zakazom wymienionym w art. 171 § 5 </a:t>
            </a:r>
          </a:p>
          <a:p>
            <a:endParaRPr lang="pl-PL" dirty="0"/>
          </a:p>
        </p:txBody>
      </p:sp>
    </p:spTree>
    <p:extLst>
      <p:ext uri="{BB962C8B-B14F-4D97-AF65-F5344CB8AC3E}">
        <p14:creationId xmlns:p14="http://schemas.microsoft.com/office/powerpoint/2010/main" val="35910791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Konsekwencje naruszenia warunków niewadliwości czynności procesowych </a:t>
            </a:r>
          </a:p>
        </p:txBody>
      </p:sp>
      <p:sp>
        <p:nvSpPr>
          <p:cNvPr id="3" name="Symbol zastępczy zawartości 2"/>
          <p:cNvSpPr>
            <a:spLocks noGrp="1"/>
          </p:cNvSpPr>
          <p:nvPr>
            <p:ph idx="1"/>
          </p:nvPr>
        </p:nvSpPr>
        <p:spPr/>
        <p:txBody>
          <a:bodyPr/>
          <a:lstStyle/>
          <a:p>
            <a:pPr marL="0" indent="0" algn="ctr">
              <a:buNone/>
            </a:pPr>
            <a:r>
              <a:rPr lang="pl-PL" sz="2000" b="1" dirty="0"/>
              <a:t>Bezzasadność</a:t>
            </a:r>
          </a:p>
          <a:p>
            <a:pPr marL="0" indent="0" algn="ctr">
              <a:buNone/>
            </a:pPr>
            <a:endParaRPr lang="pl-PL" b="1" dirty="0"/>
          </a:p>
          <a:p>
            <a:r>
              <a:rPr lang="pl-PL" dirty="0"/>
              <a:t>Ocena merytoryczna czynności procesowej</a:t>
            </a:r>
          </a:p>
          <a:p>
            <a:r>
              <a:rPr lang="pl-PL" dirty="0"/>
              <a:t>Czynność prawna była formalnie zgodna z prawem (uczestnik miał prawo jej dokonać, zachował termin, miejsce itp.)</a:t>
            </a:r>
          </a:p>
          <a:p>
            <a:r>
              <a:rPr lang="pl-PL" dirty="0"/>
              <a:t>Np. oskarżony lub oskarżyciel wnieśli apelację, a sąd po jej rozpoznaniu uznał ją za bezzasadną (uznanie apelacji za bezzasadną skutkuje utrzymaniem w mocy zaskarżonego orzeczenia art. 437 § 1)</a:t>
            </a:r>
          </a:p>
        </p:txBody>
      </p:sp>
    </p:spTree>
    <p:extLst>
      <p:ext uri="{BB962C8B-B14F-4D97-AF65-F5344CB8AC3E}">
        <p14:creationId xmlns:p14="http://schemas.microsoft.com/office/powerpoint/2010/main" val="31853692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Konsekwencje naruszenia warunków niewadliwości czynności procesowych </a:t>
            </a:r>
          </a:p>
        </p:txBody>
      </p:sp>
      <p:sp>
        <p:nvSpPr>
          <p:cNvPr id="3" name="Symbol zastępczy zawartości 2"/>
          <p:cNvSpPr>
            <a:spLocks noGrp="1"/>
          </p:cNvSpPr>
          <p:nvPr>
            <p:ph idx="1"/>
          </p:nvPr>
        </p:nvSpPr>
        <p:spPr/>
        <p:txBody>
          <a:bodyPr/>
          <a:lstStyle/>
          <a:p>
            <a:pPr marL="0" indent="0" algn="ctr">
              <a:buNone/>
            </a:pPr>
            <a:r>
              <a:rPr lang="pl-PL" sz="2000" b="1" dirty="0"/>
              <a:t>Bezskuteczność</a:t>
            </a:r>
            <a:r>
              <a:rPr lang="pl-PL" dirty="0"/>
              <a:t> </a:t>
            </a:r>
          </a:p>
          <a:p>
            <a:pPr marL="0" indent="0" algn="ctr">
              <a:buNone/>
            </a:pPr>
            <a:endParaRPr lang="pl-PL" dirty="0"/>
          </a:p>
          <a:p>
            <a:pPr algn="just"/>
            <a:r>
              <a:rPr lang="pl-PL" dirty="0"/>
              <a:t>Sankcja procesowa za niedopełnienie obowiązków procesowych lub przesłanek czynności procesowej (np. niedopełnienie warunków formalnych pisma procesowego, wniesienie środka zaskarżenia po terminie)</a:t>
            </a:r>
          </a:p>
          <a:p>
            <a:pPr algn="just"/>
            <a:r>
              <a:rPr lang="pl-PL" dirty="0"/>
              <a:t>Bezskuteczności czynności procesowych nie należy utożsamiać z niedopuszczalnością. </a:t>
            </a:r>
          </a:p>
          <a:p>
            <a:pPr algn="just"/>
            <a:r>
              <a:rPr lang="pl-PL" dirty="0"/>
              <a:t>Tylko czynność dopuszczalna może okazać się bezskuteczna. </a:t>
            </a:r>
          </a:p>
          <a:p>
            <a:pPr algn="just"/>
            <a:endParaRPr lang="pl-PL" dirty="0"/>
          </a:p>
          <a:p>
            <a:endParaRPr lang="pl-PL" dirty="0"/>
          </a:p>
        </p:txBody>
      </p:sp>
    </p:spTree>
    <p:extLst>
      <p:ext uri="{BB962C8B-B14F-4D97-AF65-F5344CB8AC3E}">
        <p14:creationId xmlns:p14="http://schemas.microsoft.com/office/powerpoint/2010/main" val="13948465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10000" y="427523"/>
            <a:ext cx="10571998" cy="970450"/>
          </a:xfrm>
        </p:spPr>
        <p:txBody>
          <a:bodyPr/>
          <a:lstStyle/>
          <a:p>
            <a:r>
              <a:rPr lang="pl-PL" dirty="0"/>
              <a:t>Konsekwencje naruszenia warunków niewadliwości czynności procesowych </a:t>
            </a:r>
          </a:p>
        </p:txBody>
      </p:sp>
      <p:sp>
        <p:nvSpPr>
          <p:cNvPr id="3" name="Symbol zastępczy zawartości 2"/>
          <p:cNvSpPr>
            <a:spLocks noGrp="1"/>
          </p:cNvSpPr>
          <p:nvPr>
            <p:ph idx="1"/>
          </p:nvPr>
        </p:nvSpPr>
        <p:spPr>
          <a:xfrm>
            <a:off x="818712" y="2222287"/>
            <a:ext cx="10554574" cy="4227674"/>
          </a:xfrm>
        </p:spPr>
        <p:txBody>
          <a:bodyPr>
            <a:normAutofit/>
          </a:bodyPr>
          <a:lstStyle/>
          <a:p>
            <a:pPr marL="0" indent="0" algn="ctr">
              <a:buNone/>
            </a:pPr>
            <a:r>
              <a:rPr lang="pl-PL" sz="2000" b="1" dirty="0"/>
              <a:t>Wadliwość</a:t>
            </a:r>
          </a:p>
          <a:p>
            <a:pPr marL="0" indent="0" algn="ctr">
              <a:buNone/>
            </a:pPr>
            <a:endParaRPr lang="pl-PL" b="1" dirty="0"/>
          </a:p>
          <a:p>
            <a:pPr algn="just"/>
            <a:r>
              <a:rPr lang="pl-PL" dirty="0"/>
              <a:t>Czynność jest wadliwa, gdy w toku postępowania popełniono uchybienie, które mogło mieć wpływ na jej treść (błąd podczas procesowania – </a:t>
            </a:r>
            <a:r>
              <a:rPr lang="pl-PL" i="1" dirty="0"/>
              <a:t>error </a:t>
            </a:r>
            <a:r>
              <a:rPr lang="pl-PL" i="1" dirty="0" err="1"/>
              <a:t>procedendi</a:t>
            </a:r>
            <a:r>
              <a:rPr lang="pl-PL" i="1" dirty="0"/>
              <a:t> </a:t>
            </a:r>
            <a:r>
              <a:rPr lang="pl-PL" dirty="0"/>
              <a:t>) lub gdy tylko decyzja jest błędna (</a:t>
            </a:r>
            <a:r>
              <a:rPr lang="pl-PL" i="1" dirty="0"/>
              <a:t>error </a:t>
            </a:r>
            <a:r>
              <a:rPr lang="pl-PL" i="1" dirty="0" err="1"/>
              <a:t>decedendi</a:t>
            </a:r>
            <a:r>
              <a:rPr lang="pl-PL" i="1" dirty="0"/>
              <a:t>)</a:t>
            </a:r>
            <a:r>
              <a:rPr lang="pl-PL" dirty="0"/>
              <a:t>.</a:t>
            </a:r>
          </a:p>
          <a:p>
            <a:pPr algn="just"/>
            <a:r>
              <a:rPr lang="pl-PL" dirty="0"/>
              <a:t>Wadliwość względna (art. 438) i bezwzględna (art. 439) </a:t>
            </a:r>
          </a:p>
          <a:p>
            <a:pPr algn="just"/>
            <a:r>
              <a:rPr lang="pl-PL" dirty="0"/>
              <a:t>Wadliwa czynność procesowa może być konwalidowana (uzdrowiona):</a:t>
            </a:r>
          </a:p>
          <a:p>
            <a:pPr lvl="1" algn="just"/>
            <a:r>
              <a:rPr lang="pl-PL" b="1" dirty="0"/>
              <a:t>Z mocy prawa </a:t>
            </a:r>
            <a:endParaRPr lang="pl-PL" dirty="0"/>
          </a:p>
          <a:p>
            <a:pPr lvl="1" algn="just"/>
            <a:r>
              <a:rPr lang="pl-PL" b="1" dirty="0"/>
              <a:t>Z inicjatywy organów procesowych </a:t>
            </a:r>
            <a:r>
              <a:rPr lang="pl-PL" dirty="0"/>
              <a:t>i </a:t>
            </a:r>
            <a:r>
              <a:rPr lang="pl-PL" b="1" dirty="0"/>
              <a:t>stron </a:t>
            </a:r>
            <a:r>
              <a:rPr lang="pl-PL" dirty="0"/>
              <a:t>– powtórzenie wadliwej czynności lub jej korektura (uzupełnienie; por. art. 420)</a:t>
            </a:r>
          </a:p>
          <a:p>
            <a:pPr lvl="1" algn="just"/>
            <a:r>
              <a:rPr lang="pl-PL" dirty="0"/>
              <a:t>Konwalidacja jest niedopuszczalna, gdy powstał stan nieodwracalny</a:t>
            </a:r>
          </a:p>
          <a:p>
            <a:endParaRPr lang="pl-PL" dirty="0"/>
          </a:p>
        </p:txBody>
      </p:sp>
    </p:spTree>
    <p:extLst>
      <p:ext uri="{BB962C8B-B14F-4D97-AF65-F5344CB8AC3E}">
        <p14:creationId xmlns:p14="http://schemas.microsoft.com/office/powerpoint/2010/main" val="3477464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83121" y="201758"/>
            <a:ext cx="9720072" cy="1499616"/>
          </a:xfrm>
        </p:spPr>
        <p:txBody>
          <a:bodyPr>
            <a:normAutofit/>
          </a:bodyPr>
          <a:lstStyle/>
          <a:p>
            <a:r>
              <a:rPr lang="pl-PL" sz="3600" dirty="0"/>
              <a:t>Decyzje procesowe (rozstrzygnięcia)</a:t>
            </a:r>
          </a:p>
        </p:txBody>
      </p:sp>
      <p:sp>
        <p:nvSpPr>
          <p:cNvPr id="3" name="Symbol zastępczy zawartości 2"/>
          <p:cNvSpPr>
            <a:spLocks noGrp="1"/>
          </p:cNvSpPr>
          <p:nvPr>
            <p:ph idx="1"/>
          </p:nvPr>
        </p:nvSpPr>
        <p:spPr>
          <a:xfrm>
            <a:off x="-39773" y="1907458"/>
            <a:ext cx="12231773" cy="4896857"/>
          </a:xfrm>
        </p:spPr>
        <p:txBody>
          <a:bodyPr>
            <a:normAutofit fontScale="92500" lnSpcReduction="10000"/>
          </a:bodyPr>
          <a:lstStyle/>
          <a:p>
            <a:pPr algn="just"/>
            <a:r>
              <a:rPr lang="pl-PL" sz="2400" dirty="0"/>
              <a:t>Wiążą tylko uczestników procesu. Inne organy lub instytucje są zobowiązane do wykonania określonej decyzji procesowej lub brania za podstawę własnych rozstrzygnięć. </a:t>
            </a:r>
          </a:p>
          <a:p>
            <a:pPr lvl="1" algn="just"/>
            <a:r>
              <a:rPr lang="pl-PL" sz="2000" dirty="0"/>
              <a:t>Np. sąd cywilny jest związany ustaleniami zawartymi w prawomocnym wyroku skazującym </a:t>
            </a:r>
          </a:p>
          <a:p>
            <a:pPr algn="just"/>
            <a:r>
              <a:rPr lang="pl-PL" sz="2400" dirty="0"/>
              <a:t>Decyzje procesowe dzielą się na: </a:t>
            </a:r>
          </a:p>
          <a:p>
            <a:pPr lvl="1" algn="just"/>
            <a:r>
              <a:rPr lang="pl-PL" sz="2000" b="1" dirty="0"/>
              <a:t>Zarządzenia</a:t>
            </a:r>
            <a:r>
              <a:rPr lang="pl-PL" sz="2000" dirty="0"/>
              <a:t> – wydawane wtedy, gdy nie zachodzi konieczność wydania postanowienia. Podmiot uprawniony to: prezes sądu, przewodniczący wydziału, przewodniczący składu orzekającego, referendarz sądowy a w postępowaniu przygotowawczym prokurator i inne organy prowadzące postępowanie przygotowawcze (art. 93 § 2 i 3; art. 93a § 1)</a:t>
            </a:r>
          </a:p>
          <a:p>
            <a:pPr lvl="1" algn="just"/>
            <a:r>
              <a:rPr lang="pl-PL" sz="2000" b="1" dirty="0"/>
              <a:t>Orzeczenia</a:t>
            </a:r>
          </a:p>
          <a:p>
            <a:pPr lvl="2" algn="just"/>
            <a:r>
              <a:rPr lang="pl-PL" sz="1600" b="1" dirty="0"/>
              <a:t>Wyroki</a:t>
            </a:r>
            <a:r>
              <a:rPr lang="pl-PL" sz="1600" dirty="0"/>
              <a:t> – wyrok wydaje </a:t>
            </a:r>
            <a:r>
              <a:rPr lang="pl-PL" sz="1600" b="1" dirty="0"/>
              <a:t>wyłącznie sąd! </a:t>
            </a:r>
            <a:endParaRPr lang="pl-PL" sz="1600" dirty="0"/>
          </a:p>
          <a:p>
            <a:pPr lvl="2" algn="just"/>
            <a:r>
              <a:rPr lang="pl-PL" sz="1600" b="1" dirty="0"/>
              <a:t>Postanowienia</a:t>
            </a:r>
            <a:r>
              <a:rPr lang="pl-PL" sz="1600" dirty="0"/>
              <a:t> – art. 93 § 1 – jeżeli ustawa nie wymaga wydania wyroku, sąd wydaje postanowienie (czyli – domniemanie formy postanowienia). Postanowienia może wydawać również referendarz sądowy, a w postępowaniu przygotowawczym – także prokurator lub inne organy prowadzące śledztwo (dochodzenie) np. postanowienie o powołaniu biegłego</a:t>
            </a:r>
          </a:p>
        </p:txBody>
      </p:sp>
    </p:spTree>
    <p:extLst>
      <p:ext uri="{BB962C8B-B14F-4D97-AF65-F5344CB8AC3E}">
        <p14:creationId xmlns:p14="http://schemas.microsoft.com/office/powerpoint/2010/main" val="27880059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Wyrok </a:t>
            </a:r>
          </a:p>
        </p:txBody>
      </p:sp>
      <p:sp>
        <p:nvSpPr>
          <p:cNvPr id="3" name="Symbol zastępczy zawartości 2"/>
          <p:cNvSpPr>
            <a:spLocks noGrp="1"/>
          </p:cNvSpPr>
          <p:nvPr>
            <p:ph idx="1"/>
          </p:nvPr>
        </p:nvSpPr>
        <p:spPr/>
        <p:txBody>
          <a:bodyPr>
            <a:normAutofit fontScale="92500" lnSpcReduction="20000"/>
          </a:bodyPr>
          <a:lstStyle/>
          <a:p>
            <a:r>
              <a:rPr lang="pl-PL" dirty="0"/>
              <a:t>Warunki formalne wyroku – art. 413 </a:t>
            </a:r>
          </a:p>
          <a:p>
            <a:pPr marL="800100" lvl="1" indent="-342900">
              <a:buFont typeface="+mj-lt"/>
              <a:buAutoNum type="arabicPeriod"/>
            </a:pPr>
            <a:r>
              <a:rPr lang="pl-PL" dirty="0"/>
              <a:t>Oznaczenie sądu, który go wydał, sędziów, ławników, oskarżycieli i protokolanta </a:t>
            </a:r>
          </a:p>
          <a:p>
            <a:pPr marL="800100" lvl="1" indent="-342900">
              <a:buFont typeface="+mj-lt"/>
              <a:buAutoNum type="arabicPeriod"/>
            </a:pPr>
            <a:r>
              <a:rPr lang="pl-PL" dirty="0"/>
              <a:t>Data, miejsce rozpoznania sprawy i wydania wyroku </a:t>
            </a:r>
          </a:p>
          <a:p>
            <a:pPr marL="800100" lvl="1" indent="-342900">
              <a:buFont typeface="+mj-lt"/>
              <a:buAutoNum type="arabicPeriod"/>
            </a:pPr>
            <a:r>
              <a:rPr lang="pl-PL" dirty="0"/>
              <a:t>Imię, nazwisko i inne dane określające tożsamość oskarżonego </a:t>
            </a:r>
          </a:p>
          <a:p>
            <a:pPr marL="800100" lvl="1" indent="-342900">
              <a:buFont typeface="+mj-lt"/>
              <a:buAutoNum type="arabicPeriod"/>
            </a:pPr>
            <a:r>
              <a:rPr lang="pl-PL" dirty="0"/>
              <a:t>Przytoczenie opisu i kwalifikacji prawnej czynu, którego popełnienie oskarżyciel zarzucił oskarżonemu </a:t>
            </a:r>
          </a:p>
          <a:p>
            <a:pPr marL="800100" lvl="1" indent="-342900">
              <a:buFont typeface="+mj-lt"/>
              <a:buAutoNum type="arabicPeriod"/>
            </a:pPr>
            <a:r>
              <a:rPr lang="pl-PL" dirty="0"/>
              <a:t>Rozstrzygnięcie sądu </a:t>
            </a:r>
          </a:p>
          <a:p>
            <a:pPr marL="800100" lvl="1" indent="-342900">
              <a:buFont typeface="+mj-lt"/>
              <a:buAutoNum type="arabicPeriod"/>
            </a:pPr>
            <a:r>
              <a:rPr lang="pl-PL" dirty="0"/>
              <a:t>Wskazanie zastosowanych przepisów ustawy karnej </a:t>
            </a:r>
          </a:p>
          <a:p>
            <a:pPr marL="400050"/>
            <a:r>
              <a:rPr lang="pl-PL" dirty="0"/>
              <a:t>Wyrok </a:t>
            </a:r>
            <a:r>
              <a:rPr lang="pl-PL" b="1" dirty="0"/>
              <a:t>skazujący</a:t>
            </a:r>
            <a:r>
              <a:rPr lang="pl-PL" dirty="0"/>
              <a:t> zawiera również: </a:t>
            </a:r>
          </a:p>
          <a:p>
            <a:pPr marL="857250" lvl="1" indent="-342900">
              <a:buFont typeface="+mj-lt"/>
              <a:buAutoNum type="arabicPeriod"/>
            </a:pPr>
            <a:r>
              <a:rPr lang="pl-PL" dirty="0"/>
              <a:t>Dokładne określenie czynu przypisanego oskarżonemu wraz z kwalifikacją prawną </a:t>
            </a:r>
          </a:p>
          <a:p>
            <a:pPr marL="857250" lvl="1" indent="-342900">
              <a:buFont typeface="+mj-lt"/>
              <a:buAutoNum type="arabicPeriod"/>
            </a:pPr>
            <a:r>
              <a:rPr lang="pl-PL" dirty="0"/>
              <a:t>Rozstrzygnięcie co do kary i środków karnych, środków kompensacyjnych i przepadku; a w razie potrzeby – co do zaliczenia na ich poczet tymczasowego aresztowania, zatrzymania oraz środków zapobiegawczych z art. 276</a:t>
            </a:r>
          </a:p>
          <a:p>
            <a:pPr marL="457200"/>
            <a:endParaRPr lang="pl-PL" dirty="0"/>
          </a:p>
        </p:txBody>
      </p:sp>
    </p:spTree>
    <p:extLst>
      <p:ext uri="{BB962C8B-B14F-4D97-AF65-F5344CB8AC3E}">
        <p14:creationId xmlns:p14="http://schemas.microsoft.com/office/powerpoint/2010/main" val="41318957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wyroków </a:t>
            </a:r>
          </a:p>
        </p:txBody>
      </p:sp>
      <p:sp>
        <p:nvSpPr>
          <p:cNvPr id="3" name="Symbol zastępczy zawartości 2"/>
          <p:cNvSpPr>
            <a:spLocks noGrp="1"/>
          </p:cNvSpPr>
          <p:nvPr>
            <p:ph idx="1"/>
          </p:nvPr>
        </p:nvSpPr>
        <p:spPr>
          <a:xfrm>
            <a:off x="196645" y="1664208"/>
            <a:ext cx="11772851" cy="5193792"/>
          </a:xfrm>
        </p:spPr>
        <p:txBody>
          <a:bodyPr>
            <a:normAutofit/>
          </a:bodyPr>
          <a:lstStyle/>
          <a:p>
            <a:pPr algn="just"/>
            <a:r>
              <a:rPr lang="pl-PL" dirty="0" err="1"/>
              <a:t>Kpk</a:t>
            </a:r>
            <a:r>
              <a:rPr lang="pl-PL" dirty="0"/>
              <a:t> wprowadza zamknięty katalog wyroków, które mogą:</a:t>
            </a:r>
          </a:p>
          <a:p>
            <a:pPr lvl="1" algn="just"/>
            <a:r>
              <a:rPr lang="pl-PL" dirty="0"/>
              <a:t>Warunkowo umarzać postępowanie (art. 414 § 1)</a:t>
            </a:r>
          </a:p>
          <a:p>
            <a:pPr lvl="1" algn="just"/>
            <a:r>
              <a:rPr lang="pl-PL" dirty="0"/>
              <a:t>Umarzać postępowanie (art. 414 § 1)</a:t>
            </a:r>
          </a:p>
          <a:p>
            <a:pPr lvl="1" algn="just"/>
            <a:r>
              <a:rPr lang="pl-PL" dirty="0"/>
              <a:t>Rozstrzygać kwestię zarzutów formułowanych wobec oskarżonego przed sądem I instancji (wyroki uniewinniające i skazujące)</a:t>
            </a:r>
          </a:p>
          <a:p>
            <a:pPr lvl="1" algn="just"/>
            <a:r>
              <a:rPr lang="pl-PL" dirty="0"/>
              <a:t>Rozstrzygać o zasadności roszczeń majątkowych w razie skazania oskarżonego (art. 415)</a:t>
            </a:r>
          </a:p>
          <a:p>
            <a:pPr lvl="1" algn="just"/>
            <a:r>
              <a:rPr lang="pl-PL" dirty="0"/>
              <a:t>Rozstrzygać kwestię zasadności zarzutów apelacyjnych (utrzymanie w mocy orzeczenia sądu I instancji, uchylenie go i przekazanie sprawy do ponownego rozpoznania, uchylenie go i umorzenie postępowanie, zmiana wyroku I instancji)</a:t>
            </a:r>
          </a:p>
          <a:p>
            <a:pPr lvl="1" algn="just"/>
            <a:r>
              <a:rPr lang="pl-PL" dirty="0"/>
              <a:t>Rozstrzygać kwestię zasadności zarzutów kasacyjnych (oddalenie kasacji, uchylenie wyroku i przekazanie sprawy do ponownego rozpoznania sądowi II instancji, uchylenie go i umorzenie postepowania, zmiana orzeczenia i uniewinnienie oskarżonego)</a:t>
            </a:r>
          </a:p>
          <a:p>
            <a:pPr lvl="1" algn="just"/>
            <a:r>
              <a:rPr lang="pl-PL" dirty="0"/>
              <a:t>Rozstrzygać kwestię wniosku o odszkodowanie za niesłuszne skazanie lub stosowanie środków przymusu (wyrok zasądzający odszkodowanie lub zadośćuczynienie, wyrok oddalający wniosek) </a:t>
            </a:r>
          </a:p>
          <a:p>
            <a:pPr lvl="1" algn="just"/>
            <a:r>
              <a:rPr lang="pl-PL" dirty="0"/>
              <a:t>Rozstrzygać o zasadności wniosku o wydanie wyroku łącznego (wydanie wyroku łącznego albo w razie stwierdzenia braku podstaw – </a:t>
            </a:r>
            <a:r>
              <a:rPr lang="pl-PL" b="1" dirty="0"/>
              <a:t>wydanie postanowienia o umorzeniu postępowania)</a:t>
            </a:r>
            <a:endParaRPr lang="pl-PL" dirty="0"/>
          </a:p>
          <a:p>
            <a:pPr lvl="1" algn="just"/>
            <a:endParaRPr lang="pl-PL" dirty="0"/>
          </a:p>
        </p:txBody>
      </p:sp>
    </p:spTree>
    <p:extLst>
      <p:ext uri="{BB962C8B-B14F-4D97-AF65-F5344CB8AC3E}">
        <p14:creationId xmlns:p14="http://schemas.microsoft.com/office/powerpoint/2010/main" val="36060106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Przesłanki procesowe</a:t>
            </a:r>
            <a:endParaRPr lang="pl-PL" dirty="0"/>
          </a:p>
        </p:txBody>
      </p:sp>
      <p:sp>
        <p:nvSpPr>
          <p:cNvPr id="3" name="Symbol zastępczy zawartości 2"/>
          <p:cNvSpPr>
            <a:spLocks noGrp="1"/>
          </p:cNvSpPr>
          <p:nvPr>
            <p:ph idx="1"/>
          </p:nvPr>
        </p:nvSpPr>
        <p:spPr/>
        <p:txBody>
          <a:bodyPr/>
          <a:lstStyle/>
          <a:p>
            <a:pPr marL="0" indent="0" algn="ctr">
              <a:buNone/>
            </a:pPr>
            <a:r>
              <a:rPr lang="pl-PL" sz="2800" b="1" dirty="0" smtClean="0"/>
              <a:t>Pytanie kontrolne</a:t>
            </a:r>
          </a:p>
          <a:p>
            <a:pPr marL="0" indent="0" algn="just">
              <a:buNone/>
            </a:pPr>
            <a:r>
              <a:rPr lang="pl-PL" dirty="0" smtClean="0"/>
              <a:t>Zaistnienie negatywnej przesłanki procesowej powoduje:</a:t>
            </a:r>
          </a:p>
          <a:p>
            <a:pPr marL="514350" indent="-514350" algn="just">
              <a:buAutoNum type="alphaLcParenR"/>
            </a:pPr>
            <a:r>
              <a:rPr lang="pl-PL" dirty="0" smtClean="0"/>
              <a:t>zawsze umorzenie postępowania;</a:t>
            </a:r>
          </a:p>
          <a:p>
            <a:pPr marL="514350" indent="-514350" algn="just">
              <a:buAutoNum type="alphaLcParenR"/>
            </a:pPr>
            <a:r>
              <a:rPr lang="pl-PL" dirty="0" smtClean="0"/>
              <a:t>zawsze odmowę wszczęcia postępowania;</a:t>
            </a:r>
          </a:p>
          <a:p>
            <a:pPr marL="514350" indent="-514350" algn="just">
              <a:buAutoNum type="alphaLcParenR"/>
            </a:pPr>
            <a:r>
              <a:rPr lang="pl-PL" dirty="0" smtClean="0"/>
              <a:t>zawieszenie postępowania;</a:t>
            </a:r>
          </a:p>
          <a:p>
            <a:pPr marL="514350" indent="-514350" algn="just">
              <a:buAutoNum type="alphaLcParenR"/>
            </a:pPr>
            <a:r>
              <a:rPr lang="pl-PL" dirty="0" smtClean="0"/>
              <a:t>żadna z powyższych.</a:t>
            </a:r>
          </a:p>
        </p:txBody>
      </p:sp>
    </p:spTree>
    <p:extLst>
      <p:ext uri="{BB962C8B-B14F-4D97-AF65-F5344CB8AC3E}">
        <p14:creationId xmlns:p14="http://schemas.microsoft.com/office/powerpoint/2010/main" val="25057764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Postanowienie i zarządzenie  </a:t>
            </a:r>
          </a:p>
        </p:txBody>
      </p:sp>
      <p:sp>
        <p:nvSpPr>
          <p:cNvPr id="3" name="Symbol zastępczy zawartości 2"/>
          <p:cNvSpPr>
            <a:spLocks noGrp="1"/>
          </p:cNvSpPr>
          <p:nvPr>
            <p:ph idx="1"/>
          </p:nvPr>
        </p:nvSpPr>
        <p:spPr>
          <a:xfrm>
            <a:off x="403123" y="2222287"/>
            <a:ext cx="11543071" cy="4129352"/>
          </a:xfrm>
        </p:spPr>
        <p:txBody>
          <a:bodyPr>
            <a:normAutofit fontScale="92500" lnSpcReduction="10000"/>
          </a:bodyPr>
          <a:lstStyle/>
          <a:p>
            <a:pPr marL="0" indent="0" algn="just">
              <a:buNone/>
            </a:pPr>
            <a:r>
              <a:rPr lang="pl-PL" dirty="0"/>
              <a:t>Jeżeli ustawa nie wymaga wydania wyroku, sąd wydaje postanowienie (czyli – domniemanie formy postanowienia). Postanowienia może wydawać również referendarz sądowy, a w postępowaniu przygotowawczym – także prokurator lub inne organy prowadzące śledztwo (dochodzenie) np. postanowienie o powołaniu biegłego</a:t>
            </a:r>
          </a:p>
          <a:p>
            <a:pPr algn="just"/>
            <a:r>
              <a:rPr lang="pl-PL" dirty="0"/>
              <a:t>Warunki formalne – art. 94: </a:t>
            </a:r>
            <a:r>
              <a:rPr lang="pl-PL" dirty="0" err="1"/>
              <a:t>kpk</a:t>
            </a:r>
            <a:endParaRPr lang="pl-PL" dirty="0"/>
          </a:p>
          <a:p>
            <a:pPr algn="just"/>
            <a:r>
              <a:rPr lang="pl-PL" dirty="0"/>
              <a:t>Postanowienie musi zawierać:</a:t>
            </a:r>
          </a:p>
          <a:p>
            <a:pPr marL="800100" lvl="1" indent="-342900" algn="just">
              <a:buFont typeface="+mj-lt"/>
              <a:buAutoNum type="arabicPeriod"/>
            </a:pPr>
            <a:r>
              <a:rPr lang="pl-PL" dirty="0"/>
              <a:t>Oznaczenie organu oraz osoby lub osób wydających postanowienie </a:t>
            </a:r>
          </a:p>
          <a:p>
            <a:pPr marL="800100" lvl="1" indent="-342900" algn="just">
              <a:buFont typeface="+mj-lt"/>
              <a:buAutoNum type="arabicPeriod"/>
            </a:pPr>
            <a:r>
              <a:rPr lang="pl-PL" dirty="0"/>
              <a:t>Datę wydania</a:t>
            </a:r>
          </a:p>
          <a:p>
            <a:pPr marL="800100" lvl="1" indent="-342900" algn="just">
              <a:buFont typeface="+mj-lt"/>
              <a:buAutoNum type="arabicPeriod"/>
            </a:pPr>
            <a:r>
              <a:rPr lang="pl-PL" dirty="0"/>
              <a:t>Wskazanie sprawy oraz kwestii, której postanowienie dotyczy </a:t>
            </a:r>
          </a:p>
          <a:p>
            <a:pPr marL="800100" lvl="1" indent="-342900" algn="just">
              <a:buFont typeface="+mj-lt"/>
              <a:buAutoNum type="arabicPeriod"/>
            </a:pPr>
            <a:r>
              <a:rPr lang="pl-PL" dirty="0"/>
              <a:t>Rozstrzygnięcie wraz z podaniem podstawy prawnej </a:t>
            </a:r>
          </a:p>
          <a:p>
            <a:pPr marL="800100" lvl="1" indent="-342900" algn="just">
              <a:buFont typeface="+mj-lt"/>
              <a:buAutoNum type="arabicPeriod"/>
            </a:pPr>
            <a:r>
              <a:rPr lang="pl-PL" dirty="0"/>
              <a:t>Uzasadnienie, chyba że ustawa zwalnia z tego wymogu </a:t>
            </a:r>
          </a:p>
          <a:p>
            <a:pPr marL="283464" indent="0" algn="just">
              <a:buNone/>
            </a:pPr>
            <a:r>
              <a:rPr lang="pl-PL" dirty="0"/>
              <a:t>Powyższe zasady stosuje się odpowiednio do zarządzeń, ale uzasadnienie zarządzenia sporządza się tylko wówczas, gdy podlega ono zaskarżeniu (art. 99 § 2)</a:t>
            </a:r>
          </a:p>
          <a:p>
            <a:pPr marL="457200" lvl="1" indent="0" algn="just">
              <a:buNone/>
            </a:pPr>
            <a:endParaRPr lang="pl-PL" dirty="0"/>
          </a:p>
          <a:p>
            <a:pPr lvl="1" algn="just"/>
            <a:endParaRPr lang="pl-PL" dirty="0"/>
          </a:p>
        </p:txBody>
      </p:sp>
    </p:spTree>
    <p:extLst>
      <p:ext uri="{BB962C8B-B14F-4D97-AF65-F5344CB8AC3E}">
        <p14:creationId xmlns:p14="http://schemas.microsoft.com/office/powerpoint/2010/main" val="35910423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Zarządzenie </a:t>
            </a:r>
          </a:p>
        </p:txBody>
      </p:sp>
      <p:sp>
        <p:nvSpPr>
          <p:cNvPr id="3" name="Symbol zastępczy zawartości 2"/>
          <p:cNvSpPr>
            <a:spLocks noGrp="1"/>
          </p:cNvSpPr>
          <p:nvPr>
            <p:ph idx="1"/>
          </p:nvPr>
        </p:nvSpPr>
        <p:spPr/>
        <p:txBody>
          <a:bodyPr/>
          <a:lstStyle/>
          <a:p>
            <a:r>
              <a:rPr lang="pl-PL" dirty="0"/>
              <a:t>Decyzja procesowa niebędąca orzeczeniem, wydawana w kwestiach niewymagających postanowienia.</a:t>
            </a:r>
          </a:p>
          <a:p>
            <a:r>
              <a:rPr lang="pl-PL" dirty="0"/>
              <a:t>Co do zasady mają charakter porządkowy, ale mogą ingerować w prawa uczestników postępowania (por. art. 247 §1)</a:t>
            </a:r>
          </a:p>
          <a:p>
            <a:r>
              <a:rPr lang="pl-PL" dirty="0"/>
              <a:t>Zarządzenie wydaje:</a:t>
            </a:r>
          </a:p>
          <a:p>
            <a:pPr lvl="1"/>
            <a:r>
              <a:rPr lang="pl-PL" dirty="0"/>
              <a:t>w postępowaniu przygotowawczym: prokurator, inny organ prowadzący postępowanie, niekiedy sąd (ale wyłącznie w wypadkach wskazanych w ustawie), referendarz sądowy</a:t>
            </a:r>
          </a:p>
          <a:p>
            <a:pPr lvl="1"/>
            <a:r>
              <a:rPr lang="pl-PL" dirty="0"/>
              <a:t>w postępowaniu sądowym: prezes sądu, przewodniczący składu orzekającego, upoważniony sędzia</a:t>
            </a:r>
          </a:p>
          <a:p>
            <a:pPr lvl="1"/>
            <a:r>
              <a:rPr lang="pl-PL" b="1" dirty="0"/>
              <a:t>W postępowaniu sądowym </a:t>
            </a:r>
            <a:r>
              <a:rPr lang="pl-PL" b="1" u="sng" dirty="0"/>
              <a:t>SĄD nie wydaje zarządzeń!</a:t>
            </a:r>
            <a:endParaRPr lang="pl-PL" b="1" dirty="0"/>
          </a:p>
        </p:txBody>
      </p:sp>
    </p:spTree>
    <p:extLst>
      <p:ext uri="{BB962C8B-B14F-4D97-AF65-F5344CB8AC3E}">
        <p14:creationId xmlns:p14="http://schemas.microsoft.com/office/powerpoint/2010/main" val="14850987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05078" y="0"/>
            <a:ext cx="9720072" cy="1499616"/>
          </a:xfrm>
        </p:spPr>
        <p:txBody>
          <a:bodyPr/>
          <a:lstStyle/>
          <a:p>
            <a:r>
              <a:rPr lang="pl-PL" dirty="0"/>
              <a:t>Uzasadnienie decyzji procesowych </a:t>
            </a:r>
          </a:p>
        </p:txBody>
      </p:sp>
      <p:graphicFrame>
        <p:nvGraphicFramePr>
          <p:cNvPr id="8" name="Symbol zastępczy zawartości 7"/>
          <p:cNvGraphicFramePr>
            <a:graphicFrameLocks noGrp="1"/>
          </p:cNvGraphicFramePr>
          <p:nvPr>
            <p:ph idx="1"/>
            <p:extLst>
              <p:ext uri="{D42A27DB-BD31-4B8C-83A1-F6EECF244321}">
                <p14:modId xmlns:p14="http://schemas.microsoft.com/office/powerpoint/2010/main" val="2017600174"/>
              </p:ext>
            </p:extLst>
          </p:nvPr>
        </p:nvGraphicFramePr>
        <p:xfrm>
          <a:off x="0" y="2040500"/>
          <a:ext cx="12192000" cy="49815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339761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Znaczenie uzasadnienia decyzji procesowych </a:t>
            </a:r>
          </a:p>
        </p:txBody>
      </p:sp>
      <p:sp>
        <p:nvSpPr>
          <p:cNvPr id="3" name="Symbol zastępczy zawartości 2"/>
          <p:cNvSpPr>
            <a:spLocks noGrp="1"/>
          </p:cNvSpPr>
          <p:nvPr>
            <p:ph idx="1"/>
          </p:nvPr>
        </p:nvSpPr>
        <p:spPr>
          <a:xfrm>
            <a:off x="1024128" y="2286000"/>
            <a:ext cx="10872904" cy="4340942"/>
          </a:xfrm>
        </p:spPr>
        <p:txBody>
          <a:bodyPr>
            <a:normAutofit fontScale="92500" lnSpcReduction="20000"/>
          </a:bodyPr>
          <a:lstStyle/>
          <a:p>
            <a:pPr algn="just"/>
            <a:r>
              <a:rPr lang="pl-PL" dirty="0"/>
              <a:t>Należy przy tym stwierdzić, iż rolą orzecznictwa sądowego jest </a:t>
            </a:r>
            <a:r>
              <a:rPr lang="pl-PL" b="1" dirty="0"/>
              <a:t>nie tylko i wyłącznie merytoryczne rozstrzygnięcie konkretnej, indywidualnej sprawy.</a:t>
            </a:r>
            <a:r>
              <a:rPr lang="pl-PL" dirty="0"/>
              <a:t> W pojęciu "wymiaru sprawiedliwości", w rozumieniu przepisów konstytucyjnych i zaakceptowanych przez Polskę norm prawa międzynarodowego (szczególnie dotyczącego praw człowieka) </a:t>
            </a:r>
            <a:r>
              <a:rPr lang="pl-PL" b="1" dirty="0"/>
              <a:t>mówiących o "prawie do sprawiedliwego sądu", kryje się znacznie więcej. Najkrócej rzecz biorąc, chodzi przede wszystkim o to, by dla wszystkich było wyraźne i niewątpliwie widoczne, iż w wyniku postępowania przed sądem zapadło najsłuszniejsze i najbardziej odpowiadające prawu rozstrzygnięcie.</a:t>
            </a:r>
          </a:p>
          <a:p>
            <a:pPr algn="just"/>
            <a:r>
              <a:rPr lang="pl-PL" dirty="0"/>
              <a:t>Jednym ze środków służących osiągnięciu tego celu </a:t>
            </a:r>
            <a:r>
              <a:rPr lang="pl-PL" b="1" u="sng" dirty="0"/>
              <a:t>jest wyczerpujące i wszechstronne</a:t>
            </a:r>
            <a:r>
              <a:rPr lang="pl-PL" dirty="0"/>
              <a:t> (zarówno z merytorycznego jak i z prawnego punktu widzenia) </a:t>
            </a:r>
            <a:r>
              <a:rPr lang="pl-PL" b="1" u="sng" dirty="0"/>
              <a:t>uzasadnienie orzeczenia, a już szczególnie wówczas - gdy, tak jak w niniejszej sprawie - występują rozbieżne interesy stron, a rozstrzygnięcie musi przedłożyć jeden z tych interesów nad drugi</a:t>
            </a:r>
            <a:r>
              <a:rPr lang="pl-PL" dirty="0"/>
              <a:t>. Wówczas właśnie szczególnie istotna rola uzasadnienia leży również w tym, by przekonać stronę, że jej stanowisko w sprawie zostało poważnie wzięte pod uwagę, a jeżeli zapadło inne rozstrzygnięcie to przyczyną tego są istotne powody. W ustanowionym przez prawo obowiązku takiego właśnie uzasadnienia rozstrzygnięcia leży m.in. dążenie do poszanowania godności i wolności obywatela demokratycznego państwa: bowiem naruszeniem jego prawa jest, gdy w istotnej dlań sprawie staje się adresatem rozstrzygnięcia, opatrzonego zdawkowym, czy niepełnym uzasadnieniem.</a:t>
            </a:r>
          </a:p>
          <a:p>
            <a:pPr algn="r"/>
            <a:r>
              <a:rPr lang="pl-PL" dirty="0"/>
              <a:t>Wyrok SN z 16.02.1994 r., III ARN 2/94 </a:t>
            </a:r>
          </a:p>
        </p:txBody>
      </p:sp>
    </p:spTree>
    <p:extLst>
      <p:ext uri="{BB962C8B-B14F-4D97-AF65-F5344CB8AC3E}">
        <p14:creationId xmlns:p14="http://schemas.microsoft.com/office/powerpoint/2010/main" val="1767555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Zaskarżalność decyzji procesowych</a:t>
            </a:r>
          </a:p>
        </p:txBody>
      </p:sp>
      <p:sp>
        <p:nvSpPr>
          <p:cNvPr id="3" name="Symbol zastępczy zawartości 2"/>
          <p:cNvSpPr>
            <a:spLocks noGrp="1"/>
          </p:cNvSpPr>
          <p:nvPr>
            <p:ph idx="1"/>
          </p:nvPr>
        </p:nvSpPr>
        <p:spPr>
          <a:xfrm>
            <a:off x="169783" y="2222287"/>
            <a:ext cx="4166243" cy="3636511"/>
          </a:xfrm>
        </p:spPr>
        <p:txBody>
          <a:bodyPr/>
          <a:lstStyle/>
          <a:p>
            <a:pPr algn="just"/>
            <a:r>
              <a:rPr lang="pl-PL" dirty="0"/>
              <a:t>Uzasadnienie decyzji procesowej umożliwia kontrolę wydanego rozstrzygnięcia. Kontrola odwoławcza to sprawdzenie i ocena prawidłowości rozstrzygnięcia przez pryzmat sporządzonego uzasadnienia. </a:t>
            </a:r>
          </a:p>
          <a:p>
            <a:r>
              <a:rPr lang="pl-PL" dirty="0"/>
              <a:t>Decyzje procesowe zaskarżane są:</a:t>
            </a:r>
          </a:p>
        </p:txBody>
      </p:sp>
      <p:graphicFrame>
        <p:nvGraphicFramePr>
          <p:cNvPr id="4" name="Diagram 3"/>
          <p:cNvGraphicFramePr/>
          <p:nvPr>
            <p:extLst>
              <p:ext uri="{D42A27DB-BD31-4B8C-83A1-F6EECF244321}">
                <p14:modId xmlns:p14="http://schemas.microsoft.com/office/powerpoint/2010/main" val="3763781611"/>
              </p:ext>
            </p:extLst>
          </p:nvPr>
        </p:nvGraphicFramePr>
        <p:xfrm>
          <a:off x="4513007" y="2742685"/>
          <a:ext cx="7492180" cy="36089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183930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55302" y="270584"/>
            <a:ext cx="10774582" cy="1499616"/>
          </a:xfrm>
        </p:spPr>
        <p:txBody>
          <a:bodyPr>
            <a:normAutofit/>
          </a:bodyPr>
          <a:lstStyle/>
          <a:p>
            <a:r>
              <a:rPr lang="pl-PL" sz="4400" dirty="0"/>
              <a:t>Forum podejmowania decyzji procesowych </a:t>
            </a:r>
          </a:p>
        </p:txBody>
      </p:sp>
      <p:sp>
        <p:nvSpPr>
          <p:cNvPr id="3" name="Symbol zastępczy zawartości 2"/>
          <p:cNvSpPr>
            <a:spLocks noGrp="1"/>
          </p:cNvSpPr>
          <p:nvPr>
            <p:ph idx="1"/>
          </p:nvPr>
        </p:nvSpPr>
        <p:spPr>
          <a:xfrm>
            <a:off x="255639" y="1847088"/>
            <a:ext cx="11613274" cy="4837176"/>
          </a:xfrm>
        </p:spPr>
        <p:txBody>
          <a:bodyPr>
            <a:normAutofit fontScale="92500" lnSpcReduction="20000"/>
          </a:bodyPr>
          <a:lstStyle/>
          <a:p>
            <a:pPr algn="just"/>
            <a:r>
              <a:rPr lang="pl-PL" dirty="0"/>
              <a:t>Sąd podejmuje decyzje procesowe w sposób sformalizowany. Zgodnie z art. 95 </a:t>
            </a:r>
            <a:r>
              <a:rPr lang="pl-PL" b="1" u="sng" dirty="0"/>
              <a:t>orzeka on na posiedzeniu a na rozprawie, tylko wtedy, gdy ustawa tego wymaga</a:t>
            </a:r>
            <a:r>
              <a:rPr lang="pl-PL" dirty="0"/>
              <a:t>. Orzeczenia, które zapadają na posiedzeniu, mogą zostać również wydane na rozprawie. </a:t>
            </a:r>
          </a:p>
          <a:p>
            <a:pPr lvl="1" algn="just"/>
            <a:r>
              <a:rPr lang="pl-PL" dirty="0"/>
              <a:t>Ale orzeczenia które zapadają na rozprawie, nie mogą zostać wydane na posiedzeniu </a:t>
            </a:r>
          </a:p>
          <a:p>
            <a:pPr algn="just"/>
            <a:r>
              <a:rPr lang="pl-PL" dirty="0"/>
              <a:t>Przeprowadzenia rozprawy wymaga: </a:t>
            </a:r>
          </a:p>
          <a:p>
            <a:pPr lvl="1" algn="just"/>
            <a:r>
              <a:rPr lang="pl-PL" dirty="0"/>
              <a:t>Merytoryczne rozpoznanie zarzutów wobec oskarżonego zawartych w akcie oskarżenia przed sądem I instancji w postępowaniu zwyczajnym, przyspieszonym i prywatnoskargowym </a:t>
            </a:r>
          </a:p>
          <a:p>
            <a:pPr lvl="1" algn="just"/>
            <a:r>
              <a:rPr lang="pl-PL" dirty="0"/>
              <a:t>Wniosek prokuratora o umorzenie postępowania z powodu niepoczytalności sprawcy i zastosowanie środków zabezpieczających </a:t>
            </a:r>
          </a:p>
          <a:p>
            <a:pPr lvl="1" algn="just"/>
            <a:r>
              <a:rPr lang="pl-PL" dirty="0"/>
              <a:t>Wniosek o dobrowolne poddanie się karze (art. 387), chyba że został złożony przed wyznaczenie terminu rozprawy (art. 338a)</a:t>
            </a:r>
          </a:p>
          <a:p>
            <a:pPr lvl="1" algn="just"/>
            <a:r>
              <a:rPr lang="pl-PL" dirty="0"/>
              <a:t>Rozpoznanie apelacji (art. 449 § 1), chyba że zachodzą tzw. bezwzględne przyczyny odwoławcze (art. 439 § 1)</a:t>
            </a:r>
          </a:p>
          <a:p>
            <a:pPr lvl="1" algn="just"/>
            <a:r>
              <a:rPr lang="pl-PL" dirty="0"/>
              <a:t>Rozpoznanie kasacji </a:t>
            </a:r>
          </a:p>
          <a:p>
            <a:pPr lvl="1" algn="just"/>
            <a:r>
              <a:rPr lang="pl-PL" dirty="0"/>
              <a:t>Wydanie wyroku łącznego (art. 573 § 1) </a:t>
            </a:r>
          </a:p>
          <a:p>
            <a:pPr lvl="0" algn="just"/>
            <a:r>
              <a:rPr lang="pl-PL" dirty="0"/>
              <a:t>UWAGA! Posiedzenia wyrokowe – sąd rozstrzyga o zasadności zarzutów zawartych w akcie oskarżenia, wniosku z art. 335 § 1 i 2, wniosku o warunkowe umorzenie postępowania lub wniosku z art. 338a. </a:t>
            </a:r>
            <a:r>
              <a:rPr lang="pl-PL" u="sng" dirty="0">
                <a:solidFill>
                  <a:srgbClr val="FF0000"/>
                </a:solidFill>
              </a:rPr>
              <a:t>Wyrok zapada na posiedzeniu. </a:t>
            </a:r>
            <a:r>
              <a:rPr lang="pl-PL" dirty="0"/>
              <a:t>Do posiedzeń wyrokowych stosuje się odpowiednio przepisy regulujące przebieg rozprawy</a:t>
            </a:r>
          </a:p>
        </p:txBody>
      </p:sp>
    </p:spTree>
    <p:extLst>
      <p:ext uri="{BB962C8B-B14F-4D97-AF65-F5344CB8AC3E}">
        <p14:creationId xmlns:p14="http://schemas.microsoft.com/office/powerpoint/2010/main" val="288375105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Forum podejmowania decyzji procesowych</a:t>
            </a:r>
          </a:p>
        </p:txBody>
      </p:sp>
      <p:sp>
        <p:nvSpPr>
          <p:cNvPr id="3" name="Symbol zastępczy zawartości 2"/>
          <p:cNvSpPr>
            <a:spLocks noGrp="1"/>
          </p:cNvSpPr>
          <p:nvPr>
            <p:ph idx="1"/>
          </p:nvPr>
        </p:nvSpPr>
        <p:spPr/>
        <p:txBody>
          <a:bodyPr>
            <a:normAutofit fontScale="92500" lnSpcReduction="10000"/>
          </a:bodyPr>
          <a:lstStyle/>
          <a:p>
            <a:pPr algn="just"/>
            <a:r>
              <a:rPr lang="pl-PL" dirty="0"/>
              <a:t>Posiedzenie i rozprawa różnią się: </a:t>
            </a:r>
          </a:p>
          <a:p>
            <a:pPr algn="just"/>
            <a:r>
              <a:rPr lang="pl-PL" dirty="0"/>
              <a:t>1. </a:t>
            </a:r>
            <a:r>
              <a:rPr lang="pl-PL" b="1" dirty="0"/>
              <a:t>składem sądu </a:t>
            </a:r>
            <a:r>
              <a:rPr lang="pl-PL" dirty="0"/>
              <a:t>– chociaż w coraz mniejszym zakresie, z uwagi na fakt, że sąd I instancji zasadniczo orzeka w składzie jednoosobowym </a:t>
            </a:r>
          </a:p>
          <a:p>
            <a:pPr algn="just"/>
            <a:r>
              <a:rPr lang="pl-PL" dirty="0"/>
              <a:t>2. </a:t>
            </a:r>
            <a:r>
              <a:rPr lang="pl-PL" b="1" dirty="0"/>
              <a:t>zasadami uczestnictwa </a:t>
            </a:r>
            <a:r>
              <a:rPr lang="pl-PL" dirty="0"/>
              <a:t>stron oraz osób trzecich </a:t>
            </a:r>
          </a:p>
          <a:p>
            <a:pPr lvl="1" algn="just"/>
            <a:r>
              <a:rPr lang="pl-PL" dirty="0"/>
              <a:t>zasada – jawność wewnętrzna (dla stron) i zewnętrzna (dla publiczności) rozprawy </a:t>
            </a:r>
          </a:p>
          <a:p>
            <a:pPr lvl="1" algn="just"/>
            <a:r>
              <a:rPr lang="pl-PL" dirty="0"/>
              <a:t>Posiedzenia odbywają się z wyłączeniem jawności, ale strony oraz osoby niebędące stronami mogą wziąć udział w posiedzeniu jeżeli ma to znaczenie dla ochrony ich praw lub interesów, chyba że </a:t>
            </a:r>
            <a:r>
              <a:rPr lang="pl-PL" dirty="0" smtClean="0"/>
              <a:t>ich </a:t>
            </a:r>
            <a:r>
              <a:rPr lang="pl-PL" dirty="0"/>
              <a:t>udział jest obowiązkowy. W pozostałych przypadkach mogą wziąć udział jeżeli się stawią </a:t>
            </a:r>
          </a:p>
          <a:p>
            <a:pPr lvl="1" algn="just"/>
            <a:r>
              <a:rPr lang="pl-PL" dirty="0"/>
              <a:t>Niektóre posiedzenia są jawne zewnętrznie (tak jak rozprawa) – art. 95b § 2 </a:t>
            </a:r>
          </a:p>
          <a:p>
            <a:pPr marL="0" indent="-45720" algn="just">
              <a:buNone/>
            </a:pPr>
            <a:r>
              <a:rPr lang="pl-PL" dirty="0"/>
              <a:t>3. </a:t>
            </a:r>
            <a:r>
              <a:rPr lang="pl-PL" b="1" dirty="0"/>
              <a:t>Postępowaniem dowodowym </a:t>
            </a:r>
            <a:r>
              <a:rPr lang="pl-PL" dirty="0"/>
              <a:t>– na posiedzeniu zasadniczo nie prowadzi się postępowania dowodowego. Sąd może jednak skorzystać z instytucji z art. 97 – sprawdzenie okoliczności faktycznych </a:t>
            </a:r>
          </a:p>
        </p:txBody>
      </p:sp>
    </p:spTree>
    <p:extLst>
      <p:ext uri="{BB962C8B-B14F-4D97-AF65-F5344CB8AC3E}">
        <p14:creationId xmlns:p14="http://schemas.microsoft.com/office/powerpoint/2010/main" val="281690647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Zasady udziału stron i innych podmiotów w posiedzeniach sądu</a:t>
            </a:r>
          </a:p>
        </p:txBody>
      </p:sp>
      <p:sp>
        <p:nvSpPr>
          <p:cNvPr id="8" name="Symbol zastępczy zawartości 7"/>
          <p:cNvSpPr>
            <a:spLocks noGrp="1"/>
          </p:cNvSpPr>
          <p:nvPr>
            <p:ph idx="1"/>
          </p:nvPr>
        </p:nvSpPr>
        <p:spPr/>
        <p:txBody>
          <a:bodyPr/>
          <a:lstStyle/>
          <a:p>
            <a:pPr algn="just"/>
            <a:r>
              <a:rPr lang="pl-PL" dirty="0"/>
              <a:t>Art. 96 </a:t>
            </a:r>
          </a:p>
          <a:p>
            <a:pPr algn="just"/>
            <a:r>
              <a:rPr lang="pl-PL" dirty="0"/>
              <a:t>Strony oraz osoby niebędące stronami, jeżeli ma to znaczenie dla ochrony ich praw lub interesów, mają prawo wziąć udział w posiedzeniu wówczas, gdy ustawa tak stanowi, chyba że ich udział jest obowiązkowy </a:t>
            </a:r>
          </a:p>
          <a:p>
            <a:pPr algn="just"/>
            <a:r>
              <a:rPr lang="pl-PL" dirty="0"/>
              <a:t>W pozostałych wypadkach mają prawo wziąć udział jeżeli się stawią, chyba że ustawa stanowi inaczej </a:t>
            </a:r>
          </a:p>
          <a:p>
            <a:pPr lvl="1" algn="just"/>
            <a:r>
              <a:rPr lang="pl-PL" dirty="0"/>
              <a:t>Np. niejawne dla stron i publiczności jest posiedzenie, na którym sąd wydaje wyrok nakazowy  </a:t>
            </a:r>
          </a:p>
        </p:txBody>
      </p:sp>
    </p:spTree>
    <p:extLst>
      <p:ext uri="{BB962C8B-B14F-4D97-AF65-F5344CB8AC3E}">
        <p14:creationId xmlns:p14="http://schemas.microsoft.com/office/powerpoint/2010/main" val="1111154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Zasady udziału stron i innych uczestników postępowania w posiedzeniach sądu</a:t>
            </a:r>
          </a:p>
        </p:txBody>
      </p:sp>
      <p:sp>
        <p:nvSpPr>
          <p:cNvPr id="3" name="Symbol zastępczy zawartości 2"/>
          <p:cNvSpPr>
            <a:spLocks noGrp="1"/>
          </p:cNvSpPr>
          <p:nvPr>
            <p:ph idx="1"/>
          </p:nvPr>
        </p:nvSpPr>
        <p:spPr>
          <a:xfrm>
            <a:off x="0" y="2222287"/>
            <a:ext cx="12191999" cy="4552139"/>
          </a:xfrm>
        </p:spPr>
        <p:txBody>
          <a:bodyPr>
            <a:normAutofit fontScale="92500"/>
          </a:bodyPr>
          <a:lstStyle/>
          <a:p>
            <a:pPr marL="0" indent="0" algn="ctr">
              <a:buNone/>
            </a:pPr>
            <a:r>
              <a:rPr lang="pl-PL" b="1" dirty="0"/>
              <a:t>Z art. 96 wynikają 4 zasady uczestniczenia stron i innych uczestników postępowania w posiedzeniach sądu:</a:t>
            </a:r>
          </a:p>
          <a:p>
            <a:pPr algn="just">
              <a:buFont typeface="+mj-lt"/>
              <a:buAutoNum type="arabicPeriod"/>
            </a:pPr>
            <a:r>
              <a:rPr lang="pl-PL" dirty="0"/>
              <a:t>Obowiązkowy udział, jeżeli ustawa tak stanowi</a:t>
            </a:r>
          </a:p>
          <a:p>
            <a:pPr lvl="1" algn="just"/>
            <a:r>
              <a:rPr lang="pl-PL" dirty="0"/>
              <a:t>stronę (innego uczestnika) </a:t>
            </a:r>
            <a:r>
              <a:rPr lang="pl-PL" b="1" dirty="0"/>
              <a:t>wzywa</a:t>
            </a:r>
            <a:r>
              <a:rPr lang="pl-PL" dirty="0"/>
              <a:t> się do udziału w czynności</a:t>
            </a:r>
          </a:p>
          <a:p>
            <a:pPr lvl="1" algn="just"/>
            <a:r>
              <a:rPr lang="pl-PL" dirty="0"/>
              <a:t>np. oskarżonego w posiedzeniu w przedmiocie zastosowania środka zapobiegawczego - art. 249 § 3</a:t>
            </a:r>
          </a:p>
          <a:p>
            <a:pPr algn="just">
              <a:buFont typeface="+mj-lt"/>
              <a:buAutoNum type="arabicPeriod"/>
            </a:pPr>
            <a:r>
              <a:rPr lang="pl-PL" dirty="0"/>
              <a:t>Uprawnienie do udziału w posiedzeniu, jeżeli ma to znaczenie dla ochrony ich praw i gdy ustawa tak stanowi</a:t>
            </a:r>
          </a:p>
          <a:p>
            <a:pPr lvl="1" algn="just"/>
            <a:r>
              <a:rPr lang="pl-PL" dirty="0"/>
              <a:t>należy </a:t>
            </a:r>
            <a:r>
              <a:rPr lang="pl-PL" b="1" dirty="0"/>
              <a:t>zawiadomić</a:t>
            </a:r>
            <a:r>
              <a:rPr lang="pl-PL" dirty="0"/>
              <a:t> o czasie i miejscu przeprowadzenia czynności</a:t>
            </a:r>
          </a:p>
          <a:p>
            <a:pPr lvl="1" algn="just"/>
            <a:r>
              <a:rPr lang="pl-PL" dirty="0"/>
              <a:t>bezwzględne uprawnienie do udziału w czynności </a:t>
            </a:r>
          </a:p>
          <a:p>
            <a:pPr algn="just">
              <a:buFont typeface="+mj-lt"/>
              <a:buAutoNum type="arabicPeriod"/>
            </a:pPr>
            <a:r>
              <a:rPr lang="pl-PL" dirty="0"/>
              <a:t>Posiedzenie odbywa się bez udziału stron/innych uczestników – strona może wziąć udziału w posiedzeniu i sąd nie może dopuścić jej do udziału w czynności nawet jeżeli się stawi </a:t>
            </a:r>
          </a:p>
          <a:p>
            <a:pPr algn="just">
              <a:buFont typeface="+mj-lt"/>
              <a:buAutoNum type="arabicPeriod"/>
            </a:pPr>
            <a:r>
              <a:rPr lang="pl-PL" dirty="0"/>
              <a:t>W pozostałych wypadkach strony oraz osoby niebędące stronami, jeżeli ma to znaczenie dla ochrony ich praw lub interesów, </a:t>
            </a:r>
            <a:r>
              <a:rPr lang="pl-PL" b="1" dirty="0"/>
              <a:t>mogą wziąć udział w posiedzeniu, jeżeli się stawią</a:t>
            </a:r>
            <a:r>
              <a:rPr lang="pl-PL" dirty="0"/>
              <a:t> </a:t>
            </a:r>
          </a:p>
          <a:p>
            <a:pPr lvl="1" algn="just"/>
            <a:r>
              <a:rPr lang="pl-PL" dirty="0"/>
              <a:t>nie zawiadamia się o czasie i miejscu czynności</a:t>
            </a:r>
          </a:p>
          <a:p>
            <a:pPr lvl="1" algn="just"/>
            <a:r>
              <a:rPr lang="pl-PL" dirty="0"/>
              <a:t>względne uprawnienie do udziału w czynności </a:t>
            </a:r>
          </a:p>
        </p:txBody>
      </p:sp>
    </p:spTree>
    <p:extLst>
      <p:ext uri="{BB962C8B-B14F-4D97-AF65-F5344CB8AC3E}">
        <p14:creationId xmlns:p14="http://schemas.microsoft.com/office/powerpoint/2010/main" val="7232598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tekstu 3"/>
          <p:cNvSpPr>
            <a:spLocks noGrp="1"/>
          </p:cNvSpPr>
          <p:nvPr>
            <p:ph type="body" idx="1"/>
          </p:nvPr>
        </p:nvSpPr>
        <p:spPr>
          <a:xfrm>
            <a:off x="340242" y="251970"/>
            <a:ext cx="5326911" cy="576262"/>
          </a:xfrm>
        </p:spPr>
        <p:txBody>
          <a:bodyPr>
            <a:normAutofit fontScale="92500" lnSpcReduction="20000"/>
          </a:bodyPr>
          <a:lstStyle/>
          <a:p>
            <a:pPr algn="ctr"/>
            <a:r>
              <a:rPr lang="pl-PL" dirty="0"/>
              <a:t>Udział stron w posiedzeniach sądu (jawność wewnętrzna)  </a:t>
            </a:r>
          </a:p>
        </p:txBody>
      </p:sp>
      <p:sp>
        <p:nvSpPr>
          <p:cNvPr id="5" name="Symbol zastępczy zawartości 4"/>
          <p:cNvSpPr>
            <a:spLocks noGrp="1"/>
          </p:cNvSpPr>
          <p:nvPr>
            <p:ph sz="half" idx="2"/>
          </p:nvPr>
        </p:nvSpPr>
        <p:spPr>
          <a:xfrm>
            <a:off x="457200" y="1200372"/>
            <a:ext cx="5209953" cy="5572568"/>
          </a:xfrm>
        </p:spPr>
        <p:txBody>
          <a:bodyPr>
            <a:normAutofit/>
          </a:bodyPr>
          <a:lstStyle/>
          <a:p>
            <a:pPr marL="0" indent="0" algn="just">
              <a:buNone/>
            </a:pPr>
            <a:r>
              <a:rPr lang="pl-PL" dirty="0"/>
              <a:t>Art 339 § 5 – strony, obrońcy i pełnomocnicy mogą wziąć udział w posiedzeniach, gdy:</a:t>
            </a:r>
          </a:p>
          <a:p>
            <a:pPr marL="361950" lvl="1" indent="-276225" algn="just">
              <a:buFont typeface="+mj-lt"/>
              <a:buAutoNum type="arabicPeriod"/>
            </a:pPr>
            <a:r>
              <a:rPr lang="pl-PL" dirty="0"/>
              <a:t>prokurator złożył wniosek o orzeczenie środków zabezpieczających; </a:t>
            </a:r>
          </a:p>
          <a:p>
            <a:pPr marL="361950" lvl="1" indent="-276225" algn="just">
              <a:buFont typeface="+mj-lt"/>
              <a:buAutoNum type="arabicPeriod"/>
            </a:pPr>
            <a:r>
              <a:rPr lang="pl-PL" dirty="0"/>
              <a:t>zachodzi potrzeba rozważenia kwestii warunkowego umorzenie postępowania </a:t>
            </a:r>
          </a:p>
          <a:p>
            <a:pPr marL="361950" lvl="1" indent="-276225" algn="just">
              <a:buFont typeface="+mj-lt"/>
              <a:buAutoNum type="arabicPeriod"/>
            </a:pPr>
            <a:r>
              <a:rPr lang="pl-PL" dirty="0"/>
              <a:t>do aktu oskarżenia dołączono wniosek, o którym mowa w art. 335 § 2 </a:t>
            </a:r>
          </a:p>
          <a:p>
            <a:pPr marL="361950" lvl="1" indent="-276225" algn="just">
              <a:buFont typeface="+mj-lt"/>
              <a:buAutoNum type="arabicPeriod"/>
            </a:pPr>
            <a:r>
              <a:rPr lang="pl-PL" dirty="0"/>
              <a:t>prokurator złożył wniosek z art. 335 § 1</a:t>
            </a:r>
          </a:p>
          <a:p>
            <a:pPr marL="361950" lvl="1" indent="-276225" algn="just">
              <a:buFont typeface="+mj-lt"/>
              <a:buAutoNum type="arabicPeriod"/>
            </a:pPr>
            <a:r>
              <a:rPr lang="pl-PL" dirty="0"/>
              <a:t>Zachodzi potrzeba rozstrzygnięcia, w przedmiocie umorzenia postępowania z przyczyn wskazanych w art. 17 § 1 pkt. 2 – 11</a:t>
            </a:r>
          </a:p>
          <a:p>
            <a:pPr marL="361950" lvl="1" indent="-276225" algn="just">
              <a:buFont typeface="+mj-lt"/>
              <a:buAutoNum type="arabicPeriod"/>
            </a:pPr>
            <a:r>
              <a:rPr lang="pl-PL" dirty="0"/>
              <a:t>W przedmiocie umorzenia postępowania z powodu oczywistego braku podstaw faktycznych oskarżenia</a:t>
            </a:r>
          </a:p>
          <a:p>
            <a:pPr marL="361950" lvl="1" indent="-276225" algn="just">
              <a:buFont typeface="+mj-lt"/>
              <a:buAutoNum type="arabicPeriod"/>
            </a:pPr>
            <a:r>
              <a:rPr lang="pl-PL" dirty="0"/>
              <a:t>Sąd wydaje postanowienie w przedmiocie tymczasowego aresztowania lub innego środka przymusu</a:t>
            </a:r>
          </a:p>
        </p:txBody>
      </p:sp>
      <p:sp>
        <p:nvSpPr>
          <p:cNvPr id="6" name="Symbol zastępczy tekstu 5"/>
          <p:cNvSpPr>
            <a:spLocks noGrp="1"/>
          </p:cNvSpPr>
          <p:nvPr>
            <p:ph type="body" sz="quarter" idx="3"/>
          </p:nvPr>
        </p:nvSpPr>
        <p:spPr>
          <a:xfrm>
            <a:off x="6939516" y="251970"/>
            <a:ext cx="5252484" cy="576262"/>
          </a:xfrm>
        </p:spPr>
        <p:txBody>
          <a:bodyPr>
            <a:normAutofit fontScale="92500"/>
          </a:bodyPr>
          <a:lstStyle/>
          <a:p>
            <a:pPr algn="ctr"/>
            <a:r>
              <a:rPr lang="pl-PL" dirty="0"/>
              <a:t>Jawność zewnętrzna posiedzeń sądowych</a:t>
            </a:r>
          </a:p>
        </p:txBody>
      </p:sp>
      <p:sp>
        <p:nvSpPr>
          <p:cNvPr id="7" name="Symbol zastępczy zawartości 6"/>
          <p:cNvSpPr>
            <a:spLocks noGrp="1"/>
          </p:cNvSpPr>
          <p:nvPr>
            <p:ph sz="quarter" idx="4"/>
          </p:nvPr>
        </p:nvSpPr>
        <p:spPr>
          <a:xfrm>
            <a:off x="7609368" y="1199265"/>
            <a:ext cx="4582632" cy="5572567"/>
          </a:xfrm>
        </p:spPr>
        <p:txBody>
          <a:bodyPr>
            <a:normAutofit lnSpcReduction="10000"/>
          </a:bodyPr>
          <a:lstStyle/>
          <a:p>
            <a:pPr algn="just"/>
            <a:r>
              <a:rPr lang="pl-PL" dirty="0"/>
              <a:t>Zasada – posiedzenia sądu odbywają się z wyłączeniem jawności </a:t>
            </a:r>
          </a:p>
          <a:p>
            <a:pPr algn="just"/>
            <a:r>
              <a:rPr lang="pl-PL" dirty="0"/>
              <a:t>Odstępstwa – jawne są m.in. posiedzenia – art. 95b:</a:t>
            </a:r>
          </a:p>
          <a:p>
            <a:pPr marL="800100" lvl="1" indent="-342900" algn="just">
              <a:buFont typeface="+mj-lt"/>
              <a:buAutoNum type="arabicPeriod"/>
            </a:pPr>
            <a:r>
              <a:rPr lang="pl-PL" dirty="0"/>
              <a:t>w przedmiocie umorzenia postępowania z przyczyn wskazanych w art. 17 § 1 pkt. 2 – 11</a:t>
            </a:r>
          </a:p>
          <a:p>
            <a:pPr marL="800100" lvl="1" indent="-342900" algn="just">
              <a:buFont typeface="+mj-lt"/>
              <a:buAutoNum type="arabicPeriod"/>
            </a:pPr>
            <a:r>
              <a:rPr lang="pl-PL" dirty="0"/>
              <a:t>W przedmiocie umorzenia postępowania z powodu oczywistego braku podstaw faktycznych oskarżenia</a:t>
            </a:r>
          </a:p>
          <a:p>
            <a:pPr marL="800100" lvl="1" indent="-342900" algn="just">
              <a:buFont typeface="+mj-lt"/>
              <a:buAutoNum type="arabicPeriod"/>
            </a:pPr>
            <a:r>
              <a:rPr lang="pl-PL" dirty="0"/>
              <a:t>Wydania postanowienia o zawieszeniu postepowania </a:t>
            </a:r>
          </a:p>
          <a:p>
            <a:pPr marL="800100" lvl="1" indent="-342900" algn="just">
              <a:buFont typeface="+mj-lt"/>
              <a:buAutoNum type="arabicPeriod"/>
            </a:pPr>
            <a:r>
              <a:rPr lang="pl-PL" dirty="0"/>
              <a:t>Na których rozstrzyga się w przedmiocie możliwości warunkowego umorzenia postępowania</a:t>
            </a:r>
          </a:p>
          <a:p>
            <a:pPr marL="800100" lvl="1" indent="-342900" algn="just">
              <a:buFont typeface="+mj-lt"/>
              <a:buAutoNum type="arabicPeriod"/>
            </a:pPr>
            <a:r>
              <a:rPr lang="pl-PL" dirty="0"/>
              <a:t>Tzw. posiedzenia wyrokowe – art. 343 oraz 343a  </a:t>
            </a:r>
          </a:p>
        </p:txBody>
      </p:sp>
      <p:sp>
        <p:nvSpPr>
          <p:cNvPr id="9" name="Nawias klamrowy zamykający 8"/>
          <p:cNvSpPr/>
          <p:nvPr/>
        </p:nvSpPr>
        <p:spPr>
          <a:xfrm>
            <a:off x="5142271" y="1743740"/>
            <a:ext cx="386660" cy="2051512"/>
          </a:xfrm>
          <a:prstGeom prst="rightBrace">
            <a:avLst>
              <a:gd name="adj1" fmla="val 205711"/>
              <a:gd name="adj2" fmla="val 4556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0" name="Nawias klamrowy zamykający 9"/>
          <p:cNvSpPr/>
          <p:nvPr/>
        </p:nvSpPr>
        <p:spPr>
          <a:xfrm>
            <a:off x="5503942" y="4770619"/>
            <a:ext cx="136107" cy="1292902"/>
          </a:xfrm>
          <a:prstGeom prst="rightBrace">
            <a:avLst>
              <a:gd name="adj1" fmla="val 235979"/>
              <a:gd name="adj2" fmla="val 50000"/>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pl-PL"/>
          </a:p>
        </p:txBody>
      </p:sp>
      <p:sp>
        <p:nvSpPr>
          <p:cNvPr id="11" name="pole tekstowe 10"/>
          <p:cNvSpPr txBox="1"/>
          <p:nvPr/>
        </p:nvSpPr>
        <p:spPr>
          <a:xfrm>
            <a:off x="5528931" y="2475394"/>
            <a:ext cx="1574800" cy="369332"/>
          </a:xfrm>
          <a:prstGeom prst="rect">
            <a:avLst/>
          </a:prstGeom>
          <a:noFill/>
        </p:spPr>
        <p:txBody>
          <a:bodyPr wrap="square" rtlCol="0">
            <a:spAutoFit/>
          </a:bodyPr>
          <a:lstStyle/>
          <a:p>
            <a:r>
              <a:rPr lang="pl-PL" dirty="0"/>
              <a:t>Art. 339 § 1 </a:t>
            </a:r>
          </a:p>
        </p:txBody>
      </p:sp>
      <p:sp>
        <p:nvSpPr>
          <p:cNvPr id="12" name="pole tekstowe 11"/>
          <p:cNvSpPr txBox="1"/>
          <p:nvPr/>
        </p:nvSpPr>
        <p:spPr>
          <a:xfrm>
            <a:off x="5698763" y="4545528"/>
            <a:ext cx="2147777" cy="1938992"/>
          </a:xfrm>
          <a:prstGeom prst="rect">
            <a:avLst/>
          </a:prstGeom>
          <a:noFill/>
        </p:spPr>
        <p:txBody>
          <a:bodyPr wrap="square" rtlCol="0">
            <a:spAutoFit/>
          </a:bodyPr>
          <a:lstStyle/>
          <a:p>
            <a:r>
              <a:rPr lang="pl-PL" sz="1200" dirty="0"/>
              <a:t>Może wziąć udział także </a:t>
            </a:r>
            <a:r>
              <a:rPr lang="pl-PL" sz="1200" b="1" dirty="0"/>
              <a:t>pokrzywdzony.</a:t>
            </a:r>
          </a:p>
          <a:p>
            <a:r>
              <a:rPr lang="pl-PL" sz="1200" dirty="0"/>
              <a:t>Poucza się go o możliwości zakończenia postępowania bez przeprowadzenia rozprawy i o prawie do złożenia oświadczenia o działaniu w charakterze oskarżyciela posiłkowego. </a:t>
            </a:r>
            <a:r>
              <a:rPr lang="pl-PL" sz="1200" b="1" dirty="0"/>
              <a:t> </a:t>
            </a:r>
            <a:endParaRPr lang="pl-PL" sz="1200" dirty="0"/>
          </a:p>
        </p:txBody>
      </p:sp>
      <p:cxnSp>
        <p:nvCxnSpPr>
          <p:cNvPr id="14" name="Łącznik prosty ze strzałką 13"/>
          <p:cNvCxnSpPr/>
          <p:nvPr/>
        </p:nvCxnSpPr>
        <p:spPr>
          <a:xfrm flipV="1">
            <a:off x="5065077" y="1339111"/>
            <a:ext cx="751523" cy="39320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pole tekstowe 15"/>
          <p:cNvSpPr txBox="1"/>
          <p:nvPr/>
        </p:nvSpPr>
        <p:spPr>
          <a:xfrm>
            <a:off x="5735387" y="740786"/>
            <a:ext cx="1451857" cy="1200329"/>
          </a:xfrm>
          <a:prstGeom prst="rect">
            <a:avLst/>
          </a:prstGeom>
          <a:noFill/>
        </p:spPr>
        <p:txBody>
          <a:bodyPr wrap="square" rtlCol="0">
            <a:spAutoFit/>
          </a:bodyPr>
          <a:lstStyle/>
          <a:p>
            <a:r>
              <a:rPr lang="pl-PL" sz="1200" dirty="0"/>
              <a:t>Obowiązkowy udział obrońcy i prokuratora, gdy orzeka się o środku z art. 93a § 1 pkt. 4 </a:t>
            </a:r>
          </a:p>
        </p:txBody>
      </p:sp>
    </p:spTree>
    <p:extLst>
      <p:ext uri="{BB962C8B-B14F-4D97-AF65-F5344CB8AC3E}">
        <p14:creationId xmlns:p14="http://schemas.microsoft.com/office/powerpoint/2010/main" val="4236840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Zbieg przesłanek procesowych</a:t>
            </a:r>
            <a:endParaRPr lang="pl-PL" dirty="0"/>
          </a:p>
        </p:txBody>
      </p:sp>
      <p:sp>
        <p:nvSpPr>
          <p:cNvPr id="3" name="Symbol zastępczy zawartości 2"/>
          <p:cNvSpPr>
            <a:spLocks noGrp="1"/>
          </p:cNvSpPr>
          <p:nvPr>
            <p:ph idx="1"/>
          </p:nvPr>
        </p:nvSpPr>
        <p:spPr>
          <a:xfrm>
            <a:off x="472517" y="1579656"/>
            <a:ext cx="11055019" cy="4857403"/>
          </a:xfrm>
        </p:spPr>
        <p:txBody>
          <a:bodyPr>
            <a:normAutofit/>
          </a:bodyPr>
          <a:lstStyle/>
          <a:p>
            <a:pPr marL="0" indent="0" algn="just">
              <a:buNone/>
            </a:pPr>
            <a:r>
              <a:rPr lang="pl-PL" sz="2400" dirty="0" smtClean="0"/>
              <a:t>Sąd Okręgowy we Wrocławiu po przeprowadzeniu postępowania w sprawie o przywłaszczenie mienia ustalił, że oskarżonemu Wojciechowi S. nie można przypisać popełnienia przestępstwa, gdyż nie można uznać, iż wypełnił on znamiona zarzucanego mu czynu zabronionego. Zarazem ustalił jednak, że niezależnie od powyższych ustaleń sprawa uległa przedawnieniu.</a:t>
            </a:r>
          </a:p>
          <a:p>
            <a:pPr marL="0" indent="0">
              <a:buNone/>
            </a:pPr>
            <a:endParaRPr lang="pl-PL" sz="2400" dirty="0" smtClean="0"/>
          </a:p>
          <a:p>
            <a:pPr marL="0" indent="0">
              <a:buNone/>
            </a:pPr>
            <a:r>
              <a:rPr lang="pl-PL" sz="2400" i="1" dirty="0" smtClean="0"/>
              <a:t>Jakie rozstrzygnięcie powinien wydać Sąd?</a:t>
            </a:r>
            <a:endParaRPr lang="pl-PL" sz="2400" i="1" dirty="0"/>
          </a:p>
        </p:txBody>
      </p:sp>
    </p:spTree>
    <p:extLst>
      <p:ext uri="{BB962C8B-B14F-4D97-AF65-F5344CB8AC3E}">
        <p14:creationId xmlns:p14="http://schemas.microsoft.com/office/powerpoint/2010/main" val="35278103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p:txBody>
          <a:bodyPr/>
          <a:lstStyle/>
          <a:p>
            <a:r>
              <a:rPr lang="pl-PL" dirty="0"/>
              <a:t>Ogłaszanie rozstrzygnięć procesowych </a:t>
            </a:r>
          </a:p>
        </p:txBody>
      </p:sp>
      <p:sp>
        <p:nvSpPr>
          <p:cNvPr id="5" name="Symbol zastępczy zawartości 4"/>
          <p:cNvSpPr>
            <a:spLocks noGrp="1"/>
          </p:cNvSpPr>
          <p:nvPr>
            <p:ph idx="1"/>
          </p:nvPr>
        </p:nvSpPr>
        <p:spPr>
          <a:xfrm>
            <a:off x="304800" y="1865376"/>
            <a:ext cx="11536680" cy="4692740"/>
          </a:xfrm>
        </p:spPr>
        <p:txBody>
          <a:bodyPr>
            <a:normAutofit fontScale="92500" lnSpcReduction="20000"/>
          </a:bodyPr>
          <a:lstStyle/>
          <a:p>
            <a:pPr algn="just"/>
            <a:r>
              <a:rPr lang="pl-PL" dirty="0"/>
              <a:t>Promulgacja decyzji procesowej – umożliwienie w odpowiedniej formie zapoznania się z decyzją przez inne osoby – art. 100</a:t>
            </a:r>
          </a:p>
          <a:p>
            <a:pPr algn="just"/>
            <a:r>
              <a:rPr lang="pl-PL" dirty="0"/>
              <a:t>Art. 100 </a:t>
            </a:r>
          </a:p>
          <a:p>
            <a:pPr lvl="1" algn="just"/>
            <a:r>
              <a:rPr lang="pl-PL" dirty="0"/>
              <a:t>Orzeczenie lub zarządzenie wydane na rozprawie lub jawnym zewnętrznie posiedzeniu sądu ogłasza się ustnie. W pozostałych wypadkach, ogłasza się je ustnie jeżeli bierze w nim udział strona. </a:t>
            </a:r>
          </a:p>
          <a:p>
            <a:pPr lvl="1" algn="just"/>
            <a:r>
              <a:rPr lang="pl-PL" dirty="0">
                <a:sym typeface="Wingdings" panose="05000000000000000000" pitchFamily="2" charset="2"/>
              </a:rPr>
              <a:t>Postanowienia i zarządzenia – wydane poza rozprawą doręcza się tylko wtedy, jeżeli przysługuje środek zaskarżenia. Postanowienia kończące postępowanie w sprawie doręcza się stronom, chyba że byli obecni przy ogłoszeniu postanowienia lub zarządzenia. O treści innych niż powyższe postanowień (zarządzeń) należy strony powiadomić. </a:t>
            </a:r>
          </a:p>
          <a:p>
            <a:pPr lvl="1" algn="just"/>
            <a:r>
              <a:rPr lang="pl-PL" dirty="0">
                <a:sym typeface="Wingdings" panose="05000000000000000000" pitchFamily="2" charset="2"/>
              </a:rPr>
              <a:t>Strony należy powiadomić o treści innych postanowień i zarządzeń (tj. takich których nie można zaskarżyć) wydanych poza rozprawą i posiedzeniem, a także wydanych na posiedzeniu, o którego terminie strona nie była zawiadomiona</a:t>
            </a:r>
          </a:p>
          <a:p>
            <a:pPr lvl="1" algn="just"/>
            <a:r>
              <a:rPr lang="pl-PL" dirty="0">
                <a:sym typeface="Wingdings" panose="05000000000000000000" pitchFamily="2" charset="2"/>
              </a:rPr>
              <a:t>Jeżeli ustawa nie zwalnia od równoczesnego wymogu sporządzenia uzasadnienia orzeczenie lub zarządzenie ogłasza się wraz z uzasadnieniem. </a:t>
            </a:r>
            <a:r>
              <a:rPr lang="pl-PL" b="1" dirty="0">
                <a:sym typeface="Wingdings" panose="05000000000000000000" pitchFamily="2" charset="2"/>
              </a:rPr>
              <a:t>Jeżeli odroczono sporządzenie uzasadnienia – podaje się ustnie najważniejsze motywy rozstrzygnięcia i obligatoryjnie doręcza się stronie decyzję procesową. </a:t>
            </a:r>
          </a:p>
          <a:p>
            <a:pPr algn="just"/>
            <a:r>
              <a:rPr lang="pl-PL" dirty="0">
                <a:sym typeface="Wingdings" panose="05000000000000000000" pitchFamily="2" charset="2"/>
              </a:rPr>
              <a:t>Art. 100 § 8 – przy ogłoszeniu lub doręczeniu orzeczenia należy pouczyć uczestnika postepowania o przysługującym im prawie, terminie i sposobie wniesienia środka zaskarżenia lub o tym, że orzeczenie nie podlega zaskarżeniu. </a:t>
            </a:r>
            <a:endParaRPr lang="pl-PL" dirty="0"/>
          </a:p>
          <a:p>
            <a:pPr algn="just"/>
            <a:endParaRPr lang="pl-PL" dirty="0"/>
          </a:p>
        </p:txBody>
      </p:sp>
    </p:spTree>
    <p:extLst>
      <p:ext uri="{BB962C8B-B14F-4D97-AF65-F5344CB8AC3E}">
        <p14:creationId xmlns:p14="http://schemas.microsoft.com/office/powerpoint/2010/main" val="256067588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35637" y="-19665"/>
            <a:ext cx="10813911" cy="1499616"/>
          </a:xfrm>
        </p:spPr>
        <p:txBody>
          <a:bodyPr>
            <a:normAutofit/>
          </a:bodyPr>
          <a:lstStyle/>
          <a:p>
            <a:r>
              <a:rPr lang="pl-PL" sz="4400" dirty="0"/>
              <a:t>Ogłaszanie i doręczanie wyroków </a:t>
            </a:r>
          </a:p>
        </p:txBody>
      </p:sp>
      <p:sp>
        <p:nvSpPr>
          <p:cNvPr id="3" name="Symbol zastępczy zawartości 2"/>
          <p:cNvSpPr>
            <a:spLocks noGrp="1"/>
          </p:cNvSpPr>
          <p:nvPr>
            <p:ph idx="1"/>
          </p:nvPr>
        </p:nvSpPr>
        <p:spPr>
          <a:xfrm>
            <a:off x="1024128" y="2285999"/>
            <a:ext cx="10371459" cy="4321277"/>
          </a:xfrm>
        </p:spPr>
        <p:txBody>
          <a:bodyPr/>
          <a:lstStyle/>
          <a:p>
            <a:pPr algn="just"/>
            <a:r>
              <a:rPr lang="pl-PL" dirty="0"/>
              <a:t>art. 100, art. 422, art. 505 </a:t>
            </a:r>
          </a:p>
          <a:p>
            <a:pPr algn="just"/>
            <a:r>
              <a:rPr lang="pl-PL" dirty="0"/>
              <a:t>Wyrok ogłasza się ustnie na rozprawie (lub posiedzeniu – art. 341, 343. 343a)</a:t>
            </a:r>
          </a:p>
          <a:p>
            <a:pPr algn="just"/>
            <a:r>
              <a:rPr lang="pl-PL" dirty="0"/>
              <a:t> </a:t>
            </a:r>
            <a:r>
              <a:rPr lang="pl-PL" b="1" dirty="0"/>
              <a:t>Wyrok doręcza się podmiotom uprawnionym do wniesienia środka odwoławczego, </a:t>
            </a:r>
            <a:r>
              <a:rPr lang="pl-PL" b="1" u="sng" dirty="0"/>
              <a:t>jeżeli ustawa tak stanowi</a:t>
            </a:r>
            <a:r>
              <a:rPr lang="pl-PL" dirty="0"/>
              <a:t>. </a:t>
            </a:r>
          </a:p>
          <a:p>
            <a:pPr marL="0" indent="0" algn="just">
              <a:buNone/>
            </a:pPr>
            <a:r>
              <a:rPr lang="pl-PL" dirty="0"/>
              <a:t>1. Wyrok doręcza się jeżeli zostały spełnione </a:t>
            </a:r>
            <a:r>
              <a:rPr lang="pl-PL" b="1" u="sng" dirty="0"/>
              <a:t>łącznie</a:t>
            </a:r>
            <a:r>
              <a:rPr lang="pl-PL" dirty="0"/>
              <a:t> wszystkie poniższe przesłanki:</a:t>
            </a:r>
          </a:p>
          <a:p>
            <a:pPr marL="470916" lvl="1" indent="-342900" algn="just">
              <a:buFont typeface="+mj-lt"/>
              <a:buAutoNum type="alphaLcParenR"/>
            </a:pPr>
            <a:r>
              <a:rPr lang="pl-PL" dirty="0"/>
              <a:t>oskarżonemu pozbawionemu wolności </a:t>
            </a:r>
          </a:p>
          <a:p>
            <a:pPr marL="470916" lvl="1" indent="-342900" algn="just">
              <a:buFont typeface="+mj-lt"/>
              <a:buAutoNum type="alphaLcParenR"/>
            </a:pPr>
            <a:r>
              <a:rPr lang="pl-PL" dirty="0"/>
              <a:t>który nie ma obrońcy (ani z wyboru ani z urzędu)</a:t>
            </a:r>
          </a:p>
          <a:p>
            <a:pPr marL="470916" lvl="1" indent="-342900" algn="just">
              <a:buFont typeface="+mj-lt"/>
              <a:buAutoNum type="alphaLcParenR"/>
            </a:pPr>
            <a:r>
              <a:rPr lang="pl-PL" dirty="0"/>
              <a:t>jest pozbawiony wolności </a:t>
            </a:r>
          </a:p>
          <a:p>
            <a:pPr marL="470916" lvl="1" indent="-342900" algn="just">
              <a:buFont typeface="+mj-lt"/>
              <a:buAutoNum type="alphaLcParenR"/>
            </a:pPr>
            <a:r>
              <a:rPr lang="pl-PL" dirty="0"/>
              <a:t>złożył wniosek o doprowadzenie go na rozprawę, na której miał zapaść wyrok </a:t>
            </a:r>
          </a:p>
          <a:p>
            <a:pPr marL="470916" lvl="1" indent="-342900" algn="just">
              <a:buFont typeface="+mj-lt"/>
              <a:buAutoNum type="alphaLcParenR"/>
            </a:pPr>
            <a:r>
              <a:rPr lang="pl-PL" dirty="0"/>
              <a:t>mimo złożenia wniosku nie doprowadzono go na ogłoszenie wyroku </a:t>
            </a:r>
          </a:p>
          <a:p>
            <a:pPr marL="0" indent="0" algn="just">
              <a:buNone/>
            </a:pPr>
            <a:r>
              <a:rPr lang="pl-PL" dirty="0"/>
              <a:t>2. art. 505 – wyrok nakazowy doręcza się oskarżycielowi i oskarżonemu i jego obrońcy</a:t>
            </a:r>
          </a:p>
        </p:txBody>
      </p:sp>
    </p:spTree>
    <p:extLst>
      <p:ext uri="{BB962C8B-B14F-4D97-AF65-F5344CB8AC3E}">
        <p14:creationId xmlns:p14="http://schemas.microsoft.com/office/powerpoint/2010/main" val="143037371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Prawomocność decyzji procesowych  </a:t>
            </a:r>
          </a:p>
        </p:txBody>
      </p:sp>
      <p:sp>
        <p:nvSpPr>
          <p:cNvPr id="3" name="Symbol zastępczy zawartości 2"/>
          <p:cNvSpPr>
            <a:spLocks noGrp="1"/>
          </p:cNvSpPr>
          <p:nvPr>
            <p:ph idx="1"/>
          </p:nvPr>
        </p:nvSpPr>
        <p:spPr/>
        <p:txBody>
          <a:bodyPr/>
          <a:lstStyle/>
          <a:p>
            <a:pPr algn="just"/>
            <a:r>
              <a:rPr lang="pl-PL" dirty="0"/>
              <a:t>Bezpieczeństwo prawne wymaga, aby orzeczenie w pewnym momencie stało się prawomocne (niewzruszalne). </a:t>
            </a:r>
          </a:p>
          <a:p>
            <a:pPr marL="0" indent="0" algn="just">
              <a:buNone/>
            </a:pPr>
            <a:r>
              <a:rPr lang="pl-PL" dirty="0"/>
              <a:t>Prawomocność orzeczenia = zakaz ponownego wszczynania procesu o to samo, czyli o ten sam czyn tej samej osoby (</a:t>
            </a:r>
            <a:r>
              <a:rPr lang="pl-PL" i="1" dirty="0" err="1"/>
              <a:t>ne</a:t>
            </a:r>
            <a:r>
              <a:rPr lang="pl-PL" i="1" dirty="0"/>
              <a:t> bis in </a:t>
            </a:r>
            <a:r>
              <a:rPr lang="pl-PL" i="1" dirty="0" err="1"/>
              <a:t>idem</a:t>
            </a:r>
            <a:r>
              <a:rPr lang="pl-PL" dirty="0"/>
              <a:t>). </a:t>
            </a:r>
          </a:p>
          <a:p>
            <a:pPr marL="0" indent="0" algn="just">
              <a:buNone/>
            </a:pPr>
            <a:r>
              <a:rPr lang="pl-PL" dirty="0"/>
              <a:t>Niemożność zaskarżenia orzeczenia w trybie instancji – prawomocność formalna</a:t>
            </a:r>
          </a:p>
          <a:p>
            <a:pPr marL="0" indent="0" algn="just">
              <a:buNone/>
            </a:pPr>
            <a:r>
              <a:rPr lang="pl-PL" dirty="0"/>
              <a:t>Zakaz ponownego wszczynania postępowania o to samo – prawomocność materialna </a:t>
            </a:r>
          </a:p>
          <a:p>
            <a:pPr marL="0" indent="0" algn="just">
              <a:buNone/>
            </a:pPr>
            <a:r>
              <a:rPr lang="pl-PL" dirty="0"/>
              <a:t>Orzeczenie prawomocne formalnie i materialnie może być wzruszone jedynie w drodze nadzwyczajnych środków zaskarżenia. </a:t>
            </a:r>
          </a:p>
          <a:p>
            <a:pPr algn="just"/>
            <a:endParaRPr lang="pl-PL" dirty="0"/>
          </a:p>
        </p:txBody>
      </p:sp>
    </p:spTree>
    <p:extLst>
      <p:ext uri="{BB962C8B-B14F-4D97-AF65-F5344CB8AC3E}">
        <p14:creationId xmlns:p14="http://schemas.microsoft.com/office/powerpoint/2010/main" val="28871536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925805" y="-142371"/>
            <a:ext cx="10824972" cy="1499616"/>
          </a:xfrm>
        </p:spPr>
        <p:txBody>
          <a:bodyPr/>
          <a:lstStyle/>
          <a:p>
            <a:r>
              <a:rPr lang="pl-PL" dirty="0"/>
              <a:t>Kiedy orzeczenie staje się prawomocne?</a:t>
            </a:r>
          </a:p>
        </p:txBody>
      </p:sp>
      <p:sp>
        <p:nvSpPr>
          <p:cNvPr id="3" name="Symbol zastępczy zawartości 2"/>
          <p:cNvSpPr>
            <a:spLocks noGrp="1"/>
          </p:cNvSpPr>
          <p:nvPr>
            <p:ph idx="1"/>
          </p:nvPr>
        </p:nvSpPr>
        <p:spPr>
          <a:xfrm>
            <a:off x="1024128" y="2286000"/>
            <a:ext cx="10824972" cy="4023360"/>
          </a:xfrm>
        </p:spPr>
        <p:txBody>
          <a:bodyPr>
            <a:normAutofit/>
          </a:bodyPr>
          <a:lstStyle/>
          <a:p>
            <a:pPr marL="457200" indent="-457200" algn="just">
              <a:buFont typeface="+mj-lt"/>
              <a:buAutoNum type="arabicPeriod"/>
            </a:pPr>
            <a:r>
              <a:rPr lang="pl-PL" dirty="0"/>
              <a:t>upłynął termin do wniesienia środka odwoławczego (art. 445 i 460) i strona nie wniosła w tym terminie tego środka</a:t>
            </a:r>
          </a:p>
          <a:p>
            <a:pPr marL="457200" indent="-457200" algn="just">
              <a:buFont typeface="+mj-lt"/>
              <a:buAutoNum type="arabicPeriod"/>
            </a:pPr>
            <a:r>
              <a:rPr lang="pl-PL" dirty="0"/>
              <a:t>upłynął termin do złożenia wniosku o uzasadnienie orzeczenia </a:t>
            </a:r>
          </a:p>
          <a:p>
            <a:pPr marL="457200" indent="-457200" algn="just">
              <a:buFont typeface="+mj-lt"/>
              <a:buAutoNum type="arabicPeriod"/>
            </a:pPr>
            <a:r>
              <a:rPr lang="pl-PL" dirty="0"/>
              <a:t>stronie odmówiono przyjęcia środka odwoławczego (art. 429), a nie zaskarżyła tego zarządzenia lub zaskarżyła, ale zostało ono utrzymane w mocy </a:t>
            </a:r>
          </a:p>
          <a:p>
            <a:pPr marL="457200" indent="-457200" algn="just">
              <a:buFont typeface="+mj-lt"/>
              <a:buAutoNum type="arabicPeriod"/>
            </a:pPr>
            <a:r>
              <a:rPr lang="pl-PL" dirty="0"/>
              <a:t>strona cofnęła środek odwoławczy, a brak jest podstaw do rozpoznania go mimo cofnięcia (art. 432) </a:t>
            </a:r>
          </a:p>
          <a:p>
            <a:pPr marL="457200" indent="-457200" algn="just">
              <a:buFont typeface="+mj-lt"/>
              <a:buAutoNum type="arabicPeriod"/>
            </a:pPr>
            <a:r>
              <a:rPr lang="pl-PL" dirty="0"/>
              <a:t>orzeczenie zostało wydane przez sąd odwoławczy w wyniku wniesienia środka odwoławczego </a:t>
            </a:r>
          </a:p>
          <a:p>
            <a:pPr marL="457200" indent="-457200" algn="just">
              <a:buFont typeface="+mj-lt"/>
              <a:buAutoNum type="arabicPeriod"/>
            </a:pPr>
            <a:r>
              <a:rPr lang="pl-PL" dirty="0"/>
              <a:t>wyrok nakazowy staje się prawomocny, jeżeli oskarżony lub oskarżyciel nie wniosą sprzeciwu w ciągu 7 dni od daty doręczenia wyroku lub cofną sprzeciw (art. 507)</a:t>
            </a:r>
          </a:p>
          <a:p>
            <a:pPr marL="457200" indent="-457200" algn="just">
              <a:buFont typeface="+mj-lt"/>
              <a:buAutoNum type="arabicPeriod"/>
            </a:pPr>
            <a:endParaRPr lang="pl-PL" dirty="0"/>
          </a:p>
        </p:txBody>
      </p:sp>
    </p:spTree>
    <p:extLst>
      <p:ext uri="{BB962C8B-B14F-4D97-AF65-F5344CB8AC3E}">
        <p14:creationId xmlns:p14="http://schemas.microsoft.com/office/powerpoint/2010/main" val="152624129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0" y="-437374"/>
            <a:ext cx="12192000" cy="1499616"/>
          </a:xfrm>
        </p:spPr>
        <p:txBody>
          <a:bodyPr>
            <a:normAutofit/>
          </a:bodyPr>
          <a:lstStyle/>
          <a:p>
            <a:r>
              <a:rPr lang="pl-PL" sz="3200" dirty="0"/>
              <a:t>Sposoby komunikowania się stron (lub innych osób) z organami procesowymi</a:t>
            </a:r>
          </a:p>
        </p:txBody>
      </p:sp>
      <p:sp>
        <p:nvSpPr>
          <p:cNvPr id="4" name="Symbol zastępczy tekstu 3"/>
          <p:cNvSpPr>
            <a:spLocks noGrp="1"/>
          </p:cNvSpPr>
          <p:nvPr>
            <p:ph type="body" idx="1"/>
          </p:nvPr>
        </p:nvSpPr>
        <p:spPr>
          <a:xfrm>
            <a:off x="347472" y="1086629"/>
            <a:ext cx="5431536" cy="822960"/>
          </a:xfrm>
        </p:spPr>
        <p:txBody>
          <a:bodyPr>
            <a:normAutofit fontScale="92500" lnSpcReduction="20000"/>
          </a:bodyPr>
          <a:lstStyle/>
          <a:p>
            <a:r>
              <a:rPr lang="pl-PL" dirty="0"/>
              <a:t>Ustnie do protokołu poprzez osobiste stawiennictwo np. na rozprawie lub posiedzeniu</a:t>
            </a:r>
          </a:p>
        </p:txBody>
      </p:sp>
      <p:sp>
        <p:nvSpPr>
          <p:cNvPr id="3" name="Symbol zastępczy zawartości 2"/>
          <p:cNvSpPr>
            <a:spLocks noGrp="1"/>
          </p:cNvSpPr>
          <p:nvPr>
            <p:ph sz="half" idx="2"/>
          </p:nvPr>
        </p:nvSpPr>
        <p:spPr>
          <a:xfrm>
            <a:off x="217976" y="1933976"/>
            <a:ext cx="5431536" cy="4108114"/>
          </a:xfrm>
        </p:spPr>
        <p:txBody>
          <a:bodyPr>
            <a:normAutofit fontScale="77500" lnSpcReduction="20000"/>
          </a:bodyPr>
          <a:lstStyle/>
          <a:p>
            <a:pPr algn="just"/>
            <a:r>
              <a:rPr lang="pl-PL" dirty="0"/>
              <a:t>Osobę </a:t>
            </a:r>
            <a:r>
              <a:rPr lang="pl-PL" b="1" dirty="0"/>
              <a:t>uprawnioną </a:t>
            </a:r>
            <a:r>
              <a:rPr lang="pl-PL" dirty="0"/>
              <a:t>do udziału w czynności </a:t>
            </a:r>
            <a:r>
              <a:rPr lang="pl-PL" b="1" dirty="0"/>
              <a:t>zawiadamia się o jej czasie i miejscu</a:t>
            </a:r>
            <a:r>
              <a:rPr lang="pl-PL" dirty="0"/>
              <a:t>, chyba że ustawa stanowi inaczej (art. 117 § 1)</a:t>
            </a:r>
          </a:p>
          <a:p>
            <a:pPr algn="just"/>
            <a:r>
              <a:rPr lang="pl-PL" dirty="0"/>
              <a:t>Osobę </a:t>
            </a:r>
            <a:r>
              <a:rPr lang="pl-PL" b="1" dirty="0"/>
              <a:t>zobowiązaną</a:t>
            </a:r>
            <a:r>
              <a:rPr lang="pl-PL" dirty="0"/>
              <a:t> do udziału w czynności </a:t>
            </a:r>
            <a:r>
              <a:rPr lang="pl-PL" b="1" dirty="0"/>
              <a:t>wzywa się do udziału w niej, wskazują w jakiej sprawie i w jakim charakterze, miejscu i czasie ma się stawić oraz należy pouczyć o skutkach niestawiennictwa </a:t>
            </a:r>
          </a:p>
          <a:p>
            <a:pPr algn="just"/>
            <a:r>
              <a:rPr lang="pl-PL" dirty="0"/>
              <a:t>Ważne! Art. 117 § 2 – czynności nie przeprowadza się jeżeli osoba uprawniona do udziału w niej:</a:t>
            </a:r>
          </a:p>
          <a:p>
            <a:pPr marL="470916" lvl="1" indent="-342900" algn="just">
              <a:buFont typeface="+mj-lt"/>
              <a:buAutoNum type="arabicPeriod"/>
            </a:pPr>
            <a:r>
              <a:rPr lang="pl-PL" dirty="0"/>
              <a:t>Nie stawiła się a brak dowodu, że została o niej powiadomiona </a:t>
            </a:r>
          </a:p>
          <a:p>
            <a:pPr marL="470916" lvl="1" indent="-342900" algn="just">
              <a:buFont typeface="+mj-lt"/>
              <a:buAutoNum type="arabicPeriod"/>
            </a:pPr>
            <a:r>
              <a:rPr lang="pl-PL" dirty="0"/>
              <a:t>Zachodzi uzasadnione przypuszczenie, że niestawiennictwo wynika z powodu przeszkód żywiołowych lub innych wyjątkowych przyczyn </a:t>
            </a:r>
          </a:p>
          <a:p>
            <a:pPr marL="470916" lvl="1" indent="-342900" algn="just">
              <a:buFont typeface="+mj-lt"/>
              <a:buAutoNum type="arabicPeriod"/>
            </a:pPr>
            <a:r>
              <a:rPr lang="pl-PL" dirty="0"/>
              <a:t>Usprawiedliwiła swoje niestawiennictwo i wnosi o nieprzeprowadzanie czynności bez jej udziału </a:t>
            </a:r>
          </a:p>
          <a:p>
            <a:pPr marL="0" indent="0" algn="just">
              <a:buNone/>
            </a:pPr>
            <a:r>
              <a:rPr lang="pl-PL" dirty="0"/>
              <a:t>Czynności nie przeprowadza się jeżeli nie stawił się pełnomocnik lub obrońca zobowiązany do udziału w czynności (chyba że ustawa stanowi inaczej </a:t>
            </a:r>
          </a:p>
          <a:p>
            <a:pPr marL="0" indent="0" algn="just">
              <a:buNone/>
            </a:pPr>
            <a:r>
              <a:rPr lang="pl-PL" dirty="0"/>
              <a:t>Por. art. 117a </a:t>
            </a:r>
          </a:p>
        </p:txBody>
      </p:sp>
      <p:sp>
        <p:nvSpPr>
          <p:cNvPr id="5" name="Symbol zastępczy tekstu 4"/>
          <p:cNvSpPr>
            <a:spLocks noGrp="1"/>
          </p:cNvSpPr>
          <p:nvPr>
            <p:ph type="body" sz="quarter" idx="3"/>
          </p:nvPr>
        </p:nvSpPr>
        <p:spPr>
          <a:xfrm>
            <a:off x="5990888" y="1086629"/>
            <a:ext cx="5859736" cy="822960"/>
          </a:xfrm>
        </p:spPr>
        <p:txBody>
          <a:bodyPr>
            <a:normAutofit/>
          </a:bodyPr>
          <a:lstStyle/>
          <a:p>
            <a:r>
              <a:rPr lang="pl-PL" dirty="0"/>
              <a:t>Pisemnie, wnosząc pismo procesowe w formie przewidzianej w </a:t>
            </a:r>
            <a:r>
              <a:rPr lang="pl-PL" dirty="0" err="1"/>
              <a:t>kpk</a:t>
            </a:r>
            <a:r>
              <a:rPr lang="pl-PL" dirty="0"/>
              <a:t> </a:t>
            </a:r>
          </a:p>
        </p:txBody>
      </p:sp>
      <p:sp>
        <p:nvSpPr>
          <p:cNvPr id="6" name="Symbol zastępczy zawartości 5"/>
          <p:cNvSpPr>
            <a:spLocks noGrp="1"/>
          </p:cNvSpPr>
          <p:nvPr>
            <p:ph sz="quarter" idx="4"/>
          </p:nvPr>
        </p:nvSpPr>
        <p:spPr>
          <a:xfrm>
            <a:off x="5990888" y="1943586"/>
            <a:ext cx="6043796" cy="4241122"/>
          </a:xfrm>
        </p:spPr>
        <p:txBody>
          <a:bodyPr>
            <a:normAutofit fontScale="70000" lnSpcReduction="20000"/>
          </a:bodyPr>
          <a:lstStyle/>
          <a:p>
            <a:pPr algn="just"/>
            <a:r>
              <a:rPr lang="pl-PL" dirty="0"/>
              <a:t>Każde pismo procesowe musi zawierać (art. 119)</a:t>
            </a:r>
          </a:p>
          <a:p>
            <a:pPr marL="128016" lvl="1" indent="0" algn="just">
              <a:buNone/>
            </a:pPr>
            <a:r>
              <a:rPr lang="pl-PL" dirty="0"/>
              <a:t>1. oznaczenie organu do którego jest skierowane oraz sprawy, której dotyczy </a:t>
            </a:r>
          </a:p>
          <a:p>
            <a:pPr marL="128016" lvl="1" indent="0" algn="just">
              <a:buNone/>
            </a:pPr>
            <a:r>
              <a:rPr lang="pl-PL" dirty="0"/>
              <a:t>2. Oznaczenie oraz adres wnoszącego pismo</a:t>
            </a:r>
          </a:p>
          <a:p>
            <a:pPr marL="128016" lvl="1" indent="0" algn="just">
              <a:buNone/>
            </a:pPr>
            <a:r>
              <a:rPr lang="pl-PL" dirty="0"/>
              <a:t>3. Treść wniosku, w miarę potrzeby z uzasadnieniem </a:t>
            </a:r>
          </a:p>
          <a:p>
            <a:pPr marL="128016" lvl="1" indent="0" algn="just">
              <a:buNone/>
            </a:pPr>
            <a:r>
              <a:rPr lang="pl-PL" dirty="0"/>
              <a:t>4. Datę i podpis składającego piso (za osobę która nie może się podpisać, pismo podpisuje osoba przez nią upoważniona)</a:t>
            </a:r>
          </a:p>
          <a:p>
            <a:pPr marL="0" indent="-45720" algn="just">
              <a:buNone/>
            </a:pPr>
            <a:r>
              <a:rPr lang="pl-PL" dirty="0" err="1"/>
              <a:t>Kpk</a:t>
            </a:r>
            <a:r>
              <a:rPr lang="pl-PL" dirty="0"/>
              <a:t> obok warunków ogólnych z art. 119 wprowadza szczególne warunki formalne pism procesowych np. przymus adwokacko – radcowski w przypadku wnoszenia subsydiarnego aktu oskarżenia czy konieczność dokonania opłat </a:t>
            </a:r>
          </a:p>
          <a:p>
            <a:pPr marL="0" indent="-45720" algn="just">
              <a:buNone/>
            </a:pPr>
            <a:r>
              <a:rPr lang="pl-PL" dirty="0"/>
              <a:t>Jeżeli pismo nie odpowiada wymaganiom formalnym, a brak jest tego rodzaju, że pismo nie może otrzymać biegu albo nie uiszczono należnych opłat lub nie dołączono upoważnienia do czynności procesowej </a:t>
            </a:r>
            <a:r>
              <a:rPr lang="pl-PL" b="1" dirty="0"/>
              <a:t>wzywa się osobę od której pismo pochodzi do usunięcia braków w terminie 7 dni, pod rygorem uznania pisma za bezskuteczne. </a:t>
            </a:r>
          </a:p>
          <a:p>
            <a:pPr marL="0" indent="-45720" algn="just">
              <a:buNone/>
            </a:pPr>
            <a:r>
              <a:rPr lang="pl-PL" dirty="0"/>
              <a:t>W przypadku uzupełnienia braków pismo wywołuje skutki prawne od dnia jego wniesienia. </a:t>
            </a:r>
          </a:p>
          <a:p>
            <a:pPr marL="0" indent="-45720" algn="just">
              <a:buNone/>
            </a:pPr>
            <a:r>
              <a:rPr lang="pl-PL" dirty="0"/>
              <a:t>Wezwanie do uzupełnienia braków formalnych ma formę </a:t>
            </a:r>
            <a:r>
              <a:rPr lang="pl-PL" b="1" dirty="0"/>
              <a:t>zarządzenia</a:t>
            </a:r>
            <a:r>
              <a:rPr lang="pl-PL" dirty="0"/>
              <a:t>. W postępowaniu przed sądem może je wydawać również referendarz sądowy. </a:t>
            </a:r>
          </a:p>
        </p:txBody>
      </p:sp>
      <p:sp>
        <p:nvSpPr>
          <p:cNvPr id="7" name="pole tekstowe 6"/>
          <p:cNvSpPr txBox="1"/>
          <p:nvPr/>
        </p:nvSpPr>
        <p:spPr>
          <a:xfrm>
            <a:off x="0" y="6076087"/>
            <a:ext cx="12192000" cy="830997"/>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ln>
            <a:solidFill>
              <a:schemeClr val="accent1"/>
            </a:solidFill>
          </a:ln>
        </p:spPr>
        <p:txBody>
          <a:bodyPr wrap="square" rtlCol="0">
            <a:spAutoFit/>
          </a:bodyPr>
          <a:lstStyle/>
          <a:p>
            <a:pPr algn="just"/>
            <a:r>
              <a:rPr lang="pl-PL" sz="1600" dirty="0"/>
              <a:t>WAŻNE! Art. 118 </a:t>
            </a:r>
            <a:r>
              <a:rPr lang="pl-PL" sz="1600" b="1" dirty="0"/>
              <a:t>Znaczenie czynności procesowej ocenia się według treści złożonego oświadczenia! Niewłaściwe oznaczenie czynności procesowej, a zwłaszcza środka odwoławczego, nie pozbawia jej znaczenia prawnego. </a:t>
            </a:r>
            <a:r>
              <a:rPr lang="pl-PL" sz="1600" dirty="0"/>
              <a:t>Pismo procesowe omyłkowo wniesione do niewłaściwego organu, organ ten przekazuje odpowiedniej instytucji</a:t>
            </a:r>
            <a:endParaRPr lang="pl-PL" sz="1600" b="1" dirty="0"/>
          </a:p>
        </p:txBody>
      </p:sp>
    </p:spTree>
    <p:extLst>
      <p:ext uri="{BB962C8B-B14F-4D97-AF65-F5344CB8AC3E}">
        <p14:creationId xmlns:p14="http://schemas.microsoft.com/office/powerpoint/2010/main" val="6399425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Terminy procesowe </a:t>
            </a:r>
          </a:p>
        </p:txBody>
      </p:sp>
      <p:sp>
        <p:nvSpPr>
          <p:cNvPr id="3" name="Symbol zastępczy zawartości 2"/>
          <p:cNvSpPr>
            <a:spLocks noGrp="1"/>
          </p:cNvSpPr>
          <p:nvPr>
            <p:ph idx="1"/>
          </p:nvPr>
        </p:nvSpPr>
        <p:spPr>
          <a:xfrm>
            <a:off x="356616" y="1801368"/>
            <a:ext cx="11548872" cy="4835406"/>
          </a:xfrm>
        </p:spPr>
        <p:txBody>
          <a:bodyPr>
            <a:normAutofit fontScale="92500" lnSpcReduction="10000"/>
          </a:bodyPr>
          <a:lstStyle/>
          <a:p>
            <a:pPr algn="just"/>
            <a:r>
              <a:rPr lang="pl-PL" dirty="0"/>
              <a:t>Zawite </a:t>
            </a:r>
          </a:p>
          <a:p>
            <a:pPr lvl="1" algn="just"/>
            <a:r>
              <a:rPr lang="pl-PL" dirty="0"/>
              <a:t>Art. 122 § 1 – terminy do wnoszenia środków zaskarżenia i inne, które ustawa uznaje za zawite </a:t>
            </a:r>
          </a:p>
          <a:p>
            <a:pPr lvl="1" algn="just"/>
            <a:r>
              <a:rPr lang="pl-PL" dirty="0"/>
              <a:t>Jest to termin nieprzekraczalny, czyli czynność podjęta po jego upływie jest bezskuteczna, ale można go przywrócić, jeżeli niedotrzymanie terminu zawitego nastąpiło z przyczyn niezależnych od uczestnika postępowania </a:t>
            </a:r>
          </a:p>
          <a:p>
            <a:pPr lvl="1" algn="just"/>
            <a:r>
              <a:rPr lang="pl-PL" dirty="0"/>
              <a:t>Art. 126 § 1 – konieczne jest złożenie wniosku o przywrócenie terminu, w ciągu 7 dni (termin zawity) od daty ustania przeszkody, w którym należy wykazać, że niezachowanie terminu nastąpiło z przyczyn niezależnych od strony (uczestnika postępowania), dopełniając jednocześnie czynności, która miała być wykonana. Na odmowę przywrócenia terminu przysługuje zażalenie (art. 126 § 3). Wniosek o przywrócenie terminu nie wstrzymuje wykonania orzeczenia </a:t>
            </a:r>
          </a:p>
          <a:p>
            <a:pPr algn="just"/>
            <a:r>
              <a:rPr lang="pl-PL" dirty="0"/>
              <a:t>Prekluzyjne </a:t>
            </a:r>
          </a:p>
          <a:p>
            <a:pPr lvl="1" algn="just"/>
            <a:r>
              <a:rPr lang="pl-PL" dirty="0"/>
              <a:t>Terminy nieprzekraczalne i </a:t>
            </a:r>
            <a:r>
              <a:rPr lang="pl-PL" dirty="0" err="1"/>
              <a:t>nieprzywracalne</a:t>
            </a:r>
            <a:r>
              <a:rPr lang="pl-PL" dirty="0"/>
              <a:t>. Po ich terminie dane uprawnienie procesowe </a:t>
            </a:r>
            <a:r>
              <a:rPr lang="pl-PL" b="1" dirty="0"/>
              <a:t>wygasa</a:t>
            </a:r>
            <a:r>
              <a:rPr lang="pl-PL" dirty="0"/>
              <a:t>. Np. do czasu rozpoczęcia przewodu sądowego na rozprawie głównej pokrzywdzony może cofnąć wniosek o ściganie; subsydiarny akt oskarżenia można wnieść w terminie miesiąca od dnia doręczenia ponownego postanowienia o umorzeniu lub odmowie wszczęcia śledztwa lub dochodzenia</a:t>
            </a:r>
          </a:p>
          <a:p>
            <a:pPr algn="just"/>
            <a:r>
              <a:rPr lang="pl-PL" dirty="0"/>
              <a:t>Instrukcyjne </a:t>
            </a:r>
          </a:p>
          <a:p>
            <a:pPr lvl="1" algn="just"/>
            <a:r>
              <a:rPr lang="pl-PL" dirty="0"/>
              <a:t>Mobilizujące organy procesowe. Są przejawem realizacji w toku postępowania postulatu szybkości (sprawności) procesu)</a:t>
            </a:r>
          </a:p>
        </p:txBody>
      </p:sp>
    </p:spTree>
    <p:extLst>
      <p:ext uri="{BB962C8B-B14F-4D97-AF65-F5344CB8AC3E}">
        <p14:creationId xmlns:p14="http://schemas.microsoft.com/office/powerpoint/2010/main" val="673804305"/>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Przywrócenie terminu zawitego</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749517896"/>
              </p:ext>
            </p:extLst>
          </p:nvPr>
        </p:nvGraphicFramePr>
        <p:xfrm>
          <a:off x="0" y="2281083"/>
          <a:ext cx="12103510" cy="38444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pole tekstowe 4"/>
          <p:cNvSpPr txBox="1"/>
          <p:nvPr/>
        </p:nvSpPr>
        <p:spPr>
          <a:xfrm>
            <a:off x="2497394" y="2534630"/>
            <a:ext cx="4031226" cy="584775"/>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pl-PL" sz="1600" dirty="0"/>
              <a:t>Wniosek składa się do organu, przed którym należało dokonać czynności</a:t>
            </a:r>
          </a:p>
        </p:txBody>
      </p:sp>
      <p:sp>
        <p:nvSpPr>
          <p:cNvPr id="6" name="pole tekstowe 5"/>
          <p:cNvSpPr txBox="1"/>
          <p:nvPr/>
        </p:nvSpPr>
        <p:spPr>
          <a:xfrm>
            <a:off x="6528620" y="5548047"/>
            <a:ext cx="3805084" cy="830997"/>
          </a:xfrm>
          <a:prstGeom prst="rect">
            <a:avLst/>
          </a:prstGeom>
        </p:spPr>
        <p:style>
          <a:lnRef idx="2">
            <a:schemeClr val="accent3"/>
          </a:lnRef>
          <a:fillRef idx="1">
            <a:schemeClr val="lt1"/>
          </a:fillRef>
          <a:effectRef idx="0">
            <a:schemeClr val="accent3"/>
          </a:effectRef>
          <a:fontRef idx="minor">
            <a:schemeClr val="dk1"/>
          </a:fontRef>
        </p:style>
        <p:txBody>
          <a:bodyPr wrap="square" rtlCol="0">
            <a:spAutoFit/>
          </a:bodyPr>
          <a:lstStyle/>
          <a:p>
            <a:pPr algn="just"/>
            <a:r>
              <a:rPr lang="pl-PL" sz="1600" dirty="0"/>
              <a:t>Czyli np. wniosek o przywrócenie terminu do wniesienia zażalenia składamy wraz z zażaleniem </a:t>
            </a:r>
          </a:p>
        </p:txBody>
      </p:sp>
      <p:cxnSp>
        <p:nvCxnSpPr>
          <p:cNvPr id="8" name="Łącznik prosty ze strzałką 7"/>
          <p:cNvCxnSpPr/>
          <p:nvPr/>
        </p:nvCxnSpPr>
        <p:spPr>
          <a:xfrm flipH="1">
            <a:off x="2487562" y="4898258"/>
            <a:ext cx="1022554" cy="58010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9" name="pole tekstowe 8"/>
          <p:cNvSpPr txBox="1"/>
          <p:nvPr/>
        </p:nvSpPr>
        <p:spPr>
          <a:xfrm>
            <a:off x="157317" y="5586888"/>
            <a:ext cx="5683044" cy="107721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pl-PL" sz="1600" dirty="0"/>
              <a:t>Ponieważ termin do złożenia wniosku o przywrócenie terminu jest terminem zawitym możliwe jest złożenie </a:t>
            </a:r>
            <a:r>
              <a:rPr lang="pl-PL" sz="1600" b="1" dirty="0"/>
              <a:t>wniosku o przywrócenie terminu do złożenia wniosku o przywrócenie terminu </a:t>
            </a:r>
            <a:endParaRPr lang="pl-PL" sz="1600" dirty="0"/>
          </a:p>
        </p:txBody>
      </p:sp>
    </p:spTree>
    <p:extLst>
      <p:ext uri="{BB962C8B-B14F-4D97-AF65-F5344CB8AC3E}">
        <p14:creationId xmlns:p14="http://schemas.microsoft.com/office/powerpoint/2010/main" val="38060405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Terminy procesowe </a:t>
            </a:r>
          </a:p>
        </p:txBody>
      </p:sp>
      <p:sp>
        <p:nvSpPr>
          <p:cNvPr id="3" name="Symbol zastępczy zawartości 2"/>
          <p:cNvSpPr>
            <a:spLocks noGrp="1"/>
          </p:cNvSpPr>
          <p:nvPr>
            <p:ph idx="1"/>
          </p:nvPr>
        </p:nvSpPr>
        <p:spPr/>
        <p:txBody>
          <a:bodyPr>
            <a:normAutofit fontScale="92500" lnSpcReduction="10000"/>
          </a:bodyPr>
          <a:lstStyle/>
          <a:p>
            <a:pPr algn="just"/>
            <a:r>
              <a:rPr lang="pl-PL" dirty="0"/>
              <a:t>W </a:t>
            </a:r>
            <a:r>
              <a:rPr lang="pl-PL" dirty="0" err="1"/>
              <a:t>kpk</a:t>
            </a:r>
            <a:r>
              <a:rPr lang="pl-PL" dirty="0"/>
              <a:t> występują również inne rodzaje terminów, np.:</a:t>
            </a:r>
          </a:p>
          <a:p>
            <a:pPr lvl="1" algn="just"/>
            <a:r>
              <a:rPr lang="pl-PL" dirty="0"/>
              <a:t>terminy przedawnienia </a:t>
            </a:r>
          </a:p>
          <a:p>
            <a:pPr lvl="2" algn="just"/>
            <a:r>
              <a:rPr lang="pl-PL" dirty="0"/>
              <a:t>Karnomaterialne – przedawnienie karalności przestępstwa </a:t>
            </a:r>
          </a:p>
          <a:p>
            <a:pPr lvl="2" algn="just"/>
            <a:r>
              <a:rPr lang="pl-PL" dirty="0"/>
              <a:t>Cywilnoprawne – roczny termin przedawnienia dochodzenia roszczeń odszkodowawczych za niesłuszne skazanie, tymczasowe aresztowanie lub zatrzymanie (art. 555)</a:t>
            </a:r>
          </a:p>
          <a:p>
            <a:pPr algn="just"/>
            <a:r>
              <a:rPr lang="pl-PL" dirty="0"/>
              <a:t>Zawieszenie terminu</a:t>
            </a:r>
          </a:p>
          <a:p>
            <a:pPr lvl="1" algn="just"/>
            <a:r>
              <a:rPr lang="pl-PL" dirty="0"/>
              <a:t>Art. 127a</a:t>
            </a:r>
          </a:p>
          <a:p>
            <a:pPr lvl="1" algn="just"/>
            <a:r>
              <a:rPr lang="pl-PL" dirty="0"/>
              <a:t>Jeżeli warunkiem skuteczności czynności procesowej jest jej dokonanie przez obrońcę lub pełnomocnika, termin do jej dokonania ulega zawieszeniu dla strony postępowania na czas rozpoznania wniosku o przyznanie pomocy prawnej w tym zakresie. </a:t>
            </a:r>
          </a:p>
          <a:p>
            <a:pPr lvl="1" algn="just"/>
            <a:r>
              <a:rPr lang="pl-PL" dirty="0"/>
              <a:t>W przypadku wyznaczenia obrońcy lub pełnomocnika z urzędu termin do dokonania czynności przez wyznaczonego przedstawiciela procesowego rozpoczyna bieg od daty doręczenia mu postanowienia lub zarządzenia o tym wyznaczeniu </a:t>
            </a:r>
          </a:p>
        </p:txBody>
      </p:sp>
    </p:spTree>
    <p:extLst>
      <p:ext uri="{BB962C8B-B14F-4D97-AF65-F5344CB8AC3E}">
        <p14:creationId xmlns:p14="http://schemas.microsoft.com/office/powerpoint/2010/main" val="37212375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Doręczenia </a:t>
            </a:r>
          </a:p>
        </p:txBody>
      </p:sp>
      <p:sp>
        <p:nvSpPr>
          <p:cNvPr id="3" name="Symbol zastępczy zawartości 2"/>
          <p:cNvSpPr>
            <a:spLocks noGrp="1"/>
          </p:cNvSpPr>
          <p:nvPr>
            <p:ph idx="1"/>
          </p:nvPr>
        </p:nvSpPr>
        <p:spPr>
          <a:xfrm>
            <a:off x="310896" y="1682496"/>
            <a:ext cx="11558016" cy="4626864"/>
          </a:xfrm>
        </p:spPr>
        <p:txBody>
          <a:bodyPr>
            <a:normAutofit fontScale="92500" lnSpcReduction="20000"/>
          </a:bodyPr>
          <a:lstStyle/>
          <a:p>
            <a:pPr algn="just"/>
            <a:r>
              <a:rPr lang="pl-PL" dirty="0"/>
              <a:t>Dla zachowania terminu procesowego konieczne jest ustalenie momentu, od którego on biegnie. Zasadniczo będzie to od chwili promulgacji (ogłoszenia lub doręczenia) stronie danej decyzji procesowej. </a:t>
            </a:r>
          </a:p>
          <a:p>
            <a:pPr algn="just"/>
            <a:r>
              <a:rPr lang="pl-PL" dirty="0"/>
              <a:t>Jakie pisma podlegają doręczeniu:</a:t>
            </a:r>
          </a:p>
          <a:p>
            <a:pPr lvl="1" algn="just"/>
            <a:r>
              <a:rPr lang="pl-PL" dirty="0"/>
              <a:t>Orzeczenia</a:t>
            </a:r>
          </a:p>
          <a:p>
            <a:pPr lvl="1" algn="just"/>
            <a:r>
              <a:rPr lang="pl-PL" dirty="0"/>
              <a:t>Zarządzenia</a:t>
            </a:r>
          </a:p>
          <a:p>
            <a:pPr lvl="1" algn="just"/>
            <a:r>
              <a:rPr lang="pl-PL" dirty="0"/>
              <a:t>Wezwania</a:t>
            </a:r>
          </a:p>
          <a:p>
            <a:pPr lvl="1" algn="just"/>
            <a:r>
              <a:rPr lang="pl-PL" dirty="0"/>
              <a:t>Zawiadomienia </a:t>
            </a:r>
          </a:p>
          <a:p>
            <a:pPr algn="just"/>
            <a:r>
              <a:rPr lang="pl-PL" dirty="0"/>
              <a:t>Art. 131 – wezwania, zawiadomienia oraz inne pisma, od których daty doręczenia biegną terminy procesowe, doręcza się przez operatora pocztowego (Poczta Polska, </a:t>
            </a:r>
            <a:r>
              <a:rPr lang="pl-PL" dirty="0" err="1"/>
              <a:t>InPost</a:t>
            </a:r>
            <a:r>
              <a:rPr lang="pl-PL" dirty="0"/>
              <a:t>), pracownika organu wysyłającego a w razie niezbędnej konieczności przez Policję. Pisma doręcza się </a:t>
            </a:r>
            <a:r>
              <a:rPr lang="pl-PL" b="1" dirty="0"/>
              <a:t>za pokwitowaniem odbioru</a:t>
            </a:r>
            <a:r>
              <a:rPr lang="pl-PL" dirty="0"/>
              <a:t>. </a:t>
            </a:r>
          </a:p>
          <a:p>
            <a:pPr algn="just"/>
            <a:r>
              <a:rPr lang="pl-PL" dirty="0"/>
              <a:t>Pisma organ procesowy doręcza na adres znany lub podany przez stronę. Strona lub inna osoba uczestnicząca w postępowaniu ma obowiązek informować o każdej zmianie miejsca zamieszkania, pod rygorem uznania pisma za doręczone (por. 139). Strona, która nie ma miejsca zamieszkania w Polsce, ma obowiązek wskazać pełnomocnika do doręczeń (osobę uprawnioną do odbioru pism) w kraju. W przeciwnym razie pisma pozostawia się w aktach sprawy ze skutkiem doręczenia. </a:t>
            </a:r>
          </a:p>
        </p:txBody>
      </p:sp>
    </p:spTree>
    <p:extLst>
      <p:ext uri="{BB962C8B-B14F-4D97-AF65-F5344CB8AC3E}">
        <p14:creationId xmlns:p14="http://schemas.microsoft.com/office/powerpoint/2010/main" val="220211100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Rodzaje doręczeń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3292622013"/>
              </p:ext>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8642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pPr algn="ctr"/>
            <a:r>
              <a:rPr lang="pl-PL" dirty="0" smtClean="0"/>
              <a:t>Kazus: właściwość sądu</a:t>
            </a:r>
            <a:endParaRPr lang="pl-PL" dirty="0"/>
          </a:p>
        </p:txBody>
      </p:sp>
      <p:sp>
        <p:nvSpPr>
          <p:cNvPr id="3" name="Symbol zastępczy zawartości 2"/>
          <p:cNvSpPr>
            <a:spLocks noGrp="1"/>
          </p:cNvSpPr>
          <p:nvPr>
            <p:ph idx="1"/>
          </p:nvPr>
        </p:nvSpPr>
        <p:spPr>
          <a:xfrm>
            <a:off x="225552" y="1745393"/>
            <a:ext cx="11151029" cy="4929411"/>
          </a:xfrm>
        </p:spPr>
        <p:txBody>
          <a:bodyPr>
            <a:normAutofit/>
          </a:bodyPr>
          <a:lstStyle/>
          <a:p>
            <a:pPr marL="0" indent="0" algn="just">
              <a:buNone/>
            </a:pPr>
            <a:r>
              <a:rPr lang="pl-PL" sz="2400" dirty="0" smtClean="0"/>
              <a:t>Jan C. został oskarżony o czyn z art. 148 § 1 k.k. Sąd Okręgowy, orzekając w składzie dwóch sędziów zawodowych oraz trzech ławników, skazał go za ten czyn na karę 25 lat pozbawienia wolności. Apelację od tego wyroku wniósł obrońca oskarżonego. Przewodniczący wydziału karnego w Sądzie Apelacyjnym wyznaczył rozprawę apelacyjną w składzie pięciu sędziów zawodowych.</a:t>
            </a:r>
          </a:p>
          <a:p>
            <a:pPr marL="0" indent="0">
              <a:buNone/>
            </a:pPr>
            <a:endParaRPr lang="pl-PL" sz="2400" b="1" i="1" dirty="0" smtClean="0"/>
          </a:p>
          <a:p>
            <a:pPr marL="0" indent="0" algn="just">
              <a:buNone/>
            </a:pPr>
            <a:r>
              <a:rPr lang="pl-PL" sz="2400" b="1" i="1" dirty="0" smtClean="0"/>
              <a:t>Czy przewodniczący wydziału w Sądzie Apelacyjnym postąpił prawidłowo?</a:t>
            </a:r>
          </a:p>
          <a:p>
            <a:pPr marL="0" indent="0" algn="just">
              <a:buNone/>
            </a:pPr>
            <a:r>
              <a:rPr lang="pl-PL" sz="2400" b="1" i="1" dirty="0" smtClean="0"/>
              <a:t>Omów skład sądu orzekającego w postępowaniu odwoławczym.</a:t>
            </a:r>
            <a:endParaRPr lang="pl-PL" sz="2400" b="1" i="1" dirty="0"/>
          </a:p>
        </p:txBody>
      </p:sp>
    </p:spTree>
    <p:extLst>
      <p:ext uri="{BB962C8B-B14F-4D97-AF65-F5344CB8AC3E}">
        <p14:creationId xmlns:p14="http://schemas.microsoft.com/office/powerpoint/2010/main" val="317582541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bezpośrednie </a:t>
            </a:r>
          </a:p>
        </p:txBody>
      </p:sp>
      <p:sp>
        <p:nvSpPr>
          <p:cNvPr id="3" name="Symbol zastępczy zawartości 2"/>
          <p:cNvSpPr>
            <a:spLocks noGrp="1"/>
          </p:cNvSpPr>
          <p:nvPr>
            <p:ph idx="1"/>
          </p:nvPr>
        </p:nvSpPr>
        <p:spPr/>
        <p:txBody>
          <a:bodyPr/>
          <a:lstStyle/>
          <a:p>
            <a:pPr algn="just"/>
            <a:r>
              <a:rPr lang="pl-PL" dirty="0"/>
              <a:t>Art. 132 § 1 – pisma doręcza się adresatowi osobiście. </a:t>
            </a:r>
          </a:p>
          <a:p>
            <a:pPr algn="just"/>
            <a:r>
              <a:rPr lang="pl-PL" dirty="0"/>
              <a:t>Art. 132 § 3 – bezpośrednim doręczeniem jest również doręczenie pisma za pomocą telefaksu lub poczty elektronicznej </a:t>
            </a:r>
          </a:p>
          <a:p>
            <a:pPr algn="just"/>
            <a:r>
              <a:rPr lang="pl-PL" dirty="0"/>
              <a:t>Art. 134 § 3 – doręczenie pisma dla adresata niebędącego osobą fizyczną albo obrońcy poprzez przekazanie go osobie zatrudnionej w biurze </a:t>
            </a:r>
          </a:p>
          <a:p>
            <a:pPr algn="just"/>
            <a:r>
              <a:rPr lang="pl-PL" dirty="0"/>
              <a:t>Art. 135 – prokuratora zawiadamia się o rozprawach i posiedzenia przez doręczenie wykazu spraw, które mają być w danym dniu rozpoznane </a:t>
            </a:r>
          </a:p>
          <a:p>
            <a:pPr algn="just"/>
            <a:r>
              <a:rPr lang="pl-PL" dirty="0"/>
              <a:t>Art. 137 – </a:t>
            </a:r>
            <a:r>
              <a:rPr lang="pl-PL" b="1" dirty="0">
                <a:solidFill>
                  <a:srgbClr val="FF0000"/>
                </a:solidFill>
              </a:rPr>
              <a:t>w wypadkach niecierpiących zwłoki można wezwać lub zawiadomić osoby telefonicznie albo w inny sposób stosownie do okoliczności, pozostawiając w aktach odpis nadanego komunikatu </a:t>
            </a:r>
          </a:p>
        </p:txBody>
      </p:sp>
    </p:spTree>
    <p:extLst>
      <p:ext uri="{BB962C8B-B14F-4D97-AF65-F5344CB8AC3E}">
        <p14:creationId xmlns:p14="http://schemas.microsoft.com/office/powerpoint/2010/main" val="56100072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Doręczenie „do rąk Własnych”- bezpośrednio do odbiorcy </a:t>
            </a:r>
          </a:p>
        </p:txBody>
      </p:sp>
      <p:sp>
        <p:nvSpPr>
          <p:cNvPr id="3" name="Symbol zastępczy zawartości 2"/>
          <p:cNvSpPr>
            <a:spLocks noGrp="1"/>
          </p:cNvSpPr>
          <p:nvPr>
            <p:ph idx="1"/>
          </p:nvPr>
        </p:nvSpPr>
        <p:spPr/>
        <p:txBody>
          <a:bodyPr/>
          <a:lstStyle/>
          <a:p>
            <a:pPr algn="ctr"/>
            <a:r>
              <a:rPr lang="pl-PL" b="1" dirty="0">
                <a:solidFill>
                  <a:srgbClr val="FF0000"/>
                </a:solidFill>
              </a:rPr>
              <a:t>Szczególny tryb doręczenia związany ze zmianą zasad uczestnictwa oskarżonego w rozprawie głównej</a:t>
            </a:r>
          </a:p>
          <a:p>
            <a:pPr algn="just"/>
            <a:r>
              <a:rPr lang="pl-PL" dirty="0"/>
              <a:t>Oskarżonemu należy doręczyć osobiście i tylko w ten sposób: </a:t>
            </a:r>
          </a:p>
          <a:p>
            <a:pPr lvl="1" algn="just"/>
            <a:r>
              <a:rPr lang="pl-PL" dirty="0"/>
              <a:t>Zawiadomienie o terminie pierwszej rozprawy głównej </a:t>
            </a:r>
          </a:p>
          <a:p>
            <a:pPr lvl="1" algn="just"/>
            <a:r>
              <a:rPr lang="pl-PL" dirty="0"/>
              <a:t>Zawiadomienie o terminie posiedzenia, na którym rozpoznawany będzie wniosek o warunkowe umorzenie postępowania, wniosek o skazanie bez rozprawy (art. 335 § 1 i 2), wniosek z 338a, posiedzeniu na którym sąd będzie rozstrzygał w przedmiocie uzupełnienia wyroku (art. 420 § 1)</a:t>
            </a:r>
          </a:p>
          <a:p>
            <a:pPr lvl="1" algn="just"/>
            <a:r>
              <a:rPr lang="pl-PL" dirty="0"/>
              <a:t>Wyrok wydany na posiedzeniu (warunkowo umarzający postępowanie lub skazujący wydany w trybach konsensualnych) oraz wyrok nakazowy </a:t>
            </a:r>
          </a:p>
        </p:txBody>
      </p:sp>
    </p:spTree>
    <p:extLst>
      <p:ext uri="{BB962C8B-B14F-4D97-AF65-F5344CB8AC3E}">
        <p14:creationId xmlns:p14="http://schemas.microsoft.com/office/powerpoint/2010/main" val="38333894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pośrednie </a:t>
            </a:r>
          </a:p>
        </p:txBody>
      </p:sp>
      <p:sp>
        <p:nvSpPr>
          <p:cNvPr id="3" name="Symbol zastępczy zawartości 2"/>
          <p:cNvSpPr>
            <a:spLocks noGrp="1"/>
          </p:cNvSpPr>
          <p:nvPr>
            <p:ph idx="1"/>
          </p:nvPr>
        </p:nvSpPr>
        <p:spPr/>
        <p:txBody>
          <a:bodyPr/>
          <a:lstStyle/>
          <a:p>
            <a:pPr algn="ctr"/>
            <a:r>
              <a:rPr lang="pl-PL" b="1" dirty="0">
                <a:solidFill>
                  <a:srgbClr val="FF0000"/>
                </a:solidFill>
              </a:rPr>
              <a:t>Przekazanie pisma osobie trzeciej, która z uwagi na relacje jakie wiążą ją z adresatem, przekaże mu pismo.</a:t>
            </a:r>
          </a:p>
          <a:p>
            <a:pPr algn="just"/>
            <a:r>
              <a:rPr lang="pl-PL" dirty="0"/>
              <a:t>Art. 132 § 2 – w razie chwilowej nieobecności adresata w jego mieszkaniu pismo doręcza się dorosłemu domownikowi, a gdyby go nie było – administracji domu, dozorcy domu lub sołtysowi, jeże podejmą się oddać pismo adresatowi </a:t>
            </a:r>
          </a:p>
          <a:p>
            <a:pPr algn="just"/>
            <a:r>
              <a:rPr lang="pl-PL" dirty="0"/>
              <a:t>Art. 134 § 1 – pisma dla żołnierzy, funkcjonariuszy Policji, ABW, AW, SKW, SWW, CBA, SG, S.C., SW można doręczyć za pośrednictwem ich przełożonych </a:t>
            </a:r>
          </a:p>
          <a:p>
            <a:pPr algn="just"/>
            <a:r>
              <a:rPr lang="pl-PL" dirty="0"/>
              <a:t>Art. 134 § 2 – pisma dla osób pozbawionych wolności doręcza się za pośrednictwem administracji odpowiedniego zakładu </a:t>
            </a:r>
          </a:p>
        </p:txBody>
      </p:sp>
    </p:spTree>
    <p:extLst>
      <p:ext uri="{BB962C8B-B14F-4D97-AF65-F5344CB8AC3E}">
        <p14:creationId xmlns:p14="http://schemas.microsoft.com/office/powerpoint/2010/main" val="297093650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Doręczenie zastępcze </a:t>
            </a:r>
          </a:p>
        </p:txBody>
      </p:sp>
      <p:sp>
        <p:nvSpPr>
          <p:cNvPr id="3" name="Symbol zastępczy zawartości 2"/>
          <p:cNvSpPr>
            <a:spLocks noGrp="1"/>
          </p:cNvSpPr>
          <p:nvPr>
            <p:ph idx="1"/>
          </p:nvPr>
        </p:nvSpPr>
        <p:spPr/>
        <p:txBody>
          <a:bodyPr/>
          <a:lstStyle/>
          <a:p>
            <a:pPr algn="ctr"/>
            <a:r>
              <a:rPr lang="pl-PL" b="1" dirty="0">
                <a:solidFill>
                  <a:srgbClr val="FF0000"/>
                </a:solidFill>
              </a:rPr>
              <a:t>Pisma nie doręcza się do rąk adresata ani osoby trzeciej, ale adresat może i tak zapoznać się z treścią pisma. </a:t>
            </a:r>
          </a:p>
          <a:p>
            <a:pPr algn="just"/>
            <a:r>
              <a:rPr lang="pl-PL" dirty="0"/>
              <a:t>Art. 133 § 1 – pismo można pozostawić w najbliższej placówce pocztowej albo jednostce Policji lub urzędzie gminy </a:t>
            </a:r>
          </a:p>
          <a:p>
            <a:pPr algn="just"/>
            <a:r>
              <a:rPr lang="pl-PL" dirty="0"/>
              <a:t>Art. 133 § 2 – O pozostawieniu pisma w myśl § 1 doręczający umieszcza zawiadomienie w skrzynce do doręczania korespondencji bądź na drzwiach mieszkania adresata lub w innym widocznym miejscu ze wskazaniem, gdzie i kiedy pismo pozostawiono oraz że należy je odebrać w ciągu 7 dni; w razie bezskutecznego upływu tego terminu, należy czynność zawiadomienia powtórzyć jeden raz. W razie dokonania tych czynności pismo uznaje się za doręczone.</a:t>
            </a:r>
          </a:p>
          <a:p>
            <a:pPr algn="just"/>
            <a:endParaRPr lang="pl-PL" dirty="0"/>
          </a:p>
        </p:txBody>
      </p:sp>
    </p:spTree>
    <p:extLst>
      <p:ext uri="{BB962C8B-B14F-4D97-AF65-F5344CB8AC3E}">
        <p14:creationId xmlns:p14="http://schemas.microsoft.com/office/powerpoint/2010/main" val="239542805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t>Doręczenia – obowiązki uczestników postępowania </a:t>
            </a:r>
          </a:p>
        </p:txBody>
      </p:sp>
      <p:sp>
        <p:nvSpPr>
          <p:cNvPr id="3" name="Symbol zastępczy zawartości 2"/>
          <p:cNvSpPr>
            <a:spLocks noGrp="1"/>
          </p:cNvSpPr>
          <p:nvPr>
            <p:ph idx="1"/>
          </p:nvPr>
        </p:nvSpPr>
        <p:spPr/>
        <p:txBody>
          <a:bodyPr/>
          <a:lstStyle/>
          <a:p>
            <a:pPr algn="just"/>
            <a:r>
              <a:rPr lang="pl-PL" dirty="0"/>
              <a:t>Strona i osoby niebędące stronami, których prawa zostały naruszone w toku postępowania (np. osoby, u której dokonano przeszukania, osoba zatrzymana) przebywające za granicą </a:t>
            </a:r>
            <a:r>
              <a:rPr lang="pl-PL" b="1" dirty="0"/>
              <a:t>mają obowiązek wskazać adresata do doręczeń w kraju. </a:t>
            </a:r>
          </a:p>
          <a:p>
            <a:pPr lvl="1" algn="just"/>
            <a:r>
              <a:rPr lang="pl-PL" dirty="0"/>
              <a:t>niepodanie adresu do doręczeń w kraju – pismo nadane na ostatni znany adres uznaje się za doręczone</a:t>
            </a:r>
          </a:p>
          <a:p>
            <a:pPr marL="0" indent="-45720" algn="just">
              <a:buNone/>
            </a:pPr>
            <a:r>
              <a:rPr lang="pl-PL" dirty="0"/>
              <a:t>Strona, a także pokrzywdzony jeżeli nie jest stroną, ma obowiązek zawiadamiać o każdej zmianie miejsca zamieszkania lub zmianie miejsca stałego pobytu – por. art. 300 § 1 i 2 </a:t>
            </a:r>
          </a:p>
          <a:p>
            <a:pPr marL="297180" indent="-342900" algn="just"/>
            <a:r>
              <a:rPr lang="pl-PL" dirty="0"/>
              <a:t>jeżeli strona zmieniła miejsce zamieszkania/pobytu lub nie przebywa pod wskazanym przez siebie adresem </a:t>
            </a:r>
            <a:r>
              <a:rPr lang="pl-PL" b="1" dirty="0"/>
              <a:t>w tym także z powodu pobawienia wolności w innej sprawie</a:t>
            </a:r>
            <a:r>
              <a:rPr lang="pl-PL" dirty="0"/>
              <a:t>, pismo wysłane pod poprzedni adres uważa się za doręczone. </a:t>
            </a:r>
          </a:p>
        </p:txBody>
      </p:sp>
    </p:spTree>
    <p:extLst>
      <p:ext uri="{BB962C8B-B14F-4D97-AF65-F5344CB8AC3E}">
        <p14:creationId xmlns:p14="http://schemas.microsoft.com/office/powerpoint/2010/main" val="125129236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Dokumentowanie czynności procesowych </a:t>
            </a:r>
          </a:p>
        </p:txBody>
      </p:sp>
      <p:graphicFrame>
        <p:nvGraphicFramePr>
          <p:cNvPr id="4" name="Symbol zastępczy zawartości 3"/>
          <p:cNvGraphicFramePr>
            <a:graphicFrameLocks noGrp="1"/>
          </p:cNvGraphicFramePr>
          <p:nvPr>
            <p:ph idx="1"/>
            <p:extLst>
              <p:ext uri="{D42A27DB-BD31-4B8C-83A1-F6EECF244321}">
                <p14:modId xmlns:p14="http://schemas.microsoft.com/office/powerpoint/2010/main" val="1742333183"/>
              </p:ext>
            </p:extLst>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94190366"/>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5665" y="-234130"/>
            <a:ext cx="9720072" cy="1499616"/>
          </a:xfrm>
        </p:spPr>
        <p:txBody>
          <a:bodyPr/>
          <a:lstStyle/>
          <a:p>
            <a:r>
              <a:rPr lang="pl-PL" dirty="0"/>
              <a:t>Protokół</a:t>
            </a:r>
          </a:p>
        </p:txBody>
      </p:sp>
      <p:sp>
        <p:nvSpPr>
          <p:cNvPr id="3" name="Symbol zastępczy zawartości 2"/>
          <p:cNvSpPr>
            <a:spLocks noGrp="1"/>
          </p:cNvSpPr>
          <p:nvPr>
            <p:ph idx="1"/>
          </p:nvPr>
        </p:nvSpPr>
        <p:spPr>
          <a:xfrm>
            <a:off x="0" y="1376516"/>
            <a:ext cx="12260826" cy="5296822"/>
          </a:xfrm>
        </p:spPr>
        <p:txBody>
          <a:bodyPr>
            <a:normAutofit fontScale="85000" lnSpcReduction="20000"/>
          </a:bodyPr>
          <a:lstStyle/>
          <a:p>
            <a:pPr algn="ctr"/>
            <a:r>
              <a:rPr lang="pl-PL" b="1" dirty="0">
                <a:solidFill>
                  <a:srgbClr val="FF0000"/>
                </a:solidFill>
              </a:rPr>
              <a:t>Dokument pisemny stwierdzający formę i treść czynności procesowej, sporządzony w formie nakazanej przez prawo i podpisany przez prowadzącego czynność oraz przez co najmniej drugą osobę w niej uczestniczącą</a:t>
            </a:r>
          </a:p>
          <a:p>
            <a:pPr algn="just"/>
            <a:r>
              <a:rPr lang="pl-PL" dirty="0"/>
              <a:t>Art. 143 § 1 Spisania protokołu wymagają:</a:t>
            </a:r>
          </a:p>
          <a:p>
            <a:pPr marL="310896" lvl="2" indent="0" algn="just">
              <a:buNone/>
            </a:pPr>
            <a:r>
              <a:rPr lang="pl-PL" sz="1600" dirty="0"/>
              <a:t>1)przyjęcie ustnego zawiadomienia o przestępstwie, wniosku o ściganie i jego cofnięcie,</a:t>
            </a:r>
          </a:p>
          <a:p>
            <a:pPr marL="310896" lvl="2" indent="0" algn="just">
              <a:buNone/>
            </a:pPr>
            <a:r>
              <a:rPr lang="pl-PL" sz="1600" dirty="0"/>
              <a:t>2)przesłuchanie oskarżonego, świadka, biegłego i kuratora,</a:t>
            </a:r>
          </a:p>
          <a:p>
            <a:pPr marL="310896" lvl="2" indent="0" algn="just">
              <a:buNone/>
            </a:pPr>
            <a:r>
              <a:rPr lang="pl-PL" sz="1600" dirty="0"/>
              <a:t>3)dokonanie oględzin,</a:t>
            </a:r>
          </a:p>
          <a:p>
            <a:pPr marL="310896" lvl="2" indent="0" algn="just">
              <a:buNone/>
            </a:pPr>
            <a:r>
              <a:rPr lang="pl-PL" sz="1600" dirty="0"/>
              <a:t>4)dokonanie otwarcia zwłok oraz wyjęcie zwłok z grobu,</a:t>
            </a:r>
          </a:p>
          <a:p>
            <a:pPr marL="310896" lvl="2" indent="0" algn="just">
              <a:buNone/>
            </a:pPr>
            <a:r>
              <a:rPr lang="pl-PL" sz="1600" dirty="0"/>
              <a:t>5)przeprowadzenie eksperymentu, konfrontacji oraz okazania,</a:t>
            </a:r>
          </a:p>
          <a:p>
            <a:pPr marL="310896" lvl="2" indent="0" algn="just">
              <a:buNone/>
            </a:pPr>
            <a:r>
              <a:rPr lang="pl-PL" sz="1600" dirty="0"/>
              <a:t>6)przeszukanie osoby, miejsca, rzeczy i systemu informatycznego oraz zatrzymanie rzeczy i danych informatycznych,</a:t>
            </a:r>
          </a:p>
          <a:p>
            <a:pPr marL="310896" lvl="2" indent="0" algn="just">
              <a:buNone/>
            </a:pPr>
            <a:r>
              <a:rPr lang="pl-PL" sz="1600" dirty="0"/>
              <a:t>7)otwarcie korespondencji i przesyłki oraz odtworzenie utrwalonych zapisów,</a:t>
            </a:r>
          </a:p>
          <a:p>
            <a:pPr marL="310896" lvl="2" indent="0" algn="just">
              <a:buNone/>
            </a:pPr>
            <a:r>
              <a:rPr lang="pl-PL" sz="1600" dirty="0"/>
              <a:t>8)końcowe zaznajomienie się podejrzanego z materiałami postępowania przygotowawczego,</a:t>
            </a:r>
          </a:p>
          <a:p>
            <a:pPr marL="310896" lvl="2" indent="0" algn="just">
              <a:buNone/>
            </a:pPr>
            <a:r>
              <a:rPr lang="pl-PL" sz="1600" dirty="0"/>
              <a:t>9)przyjęcie poręczenia,</a:t>
            </a:r>
          </a:p>
          <a:p>
            <a:pPr marL="310896" lvl="2" indent="0" algn="just">
              <a:buNone/>
            </a:pPr>
            <a:r>
              <a:rPr lang="pl-PL" sz="1600" dirty="0"/>
              <a:t>10)przebieg posiedzenia sądu, jeżeli stawią się na nim uprawnione osoby albo ich obecność jest obowiązkowa,</a:t>
            </a:r>
          </a:p>
          <a:p>
            <a:pPr marL="310896" lvl="2" indent="0" algn="just">
              <a:buNone/>
            </a:pPr>
            <a:r>
              <a:rPr lang="pl-PL" sz="1600" dirty="0"/>
              <a:t>11)przebieg rozprawy.</a:t>
            </a:r>
          </a:p>
          <a:p>
            <a:pPr marL="0" indent="-45720" algn="just">
              <a:buNone/>
            </a:pPr>
            <a:r>
              <a:rPr lang="pl-PL" sz="2400" dirty="0"/>
              <a:t>art. 143 § 2 Z innych czynności spisuje się protokół, </a:t>
            </a:r>
            <a:r>
              <a:rPr lang="pl-PL" sz="2400" b="1" dirty="0"/>
              <a:t>jeżeli przepis szczególny tego wymaga </a:t>
            </a:r>
            <a:r>
              <a:rPr lang="pl-PL" sz="2400" dirty="0"/>
              <a:t>albo </a:t>
            </a:r>
            <a:r>
              <a:rPr lang="pl-PL" sz="2400" b="1" dirty="0"/>
              <a:t>przeprowadzający czynność uzna to za potrzebne</a:t>
            </a:r>
            <a:r>
              <a:rPr lang="pl-PL" sz="2400" dirty="0"/>
              <a:t>. W innych wypadkach można ograniczyć się do sporządzenia notatki urzędowej.</a:t>
            </a:r>
          </a:p>
          <a:p>
            <a:pPr marL="356616" lvl="2" indent="-45720" algn="just">
              <a:buNone/>
            </a:pPr>
            <a:r>
              <a:rPr lang="pl-PL" sz="1600" dirty="0"/>
              <a:t>np. art. 244 § 3 – protokół zatrzymania </a:t>
            </a:r>
            <a:endParaRPr lang="pl-PL" dirty="0"/>
          </a:p>
        </p:txBody>
      </p:sp>
    </p:spTree>
    <p:extLst>
      <p:ext uri="{BB962C8B-B14F-4D97-AF65-F5344CB8AC3E}">
        <p14:creationId xmlns:p14="http://schemas.microsoft.com/office/powerpoint/2010/main" val="136793632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Protokół</a:t>
            </a:r>
          </a:p>
        </p:txBody>
      </p:sp>
      <p:sp>
        <p:nvSpPr>
          <p:cNvPr id="4" name="Symbol zastępczy tekstu 3"/>
          <p:cNvSpPr>
            <a:spLocks noGrp="1"/>
          </p:cNvSpPr>
          <p:nvPr>
            <p:ph type="body" idx="1"/>
          </p:nvPr>
        </p:nvSpPr>
        <p:spPr>
          <a:xfrm>
            <a:off x="1024128" y="1768156"/>
            <a:ext cx="4754880" cy="822960"/>
          </a:xfrm>
        </p:spPr>
        <p:txBody>
          <a:bodyPr/>
          <a:lstStyle/>
          <a:p>
            <a:r>
              <a:rPr lang="pl-PL" dirty="0"/>
              <a:t>Protokół rozprawy </a:t>
            </a:r>
          </a:p>
        </p:txBody>
      </p:sp>
      <p:sp>
        <p:nvSpPr>
          <p:cNvPr id="5" name="Symbol zastępczy zawartości 4"/>
          <p:cNvSpPr>
            <a:spLocks noGrp="1"/>
          </p:cNvSpPr>
          <p:nvPr>
            <p:ph sz="half" idx="2"/>
          </p:nvPr>
        </p:nvSpPr>
        <p:spPr>
          <a:xfrm>
            <a:off x="1024128" y="2591116"/>
            <a:ext cx="4754880" cy="3718244"/>
          </a:xfrm>
        </p:spPr>
        <p:txBody>
          <a:bodyPr>
            <a:normAutofit lnSpcReduction="10000"/>
          </a:bodyPr>
          <a:lstStyle/>
          <a:p>
            <a:pPr algn="just"/>
            <a:r>
              <a:rPr lang="pl-PL" dirty="0"/>
              <a:t>Art. 144 § 1Protokół rozprawy spisuje pracownik sekretariatu lub inna osoba upoważniona przez prezesa sądu.</a:t>
            </a:r>
          </a:p>
          <a:p>
            <a:pPr algn="just"/>
            <a:r>
              <a:rPr lang="pl-PL" dirty="0"/>
              <a:t>Art. 149 § 1 Protokół rozprawy oraz posiedzenia podpisują niezwłocznie przewodniczący i protokolant.</a:t>
            </a:r>
          </a:p>
          <a:p>
            <a:pPr algn="just"/>
            <a:r>
              <a:rPr lang="pl-PL" dirty="0"/>
              <a:t>art. 149 § 3 Jeżeli przewodniczący nie może podpisać protokołu, protokół podpisuje za niego jeden z członków składu orzekającego, zaznaczając przyczynę braku podpisu przewodniczącego.</a:t>
            </a:r>
          </a:p>
          <a:p>
            <a:pPr algn="just"/>
            <a:endParaRPr lang="pl-PL" dirty="0"/>
          </a:p>
        </p:txBody>
      </p:sp>
      <p:sp>
        <p:nvSpPr>
          <p:cNvPr id="6" name="Symbol zastępczy tekstu 5"/>
          <p:cNvSpPr>
            <a:spLocks noGrp="1"/>
          </p:cNvSpPr>
          <p:nvPr>
            <p:ph type="body" sz="quarter" idx="3"/>
          </p:nvPr>
        </p:nvSpPr>
        <p:spPr>
          <a:xfrm>
            <a:off x="6094476" y="1768156"/>
            <a:ext cx="4754880" cy="822960"/>
          </a:xfrm>
        </p:spPr>
        <p:txBody>
          <a:bodyPr/>
          <a:lstStyle/>
          <a:p>
            <a:r>
              <a:rPr lang="pl-PL" dirty="0"/>
              <a:t>Protokoły innych czynności procesowych </a:t>
            </a:r>
          </a:p>
        </p:txBody>
      </p:sp>
      <p:sp>
        <p:nvSpPr>
          <p:cNvPr id="7" name="Symbol zastępczy zawartości 6"/>
          <p:cNvSpPr>
            <a:spLocks noGrp="1"/>
          </p:cNvSpPr>
          <p:nvPr>
            <p:ph sz="quarter" idx="4"/>
          </p:nvPr>
        </p:nvSpPr>
        <p:spPr>
          <a:xfrm>
            <a:off x="5990888" y="2591116"/>
            <a:ext cx="4754880" cy="3718244"/>
          </a:xfrm>
        </p:spPr>
        <p:txBody>
          <a:bodyPr>
            <a:normAutofit/>
          </a:bodyPr>
          <a:lstStyle/>
          <a:p>
            <a:pPr algn="just"/>
            <a:r>
              <a:rPr lang="pl-PL" dirty="0"/>
              <a:t>art. 144 § 2 Inny protokół spisać może, poza osobami wymienionymi w § 1, osoba przybrana w charakterze protokolanta przez prowadzącego czynność lub sam przeprowadzający czynność.</a:t>
            </a:r>
          </a:p>
          <a:p>
            <a:pPr algn="just"/>
            <a:r>
              <a:rPr lang="pl-PL" dirty="0"/>
              <a:t>art. 150 § 1 Z wyjątkiem protokołu rozprawy lub posiedzenia protokół podpisują osoby </a:t>
            </a:r>
            <a:r>
              <a:rPr lang="pl-PL" b="1" u="sng" dirty="0"/>
              <a:t>biorące udział w czynności</a:t>
            </a:r>
            <a:r>
              <a:rPr lang="pl-PL" dirty="0"/>
              <a:t>. Przed podpisaniem należy go odczytać i uczynić o tym wzmiankę.</a:t>
            </a:r>
          </a:p>
          <a:p>
            <a:pPr algn="just"/>
            <a:endParaRPr lang="pl-PL" dirty="0"/>
          </a:p>
          <a:p>
            <a:pPr algn="just"/>
            <a:endParaRPr lang="pl-PL" dirty="0"/>
          </a:p>
        </p:txBody>
      </p:sp>
      <p:sp>
        <p:nvSpPr>
          <p:cNvPr id="8" name="pole tekstowe 7"/>
          <p:cNvSpPr txBox="1"/>
          <p:nvPr/>
        </p:nvSpPr>
        <p:spPr>
          <a:xfrm>
            <a:off x="4495799" y="0"/>
            <a:ext cx="7696201" cy="120032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pl-PL" dirty="0"/>
              <a:t>Osoba sporządzająca protokół, która nie jest pracownikiem organu procesowego, przed przystąpieniem do protokołowania składa przyrzeczenie – art. 144 § 3 </a:t>
            </a:r>
          </a:p>
          <a:p>
            <a:pPr algn="just"/>
            <a:endParaRPr lang="pl-PL" dirty="0"/>
          </a:p>
          <a:p>
            <a:pPr algn="just"/>
            <a:r>
              <a:rPr lang="pl-PL" dirty="0"/>
              <a:t>Protokolant podlega wyłączeniu z tych samych przyczyn co sędzia – art. 146</a:t>
            </a:r>
          </a:p>
        </p:txBody>
      </p:sp>
    </p:spTree>
    <p:extLst>
      <p:ext uri="{BB962C8B-B14F-4D97-AF65-F5344CB8AC3E}">
        <p14:creationId xmlns:p14="http://schemas.microsoft.com/office/powerpoint/2010/main" val="1539863042"/>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16637" y="-540257"/>
            <a:ext cx="9720072" cy="1499616"/>
          </a:xfrm>
        </p:spPr>
        <p:txBody>
          <a:bodyPr/>
          <a:lstStyle/>
          <a:p>
            <a:r>
              <a:rPr lang="pl-PL" dirty="0"/>
              <a:t>Protokół</a:t>
            </a:r>
          </a:p>
        </p:txBody>
      </p:sp>
      <p:sp>
        <p:nvSpPr>
          <p:cNvPr id="3" name="Symbol zastępczy zawartości 2"/>
          <p:cNvSpPr>
            <a:spLocks noGrp="1"/>
          </p:cNvSpPr>
          <p:nvPr>
            <p:ph sz="half" idx="1"/>
          </p:nvPr>
        </p:nvSpPr>
        <p:spPr>
          <a:xfrm>
            <a:off x="226314" y="1789557"/>
            <a:ext cx="5376673" cy="5068443"/>
          </a:xfrm>
        </p:spPr>
        <p:txBody>
          <a:bodyPr>
            <a:normAutofit fontScale="92500" lnSpcReduction="10000"/>
          </a:bodyPr>
          <a:lstStyle/>
          <a:p>
            <a:pPr algn="just"/>
            <a:r>
              <a:rPr lang="pl-PL" b="1" dirty="0"/>
              <a:t>Art. 148 </a:t>
            </a:r>
            <a:r>
              <a:rPr lang="pl-PL" dirty="0"/>
              <a:t>§ 1. Protokół powinien zawierać:</a:t>
            </a:r>
          </a:p>
          <a:p>
            <a:pPr marL="128016" lvl="1" indent="0" algn="just">
              <a:buNone/>
            </a:pPr>
            <a:r>
              <a:rPr lang="pl-PL" dirty="0"/>
              <a:t>1)oznaczenie czynności, jej czasu i miejsca oraz osób w niej uczestniczących,</a:t>
            </a:r>
          </a:p>
          <a:p>
            <a:pPr marL="128016" lvl="1" indent="0" algn="just">
              <a:buNone/>
            </a:pPr>
            <a:r>
              <a:rPr lang="pl-PL" dirty="0"/>
              <a:t>2)przebieg czynności oraz oświadczenia i wnioski jej uczestników,</a:t>
            </a:r>
          </a:p>
          <a:p>
            <a:pPr marL="128016" lvl="1" indent="0" algn="just">
              <a:buNone/>
            </a:pPr>
            <a:r>
              <a:rPr lang="pl-PL" dirty="0"/>
              <a:t>3)wydane w toku czynności postanowienia i zarządzenia, a jeżeli postanowienie lub zarządzenie sporządzono osobno, wzmiankę o jego wydaniu,</a:t>
            </a:r>
          </a:p>
          <a:p>
            <a:pPr marL="128016" lvl="1" indent="0" algn="just">
              <a:buNone/>
            </a:pPr>
            <a:r>
              <a:rPr lang="pl-PL" dirty="0"/>
              <a:t>4)w miarę potrzeby stwierdzenie innych okoliczności dotyczących przebiegu czynności.</a:t>
            </a:r>
          </a:p>
          <a:p>
            <a:pPr marL="0" indent="-45720" algn="just">
              <a:buNone/>
            </a:pPr>
            <a:r>
              <a:rPr lang="pl-PL" dirty="0"/>
              <a:t>§ 2.Wyjaśnienia, zeznania, oświadczenia i wnioski oraz stwierdzenia określonych okoliczności przez organ prowadzący postępowanie </a:t>
            </a:r>
            <a:r>
              <a:rPr lang="pl-PL" b="1" u="sng" dirty="0"/>
              <a:t>zamieszcza się w protokole z możliwą dokładnością</a:t>
            </a:r>
            <a:r>
              <a:rPr lang="pl-PL" dirty="0"/>
              <a:t>. Osoby biorące udział w czynności </a:t>
            </a:r>
            <a:r>
              <a:rPr lang="pl-PL" b="1" u="sng" dirty="0"/>
              <a:t>mają prawo żądać zamieszczenia w protokole z pełną dokładnością wszystkiego, co dotyczy ich praw lub interesów</a:t>
            </a:r>
            <a:r>
              <a:rPr lang="pl-PL" dirty="0"/>
              <a:t>.</a:t>
            </a:r>
          </a:p>
          <a:p>
            <a:pPr marL="128016" lvl="1" indent="0" algn="just">
              <a:buNone/>
            </a:pPr>
            <a:endParaRPr lang="pl-PL" dirty="0"/>
          </a:p>
          <a:p>
            <a:pPr marL="0" indent="0" algn="just">
              <a:buNone/>
            </a:pPr>
            <a:endParaRPr lang="pl-PL" dirty="0"/>
          </a:p>
        </p:txBody>
      </p:sp>
      <p:sp>
        <p:nvSpPr>
          <p:cNvPr id="4" name="Symbol zastępczy zawartości 3"/>
          <p:cNvSpPr>
            <a:spLocks noGrp="1"/>
          </p:cNvSpPr>
          <p:nvPr>
            <p:ph sz="half" idx="2"/>
          </p:nvPr>
        </p:nvSpPr>
        <p:spPr>
          <a:xfrm>
            <a:off x="5695950" y="209551"/>
            <a:ext cx="6153150" cy="6486524"/>
          </a:xfrm>
        </p:spPr>
        <p:txBody>
          <a:bodyPr>
            <a:normAutofit fontScale="92500" lnSpcReduction="10000"/>
          </a:bodyPr>
          <a:lstStyle/>
          <a:p>
            <a:pPr algn="just"/>
            <a:r>
              <a:rPr lang="pl-PL" dirty="0"/>
              <a:t>Protokół jest (powinien być) wiernym odzwierciedleniem przeprowadzonej czynności. Dotyczy to zwłaszcza protokołów sporządzonych w postępowaniu przygotowawczym, które mogą zostać odczytane (na zasadach określonych w art. 389, 391 – 392) na rozprawie głównej. Sąd orzekając na posiedzeniu (np. art. 343) opiera się aktach postępowania przygotowawczego, w tym protokołach z przeprowadzonych czynności dowodowych. </a:t>
            </a:r>
          </a:p>
          <a:p>
            <a:pPr algn="just"/>
            <a:r>
              <a:rPr lang="pl-PL" dirty="0"/>
              <a:t>Prawa uczestników czynności protokołowanej (i tego, że jej przebieg został dokładnie opisany w protokole) gwarantuje:</a:t>
            </a:r>
          </a:p>
          <a:p>
            <a:pPr marL="630936" lvl="1" indent="-457200" algn="just">
              <a:buFont typeface="+mj-lt"/>
              <a:buAutoNum type="arabicPeriod"/>
            </a:pPr>
            <a:r>
              <a:rPr lang="pl-PL" dirty="0"/>
              <a:t>konieczność odczytania protokołu przed podpisaniem i zamieszczenie o tym odpowiedniej wzmianki (por. art. 150 § 1)</a:t>
            </a:r>
          </a:p>
          <a:p>
            <a:pPr marL="630936" lvl="1" indent="-457200" algn="just">
              <a:buFont typeface="+mj-lt"/>
              <a:buAutoNum type="arabicPeriod"/>
            </a:pPr>
            <a:r>
              <a:rPr lang="pl-PL" dirty="0"/>
              <a:t>możliwość zgłoszenia zarzutów do protokołu, które zamieszcza się w protokole (art. 150 § 2) </a:t>
            </a:r>
          </a:p>
          <a:p>
            <a:pPr marL="630936" lvl="1" indent="-457200" algn="just">
              <a:buFont typeface="+mj-lt"/>
              <a:buAutoNum type="arabicPeriod"/>
            </a:pPr>
            <a:r>
              <a:rPr lang="pl-PL" dirty="0"/>
              <a:t>prawo do żądania zamieszczenia określonych informacji w protokole (art. 148 § 2) </a:t>
            </a:r>
          </a:p>
          <a:p>
            <a:pPr marL="630936" lvl="1" indent="-457200" algn="just">
              <a:buFont typeface="+mj-lt"/>
              <a:buAutoNum type="arabicPeriod"/>
            </a:pPr>
            <a:r>
              <a:rPr lang="pl-PL" dirty="0"/>
              <a:t>możliwość złożenia wniosku o sprostowanie protokołu rozprawy lub posiedzenia (art. 152) </a:t>
            </a:r>
          </a:p>
          <a:p>
            <a:pPr marL="630936" lvl="1" indent="-457200" algn="just">
              <a:buFont typeface="+mj-lt"/>
              <a:buAutoNum type="arabicPeriod"/>
            </a:pPr>
            <a:r>
              <a:rPr lang="pl-PL" dirty="0"/>
              <a:t>osoby biorące udział w czynności mają prawo żądać odczytania fragmentów ich wypowiedzi wciągniętych do protokołu (art. 148 § 4)</a:t>
            </a:r>
          </a:p>
          <a:p>
            <a:pPr marL="173736" lvl="1" indent="0" algn="just">
              <a:buNone/>
            </a:pPr>
            <a:endParaRPr lang="pl-PL" dirty="0"/>
          </a:p>
          <a:p>
            <a:pPr algn="just"/>
            <a:endParaRPr lang="pl-PL" dirty="0"/>
          </a:p>
        </p:txBody>
      </p:sp>
      <p:sp>
        <p:nvSpPr>
          <p:cNvPr id="5" name="pole tekstowe 4"/>
          <p:cNvSpPr txBox="1"/>
          <p:nvPr/>
        </p:nvSpPr>
        <p:spPr>
          <a:xfrm>
            <a:off x="133350" y="6159639"/>
            <a:ext cx="12058650" cy="707886"/>
          </a:xfrm>
          <a:prstGeom prst="rect">
            <a:avLst/>
          </a:prstGeom>
          <a:noFill/>
        </p:spPr>
        <p:txBody>
          <a:bodyPr wrap="square" rtlCol="0">
            <a:spAutoFit/>
          </a:bodyPr>
          <a:lstStyle/>
          <a:p>
            <a:r>
              <a:rPr lang="pl-PL" sz="2000" b="1" dirty="0">
                <a:solidFill>
                  <a:srgbClr val="FF0000"/>
                </a:solidFill>
              </a:rPr>
              <a:t>W protokole nie wolno zastępować zapisu treści zeznań lub wyjaśnień odwoływaniem się do innych protokołów.</a:t>
            </a:r>
          </a:p>
        </p:txBody>
      </p:sp>
    </p:spTree>
    <p:extLst>
      <p:ext uri="{BB962C8B-B14F-4D97-AF65-F5344CB8AC3E}">
        <p14:creationId xmlns:p14="http://schemas.microsoft.com/office/powerpoint/2010/main" val="258965355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a:xfrm>
            <a:off x="1045366" y="152596"/>
            <a:ext cx="10853240" cy="1499616"/>
          </a:xfrm>
        </p:spPr>
        <p:txBody>
          <a:bodyPr>
            <a:normAutofit fontScale="90000"/>
          </a:bodyPr>
          <a:lstStyle/>
          <a:p>
            <a:r>
              <a:rPr lang="pl-PL" sz="4800" dirty="0"/>
              <a:t>Dane, których nie zamieszcza się w protokole – art. 148a</a:t>
            </a:r>
          </a:p>
        </p:txBody>
      </p:sp>
      <p:sp>
        <p:nvSpPr>
          <p:cNvPr id="6" name="Symbol zastępczy zawartości 5"/>
          <p:cNvSpPr>
            <a:spLocks noGrp="1"/>
          </p:cNvSpPr>
          <p:nvPr>
            <p:ph idx="1"/>
          </p:nvPr>
        </p:nvSpPr>
        <p:spPr>
          <a:xfrm>
            <a:off x="1024128" y="2286000"/>
            <a:ext cx="10853240" cy="4023360"/>
          </a:xfrm>
        </p:spPr>
        <p:txBody>
          <a:bodyPr>
            <a:normAutofit fontScale="92500"/>
          </a:bodyPr>
          <a:lstStyle/>
          <a:p>
            <a:pPr algn="just"/>
            <a:r>
              <a:rPr lang="pl-PL" dirty="0"/>
              <a:t>Nie zamieszcza się danych dotyczących miejsca zamieszkania i miejsca pracy pokrzywdzonych i świadków uczestniczących w czynności. </a:t>
            </a:r>
          </a:p>
          <a:p>
            <a:pPr lvl="1" algn="just"/>
            <a:r>
              <a:rPr lang="pl-PL" dirty="0"/>
              <a:t>zamieszcza się je w załączniku do protokołu (załączniku adresowym) przechowywanym w aktach sprawy. </a:t>
            </a:r>
          </a:p>
          <a:p>
            <a:pPr lvl="1" algn="just"/>
            <a:r>
              <a:rPr lang="pl-PL" dirty="0"/>
              <a:t>ale miejsce pracy świadka będącego funkcjonariuszem publicznym, składającego zeznania w związku z pełnioną funkcją zamieszcza się w protokole, a nie załączniku adresowym, chyba że przeprowadzający czynność w postępowaniu przygotowawczym albo przewodniczący składu orzekającego przeprowadzającego czynność uzna, iż dla dobra postępowania karnego nie powinno ono zostać zamieszczone w protokole.</a:t>
            </a:r>
          </a:p>
          <a:p>
            <a:pPr algn="just"/>
            <a:r>
              <a:rPr lang="pl-PL" dirty="0"/>
              <a:t>Gdy w aktach postępowania znajdują się protokoły lub materiały zawierające dane adresowe świadka/pokrzywdzonego – sporządza się uwierzytelnione i zanonimizowane odpisy </a:t>
            </a:r>
          </a:p>
          <a:p>
            <a:pPr algn="just"/>
            <a:r>
              <a:rPr lang="pl-PL" dirty="0"/>
              <a:t>ale – art. 148a §5 - Sąd lub organ prowadzący postępowanie przygotowawcze może ujawnić w niezbędnym zakresie dane, o których mowa w § 1, lub oryginały dokumentów, o których mowa w § 3, jeżeli mają one znaczenie dla rozstrzygnięcia sprawy.</a:t>
            </a:r>
          </a:p>
          <a:p>
            <a:pPr algn="just"/>
            <a:endParaRPr lang="pl-PL" dirty="0"/>
          </a:p>
          <a:p>
            <a:pPr algn="just"/>
            <a:endParaRPr lang="pl-PL" dirty="0"/>
          </a:p>
        </p:txBody>
      </p:sp>
    </p:spTree>
    <p:extLst>
      <p:ext uri="{BB962C8B-B14F-4D97-AF65-F5344CB8AC3E}">
        <p14:creationId xmlns:p14="http://schemas.microsoft.com/office/powerpoint/2010/main" val="25523336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Czynności procesowe</a:t>
            </a:r>
          </a:p>
        </p:txBody>
      </p:sp>
    </p:spTree>
    <p:extLst>
      <p:ext uri="{BB962C8B-B14F-4D97-AF65-F5344CB8AC3E}">
        <p14:creationId xmlns:p14="http://schemas.microsoft.com/office/powerpoint/2010/main" val="3034684991"/>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lstStyle/>
          <a:p>
            <a:r>
              <a:rPr lang="pl-PL" dirty="0"/>
              <a:t>Protokół </a:t>
            </a:r>
          </a:p>
        </p:txBody>
      </p:sp>
      <p:sp>
        <p:nvSpPr>
          <p:cNvPr id="6" name="Symbol zastępczy zawartości 5"/>
          <p:cNvSpPr>
            <a:spLocks noGrp="1"/>
          </p:cNvSpPr>
          <p:nvPr>
            <p:ph idx="1"/>
          </p:nvPr>
        </p:nvSpPr>
        <p:spPr/>
        <p:txBody>
          <a:bodyPr>
            <a:normAutofit lnSpcReduction="10000"/>
          </a:bodyPr>
          <a:lstStyle/>
          <a:p>
            <a:pPr algn="just"/>
            <a:r>
              <a:rPr lang="pl-PL" dirty="0"/>
              <a:t>W protokole, ze względu na ochronę świadka i pokrzywdzonego, nie zamieszcza się danych </a:t>
            </a:r>
            <a:r>
              <a:rPr lang="pl-PL" b="1" dirty="0"/>
              <a:t>dotyczących miejsca zamieszkania i miejsca pracy pokrzywdzonych i świadków uczestniczących w czynności</a:t>
            </a:r>
            <a:r>
              <a:rPr lang="pl-PL" dirty="0"/>
              <a:t>. Dane te zamieszcza się </a:t>
            </a:r>
            <a:r>
              <a:rPr lang="pl-PL" u="sng" dirty="0"/>
              <a:t>w załączniku do protokołu</a:t>
            </a:r>
            <a:r>
              <a:rPr lang="pl-PL" dirty="0"/>
              <a:t>. Nie dotyczy to miejsca pracy świadka, będącego funkcjonariuszem publicznym składającego zeznania w związku z pełnioną funkcją, chyba że dla dobra postępowania karnego nie powinno ono zostać ujawnione w protokole.</a:t>
            </a:r>
          </a:p>
          <a:p>
            <a:pPr lvl="1" algn="just"/>
            <a:r>
              <a:rPr lang="pl-PL" dirty="0"/>
              <a:t>dane te przechowuje się w odrębnym załączniku adresowym do akt sprawy, do wiadomości organu prowadzącego postępowanie. Do akt sprawy załącza się uwierzytelnione kserokopie dokumentów lub ich części, sporządzone w sposób uniemożliwiający zapoznanie się z tymi danymi.</a:t>
            </a:r>
          </a:p>
          <a:p>
            <a:pPr lvl="1" algn="just"/>
            <a:r>
              <a:rPr lang="pl-PL" dirty="0"/>
              <a:t>Sąd lub prokurator może ujawnić w niezbędnym zakresie dane, o których mowa w § 2a lub oryginały dokumentów, o których mowa w § 2b, jeżeli mają one znaczenie dla rozstrzygnięcia sprawy.</a:t>
            </a:r>
          </a:p>
          <a:p>
            <a:pPr marL="630936" lvl="1" indent="-457200" algn="just">
              <a:buFont typeface="+mj-lt"/>
              <a:buAutoNum type="arabicPeriod"/>
            </a:pPr>
            <a:endParaRPr lang="pl-PL" dirty="0"/>
          </a:p>
        </p:txBody>
      </p:sp>
    </p:spTree>
    <p:extLst>
      <p:ext uri="{BB962C8B-B14F-4D97-AF65-F5344CB8AC3E}">
        <p14:creationId xmlns:p14="http://schemas.microsoft.com/office/powerpoint/2010/main" val="423617956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Protokół ograniczony </a:t>
            </a:r>
          </a:p>
        </p:txBody>
      </p:sp>
      <p:sp>
        <p:nvSpPr>
          <p:cNvPr id="3" name="Symbol zastępczy zawartości 2"/>
          <p:cNvSpPr>
            <a:spLocks noGrp="1"/>
          </p:cNvSpPr>
          <p:nvPr>
            <p:ph idx="1"/>
          </p:nvPr>
        </p:nvSpPr>
        <p:spPr/>
        <p:txBody>
          <a:bodyPr/>
          <a:lstStyle/>
          <a:p>
            <a:pPr algn="just"/>
            <a:r>
              <a:rPr lang="pl-PL" dirty="0"/>
              <a:t>por. art. 325h </a:t>
            </a:r>
          </a:p>
          <a:p>
            <a:pPr algn="just"/>
            <a:r>
              <a:rPr lang="pl-PL" dirty="0"/>
              <a:t>Utrwalanie przesłuchania świadków przez Policję następuje </a:t>
            </a:r>
            <a:r>
              <a:rPr lang="pl-PL" b="1" u="sng" dirty="0"/>
              <a:t>w formie protokołu ograniczonego do zapisu najbardziej istotnych oświadczeń osób biorących udział w czynności</a:t>
            </a:r>
            <a:r>
              <a:rPr lang="pl-PL" dirty="0"/>
              <a:t>. Przepisu art. 148 § 2 zdanie pierwsze nie stosuje się.</a:t>
            </a:r>
          </a:p>
          <a:p>
            <a:pPr lvl="1" algn="just"/>
            <a:r>
              <a:rPr lang="pl-PL" dirty="0"/>
              <a:t>osoby biorące udział w czynności nie mogą żądać zamieszczenia dodatkowych informacji w protokole </a:t>
            </a:r>
          </a:p>
          <a:p>
            <a:pPr algn="just"/>
            <a:endParaRPr lang="pl-PL" dirty="0"/>
          </a:p>
          <a:p>
            <a:pPr marL="0" indent="0" algn="just">
              <a:buNone/>
            </a:pPr>
            <a:endParaRPr lang="pl-PL" dirty="0"/>
          </a:p>
        </p:txBody>
      </p:sp>
    </p:spTree>
    <p:extLst>
      <p:ext uri="{BB962C8B-B14F-4D97-AF65-F5344CB8AC3E}">
        <p14:creationId xmlns:p14="http://schemas.microsoft.com/office/powerpoint/2010/main" val="313067511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Notatka urzędowa </a:t>
            </a:r>
          </a:p>
        </p:txBody>
      </p:sp>
      <p:sp>
        <p:nvSpPr>
          <p:cNvPr id="3" name="Symbol zastępczy zawartości 2"/>
          <p:cNvSpPr>
            <a:spLocks noGrp="1"/>
          </p:cNvSpPr>
          <p:nvPr>
            <p:ph idx="1"/>
          </p:nvPr>
        </p:nvSpPr>
        <p:spPr/>
        <p:txBody>
          <a:bodyPr/>
          <a:lstStyle/>
          <a:p>
            <a:pPr algn="just"/>
            <a:r>
              <a:rPr lang="pl-PL" dirty="0"/>
              <a:t>Dokument relacjonujący treść i formę czynności niebędący protokołem. Spisuje się ją jeżeli nie jest wymagane sporządzenie protokołu. </a:t>
            </a:r>
          </a:p>
          <a:p>
            <a:pPr algn="just"/>
            <a:r>
              <a:rPr lang="pl-PL" dirty="0"/>
              <a:t>Ważne: art. 393 § 1 </a:t>
            </a:r>
            <a:r>
              <a:rPr lang="pl-PL" dirty="0" err="1"/>
              <a:t>zd</a:t>
            </a:r>
            <a:r>
              <a:rPr lang="pl-PL" dirty="0"/>
              <a:t>. 2  Nie wolno jednak odczytywać notatek dotyczących czynności, z których wymagane jest sporządzenie protokołu. </a:t>
            </a:r>
          </a:p>
          <a:p>
            <a:pPr algn="just"/>
            <a:r>
              <a:rPr lang="pl-PL" dirty="0"/>
              <a:t>Notatka urzędowa nie może być podstawą do kwestionowania wiarygodności wyjaśnień oskarżonego. </a:t>
            </a:r>
          </a:p>
          <a:p>
            <a:pPr algn="just"/>
            <a:r>
              <a:rPr lang="pl-PL" dirty="0"/>
              <a:t>Sporządza się ją np. z </a:t>
            </a:r>
            <a:r>
              <a:rPr lang="pl-PL" dirty="0" err="1"/>
              <a:t>pozaprocesowego</a:t>
            </a:r>
            <a:r>
              <a:rPr lang="pl-PL" dirty="0"/>
              <a:t> rozpytania przyszłego świadka czy podejrzanego </a:t>
            </a:r>
          </a:p>
        </p:txBody>
      </p:sp>
    </p:spTree>
    <p:extLst>
      <p:ext uri="{BB962C8B-B14F-4D97-AF65-F5344CB8AC3E}">
        <p14:creationId xmlns:p14="http://schemas.microsoft.com/office/powerpoint/2010/main" val="231874469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707923" y="0"/>
            <a:ext cx="11670890" cy="1499616"/>
          </a:xfrm>
        </p:spPr>
        <p:txBody>
          <a:bodyPr>
            <a:noAutofit/>
          </a:bodyPr>
          <a:lstStyle/>
          <a:p>
            <a:r>
              <a:rPr lang="pl-PL" sz="4000" cap="none" dirty="0"/>
              <a:t>Postanowienie SN z 22.02.2007 r., V KK 183/06</a:t>
            </a:r>
          </a:p>
        </p:txBody>
      </p:sp>
      <p:sp>
        <p:nvSpPr>
          <p:cNvPr id="3" name="Symbol zastępczy zawartości 2"/>
          <p:cNvSpPr>
            <a:spLocks noGrp="1"/>
          </p:cNvSpPr>
          <p:nvPr>
            <p:ph idx="1"/>
          </p:nvPr>
        </p:nvSpPr>
        <p:spPr>
          <a:xfrm>
            <a:off x="304800" y="1809135"/>
            <a:ext cx="11582400" cy="5048865"/>
          </a:xfrm>
        </p:spPr>
        <p:txBody>
          <a:bodyPr>
            <a:normAutofit lnSpcReduction="10000"/>
          </a:bodyPr>
          <a:lstStyle/>
          <a:p>
            <a:pPr marL="128016" lvl="1" indent="0" algn="just">
              <a:buNone/>
            </a:pPr>
            <a:r>
              <a:rPr lang="pl-PL" dirty="0"/>
              <a:t>Nie ulega wątpliwości, że w świetle art. 174 k.p.k. notatka urzędowa sporządzona z czynności rozpytania nie może zastąpić dowodu z wyjaśnień oskarżonego, czy z zeznań świadka. W związku z tym nie podlega ona ujawnieniu na rozprawie (art. 393 § 1 </a:t>
            </a:r>
            <a:r>
              <a:rPr lang="pl-PL" dirty="0" err="1"/>
              <a:t>zd</a:t>
            </a:r>
            <a:r>
              <a:rPr lang="pl-PL" dirty="0"/>
              <a:t>. drugie k.p.k.).</a:t>
            </a:r>
            <a:r>
              <a:rPr lang="pl-PL" b="1" u="sng" dirty="0"/>
              <a:t> Na podstawie treści notatki urzędowej nie wolno także dokonywać ustaleń faktycznych sprzecznych z wyjaśnieniami oskarżonego, czy z zeznaniami świadka, gdyż byłoby to zastąpienie tego rodzaju dowodów treścią notatki.</a:t>
            </a:r>
            <a:r>
              <a:rPr lang="pl-PL" dirty="0"/>
              <a:t> </a:t>
            </a:r>
            <a:r>
              <a:rPr lang="pl-PL" b="1" i="1" u="sng" dirty="0"/>
              <a:t>Nie ma natomiast zakazu przesłuchania w charakterze świadka funkcjonariusza policji, który dokonał czynności rozpytania i sporządził z niej notatkę urzędową.</a:t>
            </a:r>
            <a:r>
              <a:rPr lang="pl-PL" dirty="0"/>
              <a:t> Natomiast, tak jak w przypadku treści notatki urzędowej, inną kwestią jest wprowadzenie tego dowodu do podstawy faktycznej rozstrzygnięcia. Konsekwentnie więc, </a:t>
            </a:r>
            <a:r>
              <a:rPr lang="pl-PL" b="1" dirty="0"/>
              <a:t>tak jak i treść notatki urzędowej, dowód z zeznań funkcjonariusza policji przeprowadzony na okoliczność wypowiedzi osoby rozpytywanej nie może zastąpić dowodu z wyjaśnień oskarżonego, czy z zeznań świadka</a:t>
            </a:r>
            <a:r>
              <a:rPr lang="pl-PL" dirty="0"/>
              <a:t>. </a:t>
            </a:r>
            <a:r>
              <a:rPr lang="pl-PL" b="1" dirty="0"/>
              <a:t>Na podstawie tego dowodu nie wolno też czynić ustaleń faktycznych sprzecznych z wyjaśnieniami oskarżonego lub z zeznaniami świadka, wobec których dokonano czynności rozpytania, gdyż byłoby to usankcjonowanie nieformalnie przeprowadzonego dowodu z wyjaśnień lub z zeznań, w sytuacji gdy jego przeprowadzenie w formie określonej przez prawo dowodowe (tzw. dowód ścisły) jest bezwzględnie wymagane jako podstawa prawna rozstrzygnięcia w przedmiocie odpowiedzialności karnej.</a:t>
            </a:r>
            <a:r>
              <a:rPr lang="pl-PL" dirty="0"/>
              <a:t> </a:t>
            </a:r>
          </a:p>
          <a:p>
            <a:pPr marL="128016" lvl="1" indent="0" algn="just">
              <a:buNone/>
            </a:pPr>
            <a:r>
              <a:rPr lang="pl-PL" i="1" u="sng" dirty="0"/>
              <a:t>Nie ma natomiast procesowych przeszkód, by treść notatki urzędowej, czy zeznania osoby ją sporządzającej wykorzystać dowodowo obok wyjaśnień oskarżonego lub zeznań świadka w celu potwierdzenia i uzupełnienia oryginalnych zeznań i wyjaśnień, jeśli tym zeznaniom lub wyjaśnieniom nie przeczą albo w celu weryfikacji tych wyjaśnień lub zeznań, gdy zachodzi konieczność wyjaśnienia różnic między treścią wyjaśnień lub zeznań, ale z tym zastrzeżeniem, że nie można odmówić wiary wyjaśnieniom lub zeznaniom i dokonać ustaleń faktycznych w oparciu o treść notatki urzędowej lub na podstawie dowodu z zeznań osoby sporządzającej notatkę urzędową.</a:t>
            </a:r>
            <a:endParaRPr lang="pl-PL" dirty="0"/>
          </a:p>
          <a:p>
            <a:pPr algn="just"/>
            <a:endParaRPr lang="pl-PL" dirty="0"/>
          </a:p>
        </p:txBody>
      </p:sp>
    </p:spTree>
    <p:extLst>
      <p:ext uri="{BB962C8B-B14F-4D97-AF65-F5344CB8AC3E}">
        <p14:creationId xmlns:p14="http://schemas.microsoft.com/office/powerpoint/2010/main" val="24519934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ymbol zastępczy tekstu 4"/>
          <p:cNvSpPr>
            <a:spLocks noGrp="1"/>
          </p:cNvSpPr>
          <p:nvPr>
            <p:ph type="body" idx="1"/>
          </p:nvPr>
        </p:nvSpPr>
        <p:spPr>
          <a:xfrm>
            <a:off x="319278" y="674686"/>
            <a:ext cx="4754880" cy="822960"/>
          </a:xfrm>
        </p:spPr>
        <p:txBody>
          <a:bodyPr>
            <a:normAutofit fontScale="92500"/>
          </a:bodyPr>
          <a:lstStyle/>
          <a:p>
            <a:pPr algn="ctr"/>
            <a:r>
              <a:rPr lang="pl-PL" sz="3600" dirty="0">
                <a:solidFill>
                  <a:schemeClr val="tx1"/>
                </a:solidFill>
              </a:rPr>
              <a:t>STENOGRAM – art. 145 </a:t>
            </a:r>
            <a:endParaRPr lang="pl-PL" dirty="0">
              <a:solidFill>
                <a:schemeClr val="tx1"/>
              </a:solidFill>
            </a:endParaRPr>
          </a:p>
        </p:txBody>
      </p:sp>
      <p:sp>
        <p:nvSpPr>
          <p:cNvPr id="6" name="Symbol zastępczy zawartości 5"/>
          <p:cNvSpPr>
            <a:spLocks noGrp="1"/>
          </p:cNvSpPr>
          <p:nvPr>
            <p:ph sz="half" idx="2"/>
          </p:nvPr>
        </p:nvSpPr>
        <p:spPr>
          <a:xfrm>
            <a:off x="319278" y="1800225"/>
            <a:ext cx="4754880" cy="4432935"/>
          </a:xfrm>
        </p:spPr>
        <p:txBody>
          <a:bodyPr/>
          <a:lstStyle/>
          <a:p>
            <a:pPr algn="just"/>
            <a:r>
              <a:rPr lang="pl-PL" dirty="0"/>
              <a:t>§ 1. Jeżeli czynność procesową utrwala się za pomocą stenogramu, protokół można ograniczyć do zapisu najbardziej istotnych oświadczeń osób biorących w niej udział. Stenograf przekłada stenogram na pismo zwykłe, przy czym czyni wzmiankę, jakim posługiwał się systemem; pierwopis stenogramu oraz jego przekład stają się załącznikami do protokołu.</a:t>
            </a:r>
          </a:p>
          <a:p>
            <a:pPr algn="just"/>
            <a:endParaRPr lang="pl-PL" dirty="0"/>
          </a:p>
        </p:txBody>
      </p:sp>
      <p:sp>
        <p:nvSpPr>
          <p:cNvPr id="7" name="Symbol zastępczy tekstu 6"/>
          <p:cNvSpPr>
            <a:spLocks noGrp="1"/>
          </p:cNvSpPr>
          <p:nvPr>
            <p:ph type="body" sz="quarter" idx="3"/>
          </p:nvPr>
        </p:nvSpPr>
        <p:spPr>
          <a:xfrm>
            <a:off x="5074157" y="674686"/>
            <a:ext cx="6955917" cy="822960"/>
          </a:xfrm>
        </p:spPr>
        <p:txBody>
          <a:bodyPr>
            <a:noAutofit/>
          </a:bodyPr>
          <a:lstStyle/>
          <a:p>
            <a:pPr algn="ctr"/>
            <a:r>
              <a:rPr lang="pl-PL" sz="3600" dirty="0">
                <a:solidFill>
                  <a:schemeClr val="tx1"/>
                </a:solidFill>
              </a:rPr>
              <a:t>REJESTRACJA OBRAZU LUB DŹWIĘKU – art. 147</a:t>
            </a:r>
          </a:p>
        </p:txBody>
      </p:sp>
      <p:sp>
        <p:nvSpPr>
          <p:cNvPr id="8" name="Symbol zastępczy zawartości 7"/>
          <p:cNvSpPr>
            <a:spLocks noGrp="1"/>
          </p:cNvSpPr>
          <p:nvPr>
            <p:ph sz="quarter" idx="4"/>
          </p:nvPr>
        </p:nvSpPr>
        <p:spPr>
          <a:xfrm>
            <a:off x="5074159" y="1695451"/>
            <a:ext cx="6955916" cy="5086350"/>
          </a:xfrm>
        </p:spPr>
        <p:txBody>
          <a:bodyPr>
            <a:normAutofit fontScale="92500" lnSpcReduction="10000"/>
          </a:bodyPr>
          <a:lstStyle/>
          <a:p>
            <a:pPr algn="just"/>
            <a:r>
              <a:rPr lang="pl-PL" dirty="0"/>
              <a:t>§ 1Przebieg czynności protokołowanych może być utrwalony ponadto za pomocą urządzenia rejestrującego obraz lub dźwięk, o czym należy przed uruchomieniem urządzenia uprzedzić osoby uczestniczące w czynności.</a:t>
            </a:r>
          </a:p>
          <a:p>
            <a:pPr algn="just"/>
            <a:r>
              <a:rPr lang="pl-PL" dirty="0"/>
              <a:t>§ 2.Przesłuchanie świadka lub biegłego utrwala się za pomocą urządzenia rejestrującego obraz i dźwięk, gdy:</a:t>
            </a:r>
          </a:p>
          <a:p>
            <a:pPr lvl="1" algn="just"/>
            <a:r>
              <a:rPr lang="pl-PL" dirty="0"/>
              <a:t>1)zachodzi niebezpieczeństwo, że przesłuchanie tej osoby nie będzie możliwe w dalszym postępowaniu,</a:t>
            </a:r>
          </a:p>
          <a:p>
            <a:pPr lvl="1" algn="just"/>
            <a:r>
              <a:rPr lang="pl-PL" dirty="0"/>
              <a:t>2)przesłuchanie następuje w trybie określonym w art. 396.</a:t>
            </a:r>
          </a:p>
          <a:p>
            <a:pPr algn="just"/>
            <a:r>
              <a:rPr lang="pl-PL" dirty="0"/>
              <a:t>§ 2a.Przesłuchanie pokrzywdzonego, o którym mowa w art. 185a i art. 185c, oraz świadka, o którym mowa w art. 185b, utrwala się za pomocą urządzenia rejestrującego obraz i dźwięk.</a:t>
            </a:r>
          </a:p>
          <a:p>
            <a:pPr algn="just"/>
            <a:r>
              <a:rPr lang="pl-PL" dirty="0"/>
              <a:t>§ 3.Jeżeli czynność procesową utrwala się za pomocą urządzenia rejestrującego obraz lub dźwięk, protokół można ograniczyć do zapisu najbardziej istotnych oświadczeń osób biorących w niej udział. Zapis obrazu lub dźwięku, a także przekład zapisu dźwięku stają się załącznikami do protokołu.</a:t>
            </a:r>
          </a:p>
          <a:p>
            <a:pPr algn="just"/>
            <a:endParaRPr lang="pl-PL" dirty="0"/>
          </a:p>
        </p:txBody>
      </p:sp>
    </p:spTree>
    <p:extLst>
      <p:ext uri="{BB962C8B-B14F-4D97-AF65-F5344CB8AC3E}">
        <p14:creationId xmlns:p14="http://schemas.microsoft.com/office/powerpoint/2010/main" val="342887840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024128" y="0"/>
            <a:ext cx="9720072" cy="1499616"/>
          </a:xfrm>
        </p:spPr>
        <p:txBody>
          <a:bodyPr/>
          <a:lstStyle/>
          <a:p>
            <a:r>
              <a:rPr lang="pl-PL" dirty="0"/>
              <a:t>Dostęp do akt postępowania </a:t>
            </a:r>
          </a:p>
        </p:txBody>
      </p:sp>
      <p:sp>
        <p:nvSpPr>
          <p:cNvPr id="4" name="Symbol zastępczy tekstu 3"/>
          <p:cNvSpPr>
            <a:spLocks noGrp="1"/>
          </p:cNvSpPr>
          <p:nvPr>
            <p:ph type="body" idx="1"/>
          </p:nvPr>
        </p:nvSpPr>
        <p:spPr>
          <a:xfrm>
            <a:off x="1024128" y="1356676"/>
            <a:ext cx="4754880" cy="822960"/>
          </a:xfrm>
        </p:spPr>
        <p:txBody>
          <a:bodyPr/>
          <a:lstStyle/>
          <a:p>
            <a:r>
              <a:rPr lang="pl-PL" dirty="0"/>
              <a:t>Postępowanie przygotowawcze	</a:t>
            </a:r>
          </a:p>
        </p:txBody>
      </p:sp>
      <p:sp>
        <p:nvSpPr>
          <p:cNvPr id="5" name="Symbol zastępczy zawartości 4"/>
          <p:cNvSpPr>
            <a:spLocks noGrp="1"/>
          </p:cNvSpPr>
          <p:nvPr>
            <p:ph sz="half" idx="2"/>
          </p:nvPr>
        </p:nvSpPr>
        <p:spPr>
          <a:xfrm>
            <a:off x="390525" y="2286000"/>
            <a:ext cx="6433062" cy="4343400"/>
          </a:xfrm>
        </p:spPr>
        <p:txBody>
          <a:bodyPr>
            <a:normAutofit fontScale="77500" lnSpcReduction="20000"/>
          </a:bodyPr>
          <a:lstStyle/>
          <a:p>
            <a:pPr algn="just"/>
            <a:r>
              <a:rPr lang="pl-PL" dirty="0"/>
              <a:t>156 § 5 </a:t>
            </a:r>
            <a:r>
              <a:rPr lang="pl-PL" b="1" dirty="0"/>
              <a:t>Jeżeli nie zachodzi potrzeba zabezpieczenia prawidłowego toku postępowania lub ochrony ważnego interesu państwa</a:t>
            </a:r>
            <a:r>
              <a:rPr lang="pl-PL" dirty="0"/>
              <a:t>, w toku postępowania przygotowawczego stronom, obrońcom, pełnomocnikom i przedstawicielom ustawowym udostępnia się akta, umożliwia sporządzanie odpisów lub kopii oraz wydaje odpłatnie uwierzytelnione odpisy lub kopie; prawo to przysługuje stronom także po zakończeniu postępowania przygotowawczego. W przedmiocie udostępnienia akt, sporządzenia odpisów lub kopii lub wydania uwierzytelnionych odpisów lub kopii </a:t>
            </a:r>
            <a:r>
              <a:rPr lang="pl-PL" b="1" u="sng" dirty="0"/>
              <a:t>prowadzący postępowanie przygotowawcze wydaje zarządzenie</a:t>
            </a:r>
            <a:r>
              <a:rPr lang="pl-PL" dirty="0"/>
              <a:t>. </a:t>
            </a:r>
          </a:p>
          <a:p>
            <a:pPr algn="just"/>
            <a:r>
              <a:rPr lang="pl-PL" dirty="0"/>
              <a:t>W wypadku odmowy udostępnienia akt pokrzywdzonemu na jego wniosek należy poinformować go o możliwości udostępnienia mu akt w późniejszym terminie. </a:t>
            </a:r>
            <a:r>
              <a:rPr lang="pl-PL" b="1" dirty="0"/>
              <a:t>Z chwilą powiadomienia podejrzanego lub obrońcy o terminie końcowego zaznajomienia z materiałami postępowania przygotowawczego pokrzywdzonemu, jego pełnomocnikowi lub przedstawicielowi ustawowemu nie można odmówić udostępnienia akt, umożliwienia sporządzania odpisów lub kopii oraz wydania odpisów lub kopii</a:t>
            </a:r>
            <a:r>
              <a:rPr lang="pl-PL" dirty="0"/>
              <a:t>. Za zgodą prokuratora akta w toku postępowania przygotowawczego mogą być w wyjątkowych wypadkach udostępnione innym osobom. Prokurator może udostępnić akta w postaci elektronicznej.</a:t>
            </a:r>
          </a:p>
        </p:txBody>
      </p:sp>
      <p:sp>
        <p:nvSpPr>
          <p:cNvPr id="6" name="Symbol zastępczy tekstu 5"/>
          <p:cNvSpPr>
            <a:spLocks noGrp="1"/>
          </p:cNvSpPr>
          <p:nvPr>
            <p:ph type="body" sz="quarter" idx="3"/>
          </p:nvPr>
        </p:nvSpPr>
        <p:spPr>
          <a:xfrm>
            <a:off x="7067213" y="1356676"/>
            <a:ext cx="4754880" cy="822960"/>
          </a:xfrm>
        </p:spPr>
        <p:txBody>
          <a:bodyPr/>
          <a:lstStyle/>
          <a:p>
            <a:r>
              <a:rPr lang="pl-PL" dirty="0"/>
              <a:t>Postępowanie sądowe </a:t>
            </a:r>
          </a:p>
        </p:txBody>
      </p:sp>
      <p:sp>
        <p:nvSpPr>
          <p:cNvPr id="7" name="Symbol zastępczy zawartości 6"/>
          <p:cNvSpPr>
            <a:spLocks noGrp="1"/>
          </p:cNvSpPr>
          <p:nvPr>
            <p:ph sz="quarter" idx="4"/>
          </p:nvPr>
        </p:nvSpPr>
        <p:spPr>
          <a:xfrm>
            <a:off x="7067213" y="2286000"/>
            <a:ext cx="4754880" cy="4023360"/>
          </a:xfrm>
        </p:spPr>
        <p:txBody>
          <a:bodyPr>
            <a:normAutofit/>
          </a:bodyPr>
          <a:lstStyle/>
          <a:p>
            <a:pPr algn="just"/>
            <a:r>
              <a:rPr lang="pl-PL" dirty="0"/>
              <a:t>art. 156 §  1 </a:t>
            </a:r>
          </a:p>
          <a:p>
            <a:pPr algn="just"/>
            <a:r>
              <a:rPr lang="pl-PL" b="1" dirty="0"/>
              <a:t>Stronom, obrońcom, pełnomocnikom i przedstawicielom ustawowym </a:t>
            </a:r>
            <a:r>
              <a:rPr lang="pl-PL" b="1" u="sng" dirty="0">
                <a:solidFill>
                  <a:srgbClr val="FF0000"/>
                </a:solidFill>
              </a:rPr>
              <a:t>udostępnia się akta</a:t>
            </a:r>
            <a:r>
              <a:rPr lang="pl-PL" dirty="0"/>
              <a:t> sprawy sądowej oraz daje możność sporządzenia z nich odpisów lub kopii. Za zgodą prezesa sądu akta te mogą być udostępnione również innym osobom. Informacje o aktach sprawy mogą być udostępnione także za pomocą systemu teleinformatycznego, jeżeli względy techniczne nie stoją temu na przeszkodzie.</a:t>
            </a:r>
          </a:p>
        </p:txBody>
      </p:sp>
    </p:spTree>
    <p:extLst>
      <p:ext uri="{BB962C8B-B14F-4D97-AF65-F5344CB8AC3E}">
        <p14:creationId xmlns:p14="http://schemas.microsoft.com/office/powerpoint/2010/main" val="60381754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810000" y="427523"/>
            <a:ext cx="10571998" cy="970450"/>
          </a:xfrm>
        </p:spPr>
        <p:txBody>
          <a:bodyPr>
            <a:normAutofit/>
          </a:bodyPr>
          <a:lstStyle/>
          <a:p>
            <a:r>
              <a:rPr lang="pl-PL" sz="4800" dirty="0"/>
              <a:t>Dostęp do akt postępowania</a:t>
            </a:r>
          </a:p>
        </p:txBody>
      </p:sp>
      <p:sp>
        <p:nvSpPr>
          <p:cNvPr id="3" name="Symbol zastępczy tekstu 2"/>
          <p:cNvSpPr>
            <a:spLocks noGrp="1"/>
          </p:cNvSpPr>
          <p:nvPr>
            <p:ph type="body" idx="1"/>
          </p:nvPr>
        </p:nvSpPr>
        <p:spPr>
          <a:xfrm>
            <a:off x="1024128" y="1953494"/>
            <a:ext cx="4754880" cy="822960"/>
          </a:xfrm>
        </p:spPr>
        <p:txBody>
          <a:bodyPr/>
          <a:lstStyle/>
          <a:p>
            <a:r>
              <a:rPr lang="pl-PL" dirty="0"/>
              <a:t>Postępowanie przygotowawcze	</a:t>
            </a:r>
          </a:p>
        </p:txBody>
      </p:sp>
      <p:sp>
        <p:nvSpPr>
          <p:cNvPr id="4" name="Symbol zastępczy zawartości 3"/>
          <p:cNvSpPr>
            <a:spLocks noGrp="1"/>
          </p:cNvSpPr>
          <p:nvPr>
            <p:ph sz="half" idx="2"/>
          </p:nvPr>
        </p:nvSpPr>
        <p:spPr>
          <a:xfrm>
            <a:off x="275302" y="2776453"/>
            <a:ext cx="6744929" cy="3932367"/>
          </a:xfrm>
        </p:spPr>
        <p:txBody>
          <a:bodyPr>
            <a:normAutofit fontScale="85000" lnSpcReduction="20000"/>
          </a:bodyPr>
          <a:lstStyle/>
          <a:p>
            <a:pPr algn="just"/>
            <a:r>
              <a:rPr lang="pl-PL" dirty="0"/>
              <a:t>Zasada – jawność dostępu do akt postępowania przygotowawczego </a:t>
            </a:r>
          </a:p>
          <a:p>
            <a:pPr algn="just"/>
            <a:r>
              <a:rPr lang="pl-PL" dirty="0"/>
              <a:t>Można odmówić dostępu do akt:</a:t>
            </a:r>
          </a:p>
          <a:p>
            <a:pPr lvl="1" algn="just"/>
            <a:r>
              <a:rPr lang="pl-PL" dirty="0"/>
              <a:t>gdy zachodzi potrzeba zabezpieczenia prawidłowego toku postępowania </a:t>
            </a:r>
          </a:p>
          <a:p>
            <a:pPr lvl="1" algn="just"/>
            <a:r>
              <a:rPr lang="pl-PL" dirty="0"/>
              <a:t>konieczność ochrony ważnego interesu państwa </a:t>
            </a:r>
          </a:p>
          <a:p>
            <a:pPr algn="just"/>
            <a:r>
              <a:rPr lang="pl-PL" dirty="0"/>
              <a:t>Po wydaniu postanowienia o umorzeniu/odmowie wszczęcia postępowania przygotowawczego osoby, które mogą złożyć zażalenie mogą również zapoznać się z aktami – art. 306 § 1b</a:t>
            </a:r>
          </a:p>
          <a:p>
            <a:pPr algn="just"/>
            <a:r>
              <a:rPr lang="pl-PL" dirty="0"/>
              <a:t>Pokrzywdzonemu nie można odmówić dostępu do akt postępowania, gdy wyznaczono termin końcowego zaznajomienia podejrzanego z aktami sprawy – por. art. 321 </a:t>
            </a:r>
          </a:p>
          <a:p>
            <a:pPr algn="just"/>
            <a:r>
              <a:rPr lang="pl-PL" dirty="0"/>
              <a:t>ważne – art. 157 § 3 Nie można odmówić stronie zezwolenia na sporządzenie odpisu protokołu czynności, w której strona uczestniczyła lub miała prawo uczestniczyć, jak również dokumentu pochodzącego od niej lub sporządzonego z jej udziałem.</a:t>
            </a:r>
          </a:p>
        </p:txBody>
      </p:sp>
      <p:sp>
        <p:nvSpPr>
          <p:cNvPr id="5" name="Symbol zastępczy tekstu 4"/>
          <p:cNvSpPr>
            <a:spLocks noGrp="1"/>
          </p:cNvSpPr>
          <p:nvPr>
            <p:ph type="body" sz="quarter" idx="3"/>
          </p:nvPr>
        </p:nvSpPr>
        <p:spPr>
          <a:xfrm>
            <a:off x="7131430" y="1953494"/>
            <a:ext cx="4754880" cy="822960"/>
          </a:xfrm>
        </p:spPr>
        <p:txBody>
          <a:bodyPr/>
          <a:lstStyle/>
          <a:p>
            <a:r>
              <a:rPr lang="pl-PL" dirty="0"/>
              <a:t>Postępowanie sądowe </a:t>
            </a:r>
          </a:p>
        </p:txBody>
      </p:sp>
      <p:sp>
        <p:nvSpPr>
          <p:cNvPr id="6" name="Symbol zastępczy zawartości 5"/>
          <p:cNvSpPr>
            <a:spLocks noGrp="1"/>
          </p:cNvSpPr>
          <p:nvPr>
            <p:ph sz="quarter" idx="4"/>
          </p:nvPr>
        </p:nvSpPr>
        <p:spPr>
          <a:xfrm>
            <a:off x="7131430" y="2776454"/>
            <a:ext cx="4754880" cy="3341572"/>
          </a:xfrm>
        </p:spPr>
        <p:txBody>
          <a:bodyPr/>
          <a:lstStyle/>
          <a:p>
            <a:pPr algn="just"/>
            <a:r>
              <a:rPr lang="pl-PL" dirty="0"/>
              <a:t>Zasada – udostępnianie akt</a:t>
            </a:r>
          </a:p>
          <a:p>
            <a:pPr algn="just"/>
            <a:r>
              <a:rPr lang="pl-PL" dirty="0"/>
              <a:t>Jawność wewnętrzna postępowania</a:t>
            </a:r>
          </a:p>
          <a:p>
            <a:pPr algn="just"/>
            <a:r>
              <a:rPr lang="pl-PL" dirty="0"/>
              <a:t>Nie można odmówić stronom dostępu do akt sprawy sądowej (tj. w po wniesieniu aktu oskarżenia/innej skargi oskarżycielskiej)</a:t>
            </a:r>
          </a:p>
        </p:txBody>
      </p:sp>
      <p:sp>
        <p:nvSpPr>
          <p:cNvPr id="8" name="pole tekstowe 7"/>
          <p:cNvSpPr txBox="1"/>
          <p:nvPr/>
        </p:nvSpPr>
        <p:spPr>
          <a:xfrm>
            <a:off x="7374194" y="5231493"/>
            <a:ext cx="4623315" cy="1477328"/>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pPr algn="just"/>
            <a:r>
              <a:rPr lang="pl-PL" u="sng" dirty="0"/>
              <a:t>Art.159.Na odmowę udostępnienia akt w postępowaniu przygotowawczym przysługuje stronom zażalenie; na zarządzenie prokuratora </a:t>
            </a:r>
            <a:r>
              <a:rPr lang="pl-PL" b="1" u="sng" dirty="0">
                <a:solidFill>
                  <a:srgbClr val="FF0000"/>
                </a:solidFill>
              </a:rPr>
              <a:t>zażalenie przysługuje do sądu</a:t>
            </a:r>
            <a:r>
              <a:rPr lang="pl-PL" u="sng" dirty="0"/>
              <a:t>.</a:t>
            </a:r>
          </a:p>
        </p:txBody>
      </p:sp>
    </p:spTree>
    <p:extLst>
      <p:ext uri="{BB962C8B-B14F-4D97-AF65-F5344CB8AC3E}">
        <p14:creationId xmlns:p14="http://schemas.microsoft.com/office/powerpoint/2010/main" val="326415883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p:txBody>
          <a:bodyPr>
            <a:normAutofit fontScale="90000"/>
          </a:bodyPr>
          <a:lstStyle/>
          <a:p>
            <a:r>
              <a:rPr lang="pl-PL" dirty="0"/>
              <a:t>Dostęp do akt postępowania a tymczasowe aresztowanie </a:t>
            </a:r>
          </a:p>
        </p:txBody>
      </p:sp>
      <p:sp>
        <p:nvSpPr>
          <p:cNvPr id="8" name="Symbol zastępczy zawartości 7"/>
          <p:cNvSpPr>
            <a:spLocks noGrp="1"/>
          </p:cNvSpPr>
          <p:nvPr>
            <p:ph idx="1"/>
          </p:nvPr>
        </p:nvSpPr>
        <p:spPr>
          <a:xfrm>
            <a:off x="353961" y="2286000"/>
            <a:ext cx="11602065" cy="4419600"/>
          </a:xfrm>
        </p:spPr>
        <p:txBody>
          <a:bodyPr>
            <a:normAutofit lnSpcReduction="10000"/>
          </a:bodyPr>
          <a:lstStyle/>
          <a:p>
            <a:pPr algn="just"/>
            <a:r>
              <a:rPr lang="pl-PL" dirty="0"/>
              <a:t>1. art. 156 §5a W razie złożenia w toku postępowania przygotowawczego wniosku o zastosowanie albo przedłużenie tymczasowego aresztowania podejrzanemu i jego obrońcy udostępnia się niezwłocznie akta sprawy w części zawierającej treść dowodów dołączonych do wniosku, z wyłączeniem dowodów z zeznań świadków, o których mowa w art. 250 § 2b.</a:t>
            </a:r>
          </a:p>
          <a:p>
            <a:pPr algn="just"/>
            <a:r>
              <a:rPr lang="pl-PL" dirty="0"/>
              <a:t>2. art. 249a § 1 Podstawę orzeczenia o zastosowaniu lub przedłużeniu tymczasowego aresztowania mogą stanowić ustalenia poczynione na podstawie:</a:t>
            </a:r>
          </a:p>
          <a:p>
            <a:pPr lvl="1" algn="just"/>
            <a:r>
              <a:rPr lang="pl-PL" dirty="0"/>
              <a:t>1)dowodów jawnych dla oskarżonego i jego obrońcy,</a:t>
            </a:r>
          </a:p>
          <a:p>
            <a:pPr lvl="1" algn="just"/>
            <a:r>
              <a:rPr lang="pl-PL" dirty="0"/>
              <a:t>2)dowodów z zeznań świadków, o których mowa w art. 250 § 2b.</a:t>
            </a:r>
          </a:p>
          <a:p>
            <a:pPr algn="just"/>
            <a:r>
              <a:rPr lang="pl-PL" dirty="0"/>
              <a:t>§ 2. Sąd, uprzedzając o tym prokuratora, uwzględnia z urzędu także okoliczności, których prokurator nie ujawnił, po ich ujawnieniu na posiedzeniu, jeżeli są one korzystne dla oskarżonego.</a:t>
            </a:r>
          </a:p>
          <a:p>
            <a:pPr algn="just"/>
            <a:r>
              <a:rPr lang="pl-PL" dirty="0"/>
              <a:t>3. art. 250 § 2b Jeżeli zachodzi uzasadniona obawa niebezpieczeństwa dla życia, zdrowia albo wolności świadka lub osoby dla niego najbliższej, prokurator dołącza do wniosku, o którym mowa w § 2a, w wyodrębnionym zbiorze dokumentów, dowody z zeznań świadka, których nie udostępnia się oskarżonemu i jego obrońcy.</a:t>
            </a:r>
          </a:p>
        </p:txBody>
      </p:sp>
    </p:spTree>
    <p:extLst>
      <p:ext uri="{BB962C8B-B14F-4D97-AF65-F5344CB8AC3E}">
        <p14:creationId xmlns:p14="http://schemas.microsoft.com/office/powerpoint/2010/main" val="44962376"/>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219456" y="447188"/>
            <a:ext cx="11740896" cy="960988"/>
          </a:xfrm>
        </p:spPr>
        <p:txBody>
          <a:bodyPr/>
          <a:lstStyle/>
          <a:p>
            <a:pPr algn="ctr"/>
            <a:r>
              <a:rPr lang="pl-PL" dirty="0" smtClean="0"/>
              <a:t>Odtwarzanie zaginionych lub zniszczonych akt</a:t>
            </a:r>
            <a:endParaRPr lang="pl-PL" dirty="0"/>
          </a:p>
        </p:txBody>
      </p:sp>
      <p:sp>
        <p:nvSpPr>
          <p:cNvPr id="3" name="Symbol zastępczy zawartości 2"/>
          <p:cNvSpPr>
            <a:spLocks noGrp="1"/>
          </p:cNvSpPr>
          <p:nvPr>
            <p:ph idx="1"/>
          </p:nvPr>
        </p:nvSpPr>
        <p:spPr/>
        <p:txBody>
          <a:bodyPr>
            <a:normAutofit/>
          </a:bodyPr>
          <a:lstStyle/>
          <a:p>
            <a:r>
              <a:rPr lang="pl-PL" sz="2800" dirty="0" smtClean="0"/>
              <a:t>postępowanie renowacyjne</a:t>
            </a:r>
          </a:p>
          <a:p>
            <a:r>
              <a:rPr lang="pl-PL" sz="2800" dirty="0" smtClean="0"/>
              <a:t>art. 160-166 k.p.k.</a:t>
            </a:r>
          </a:p>
          <a:p>
            <a:r>
              <a:rPr lang="pl-PL" sz="2800" dirty="0" smtClean="0"/>
              <a:t>podręcznik, str. 69-73</a:t>
            </a:r>
            <a:endParaRPr lang="pl-PL" sz="2800" dirty="0"/>
          </a:p>
        </p:txBody>
      </p:sp>
    </p:spTree>
    <p:extLst>
      <p:ext uri="{BB962C8B-B14F-4D97-AF65-F5344CB8AC3E}">
        <p14:creationId xmlns:p14="http://schemas.microsoft.com/office/powerpoint/2010/main" val="4248448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p:cNvSpPr>
            <a:spLocks noGrp="1"/>
          </p:cNvSpPr>
          <p:nvPr>
            <p:ph type="title"/>
          </p:nvPr>
        </p:nvSpPr>
        <p:spPr>
          <a:xfrm>
            <a:off x="0" y="2231924"/>
            <a:ext cx="12192000" cy="2064226"/>
          </a:xfrm>
        </p:spPr>
        <p:txBody>
          <a:bodyPr>
            <a:normAutofit/>
          </a:bodyPr>
          <a:lstStyle/>
          <a:p>
            <a:pPr algn="ctr"/>
            <a:r>
              <a:rPr lang="pl-PL" sz="3600" dirty="0">
                <a:solidFill>
                  <a:schemeClr val="tx1"/>
                </a:solidFill>
              </a:rPr>
              <a:t>Pojęcie i rodzaje czynności procesowych, konsekwencje wadliwości czynności procesowych </a:t>
            </a:r>
          </a:p>
        </p:txBody>
      </p:sp>
    </p:spTree>
    <p:extLst>
      <p:ext uri="{BB962C8B-B14F-4D97-AF65-F5344CB8AC3E}">
        <p14:creationId xmlns:p14="http://schemas.microsoft.com/office/powerpoint/2010/main" val="36851975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Czynność procesowa…</a:t>
            </a:r>
          </a:p>
        </p:txBody>
      </p:sp>
      <p:sp>
        <p:nvSpPr>
          <p:cNvPr id="3" name="Symbol zastępczy zawartości 2"/>
          <p:cNvSpPr>
            <a:spLocks noGrp="1"/>
          </p:cNvSpPr>
          <p:nvPr>
            <p:ph idx="1"/>
          </p:nvPr>
        </p:nvSpPr>
        <p:spPr>
          <a:xfrm>
            <a:off x="1024128" y="1704975"/>
            <a:ext cx="10863071" cy="4914899"/>
          </a:xfrm>
        </p:spPr>
        <p:txBody>
          <a:bodyPr>
            <a:normAutofit/>
          </a:bodyPr>
          <a:lstStyle/>
          <a:p>
            <a:pPr marL="0" indent="0" algn="just">
              <a:buNone/>
            </a:pPr>
            <a:r>
              <a:rPr lang="pl-PL" dirty="0"/>
              <a:t>To każde zachowanie uczestnika postępowania wywołujące skutki przewidziane przez prawo procesowe. </a:t>
            </a:r>
          </a:p>
          <a:p>
            <a:pPr marL="0" indent="0" algn="just">
              <a:buNone/>
            </a:pPr>
            <a:r>
              <a:rPr lang="pl-PL" dirty="0"/>
              <a:t>Czynności procesowe mogą być wyłącznie pozytywne tj. </a:t>
            </a:r>
            <a:r>
              <a:rPr lang="pl-PL" b="1" dirty="0"/>
              <a:t>realizowane poprzez działanie</a:t>
            </a:r>
            <a:r>
              <a:rPr lang="pl-PL" dirty="0"/>
              <a:t>. Nie ma czynności procesowych z zaniechania, co nie oznacza, że niedokonanie danej czynności procesowej nie wywołuje skutków procesowych. </a:t>
            </a:r>
          </a:p>
          <a:p>
            <a:pPr marL="0" indent="0" algn="just">
              <a:buNone/>
            </a:pPr>
            <a:r>
              <a:rPr lang="pl-PL" dirty="0"/>
              <a:t>Czynności procesowe – jak wskazuje sama nazwa – mogą być dokonywane </a:t>
            </a:r>
            <a:r>
              <a:rPr lang="pl-PL" b="1" dirty="0"/>
              <a:t>w toku prowadzonego postępowania karnego.</a:t>
            </a:r>
            <a:r>
              <a:rPr lang="pl-PL" dirty="0"/>
              <a:t> Wcześniejsze czynności np. organów uprawnionych do prowadzenia śledztwa lub dochodzenia to czynności pozaprocesowe </a:t>
            </a:r>
          </a:p>
          <a:p>
            <a:pPr marL="0" indent="0" algn="just">
              <a:buNone/>
            </a:pPr>
            <a:r>
              <a:rPr lang="pl-PL" i="1" dirty="0"/>
              <a:t>Przykład: zaskarżenie wyroku</a:t>
            </a:r>
          </a:p>
          <a:p>
            <a:pPr marL="0" indent="0" algn="just">
              <a:buNone/>
            </a:pPr>
            <a:r>
              <a:rPr lang="pl-PL" i="1" dirty="0"/>
              <a:t>Czynność procesowa – wniesienie apelacji – wyrok sądu I instancji jest nieprawomocny. </a:t>
            </a:r>
          </a:p>
          <a:p>
            <a:pPr marL="0" indent="0" algn="just">
              <a:buNone/>
            </a:pPr>
            <a:r>
              <a:rPr lang="pl-PL" i="1" dirty="0"/>
              <a:t>Zaniechanie zaskarżenia – prawomocność wyroku sądu I instancji</a:t>
            </a:r>
            <a:endParaRPr lang="pl-PL" dirty="0"/>
          </a:p>
        </p:txBody>
      </p:sp>
    </p:spTree>
    <p:extLst>
      <p:ext uri="{BB962C8B-B14F-4D97-AF65-F5344CB8AC3E}">
        <p14:creationId xmlns:p14="http://schemas.microsoft.com/office/powerpoint/2010/main" val="12213003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Czynność procesowa a zdarzenie procesowe </a:t>
            </a:r>
          </a:p>
        </p:txBody>
      </p:sp>
      <p:sp>
        <p:nvSpPr>
          <p:cNvPr id="4" name="Symbol zastępczy tekstu 3"/>
          <p:cNvSpPr>
            <a:spLocks noGrp="1"/>
          </p:cNvSpPr>
          <p:nvPr>
            <p:ph type="body" idx="1"/>
          </p:nvPr>
        </p:nvSpPr>
        <p:spPr/>
        <p:txBody>
          <a:bodyPr/>
          <a:lstStyle/>
          <a:p>
            <a:r>
              <a:rPr lang="pl-PL" dirty="0"/>
              <a:t>Czynność procesowa</a:t>
            </a:r>
          </a:p>
        </p:txBody>
      </p:sp>
      <p:sp>
        <p:nvSpPr>
          <p:cNvPr id="5" name="Symbol zastępczy zawartości 4"/>
          <p:cNvSpPr>
            <a:spLocks noGrp="1"/>
          </p:cNvSpPr>
          <p:nvPr>
            <p:ph sz="half" idx="2"/>
          </p:nvPr>
        </p:nvSpPr>
        <p:spPr/>
        <p:txBody>
          <a:bodyPr/>
          <a:lstStyle/>
          <a:p>
            <a:pPr algn="just"/>
            <a:r>
              <a:rPr lang="pl-PL" dirty="0"/>
              <a:t>Świadome działanie uczestnika postępowania </a:t>
            </a:r>
          </a:p>
          <a:p>
            <a:pPr algn="just"/>
            <a:r>
              <a:rPr lang="pl-PL" dirty="0"/>
              <a:t>Podjęcie określonej czynności procesowej zależy od woli danej osoby </a:t>
            </a:r>
          </a:p>
          <a:p>
            <a:pPr marL="0" indent="0" algn="just">
              <a:buNone/>
            </a:pPr>
            <a:endParaRPr lang="pl-PL" dirty="0"/>
          </a:p>
        </p:txBody>
      </p:sp>
      <p:sp>
        <p:nvSpPr>
          <p:cNvPr id="6" name="Symbol zastępczy tekstu 5"/>
          <p:cNvSpPr>
            <a:spLocks noGrp="1"/>
          </p:cNvSpPr>
          <p:nvPr>
            <p:ph type="body" sz="quarter" idx="3"/>
          </p:nvPr>
        </p:nvSpPr>
        <p:spPr/>
        <p:txBody>
          <a:bodyPr/>
          <a:lstStyle/>
          <a:p>
            <a:r>
              <a:rPr lang="pl-PL" dirty="0"/>
              <a:t>Zdarzenie procesowe </a:t>
            </a:r>
          </a:p>
        </p:txBody>
      </p:sp>
      <p:sp>
        <p:nvSpPr>
          <p:cNvPr id="7" name="Symbol zastępczy zawartości 6"/>
          <p:cNvSpPr>
            <a:spLocks noGrp="1"/>
          </p:cNvSpPr>
          <p:nvPr>
            <p:ph sz="quarter" idx="4"/>
          </p:nvPr>
        </p:nvSpPr>
        <p:spPr/>
        <p:txBody>
          <a:bodyPr/>
          <a:lstStyle/>
          <a:p>
            <a:pPr algn="just"/>
            <a:r>
              <a:rPr lang="pl-PL" dirty="0"/>
              <a:t>Zachodzą niezależnie od woli uczestników postępowania</a:t>
            </a:r>
          </a:p>
          <a:p>
            <a:pPr algn="just"/>
            <a:r>
              <a:rPr lang="pl-PL" dirty="0"/>
              <a:t>Wywierają określone konsekwencje procesowe </a:t>
            </a:r>
          </a:p>
          <a:p>
            <a:pPr algn="just"/>
            <a:r>
              <a:rPr lang="pl-PL" dirty="0"/>
              <a:t>Np. śmierć oskarżonego = umorzenie postępowania </a:t>
            </a:r>
          </a:p>
        </p:txBody>
      </p:sp>
    </p:spTree>
    <p:extLst>
      <p:ext uri="{BB962C8B-B14F-4D97-AF65-F5344CB8AC3E}">
        <p14:creationId xmlns:p14="http://schemas.microsoft.com/office/powerpoint/2010/main" val="3704863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ytuł 6"/>
          <p:cNvSpPr>
            <a:spLocks noGrp="1"/>
          </p:cNvSpPr>
          <p:nvPr>
            <p:ph type="title"/>
          </p:nvPr>
        </p:nvSpPr>
        <p:spPr>
          <a:xfrm>
            <a:off x="511278" y="-353961"/>
            <a:ext cx="10877132" cy="1499616"/>
          </a:xfrm>
        </p:spPr>
        <p:txBody>
          <a:bodyPr>
            <a:normAutofit/>
          </a:bodyPr>
          <a:lstStyle/>
          <a:p>
            <a:r>
              <a:rPr lang="pl-PL" sz="4000" dirty="0"/>
              <a:t>Kategorie czynności procesowych </a:t>
            </a:r>
          </a:p>
        </p:txBody>
      </p:sp>
      <p:graphicFrame>
        <p:nvGraphicFramePr>
          <p:cNvPr id="9" name="Symbol zastępczy zawartości 8"/>
          <p:cNvGraphicFramePr>
            <a:graphicFrameLocks noGrp="1"/>
          </p:cNvGraphicFramePr>
          <p:nvPr>
            <p:ph idx="1"/>
            <p:extLst>
              <p:ext uri="{D42A27DB-BD31-4B8C-83A1-F6EECF244321}">
                <p14:modId xmlns:p14="http://schemas.microsoft.com/office/powerpoint/2010/main" val="3472412918"/>
              </p:ext>
            </p:extLst>
          </p:nvPr>
        </p:nvGraphicFramePr>
        <p:xfrm>
          <a:off x="-84244" y="1352952"/>
          <a:ext cx="12068175" cy="54006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0" name="pole tekstowe 9"/>
          <p:cNvSpPr txBox="1"/>
          <p:nvPr/>
        </p:nvSpPr>
        <p:spPr>
          <a:xfrm>
            <a:off x="1200150" y="5380672"/>
            <a:ext cx="8001000" cy="1477328"/>
          </a:xfrm>
          <a:prstGeom prst="rect">
            <a:avLst/>
          </a:prstGeom>
          <a:noFill/>
        </p:spPr>
        <p:txBody>
          <a:bodyPr wrap="square" rtlCol="0">
            <a:spAutoFit/>
          </a:bodyPr>
          <a:lstStyle/>
          <a:p>
            <a:r>
              <a:rPr lang="pl-PL" dirty="0"/>
              <a:t>Przykładowo można wskazać na dodatkowe kategorie: </a:t>
            </a:r>
          </a:p>
          <a:p>
            <a:pPr marL="285750" indent="-285750">
              <a:buFontTx/>
              <a:buChar char="-"/>
            </a:pPr>
            <a:r>
              <a:rPr lang="pl-PL" dirty="0"/>
              <a:t>Skuteczne i bezskuteczne </a:t>
            </a:r>
          </a:p>
          <a:p>
            <a:pPr marL="285750" indent="-285750">
              <a:buFontTx/>
              <a:buChar char="-"/>
            </a:pPr>
            <a:r>
              <a:rPr lang="pl-PL" dirty="0"/>
              <a:t>Odwoływalne i nieodwoływalne </a:t>
            </a:r>
          </a:p>
          <a:p>
            <a:pPr marL="285750" indent="-285750">
              <a:buFontTx/>
              <a:buChar char="-"/>
            </a:pPr>
            <a:r>
              <a:rPr lang="pl-PL" dirty="0"/>
              <a:t>Dopuszczane i niedopuszczalne </a:t>
            </a:r>
          </a:p>
          <a:p>
            <a:pPr marL="285750" indent="-285750">
              <a:buFontTx/>
              <a:buChar char="-"/>
            </a:pPr>
            <a:r>
              <a:rPr lang="pl-PL" dirty="0"/>
              <a:t>Zasadne i bezzasadne </a:t>
            </a:r>
          </a:p>
        </p:txBody>
      </p:sp>
    </p:spTree>
    <p:extLst>
      <p:ext uri="{BB962C8B-B14F-4D97-AF65-F5344CB8AC3E}">
        <p14:creationId xmlns:p14="http://schemas.microsoft.com/office/powerpoint/2010/main" val="24740516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ytat">
  <a:themeElements>
    <a:clrScheme name="Cytat">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Cytat">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ytat">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 xmlns:thm15="http://schemas.microsoft.com/office/thememl/2012/main" name="Quotable" id="{39EC5628-30ED-4578-ACD8-9820EDB8E15A}" vid="{6F3559E9-1A4C-49D8-94D4-F41003531C49}"/>
    </a:ext>
  </a:extLst>
</a:theme>
</file>

<file path=docProps/app.xml><?xml version="1.0" encoding="utf-8"?>
<Properties xmlns="http://schemas.openxmlformats.org/officeDocument/2006/extended-properties" xmlns:vt="http://schemas.openxmlformats.org/officeDocument/2006/docPropsVTypes">
  <Template>Cytat</Template>
  <TotalTime>1562</TotalTime>
  <Words>7317</Words>
  <Application>Microsoft Office PowerPoint</Application>
  <PresentationFormat>Custom</PresentationFormat>
  <Paragraphs>470</Paragraphs>
  <Slides>58</Slides>
  <Notes>0</Notes>
  <HiddenSlides>0</HiddenSlides>
  <MMClips>0</MMClips>
  <ScaleCrop>false</ScaleCrop>
  <HeadingPairs>
    <vt:vector size="4" baseType="variant">
      <vt:variant>
        <vt:lpstr>Theme</vt:lpstr>
      </vt:variant>
      <vt:variant>
        <vt:i4>1</vt:i4>
      </vt:variant>
      <vt:variant>
        <vt:lpstr>Slide Titles</vt:lpstr>
      </vt:variant>
      <vt:variant>
        <vt:i4>58</vt:i4>
      </vt:variant>
    </vt:vector>
  </HeadingPairs>
  <TitlesOfParts>
    <vt:vector size="59" baseType="lpstr">
      <vt:lpstr>Cytat</vt:lpstr>
      <vt:lpstr>Postępowanie karne SNP (z) Zajęcia nr 4: Czynności procesowe</vt:lpstr>
      <vt:lpstr>Przesłanki procesowe</vt:lpstr>
      <vt:lpstr>Zbieg przesłanek procesowych</vt:lpstr>
      <vt:lpstr>Kazus: właściwość sądu</vt:lpstr>
      <vt:lpstr>Czynności procesowe</vt:lpstr>
      <vt:lpstr>Pojęcie i rodzaje czynności procesowych, konsekwencje wadliwości czynności procesowych </vt:lpstr>
      <vt:lpstr>Czynność procesowa…</vt:lpstr>
      <vt:lpstr>Czynność procesowa a zdarzenie procesowe </vt:lpstr>
      <vt:lpstr>Kategorie czynności procesowych </vt:lpstr>
      <vt:lpstr>Ze względu na charakter rozróżnia się czynności procesowe takie jak:</vt:lpstr>
      <vt:lpstr>Wadliwość czynności procesowych </vt:lpstr>
      <vt:lpstr>Konsekwencje naruszenia warunków niewadliwości czynności procesowych  </vt:lpstr>
      <vt:lpstr>Konsekwencje naruszenia warunków niewadliwości czynności procesowych </vt:lpstr>
      <vt:lpstr>Konsekwencje naruszenia warunków niewadliwości czynności procesowych </vt:lpstr>
      <vt:lpstr>Konsekwencje naruszenia warunków niewadliwości czynności procesowych </vt:lpstr>
      <vt:lpstr>Konsekwencje naruszenia warunków niewadliwości czynności procesowych </vt:lpstr>
      <vt:lpstr>Decyzje procesowe (rozstrzygnięcia)</vt:lpstr>
      <vt:lpstr>Wyrok </vt:lpstr>
      <vt:lpstr>Rodzaje wyroków </vt:lpstr>
      <vt:lpstr>Postanowienie i zarządzenie  </vt:lpstr>
      <vt:lpstr>Zarządzenie </vt:lpstr>
      <vt:lpstr>Uzasadnienie decyzji procesowych </vt:lpstr>
      <vt:lpstr>Znaczenie uzasadnienia decyzji procesowych </vt:lpstr>
      <vt:lpstr>Zaskarżalność decyzji procesowych</vt:lpstr>
      <vt:lpstr>Forum podejmowania decyzji procesowych </vt:lpstr>
      <vt:lpstr>Forum podejmowania decyzji procesowych</vt:lpstr>
      <vt:lpstr>Zasady udziału stron i innych podmiotów w posiedzeniach sądu</vt:lpstr>
      <vt:lpstr>Zasady udziału stron i innych uczestników postępowania w posiedzeniach sądu</vt:lpstr>
      <vt:lpstr>PowerPoint Presentation</vt:lpstr>
      <vt:lpstr>Ogłaszanie rozstrzygnięć procesowych </vt:lpstr>
      <vt:lpstr>Ogłaszanie i doręczanie wyroków </vt:lpstr>
      <vt:lpstr>Prawomocność decyzji procesowych  </vt:lpstr>
      <vt:lpstr>Kiedy orzeczenie staje się prawomocne?</vt:lpstr>
      <vt:lpstr>Sposoby komunikowania się stron (lub innych osób) z organami procesowymi</vt:lpstr>
      <vt:lpstr>Terminy procesowe </vt:lpstr>
      <vt:lpstr>Przywrócenie terminu zawitego</vt:lpstr>
      <vt:lpstr>Terminy procesowe </vt:lpstr>
      <vt:lpstr>Doręczenia </vt:lpstr>
      <vt:lpstr>Rodzaje doręczeń </vt:lpstr>
      <vt:lpstr>Doręczenie bezpośrednie </vt:lpstr>
      <vt:lpstr>Doręczenie „do rąk Własnych”- bezpośrednio do odbiorcy </vt:lpstr>
      <vt:lpstr>Doręczenie pośrednie </vt:lpstr>
      <vt:lpstr>Doręczenie zastępcze </vt:lpstr>
      <vt:lpstr>Doręczenia – obowiązki uczestników postępowania </vt:lpstr>
      <vt:lpstr>Dokumentowanie czynności procesowych </vt:lpstr>
      <vt:lpstr>Protokół</vt:lpstr>
      <vt:lpstr>Protokół</vt:lpstr>
      <vt:lpstr>Protokół</vt:lpstr>
      <vt:lpstr>Dane, których nie zamieszcza się w protokole – art. 148a</vt:lpstr>
      <vt:lpstr>Protokół </vt:lpstr>
      <vt:lpstr>Protokół ograniczony </vt:lpstr>
      <vt:lpstr>Notatka urzędowa </vt:lpstr>
      <vt:lpstr>Postanowienie SN z 22.02.2007 r., V KK 183/06</vt:lpstr>
      <vt:lpstr>PowerPoint Presentation</vt:lpstr>
      <vt:lpstr>Dostęp do akt postępowania </vt:lpstr>
      <vt:lpstr>Dostęp do akt postępowania</vt:lpstr>
      <vt:lpstr>Dostęp do akt postępowania a tymczasowe aresztowanie </vt:lpstr>
      <vt:lpstr>Odtwarzanie zaginionych lub zniszczonych akt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Czynności procesowe</dc:title>
  <dc:creator>Dominika Czerniak</dc:creator>
  <cp:lastModifiedBy>Asus</cp:lastModifiedBy>
  <cp:revision>95</cp:revision>
  <dcterms:created xsi:type="dcterms:W3CDTF">2015-10-01T18:59:00Z</dcterms:created>
  <dcterms:modified xsi:type="dcterms:W3CDTF">2017-11-04T05:53:32Z</dcterms:modified>
</cp:coreProperties>
</file>