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Default Extension="svg" ContentType="image/svg+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99" r:id="rId4"/>
    <p:sldId id="300" r:id="rId5"/>
    <p:sldId id="257" r:id="rId6"/>
    <p:sldId id="301" r:id="rId7"/>
    <p:sldId id="258" r:id="rId8"/>
    <p:sldId id="260" r:id="rId9"/>
    <p:sldId id="261" r:id="rId10"/>
    <p:sldId id="262" r:id="rId11"/>
    <p:sldId id="302" r:id="rId12"/>
    <p:sldId id="303" r:id="rId13"/>
    <p:sldId id="263" r:id="rId14"/>
    <p:sldId id="304" r:id="rId15"/>
    <p:sldId id="305" r:id="rId16"/>
    <p:sldId id="264" r:id="rId17"/>
    <p:sldId id="265" r:id="rId18"/>
    <p:sldId id="266" r:id="rId19"/>
    <p:sldId id="268" r:id="rId20"/>
    <p:sldId id="270" r:id="rId21"/>
    <p:sldId id="272" r:id="rId22"/>
    <p:sldId id="306"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90" r:id="rId36"/>
    <p:sldId id="291" r:id="rId37"/>
    <p:sldId id="292" r:id="rId38"/>
    <p:sldId id="307" r:id="rId39"/>
    <p:sldId id="308" r:id="rId40"/>
    <p:sldId id="293" r:id="rId41"/>
    <p:sldId id="294" r:id="rId42"/>
    <p:sldId id="295" r:id="rId43"/>
    <p:sldId id="296" r:id="rId44"/>
    <p:sldId id="309" r:id="rId45"/>
    <p:sldId id="316" r:id="rId46"/>
    <p:sldId id="310" r:id="rId47"/>
    <p:sldId id="311" r:id="rId48"/>
    <p:sldId id="312" r:id="rId49"/>
    <p:sldId id="313" r:id="rId50"/>
    <p:sldId id="314" r:id="rId51"/>
    <p:sldId id="315" r:id="rId52"/>
    <p:sldId id="317" r:id="rId53"/>
    <p:sldId id="318" r:id="rId54"/>
    <p:sldId id="297" r:id="rId55"/>
    <p:sldId id="298" r:id="rId5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24" autoAdjust="0"/>
  </p:normalViewPr>
  <p:slideViewPr>
    <p:cSldViewPr snapToGrid="0">
      <p:cViewPr varScale="1">
        <p:scale>
          <a:sx n="69" d="100"/>
          <a:sy n="69" d="100"/>
        </p:scale>
        <p:origin x="-78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8C4E73-0C9F-47A2-A002-FB8A105475E4}" type="doc">
      <dgm:prSet loTypeId="urn:microsoft.com/office/officeart/2005/8/layout/cycle2" loCatId="cycle" qsTypeId="urn:microsoft.com/office/officeart/2005/8/quickstyle/simple1" qsCatId="simple" csTypeId="urn:microsoft.com/office/officeart/2005/8/colors/colorful3" csCatId="colorful" phldr="1"/>
      <dgm:spPr/>
    </dgm:pt>
    <dgm:pt modelId="{B1A12AE2-0955-4277-9346-49B2C566CED2}">
      <dgm:prSet phldrT="[Tekst]" custT="1"/>
      <dgm:spPr/>
      <dgm:t>
        <a:bodyPr/>
        <a:lstStyle/>
        <a:p>
          <a:r>
            <a:rPr lang="pl-PL" sz="2000" b="1" dirty="0"/>
            <a:t>prawdy materialnej</a:t>
          </a:r>
        </a:p>
      </dgm:t>
    </dgm:pt>
    <dgm:pt modelId="{B4746850-0F92-4A63-B508-DADD347E3C20}" type="parTrans" cxnId="{F490B85B-0AC3-40F1-8E54-C8F726FE1C77}">
      <dgm:prSet/>
      <dgm:spPr/>
      <dgm:t>
        <a:bodyPr/>
        <a:lstStyle/>
        <a:p>
          <a:endParaRPr lang="pl-PL"/>
        </a:p>
      </dgm:t>
    </dgm:pt>
    <dgm:pt modelId="{C5542F96-1388-4D37-B1F2-3B04F3F7AACF}" type="sibTrans" cxnId="{F490B85B-0AC3-40F1-8E54-C8F726FE1C77}">
      <dgm:prSet/>
      <dgm:spPr/>
      <dgm:t>
        <a:bodyPr/>
        <a:lstStyle/>
        <a:p>
          <a:endParaRPr lang="pl-PL"/>
        </a:p>
      </dgm:t>
    </dgm:pt>
    <dgm:pt modelId="{A2A0399B-9AF6-4BE0-B2C2-D671A02CF4E9}">
      <dgm:prSet phldrT="[Tekst]"/>
      <dgm:spPr/>
      <dgm:t>
        <a:bodyPr/>
        <a:lstStyle/>
        <a:p>
          <a:r>
            <a:rPr lang="pl-PL" b="1" dirty="0"/>
            <a:t>swobodnej oceny dowodów </a:t>
          </a:r>
        </a:p>
      </dgm:t>
    </dgm:pt>
    <dgm:pt modelId="{BC506014-5351-41FE-A165-A75887739667}" type="parTrans" cxnId="{F2533296-C752-41A1-B62C-6D612C36E8BA}">
      <dgm:prSet/>
      <dgm:spPr/>
      <dgm:t>
        <a:bodyPr/>
        <a:lstStyle/>
        <a:p>
          <a:endParaRPr lang="pl-PL"/>
        </a:p>
      </dgm:t>
    </dgm:pt>
    <dgm:pt modelId="{9409D464-20FA-431C-AC63-7CCDB16F7F4F}" type="sibTrans" cxnId="{F2533296-C752-41A1-B62C-6D612C36E8BA}">
      <dgm:prSet/>
      <dgm:spPr/>
      <dgm:t>
        <a:bodyPr/>
        <a:lstStyle/>
        <a:p>
          <a:endParaRPr lang="pl-PL"/>
        </a:p>
      </dgm:t>
    </dgm:pt>
    <dgm:pt modelId="{52D609C1-0E5E-492F-B6C9-0D30989CCE1A}">
      <dgm:prSet phldrT="[Tekst]" custT="1"/>
      <dgm:spPr/>
      <dgm:t>
        <a:bodyPr/>
        <a:lstStyle/>
        <a:p>
          <a:r>
            <a:rPr lang="pl-PL" sz="2400" b="1" dirty="0"/>
            <a:t>bezpośredniości</a:t>
          </a:r>
          <a:r>
            <a:rPr lang="pl-PL" sz="1700" dirty="0"/>
            <a:t> </a:t>
          </a:r>
        </a:p>
      </dgm:t>
    </dgm:pt>
    <dgm:pt modelId="{A25B55FB-1A48-4027-B079-F9BA3284C858}" type="parTrans" cxnId="{7810FF6D-DE77-47B2-A37D-0C35C330AB4E}">
      <dgm:prSet/>
      <dgm:spPr/>
      <dgm:t>
        <a:bodyPr/>
        <a:lstStyle/>
        <a:p>
          <a:endParaRPr lang="pl-PL"/>
        </a:p>
      </dgm:t>
    </dgm:pt>
    <dgm:pt modelId="{04D8C066-276E-4EC3-BD2E-B193621F26FB}" type="sibTrans" cxnId="{7810FF6D-DE77-47B2-A37D-0C35C330AB4E}">
      <dgm:prSet/>
      <dgm:spPr/>
      <dgm:t>
        <a:bodyPr/>
        <a:lstStyle/>
        <a:p>
          <a:endParaRPr lang="pl-PL"/>
        </a:p>
      </dgm:t>
    </dgm:pt>
    <dgm:pt modelId="{63ACDCFD-B2D4-4579-9B4E-5EF6516B25D3}" type="pres">
      <dgm:prSet presAssocID="{088C4E73-0C9F-47A2-A002-FB8A105475E4}" presName="cycle" presStyleCnt="0">
        <dgm:presLayoutVars>
          <dgm:dir/>
          <dgm:resizeHandles val="exact"/>
        </dgm:presLayoutVars>
      </dgm:prSet>
      <dgm:spPr/>
    </dgm:pt>
    <dgm:pt modelId="{68E13A14-1863-4564-99BC-9E47E3DC8F92}" type="pres">
      <dgm:prSet presAssocID="{B1A12AE2-0955-4277-9346-49B2C566CED2}" presName="node" presStyleLbl="node1" presStyleIdx="0" presStyleCnt="3">
        <dgm:presLayoutVars>
          <dgm:bulletEnabled val="1"/>
        </dgm:presLayoutVars>
      </dgm:prSet>
      <dgm:spPr/>
      <dgm:t>
        <a:bodyPr/>
        <a:lstStyle/>
        <a:p>
          <a:endParaRPr lang="pl-PL"/>
        </a:p>
      </dgm:t>
    </dgm:pt>
    <dgm:pt modelId="{AA60B2B3-B12E-4351-984D-0B8900FD1CB6}" type="pres">
      <dgm:prSet presAssocID="{C5542F96-1388-4D37-B1F2-3B04F3F7AACF}" presName="sibTrans" presStyleLbl="sibTrans2D1" presStyleIdx="0" presStyleCnt="3"/>
      <dgm:spPr/>
      <dgm:t>
        <a:bodyPr/>
        <a:lstStyle/>
        <a:p>
          <a:endParaRPr lang="pl-PL"/>
        </a:p>
      </dgm:t>
    </dgm:pt>
    <dgm:pt modelId="{E015AE76-A508-403F-9665-334F32582F90}" type="pres">
      <dgm:prSet presAssocID="{C5542F96-1388-4D37-B1F2-3B04F3F7AACF}" presName="connectorText" presStyleLbl="sibTrans2D1" presStyleIdx="0" presStyleCnt="3"/>
      <dgm:spPr/>
      <dgm:t>
        <a:bodyPr/>
        <a:lstStyle/>
        <a:p>
          <a:endParaRPr lang="pl-PL"/>
        </a:p>
      </dgm:t>
    </dgm:pt>
    <dgm:pt modelId="{0062A87D-582A-464E-93EF-EFA2B8DA8618}" type="pres">
      <dgm:prSet presAssocID="{A2A0399B-9AF6-4BE0-B2C2-D671A02CF4E9}" presName="node" presStyleLbl="node1" presStyleIdx="1" presStyleCnt="3">
        <dgm:presLayoutVars>
          <dgm:bulletEnabled val="1"/>
        </dgm:presLayoutVars>
      </dgm:prSet>
      <dgm:spPr/>
      <dgm:t>
        <a:bodyPr/>
        <a:lstStyle/>
        <a:p>
          <a:endParaRPr lang="pl-PL"/>
        </a:p>
      </dgm:t>
    </dgm:pt>
    <dgm:pt modelId="{A48BCAA1-D5AB-456B-A02E-D05FB1F2BBE4}" type="pres">
      <dgm:prSet presAssocID="{9409D464-20FA-431C-AC63-7CCDB16F7F4F}" presName="sibTrans" presStyleLbl="sibTrans2D1" presStyleIdx="1" presStyleCnt="3"/>
      <dgm:spPr/>
      <dgm:t>
        <a:bodyPr/>
        <a:lstStyle/>
        <a:p>
          <a:endParaRPr lang="pl-PL"/>
        </a:p>
      </dgm:t>
    </dgm:pt>
    <dgm:pt modelId="{37AA9F4C-AD02-484B-8A20-50E76601521C}" type="pres">
      <dgm:prSet presAssocID="{9409D464-20FA-431C-AC63-7CCDB16F7F4F}" presName="connectorText" presStyleLbl="sibTrans2D1" presStyleIdx="1" presStyleCnt="3"/>
      <dgm:spPr/>
      <dgm:t>
        <a:bodyPr/>
        <a:lstStyle/>
        <a:p>
          <a:endParaRPr lang="pl-PL"/>
        </a:p>
      </dgm:t>
    </dgm:pt>
    <dgm:pt modelId="{6FFA7DEB-C43B-4FFA-9971-814A6CA29CAF}" type="pres">
      <dgm:prSet presAssocID="{52D609C1-0E5E-492F-B6C9-0D30989CCE1A}" presName="node" presStyleLbl="node1" presStyleIdx="2" presStyleCnt="3">
        <dgm:presLayoutVars>
          <dgm:bulletEnabled val="1"/>
        </dgm:presLayoutVars>
      </dgm:prSet>
      <dgm:spPr/>
      <dgm:t>
        <a:bodyPr/>
        <a:lstStyle/>
        <a:p>
          <a:endParaRPr lang="pl-PL"/>
        </a:p>
      </dgm:t>
    </dgm:pt>
    <dgm:pt modelId="{46D4EC94-63E4-4363-8EEC-5D7AFAC71517}" type="pres">
      <dgm:prSet presAssocID="{04D8C066-276E-4EC3-BD2E-B193621F26FB}" presName="sibTrans" presStyleLbl="sibTrans2D1" presStyleIdx="2" presStyleCnt="3"/>
      <dgm:spPr/>
      <dgm:t>
        <a:bodyPr/>
        <a:lstStyle/>
        <a:p>
          <a:endParaRPr lang="pl-PL"/>
        </a:p>
      </dgm:t>
    </dgm:pt>
    <dgm:pt modelId="{99F325D9-5708-421E-84EC-12826B1341C2}" type="pres">
      <dgm:prSet presAssocID="{04D8C066-276E-4EC3-BD2E-B193621F26FB}" presName="connectorText" presStyleLbl="sibTrans2D1" presStyleIdx="2" presStyleCnt="3"/>
      <dgm:spPr/>
      <dgm:t>
        <a:bodyPr/>
        <a:lstStyle/>
        <a:p>
          <a:endParaRPr lang="pl-PL"/>
        </a:p>
      </dgm:t>
    </dgm:pt>
  </dgm:ptLst>
  <dgm:cxnLst>
    <dgm:cxn modelId="{B1BB220E-372C-47E7-BB5A-AB386C8990B3}" type="presOf" srcId="{52D609C1-0E5E-492F-B6C9-0D30989CCE1A}" destId="{6FFA7DEB-C43B-4FFA-9971-814A6CA29CAF}" srcOrd="0" destOrd="0" presId="urn:microsoft.com/office/officeart/2005/8/layout/cycle2"/>
    <dgm:cxn modelId="{A7B646C6-5FBE-44BB-8AAB-35C9DB5510DD}" type="presOf" srcId="{C5542F96-1388-4D37-B1F2-3B04F3F7AACF}" destId="{AA60B2B3-B12E-4351-984D-0B8900FD1CB6}" srcOrd="0" destOrd="0" presId="urn:microsoft.com/office/officeart/2005/8/layout/cycle2"/>
    <dgm:cxn modelId="{7810FF6D-DE77-47B2-A37D-0C35C330AB4E}" srcId="{088C4E73-0C9F-47A2-A002-FB8A105475E4}" destId="{52D609C1-0E5E-492F-B6C9-0D30989CCE1A}" srcOrd="2" destOrd="0" parTransId="{A25B55FB-1A48-4027-B079-F9BA3284C858}" sibTransId="{04D8C066-276E-4EC3-BD2E-B193621F26FB}"/>
    <dgm:cxn modelId="{D9104D8C-63C7-4A8A-A4E1-ABA8F202C43E}" type="presOf" srcId="{B1A12AE2-0955-4277-9346-49B2C566CED2}" destId="{68E13A14-1863-4564-99BC-9E47E3DC8F92}" srcOrd="0" destOrd="0" presId="urn:microsoft.com/office/officeart/2005/8/layout/cycle2"/>
    <dgm:cxn modelId="{8A4E017F-0E56-4D9A-9859-5648C59147E0}" type="presOf" srcId="{04D8C066-276E-4EC3-BD2E-B193621F26FB}" destId="{46D4EC94-63E4-4363-8EEC-5D7AFAC71517}" srcOrd="0" destOrd="0" presId="urn:microsoft.com/office/officeart/2005/8/layout/cycle2"/>
    <dgm:cxn modelId="{A7BE9383-A5B0-47AD-A1BE-B59E2C80933D}" type="presOf" srcId="{9409D464-20FA-431C-AC63-7CCDB16F7F4F}" destId="{37AA9F4C-AD02-484B-8A20-50E76601521C}" srcOrd="1" destOrd="0" presId="urn:microsoft.com/office/officeart/2005/8/layout/cycle2"/>
    <dgm:cxn modelId="{9B14AF6F-34C5-4B53-98F0-CBDFC3234E17}" type="presOf" srcId="{9409D464-20FA-431C-AC63-7CCDB16F7F4F}" destId="{A48BCAA1-D5AB-456B-A02E-D05FB1F2BBE4}" srcOrd="0" destOrd="0" presId="urn:microsoft.com/office/officeart/2005/8/layout/cycle2"/>
    <dgm:cxn modelId="{46C88066-E233-49AC-B739-64FD4F9F9A33}" type="presOf" srcId="{A2A0399B-9AF6-4BE0-B2C2-D671A02CF4E9}" destId="{0062A87D-582A-464E-93EF-EFA2B8DA8618}" srcOrd="0" destOrd="0" presId="urn:microsoft.com/office/officeart/2005/8/layout/cycle2"/>
    <dgm:cxn modelId="{F544CC84-BEE2-491B-9730-84843F48D193}" type="presOf" srcId="{C5542F96-1388-4D37-B1F2-3B04F3F7AACF}" destId="{E015AE76-A508-403F-9665-334F32582F90}" srcOrd="1" destOrd="0" presId="urn:microsoft.com/office/officeart/2005/8/layout/cycle2"/>
    <dgm:cxn modelId="{F2533296-C752-41A1-B62C-6D612C36E8BA}" srcId="{088C4E73-0C9F-47A2-A002-FB8A105475E4}" destId="{A2A0399B-9AF6-4BE0-B2C2-D671A02CF4E9}" srcOrd="1" destOrd="0" parTransId="{BC506014-5351-41FE-A165-A75887739667}" sibTransId="{9409D464-20FA-431C-AC63-7CCDB16F7F4F}"/>
    <dgm:cxn modelId="{F490B85B-0AC3-40F1-8E54-C8F726FE1C77}" srcId="{088C4E73-0C9F-47A2-A002-FB8A105475E4}" destId="{B1A12AE2-0955-4277-9346-49B2C566CED2}" srcOrd="0" destOrd="0" parTransId="{B4746850-0F92-4A63-B508-DADD347E3C20}" sibTransId="{C5542F96-1388-4D37-B1F2-3B04F3F7AACF}"/>
    <dgm:cxn modelId="{4A7CD63C-453B-4743-B3B1-05764032BCE9}" type="presOf" srcId="{04D8C066-276E-4EC3-BD2E-B193621F26FB}" destId="{99F325D9-5708-421E-84EC-12826B1341C2}" srcOrd="1" destOrd="0" presId="urn:microsoft.com/office/officeart/2005/8/layout/cycle2"/>
    <dgm:cxn modelId="{AC3EC8B1-0461-44F4-A0BB-73CC4C3EB3DD}" type="presOf" srcId="{088C4E73-0C9F-47A2-A002-FB8A105475E4}" destId="{63ACDCFD-B2D4-4579-9B4E-5EF6516B25D3}" srcOrd="0" destOrd="0" presId="urn:microsoft.com/office/officeart/2005/8/layout/cycle2"/>
    <dgm:cxn modelId="{B24A891B-465B-4072-B55E-5566E2D78A93}" type="presParOf" srcId="{63ACDCFD-B2D4-4579-9B4E-5EF6516B25D3}" destId="{68E13A14-1863-4564-99BC-9E47E3DC8F92}" srcOrd="0" destOrd="0" presId="urn:microsoft.com/office/officeart/2005/8/layout/cycle2"/>
    <dgm:cxn modelId="{D07A57C2-70D8-4B98-A886-375DC36C489E}" type="presParOf" srcId="{63ACDCFD-B2D4-4579-9B4E-5EF6516B25D3}" destId="{AA60B2B3-B12E-4351-984D-0B8900FD1CB6}" srcOrd="1" destOrd="0" presId="urn:microsoft.com/office/officeart/2005/8/layout/cycle2"/>
    <dgm:cxn modelId="{8373E644-666A-4E71-8866-678F16623092}" type="presParOf" srcId="{AA60B2B3-B12E-4351-984D-0B8900FD1CB6}" destId="{E015AE76-A508-403F-9665-334F32582F90}" srcOrd="0" destOrd="0" presId="urn:microsoft.com/office/officeart/2005/8/layout/cycle2"/>
    <dgm:cxn modelId="{6814CCE7-4818-41AC-89D2-A61E56FEA98F}" type="presParOf" srcId="{63ACDCFD-B2D4-4579-9B4E-5EF6516B25D3}" destId="{0062A87D-582A-464E-93EF-EFA2B8DA8618}" srcOrd="2" destOrd="0" presId="urn:microsoft.com/office/officeart/2005/8/layout/cycle2"/>
    <dgm:cxn modelId="{D805B705-4675-4E66-9B8F-0C88756CA290}" type="presParOf" srcId="{63ACDCFD-B2D4-4579-9B4E-5EF6516B25D3}" destId="{A48BCAA1-D5AB-456B-A02E-D05FB1F2BBE4}" srcOrd="3" destOrd="0" presId="urn:microsoft.com/office/officeart/2005/8/layout/cycle2"/>
    <dgm:cxn modelId="{59CEDA26-6555-44DF-8A76-DB86391784B2}" type="presParOf" srcId="{A48BCAA1-D5AB-456B-A02E-D05FB1F2BBE4}" destId="{37AA9F4C-AD02-484B-8A20-50E76601521C}" srcOrd="0" destOrd="0" presId="urn:microsoft.com/office/officeart/2005/8/layout/cycle2"/>
    <dgm:cxn modelId="{37E26B8F-626B-4313-8EF3-3B07B43298C6}" type="presParOf" srcId="{63ACDCFD-B2D4-4579-9B4E-5EF6516B25D3}" destId="{6FFA7DEB-C43B-4FFA-9971-814A6CA29CAF}" srcOrd="4" destOrd="0" presId="urn:microsoft.com/office/officeart/2005/8/layout/cycle2"/>
    <dgm:cxn modelId="{E7EB09E7-318C-471A-8881-1873FCD6816E}" type="presParOf" srcId="{63ACDCFD-B2D4-4579-9B4E-5EF6516B25D3}" destId="{46D4EC94-63E4-4363-8EEC-5D7AFAC71517}" srcOrd="5" destOrd="0" presId="urn:microsoft.com/office/officeart/2005/8/layout/cycle2"/>
    <dgm:cxn modelId="{27FA09BD-298F-42DA-9FB8-F5ED71CA672D}" type="presParOf" srcId="{46D4EC94-63E4-4363-8EEC-5D7AFAC71517}" destId="{99F325D9-5708-421E-84EC-12826B1341C2}"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3896DA-18AA-4543-A649-F642A17012A8}" type="doc">
      <dgm:prSet loTypeId="urn:microsoft.com/office/officeart/2005/8/layout/hList1" loCatId="list" qsTypeId="urn:microsoft.com/office/officeart/2005/8/quickstyle/simple3" qsCatId="simple" csTypeId="urn:microsoft.com/office/officeart/2005/8/colors/colorful1#1" csCatId="colorful" phldr="1"/>
      <dgm:spPr/>
      <dgm:t>
        <a:bodyPr/>
        <a:lstStyle/>
        <a:p>
          <a:endParaRPr lang="pl-PL"/>
        </a:p>
      </dgm:t>
    </dgm:pt>
    <dgm:pt modelId="{FD1F3593-24F1-4C2D-A4A0-74A9284BFB93}">
      <dgm:prSet phldrT="[Tekst]"/>
      <dgm:spPr/>
      <dgm:t>
        <a:bodyPr/>
        <a:lstStyle/>
        <a:p>
          <a:r>
            <a:rPr lang="pl-PL" b="1" dirty="0"/>
            <a:t>materialny</a:t>
          </a:r>
        </a:p>
      </dgm:t>
    </dgm:pt>
    <dgm:pt modelId="{E5AB4102-4291-40A8-83DC-149FCEE76388}" type="parTrans" cxnId="{311555B6-BB03-4A1A-8EB3-6D99433C848C}">
      <dgm:prSet/>
      <dgm:spPr/>
      <dgm:t>
        <a:bodyPr/>
        <a:lstStyle/>
        <a:p>
          <a:endParaRPr lang="pl-PL"/>
        </a:p>
      </dgm:t>
    </dgm:pt>
    <dgm:pt modelId="{F946B93A-E021-49E5-ACE9-5F26CD19BAEF}" type="sibTrans" cxnId="{311555B6-BB03-4A1A-8EB3-6D99433C848C}">
      <dgm:prSet/>
      <dgm:spPr/>
      <dgm:t>
        <a:bodyPr/>
        <a:lstStyle/>
        <a:p>
          <a:endParaRPr lang="pl-PL"/>
        </a:p>
      </dgm:t>
    </dgm:pt>
    <dgm:pt modelId="{D7B721F1-0351-415E-86EA-E17C813EB2E4}">
      <dgm:prSet phldrT="[Tekst]"/>
      <dgm:spPr/>
      <dgm:t>
        <a:bodyPr/>
        <a:lstStyle/>
        <a:p>
          <a:pPr algn="just">
            <a:buFont typeface="Symbol" panose="05050102010706020507" pitchFamily="18" charset="2"/>
            <a:buChar char=""/>
          </a:pPr>
          <a:r>
            <a:rPr lang="pl-PL" dirty="0"/>
            <a:t>udowodnienie zarzutu jest w interesie tego, kto stawia dany zarzut i obciążają go następstwa nieudowodnienia tezy (nieudowodniona teza upada);</a:t>
          </a:r>
        </a:p>
      </dgm:t>
    </dgm:pt>
    <dgm:pt modelId="{C6DFFC00-0692-4D6C-A784-74792FAFC68F}" type="parTrans" cxnId="{35172566-018F-47E9-AA3A-D8C1638D4E85}">
      <dgm:prSet/>
      <dgm:spPr/>
      <dgm:t>
        <a:bodyPr/>
        <a:lstStyle/>
        <a:p>
          <a:endParaRPr lang="pl-PL"/>
        </a:p>
      </dgm:t>
    </dgm:pt>
    <dgm:pt modelId="{6D8C4D4F-20D3-41AA-B2EC-A392E6970063}" type="sibTrans" cxnId="{35172566-018F-47E9-AA3A-D8C1638D4E85}">
      <dgm:prSet/>
      <dgm:spPr/>
      <dgm:t>
        <a:bodyPr/>
        <a:lstStyle/>
        <a:p>
          <a:endParaRPr lang="pl-PL"/>
        </a:p>
      </dgm:t>
    </dgm:pt>
    <dgm:pt modelId="{98F3CDC1-0849-4E59-B2C9-3275C939DD6E}">
      <dgm:prSet phldrT="[Tekst]"/>
      <dgm:spPr/>
      <dgm:t>
        <a:bodyPr/>
        <a:lstStyle/>
        <a:p>
          <a:r>
            <a:rPr lang="pl-PL" b="1" dirty="0"/>
            <a:t>formalny</a:t>
          </a:r>
        </a:p>
      </dgm:t>
    </dgm:pt>
    <dgm:pt modelId="{4947903B-7F52-4387-938F-A899E1B65E9A}" type="parTrans" cxnId="{78CFD442-D0F7-4999-B00F-76AEDB6E8D69}">
      <dgm:prSet/>
      <dgm:spPr/>
      <dgm:t>
        <a:bodyPr/>
        <a:lstStyle/>
        <a:p>
          <a:endParaRPr lang="pl-PL"/>
        </a:p>
      </dgm:t>
    </dgm:pt>
    <dgm:pt modelId="{FEF4DCA4-821C-45A5-ACE6-7001A818D5A3}" type="sibTrans" cxnId="{78CFD442-D0F7-4999-B00F-76AEDB6E8D69}">
      <dgm:prSet/>
      <dgm:spPr/>
      <dgm:t>
        <a:bodyPr/>
        <a:lstStyle/>
        <a:p>
          <a:endParaRPr lang="pl-PL"/>
        </a:p>
      </dgm:t>
    </dgm:pt>
    <dgm:pt modelId="{41CF2FF0-EE95-46FC-87B9-9F4260CF775B}">
      <dgm:prSet phldrT="[Tekst]"/>
      <dgm:spPr/>
      <dgm:t>
        <a:bodyPr/>
        <a:lstStyle/>
        <a:p>
          <a:pPr algn="just">
            <a:buFont typeface="Symbol" panose="05050102010706020507" pitchFamily="18" charset="2"/>
            <a:buChar char=""/>
          </a:pPr>
          <a:r>
            <a:rPr lang="pl-PL" dirty="0"/>
            <a:t>tezę może udowodnić wyłącznie ten, kto ją wysunął i tylko wtedy może zostać uwzględniona. </a:t>
          </a:r>
        </a:p>
      </dgm:t>
    </dgm:pt>
    <dgm:pt modelId="{7A36EDA6-6298-4E53-B627-B7E8856FF511}" type="parTrans" cxnId="{8F86FD02-DF3F-4E35-B4BA-590820A5B81C}">
      <dgm:prSet/>
      <dgm:spPr/>
      <dgm:t>
        <a:bodyPr/>
        <a:lstStyle/>
        <a:p>
          <a:endParaRPr lang="pl-PL"/>
        </a:p>
      </dgm:t>
    </dgm:pt>
    <dgm:pt modelId="{9AEE3C43-3F2D-4F0A-9AFA-8C9516240524}" type="sibTrans" cxnId="{8F86FD02-DF3F-4E35-B4BA-590820A5B81C}">
      <dgm:prSet/>
      <dgm:spPr/>
      <dgm:t>
        <a:bodyPr/>
        <a:lstStyle/>
        <a:p>
          <a:endParaRPr lang="pl-PL"/>
        </a:p>
      </dgm:t>
    </dgm:pt>
    <dgm:pt modelId="{216F570B-5017-456B-BF55-8FEFE18C09F2}">
      <dgm:prSet phldrT="[Tekst]"/>
      <dgm:spPr/>
      <dgm:t>
        <a:bodyPr/>
        <a:lstStyle/>
        <a:p>
          <a:r>
            <a:rPr lang="pl-PL" b="1" dirty="0"/>
            <a:t>prakseologiczny</a:t>
          </a:r>
        </a:p>
      </dgm:t>
    </dgm:pt>
    <dgm:pt modelId="{43220ACC-4A32-439C-A6FC-FB18AD7E0CA8}" type="parTrans" cxnId="{E1205B37-7858-4514-BF60-3A92E7D42338}">
      <dgm:prSet/>
      <dgm:spPr/>
      <dgm:t>
        <a:bodyPr/>
        <a:lstStyle/>
        <a:p>
          <a:endParaRPr lang="pl-PL"/>
        </a:p>
      </dgm:t>
    </dgm:pt>
    <dgm:pt modelId="{977BE9E7-D8BC-4762-B3F0-CEE3E7DE3EC8}" type="sibTrans" cxnId="{E1205B37-7858-4514-BF60-3A92E7D42338}">
      <dgm:prSet/>
      <dgm:spPr/>
      <dgm:t>
        <a:bodyPr/>
        <a:lstStyle/>
        <a:p>
          <a:endParaRPr lang="pl-PL"/>
        </a:p>
      </dgm:t>
    </dgm:pt>
    <dgm:pt modelId="{8B4DB214-01B5-4792-BAB1-081BD99F92BB}">
      <dgm:prSet phldrT="[Tekst]"/>
      <dgm:spPr/>
      <dgm:t>
        <a:bodyPr/>
        <a:lstStyle/>
        <a:p>
          <a:pPr algn="just"/>
          <a:r>
            <a:rPr lang="pl-PL" dirty="0"/>
            <a:t>ciężar dowodu spoczywa na każdym, kto coś twierdzi. </a:t>
          </a:r>
        </a:p>
      </dgm:t>
    </dgm:pt>
    <dgm:pt modelId="{355DD26D-B690-4AAB-90E2-A0F095E6CE12}" type="parTrans" cxnId="{80C2AC31-A63A-4762-8936-5CF4FCE427DB}">
      <dgm:prSet/>
      <dgm:spPr/>
      <dgm:t>
        <a:bodyPr/>
        <a:lstStyle/>
        <a:p>
          <a:endParaRPr lang="pl-PL"/>
        </a:p>
      </dgm:t>
    </dgm:pt>
    <dgm:pt modelId="{DEA1A5DA-322B-426A-80C0-EE3AA4C5001B}" type="sibTrans" cxnId="{80C2AC31-A63A-4762-8936-5CF4FCE427DB}">
      <dgm:prSet/>
      <dgm:spPr/>
      <dgm:t>
        <a:bodyPr/>
        <a:lstStyle/>
        <a:p>
          <a:endParaRPr lang="pl-PL"/>
        </a:p>
      </dgm:t>
    </dgm:pt>
    <dgm:pt modelId="{598B31DB-0FF3-49D9-8F02-BF4619F94E55}">
      <dgm:prSet phldrT="[Tekst]"/>
      <dgm:spPr/>
      <dgm:t>
        <a:bodyPr/>
        <a:lstStyle/>
        <a:p>
          <a:pPr algn="just">
            <a:buFont typeface="Symbol" panose="05050102010706020507" pitchFamily="18" charset="2"/>
            <a:buChar char=""/>
          </a:pPr>
          <a:r>
            <a:rPr lang="pl-PL" dirty="0"/>
            <a:t>ALE nie ma znaczenia kto udowodnił twierdzenie (np. oskarżony może przyznać się do winy i udowodnić zarzut oskarżenia)</a:t>
          </a:r>
        </a:p>
      </dgm:t>
    </dgm:pt>
    <dgm:pt modelId="{1C90E48D-99C3-4529-BC64-C93FE21CC85E}" type="parTrans" cxnId="{11B8FD75-0463-4A81-9728-780BF0C49FD6}">
      <dgm:prSet/>
      <dgm:spPr/>
      <dgm:t>
        <a:bodyPr/>
        <a:lstStyle/>
        <a:p>
          <a:endParaRPr lang="pl-PL"/>
        </a:p>
      </dgm:t>
    </dgm:pt>
    <dgm:pt modelId="{C1611D02-A2EE-45A0-BD03-EA29593769B5}" type="sibTrans" cxnId="{11B8FD75-0463-4A81-9728-780BF0C49FD6}">
      <dgm:prSet/>
      <dgm:spPr/>
      <dgm:t>
        <a:bodyPr/>
        <a:lstStyle/>
        <a:p>
          <a:endParaRPr lang="pl-PL"/>
        </a:p>
      </dgm:t>
    </dgm:pt>
    <dgm:pt modelId="{5CEFAFBE-6B66-4E8D-B29E-EDE27ED95008}">
      <dgm:prSet/>
      <dgm:spPr/>
      <dgm:t>
        <a:bodyPr/>
        <a:lstStyle/>
        <a:p>
          <a:pPr algn="just">
            <a:buFont typeface="Symbol" panose="05050102010706020507" pitchFamily="18" charset="2"/>
            <a:buChar char=""/>
          </a:pPr>
          <a:r>
            <a:rPr lang="pl-PL" dirty="0"/>
            <a:t>nie występuje w KPK ze względu na zasadę prawdy materialnej </a:t>
          </a:r>
        </a:p>
      </dgm:t>
    </dgm:pt>
    <dgm:pt modelId="{DCF30A5D-DA4C-429B-B6F0-B0B3A7062618}" type="parTrans" cxnId="{35FD4985-5863-4624-88D8-998B3CDEAD06}">
      <dgm:prSet/>
      <dgm:spPr/>
      <dgm:t>
        <a:bodyPr/>
        <a:lstStyle/>
        <a:p>
          <a:endParaRPr lang="pl-PL"/>
        </a:p>
      </dgm:t>
    </dgm:pt>
    <dgm:pt modelId="{2EDD94FA-7771-4B06-88F3-71FC182B4388}" type="sibTrans" cxnId="{35FD4985-5863-4624-88D8-998B3CDEAD06}">
      <dgm:prSet/>
      <dgm:spPr/>
      <dgm:t>
        <a:bodyPr/>
        <a:lstStyle/>
        <a:p>
          <a:endParaRPr lang="pl-PL"/>
        </a:p>
      </dgm:t>
    </dgm:pt>
    <dgm:pt modelId="{3A71C766-8592-4EDE-B5B7-08D66C8383D1}">
      <dgm:prSet phldrT="[Tekst]"/>
      <dgm:spPr/>
      <dgm:t>
        <a:bodyPr/>
        <a:lstStyle/>
        <a:p>
          <a:pPr algn="just">
            <a:buFont typeface="Symbol" panose="05050102010706020507" pitchFamily="18" charset="2"/>
            <a:buChar char=""/>
          </a:pPr>
          <a:r>
            <a:rPr lang="pl-PL" dirty="0"/>
            <a:t>nikt inny, a zwłaszcza organ procesowy nie może udowodnić tezy wysuniętej przez inną osobę (tzn. zarzut oskarżenia może udowodnić wyłącznie oskarżyciel)</a:t>
          </a:r>
        </a:p>
      </dgm:t>
    </dgm:pt>
    <dgm:pt modelId="{5916FCD5-E464-4A4B-B3E8-8BF25FD389CE}" type="parTrans" cxnId="{21DB289C-9C42-4DA7-A5B7-60D548D5D618}">
      <dgm:prSet/>
      <dgm:spPr/>
      <dgm:t>
        <a:bodyPr/>
        <a:lstStyle/>
        <a:p>
          <a:endParaRPr lang="pl-PL"/>
        </a:p>
      </dgm:t>
    </dgm:pt>
    <dgm:pt modelId="{78F74178-0E6F-4649-B281-4490AE967BE8}" type="sibTrans" cxnId="{21DB289C-9C42-4DA7-A5B7-60D548D5D618}">
      <dgm:prSet/>
      <dgm:spPr/>
      <dgm:t>
        <a:bodyPr/>
        <a:lstStyle/>
        <a:p>
          <a:endParaRPr lang="pl-PL"/>
        </a:p>
      </dgm:t>
    </dgm:pt>
    <dgm:pt modelId="{3CE2599C-B0E2-4E4A-B44A-34CAD51118EE}">
      <dgm:prSet phldrT="[Tekst]"/>
      <dgm:spPr/>
      <dgm:t>
        <a:bodyPr/>
        <a:lstStyle/>
        <a:p>
          <a:pPr algn="just"/>
          <a:r>
            <a:rPr lang="pl-PL" dirty="0"/>
            <a:t>Obciąża w tym znaczeniu również oskarżonego, gdy podnosi fakty sprzeczne z tezą oskarżenia</a:t>
          </a:r>
        </a:p>
      </dgm:t>
    </dgm:pt>
    <dgm:pt modelId="{F0F105AB-BD24-4DC5-8A6F-9850DF1D64FB}" type="parTrans" cxnId="{4E59AFBE-DA2F-4AF3-8F01-14367D9BD8A2}">
      <dgm:prSet/>
      <dgm:spPr/>
      <dgm:t>
        <a:bodyPr/>
        <a:lstStyle/>
        <a:p>
          <a:endParaRPr lang="pl-PL"/>
        </a:p>
      </dgm:t>
    </dgm:pt>
    <dgm:pt modelId="{3E65D194-0AEE-4704-A3AC-8C25427435A8}" type="sibTrans" cxnId="{4E59AFBE-DA2F-4AF3-8F01-14367D9BD8A2}">
      <dgm:prSet/>
      <dgm:spPr/>
      <dgm:t>
        <a:bodyPr/>
        <a:lstStyle/>
        <a:p>
          <a:endParaRPr lang="pl-PL"/>
        </a:p>
      </dgm:t>
    </dgm:pt>
    <dgm:pt modelId="{94DBA0A1-B0A2-4CD3-89CF-4E0A2DB53977}">
      <dgm:prSet phldrT="[Tekst]"/>
      <dgm:spPr/>
      <dgm:t>
        <a:bodyPr/>
        <a:lstStyle/>
        <a:p>
          <a:pPr algn="just"/>
          <a:r>
            <a:rPr lang="pl-PL" dirty="0"/>
            <a:t>np. musi przedstawić dowód potwierdzający alibi, jeżeli się na nie powołuje. </a:t>
          </a:r>
        </a:p>
      </dgm:t>
    </dgm:pt>
    <dgm:pt modelId="{FE1EE5C9-14A9-4012-8813-5FA1F35900FB}" type="parTrans" cxnId="{CDE68CF4-9983-40E9-B289-C6DA4D4A90AB}">
      <dgm:prSet/>
      <dgm:spPr/>
      <dgm:t>
        <a:bodyPr/>
        <a:lstStyle/>
        <a:p>
          <a:endParaRPr lang="pl-PL"/>
        </a:p>
      </dgm:t>
    </dgm:pt>
    <dgm:pt modelId="{FDBB361E-1D74-41A9-9D64-5D7771204A4F}" type="sibTrans" cxnId="{CDE68CF4-9983-40E9-B289-C6DA4D4A90AB}">
      <dgm:prSet/>
      <dgm:spPr/>
      <dgm:t>
        <a:bodyPr/>
        <a:lstStyle/>
        <a:p>
          <a:endParaRPr lang="pl-PL"/>
        </a:p>
      </dgm:t>
    </dgm:pt>
    <dgm:pt modelId="{32417111-2312-4B9E-BD8C-B1A3CD9C1D8E}" type="pres">
      <dgm:prSet presAssocID="{173896DA-18AA-4543-A649-F642A17012A8}" presName="Name0" presStyleCnt="0">
        <dgm:presLayoutVars>
          <dgm:dir/>
          <dgm:animLvl val="lvl"/>
          <dgm:resizeHandles val="exact"/>
        </dgm:presLayoutVars>
      </dgm:prSet>
      <dgm:spPr/>
      <dgm:t>
        <a:bodyPr/>
        <a:lstStyle/>
        <a:p>
          <a:endParaRPr lang="pl-PL"/>
        </a:p>
      </dgm:t>
    </dgm:pt>
    <dgm:pt modelId="{38AB2104-7CDE-4F3F-84F2-BD4A425DE1F7}" type="pres">
      <dgm:prSet presAssocID="{FD1F3593-24F1-4C2D-A4A0-74A9284BFB93}" presName="composite" presStyleCnt="0"/>
      <dgm:spPr/>
    </dgm:pt>
    <dgm:pt modelId="{688397E9-7D78-4187-A8F9-7516FA105035}" type="pres">
      <dgm:prSet presAssocID="{FD1F3593-24F1-4C2D-A4A0-74A9284BFB93}" presName="parTx" presStyleLbl="alignNode1" presStyleIdx="0" presStyleCnt="3">
        <dgm:presLayoutVars>
          <dgm:chMax val="0"/>
          <dgm:chPref val="0"/>
          <dgm:bulletEnabled val="1"/>
        </dgm:presLayoutVars>
      </dgm:prSet>
      <dgm:spPr/>
      <dgm:t>
        <a:bodyPr/>
        <a:lstStyle/>
        <a:p>
          <a:endParaRPr lang="pl-PL"/>
        </a:p>
      </dgm:t>
    </dgm:pt>
    <dgm:pt modelId="{88C736E8-0F73-43FE-9ED7-6A895E437D86}" type="pres">
      <dgm:prSet presAssocID="{FD1F3593-24F1-4C2D-A4A0-74A9284BFB93}" presName="desTx" presStyleLbl="alignAccFollowNode1" presStyleIdx="0" presStyleCnt="3">
        <dgm:presLayoutVars>
          <dgm:bulletEnabled val="1"/>
        </dgm:presLayoutVars>
      </dgm:prSet>
      <dgm:spPr/>
      <dgm:t>
        <a:bodyPr/>
        <a:lstStyle/>
        <a:p>
          <a:endParaRPr lang="pl-PL"/>
        </a:p>
      </dgm:t>
    </dgm:pt>
    <dgm:pt modelId="{8EDA6CB9-715E-40D6-B452-3134A278ED5F}" type="pres">
      <dgm:prSet presAssocID="{F946B93A-E021-49E5-ACE9-5F26CD19BAEF}" presName="space" presStyleCnt="0"/>
      <dgm:spPr/>
    </dgm:pt>
    <dgm:pt modelId="{04061707-0675-4DBD-A066-59517F510483}" type="pres">
      <dgm:prSet presAssocID="{98F3CDC1-0849-4E59-B2C9-3275C939DD6E}" presName="composite" presStyleCnt="0"/>
      <dgm:spPr/>
    </dgm:pt>
    <dgm:pt modelId="{831238A0-FA01-4FF6-9351-11042E1E2C74}" type="pres">
      <dgm:prSet presAssocID="{98F3CDC1-0849-4E59-B2C9-3275C939DD6E}" presName="parTx" presStyleLbl="alignNode1" presStyleIdx="1" presStyleCnt="3">
        <dgm:presLayoutVars>
          <dgm:chMax val="0"/>
          <dgm:chPref val="0"/>
          <dgm:bulletEnabled val="1"/>
        </dgm:presLayoutVars>
      </dgm:prSet>
      <dgm:spPr/>
      <dgm:t>
        <a:bodyPr/>
        <a:lstStyle/>
        <a:p>
          <a:endParaRPr lang="pl-PL"/>
        </a:p>
      </dgm:t>
    </dgm:pt>
    <dgm:pt modelId="{538BE234-64B9-4B55-A45B-CE4569DD1767}" type="pres">
      <dgm:prSet presAssocID="{98F3CDC1-0849-4E59-B2C9-3275C939DD6E}" presName="desTx" presStyleLbl="alignAccFollowNode1" presStyleIdx="1" presStyleCnt="3">
        <dgm:presLayoutVars>
          <dgm:bulletEnabled val="1"/>
        </dgm:presLayoutVars>
      </dgm:prSet>
      <dgm:spPr/>
      <dgm:t>
        <a:bodyPr/>
        <a:lstStyle/>
        <a:p>
          <a:endParaRPr lang="pl-PL"/>
        </a:p>
      </dgm:t>
    </dgm:pt>
    <dgm:pt modelId="{5C8B9BC4-8AA7-4331-81F3-5B2514598E45}" type="pres">
      <dgm:prSet presAssocID="{FEF4DCA4-821C-45A5-ACE6-7001A818D5A3}" presName="space" presStyleCnt="0"/>
      <dgm:spPr/>
    </dgm:pt>
    <dgm:pt modelId="{A81EB766-3E1D-4C31-8D58-E8AD06C0927B}" type="pres">
      <dgm:prSet presAssocID="{216F570B-5017-456B-BF55-8FEFE18C09F2}" presName="composite" presStyleCnt="0"/>
      <dgm:spPr/>
    </dgm:pt>
    <dgm:pt modelId="{E70E074C-9DE2-4978-8198-77DE4F4C0BAB}" type="pres">
      <dgm:prSet presAssocID="{216F570B-5017-456B-BF55-8FEFE18C09F2}" presName="parTx" presStyleLbl="alignNode1" presStyleIdx="2" presStyleCnt="3">
        <dgm:presLayoutVars>
          <dgm:chMax val="0"/>
          <dgm:chPref val="0"/>
          <dgm:bulletEnabled val="1"/>
        </dgm:presLayoutVars>
      </dgm:prSet>
      <dgm:spPr/>
      <dgm:t>
        <a:bodyPr/>
        <a:lstStyle/>
        <a:p>
          <a:endParaRPr lang="pl-PL"/>
        </a:p>
      </dgm:t>
    </dgm:pt>
    <dgm:pt modelId="{D2A94419-525D-4217-AD28-B15238E173D4}" type="pres">
      <dgm:prSet presAssocID="{216F570B-5017-456B-BF55-8FEFE18C09F2}" presName="desTx" presStyleLbl="alignAccFollowNode1" presStyleIdx="2" presStyleCnt="3">
        <dgm:presLayoutVars>
          <dgm:bulletEnabled val="1"/>
        </dgm:presLayoutVars>
      </dgm:prSet>
      <dgm:spPr/>
      <dgm:t>
        <a:bodyPr/>
        <a:lstStyle/>
        <a:p>
          <a:endParaRPr lang="pl-PL"/>
        </a:p>
      </dgm:t>
    </dgm:pt>
  </dgm:ptLst>
  <dgm:cxnLst>
    <dgm:cxn modelId="{086295BA-68F7-485C-8F7D-478AAD1C24C1}" type="presOf" srcId="{41CF2FF0-EE95-46FC-87B9-9F4260CF775B}" destId="{538BE234-64B9-4B55-A45B-CE4569DD1767}" srcOrd="0" destOrd="0" presId="urn:microsoft.com/office/officeart/2005/8/layout/hList1"/>
    <dgm:cxn modelId="{78CFD442-D0F7-4999-B00F-76AEDB6E8D69}" srcId="{173896DA-18AA-4543-A649-F642A17012A8}" destId="{98F3CDC1-0849-4E59-B2C9-3275C939DD6E}" srcOrd="1" destOrd="0" parTransId="{4947903B-7F52-4387-938F-A899E1B65E9A}" sibTransId="{FEF4DCA4-821C-45A5-ACE6-7001A818D5A3}"/>
    <dgm:cxn modelId="{B16ADD91-EE3D-49BF-9E80-CDE5697833DB}" type="presOf" srcId="{D7B721F1-0351-415E-86EA-E17C813EB2E4}" destId="{88C736E8-0F73-43FE-9ED7-6A895E437D86}" srcOrd="0" destOrd="0" presId="urn:microsoft.com/office/officeart/2005/8/layout/hList1"/>
    <dgm:cxn modelId="{CDE68CF4-9983-40E9-B289-C6DA4D4A90AB}" srcId="{216F570B-5017-456B-BF55-8FEFE18C09F2}" destId="{94DBA0A1-B0A2-4CD3-89CF-4E0A2DB53977}" srcOrd="2" destOrd="0" parTransId="{FE1EE5C9-14A9-4012-8813-5FA1F35900FB}" sibTransId="{FDBB361E-1D74-41A9-9D64-5D7771204A4F}"/>
    <dgm:cxn modelId="{3E64D76C-CE6E-4E18-BA3C-C9B993D9B5B2}" type="presOf" srcId="{598B31DB-0FF3-49D9-8F02-BF4619F94E55}" destId="{88C736E8-0F73-43FE-9ED7-6A895E437D86}" srcOrd="0" destOrd="1" presId="urn:microsoft.com/office/officeart/2005/8/layout/hList1"/>
    <dgm:cxn modelId="{80C2AC31-A63A-4762-8936-5CF4FCE427DB}" srcId="{216F570B-5017-456B-BF55-8FEFE18C09F2}" destId="{8B4DB214-01B5-4792-BAB1-081BD99F92BB}" srcOrd="0" destOrd="0" parTransId="{355DD26D-B690-4AAB-90E2-A0F095E6CE12}" sibTransId="{DEA1A5DA-322B-426A-80C0-EE3AA4C5001B}"/>
    <dgm:cxn modelId="{35172566-018F-47E9-AA3A-D8C1638D4E85}" srcId="{FD1F3593-24F1-4C2D-A4A0-74A9284BFB93}" destId="{D7B721F1-0351-415E-86EA-E17C813EB2E4}" srcOrd="0" destOrd="0" parTransId="{C6DFFC00-0692-4D6C-A784-74792FAFC68F}" sibTransId="{6D8C4D4F-20D3-41AA-B2EC-A392E6970063}"/>
    <dgm:cxn modelId="{8F86FD02-DF3F-4E35-B4BA-590820A5B81C}" srcId="{98F3CDC1-0849-4E59-B2C9-3275C939DD6E}" destId="{41CF2FF0-EE95-46FC-87B9-9F4260CF775B}" srcOrd="0" destOrd="0" parTransId="{7A36EDA6-6298-4E53-B627-B7E8856FF511}" sibTransId="{9AEE3C43-3F2D-4F0A-9AFA-8C9516240524}"/>
    <dgm:cxn modelId="{E1205B37-7858-4514-BF60-3A92E7D42338}" srcId="{173896DA-18AA-4543-A649-F642A17012A8}" destId="{216F570B-5017-456B-BF55-8FEFE18C09F2}" srcOrd="2" destOrd="0" parTransId="{43220ACC-4A32-439C-A6FC-FB18AD7E0CA8}" sibTransId="{977BE9E7-D8BC-4762-B3F0-CEE3E7DE3EC8}"/>
    <dgm:cxn modelId="{46AC3359-B5B7-49F0-BF27-F0AD8251BFC3}" type="presOf" srcId="{94DBA0A1-B0A2-4CD3-89CF-4E0A2DB53977}" destId="{D2A94419-525D-4217-AD28-B15238E173D4}" srcOrd="0" destOrd="2" presId="urn:microsoft.com/office/officeart/2005/8/layout/hList1"/>
    <dgm:cxn modelId="{311555B6-BB03-4A1A-8EB3-6D99433C848C}" srcId="{173896DA-18AA-4543-A649-F642A17012A8}" destId="{FD1F3593-24F1-4C2D-A4A0-74A9284BFB93}" srcOrd="0" destOrd="0" parTransId="{E5AB4102-4291-40A8-83DC-149FCEE76388}" sibTransId="{F946B93A-E021-49E5-ACE9-5F26CD19BAEF}"/>
    <dgm:cxn modelId="{5E616594-D1FC-4DC5-831C-84ACCAA5E2EC}" type="presOf" srcId="{3CE2599C-B0E2-4E4A-B44A-34CAD51118EE}" destId="{D2A94419-525D-4217-AD28-B15238E173D4}" srcOrd="0" destOrd="1" presId="urn:microsoft.com/office/officeart/2005/8/layout/hList1"/>
    <dgm:cxn modelId="{21DB289C-9C42-4DA7-A5B7-60D548D5D618}" srcId="{98F3CDC1-0849-4E59-B2C9-3275C939DD6E}" destId="{3A71C766-8592-4EDE-B5B7-08D66C8383D1}" srcOrd="1" destOrd="0" parTransId="{5916FCD5-E464-4A4B-B3E8-8BF25FD389CE}" sibTransId="{78F74178-0E6F-4649-B281-4490AE967BE8}"/>
    <dgm:cxn modelId="{9FF54A27-2AD5-440C-B7B3-5995F0CEC7F2}" type="presOf" srcId="{173896DA-18AA-4543-A649-F642A17012A8}" destId="{32417111-2312-4B9E-BD8C-B1A3CD9C1D8E}" srcOrd="0" destOrd="0" presId="urn:microsoft.com/office/officeart/2005/8/layout/hList1"/>
    <dgm:cxn modelId="{F2881375-F9EC-4610-AC92-9A10C6A1A29A}" type="presOf" srcId="{216F570B-5017-456B-BF55-8FEFE18C09F2}" destId="{E70E074C-9DE2-4978-8198-77DE4F4C0BAB}" srcOrd="0" destOrd="0" presId="urn:microsoft.com/office/officeart/2005/8/layout/hList1"/>
    <dgm:cxn modelId="{B93929E2-B18E-4AFC-9251-97638DE1C1D7}" type="presOf" srcId="{3A71C766-8592-4EDE-B5B7-08D66C8383D1}" destId="{538BE234-64B9-4B55-A45B-CE4569DD1767}" srcOrd="0" destOrd="1" presId="urn:microsoft.com/office/officeart/2005/8/layout/hList1"/>
    <dgm:cxn modelId="{C3EED347-E175-4F0B-891D-CBB0B2DFDEC4}" type="presOf" srcId="{5CEFAFBE-6B66-4E8D-B29E-EDE27ED95008}" destId="{538BE234-64B9-4B55-A45B-CE4569DD1767}" srcOrd="0" destOrd="2" presId="urn:microsoft.com/office/officeart/2005/8/layout/hList1"/>
    <dgm:cxn modelId="{1F030D32-949C-4802-BF0E-EE848B783CC2}" type="presOf" srcId="{8B4DB214-01B5-4792-BAB1-081BD99F92BB}" destId="{D2A94419-525D-4217-AD28-B15238E173D4}" srcOrd="0" destOrd="0" presId="urn:microsoft.com/office/officeart/2005/8/layout/hList1"/>
    <dgm:cxn modelId="{35FD4985-5863-4624-88D8-998B3CDEAD06}" srcId="{98F3CDC1-0849-4E59-B2C9-3275C939DD6E}" destId="{5CEFAFBE-6B66-4E8D-B29E-EDE27ED95008}" srcOrd="2" destOrd="0" parTransId="{DCF30A5D-DA4C-429B-B6F0-B0B3A7062618}" sibTransId="{2EDD94FA-7771-4B06-88F3-71FC182B4388}"/>
    <dgm:cxn modelId="{4E59AFBE-DA2F-4AF3-8F01-14367D9BD8A2}" srcId="{216F570B-5017-456B-BF55-8FEFE18C09F2}" destId="{3CE2599C-B0E2-4E4A-B44A-34CAD51118EE}" srcOrd="1" destOrd="0" parTransId="{F0F105AB-BD24-4DC5-8A6F-9850DF1D64FB}" sibTransId="{3E65D194-0AEE-4704-A3AC-8C25427435A8}"/>
    <dgm:cxn modelId="{F12B159D-F259-4EE3-985E-CFD492DB3D09}" type="presOf" srcId="{FD1F3593-24F1-4C2D-A4A0-74A9284BFB93}" destId="{688397E9-7D78-4187-A8F9-7516FA105035}" srcOrd="0" destOrd="0" presId="urn:microsoft.com/office/officeart/2005/8/layout/hList1"/>
    <dgm:cxn modelId="{84C7D795-C00E-4B45-9D94-33CAE515EF09}" type="presOf" srcId="{98F3CDC1-0849-4E59-B2C9-3275C939DD6E}" destId="{831238A0-FA01-4FF6-9351-11042E1E2C74}" srcOrd="0" destOrd="0" presId="urn:microsoft.com/office/officeart/2005/8/layout/hList1"/>
    <dgm:cxn modelId="{11B8FD75-0463-4A81-9728-780BF0C49FD6}" srcId="{FD1F3593-24F1-4C2D-A4A0-74A9284BFB93}" destId="{598B31DB-0FF3-49D9-8F02-BF4619F94E55}" srcOrd="1" destOrd="0" parTransId="{1C90E48D-99C3-4529-BC64-C93FE21CC85E}" sibTransId="{C1611D02-A2EE-45A0-BD03-EA29593769B5}"/>
    <dgm:cxn modelId="{E556496D-531F-4512-BF3C-C4F20283B543}" type="presParOf" srcId="{32417111-2312-4B9E-BD8C-B1A3CD9C1D8E}" destId="{38AB2104-7CDE-4F3F-84F2-BD4A425DE1F7}" srcOrd="0" destOrd="0" presId="urn:microsoft.com/office/officeart/2005/8/layout/hList1"/>
    <dgm:cxn modelId="{152382A8-B120-4DC2-A854-0D0B329F030B}" type="presParOf" srcId="{38AB2104-7CDE-4F3F-84F2-BD4A425DE1F7}" destId="{688397E9-7D78-4187-A8F9-7516FA105035}" srcOrd="0" destOrd="0" presId="urn:microsoft.com/office/officeart/2005/8/layout/hList1"/>
    <dgm:cxn modelId="{B42E106C-1D2C-4826-BAD7-5E44CD851C61}" type="presParOf" srcId="{38AB2104-7CDE-4F3F-84F2-BD4A425DE1F7}" destId="{88C736E8-0F73-43FE-9ED7-6A895E437D86}" srcOrd="1" destOrd="0" presId="urn:microsoft.com/office/officeart/2005/8/layout/hList1"/>
    <dgm:cxn modelId="{E66E3468-E375-438F-9DCD-9D5BDE95E54C}" type="presParOf" srcId="{32417111-2312-4B9E-BD8C-B1A3CD9C1D8E}" destId="{8EDA6CB9-715E-40D6-B452-3134A278ED5F}" srcOrd="1" destOrd="0" presId="urn:microsoft.com/office/officeart/2005/8/layout/hList1"/>
    <dgm:cxn modelId="{10B455AA-92F9-43CB-9ED3-E8633EF13BA4}" type="presParOf" srcId="{32417111-2312-4B9E-BD8C-B1A3CD9C1D8E}" destId="{04061707-0675-4DBD-A066-59517F510483}" srcOrd="2" destOrd="0" presId="urn:microsoft.com/office/officeart/2005/8/layout/hList1"/>
    <dgm:cxn modelId="{F703237C-99C4-4495-B256-5C1ECF550224}" type="presParOf" srcId="{04061707-0675-4DBD-A066-59517F510483}" destId="{831238A0-FA01-4FF6-9351-11042E1E2C74}" srcOrd="0" destOrd="0" presId="urn:microsoft.com/office/officeart/2005/8/layout/hList1"/>
    <dgm:cxn modelId="{6E55A8DF-4902-4041-9765-5047FCFBDE99}" type="presParOf" srcId="{04061707-0675-4DBD-A066-59517F510483}" destId="{538BE234-64B9-4B55-A45B-CE4569DD1767}" srcOrd="1" destOrd="0" presId="urn:microsoft.com/office/officeart/2005/8/layout/hList1"/>
    <dgm:cxn modelId="{1BB3385F-F086-44E9-8F1C-29591700C6FA}" type="presParOf" srcId="{32417111-2312-4B9E-BD8C-B1A3CD9C1D8E}" destId="{5C8B9BC4-8AA7-4331-81F3-5B2514598E45}" srcOrd="3" destOrd="0" presId="urn:microsoft.com/office/officeart/2005/8/layout/hList1"/>
    <dgm:cxn modelId="{BAAFADEE-0C58-4217-BE03-9FC255EFD9F6}" type="presParOf" srcId="{32417111-2312-4B9E-BD8C-B1A3CD9C1D8E}" destId="{A81EB766-3E1D-4C31-8D58-E8AD06C0927B}" srcOrd="4" destOrd="0" presId="urn:microsoft.com/office/officeart/2005/8/layout/hList1"/>
    <dgm:cxn modelId="{3A6E82E5-E0F4-4225-8ED2-C663132648EE}" type="presParOf" srcId="{A81EB766-3E1D-4C31-8D58-E8AD06C0927B}" destId="{E70E074C-9DE2-4978-8198-77DE4F4C0BAB}" srcOrd="0" destOrd="0" presId="urn:microsoft.com/office/officeart/2005/8/layout/hList1"/>
    <dgm:cxn modelId="{5870831D-3840-42CE-87B4-C0181EEB1A63}" type="presParOf" srcId="{A81EB766-3E1D-4C31-8D58-E8AD06C0927B}" destId="{D2A94419-525D-4217-AD28-B15238E173D4}"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4A36ED-D3B6-49C1-BE55-8EB4A6C58E77}" type="doc">
      <dgm:prSet loTypeId="urn:microsoft.com/office/officeart/2005/8/layout/hList1" loCatId="list" qsTypeId="urn:microsoft.com/office/officeart/2005/8/quickstyle/simple2" qsCatId="simple" csTypeId="urn:microsoft.com/office/officeart/2005/8/colors/accent3_3" csCatId="accent3" phldr="1"/>
      <dgm:spPr/>
      <dgm:t>
        <a:bodyPr/>
        <a:lstStyle/>
        <a:p>
          <a:endParaRPr lang="pl-PL"/>
        </a:p>
      </dgm:t>
    </dgm:pt>
    <dgm:pt modelId="{CBB54C37-7F4F-49D2-A122-5F5A3FA55CFF}">
      <dgm:prSet phldrT="[Tekst]"/>
      <dgm:spPr/>
      <dgm:t>
        <a:bodyPr/>
        <a:lstStyle/>
        <a:p>
          <a:pPr algn="just"/>
          <a:r>
            <a:rPr lang="pl-PL" dirty="0"/>
            <a:t>Osoba lub rzecz od której pochodzą informacje o faktach  istotnych dla rozstrzygnięcia</a:t>
          </a:r>
        </a:p>
      </dgm:t>
    </dgm:pt>
    <dgm:pt modelId="{234C8C9F-7C46-4EB6-8AF4-945ADD640B08}" type="parTrans" cxnId="{A07FE4BD-16C4-439E-BFF1-626C6983ED34}">
      <dgm:prSet/>
      <dgm:spPr/>
      <dgm:t>
        <a:bodyPr/>
        <a:lstStyle/>
        <a:p>
          <a:endParaRPr lang="pl-PL"/>
        </a:p>
      </dgm:t>
    </dgm:pt>
    <dgm:pt modelId="{A0856152-6069-4E62-9FF2-7795B66A6DE4}" type="sibTrans" cxnId="{A07FE4BD-16C4-439E-BFF1-626C6983ED34}">
      <dgm:prSet/>
      <dgm:spPr/>
      <dgm:t>
        <a:bodyPr/>
        <a:lstStyle/>
        <a:p>
          <a:endParaRPr lang="pl-PL"/>
        </a:p>
      </dgm:t>
    </dgm:pt>
    <dgm:pt modelId="{5A7847A6-2EB2-4901-8F74-20F134EC8804}">
      <dgm:prSet phldrT="[Tekst]"/>
      <dgm:spPr/>
      <dgm:t>
        <a:bodyPr/>
        <a:lstStyle/>
        <a:p>
          <a:r>
            <a:rPr lang="pl-PL" dirty="0"/>
            <a:t>Oskarżony</a:t>
          </a:r>
        </a:p>
      </dgm:t>
    </dgm:pt>
    <dgm:pt modelId="{BC53F728-BDFF-4D48-A71F-ABE119BFE8FF}" type="parTrans" cxnId="{9B34771D-2624-4751-A93F-3B864A20E4F4}">
      <dgm:prSet/>
      <dgm:spPr/>
      <dgm:t>
        <a:bodyPr/>
        <a:lstStyle/>
        <a:p>
          <a:endParaRPr lang="pl-PL"/>
        </a:p>
      </dgm:t>
    </dgm:pt>
    <dgm:pt modelId="{060EFAC1-8933-408A-A01B-9D21217CC1CB}" type="sibTrans" cxnId="{9B34771D-2624-4751-A93F-3B864A20E4F4}">
      <dgm:prSet/>
      <dgm:spPr/>
      <dgm:t>
        <a:bodyPr/>
        <a:lstStyle/>
        <a:p>
          <a:endParaRPr lang="pl-PL"/>
        </a:p>
      </dgm:t>
    </dgm:pt>
    <dgm:pt modelId="{7D0B5C23-0933-422B-8539-7FD7C1B4734B}">
      <dgm:prSet phldrT="[Tekst]"/>
      <dgm:spPr/>
      <dgm:t>
        <a:bodyPr/>
        <a:lstStyle/>
        <a:p>
          <a:pPr algn="just"/>
          <a:r>
            <a:rPr lang="pl-PL" dirty="0" smtClean="0"/>
            <a:t>Nośnik informacji o fakcie podlegającym udowodnieniu. </a:t>
          </a:r>
          <a:endParaRPr lang="pl-PL" dirty="0"/>
        </a:p>
      </dgm:t>
    </dgm:pt>
    <dgm:pt modelId="{118850EB-42AB-473F-B11E-6C0A1B783C3E}" type="parTrans" cxnId="{37C0B0D6-DDBA-46EF-A084-ECC99CB183F9}">
      <dgm:prSet/>
      <dgm:spPr/>
      <dgm:t>
        <a:bodyPr/>
        <a:lstStyle/>
        <a:p>
          <a:endParaRPr lang="pl-PL"/>
        </a:p>
      </dgm:t>
    </dgm:pt>
    <dgm:pt modelId="{A00A5E36-AAFF-4A2D-8D1E-0D38B52A2F8E}" type="sibTrans" cxnId="{37C0B0D6-DDBA-46EF-A084-ECC99CB183F9}">
      <dgm:prSet/>
      <dgm:spPr/>
      <dgm:t>
        <a:bodyPr/>
        <a:lstStyle/>
        <a:p>
          <a:endParaRPr lang="pl-PL"/>
        </a:p>
      </dgm:t>
    </dgm:pt>
    <dgm:pt modelId="{C8CC9AFF-BDC3-4567-A9A8-2B0FC2C249E2}">
      <dgm:prSet phldrT="[Tekst]"/>
      <dgm:spPr/>
      <dgm:t>
        <a:bodyPr/>
        <a:lstStyle/>
        <a:p>
          <a:r>
            <a:rPr lang="pl-PL" dirty="0"/>
            <a:t>Wyjaśnienia</a:t>
          </a:r>
        </a:p>
      </dgm:t>
    </dgm:pt>
    <dgm:pt modelId="{591B6BC8-E4FE-45C4-AF8E-83B6B838D5A7}" type="parTrans" cxnId="{9F6F2E46-646F-44E6-87F7-C8FADB03C020}">
      <dgm:prSet/>
      <dgm:spPr/>
      <dgm:t>
        <a:bodyPr/>
        <a:lstStyle/>
        <a:p>
          <a:endParaRPr lang="pl-PL"/>
        </a:p>
      </dgm:t>
    </dgm:pt>
    <dgm:pt modelId="{F271A684-95ED-4903-8A15-2780FFB362C5}" type="sibTrans" cxnId="{9F6F2E46-646F-44E6-87F7-C8FADB03C020}">
      <dgm:prSet/>
      <dgm:spPr/>
      <dgm:t>
        <a:bodyPr/>
        <a:lstStyle/>
        <a:p>
          <a:endParaRPr lang="pl-PL"/>
        </a:p>
      </dgm:t>
    </dgm:pt>
    <dgm:pt modelId="{6599A325-B8BD-4181-A35A-BF667DC2F6E6}">
      <dgm:prSet/>
      <dgm:spPr/>
      <dgm:t>
        <a:bodyPr/>
        <a:lstStyle/>
        <a:p>
          <a:r>
            <a:rPr lang="pl-PL"/>
            <a:t>Świadek</a:t>
          </a:r>
          <a:endParaRPr lang="pl-PL" dirty="0"/>
        </a:p>
      </dgm:t>
    </dgm:pt>
    <dgm:pt modelId="{366E93D6-2566-4556-86C1-0641216FEC6B}" type="parTrans" cxnId="{687380E3-8AC5-4BB4-A715-7DB76457CC05}">
      <dgm:prSet/>
      <dgm:spPr/>
      <dgm:t>
        <a:bodyPr/>
        <a:lstStyle/>
        <a:p>
          <a:endParaRPr lang="pl-PL"/>
        </a:p>
      </dgm:t>
    </dgm:pt>
    <dgm:pt modelId="{0E93D366-6CEF-4A8C-8A6A-6D563FB18A7C}" type="sibTrans" cxnId="{687380E3-8AC5-4BB4-A715-7DB76457CC05}">
      <dgm:prSet/>
      <dgm:spPr/>
      <dgm:t>
        <a:bodyPr/>
        <a:lstStyle/>
        <a:p>
          <a:endParaRPr lang="pl-PL"/>
        </a:p>
      </dgm:t>
    </dgm:pt>
    <dgm:pt modelId="{AA10F33D-D138-405B-BCA8-5EADE4B6F5B2}">
      <dgm:prSet/>
      <dgm:spPr/>
      <dgm:t>
        <a:bodyPr/>
        <a:lstStyle/>
        <a:p>
          <a:r>
            <a:rPr lang="pl-PL" dirty="0"/>
            <a:t>Biegły </a:t>
          </a:r>
        </a:p>
      </dgm:t>
    </dgm:pt>
    <dgm:pt modelId="{4B3D496E-D5F8-4BA0-B6BD-564A1BCFE0EB}" type="parTrans" cxnId="{474C2FFE-5889-4398-916A-B15666EFBCA9}">
      <dgm:prSet/>
      <dgm:spPr/>
      <dgm:t>
        <a:bodyPr/>
        <a:lstStyle/>
        <a:p>
          <a:endParaRPr lang="pl-PL"/>
        </a:p>
      </dgm:t>
    </dgm:pt>
    <dgm:pt modelId="{169FF52B-FB32-4BB4-B075-D293D3AE449D}" type="sibTrans" cxnId="{474C2FFE-5889-4398-916A-B15666EFBCA9}">
      <dgm:prSet/>
      <dgm:spPr/>
      <dgm:t>
        <a:bodyPr/>
        <a:lstStyle/>
        <a:p>
          <a:endParaRPr lang="pl-PL"/>
        </a:p>
      </dgm:t>
    </dgm:pt>
    <dgm:pt modelId="{437D9FD6-0F57-4B8F-B892-D1901FBB4428}">
      <dgm:prSet/>
      <dgm:spPr/>
      <dgm:t>
        <a:bodyPr/>
        <a:lstStyle/>
        <a:p>
          <a:r>
            <a:rPr lang="pl-PL"/>
            <a:t>Rzecz lub miejsce</a:t>
          </a:r>
          <a:endParaRPr lang="pl-PL" dirty="0"/>
        </a:p>
      </dgm:t>
    </dgm:pt>
    <dgm:pt modelId="{A839B555-4F6A-4ACA-B77B-A13FFE30ECF1}" type="parTrans" cxnId="{A57C4626-4F43-4ABB-8767-D7077F46D692}">
      <dgm:prSet/>
      <dgm:spPr/>
      <dgm:t>
        <a:bodyPr/>
        <a:lstStyle/>
        <a:p>
          <a:endParaRPr lang="pl-PL"/>
        </a:p>
      </dgm:t>
    </dgm:pt>
    <dgm:pt modelId="{C79C26B6-65D7-44CF-BA7E-90541C6DDAF2}" type="sibTrans" cxnId="{A57C4626-4F43-4ABB-8767-D7077F46D692}">
      <dgm:prSet/>
      <dgm:spPr/>
      <dgm:t>
        <a:bodyPr/>
        <a:lstStyle/>
        <a:p>
          <a:endParaRPr lang="pl-PL"/>
        </a:p>
      </dgm:t>
    </dgm:pt>
    <dgm:pt modelId="{6F57EF89-DC9D-40FF-B7D8-5F7398379CBF}">
      <dgm:prSet/>
      <dgm:spPr/>
      <dgm:t>
        <a:bodyPr/>
        <a:lstStyle/>
        <a:p>
          <a:r>
            <a:rPr lang="pl-PL" dirty="0"/>
            <a:t>Dokument </a:t>
          </a:r>
        </a:p>
      </dgm:t>
    </dgm:pt>
    <dgm:pt modelId="{AB210B4A-3C47-44FA-8211-EF7D0BF7E227}" type="parTrans" cxnId="{C209F34A-A94B-45C6-882F-B54F09A43D66}">
      <dgm:prSet/>
      <dgm:spPr/>
      <dgm:t>
        <a:bodyPr/>
        <a:lstStyle/>
        <a:p>
          <a:endParaRPr lang="pl-PL"/>
        </a:p>
      </dgm:t>
    </dgm:pt>
    <dgm:pt modelId="{611DA116-FAB4-46AD-9B0D-A390D9954C9F}" type="sibTrans" cxnId="{C209F34A-A94B-45C6-882F-B54F09A43D66}">
      <dgm:prSet/>
      <dgm:spPr/>
      <dgm:t>
        <a:bodyPr/>
        <a:lstStyle/>
        <a:p>
          <a:endParaRPr lang="pl-PL"/>
        </a:p>
      </dgm:t>
    </dgm:pt>
    <dgm:pt modelId="{5441C16B-1C6F-414E-AAC7-AE83C9214DAA}">
      <dgm:prSet/>
      <dgm:spPr/>
      <dgm:t>
        <a:bodyPr/>
        <a:lstStyle/>
        <a:p>
          <a:r>
            <a:rPr lang="pl-PL" dirty="0"/>
            <a:t>Zeznania</a:t>
          </a:r>
        </a:p>
      </dgm:t>
    </dgm:pt>
    <dgm:pt modelId="{B6ADF4CA-F90E-4134-BBB4-D44AF6E73A78}" type="parTrans" cxnId="{1A613DB7-F5A9-4576-9A8E-CB8CEB8CEB1F}">
      <dgm:prSet/>
      <dgm:spPr/>
      <dgm:t>
        <a:bodyPr/>
        <a:lstStyle/>
        <a:p>
          <a:endParaRPr lang="pl-PL"/>
        </a:p>
      </dgm:t>
    </dgm:pt>
    <dgm:pt modelId="{AF0DE456-0FAC-43BB-8DCE-08E0E172733B}" type="sibTrans" cxnId="{1A613DB7-F5A9-4576-9A8E-CB8CEB8CEB1F}">
      <dgm:prSet/>
      <dgm:spPr/>
      <dgm:t>
        <a:bodyPr/>
        <a:lstStyle/>
        <a:p>
          <a:endParaRPr lang="pl-PL"/>
        </a:p>
      </dgm:t>
    </dgm:pt>
    <dgm:pt modelId="{44C8995A-BD0C-453E-933F-2FEF5EE42996}">
      <dgm:prSet/>
      <dgm:spPr/>
      <dgm:t>
        <a:bodyPr/>
        <a:lstStyle/>
        <a:p>
          <a:r>
            <a:rPr lang="pl-PL"/>
            <a:t>Opinia </a:t>
          </a:r>
          <a:endParaRPr lang="pl-PL" dirty="0"/>
        </a:p>
      </dgm:t>
    </dgm:pt>
    <dgm:pt modelId="{211DA7DD-E29B-4BB8-8317-ED632B9B1F8F}" type="parTrans" cxnId="{A128BF12-1D3C-4422-BB53-E3CC81F8BB72}">
      <dgm:prSet/>
      <dgm:spPr/>
      <dgm:t>
        <a:bodyPr/>
        <a:lstStyle/>
        <a:p>
          <a:endParaRPr lang="pl-PL"/>
        </a:p>
      </dgm:t>
    </dgm:pt>
    <dgm:pt modelId="{B251431E-BE03-4E03-B3EB-6433B030B5B5}" type="sibTrans" cxnId="{A128BF12-1D3C-4422-BB53-E3CC81F8BB72}">
      <dgm:prSet/>
      <dgm:spPr/>
      <dgm:t>
        <a:bodyPr/>
        <a:lstStyle/>
        <a:p>
          <a:endParaRPr lang="pl-PL"/>
        </a:p>
      </dgm:t>
    </dgm:pt>
    <dgm:pt modelId="{C1BA59E5-2C2E-4C62-A22D-E17A95442CAA}">
      <dgm:prSet/>
      <dgm:spPr/>
      <dgm:t>
        <a:bodyPr/>
        <a:lstStyle/>
        <a:p>
          <a:r>
            <a:rPr lang="pl-PL" dirty="0"/>
            <a:t>Cechy i właściwości</a:t>
          </a:r>
        </a:p>
      </dgm:t>
    </dgm:pt>
    <dgm:pt modelId="{EE42A040-4E05-4F0F-B2DC-20FB7632C709}" type="parTrans" cxnId="{6C161667-1F70-47A5-8AFA-E1F2899012E5}">
      <dgm:prSet/>
      <dgm:spPr/>
      <dgm:t>
        <a:bodyPr/>
        <a:lstStyle/>
        <a:p>
          <a:endParaRPr lang="pl-PL"/>
        </a:p>
      </dgm:t>
    </dgm:pt>
    <dgm:pt modelId="{EC3EB8A1-9735-456C-BC7C-CADEAE1E36EB}" type="sibTrans" cxnId="{6C161667-1F70-47A5-8AFA-E1F2899012E5}">
      <dgm:prSet/>
      <dgm:spPr/>
      <dgm:t>
        <a:bodyPr/>
        <a:lstStyle/>
        <a:p>
          <a:endParaRPr lang="pl-PL"/>
        </a:p>
      </dgm:t>
    </dgm:pt>
    <dgm:pt modelId="{4A0B4475-38A0-42D0-AA15-9CC21101D98A}">
      <dgm:prSet/>
      <dgm:spPr/>
      <dgm:t>
        <a:bodyPr/>
        <a:lstStyle/>
        <a:p>
          <a:r>
            <a:rPr lang="pl-PL" dirty="0"/>
            <a:t>Treść</a:t>
          </a:r>
        </a:p>
      </dgm:t>
    </dgm:pt>
    <dgm:pt modelId="{3D476FB5-16B4-4E34-8C3A-AF2B98363962}" type="parTrans" cxnId="{39885D77-49AA-4592-92BE-A13F816E9B23}">
      <dgm:prSet/>
      <dgm:spPr/>
      <dgm:t>
        <a:bodyPr/>
        <a:lstStyle/>
        <a:p>
          <a:endParaRPr lang="pl-PL"/>
        </a:p>
      </dgm:t>
    </dgm:pt>
    <dgm:pt modelId="{A661289A-3D2B-47C6-8415-DC705A70A4F6}" type="sibTrans" cxnId="{39885D77-49AA-4592-92BE-A13F816E9B23}">
      <dgm:prSet/>
      <dgm:spPr/>
      <dgm:t>
        <a:bodyPr/>
        <a:lstStyle/>
        <a:p>
          <a:endParaRPr lang="pl-PL"/>
        </a:p>
      </dgm:t>
    </dgm:pt>
    <dgm:pt modelId="{BB5FA9D6-4646-4841-A175-5223EC611995}" type="pres">
      <dgm:prSet presAssocID="{504A36ED-D3B6-49C1-BE55-8EB4A6C58E77}" presName="Name0" presStyleCnt="0">
        <dgm:presLayoutVars>
          <dgm:dir/>
          <dgm:animLvl val="lvl"/>
          <dgm:resizeHandles val="exact"/>
        </dgm:presLayoutVars>
      </dgm:prSet>
      <dgm:spPr/>
      <dgm:t>
        <a:bodyPr/>
        <a:lstStyle/>
        <a:p>
          <a:endParaRPr lang="pl-PL"/>
        </a:p>
      </dgm:t>
    </dgm:pt>
    <dgm:pt modelId="{5BB4C279-8D1C-40D9-876C-626E76107C23}" type="pres">
      <dgm:prSet presAssocID="{CBB54C37-7F4F-49D2-A122-5F5A3FA55CFF}" presName="composite" presStyleCnt="0"/>
      <dgm:spPr/>
    </dgm:pt>
    <dgm:pt modelId="{49B232A6-A769-4D67-84C2-F5210D49A6D0}" type="pres">
      <dgm:prSet presAssocID="{CBB54C37-7F4F-49D2-A122-5F5A3FA55CFF}" presName="parTx" presStyleLbl="alignNode1" presStyleIdx="0" presStyleCnt="2">
        <dgm:presLayoutVars>
          <dgm:chMax val="0"/>
          <dgm:chPref val="0"/>
          <dgm:bulletEnabled val="1"/>
        </dgm:presLayoutVars>
      </dgm:prSet>
      <dgm:spPr/>
      <dgm:t>
        <a:bodyPr/>
        <a:lstStyle/>
        <a:p>
          <a:endParaRPr lang="pl-PL"/>
        </a:p>
      </dgm:t>
    </dgm:pt>
    <dgm:pt modelId="{22859B06-4022-4174-950C-2EE210650707}" type="pres">
      <dgm:prSet presAssocID="{CBB54C37-7F4F-49D2-A122-5F5A3FA55CFF}" presName="desTx" presStyleLbl="alignAccFollowNode1" presStyleIdx="0" presStyleCnt="2">
        <dgm:presLayoutVars>
          <dgm:bulletEnabled val="1"/>
        </dgm:presLayoutVars>
      </dgm:prSet>
      <dgm:spPr/>
      <dgm:t>
        <a:bodyPr/>
        <a:lstStyle/>
        <a:p>
          <a:endParaRPr lang="pl-PL"/>
        </a:p>
      </dgm:t>
    </dgm:pt>
    <dgm:pt modelId="{721D4859-16B1-4EAF-BAAB-AA72B4FBA711}" type="pres">
      <dgm:prSet presAssocID="{A0856152-6069-4E62-9FF2-7795B66A6DE4}" presName="space" presStyleCnt="0"/>
      <dgm:spPr/>
    </dgm:pt>
    <dgm:pt modelId="{066ADAC3-9772-4A27-B2A3-E674A0DD977D}" type="pres">
      <dgm:prSet presAssocID="{7D0B5C23-0933-422B-8539-7FD7C1B4734B}" presName="composite" presStyleCnt="0"/>
      <dgm:spPr/>
    </dgm:pt>
    <dgm:pt modelId="{6F67F539-2607-4518-9016-F55CDB31C8DE}" type="pres">
      <dgm:prSet presAssocID="{7D0B5C23-0933-422B-8539-7FD7C1B4734B}" presName="parTx" presStyleLbl="alignNode1" presStyleIdx="1" presStyleCnt="2">
        <dgm:presLayoutVars>
          <dgm:chMax val="0"/>
          <dgm:chPref val="0"/>
          <dgm:bulletEnabled val="1"/>
        </dgm:presLayoutVars>
      </dgm:prSet>
      <dgm:spPr/>
      <dgm:t>
        <a:bodyPr/>
        <a:lstStyle/>
        <a:p>
          <a:endParaRPr lang="pl-PL"/>
        </a:p>
      </dgm:t>
    </dgm:pt>
    <dgm:pt modelId="{364CA9C2-B259-4BAF-B9A8-F3977F4C043E}" type="pres">
      <dgm:prSet presAssocID="{7D0B5C23-0933-422B-8539-7FD7C1B4734B}" presName="desTx" presStyleLbl="alignAccFollowNode1" presStyleIdx="1" presStyleCnt="2">
        <dgm:presLayoutVars>
          <dgm:bulletEnabled val="1"/>
        </dgm:presLayoutVars>
      </dgm:prSet>
      <dgm:spPr/>
      <dgm:t>
        <a:bodyPr/>
        <a:lstStyle/>
        <a:p>
          <a:endParaRPr lang="pl-PL"/>
        </a:p>
      </dgm:t>
    </dgm:pt>
  </dgm:ptLst>
  <dgm:cxnLst>
    <dgm:cxn modelId="{9B34771D-2624-4751-A93F-3B864A20E4F4}" srcId="{CBB54C37-7F4F-49D2-A122-5F5A3FA55CFF}" destId="{5A7847A6-2EB2-4901-8F74-20F134EC8804}" srcOrd="0" destOrd="0" parTransId="{BC53F728-BDFF-4D48-A71F-ABE119BFE8FF}" sibTransId="{060EFAC1-8933-408A-A01B-9D21217CC1CB}"/>
    <dgm:cxn modelId="{1A613DB7-F5A9-4576-9A8E-CB8CEB8CEB1F}" srcId="{7D0B5C23-0933-422B-8539-7FD7C1B4734B}" destId="{5441C16B-1C6F-414E-AAC7-AE83C9214DAA}" srcOrd="1" destOrd="0" parTransId="{B6ADF4CA-F90E-4134-BBB4-D44AF6E73A78}" sibTransId="{AF0DE456-0FAC-43BB-8DCE-08E0E172733B}"/>
    <dgm:cxn modelId="{C91BF71A-5EFB-4420-BBD0-109DA9D3F34B}" type="presOf" srcId="{AA10F33D-D138-405B-BCA8-5EADE4B6F5B2}" destId="{22859B06-4022-4174-950C-2EE210650707}" srcOrd="0" destOrd="2" presId="urn:microsoft.com/office/officeart/2005/8/layout/hList1"/>
    <dgm:cxn modelId="{52ED11A5-3B4D-46CD-87EB-9EE666F93D5D}" type="presOf" srcId="{504A36ED-D3B6-49C1-BE55-8EB4A6C58E77}" destId="{BB5FA9D6-4646-4841-A175-5223EC611995}" srcOrd="0" destOrd="0" presId="urn:microsoft.com/office/officeart/2005/8/layout/hList1"/>
    <dgm:cxn modelId="{7B158169-B2E9-4E9C-B497-23385772B619}" type="presOf" srcId="{5A7847A6-2EB2-4901-8F74-20F134EC8804}" destId="{22859B06-4022-4174-950C-2EE210650707}" srcOrd="0" destOrd="0" presId="urn:microsoft.com/office/officeart/2005/8/layout/hList1"/>
    <dgm:cxn modelId="{A128BF12-1D3C-4422-BB53-E3CC81F8BB72}" srcId="{7D0B5C23-0933-422B-8539-7FD7C1B4734B}" destId="{44C8995A-BD0C-453E-933F-2FEF5EE42996}" srcOrd="2" destOrd="0" parTransId="{211DA7DD-E29B-4BB8-8317-ED632B9B1F8F}" sibTransId="{B251431E-BE03-4E03-B3EB-6433B030B5B5}"/>
    <dgm:cxn modelId="{A07FE4BD-16C4-439E-BFF1-626C6983ED34}" srcId="{504A36ED-D3B6-49C1-BE55-8EB4A6C58E77}" destId="{CBB54C37-7F4F-49D2-A122-5F5A3FA55CFF}" srcOrd="0" destOrd="0" parTransId="{234C8C9F-7C46-4EB6-8AF4-945ADD640B08}" sibTransId="{A0856152-6069-4E62-9FF2-7795B66A6DE4}"/>
    <dgm:cxn modelId="{9CFEDC3B-DA2C-4A1A-8ACC-865881406126}" type="presOf" srcId="{CBB54C37-7F4F-49D2-A122-5F5A3FA55CFF}" destId="{49B232A6-A769-4D67-84C2-F5210D49A6D0}" srcOrd="0" destOrd="0" presId="urn:microsoft.com/office/officeart/2005/8/layout/hList1"/>
    <dgm:cxn modelId="{39885D77-49AA-4592-92BE-A13F816E9B23}" srcId="{7D0B5C23-0933-422B-8539-7FD7C1B4734B}" destId="{4A0B4475-38A0-42D0-AA15-9CC21101D98A}" srcOrd="4" destOrd="0" parTransId="{3D476FB5-16B4-4E34-8C3A-AF2B98363962}" sibTransId="{A661289A-3D2B-47C6-8415-DC705A70A4F6}"/>
    <dgm:cxn modelId="{61E5E8E4-BBA4-4A72-9E64-7DE849E09D3D}" type="presOf" srcId="{C8CC9AFF-BDC3-4567-A9A8-2B0FC2C249E2}" destId="{364CA9C2-B259-4BAF-B9A8-F3977F4C043E}" srcOrd="0" destOrd="0" presId="urn:microsoft.com/office/officeart/2005/8/layout/hList1"/>
    <dgm:cxn modelId="{AF8380B9-74EC-4E97-AA76-7FD0E5F9EC40}" type="presOf" srcId="{437D9FD6-0F57-4B8F-B892-D1901FBB4428}" destId="{22859B06-4022-4174-950C-2EE210650707}" srcOrd="0" destOrd="3" presId="urn:microsoft.com/office/officeart/2005/8/layout/hList1"/>
    <dgm:cxn modelId="{283AE3FF-5955-421D-A50A-E9C4A950B748}" type="presOf" srcId="{44C8995A-BD0C-453E-933F-2FEF5EE42996}" destId="{364CA9C2-B259-4BAF-B9A8-F3977F4C043E}" srcOrd="0" destOrd="2" presId="urn:microsoft.com/office/officeart/2005/8/layout/hList1"/>
    <dgm:cxn modelId="{61364201-609C-4E2F-9A38-C50CC44B052B}" type="presOf" srcId="{4A0B4475-38A0-42D0-AA15-9CC21101D98A}" destId="{364CA9C2-B259-4BAF-B9A8-F3977F4C043E}" srcOrd="0" destOrd="4" presId="urn:microsoft.com/office/officeart/2005/8/layout/hList1"/>
    <dgm:cxn modelId="{6C161667-1F70-47A5-8AFA-E1F2899012E5}" srcId="{7D0B5C23-0933-422B-8539-7FD7C1B4734B}" destId="{C1BA59E5-2C2E-4C62-A22D-E17A95442CAA}" srcOrd="3" destOrd="0" parTransId="{EE42A040-4E05-4F0F-B2DC-20FB7632C709}" sibTransId="{EC3EB8A1-9735-456C-BC7C-CADEAE1E36EB}"/>
    <dgm:cxn modelId="{9F6F2E46-646F-44E6-87F7-C8FADB03C020}" srcId="{7D0B5C23-0933-422B-8539-7FD7C1B4734B}" destId="{C8CC9AFF-BDC3-4567-A9A8-2B0FC2C249E2}" srcOrd="0" destOrd="0" parTransId="{591B6BC8-E4FE-45C4-AF8E-83B6B838D5A7}" sibTransId="{F271A684-95ED-4903-8A15-2780FFB362C5}"/>
    <dgm:cxn modelId="{C209F34A-A94B-45C6-882F-B54F09A43D66}" srcId="{CBB54C37-7F4F-49D2-A122-5F5A3FA55CFF}" destId="{6F57EF89-DC9D-40FF-B7D8-5F7398379CBF}" srcOrd="4" destOrd="0" parTransId="{AB210B4A-3C47-44FA-8211-EF7D0BF7E227}" sibTransId="{611DA116-FAB4-46AD-9B0D-A390D9954C9F}"/>
    <dgm:cxn modelId="{474C2FFE-5889-4398-916A-B15666EFBCA9}" srcId="{CBB54C37-7F4F-49D2-A122-5F5A3FA55CFF}" destId="{AA10F33D-D138-405B-BCA8-5EADE4B6F5B2}" srcOrd="2" destOrd="0" parTransId="{4B3D496E-D5F8-4BA0-B6BD-564A1BCFE0EB}" sibTransId="{169FF52B-FB32-4BB4-B075-D293D3AE449D}"/>
    <dgm:cxn modelId="{E91D5A81-C5EC-485C-9650-51CD72FB3E4E}" type="presOf" srcId="{6F57EF89-DC9D-40FF-B7D8-5F7398379CBF}" destId="{22859B06-4022-4174-950C-2EE210650707}" srcOrd="0" destOrd="4" presId="urn:microsoft.com/office/officeart/2005/8/layout/hList1"/>
    <dgm:cxn modelId="{A57C4626-4F43-4ABB-8767-D7077F46D692}" srcId="{CBB54C37-7F4F-49D2-A122-5F5A3FA55CFF}" destId="{437D9FD6-0F57-4B8F-B892-D1901FBB4428}" srcOrd="3" destOrd="0" parTransId="{A839B555-4F6A-4ACA-B77B-A13FFE30ECF1}" sibTransId="{C79C26B6-65D7-44CF-BA7E-90541C6DDAF2}"/>
    <dgm:cxn modelId="{687380E3-8AC5-4BB4-A715-7DB76457CC05}" srcId="{CBB54C37-7F4F-49D2-A122-5F5A3FA55CFF}" destId="{6599A325-B8BD-4181-A35A-BF667DC2F6E6}" srcOrd="1" destOrd="0" parTransId="{366E93D6-2566-4556-86C1-0641216FEC6B}" sibTransId="{0E93D366-6CEF-4A8C-8A6A-6D563FB18A7C}"/>
    <dgm:cxn modelId="{6A3A6282-2930-453F-9501-C813882617A7}" type="presOf" srcId="{7D0B5C23-0933-422B-8539-7FD7C1B4734B}" destId="{6F67F539-2607-4518-9016-F55CDB31C8DE}" srcOrd="0" destOrd="0" presId="urn:microsoft.com/office/officeart/2005/8/layout/hList1"/>
    <dgm:cxn modelId="{37C0B0D6-DDBA-46EF-A084-ECC99CB183F9}" srcId="{504A36ED-D3B6-49C1-BE55-8EB4A6C58E77}" destId="{7D0B5C23-0933-422B-8539-7FD7C1B4734B}" srcOrd="1" destOrd="0" parTransId="{118850EB-42AB-473F-B11E-6C0A1B783C3E}" sibTransId="{A00A5E36-AAFF-4A2D-8D1E-0D38B52A2F8E}"/>
    <dgm:cxn modelId="{0AD43620-098E-4932-B706-208A03DA37E5}" type="presOf" srcId="{6599A325-B8BD-4181-A35A-BF667DC2F6E6}" destId="{22859B06-4022-4174-950C-2EE210650707}" srcOrd="0" destOrd="1" presId="urn:microsoft.com/office/officeart/2005/8/layout/hList1"/>
    <dgm:cxn modelId="{295E7061-F87F-4947-A930-38593BB0BF5B}" type="presOf" srcId="{C1BA59E5-2C2E-4C62-A22D-E17A95442CAA}" destId="{364CA9C2-B259-4BAF-B9A8-F3977F4C043E}" srcOrd="0" destOrd="3" presId="urn:microsoft.com/office/officeart/2005/8/layout/hList1"/>
    <dgm:cxn modelId="{B7703631-9354-4EE8-849E-6B8D6D96468D}" type="presOf" srcId="{5441C16B-1C6F-414E-AAC7-AE83C9214DAA}" destId="{364CA9C2-B259-4BAF-B9A8-F3977F4C043E}" srcOrd="0" destOrd="1" presId="urn:microsoft.com/office/officeart/2005/8/layout/hList1"/>
    <dgm:cxn modelId="{1F31C04F-156F-47A3-A9FD-47AEA63F6BF2}" type="presParOf" srcId="{BB5FA9D6-4646-4841-A175-5223EC611995}" destId="{5BB4C279-8D1C-40D9-876C-626E76107C23}" srcOrd="0" destOrd="0" presId="urn:microsoft.com/office/officeart/2005/8/layout/hList1"/>
    <dgm:cxn modelId="{D48B4123-BD39-4F3D-B4FE-CD78A9FA0148}" type="presParOf" srcId="{5BB4C279-8D1C-40D9-876C-626E76107C23}" destId="{49B232A6-A769-4D67-84C2-F5210D49A6D0}" srcOrd="0" destOrd="0" presId="urn:microsoft.com/office/officeart/2005/8/layout/hList1"/>
    <dgm:cxn modelId="{D671FDF7-C972-4D4C-92CD-E603A97A93FC}" type="presParOf" srcId="{5BB4C279-8D1C-40D9-876C-626E76107C23}" destId="{22859B06-4022-4174-950C-2EE210650707}" srcOrd="1" destOrd="0" presId="urn:microsoft.com/office/officeart/2005/8/layout/hList1"/>
    <dgm:cxn modelId="{341BCC60-CA3C-43EA-BD5B-BD5181E6C2E6}" type="presParOf" srcId="{BB5FA9D6-4646-4841-A175-5223EC611995}" destId="{721D4859-16B1-4EAF-BAAB-AA72B4FBA711}" srcOrd="1" destOrd="0" presId="urn:microsoft.com/office/officeart/2005/8/layout/hList1"/>
    <dgm:cxn modelId="{2B332D6A-A091-4B45-A953-359AA3BB50FB}" type="presParOf" srcId="{BB5FA9D6-4646-4841-A175-5223EC611995}" destId="{066ADAC3-9772-4A27-B2A3-E674A0DD977D}" srcOrd="2" destOrd="0" presId="urn:microsoft.com/office/officeart/2005/8/layout/hList1"/>
    <dgm:cxn modelId="{A9E20A95-E1F0-4E22-AD83-614818F32FE1}" type="presParOf" srcId="{066ADAC3-9772-4A27-B2A3-E674A0DD977D}" destId="{6F67F539-2607-4518-9016-F55CDB31C8DE}" srcOrd="0" destOrd="0" presId="urn:microsoft.com/office/officeart/2005/8/layout/hList1"/>
    <dgm:cxn modelId="{CE111F80-966D-4BCC-BE6B-CDACD09061B1}" type="presParOf" srcId="{066ADAC3-9772-4A27-B2A3-E674A0DD977D}" destId="{364CA9C2-B259-4BAF-B9A8-F3977F4C043E}"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3AAAD7-FC17-43BE-8E4C-24A0C3EB7B53}" type="doc">
      <dgm:prSet loTypeId="urn:microsoft.com/office/officeart/2005/8/layout/vList6" loCatId="list" qsTypeId="urn:microsoft.com/office/officeart/2005/8/quickstyle/simple1" qsCatId="simple" csTypeId="urn:microsoft.com/office/officeart/2005/8/colors/accent2_5" csCatId="accent2" phldr="1"/>
      <dgm:spPr/>
      <dgm:t>
        <a:bodyPr/>
        <a:lstStyle/>
        <a:p>
          <a:endParaRPr lang="pl-PL"/>
        </a:p>
      </dgm:t>
    </dgm:pt>
    <dgm:pt modelId="{3DA4CD59-3071-4E8A-A6AD-47ACA51C6C59}">
      <dgm:prSet phldrT="[Tekst]" custT="1"/>
      <dgm:spPr/>
      <dgm:t>
        <a:bodyPr/>
        <a:lstStyle/>
        <a:p>
          <a:r>
            <a:rPr lang="pl-PL" sz="2400" b="1" u="sng" dirty="0"/>
            <a:t>Fakt główny </a:t>
          </a:r>
        </a:p>
      </dgm:t>
    </dgm:pt>
    <dgm:pt modelId="{EFABA268-3605-4D94-A74C-8F7760E4FB15}" type="parTrans" cxnId="{C8F93060-1CBF-4054-BC92-0710662B5509}">
      <dgm:prSet/>
      <dgm:spPr/>
      <dgm:t>
        <a:bodyPr/>
        <a:lstStyle/>
        <a:p>
          <a:endParaRPr lang="pl-PL"/>
        </a:p>
      </dgm:t>
    </dgm:pt>
    <dgm:pt modelId="{30C853BF-78CC-4820-BEB8-2D015159230C}" type="sibTrans" cxnId="{C8F93060-1CBF-4054-BC92-0710662B5509}">
      <dgm:prSet/>
      <dgm:spPr/>
      <dgm:t>
        <a:bodyPr/>
        <a:lstStyle/>
        <a:p>
          <a:endParaRPr lang="pl-PL"/>
        </a:p>
      </dgm:t>
    </dgm:pt>
    <dgm:pt modelId="{EE406924-7C43-48B6-B8D6-3FDC30FE2753}">
      <dgm:prSet phldrT="[Tekst]" custT="1"/>
      <dgm:spPr/>
      <dgm:t>
        <a:bodyPr/>
        <a:lstStyle/>
        <a:p>
          <a:pPr algn="just"/>
          <a:r>
            <a:rPr lang="pl-PL" sz="1600" dirty="0"/>
            <a:t>zestaw znamion przestępstwa, którego dotyczy proces</a:t>
          </a:r>
        </a:p>
      </dgm:t>
    </dgm:pt>
    <dgm:pt modelId="{E73B5989-2684-4B6E-9C3B-AD7FCF7B12A3}" type="parTrans" cxnId="{8E767D98-4B41-4A51-A414-DA80587BF863}">
      <dgm:prSet/>
      <dgm:spPr/>
      <dgm:t>
        <a:bodyPr/>
        <a:lstStyle/>
        <a:p>
          <a:endParaRPr lang="pl-PL"/>
        </a:p>
      </dgm:t>
    </dgm:pt>
    <dgm:pt modelId="{A379EFBE-F4FF-43A4-B4DC-D3986B77F5E3}" type="sibTrans" cxnId="{8E767D98-4B41-4A51-A414-DA80587BF863}">
      <dgm:prSet/>
      <dgm:spPr/>
      <dgm:t>
        <a:bodyPr/>
        <a:lstStyle/>
        <a:p>
          <a:endParaRPr lang="pl-PL"/>
        </a:p>
      </dgm:t>
    </dgm:pt>
    <dgm:pt modelId="{5E33876F-9613-4E4B-B2BF-D8582B45486C}">
      <dgm:prSet phldrT="[Tekst]" custT="1"/>
      <dgm:spPr/>
      <dgm:t>
        <a:bodyPr/>
        <a:lstStyle/>
        <a:p>
          <a:r>
            <a:rPr lang="pl-PL" sz="2400" b="1" u="sng" dirty="0"/>
            <a:t>Fakty uboczne </a:t>
          </a:r>
        </a:p>
      </dgm:t>
    </dgm:pt>
    <dgm:pt modelId="{CCF14618-197C-4589-881E-396211B52F30}" type="parTrans" cxnId="{8780E3BC-98C9-4E5D-B609-CC0D05DE5619}">
      <dgm:prSet/>
      <dgm:spPr/>
      <dgm:t>
        <a:bodyPr/>
        <a:lstStyle/>
        <a:p>
          <a:endParaRPr lang="pl-PL"/>
        </a:p>
      </dgm:t>
    </dgm:pt>
    <dgm:pt modelId="{B50F22CF-5376-439D-9D94-2F40E2B9E3C1}" type="sibTrans" cxnId="{8780E3BC-98C9-4E5D-B609-CC0D05DE5619}">
      <dgm:prSet/>
      <dgm:spPr/>
      <dgm:t>
        <a:bodyPr/>
        <a:lstStyle/>
        <a:p>
          <a:endParaRPr lang="pl-PL"/>
        </a:p>
      </dgm:t>
    </dgm:pt>
    <dgm:pt modelId="{B72AE0AE-0AD1-41EE-896F-6E704C50F895}">
      <dgm:prSet phldrT="[Tekst]" custT="1"/>
      <dgm:spPr/>
      <dgm:t>
        <a:bodyPr/>
        <a:lstStyle/>
        <a:p>
          <a:pPr algn="just"/>
          <a:r>
            <a:rPr lang="pl-PL" sz="1600" b="1" dirty="0"/>
            <a:t>Fakty uboczne (dowodowe) </a:t>
          </a:r>
          <a:r>
            <a:rPr lang="pl-PL" sz="1600" dirty="0"/>
            <a:t>– okoliczności niestanowiące znamion czynu zabronionego, ale z ich istnienia (lub nieistnienia) można wyciągnąć wniosek o istnieniu faktu głównego</a:t>
          </a:r>
        </a:p>
      </dgm:t>
    </dgm:pt>
    <dgm:pt modelId="{81BE8238-FE23-4D6E-985E-709B1A09EDFE}" type="parTrans" cxnId="{69870E98-DF99-4910-BD42-20CBFAE3DB6E}">
      <dgm:prSet/>
      <dgm:spPr/>
      <dgm:t>
        <a:bodyPr/>
        <a:lstStyle/>
        <a:p>
          <a:endParaRPr lang="pl-PL"/>
        </a:p>
      </dgm:t>
    </dgm:pt>
    <dgm:pt modelId="{1E8A1986-03F5-4AE6-A659-09DC71593568}" type="sibTrans" cxnId="{69870E98-DF99-4910-BD42-20CBFAE3DB6E}">
      <dgm:prSet/>
      <dgm:spPr/>
      <dgm:t>
        <a:bodyPr/>
        <a:lstStyle/>
        <a:p>
          <a:endParaRPr lang="pl-PL"/>
        </a:p>
      </dgm:t>
    </dgm:pt>
    <dgm:pt modelId="{DB050007-BAF7-4450-9A8A-E08BAF3B0F71}">
      <dgm:prSet phldrT="[Tekst]" custT="1"/>
      <dgm:spPr/>
      <dgm:t>
        <a:bodyPr/>
        <a:lstStyle/>
        <a:p>
          <a:pPr algn="ctr"/>
          <a:r>
            <a:rPr lang="pl-PL" sz="1600" dirty="0"/>
            <a:t>W procesie jest </a:t>
          </a:r>
          <a:r>
            <a:rPr lang="pl-PL" sz="1600" b="1" dirty="0"/>
            <a:t>tylko jeden fakt główny</a:t>
          </a:r>
          <a:endParaRPr lang="pl-PL" sz="1600" dirty="0"/>
        </a:p>
      </dgm:t>
    </dgm:pt>
    <dgm:pt modelId="{A96C0647-C4C5-4A9C-AE4E-A74B5EC13CEF}" type="parTrans" cxnId="{3CD7DC6A-A138-43CD-B61E-E2FFE9504937}">
      <dgm:prSet/>
      <dgm:spPr/>
      <dgm:t>
        <a:bodyPr/>
        <a:lstStyle/>
        <a:p>
          <a:endParaRPr lang="pl-PL"/>
        </a:p>
      </dgm:t>
    </dgm:pt>
    <dgm:pt modelId="{CEF20B87-9144-46A1-B7EA-922079D830E0}" type="sibTrans" cxnId="{3CD7DC6A-A138-43CD-B61E-E2FFE9504937}">
      <dgm:prSet/>
      <dgm:spPr/>
      <dgm:t>
        <a:bodyPr/>
        <a:lstStyle/>
        <a:p>
          <a:endParaRPr lang="pl-PL"/>
        </a:p>
      </dgm:t>
    </dgm:pt>
    <dgm:pt modelId="{106A84EA-B775-4043-8C9C-E33F1BD60829}">
      <dgm:prSet phldrT="[Tekst]" custT="1"/>
      <dgm:spPr/>
      <dgm:t>
        <a:bodyPr/>
        <a:lstStyle/>
        <a:p>
          <a:pPr algn="just"/>
          <a:r>
            <a:rPr lang="pl-PL" sz="1600" dirty="0"/>
            <a:t>Celem postępowania dowodowego jest stwierdzenie faktu głównego</a:t>
          </a:r>
        </a:p>
      </dgm:t>
    </dgm:pt>
    <dgm:pt modelId="{A54999FA-B629-4292-82C1-5AD1302D3977}" type="parTrans" cxnId="{18C40A74-B07B-4554-940E-3AE92B0F787A}">
      <dgm:prSet/>
      <dgm:spPr/>
      <dgm:t>
        <a:bodyPr/>
        <a:lstStyle/>
        <a:p>
          <a:endParaRPr lang="pl-PL"/>
        </a:p>
      </dgm:t>
    </dgm:pt>
    <dgm:pt modelId="{36455A6D-BFD3-4605-AFB3-CE4201D79350}" type="sibTrans" cxnId="{18C40A74-B07B-4554-940E-3AE92B0F787A}">
      <dgm:prSet/>
      <dgm:spPr/>
      <dgm:t>
        <a:bodyPr/>
        <a:lstStyle/>
        <a:p>
          <a:endParaRPr lang="pl-PL"/>
        </a:p>
      </dgm:t>
    </dgm:pt>
    <dgm:pt modelId="{68403C0F-60CF-441A-BF6E-545732346379}">
      <dgm:prSet custT="1"/>
      <dgm:spPr/>
      <dgm:t>
        <a:bodyPr/>
        <a:lstStyle/>
        <a:p>
          <a:pPr algn="just"/>
          <a:r>
            <a:rPr lang="pl-PL" sz="1600" dirty="0"/>
            <a:t>Np. znalezienie odcisków palców oskarżonego na zwłokach </a:t>
          </a:r>
        </a:p>
      </dgm:t>
    </dgm:pt>
    <dgm:pt modelId="{AA10E821-D85C-449D-BEF9-999CCE4B6838}" type="parTrans" cxnId="{74C4B1B7-38C5-49FA-BBF7-A2A6B867431A}">
      <dgm:prSet/>
      <dgm:spPr/>
      <dgm:t>
        <a:bodyPr/>
        <a:lstStyle/>
        <a:p>
          <a:endParaRPr lang="pl-PL"/>
        </a:p>
      </dgm:t>
    </dgm:pt>
    <dgm:pt modelId="{110AB2E6-9C83-4412-BFC2-480409DEF020}" type="sibTrans" cxnId="{74C4B1B7-38C5-49FA-BBF7-A2A6B867431A}">
      <dgm:prSet/>
      <dgm:spPr/>
      <dgm:t>
        <a:bodyPr/>
        <a:lstStyle/>
        <a:p>
          <a:endParaRPr lang="pl-PL"/>
        </a:p>
      </dgm:t>
    </dgm:pt>
    <dgm:pt modelId="{77DD829A-9F89-419E-870E-38E4F406B913}">
      <dgm:prSet custT="1"/>
      <dgm:spPr/>
      <dgm:t>
        <a:bodyPr/>
        <a:lstStyle/>
        <a:p>
          <a:pPr algn="just"/>
          <a:r>
            <a:rPr lang="pl-PL" sz="1600" b="1" dirty="0">
              <a:solidFill>
                <a:srgbClr val="FFFF00"/>
              </a:solidFill>
            </a:rPr>
            <a:t>Fakty dowodowe to poszlaki</a:t>
          </a:r>
        </a:p>
      </dgm:t>
    </dgm:pt>
    <dgm:pt modelId="{C9E896B1-A7D3-429B-8FC9-C375958E1F3D}" type="parTrans" cxnId="{C9792D25-A826-46A3-9EEF-77BF1C29B4E7}">
      <dgm:prSet/>
      <dgm:spPr/>
      <dgm:t>
        <a:bodyPr/>
        <a:lstStyle/>
        <a:p>
          <a:endParaRPr lang="pl-PL"/>
        </a:p>
      </dgm:t>
    </dgm:pt>
    <dgm:pt modelId="{7B2AF09B-67F8-4C69-B87D-F23EE70A9EAB}" type="sibTrans" cxnId="{C9792D25-A826-46A3-9EEF-77BF1C29B4E7}">
      <dgm:prSet/>
      <dgm:spPr/>
      <dgm:t>
        <a:bodyPr/>
        <a:lstStyle/>
        <a:p>
          <a:endParaRPr lang="pl-PL"/>
        </a:p>
      </dgm:t>
    </dgm:pt>
    <dgm:pt modelId="{024473EC-CFD7-488F-86B5-FD36EE97EF1A}">
      <dgm:prSet custT="1"/>
      <dgm:spPr/>
      <dgm:t>
        <a:bodyPr/>
        <a:lstStyle/>
        <a:p>
          <a:pPr algn="ctr"/>
          <a:r>
            <a:rPr lang="pl-PL" sz="1600" b="1" u="sng" dirty="0">
              <a:solidFill>
                <a:srgbClr val="FFFF00"/>
              </a:solidFill>
            </a:rPr>
            <a:t>Nie mylić z dowodami poszlakowymi</a:t>
          </a:r>
          <a:r>
            <a:rPr lang="pl-PL" sz="1600" b="1" dirty="0">
              <a:solidFill>
                <a:srgbClr val="FFFF00"/>
              </a:solidFill>
            </a:rPr>
            <a:t>!</a:t>
          </a:r>
        </a:p>
      </dgm:t>
    </dgm:pt>
    <dgm:pt modelId="{DF9F1563-CD91-48EF-8EFD-2D657BFD557A}" type="parTrans" cxnId="{674D2DD9-FED0-4C72-ABDB-50CE608EA693}">
      <dgm:prSet/>
      <dgm:spPr/>
      <dgm:t>
        <a:bodyPr/>
        <a:lstStyle/>
        <a:p>
          <a:endParaRPr lang="pl-PL"/>
        </a:p>
      </dgm:t>
    </dgm:pt>
    <dgm:pt modelId="{9B674F79-6DC4-4BA2-B189-89AF85DB8430}" type="sibTrans" cxnId="{674D2DD9-FED0-4C72-ABDB-50CE608EA693}">
      <dgm:prSet/>
      <dgm:spPr/>
      <dgm:t>
        <a:bodyPr/>
        <a:lstStyle/>
        <a:p>
          <a:endParaRPr lang="pl-PL"/>
        </a:p>
      </dgm:t>
    </dgm:pt>
    <dgm:pt modelId="{A6189D79-5883-4EF1-AE91-B891DBB18F93}">
      <dgm:prSet phldrT="[Tekst]" custT="1"/>
      <dgm:spPr/>
      <dgm:t>
        <a:bodyPr/>
        <a:lstStyle/>
        <a:p>
          <a:pPr algn="just"/>
          <a:r>
            <a:rPr lang="pl-PL" sz="1600" dirty="0"/>
            <a:t>np. zabicie człowieka</a:t>
          </a:r>
        </a:p>
      </dgm:t>
    </dgm:pt>
    <dgm:pt modelId="{7FFE9705-7E69-424F-9FAF-FAEF20BFB958}" type="parTrans" cxnId="{C1C30ACA-59C5-41A4-A674-F048A4DC5D0F}">
      <dgm:prSet/>
      <dgm:spPr/>
      <dgm:t>
        <a:bodyPr/>
        <a:lstStyle/>
        <a:p>
          <a:endParaRPr lang="pl-PL"/>
        </a:p>
      </dgm:t>
    </dgm:pt>
    <dgm:pt modelId="{0D118703-BE64-42A1-86CC-F61A1E639B5D}" type="sibTrans" cxnId="{C1C30ACA-59C5-41A4-A674-F048A4DC5D0F}">
      <dgm:prSet/>
      <dgm:spPr/>
      <dgm:t>
        <a:bodyPr/>
        <a:lstStyle/>
        <a:p>
          <a:endParaRPr lang="pl-PL"/>
        </a:p>
      </dgm:t>
    </dgm:pt>
    <dgm:pt modelId="{F2E088AE-A6BE-4465-AFAB-29C442BC6BDC}">
      <dgm:prSet phldrT="[Tekst]" custT="1"/>
      <dgm:spPr/>
      <dgm:t>
        <a:bodyPr/>
        <a:lstStyle/>
        <a:p>
          <a:pPr algn="just"/>
          <a:endParaRPr lang="pl-PL" sz="1600" dirty="0"/>
        </a:p>
      </dgm:t>
    </dgm:pt>
    <dgm:pt modelId="{EFEAD2E6-990A-4CFF-946A-93551989415A}" type="parTrans" cxnId="{1A36AD22-54F7-4115-8307-1B1CF4758C31}">
      <dgm:prSet/>
      <dgm:spPr/>
      <dgm:t>
        <a:bodyPr/>
        <a:lstStyle/>
        <a:p>
          <a:endParaRPr lang="pl-PL"/>
        </a:p>
      </dgm:t>
    </dgm:pt>
    <dgm:pt modelId="{D07DAC2C-487C-4849-935A-A34E2FCE49E2}" type="sibTrans" cxnId="{1A36AD22-54F7-4115-8307-1B1CF4758C31}">
      <dgm:prSet/>
      <dgm:spPr/>
      <dgm:t>
        <a:bodyPr/>
        <a:lstStyle/>
        <a:p>
          <a:endParaRPr lang="pl-PL"/>
        </a:p>
      </dgm:t>
    </dgm:pt>
    <dgm:pt modelId="{94F8BD42-4C79-4B7D-8FD4-AFD98F09D175}" type="pres">
      <dgm:prSet presAssocID="{873AAAD7-FC17-43BE-8E4C-24A0C3EB7B53}" presName="Name0" presStyleCnt="0">
        <dgm:presLayoutVars>
          <dgm:dir/>
          <dgm:animLvl val="lvl"/>
          <dgm:resizeHandles/>
        </dgm:presLayoutVars>
      </dgm:prSet>
      <dgm:spPr/>
      <dgm:t>
        <a:bodyPr/>
        <a:lstStyle/>
        <a:p>
          <a:endParaRPr lang="pl-PL"/>
        </a:p>
      </dgm:t>
    </dgm:pt>
    <dgm:pt modelId="{6BF1430A-11AE-4028-B63B-4BF1FB5C31B5}" type="pres">
      <dgm:prSet presAssocID="{3DA4CD59-3071-4E8A-A6AD-47ACA51C6C59}" presName="linNode" presStyleCnt="0"/>
      <dgm:spPr/>
    </dgm:pt>
    <dgm:pt modelId="{35312BF5-54F7-4324-8858-370612C7EE7D}" type="pres">
      <dgm:prSet presAssocID="{3DA4CD59-3071-4E8A-A6AD-47ACA51C6C59}" presName="parentShp" presStyleLbl="node1" presStyleIdx="0" presStyleCnt="2" custScaleX="163879">
        <dgm:presLayoutVars>
          <dgm:bulletEnabled val="1"/>
        </dgm:presLayoutVars>
      </dgm:prSet>
      <dgm:spPr/>
      <dgm:t>
        <a:bodyPr/>
        <a:lstStyle/>
        <a:p>
          <a:endParaRPr lang="pl-PL"/>
        </a:p>
      </dgm:t>
    </dgm:pt>
    <dgm:pt modelId="{13A5CDAC-B592-4EC2-9773-D142711E7F52}" type="pres">
      <dgm:prSet presAssocID="{3DA4CD59-3071-4E8A-A6AD-47ACA51C6C59}" presName="childShp" presStyleLbl="bgAccFollowNode1" presStyleIdx="0" presStyleCnt="2" custAng="1219930" custScaleX="266619">
        <dgm:presLayoutVars>
          <dgm:bulletEnabled val="1"/>
        </dgm:presLayoutVars>
      </dgm:prSet>
      <dgm:spPr/>
      <dgm:t>
        <a:bodyPr/>
        <a:lstStyle/>
        <a:p>
          <a:endParaRPr lang="pl-PL"/>
        </a:p>
      </dgm:t>
    </dgm:pt>
    <dgm:pt modelId="{9D05728E-8894-4627-8849-B34A7100C053}" type="pres">
      <dgm:prSet presAssocID="{30C853BF-78CC-4820-BEB8-2D015159230C}" presName="spacing" presStyleCnt="0"/>
      <dgm:spPr/>
    </dgm:pt>
    <dgm:pt modelId="{9D5141D3-1F39-41E9-8145-8A284B6CAEE9}" type="pres">
      <dgm:prSet presAssocID="{5E33876F-9613-4E4B-B2BF-D8582B45486C}" presName="linNode" presStyleCnt="0"/>
      <dgm:spPr/>
    </dgm:pt>
    <dgm:pt modelId="{0E9F9AB0-4A35-4083-8021-8B75948E9F15}" type="pres">
      <dgm:prSet presAssocID="{5E33876F-9613-4E4B-B2BF-D8582B45486C}" presName="parentShp" presStyleLbl="node1" presStyleIdx="1" presStyleCnt="2" custScaleX="162386">
        <dgm:presLayoutVars>
          <dgm:bulletEnabled val="1"/>
        </dgm:presLayoutVars>
      </dgm:prSet>
      <dgm:spPr/>
      <dgm:t>
        <a:bodyPr/>
        <a:lstStyle/>
        <a:p>
          <a:endParaRPr lang="pl-PL"/>
        </a:p>
      </dgm:t>
    </dgm:pt>
    <dgm:pt modelId="{2864DD77-AF7E-4B0F-898D-A3DAA16BD792}" type="pres">
      <dgm:prSet presAssocID="{5E33876F-9613-4E4B-B2BF-D8582B45486C}" presName="childShp" presStyleLbl="bgAccFollowNode1" presStyleIdx="1" presStyleCnt="2" custAng="19973643" custScaleX="264874">
        <dgm:presLayoutVars>
          <dgm:bulletEnabled val="1"/>
        </dgm:presLayoutVars>
      </dgm:prSet>
      <dgm:spPr/>
      <dgm:t>
        <a:bodyPr/>
        <a:lstStyle/>
        <a:p>
          <a:endParaRPr lang="pl-PL"/>
        </a:p>
      </dgm:t>
    </dgm:pt>
  </dgm:ptLst>
  <dgm:cxnLst>
    <dgm:cxn modelId="{58B3F418-CE5F-4C57-A2C5-479B95C45721}" type="presOf" srcId="{B72AE0AE-0AD1-41EE-896F-6E704C50F895}" destId="{2864DD77-AF7E-4B0F-898D-A3DAA16BD792}" srcOrd="0" destOrd="0" presId="urn:microsoft.com/office/officeart/2005/8/layout/vList6"/>
    <dgm:cxn modelId="{3CD7DC6A-A138-43CD-B61E-E2FFE9504937}" srcId="{3DA4CD59-3071-4E8A-A6AD-47ACA51C6C59}" destId="{DB050007-BAF7-4450-9A8A-E08BAF3B0F71}" srcOrd="4" destOrd="0" parTransId="{A96C0647-C4C5-4A9C-AE4E-A74B5EC13CEF}" sibTransId="{CEF20B87-9144-46A1-B7EA-922079D830E0}"/>
    <dgm:cxn modelId="{1917D204-06B6-4B75-965B-F3EA113D50D2}" type="presOf" srcId="{77DD829A-9F89-419E-870E-38E4F406B913}" destId="{2864DD77-AF7E-4B0F-898D-A3DAA16BD792}" srcOrd="0" destOrd="2" presId="urn:microsoft.com/office/officeart/2005/8/layout/vList6"/>
    <dgm:cxn modelId="{674D2DD9-FED0-4C72-ABDB-50CE608EA693}" srcId="{5E33876F-9613-4E4B-B2BF-D8582B45486C}" destId="{024473EC-CFD7-488F-86B5-FD36EE97EF1A}" srcOrd="3" destOrd="0" parTransId="{DF9F1563-CD91-48EF-8EFD-2D657BFD557A}" sibTransId="{9B674F79-6DC4-4BA2-B189-89AF85DB8430}"/>
    <dgm:cxn modelId="{C1C30ACA-59C5-41A4-A674-F048A4DC5D0F}" srcId="{3DA4CD59-3071-4E8A-A6AD-47ACA51C6C59}" destId="{A6189D79-5883-4EF1-AE91-B891DBB18F93}" srcOrd="2" destOrd="0" parTransId="{7FFE9705-7E69-424F-9FAF-FAEF20BFB958}" sibTransId="{0D118703-BE64-42A1-86CC-F61A1E639B5D}"/>
    <dgm:cxn modelId="{F2341CD6-1D3C-4434-B872-6FC2DBB4ED16}" type="presOf" srcId="{68403C0F-60CF-441A-BF6E-545732346379}" destId="{2864DD77-AF7E-4B0F-898D-A3DAA16BD792}" srcOrd="0" destOrd="1" presId="urn:microsoft.com/office/officeart/2005/8/layout/vList6"/>
    <dgm:cxn modelId="{69870E98-DF99-4910-BD42-20CBFAE3DB6E}" srcId="{5E33876F-9613-4E4B-B2BF-D8582B45486C}" destId="{B72AE0AE-0AD1-41EE-896F-6E704C50F895}" srcOrd="0" destOrd="0" parTransId="{81BE8238-FE23-4D6E-985E-709B1A09EDFE}" sibTransId="{1E8A1986-03F5-4AE6-A659-09DC71593568}"/>
    <dgm:cxn modelId="{C8F93060-1CBF-4054-BC92-0710662B5509}" srcId="{873AAAD7-FC17-43BE-8E4C-24A0C3EB7B53}" destId="{3DA4CD59-3071-4E8A-A6AD-47ACA51C6C59}" srcOrd="0" destOrd="0" parTransId="{EFABA268-3605-4D94-A74C-8F7760E4FB15}" sibTransId="{30C853BF-78CC-4820-BEB8-2D015159230C}"/>
    <dgm:cxn modelId="{8E767D98-4B41-4A51-A414-DA80587BF863}" srcId="{3DA4CD59-3071-4E8A-A6AD-47ACA51C6C59}" destId="{EE406924-7C43-48B6-B8D6-3FDC30FE2753}" srcOrd="1" destOrd="0" parTransId="{E73B5989-2684-4B6E-9C3B-AD7FCF7B12A3}" sibTransId="{A379EFBE-F4FF-43A4-B4DC-D3986B77F5E3}"/>
    <dgm:cxn modelId="{C9792D25-A826-46A3-9EEF-77BF1C29B4E7}" srcId="{5E33876F-9613-4E4B-B2BF-D8582B45486C}" destId="{77DD829A-9F89-419E-870E-38E4F406B913}" srcOrd="2" destOrd="0" parTransId="{C9E896B1-A7D3-429B-8FC9-C375958E1F3D}" sibTransId="{7B2AF09B-67F8-4C69-B87D-F23EE70A9EAB}"/>
    <dgm:cxn modelId="{E2A87436-40ED-45E0-9585-963833A06B50}" type="presOf" srcId="{DB050007-BAF7-4450-9A8A-E08BAF3B0F71}" destId="{13A5CDAC-B592-4EC2-9773-D142711E7F52}" srcOrd="0" destOrd="4" presId="urn:microsoft.com/office/officeart/2005/8/layout/vList6"/>
    <dgm:cxn modelId="{2F301DF9-C0ED-4972-862D-485C9A732B2B}" type="presOf" srcId="{873AAAD7-FC17-43BE-8E4C-24A0C3EB7B53}" destId="{94F8BD42-4C79-4B7D-8FD4-AFD98F09D175}" srcOrd="0" destOrd="0" presId="urn:microsoft.com/office/officeart/2005/8/layout/vList6"/>
    <dgm:cxn modelId="{A3BC5333-2ADB-42A0-BE57-AB03B61876AB}" type="presOf" srcId="{5E33876F-9613-4E4B-B2BF-D8582B45486C}" destId="{0E9F9AB0-4A35-4083-8021-8B75948E9F15}" srcOrd="0" destOrd="0" presId="urn:microsoft.com/office/officeart/2005/8/layout/vList6"/>
    <dgm:cxn modelId="{31CD4427-A6FB-4CDD-88B2-F80D791DA27D}" type="presOf" srcId="{F2E088AE-A6BE-4465-AFAB-29C442BC6BDC}" destId="{13A5CDAC-B592-4EC2-9773-D142711E7F52}" srcOrd="0" destOrd="0" presId="urn:microsoft.com/office/officeart/2005/8/layout/vList6"/>
    <dgm:cxn modelId="{18C40A74-B07B-4554-940E-3AE92B0F787A}" srcId="{3DA4CD59-3071-4E8A-A6AD-47ACA51C6C59}" destId="{106A84EA-B775-4043-8C9C-E33F1BD60829}" srcOrd="3" destOrd="0" parTransId="{A54999FA-B629-4292-82C1-5AD1302D3977}" sibTransId="{36455A6D-BFD3-4605-AFB3-CE4201D79350}"/>
    <dgm:cxn modelId="{253A4904-DB85-4534-8779-006270C61F40}" type="presOf" srcId="{EE406924-7C43-48B6-B8D6-3FDC30FE2753}" destId="{13A5CDAC-B592-4EC2-9773-D142711E7F52}" srcOrd="0" destOrd="1" presId="urn:microsoft.com/office/officeart/2005/8/layout/vList6"/>
    <dgm:cxn modelId="{DE9A1914-7882-4CC9-B8B7-F3A159432AF1}" type="presOf" srcId="{024473EC-CFD7-488F-86B5-FD36EE97EF1A}" destId="{2864DD77-AF7E-4B0F-898D-A3DAA16BD792}" srcOrd="0" destOrd="3" presId="urn:microsoft.com/office/officeart/2005/8/layout/vList6"/>
    <dgm:cxn modelId="{8780E3BC-98C9-4E5D-B609-CC0D05DE5619}" srcId="{873AAAD7-FC17-43BE-8E4C-24A0C3EB7B53}" destId="{5E33876F-9613-4E4B-B2BF-D8582B45486C}" srcOrd="1" destOrd="0" parTransId="{CCF14618-197C-4589-881E-396211B52F30}" sibTransId="{B50F22CF-5376-439D-9D94-2F40E2B9E3C1}"/>
    <dgm:cxn modelId="{1A36AD22-54F7-4115-8307-1B1CF4758C31}" srcId="{3DA4CD59-3071-4E8A-A6AD-47ACA51C6C59}" destId="{F2E088AE-A6BE-4465-AFAB-29C442BC6BDC}" srcOrd="0" destOrd="0" parTransId="{EFEAD2E6-990A-4CFF-946A-93551989415A}" sibTransId="{D07DAC2C-487C-4849-935A-A34E2FCE49E2}"/>
    <dgm:cxn modelId="{CD2E1BA9-F2B7-4CFF-85F5-B1ECD1AE0642}" type="presOf" srcId="{A6189D79-5883-4EF1-AE91-B891DBB18F93}" destId="{13A5CDAC-B592-4EC2-9773-D142711E7F52}" srcOrd="0" destOrd="2" presId="urn:microsoft.com/office/officeart/2005/8/layout/vList6"/>
    <dgm:cxn modelId="{918518A8-810E-441F-9402-F4252F360F49}" type="presOf" srcId="{106A84EA-B775-4043-8C9C-E33F1BD60829}" destId="{13A5CDAC-B592-4EC2-9773-D142711E7F52}" srcOrd="0" destOrd="3" presId="urn:microsoft.com/office/officeart/2005/8/layout/vList6"/>
    <dgm:cxn modelId="{74C4B1B7-38C5-49FA-BBF7-A2A6B867431A}" srcId="{5E33876F-9613-4E4B-B2BF-D8582B45486C}" destId="{68403C0F-60CF-441A-BF6E-545732346379}" srcOrd="1" destOrd="0" parTransId="{AA10E821-D85C-449D-BEF9-999CCE4B6838}" sibTransId="{110AB2E6-9C83-4412-BFC2-480409DEF020}"/>
    <dgm:cxn modelId="{DA58B3BD-68FB-4E7B-93A3-B555340B45D9}" type="presOf" srcId="{3DA4CD59-3071-4E8A-A6AD-47ACA51C6C59}" destId="{35312BF5-54F7-4324-8858-370612C7EE7D}" srcOrd="0" destOrd="0" presId="urn:microsoft.com/office/officeart/2005/8/layout/vList6"/>
    <dgm:cxn modelId="{41C8838F-7F4E-47E9-AFB1-841D9D288207}" type="presParOf" srcId="{94F8BD42-4C79-4B7D-8FD4-AFD98F09D175}" destId="{6BF1430A-11AE-4028-B63B-4BF1FB5C31B5}" srcOrd="0" destOrd="0" presId="urn:microsoft.com/office/officeart/2005/8/layout/vList6"/>
    <dgm:cxn modelId="{43BB9831-A716-4F1A-B098-6C3AC050EEF6}" type="presParOf" srcId="{6BF1430A-11AE-4028-B63B-4BF1FB5C31B5}" destId="{35312BF5-54F7-4324-8858-370612C7EE7D}" srcOrd="0" destOrd="0" presId="urn:microsoft.com/office/officeart/2005/8/layout/vList6"/>
    <dgm:cxn modelId="{E825198D-3EBD-484C-9A1D-DE8A33FAEBA6}" type="presParOf" srcId="{6BF1430A-11AE-4028-B63B-4BF1FB5C31B5}" destId="{13A5CDAC-B592-4EC2-9773-D142711E7F52}" srcOrd="1" destOrd="0" presId="urn:microsoft.com/office/officeart/2005/8/layout/vList6"/>
    <dgm:cxn modelId="{C6C31B7B-78C4-45FA-B98A-B5EE96090BDD}" type="presParOf" srcId="{94F8BD42-4C79-4B7D-8FD4-AFD98F09D175}" destId="{9D05728E-8894-4627-8849-B34A7100C053}" srcOrd="1" destOrd="0" presId="urn:microsoft.com/office/officeart/2005/8/layout/vList6"/>
    <dgm:cxn modelId="{DCCBFCDF-C243-42FF-B8CF-FB78C39BF448}" type="presParOf" srcId="{94F8BD42-4C79-4B7D-8FD4-AFD98F09D175}" destId="{9D5141D3-1F39-41E9-8145-8A284B6CAEE9}" srcOrd="2" destOrd="0" presId="urn:microsoft.com/office/officeart/2005/8/layout/vList6"/>
    <dgm:cxn modelId="{B2F90073-00C6-47A0-A518-3CEBC2F598EF}" type="presParOf" srcId="{9D5141D3-1F39-41E9-8145-8A284B6CAEE9}" destId="{0E9F9AB0-4A35-4083-8021-8B75948E9F15}" srcOrd="0" destOrd="0" presId="urn:microsoft.com/office/officeart/2005/8/layout/vList6"/>
    <dgm:cxn modelId="{4E6A5427-8324-4859-A50C-A3EF657148EF}" type="presParOf" srcId="{9D5141D3-1F39-41E9-8145-8A284B6CAEE9}" destId="{2864DD77-AF7E-4B0F-898D-A3DAA16BD792}"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C98C6E-325F-4BEF-A1CA-C26AB4E6D388}" type="doc">
      <dgm:prSet loTypeId="urn:microsoft.com/office/officeart/2005/8/layout/balance1" loCatId="relationship" qsTypeId="urn:microsoft.com/office/officeart/2005/8/quickstyle/simple1" qsCatId="simple" csTypeId="urn:microsoft.com/office/officeart/2005/8/colors/accent3_5" csCatId="accent3" phldr="1"/>
      <dgm:spPr/>
      <dgm:t>
        <a:bodyPr/>
        <a:lstStyle/>
        <a:p>
          <a:endParaRPr lang="pl-PL"/>
        </a:p>
      </dgm:t>
    </dgm:pt>
    <dgm:pt modelId="{F0B7C6FB-8187-4E46-89DB-2A0B57C9BAA5}">
      <dgm:prSet phldrT="[Tekst]"/>
      <dgm:spPr/>
      <dgm:t>
        <a:bodyPr/>
        <a:lstStyle/>
        <a:p>
          <a:r>
            <a:rPr lang="pl-PL" dirty="0"/>
            <a:t>Pierwotne i pochodne</a:t>
          </a:r>
        </a:p>
      </dgm:t>
    </dgm:pt>
    <dgm:pt modelId="{ED3A6663-4B73-45E1-ACE8-A64EE676BC88}" type="parTrans" cxnId="{47817C36-17CA-4F18-83F8-96662EEACF33}">
      <dgm:prSet/>
      <dgm:spPr/>
      <dgm:t>
        <a:bodyPr/>
        <a:lstStyle/>
        <a:p>
          <a:endParaRPr lang="pl-PL"/>
        </a:p>
      </dgm:t>
    </dgm:pt>
    <dgm:pt modelId="{15E92172-638D-49C3-A624-FD2C971025D9}" type="sibTrans" cxnId="{47817C36-17CA-4F18-83F8-96662EEACF33}">
      <dgm:prSet/>
      <dgm:spPr/>
      <dgm:t>
        <a:bodyPr/>
        <a:lstStyle/>
        <a:p>
          <a:endParaRPr lang="pl-PL"/>
        </a:p>
      </dgm:t>
    </dgm:pt>
    <dgm:pt modelId="{B2DB9580-3862-4AC4-96EA-13F08AF2447E}">
      <dgm:prSet phldrT="[Tekst]"/>
      <dgm:spPr/>
      <dgm:t>
        <a:bodyPr/>
        <a:lstStyle/>
        <a:p>
          <a:r>
            <a:rPr lang="pl-PL" dirty="0"/>
            <a:t>pojęciowe i zmysłowe</a:t>
          </a:r>
        </a:p>
      </dgm:t>
    </dgm:pt>
    <dgm:pt modelId="{B32F0D35-B160-44FA-8993-5DC3970F8DA8}" type="parTrans" cxnId="{263A0F02-AEF7-4791-B5F9-FC0F5BE75514}">
      <dgm:prSet/>
      <dgm:spPr/>
      <dgm:t>
        <a:bodyPr/>
        <a:lstStyle/>
        <a:p>
          <a:endParaRPr lang="pl-PL"/>
        </a:p>
      </dgm:t>
    </dgm:pt>
    <dgm:pt modelId="{05B4B048-3DB2-4A43-97BD-3B2783EE617F}" type="sibTrans" cxnId="{263A0F02-AEF7-4791-B5F9-FC0F5BE75514}">
      <dgm:prSet/>
      <dgm:spPr/>
      <dgm:t>
        <a:bodyPr/>
        <a:lstStyle/>
        <a:p>
          <a:endParaRPr lang="pl-PL"/>
        </a:p>
      </dgm:t>
    </dgm:pt>
    <dgm:pt modelId="{1D6329F3-F9E3-4F2B-9EDF-CD4B9EBA1665}">
      <dgm:prSet phldrT="[Tekst]"/>
      <dgm:spPr/>
      <dgm:t>
        <a:bodyPr/>
        <a:lstStyle/>
        <a:p>
          <a:r>
            <a:rPr lang="pl-PL" dirty="0"/>
            <a:t>obciążające i odciążające </a:t>
          </a:r>
        </a:p>
      </dgm:t>
    </dgm:pt>
    <dgm:pt modelId="{47CD9A86-0D15-4FB9-8FF7-AC3DA0CF078F}" type="parTrans" cxnId="{270FC964-26AD-4F77-8953-AF5C982DA4E9}">
      <dgm:prSet/>
      <dgm:spPr/>
      <dgm:t>
        <a:bodyPr/>
        <a:lstStyle/>
        <a:p>
          <a:endParaRPr lang="pl-PL"/>
        </a:p>
      </dgm:t>
    </dgm:pt>
    <dgm:pt modelId="{BA526806-8189-41C7-8AF3-0CA33DE6E22B}" type="sibTrans" cxnId="{270FC964-26AD-4F77-8953-AF5C982DA4E9}">
      <dgm:prSet/>
      <dgm:spPr/>
      <dgm:t>
        <a:bodyPr/>
        <a:lstStyle/>
        <a:p>
          <a:endParaRPr lang="pl-PL"/>
        </a:p>
      </dgm:t>
    </dgm:pt>
    <dgm:pt modelId="{EC7B50E7-F798-493B-A03C-509E94E3D654}">
      <dgm:prSet phldrT="[Tekst]"/>
      <dgm:spPr/>
      <dgm:t>
        <a:bodyPr/>
        <a:lstStyle/>
        <a:p>
          <a:r>
            <a:rPr lang="pl-PL" dirty="0"/>
            <a:t>Pośrednie i bezpośrednie </a:t>
          </a:r>
        </a:p>
      </dgm:t>
    </dgm:pt>
    <dgm:pt modelId="{D59BF10D-E8B2-43A0-9296-38007154185A}" type="parTrans" cxnId="{44D39DFF-2B71-4193-9678-2DC5B97ED79F}">
      <dgm:prSet/>
      <dgm:spPr/>
      <dgm:t>
        <a:bodyPr/>
        <a:lstStyle/>
        <a:p>
          <a:endParaRPr lang="pl-PL"/>
        </a:p>
      </dgm:t>
    </dgm:pt>
    <dgm:pt modelId="{2CA80211-B7F9-4C97-A47A-46FEF069F2CC}" type="sibTrans" cxnId="{44D39DFF-2B71-4193-9678-2DC5B97ED79F}">
      <dgm:prSet/>
      <dgm:spPr/>
      <dgm:t>
        <a:bodyPr/>
        <a:lstStyle/>
        <a:p>
          <a:endParaRPr lang="pl-PL"/>
        </a:p>
      </dgm:t>
    </dgm:pt>
    <dgm:pt modelId="{1893C2AB-F643-44BB-A39D-C0052929242B}">
      <dgm:prSet phldrT="[Tekst]"/>
      <dgm:spPr/>
      <dgm:t>
        <a:bodyPr/>
        <a:lstStyle/>
        <a:p>
          <a:r>
            <a:rPr lang="pl-PL" dirty="0"/>
            <a:t>ścisłe i swobodne </a:t>
          </a:r>
        </a:p>
      </dgm:t>
    </dgm:pt>
    <dgm:pt modelId="{DD3583AB-B880-4B2D-8F5C-20AE083667A8}" type="parTrans" cxnId="{91D009A5-4A1B-41F1-B761-DB0E7A046787}">
      <dgm:prSet/>
      <dgm:spPr/>
      <dgm:t>
        <a:bodyPr/>
        <a:lstStyle/>
        <a:p>
          <a:endParaRPr lang="pl-PL"/>
        </a:p>
      </dgm:t>
    </dgm:pt>
    <dgm:pt modelId="{2786774D-3213-48CC-B6F0-027AF6867772}" type="sibTrans" cxnId="{91D009A5-4A1B-41F1-B761-DB0E7A046787}">
      <dgm:prSet/>
      <dgm:spPr/>
      <dgm:t>
        <a:bodyPr/>
        <a:lstStyle/>
        <a:p>
          <a:endParaRPr lang="pl-PL"/>
        </a:p>
      </dgm:t>
    </dgm:pt>
    <dgm:pt modelId="{2A624BCA-436F-4EF9-97AA-204775E146C4}">
      <dgm:prSet phldrT="[Tekst]"/>
      <dgm:spPr/>
      <dgm:t>
        <a:bodyPr/>
        <a:lstStyle/>
        <a:p>
          <a:r>
            <a:rPr lang="pl-PL" dirty="0"/>
            <a:t>z przypadku i przeznaczenia </a:t>
          </a:r>
        </a:p>
      </dgm:t>
    </dgm:pt>
    <dgm:pt modelId="{58C73E1B-4AB3-4D3C-B822-67303C3E7D09}" type="parTrans" cxnId="{55E6A955-B4AE-41AB-8E93-5B661FC42317}">
      <dgm:prSet/>
      <dgm:spPr/>
      <dgm:t>
        <a:bodyPr/>
        <a:lstStyle/>
        <a:p>
          <a:endParaRPr lang="pl-PL"/>
        </a:p>
      </dgm:t>
    </dgm:pt>
    <dgm:pt modelId="{44F85E4A-CD69-444C-B440-6D0CD0265949}" type="sibTrans" cxnId="{55E6A955-B4AE-41AB-8E93-5B661FC42317}">
      <dgm:prSet/>
      <dgm:spPr/>
      <dgm:t>
        <a:bodyPr/>
        <a:lstStyle/>
        <a:p>
          <a:endParaRPr lang="pl-PL"/>
        </a:p>
      </dgm:t>
    </dgm:pt>
    <dgm:pt modelId="{50FB02D9-D9EF-424F-B91C-409843E567AD}">
      <dgm:prSet phldrT="[Tekst]"/>
      <dgm:spPr/>
      <dgm:t>
        <a:bodyPr/>
        <a:lstStyle/>
        <a:p>
          <a:r>
            <a:rPr lang="pl-PL" dirty="0"/>
            <a:t>osobowe i rzeczowe </a:t>
          </a:r>
        </a:p>
      </dgm:t>
    </dgm:pt>
    <dgm:pt modelId="{B02D4CF5-AE5C-4117-AF9B-5A00EE73C8FA}" type="parTrans" cxnId="{14AD5A1E-EA89-444B-81F6-697D75FAD951}">
      <dgm:prSet/>
      <dgm:spPr/>
      <dgm:t>
        <a:bodyPr/>
        <a:lstStyle/>
        <a:p>
          <a:endParaRPr lang="pl-PL"/>
        </a:p>
      </dgm:t>
    </dgm:pt>
    <dgm:pt modelId="{07D52107-D83B-486A-AFBF-E65579ACB8E2}" type="sibTrans" cxnId="{14AD5A1E-EA89-444B-81F6-697D75FAD951}">
      <dgm:prSet/>
      <dgm:spPr/>
      <dgm:t>
        <a:bodyPr/>
        <a:lstStyle/>
        <a:p>
          <a:endParaRPr lang="pl-PL"/>
        </a:p>
      </dgm:t>
    </dgm:pt>
    <dgm:pt modelId="{8EAD884E-6E70-4170-9424-860C8E33BCCA}">
      <dgm:prSet phldrT="[Tekst]"/>
      <dgm:spPr/>
      <dgm:t>
        <a:bodyPr/>
        <a:lstStyle/>
        <a:p>
          <a:endParaRPr lang="pl-PL"/>
        </a:p>
      </dgm:t>
    </dgm:pt>
    <dgm:pt modelId="{E1B8AF9D-9DD8-4EC7-8A07-5B07B70A2B03}" type="parTrans" cxnId="{2FF028A9-33AF-4BF0-85F5-AFB267B2DB10}">
      <dgm:prSet/>
      <dgm:spPr/>
      <dgm:t>
        <a:bodyPr/>
        <a:lstStyle/>
        <a:p>
          <a:endParaRPr lang="pl-PL"/>
        </a:p>
      </dgm:t>
    </dgm:pt>
    <dgm:pt modelId="{0DF17F89-E942-43E1-8EA7-91094F56BD91}" type="sibTrans" cxnId="{2FF028A9-33AF-4BF0-85F5-AFB267B2DB10}">
      <dgm:prSet/>
      <dgm:spPr/>
      <dgm:t>
        <a:bodyPr/>
        <a:lstStyle/>
        <a:p>
          <a:endParaRPr lang="pl-PL"/>
        </a:p>
      </dgm:t>
    </dgm:pt>
    <dgm:pt modelId="{5949D4F4-A18F-4C01-BD3B-E87D898620B5}">
      <dgm:prSet phldrT="[Tekst]"/>
      <dgm:spPr/>
      <dgm:t>
        <a:bodyPr/>
        <a:lstStyle/>
        <a:p>
          <a:endParaRPr lang="pl-PL"/>
        </a:p>
      </dgm:t>
    </dgm:pt>
    <dgm:pt modelId="{15046B54-1986-46C4-9823-6C944FCA7836}" type="parTrans" cxnId="{1C5161CC-ADF6-4048-BFB7-A570CFE813E5}">
      <dgm:prSet/>
      <dgm:spPr/>
      <dgm:t>
        <a:bodyPr/>
        <a:lstStyle/>
        <a:p>
          <a:endParaRPr lang="pl-PL"/>
        </a:p>
      </dgm:t>
    </dgm:pt>
    <dgm:pt modelId="{4C7B6DB0-F355-466E-AE9C-3B54B4D1F5D3}" type="sibTrans" cxnId="{1C5161CC-ADF6-4048-BFB7-A570CFE813E5}">
      <dgm:prSet/>
      <dgm:spPr/>
      <dgm:t>
        <a:bodyPr/>
        <a:lstStyle/>
        <a:p>
          <a:endParaRPr lang="pl-PL"/>
        </a:p>
      </dgm:t>
    </dgm:pt>
    <dgm:pt modelId="{EF7DC2DC-F66D-47E4-BD05-2352D4641704}">
      <dgm:prSet phldrT="[Tekst]"/>
      <dgm:spPr/>
      <dgm:t>
        <a:bodyPr/>
        <a:lstStyle/>
        <a:p>
          <a:endParaRPr lang="pl-PL"/>
        </a:p>
      </dgm:t>
    </dgm:pt>
    <dgm:pt modelId="{8739C813-8C12-4629-A12F-79126BE8EF9B}" type="parTrans" cxnId="{D128F420-1E32-4106-A5D2-06DA618791EB}">
      <dgm:prSet/>
      <dgm:spPr/>
      <dgm:t>
        <a:bodyPr/>
        <a:lstStyle/>
        <a:p>
          <a:endParaRPr lang="pl-PL"/>
        </a:p>
      </dgm:t>
    </dgm:pt>
    <dgm:pt modelId="{FCE65A61-C70D-4E58-9BB4-C43D37EE2D60}" type="sibTrans" cxnId="{D128F420-1E32-4106-A5D2-06DA618791EB}">
      <dgm:prSet/>
      <dgm:spPr/>
      <dgm:t>
        <a:bodyPr/>
        <a:lstStyle/>
        <a:p>
          <a:endParaRPr lang="pl-PL"/>
        </a:p>
      </dgm:t>
    </dgm:pt>
    <dgm:pt modelId="{2A563FFA-3B0D-4845-BD74-3F0B4D45CD27}">
      <dgm:prSet phldrT="[Tekst]"/>
      <dgm:spPr/>
      <dgm:t>
        <a:bodyPr/>
        <a:lstStyle/>
        <a:p>
          <a:endParaRPr lang="pl-PL"/>
        </a:p>
      </dgm:t>
    </dgm:pt>
    <dgm:pt modelId="{3F02E2C5-8E60-4727-B4EF-7661B66FF431}" type="parTrans" cxnId="{05530B54-1327-4DDB-A232-19D449ECF93D}">
      <dgm:prSet/>
      <dgm:spPr/>
      <dgm:t>
        <a:bodyPr/>
        <a:lstStyle/>
        <a:p>
          <a:endParaRPr lang="pl-PL"/>
        </a:p>
      </dgm:t>
    </dgm:pt>
    <dgm:pt modelId="{33C2E3A4-5D5C-4279-BE66-45073A11459F}" type="sibTrans" cxnId="{05530B54-1327-4DDB-A232-19D449ECF93D}">
      <dgm:prSet/>
      <dgm:spPr/>
      <dgm:t>
        <a:bodyPr/>
        <a:lstStyle/>
        <a:p>
          <a:endParaRPr lang="pl-PL"/>
        </a:p>
      </dgm:t>
    </dgm:pt>
    <dgm:pt modelId="{A2196FB0-F065-4E3B-9C72-D3D800E506D2}">
      <dgm:prSet phldrT="[Tekst]"/>
      <dgm:spPr/>
      <dgm:t>
        <a:bodyPr/>
        <a:lstStyle/>
        <a:p>
          <a:endParaRPr lang="pl-PL"/>
        </a:p>
      </dgm:t>
    </dgm:pt>
    <dgm:pt modelId="{8B7A4C78-F14B-49CD-A949-9E6BD5121D7E}" type="parTrans" cxnId="{06F0BAFB-0AF9-4733-8574-397DBD5F7419}">
      <dgm:prSet/>
      <dgm:spPr/>
      <dgm:t>
        <a:bodyPr/>
        <a:lstStyle/>
        <a:p>
          <a:endParaRPr lang="pl-PL"/>
        </a:p>
      </dgm:t>
    </dgm:pt>
    <dgm:pt modelId="{F23C5D79-2FDD-4FDA-B10C-C915E999AEA5}" type="sibTrans" cxnId="{06F0BAFB-0AF9-4733-8574-397DBD5F7419}">
      <dgm:prSet/>
      <dgm:spPr/>
      <dgm:t>
        <a:bodyPr/>
        <a:lstStyle/>
        <a:p>
          <a:endParaRPr lang="pl-PL"/>
        </a:p>
      </dgm:t>
    </dgm:pt>
    <dgm:pt modelId="{4214C3B1-00C2-4F8F-B3BF-AE34E0FD30D5}" type="pres">
      <dgm:prSet presAssocID="{D0C98C6E-325F-4BEF-A1CA-C26AB4E6D388}" presName="outerComposite" presStyleCnt="0">
        <dgm:presLayoutVars>
          <dgm:chMax val="2"/>
          <dgm:animLvl val="lvl"/>
          <dgm:resizeHandles val="exact"/>
        </dgm:presLayoutVars>
      </dgm:prSet>
      <dgm:spPr/>
      <dgm:t>
        <a:bodyPr/>
        <a:lstStyle/>
        <a:p>
          <a:endParaRPr lang="pl-PL"/>
        </a:p>
      </dgm:t>
    </dgm:pt>
    <dgm:pt modelId="{96BEFA2B-835A-4EDF-95D9-E9790EE797B1}" type="pres">
      <dgm:prSet presAssocID="{D0C98C6E-325F-4BEF-A1CA-C26AB4E6D388}" presName="dummyMaxCanvas" presStyleCnt="0"/>
      <dgm:spPr/>
    </dgm:pt>
    <dgm:pt modelId="{9E339DF5-4EBB-4BE4-877E-FB1049B31B10}" type="pres">
      <dgm:prSet presAssocID="{D0C98C6E-325F-4BEF-A1CA-C26AB4E6D388}" presName="parentComposite" presStyleCnt="0"/>
      <dgm:spPr/>
    </dgm:pt>
    <dgm:pt modelId="{FEAFC4DB-78EE-43F6-8CF0-8948F73CBBE9}" type="pres">
      <dgm:prSet presAssocID="{D0C98C6E-325F-4BEF-A1CA-C26AB4E6D388}" presName="parent1" presStyleLbl="alignAccFollowNode1" presStyleIdx="0" presStyleCnt="4">
        <dgm:presLayoutVars>
          <dgm:chMax val="4"/>
        </dgm:presLayoutVars>
      </dgm:prSet>
      <dgm:spPr/>
      <dgm:t>
        <a:bodyPr/>
        <a:lstStyle/>
        <a:p>
          <a:endParaRPr lang="pl-PL"/>
        </a:p>
      </dgm:t>
    </dgm:pt>
    <dgm:pt modelId="{650026A9-A228-400C-BE0B-49765C2C3B89}" type="pres">
      <dgm:prSet presAssocID="{D0C98C6E-325F-4BEF-A1CA-C26AB4E6D388}" presName="parent2" presStyleLbl="alignAccFollowNode1" presStyleIdx="1" presStyleCnt="4">
        <dgm:presLayoutVars>
          <dgm:chMax val="4"/>
        </dgm:presLayoutVars>
      </dgm:prSet>
      <dgm:spPr/>
      <dgm:t>
        <a:bodyPr/>
        <a:lstStyle/>
        <a:p>
          <a:endParaRPr lang="pl-PL"/>
        </a:p>
      </dgm:t>
    </dgm:pt>
    <dgm:pt modelId="{0615A724-317F-4279-A535-F5FC18AAF924}" type="pres">
      <dgm:prSet presAssocID="{D0C98C6E-325F-4BEF-A1CA-C26AB4E6D388}" presName="childrenComposite" presStyleCnt="0"/>
      <dgm:spPr/>
    </dgm:pt>
    <dgm:pt modelId="{7BDDFC86-D267-4C9F-A1C8-2B994DB58CD2}" type="pres">
      <dgm:prSet presAssocID="{D0C98C6E-325F-4BEF-A1CA-C26AB4E6D388}" presName="dummyMaxCanvas_ChildArea" presStyleCnt="0"/>
      <dgm:spPr/>
    </dgm:pt>
    <dgm:pt modelId="{530D5A1A-B046-4434-A213-4800B0C5A650}" type="pres">
      <dgm:prSet presAssocID="{D0C98C6E-325F-4BEF-A1CA-C26AB4E6D388}" presName="fulcrum" presStyleLbl="alignAccFollowNode1" presStyleIdx="2" presStyleCnt="4"/>
      <dgm:spPr/>
    </dgm:pt>
    <dgm:pt modelId="{9A6655EE-F333-4A05-BDD0-8AEB21914C10}" type="pres">
      <dgm:prSet presAssocID="{D0C98C6E-325F-4BEF-A1CA-C26AB4E6D388}" presName="balance_32" presStyleLbl="alignAccFollowNode1" presStyleIdx="3" presStyleCnt="4">
        <dgm:presLayoutVars>
          <dgm:bulletEnabled val="1"/>
        </dgm:presLayoutVars>
      </dgm:prSet>
      <dgm:spPr/>
    </dgm:pt>
    <dgm:pt modelId="{ADDEBF91-C9AF-436C-BC85-A245F185327F}" type="pres">
      <dgm:prSet presAssocID="{D0C98C6E-325F-4BEF-A1CA-C26AB4E6D388}" presName="left_32_1" presStyleLbl="node1" presStyleIdx="0" presStyleCnt="5">
        <dgm:presLayoutVars>
          <dgm:bulletEnabled val="1"/>
        </dgm:presLayoutVars>
      </dgm:prSet>
      <dgm:spPr/>
      <dgm:t>
        <a:bodyPr/>
        <a:lstStyle/>
        <a:p>
          <a:endParaRPr lang="pl-PL"/>
        </a:p>
      </dgm:t>
    </dgm:pt>
    <dgm:pt modelId="{606A1280-6AB5-49B2-865C-3452B19C85C3}" type="pres">
      <dgm:prSet presAssocID="{D0C98C6E-325F-4BEF-A1CA-C26AB4E6D388}" presName="left_32_2" presStyleLbl="node1" presStyleIdx="1" presStyleCnt="5">
        <dgm:presLayoutVars>
          <dgm:bulletEnabled val="1"/>
        </dgm:presLayoutVars>
      </dgm:prSet>
      <dgm:spPr/>
      <dgm:t>
        <a:bodyPr/>
        <a:lstStyle/>
        <a:p>
          <a:endParaRPr lang="pl-PL"/>
        </a:p>
      </dgm:t>
    </dgm:pt>
    <dgm:pt modelId="{50EC910D-E5C3-4CA8-BC5B-F1052784945A}" type="pres">
      <dgm:prSet presAssocID="{D0C98C6E-325F-4BEF-A1CA-C26AB4E6D388}" presName="left_32_3" presStyleLbl="node1" presStyleIdx="2" presStyleCnt="5">
        <dgm:presLayoutVars>
          <dgm:bulletEnabled val="1"/>
        </dgm:presLayoutVars>
      </dgm:prSet>
      <dgm:spPr/>
      <dgm:t>
        <a:bodyPr/>
        <a:lstStyle/>
        <a:p>
          <a:endParaRPr lang="pl-PL"/>
        </a:p>
      </dgm:t>
    </dgm:pt>
    <dgm:pt modelId="{8141B22F-2860-4BA3-A8BC-A3B0AA905686}" type="pres">
      <dgm:prSet presAssocID="{D0C98C6E-325F-4BEF-A1CA-C26AB4E6D388}" presName="right_32_1" presStyleLbl="node1" presStyleIdx="3" presStyleCnt="5">
        <dgm:presLayoutVars>
          <dgm:bulletEnabled val="1"/>
        </dgm:presLayoutVars>
      </dgm:prSet>
      <dgm:spPr/>
      <dgm:t>
        <a:bodyPr/>
        <a:lstStyle/>
        <a:p>
          <a:endParaRPr lang="pl-PL"/>
        </a:p>
      </dgm:t>
    </dgm:pt>
    <dgm:pt modelId="{0FEF355A-58E7-4F46-8D14-195E51B82A16}" type="pres">
      <dgm:prSet presAssocID="{D0C98C6E-325F-4BEF-A1CA-C26AB4E6D388}" presName="right_32_2" presStyleLbl="node1" presStyleIdx="4" presStyleCnt="5">
        <dgm:presLayoutVars>
          <dgm:bulletEnabled val="1"/>
        </dgm:presLayoutVars>
      </dgm:prSet>
      <dgm:spPr/>
      <dgm:t>
        <a:bodyPr/>
        <a:lstStyle/>
        <a:p>
          <a:endParaRPr lang="pl-PL"/>
        </a:p>
      </dgm:t>
    </dgm:pt>
  </dgm:ptLst>
  <dgm:cxnLst>
    <dgm:cxn modelId="{263A0F02-AEF7-4791-B5F9-FC0F5BE75514}" srcId="{F0B7C6FB-8187-4E46-89DB-2A0B57C9BAA5}" destId="{B2DB9580-3862-4AC4-96EA-13F08AF2447E}" srcOrd="0" destOrd="0" parTransId="{B32F0D35-B160-44FA-8993-5DC3970F8DA8}" sibTransId="{05B4B048-3DB2-4A43-97BD-3B2783EE617F}"/>
    <dgm:cxn modelId="{1C5161CC-ADF6-4048-BFB7-A570CFE813E5}" srcId="{D0C98C6E-325F-4BEF-A1CA-C26AB4E6D388}" destId="{5949D4F4-A18F-4C01-BD3B-E87D898620B5}" srcOrd="3" destOrd="0" parTransId="{15046B54-1986-46C4-9823-6C944FCA7836}" sibTransId="{4C7B6DB0-F355-466E-AE9C-3B54B4D1F5D3}"/>
    <dgm:cxn modelId="{91D009A5-4A1B-41F1-B761-DB0E7A046787}" srcId="{EC7B50E7-F798-493B-A03C-509E94E3D654}" destId="{1893C2AB-F643-44BB-A39D-C0052929242B}" srcOrd="0" destOrd="0" parTransId="{DD3583AB-B880-4B2D-8F5C-20AE083667A8}" sibTransId="{2786774D-3213-48CC-B6F0-027AF6867772}"/>
    <dgm:cxn modelId="{05530B54-1327-4DDB-A232-19D449ECF93D}" srcId="{D0C98C6E-325F-4BEF-A1CA-C26AB4E6D388}" destId="{2A563FFA-3B0D-4845-BD74-3F0B4D45CD27}" srcOrd="5" destOrd="0" parTransId="{3F02E2C5-8E60-4727-B4EF-7661B66FF431}" sibTransId="{33C2E3A4-5D5C-4279-BE66-45073A11459F}"/>
    <dgm:cxn modelId="{06F0BAFB-0AF9-4733-8574-397DBD5F7419}" srcId="{D0C98C6E-325F-4BEF-A1CA-C26AB4E6D388}" destId="{A2196FB0-F065-4E3B-9C72-D3D800E506D2}" srcOrd="6" destOrd="0" parTransId="{8B7A4C78-F14B-49CD-A949-9E6BD5121D7E}" sibTransId="{F23C5D79-2FDD-4FDA-B10C-C915E999AEA5}"/>
    <dgm:cxn modelId="{5A668EEA-88EC-427A-B916-77F421C2A77F}" type="presOf" srcId="{1D6329F3-F9E3-4F2B-9EDF-CD4B9EBA1665}" destId="{606A1280-6AB5-49B2-865C-3452B19C85C3}" srcOrd="0" destOrd="0" presId="urn:microsoft.com/office/officeart/2005/8/layout/balance1"/>
    <dgm:cxn modelId="{270FC964-26AD-4F77-8953-AF5C982DA4E9}" srcId="{F0B7C6FB-8187-4E46-89DB-2A0B57C9BAA5}" destId="{1D6329F3-F9E3-4F2B-9EDF-CD4B9EBA1665}" srcOrd="1" destOrd="0" parTransId="{47CD9A86-0D15-4FB9-8FF7-AC3DA0CF078F}" sibTransId="{BA526806-8189-41C7-8AF3-0CA33DE6E22B}"/>
    <dgm:cxn modelId="{789673BA-BC52-4A3F-A327-7CA4318B66C2}" type="presOf" srcId="{EC7B50E7-F798-493B-A03C-509E94E3D654}" destId="{650026A9-A228-400C-BE0B-49765C2C3B89}" srcOrd="0" destOrd="0" presId="urn:microsoft.com/office/officeart/2005/8/layout/balance1"/>
    <dgm:cxn modelId="{D04CE362-1916-4339-AB8B-3BD213B26D5F}" type="presOf" srcId="{D0C98C6E-325F-4BEF-A1CA-C26AB4E6D388}" destId="{4214C3B1-00C2-4F8F-B3BF-AE34E0FD30D5}" srcOrd="0" destOrd="0" presId="urn:microsoft.com/office/officeart/2005/8/layout/balance1"/>
    <dgm:cxn modelId="{0812F4C4-7431-40ED-B4EE-A15EE7493743}" type="presOf" srcId="{B2DB9580-3862-4AC4-96EA-13F08AF2447E}" destId="{ADDEBF91-C9AF-436C-BC85-A245F185327F}" srcOrd="0" destOrd="0" presId="urn:microsoft.com/office/officeart/2005/8/layout/balance1"/>
    <dgm:cxn modelId="{D128F420-1E32-4106-A5D2-06DA618791EB}" srcId="{D0C98C6E-325F-4BEF-A1CA-C26AB4E6D388}" destId="{EF7DC2DC-F66D-47E4-BD05-2352D4641704}" srcOrd="4" destOrd="0" parTransId="{8739C813-8C12-4629-A12F-79126BE8EF9B}" sibTransId="{FCE65A61-C70D-4E58-9BB4-C43D37EE2D60}"/>
    <dgm:cxn modelId="{14AD5A1E-EA89-444B-81F6-697D75FAD951}" srcId="{F0B7C6FB-8187-4E46-89DB-2A0B57C9BAA5}" destId="{50FB02D9-D9EF-424F-B91C-409843E567AD}" srcOrd="2" destOrd="0" parTransId="{B02D4CF5-AE5C-4117-AF9B-5A00EE73C8FA}" sibTransId="{07D52107-D83B-486A-AFBF-E65579ACB8E2}"/>
    <dgm:cxn modelId="{55E6A955-B4AE-41AB-8E93-5B661FC42317}" srcId="{EC7B50E7-F798-493B-A03C-509E94E3D654}" destId="{2A624BCA-436F-4EF9-97AA-204775E146C4}" srcOrd="1" destOrd="0" parTransId="{58C73E1B-4AB3-4D3C-B822-67303C3E7D09}" sibTransId="{44F85E4A-CD69-444C-B440-6D0CD0265949}"/>
    <dgm:cxn modelId="{91FD3EC3-6607-4052-86EB-586F38801F5C}" type="presOf" srcId="{50FB02D9-D9EF-424F-B91C-409843E567AD}" destId="{50EC910D-E5C3-4CA8-BC5B-F1052784945A}" srcOrd="0" destOrd="0" presId="urn:microsoft.com/office/officeart/2005/8/layout/balance1"/>
    <dgm:cxn modelId="{2FF028A9-33AF-4BF0-85F5-AFB267B2DB10}" srcId="{D0C98C6E-325F-4BEF-A1CA-C26AB4E6D388}" destId="{8EAD884E-6E70-4170-9424-860C8E33BCCA}" srcOrd="2" destOrd="0" parTransId="{E1B8AF9D-9DD8-4EC7-8A07-5B07B70A2B03}" sibTransId="{0DF17F89-E942-43E1-8EA7-91094F56BD91}"/>
    <dgm:cxn modelId="{44D39DFF-2B71-4193-9678-2DC5B97ED79F}" srcId="{D0C98C6E-325F-4BEF-A1CA-C26AB4E6D388}" destId="{EC7B50E7-F798-493B-A03C-509E94E3D654}" srcOrd="1" destOrd="0" parTransId="{D59BF10D-E8B2-43A0-9296-38007154185A}" sibTransId="{2CA80211-B7F9-4C97-A47A-46FEF069F2CC}"/>
    <dgm:cxn modelId="{63F9D4FA-134E-460F-BED3-691D0E2021EE}" type="presOf" srcId="{F0B7C6FB-8187-4E46-89DB-2A0B57C9BAA5}" destId="{FEAFC4DB-78EE-43F6-8CF0-8948F73CBBE9}" srcOrd="0" destOrd="0" presId="urn:microsoft.com/office/officeart/2005/8/layout/balance1"/>
    <dgm:cxn modelId="{285C2D4C-AB9E-4247-B6F6-D1E2157F4D5C}" type="presOf" srcId="{2A624BCA-436F-4EF9-97AA-204775E146C4}" destId="{0FEF355A-58E7-4F46-8D14-195E51B82A16}" srcOrd="0" destOrd="0" presId="urn:microsoft.com/office/officeart/2005/8/layout/balance1"/>
    <dgm:cxn modelId="{7C180828-0414-4A7C-96F1-7FBE1CE86BD5}" type="presOf" srcId="{1893C2AB-F643-44BB-A39D-C0052929242B}" destId="{8141B22F-2860-4BA3-A8BC-A3B0AA905686}" srcOrd="0" destOrd="0" presId="urn:microsoft.com/office/officeart/2005/8/layout/balance1"/>
    <dgm:cxn modelId="{47817C36-17CA-4F18-83F8-96662EEACF33}" srcId="{D0C98C6E-325F-4BEF-A1CA-C26AB4E6D388}" destId="{F0B7C6FB-8187-4E46-89DB-2A0B57C9BAA5}" srcOrd="0" destOrd="0" parTransId="{ED3A6663-4B73-45E1-ACE8-A64EE676BC88}" sibTransId="{15E92172-638D-49C3-A624-FD2C971025D9}"/>
    <dgm:cxn modelId="{1E56FF56-AA6F-4520-87F4-30A917994480}" type="presParOf" srcId="{4214C3B1-00C2-4F8F-B3BF-AE34E0FD30D5}" destId="{96BEFA2B-835A-4EDF-95D9-E9790EE797B1}" srcOrd="0" destOrd="0" presId="urn:microsoft.com/office/officeart/2005/8/layout/balance1"/>
    <dgm:cxn modelId="{14FBC791-3861-4BAB-864D-D0F009617181}" type="presParOf" srcId="{4214C3B1-00C2-4F8F-B3BF-AE34E0FD30D5}" destId="{9E339DF5-4EBB-4BE4-877E-FB1049B31B10}" srcOrd="1" destOrd="0" presId="urn:microsoft.com/office/officeart/2005/8/layout/balance1"/>
    <dgm:cxn modelId="{9191C08B-DBE6-4B97-B826-B6B845CC30BB}" type="presParOf" srcId="{9E339DF5-4EBB-4BE4-877E-FB1049B31B10}" destId="{FEAFC4DB-78EE-43F6-8CF0-8948F73CBBE9}" srcOrd="0" destOrd="0" presId="urn:microsoft.com/office/officeart/2005/8/layout/balance1"/>
    <dgm:cxn modelId="{D6ACC878-D7EA-44EC-A1D3-4C7A9150D74C}" type="presParOf" srcId="{9E339DF5-4EBB-4BE4-877E-FB1049B31B10}" destId="{650026A9-A228-400C-BE0B-49765C2C3B89}" srcOrd="1" destOrd="0" presId="urn:microsoft.com/office/officeart/2005/8/layout/balance1"/>
    <dgm:cxn modelId="{164B7505-056B-4B49-9C04-2B0E478BF86F}" type="presParOf" srcId="{4214C3B1-00C2-4F8F-B3BF-AE34E0FD30D5}" destId="{0615A724-317F-4279-A535-F5FC18AAF924}" srcOrd="2" destOrd="0" presId="urn:microsoft.com/office/officeart/2005/8/layout/balance1"/>
    <dgm:cxn modelId="{9B736281-71FD-4FC4-A833-4E3344498F6E}" type="presParOf" srcId="{0615A724-317F-4279-A535-F5FC18AAF924}" destId="{7BDDFC86-D267-4C9F-A1C8-2B994DB58CD2}" srcOrd="0" destOrd="0" presId="urn:microsoft.com/office/officeart/2005/8/layout/balance1"/>
    <dgm:cxn modelId="{645ABEA0-2B37-400E-9111-BD7253E32B1C}" type="presParOf" srcId="{0615A724-317F-4279-A535-F5FC18AAF924}" destId="{530D5A1A-B046-4434-A213-4800B0C5A650}" srcOrd="1" destOrd="0" presId="urn:microsoft.com/office/officeart/2005/8/layout/balance1"/>
    <dgm:cxn modelId="{7E09B8FD-57C0-4384-A4B0-D74E3378BB84}" type="presParOf" srcId="{0615A724-317F-4279-A535-F5FC18AAF924}" destId="{9A6655EE-F333-4A05-BDD0-8AEB21914C10}" srcOrd="2" destOrd="0" presId="urn:microsoft.com/office/officeart/2005/8/layout/balance1"/>
    <dgm:cxn modelId="{49ECD3E0-9488-4D61-953B-8796B9DEE238}" type="presParOf" srcId="{0615A724-317F-4279-A535-F5FC18AAF924}" destId="{ADDEBF91-C9AF-436C-BC85-A245F185327F}" srcOrd="3" destOrd="0" presId="urn:microsoft.com/office/officeart/2005/8/layout/balance1"/>
    <dgm:cxn modelId="{0C636933-F00E-450D-B4C9-5F5DBB377EF2}" type="presParOf" srcId="{0615A724-317F-4279-A535-F5FC18AAF924}" destId="{606A1280-6AB5-49B2-865C-3452B19C85C3}" srcOrd="4" destOrd="0" presId="urn:microsoft.com/office/officeart/2005/8/layout/balance1"/>
    <dgm:cxn modelId="{A0FA11F9-285A-4A14-8F61-E826030A6D74}" type="presParOf" srcId="{0615A724-317F-4279-A535-F5FC18AAF924}" destId="{50EC910D-E5C3-4CA8-BC5B-F1052784945A}" srcOrd="5" destOrd="0" presId="urn:microsoft.com/office/officeart/2005/8/layout/balance1"/>
    <dgm:cxn modelId="{0E38A95C-25FE-4739-B14F-C2A7BA99A40A}" type="presParOf" srcId="{0615A724-317F-4279-A535-F5FC18AAF924}" destId="{8141B22F-2860-4BA3-A8BC-A3B0AA905686}" srcOrd="6" destOrd="0" presId="urn:microsoft.com/office/officeart/2005/8/layout/balance1"/>
    <dgm:cxn modelId="{DCEB81C8-3BB6-4AF4-9A93-A644579F0EB0}" type="presParOf" srcId="{0615A724-317F-4279-A535-F5FC18AAF924}" destId="{0FEF355A-58E7-4F46-8D14-195E51B82A16}" srcOrd="7" destOrd="0" presId="urn:microsoft.com/office/officeart/2005/8/layout/balanc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99904C-48B0-4431-9AC1-7C918F0947D7}" type="doc">
      <dgm:prSet loTypeId="urn:microsoft.com/office/officeart/2005/8/layout/process1" loCatId="process" qsTypeId="urn:microsoft.com/office/officeart/2005/8/quickstyle/simple1" qsCatId="simple" csTypeId="urn:microsoft.com/office/officeart/2005/8/colors/colorful2" csCatId="colorful"/>
      <dgm:spPr/>
      <dgm:t>
        <a:bodyPr/>
        <a:lstStyle/>
        <a:p>
          <a:endParaRPr lang="pl-PL"/>
        </a:p>
      </dgm:t>
    </dgm:pt>
    <dgm:pt modelId="{51941542-5456-4A74-BE15-351F6FC077D8}">
      <dgm:prSet/>
      <dgm:spPr/>
      <dgm:t>
        <a:bodyPr/>
        <a:lstStyle/>
        <a:p>
          <a:r>
            <a:rPr lang="pl-PL" dirty="0"/>
            <a:t>Wniosek dowodowy strony skierowany do organu prowadzącego postępowanie </a:t>
          </a:r>
        </a:p>
      </dgm:t>
    </dgm:pt>
    <dgm:pt modelId="{70160E73-F878-4B7B-B1B9-D63C4E061C94}" type="parTrans" cxnId="{44D4F6BB-607C-4CAC-A92D-64CE0885438D}">
      <dgm:prSet/>
      <dgm:spPr/>
      <dgm:t>
        <a:bodyPr/>
        <a:lstStyle/>
        <a:p>
          <a:endParaRPr lang="pl-PL"/>
        </a:p>
      </dgm:t>
    </dgm:pt>
    <dgm:pt modelId="{8A4734AA-93DF-4404-96E6-8DEAD9B099CA}" type="sibTrans" cxnId="{44D4F6BB-607C-4CAC-A92D-64CE0885438D}">
      <dgm:prSet/>
      <dgm:spPr/>
      <dgm:t>
        <a:bodyPr/>
        <a:lstStyle/>
        <a:p>
          <a:endParaRPr lang="pl-PL"/>
        </a:p>
      </dgm:t>
    </dgm:pt>
    <dgm:pt modelId="{C59FB54C-1717-4FEE-9B5A-8DB67EEFAC9B}">
      <dgm:prSet/>
      <dgm:spPr/>
      <dgm:t>
        <a:bodyPr/>
        <a:lstStyle/>
        <a:p>
          <a:r>
            <a:rPr lang="pl-PL"/>
            <a:t>Dopuszczenie przez organ procesowy dowodu wnioskowanego przez stronę </a:t>
          </a:r>
        </a:p>
      </dgm:t>
    </dgm:pt>
    <dgm:pt modelId="{6BCDBE87-466A-4962-AA9D-FD32627BD0D0}" type="parTrans" cxnId="{79CDE8C0-F107-454E-9EC2-A60D81B631D5}">
      <dgm:prSet/>
      <dgm:spPr/>
      <dgm:t>
        <a:bodyPr/>
        <a:lstStyle/>
        <a:p>
          <a:endParaRPr lang="pl-PL"/>
        </a:p>
      </dgm:t>
    </dgm:pt>
    <dgm:pt modelId="{46F20186-B902-47E0-AAB3-11B1B4B04D4C}" type="sibTrans" cxnId="{79CDE8C0-F107-454E-9EC2-A60D81B631D5}">
      <dgm:prSet/>
      <dgm:spPr/>
      <dgm:t>
        <a:bodyPr/>
        <a:lstStyle/>
        <a:p>
          <a:endParaRPr lang="pl-PL"/>
        </a:p>
      </dgm:t>
    </dgm:pt>
    <dgm:pt modelId="{3F5ACD26-4152-4668-821A-564CA8B8C969}">
      <dgm:prSet/>
      <dgm:spPr/>
      <dgm:t>
        <a:bodyPr/>
        <a:lstStyle/>
        <a:p>
          <a:r>
            <a:rPr lang="pl-PL" dirty="0"/>
            <a:t>Organ procesowy przeprowadza dowód wnioskowany przez stronę </a:t>
          </a:r>
        </a:p>
      </dgm:t>
    </dgm:pt>
    <dgm:pt modelId="{2AF31EC3-5A79-4D53-9A8B-52373021C7D1}" type="parTrans" cxnId="{BFBD2FEB-25FE-41B2-B7DD-18E866D1275B}">
      <dgm:prSet/>
      <dgm:spPr/>
      <dgm:t>
        <a:bodyPr/>
        <a:lstStyle/>
        <a:p>
          <a:endParaRPr lang="pl-PL"/>
        </a:p>
      </dgm:t>
    </dgm:pt>
    <dgm:pt modelId="{488130A3-584B-4286-84BB-069BFCFC3E90}" type="sibTrans" cxnId="{BFBD2FEB-25FE-41B2-B7DD-18E866D1275B}">
      <dgm:prSet/>
      <dgm:spPr/>
      <dgm:t>
        <a:bodyPr/>
        <a:lstStyle/>
        <a:p>
          <a:endParaRPr lang="pl-PL"/>
        </a:p>
      </dgm:t>
    </dgm:pt>
    <dgm:pt modelId="{22FF736F-76F7-400A-8272-86A242994387}" type="pres">
      <dgm:prSet presAssocID="{3A99904C-48B0-4431-9AC1-7C918F0947D7}" presName="Name0" presStyleCnt="0">
        <dgm:presLayoutVars>
          <dgm:dir/>
          <dgm:resizeHandles val="exact"/>
        </dgm:presLayoutVars>
      </dgm:prSet>
      <dgm:spPr/>
      <dgm:t>
        <a:bodyPr/>
        <a:lstStyle/>
        <a:p>
          <a:endParaRPr lang="pl-PL"/>
        </a:p>
      </dgm:t>
    </dgm:pt>
    <dgm:pt modelId="{8FDD72E4-5CC3-4AF8-AFAC-5794A4B36D56}" type="pres">
      <dgm:prSet presAssocID="{51941542-5456-4A74-BE15-351F6FC077D8}" presName="node" presStyleLbl="node1" presStyleIdx="0" presStyleCnt="3">
        <dgm:presLayoutVars>
          <dgm:bulletEnabled val="1"/>
        </dgm:presLayoutVars>
      </dgm:prSet>
      <dgm:spPr/>
      <dgm:t>
        <a:bodyPr/>
        <a:lstStyle/>
        <a:p>
          <a:endParaRPr lang="pl-PL"/>
        </a:p>
      </dgm:t>
    </dgm:pt>
    <dgm:pt modelId="{FA01026A-5320-4B5F-B3F2-D3B19BDA5ED8}" type="pres">
      <dgm:prSet presAssocID="{8A4734AA-93DF-4404-96E6-8DEAD9B099CA}" presName="sibTrans" presStyleLbl="sibTrans2D1" presStyleIdx="0" presStyleCnt="2"/>
      <dgm:spPr/>
      <dgm:t>
        <a:bodyPr/>
        <a:lstStyle/>
        <a:p>
          <a:endParaRPr lang="pl-PL"/>
        </a:p>
      </dgm:t>
    </dgm:pt>
    <dgm:pt modelId="{818A6DCC-A781-45C7-BE5D-0CE72A1119F0}" type="pres">
      <dgm:prSet presAssocID="{8A4734AA-93DF-4404-96E6-8DEAD9B099CA}" presName="connectorText" presStyleLbl="sibTrans2D1" presStyleIdx="0" presStyleCnt="2"/>
      <dgm:spPr/>
      <dgm:t>
        <a:bodyPr/>
        <a:lstStyle/>
        <a:p>
          <a:endParaRPr lang="pl-PL"/>
        </a:p>
      </dgm:t>
    </dgm:pt>
    <dgm:pt modelId="{C489782A-996A-4440-8E3F-C916722211ED}" type="pres">
      <dgm:prSet presAssocID="{C59FB54C-1717-4FEE-9B5A-8DB67EEFAC9B}" presName="node" presStyleLbl="node1" presStyleIdx="1" presStyleCnt="3">
        <dgm:presLayoutVars>
          <dgm:bulletEnabled val="1"/>
        </dgm:presLayoutVars>
      </dgm:prSet>
      <dgm:spPr/>
      <dgm:t>
        <a:bodyPr/>
        <a:lstStyle/>
        <a:p>
          <a:endParaRPr lang="pl-PL"/>
        </a:p>
      </dgm:t>
    </dgm:pt>
    <dgm:pt modelId="{BA151A8F-6C48-4D0D-8CD0-9F0DE29E311D}" type="pres">
      <dgm:prSet presAssocID="{46F20186-B902-47E0-AAB3-11B1B4B04D4C}" presName="sibTrans" presStyleLbl="sibTrans2D1" presStyleIdx="1" presStyleCnt="2"/>
      <dgm:spPr/>
      <dgm:t>
        <a:bodyPr/>
        <a:lstStyle/>
        <a:p>
          <a:endParaRPr lang="pl-PL"/>
        </a:p>
      </dgm:t>
    </dgm:pt>
    <dgm:pt modelId="{74D0F976-19B4-46AE-BE21-404433BADCCF}" type="pres">
      <dgm:prSet presAssocID="{46F20186-B902-47E0-AAB3-11B1B4B04D4C}" presName="connectorText" presStyleLbl="sibTrans2D1" presStyleIdx="1" presStyleCnt="2"/>
      <dgm:spPr/>
      <dgm:t>
        <a:bodyPr/>
        <a:lstStyle/>
        <a:p>
          <a:endParaRPr lang="pl-PL"/>
        </a:p>
      </dgm:t>
    </dgm:pt>
    <dgm:pt modelId="{921A3008-1602-412F-A0AB-FFE24A8DF105}" type="pres">
      <dgm:prSet presAssocID="{3F5ACD26-4152-4668-821A-564CA8B8C969}" presName="node" presStyleLbl="node1" presStyleIdx="2" presStyleCnt="3">
        <dgm:presLayoutVars>
          <dgm:bulletEnabled val="1"/>
        </dgm:presLayoutVars>
      </dgm:prSet>
      <dgm:spPr/>
      <dgm:t>
        <a:bodyPr/>
        <a:lstStyle/>
        <a:p>
          <a:endParaRPr lang="pl-PL"/>
        </a:p>
      </dgm:t>
    </dgm:pt>
  </dgm:ptLst>
  <dgm:cxnLst>
    <dgm:cxn modelId="{44D4F6BB-607C-4CAC-A92D-64CE0885438D}" srcId="{3A99904C-48B0-4431-9AC1-7C918F0947D7}" destId="{51941542-5456-4A74-BE15-351F6FC077D8}" srcOrd="0" destOrd="0" parTransId="{70160E73-F878-4B7B-B1B9-D63C4E061C94}" sibTransId="{8A4734AA-93DF-4404-96E6-8DEAD9B099CA}"/>
    <dgm:cxn modelId="{1AA2F06E-CAEA-42DE-BDCF-E325797601EC}" type="presOf" srcId="{3A99904C-48B0-4431-9AC1-7C918F0947D7}" destId="{22FF736F-76F7-400A-8272-86A242994387}" srcOrd="0" destOrd="0" presId="urn:microsoft.com/office/officeart/2005/8/layout/process1"/>
    <dgm:cxn modelId="{66756FFF-5631-47F0-98D2-080F407279AF}" type="presOf" srcId="{51941542-5456-4A74-BE15-351F6FC077D8}" destId="{8FDD72E4-5CC3-4AF8-AFAC-5794A4B36D56}" srcOrd="0" destOrd="0" presId="urn:microsoft.com/office/officeart/2005/8/layout/process1"/>
    <dgm:cxn modelId="{2C6C1A58-B06C-46C5-8A2D-1DE6608E2575}" type="presOf" srcId="{8A4734AA-93DF-4404-96E6-8DEAD9B099CA}" destId="{818A6DCC-A781-45C7-BE5D-0CE72A1119F0}" srcOrd="1" destOrd="0" presId="urn:microsoft.com/office/officeart/2005/8/layout/process1"/>
    <dgm:cxn modelId="{E9938892-D9C5-40B9-95AC-9B6627E59AE4}" type="presOf" srcId="{8A4734AA-93DF-4404-96E6-8DEAD9B099CA}" destId="{FA01026A-5320-4B5F-B3F2-D3B19BDA5ED8}" srcOrd="0" destOrd="0" presId="urn:microsoft.com/office/officeart/2005/8/layout/process1"/>
    <dgm:cxn modelId="{8E321FCD-EB8D-455E-AD06-5875CDB11368}" type="presOf" srcId="{46F20186-B902-47E0-AAB3-11B1B4B04D4C}" destId="{BA151A8F-6C48-4D0D-8CD0-9F0DE29E311D}" srcOrd="0" destOrd="0" presId="urn:microsoft.com/office/officeart/2005/8/layout/process1"/>
    <dgm:cxn modelId="{7A4D05C3-B73B-4805-8638-A76C08FFD4F0}" type="presOf" srcId="{3F5ACD26-4152-4668-821A-564CA8B8C969}" destId="{921A3008-1602-412F-A0AB-FFE24A8DF105}" srcOrd="0" destOrd="0" presId="urn:microsoft.com/office/officeart/2005/8/layout/process1"/>
    <dgm:cxn modelId="{BFBD2FEB-25FE-41B2-B7DD-18E866D1275B}" srcId="{3A99904C-48B0-4431-9AC1-7C918F0947D7}" destId="{3F5ACD26-4152-4668-821A-564CA8B8C969}" srcOrd="2" destOrd="0" parTransId="{2AF31EC3-5A79-4D53-9A8B-52373021C7D1}" sibTransId="{488130A3-584B-4286-84BB-069BFCFC3E90}"/>
    <dgm:cxn modelId="{EA1D4E93-AA06-4961-9FDD-A5E0347130A7}" type="presOf" srcId="{C59FB54C-1717-4FEE-9B5A-8DB67EEFAC9B}" destId="{C489782A-996A-4440-8E3F-C916722211ED}" srcOrd="0" destOrd="0" presId="urn:microsoft.com/office/officeart/2005/8/layout/process1"/>
    <dgm:cxn modelId="{07F3CFAB-03E7-4ADE-8AC2-B1F0125DF5B7}" type="presOf" srcId="{46F20186-B902-47E0-AAB3-11B1B4B04D4C}" destId="{74D0F976-19B4-46AE-BE21-404433BADCCF}" srcOrd="1" destOrd="0" presId="urn:microsoft.com/office/officeart/2005/8/layout/process1"/>
    <dgm:cxn modelId="{79CDE8C0-F107-454E-9EC2-A60D81B631D5}" srcId="{3A99904C-48B0-4431-9AC1-7C918F0947D7}" destId="{C59FB54C-1717-4FEE-9B5A-8DB67EEFAC9B}" srcOrd="1" destOrd="0" parTransId="{6BCDBE87-466A-4962-AA9D-FD32627BD0D0}" sibTransId="{46F20186-B902-47E0-AAB3-11B1B4B04D4C}"/>
    <dgm:cxn modelId="{A35AEFC3-157D-4C3E-882C-913F5A2377BE}" type="presParOf" srcId="{22FF736F-76F7-400A-8272-86A242994387}" destId="{8FDD72E4-5CC3-4AF8-AFAC-5794A4B36D56}" srcOrd="0" destOrd="0" presId="urn:microsoft.com/office/officeart/2005/8/layout/process1"/>
    <dgm:cxn modelId="{62A9D80C-6832-40A1-9E37-6B521725421C}" type="presParOf" srcId="{22FF736F-76F7-400A-8272-86A242994387}" destId="{FA01026A-5320-4B5F-B3F2-D3B19BDA5ED8}" srcOrd="1" destOrd="0" presId="urn:microsoft.com/office/officeart/2005/8/layout/process1"/>
    <dgm:cxn modelId="{E07B2ECF-ADF8-4F72-871E-8AF58534D2E7}" type="presParOf" srcId="{FA01026A-5320-4B5F-B3F2-D3B19BDA5ED8}" destId="{818A6DCC-A781-45C7-BE5D-0CE72A1119F0}" srcOrd="0" destOrd="0" presId="urn:microsoft.com/office/officeart/2005/8/layout/process1"/>
    <dgm:cxn modelId="{4DB89C8E-FA08-4502-8EF4-07B087A5FB59}" type="presParOf" srcId="{22FF736F-76F7-400A-8272-86A242994387}" destId="{C489782A-996A-4440-8E3F-C916722211ED}" srcOrd="2" destOrd="0" presId="urn:microsoft.com/office/officeart/2005/8/layout/process1"/>
    <dgm:cxn modelId="{80FA89F7-D499-4FCD-9A12-5C6CB7DE11EC}" type="presParOf" srcId="{22FF736F-76F7-400A-8272-86A242994387}" destId="{BA151A8F-6C48-4D0D-8CD0-9F0DE29E311D}" srcOrd="3" destOrd="0" presId="urn:microsoft.com/office/officeart/2005/8/layout/process1"/>
    <dgm:cxn modelId="{1296055B-35D7-4898-996B-AF6CEAFBB168}" type="presParOf" srcId="{BA151A8F-6C48-4D0D-8CD0-9F0DE29E311D}" destId="{74D0F976-19B4-46AE-BE21-404433BADCCF}" srcOrd="0" destOrd="0" presId="urn:microsoft.com/office/officeart/2005/8/layout/process1"/>
    <dgm:cxn modelId="{5E22EC5A-CE9A-4F1A-8C83-8531C64EE7C7}" type="presParOf" srcId="{22FF736F-76F7-400A-8272-86A242994387}" destId="{921A3008-1602-412F-A0AB-FFE24A8DF105}"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281013-B556-4C79-8974-4F6D4DC7FCF0}" type="doc">
      <dgm:prSet loTypeId="urn:microsoft.com/office/officeart/2005/8/layout/hList1" loCatId="list" qsTypeId="urn:microsoft.com/office/officeart/2005/8/quickstyle/simple1" qsCatId="simple" csTypeId="urn:microsoft.com/office/officeart/2005/8/colors/colorful1#2" csCatId="colorful" phldr="1"/>
      <dgm:spPr/>
      <dgm:t>
        <a:bodyPr/>
        <a:lstStyle/>
        <a:p>
          <a:endParaRPr lang="pl-PL"/>
        </a:p>
      </dgm:t>
    </dgm:pt>
    <dgm:pt modelId="{7F7E3A48-99AA-4D96-8D0B-F704EE419A1A}">
      <dgm:prSet/>
      <dgm:spPr/>
      <dgm:t>
        <a:bodyPr/>
        <a:lstStyle/>
        <a:p>
          <a:r>
            <a:rPr lang="pl-PL" dirty="0"/>
            <a:t>Oddalenie wniosku dowodowego </a:t>
          </a:r>
        </a:p>
      </dgm:t>
    </dgm:pt>
    <dgm:pt modelId="{0916E120-BDD4-4453-94C4-71FBBD0C07AB}" type="parTrans" cxnId="{AA14F0D5-11CF-4858-A6DB-63B6846F58E8}">
      <dgm:prSet/>
      <dgm:spPr/>
      <dgm:t>
        <a:bodyPr/>
        <a:lstStyle/>
        <a:p>
          <a:endParaRPr lang="pl-PL"/>
        </a:p>
      </dgm:t>
    </dgm:pt>
    <dgm:pt modelId="{3768C4FF-800F-4D75-ACA8-2E7FD1DC145E}" type="sibTrans" cxnId="{AA14F0D5-11CF-4858-A6DB-63B6846F58E8}">
      <dgm:prSet/>
      <dgm:spPr/>
      <dgm:t>
        <a:bodyPr/>
        <a:lstStyle/>
        <a:p>
          <a:endParaRPr lang="pl-PL"/>
        </a:p>
      </dgm:t>
    </dgm:pt>
    <dgm:pt modelId="{67F34647-BB9A-4F26-A42C-1BFA4B21C305}">
      <dgm:prSet/>
      <dgm:spPr/>
      <dgm:t>
        <a:bodyPr/>
        <a:lstStyle/>
        <a:p>
          <a:r>
            <a:rPr lang="pl-PL" dirty="0"/>
            <a:t>Odrzucenie wniosku dowodowego</a:t>
          </a:r>
        </a:p>
      </dgm:t>
    </dgm:pt>
    <dgm:pt modelId="{7C03389A-C753-4600-AF2F-FA47A4BBF9BD}" type="parTrans" cxnId="{E2E8810A-054E-489E-A59F-BC14BC8243B4}">
      <dgm:prSet/>
      <dgm:spPr/>
      <dgm:t>
        <a:bodyPr/>
        <a:lstStyle/>
        <a:p>
          <a:endParaRPr lang="pl-PL"/>
        </a:p>
      </dgm:t>
    </dgm:pt>
    <dgm:pt modelId="{6976D672-A29C-4785-B856-747DB395691B}" type="sibTrans" cxnId="{E2E8810A-054E-489E-A59F-BC14BC8243B4}">
      <dgm:prSet/>
      <dgm:spPr/>
      <dgm:t>
        <a:bodyPr/>
        <a:lstStyle/>
        <a:p>
          <a:endParaRPr lang="pl-PL"/>
        </a:p>
      </dgm:t>
    </dgm:pt>
    <dgm:pt modelId="{EB4C3572-0C22-4408-B76B-FC9222AE6ACD}">
      <dgm:prSet/>
      <dgm:spPr/>
      <dgm:t>
        <a:bodyPr/>
        <a:lstStyle/>
        <a:p>
          <a:pPr algn="just"/>
          <a:r>
            <a:rPr lang="pl-PL" dirty="0"/>
            <a:t>organ zapoznał się z wnioskiem i z przyczyn wskazanych w art. 170 § 1 k.p.k. nie uwzględnił wniosku</a:t>
          </a:r>
        </a:p>
      </dgm:t>
    </dgm:pt>
    <dgm:pt modelId="{9848F73A-83C5-406B-9D3F-249A1805907F}" type="parTrans" cxnId="{3B92DE1F-F964-4532-8316-ECCD96CFA384}">
      <dgm:prSet/>
      <dgm:spPr/>
      <dgm:t>
        <a:bodyPr/>
        <a:lstStyle/>
        <a:p>
          <a:endParaRPr lang="pl-PL"/>
        </a:p>
      </dgm:t>
    </dgm:pt>
    <dgm:pt modelId="{EA788854-DAC2-49DB-AF7F-AAECAF1A3D6C}" type="sibTrans" cxnId="{3B92DE1F-F964-4532-8316-ECCD96CFA384}">
      <dgm:prSet/>
      <dgm:spPr/>
      <dgm:t>
        <a:bodyPr/>
        <a:lstStyle/>
        <a:p>
          <a:endParaRPr lang="pl-PL"/>
        </a:p>
      </dgm:t>
    </dgm:pt>
    <dgm:pt modelId="{91A136C2-A2A9-44C3-9012-331115CB0E8B}">
      <dgm:prSet/>
      <dgm:spPr/>
      <dgm:t>
        <a:bodyPr/>
        <a:lstStyle/>
        <a:p>
          <a:pPr algn="just"/>
          <a:r>
            <a:rPr lang="pl-PL" dirty="0"/>
            <a:t>ocena merytoryczna wniosku </a:t>
          </a:r>
        </a:p>
      </dgm:t>
    </dgm:pt>
    <dgm:pt modelId="{C46FA776-CA68-464F-8AB9-8030F9B35C3E}" type="parTrans" cxnId="{768B1623-8A75-4E67-B3CA-A1585A9BDB6E}">
      <dgm:prSet/>
      <dgm:spPr/>
      <dgm:t>
        <a:bodyPr/>
        <a:lstStyle/>
        <a:p>
          <a:endParaRPr lang="pl-PL"/>
        </a:p>
      </dgm:t>
    </dgm:pt>
    <dgm:pt modelId="{16F8C95D-DBC2-4F5E-B917-015C2B3D310C}" type="sibTrans" cxnId="{768B1623-8A75-4E67-B3CA-A1585A9BDB6E}">
      <dgm:prSet/>
      <dgm:spPr/>
      <dgm:t>
        <a:bodyPr/>
        <a:lstStyle/>
        <a:p>
          <a:endParaRPr lang="pl-PL"/>
        </a:p>
      </dgm:t>
    </dgm:pt>
    <dgm:pt modelId="{9A5F98BA-E7F9-4AFA-8B59-592117896461}">
      <dgm:prSet/>
      <dgm:spPr/>
      <dgm:t>
        <a:bodyPr/>
        <a:lstStyle/>
        <a:p>
          <a:pPr algn="just"/>
          <a:r>
            <a:rPr lang="pl-PL" dirty="0"/>
            <a:t>wniosek nie spełnia obligatoryjnych warunków formalnych z art. 119 § 1 i 169 § 1 k.p.k. i strona nie uzupełniła tych braków w sposób wskazany w art. 120 k.p.k.</a:t>
          </a:r>
        </a:p>
      </dgm:t>
    </dgm:pt>
    <dgm:pt modelId="{832EA558-0E12-4EB4-93CD-0AC3D499B314}" type="parTrans" cxnId="{5EFA1D9F-FAA7-4165-B1C0-B22525B43CFF}">
      <dgm:prSet/>
      <dgm:spPr/>
      <dgm:t>
        <a:bodyPr/>
        <a:lstStyle/>
        <a:p>
          <a:endParaRPr lang="pl-PL"/>
        </a:p>
      </dgm:t>
    </dgm:pt>
    <dgm:pt modelId="{1AD4287F-39C6-4241-89FD-3AB18FDFFCFB}" type="sibTrans" cxnId="{5EFA1D9F-FAA7-4165-B1C0-B22525B43CFF}">
      <dgm:prSet/>
      <dgm:spPr/>
      <dgm:t>
        <a:bodyPr/>
        <a:lstStyle/>
        <a:p>
          <a:endParaRPr lang="pl-PL"/>
        </a:p>
      </dgm:t>
    </dgm:pt>
    <dgm:pt modelId="{D995E379-FBA7-4D90-97F6-168663C32F9F}">
      <dgm:prSet/>
      <dgm:spPr/>
      <dgm:t>
        <a:bodyPr/>
        <a:lstStyle/>
        <a:p>
          <a:pPr algn="just"/>
          <a:r>
            <a:rPr lang="pl-PL"/>
            <a:t>wniosek może być merytorycznie zasadny, ale i tak nie zostanie uwzględniony </a:t>
          </a:r>
          <a:endParaRPr lang="pl-PL" dirty="0"/>
        </a:p>
      </dgm:t>
    </dgm:pt>
    <dgm:pt modelId="{CF41753A-35C9-4574-A62F-A4FDA5D1094C}" type="parTrans" cxnId="{A94CA447-DFC7-4E0C-B7C5-E5E15AFBE732}">
      <dgm:prSet/>
      <dgm:spPr/>
      <dgm:t>
        <a:bodyPr/>
        <a:lstStyle/>
        <a:p>
          <a:endParaRPr lang="pl-PL"/>
        </a:p>
      </dgm:t>
    </dgm:pt>
    <dgm:pt modelId="{A5C4AFB8-68E6-4CED-8D8D-114CE66DFC49}" type="sibTrans" cxnId="{A94CA447-DFC7-4E0C-B7C5-E5E15AFBE732}">
      <dgm:prSet/>
      <dgm:spPr/>
      <dgm:t>
        <a:bodyPr/>
        <a:lstStyle/>
        <a:p>
          <a:endParaRPr lang="pl-PL"/>
        </a:p>
      </dgm:t>
    </dgm:pt>
    <dgm:pt modelId="{23DEFBDB-3DB1-4846-A43E-8326AE461B16}">
      <dgm:prSet/>
      <dgm:spPr/>
      <dgm:t>
        <a:bodyPr/>
        <a:lstStyle/>
        <a:p>
          <a:pPr algn="just"/>
          <a:endParaRPr lang="pl-PL" dirty="0"/>
        </a:p>
      </dgm:t>
    </dgm:pt>
    <dgm:pt modelId="{F7FC10FE-8A3B-4E48-A7DA-D8032D248C99}" type="parTrans" cxnId="{EA068322-BAF0-45AF-A761-9F3806B82443}">
      <dgm:prSet/>
      <dgm:spPr/>
      <dgm:t>
        <a:bodyPr/>
        <a:lstStyle/>
        <a:p>
          <a:endParaRPr lang="pl-PL"/>
        </a:p>
      </dgm:t>
    </dgm:pt>
    <dgm:pt modelId="{FEC512D2-A0E0-4274-89D2-B100D858D059}" type="sibTrans" cxnId="{EA068322-BAF0-45AF-A761-9F3806B82443}">
      <dgm:prSet/>
      <dgm:spPr/>
      <dgm:t>
        <a:bodyPr/>
        <a:lstStyle/>
        <a:p>
          <a:endParaRPr lang="pl-PL"/>
        </a:p>
      </dgm:t>
    </dgm:pt>
    <dgm:pt modelId="{2C1817AF-923F-4051-A97F-27D9531FAACF}" type="pres">
      <dgm:prSet presAssocID="{DB281013-B556-4C79-8974-4F6D4DC7FCF0}" presName="Name0" presStyleCnt="0">
        <dgm:presLayoutVars>
          <dgm:dir/>
          <dgm:animLvl val="lvl"/>
          <dgm:resizeHandles val="exact"/>
        </dgm:presLayoutVars>
      </dgm:prSet>
      <dgm:spPr/>
      <dgm:t>
        <a:bodyPr/>
        <a:lstStyle/>
        <a:p>
          <a:endParaRPr lang="pl-PL"/>
        </a:p>
      </dgm:t>
    </dgm:pt>
    <dgm:pt modelId="{B2AFD64D-FC28-4991-8D9D-D3CEA4FB1D56}" type="pres">
      <dgm:prSet presAssocID="{7F7E3A48-99AA-4D96-8D0B-F704EE419A1A}" presName="composite" presStyleCnt="0"/>
      <dgm:spPr/>
    </dgm:pt>
    <dgm:pt modelId="{F27DBB9C-C72E-4AD0-968A-93D69E86CDC0}" type="pres">
      <dgm:prSet presAssocID="{7F7E3A48-99AA-4D96-8D0B-F704EE419A1A}" presName="parTx" presStyleLbl="alignNode1" presStyleIdx="0" presStyleCnt="2">
        <dgm:presLayoutVars>
          <dgm:chMax val="0"/>
          <dgm:chPref val="0"/>
          <dgm:bulletEnabled val="1"/>
        </dgm:presLayoutVars>
      </dgm:prSet>
      <dgm:spPr/>
      <dgm:t>
        <a:bodyPr/>
        <a:lstStyle/>
        <a:p>
          <a:endParaRPr lang="pl-PL"/>
        </a:p>
      </dgm:t>
    </dgm:pt>
    <dgm:pt modelId="{42B360F0-69AA-464F-BB14-27E1D518AFC8}" type="pres">
      <dgm:prSet presAssocID="{7F7E3A48-99AA-4D96-8D0B-F704EE419A1A}" presName="desTx" presStyleLbl="alignAccFollowNode1" presStyleIdx="0" presStyleCnt="2">
        <dgm:presLayoutVars>
          <dgm:bulletEnabled val="1"/>
        </dgm:presLayoutVars>
      </dgm:prSet>
      <dgm:spPr/>
      <dgm:t>
        <a:bodyPr/>
        <a:lstStyle/>
        <a:p>
          <a:endParaRPr lang="pl-PL"/>
        </a:p>
      </dgm:t>
    </dgm:pt>
    <dgm:pt modelId="{D2871D7F-3B00-473A-878B-8F2F15F79570}" type="pres">
      <dgm:prSet presAssocID="{3768C4FF-800F-4D75-ACA8-2E7FD1DC145E}" presName="space" presStyleCnt="0"/>
      <dgm:spPr/>
    </dgm:pt>
    <dgm:pt modelId="{E12BE409-B87F-4F8A-B15B-9566E3582184}" type="pres">
      <dgm:prSet presAssocID="{67F34647-BB9A-4F26-A42C-1BFA4B21C305}" presName="composite" presStyleCnt="0"/>
      <dgm:spPr/>
    </dgm:pt>
    <dgm:pt modelId="{B2E23C14-568C-4CB1-BEFB-CC3A7800B9CF}" type="pres">
      <dgm:prSet presAssocID="{67F34647-BB9A-4F26-A42C-1BFA4B21C305}" presName="parTx" presStyleLbl="alignNode1" presStyleIdx="1" presStyleCnt="2">
        <dgm:presLayoutVars>
          <dgm:chMax val="0"/>
          <dgm:chPref val="0"/>
          <dgm:bulletEnabled val="1"/>
        </dgm:presLayoutVars>
      </dgm:prSet>
      <dgm:spPr/>
      <dgm:t>
        <a:bodyPr/>
        <a:lstStyle/>
        <a:p>
          <a:endParaRPr lang="pl-PL"/>
        </a:p>
      </dgm:t>
    </dgm:pt>
    <dgm:pt modelId="{D309A062-8109-444D-8C2A-3F7EC4037BEA}" type="pres">
      <dgm:prSet presAssocID="{67F34647-BB9A-4F26-A42C-1BFA4B21C305}" presName="desTx" presStyleLbl="alignAccFollowNode1" presStyleIdx="1" presStyleCnt="2">
        <dgm:presLayoutVars>
          <dgm:bulletEnabled val="1"/>
        </dgm:presLayoutVars>
      </dgm:prSet>
      <dgm:spPr/>
      <dgm:t>
        <a:bodyPr/>
        <a:lstStyle/>
        <a:p>
          <a:endParaRPr lang="pl-PL"/>
        </a:p>
      </dgm:t>
    </dgm:pt>
  </dgm:ptLst>
  <dgm:cxnLst>
    <dgm:cxn modelId="{2F0CA46D-09BC-4248-ACA4-BBE42E9BA178}" type="presOf" srcId="{67F34647-BB9A-4F26-A42C-1BFA4B21C305}" destId="{B2E23C14-568C-4CB1-BEFB-CC3A7800B9CF}" srcOrd="0" destOrd="0" presId="urn:microsoft.com/office/officeart/2005/8/layout/hList1"/>
    <dgm:cxn modelId="{2F556A57-B0F0-4688-A7B5-978D16016430}" type="presOf" srcId="{91A136C2-A2A9-44C3-9012-331115CB0E8B}" destId="{42B360F0-69AA-464F-BB14-27E1D518AFC8}" srcOrd="0" destOrd="1" presId="urn:microsoft.com/office/officeart/2005/8/layout/hList1"/>
    <dgm:cxn modelId="{CE3C756D-508B-440A-AB88-6029271C0895}" type="presOf" srcId="{9A5F98BA-E7F9-4AFA-8B59-592117896461}" destId="{D309A062-8109-444D-8C2A-3F7EC4037BEA}" srcOrd="0" destOrd="0" presId="urn:microsoft.com/office/officeart/2005/8/layout/hList1"/>
    <dgm:cxn modelId="{768B1623-8A75-4E67-B3CA-A1585A9BDB6E}" srcId="{7F7E3A48-99AA-4D96-8D0B-F704EE419A1A}" destId="{91A136C2-A2A9-44C3-9012-331115CB0E8B}" srcOrd="1" destOrd="0" parTransId="{C46FA776-CA68-464F-8AB9-8030F9B35C3E}" sibTransId="{16F8C95D-DBC2-4F5E-B917-015C2B3D310C}"/>
    <dgm:cxn modelId="{E2E8810A-054E-489E-A59F-BC14BC8243B4}" srcId="{DB281013-B556-4C79-8974-4F6D4DC7FCF0}" destId="{67F34647-BB9A-4F26-A42C-1BFA4B21C305}" srcOrd="1" destOrd="0" parTransId="{7C03389A-C753-4600-AF2F-FA47A4BBF9BD}" sibTransId="{6976D672-A29C-4785-B856-747DB395691B}"/>
    <dgm:cxn modelId="{1C6435C3-8448-487C-8F6C-86188B55CBD1}" type="presOf" srcId="{EB4C3572-0C22-4408-B76B-FC9222AE6ACD}" destId="{42B360F0-69AA-464F-BB14-27E1D518AFC8}" srcOrd="0" destOrd="0" presId="urn:microsoft.com/office/officeart/2005/8/layout/hList1"/>
    <dgm:cxn modelId="{B7755EAE-132A-461D-ABDF-6ADD5E6B8B8E}" type="presOf" srcId="{7F7E3A48-99AA-4D96-8D0B-F704EE419A1A}" destId="{F27DBB9C-C72E-4AD0-968A-93D69E86CDC0}" srcOrd="0" destOrd="0" presId="urn:microsoft.com/office/officeart/2005/8/layout/hList1"/>
    <dgm:cxn modelId="{391D9C43-5C5D-4EE1-96FD-119522BB631D}" type="presOf" srcId="{DB281013-B556-4C79-8974-4F6D4DC7FCF0}" destId="{2C1817AF-923F-4051-A97F-27D9531FAACF}" srcOrd="0" destOrd="0" presId="urn:microsoft.com/office/officeart/2005/8/layout/hList1"/>
    <dgm:cxn modelId="{AAAC22A6-7287-44FD-8034-FB5C523FDE99}" type="presOf" srcId="{23DEFBDB-3DB1-4846-A43E-8326AE461B16}" destId="{D309A062-8109-444D-8C2A-3F7EC4037BEA}" srcOrd="0" destOrd="2" presId="urn:microsoft.com/office/officeart/2005/8/layout/hList1"/>
    <dgm:cxn modelId="{A94CA447-DFC7-4E0C-B7C5-E5E15AFBE732}" srcId="{67F34647-BB9A-4F26-A42C-1BFA4B21C305}" destId="{D995E379-FBA7-4D90-97F6-168663C32F9F}" srcOrd="1" destOrd="0" parTransId="{CF41753A-35C9-4574-A62F-A4FDA5D1094C}" sibTransId="{A5C4AFB8-68E6-4CED-8D8D-114CE66DFC49}"/>
    <dgm:cxn modelId="{EA068322-BAF0-45AF-A761-9F3806B82443}" srcId="{67F34647-BB9A-4F26-A42C-1BFA4B21C305}" destId="{23DEFBDB-3DB1-4846-A43E-8326AE461B16}" srcOrd="2" destOrd="0" parTransId="{F7FC10FE-8A3B-4E48-A7DA-D8032D248C99}" sibTransId="{FEC512D2-A0E0-4274-89D2-B100D858D059}"/>
    <dgm:cxn modelId="{4E9EC102-A56E-4CA9-A48E-0C640E65963D}" type="presOf" srcId="{D995E379-FBA7-4D90-97F6-168663C32F9F}" destId="{D309A062-8109-444D-8C2A-3F7EC4037BEA}" srcOrd="0" destOrd="1" presId="urn:microsoft.com/office/officeart/2005/8/layout/hList1"/>
    <dgm:cxn modelId="{3B92DE1F-F964-4532-8316-ECCD96CFA384}" srcId="{7F7E3A48-99AA-4D96-8D0B-F704EE419A1A}" destId="{EB4C3572-0C22-4408-B76B-FC9222AE6ACD}" srcOrd="0" destOrd="0" parTransId="{9848F73A-83C5-406B-9D3F-249A1805907F}" sibTransId="{EA788854-DAC2-49DB-AF7F-AAECAF1A3D6C}"/>
    <dgm:cxn modelId="{5EFA1D9F-FAA7-4165-B1C0-B22525B43CFF}" srcId="{67F34647-BB9A-4F26-A42C-1BFA4B21C305}" destId="{9A5F98BA-E7F9-4AFA-8B59-592117896461}" srcOrd="0" destOrd="0" parTransId="{832EA558-0E12-4EB4-93CD-0AC3D499B314}" sibTransId="{1AD4287F-39C6-4241-89FD-3AB18FDFFCFB}"/>
    <dgm:cxn modelId="{AA14F0D5-11CF-4858-A6DB-63B6846F58E8}" srcId="{DB281013-B556-4C79-8974-4F6D4DC7FCF0}" destId="{7F7E3A48-99AA-4D96-8D0B-F704EE419A1A}" srcOrd="0" destOrd="0" parTransId="{0916E120-BDD4-4453-94C4-71FBBD0C07AB}" sibTransId="{3768C4FF-800F-4D75-ACA8-2E7FD1DC145E}"/>
    <dgm:cxn modelId="{2BF7B60E-1E1B-457B-A42A-CCB345DCECEC}" type="presParOf" srcId="{2C1817AF-923F-4051-A97F-27D9531FAACF}" destId="{B2AFD64D-FC28-4991-8D9D-D3CEA4FB1D56}" srcOrd="0" destOrd="0" presId="urn:microsoft.com/office/officeart/2005/8/layout/hList1"/>
    <dgm:cxn modelId="{6569F2C8-04C0-411F-B055-BFC19805D302}" type="presParOf" srcId="{B2AFD64D-FC28-4991-8D9D-D3CEA4FB1D56}" destId="{F27DBB9C-C72E-4AD0-968A-93D69E86CDC0}" srcOrd="0" destOrd="0" presId="urn:microsoft.com/office/officeart/2005/8/layout/hList1"/>
    <dgm:cxn modelId="{FD633052-2A4F-4C5B-B0D2-47B30CBDC5DB}" type="presParOf" srcId="{B2AFD64D-FC28-4991-8D9D-D3CEA4FB1D56}" destId="{42B360F0-69AA-464F-BB14-27E1D518AFC8}" srcOrd="1" destOrd="0" presId="urn:microsoft.com/office/officeart/2005/8/layout/hList1"/>
    <dgm:cxn modelId="{2B60D165-61BE-45B7-880A-E4AD69C94471}" type="presParOf" srcId="{2C1817AF-923F-4051-A97F-27D9531FAACF}" destId="{D2871D7F-3B00-473A-878B-8F2F15F79570}" srcOrd="1" destOrd="0" presId="urn:microsoft.com/office/officeart/2005/8/layout/hList1"/>
    <dgm:cxn modelId="{589BA558-946E-4E9A-98A8-C2304587F5CF}" type="presParOf" srcId="{2C1817AF-923F-4051-A97F-27D9531FAACF}" destId="{E12BE409-B87F-4F8A-B15B-9566E3582184}" srcOrd="2" destOrd="0" presId="urn:microsoft.com/office/officeart/2005/8/layout/hList1"/>
    <dgm:cxn modelId="{8154FAB5-8E2A-4B09-81FA-E30668CD1F64}" type="presParOf" srcId="{E12BE409-B87F-4F8A-B15B-9566E3582184}" destId="{B2E23C14-568C-4CB1-BEFB-CC3A7800B9CF}" srcOrd="0" destOrd="0" presId="urn:microsoft.com/office/officeart/2005/8/layout/hList1"/>
    <dgm:cxn modelId="{F302A78F-A36D-4B69-AFA9-7E46E99A207A}" type="presParOf" srcId="{E12BE409-B87F-4F8A-B15B-9566E3582184}" destId="{D309A062-8109-444D-8C2A-3F7EC4037BEA}"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E13A14-1863-4564-99BC-9E47E3DC8F92}">
      <dsp:nvSpPr>
        <dsp:cNvPr id="0" name=""/>
        <dsp:cNvSpPr/>
      </dsp:nvSpPr>
      <dsp:spPr>
        <a:xfrm>
          <a:off x="4675823" y="1042"/>
          <a:ext cx="2301637" cy="230163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b="1" kern="1200" dirty="0"/>
            <a:t>prawdy materialnej</a:t>
          </a:r>
        </a:p>
      </dsp:txBody>
      <dsp:txXfrm>
        <a:off x="4675823" y="1042"/>
        <a:ext cx="2301637" cy="2301637"/>
      </dsp:txXfrm>
    </dsp:sp>
    <dsp:sp modelId="{AA60B2B3-B12E-4351-984D-0B8900FD1CB6}">
      <dsp:nvSpPr>
        <dsp:cNvPr id="0" name=""/>
        <dsp:cNvSpPr/>
      </dsp:nvSpPr>
      <dsp:spPr>
        <a:xfrm rot="3600000">
          <a:off x="6376122" y="2244135"/>
          <a:ext cx="610776" cy="77680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pl-PL" sz="1800" kern="1200"/>
        </a:p>
      </dsp:txBody>
      <dsp:txXfrm rot="3600000">
        <a:off x="6376122" y="2244135"/>
        <a:ext cx="610776" cy="776802"/>
      </dsp:txXfrm>
    </dsp:sp>
    <dsp:sp modelId="{0062A87D-582A-464E-93EF-EFA2B8DA8618}">
      <dsp:nvSpPr>
        <dsp:cNvPr id="0" name=""/>
        <dsp:cNvSpPr/>
      </dsp:nvSpPr>
      <dsp:spPr>
        <a:xfrm>
          <a:off x="6402846" y="2992333"/>
          <a:ext cx="2301637" cy="2301637"/>
        </a:xfrm>
        <a:prstGeom prst="ellipse">
          <a:avLst/>
        </a:prstGeom>
        <a:solidFill>
          <a:schemeClr val="accent3">
            <a:hueOff val="-660604"/>
            <a:satOff val="0"/>
            <a:lumOff val="-2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pl-PL" sz="2300" b="1" kern="1200" dirty="0"/>
            <a:t>swobodnej oceny dowodów </a:t>
          </a:r>
        </a:p>
      </dsp:txBody>
      <dsp:txXfrm>
        <a:off x="6402846" y="2992333"/>
        <a:ext cx="2301637" cy="2301637"/>
      </dsp:txXfrm>
    </dsp:sp>
    <dsp:sp modelId="{A48BCAA1-D5AB-456B-A02E-D05FB1F2BBE4}">
      <dsp:nvSpPr>
        <dsp:cNvPr id="0" name=""/>
        <dsp:cNvSpPr/>
      </dsp:nvSpPr>
      <dsp:spPr>
        <a:xfrm rot="10800000">
          <a:off x="5538539" y="3754751"/>
          <a:ext cx="610776" cy="776802"/>
        </a:xfrm>
        <a:prstGeom prst="rightArrow">
          <a:avLst>
            <a:gd name="adj1" fmla="val 60000"/>
            <a:gd name="adj2" fmla="val 50000"/>
          </a:avLst>
        </a:prstGeom>
        <a:solidFill>
          <a:schemeClr val="accent3">
            <a:hueOff val="-660604"/>
            <a:satOff val="0"/>
            <a:lumOff val="-28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pl-PL" sz="1800" kern="1200"/>
        </a:p>
      </dsp:txBody>
      <dsp:txXfrm rot="10800000">
        <a:off x="5538539" y="3754751"/>
        <a:ext cx="610776" cy="776802"/>
      </dsp:txXfrm>
    </dsp:sp>
    <dsp:sp modelId="{6FFA7DEB-C43B-4FFA-9971-814A6CA29CAF}">
      <dsp:nvSpPr>
        <dsp:cNvPr id="0" name=""/>
        <dsp:cNvSpPr/>
      </dsp:nvSpPr>
      <dsp:spPr>
        <a:xfrm>
          <a:off x="2948800" y="2992333"/>
          <a:ext cx="2301637" cy="2301637"/>
        </a:xfrm>
        <a:prstGeom prst="ellipse">
          <a:avLst/>
        </a:prstGeom>
        <a:solidFill>
          <a:schemeClr val="accent3">
            <a:hueOff val="-1321208"/>
            <a:satOff val="0"/>
            <a:lumOff val="-5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l-PL" sz="2400" b="1" kern="1200" dirty="0"/>
            <a:t>bezpośredniości</a:t>
          </a:r>
          <a:r>
            <a:rPr lang="pl-PL" sz="1700" kern="1200" dirty="0"/>
            <a:t> </a:t>
          </a:r>
        </a:p>
      </dsp:txBody>
      <dsp:txXfrm>
        <a:off x="2948800" y="2992333"/>
        <a:ext cx="2301637" cy="2301637"/>
      </dsp:txXfrm>
    </dsp:sp>
    <dsp:sp modelId="{46D4EC94-63E4-4363-8EEC-5D7AFAC71517}">
      <dsp:nvSpPr>
        <dsp:cNvPr id="0" name=""/>
        <dsp:cNvSpPr/>
      </dsp:nvSpPr>
      <dsp:spPr>
        <a:xfrm rot="18000000">
          <a:off x="4649099" y="2274075"/>
          <a:ext cx="610776" cy="776802"/>
        </a:xfrm>
        <a:prstGeom prst="rightArrow">
          <a:avLst>
            <a:gd name="adj1" fmla="val 60000"/>
            <a:gd name="adj2" fmla="val 50000"/>
          </a:avLst>
        </a:prstGeom>
        <a:solidFill>
          <a:schemeClr val="accent3">
            <a:hueOff val="-1321208"/>
            <a:satOff val="0"/>
            <a:lumOff val="-5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pl-PL" sz="1800" kern="1200"/>
        </a:p>
      </dsp:txBody>
      <dsp:txXfrm rot="18000000">
        <a:off x="4649099" y="2274075"/>
        <a:ext cx="610776" cy="7768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8397E9-7D78-4187-A8F9-7516FA105035}">
      <dsp:nvSpPr>
        <dsp:cNvPr id="0" name=""/>
        <dsp:cNvSpPr/>
      </dsp:nvSpPr>
      <dsp:spPr>
        <a:xfrm>
          <a:off x="3528" y="102976"/>
          <a:ext cx="3440462" cy="518400"/>
        </a:xfrm>
        <a:prstGeom prst="rect">
          <a:avLst/>
        </a:prstGeom>
        <a:gradFill rotWithShape="0">
          <a:gsLst>
            <a:gs pos="0">
              <a:schemeClr val="accent2">
                <a:hueOff val="0"/>
                <a:satOff val="0"/>
                <a:lumOff val="0"/>
                <a:alphaOff val="0"/>
                <a:tint val="10000"/>
                <a:satMod val="300000"/>
              </a:schemeClr>
            </a:gs>
            <a:gs pos="34000">
              <a:schemeClr val="accent2">
                <a:hueOff val="0"/>
                <a:satOff val="0"/>
                <a:lumOff val="0"/>
                <a:alphaOff val="0"/>
                <a:tint val="13500"/>
                <a:satMod val="250000"/>
              </a:schemeClr>
            </a:gs>
            <a:gs pos="100000">
              <a:schemeClr val="accent2">
                <a:hueOff val="0"/>
                <a:satOff val="0"/>
                <a:lumOff val="0"/>
                <a:alphaOff val="0"/>
                <a:tint val="60000"/>
                <a:satMod val="200000"/>
              </a:schemeClr>
            </a:gs>
          </a:gsLst>
          <a:path path="circle">
            <a:fillToRect l="50000" t="155000" r="50000" b="-55000"/>
          </a:path>
        </a:gradFill>
        <a:ln w="9525" cap="flat" cmpd="sng" algn="ctr">
          <a:solidFill>
            <a:schemeClr val="accent2">
              <a:hueOff val="0"/>
              <a:satOff val="0"/>
              <a:lumOff val="0"/>
              <a:alphaOff val="0"/>
            </a:schemeClr>
          </a:solidFill>
          <a:prstDash val="solid"/>
        </a:ln>
        <a:effectLst>
          <a:outerShdw blurRad="63500" dist="25400" dir="14700000" algn="t" rotWithShape="0">
            <a:srgbClr val="000000">
              <a:alpha val="5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pl-PL" sz="1800" b="1" kern="1200" dirty="0"/>
            <a:t>materialny</a:t>
          </a:r>
        </a:p>
      </dsp:txBody>
      <dsp:txXfrm>
        <a:off x="3528" y="102976"/>
        <a:ext cx="3440462" cy="518400"/>
      </dsp:txXfrm>
    </dsp:sp>
    <dsp:sp modelId="{88C736E8-0F73-43FE-9ED7-6A895E437D86}">
      <dsp:nvSpPr>
        <dsp:cNvPr id="0" name=""/>
        <dsp:cNvSpPr/>
      </dsp:nvSpPr>
      <dsp:spPr>
        <a:xfrm>
          <a:off x="3528" y="621376"/>
          <a:ext cx="3440462" cy="3884861"/>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Font typeface="Symbol" panose="05050102010706020507" pitchFamily="18" charset="2"/>
            <a:buChar char="••"/>
          </a:pPr>
          <a:r>
            <a:rPr lang="pl-PL" sz="1800" kern="1200" dirty="0"/>
            <a:t>udowodnienie zarzutu jest w interesie tego, kto stawia dany zarzut i obciążają go następstwa nieudowodnienia tezy (nieudowodniona teza upada);</a:t>
          </a:r>
        </a:p>
        <a:p>
          <a:pPr marL="171450" lvl="1" indent="-171450" algn="just" defTabSz="800100">
            <a:lnSpc>
              <a:spcPct val="90000"/>
            </a:lnSpc>
            <a:spcBef>
              <a:spcPct val="0"/>
            </a:spcBef>
            <a:spcAft>
              <a:spcPct val="15000"/>
            </a:spcAft>
            <a:buFont typeface="Symbol" panose="05050102010706020507" pitchFamily="18" charset="2"/>
            <a:buChar char="••"/>
          </a:pPr>
          <a:r>
            <a:rPr lang="pl-PL" sz="1800" kern="1200" dirty="0"/>
            <a:t>ALE nie ma znaczenia kto udowodnił twierdzenie (np. oskarżony może przyznać się do winy i udowodnić zarzut oskarżenia)</a:t>
          </a:r>
        </a:p>
      </dsp:txBody>
      <dsp:txXfrm>
        <a:off x="3528" y="621376"/>
        <a:ext cx="3440462" cy="3884861"/>
      </dsp:txXfrm>
    </dsp:sp>
    <dsp:sp modelId="{831238A0-FA01-4FF6-9351-11042E1E2C74}">
      <dsp:nvSpPr>
        <dsp:cNvPr id="0" name=""/>
        <dsp:cNvSpPr/>
      </dsp:nvSpPr>
      <dsp:spPr>
        <a:xfrm>
          <a:off x="3925656" y="102976"/>
          <a:ext cx="3440462" cy="518400"/>
        </a:xfrm>
        <a:prstGeom prst="rect">
          <a:avLst/>
        </a:prstGeom>
        <a:gradFill rotWithShape="0">
          <a:gsLst>
            <a:gs pos="0">
              <a:schemeClr val="accent3">
                <a:hueOff val="0"/>
                <a:satOff val="0"/>
                <a:lumOff val="0"/>
                <a:alphaOff val="0"/>
                <a:tint val="10000"/>
                <a:satMod val="300000"/>
              </a:schemeClr>
            </a:gs>
            <a:gs pos="34000">
              <a:schemeClr val="accent3">
                <a:hueOff val="0"/>
                <a:satOff val="0"/>
                <a:lumOff val="0"/>
                <a:alphaOff val="0"/>
                <a:tint val="13500"/>
                <a:satMod val="250000"/>
              </a:schemeClr>
            </a:gs>
            <a:gs pos="100000">
              <a:schemeClr val="accent3">
                <a:hueOff val="0"/>
                <a:satOff val="0"/>
                <a:lumOff val="0"/>
                <a:alphaOff val="0"/>
                <a:tint val="60000"/>
                <a:satMod val="200000"/>
              </a:schemeClr>
            </a:gs>
          </a:gsLst>
          <a:path path="circle">
            <a:fillToRect l="50000" t="155000" r="50000" b="-55000"/>
          </a:path>
        </a:gradFill>
        <a:ln w="9525" cap="flat" cmpd="sng" algn="ctr">
          <a:solidFill>
            <a:schemeClr val="accent3">
              <a:hueOff val="0"/>
              <a:satOff val="0"/>
              <a:lumOff val="0"/>
              <a:alphaOff val="0"/>
            </a:schemeClr>
          </a:solidFill>
          <a:prstDash val="solid"/>
        </a:ln>
        <a:effectLst>
          <a:outerShdw blurRad="63500" dist="25400" dir="14700000" algn="t" rotWithShape="0">
            <a:srgbClr val="000000">
              <a:alpha val="5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pl-PL" sz="1800" b="1" kern="1200" dirty="0"/>
            <a:t>formalny</a:t>
          </a:r>
        </a:p>
      </dsp:txBody>
      <dsp:txXfrm>
        <a:off x="3925656" y="102976"/>
        <a:ext cx="3440462" cy="518400"/>
      </dsp:txXfrm>
    </dsp:sp>
    <dsp:sp modelId="{538BE234-64B9-4B55-A45B-CE4569DD1767}">
      <dsp:nvSpPr>
        <dsp:cNvPr id="0" name=""/>
        <dsp:cNvSpPr/>
      </dsp:nvSpPr>
      <dsp:spPr>
        <a:xfrm>
          <a:off x="3925656" y="621376"/>
          <a:ext cx="3440462" cy="3884861"/>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Font typeface="Symbol" panose="05050102010706020507" pitchFamily="18" charset="2"/>
            <a:buChar char="••"/>
          </a:pPr>
          <a:r>
            <a:rPr lang="pl-PL" sz="1800" kern="1200" dirty="0"/>
            <a:t>tezę może udowodnić wyłącznie ten, kto ją wysunął i tylko wtedy może zostać uwzględniona. </a:t>
          </a:r>
        </a:p>
        <a:p>
          <a:pPr marL="171450" lvl="1" indent="-171450" algn="just" defTabSz="800100">
            <a:lnSpc>
              <a:spcPct val="90000"/>
            </a:lnSpc>
            <a:spcBef>
              <a:spcPct val="0"/>
            </a:spcBef>
            <a:spcAft>
              <a:spcPct val="15000"/>
            </a:spcAft>
            <a:buFont typeface="Symbol" panose="05050102010706020507" pitchFamily="18" charset="2"/>
            <a:buChar char="••"/>
          </a:pPr>
          <a:r>
            <a:rPr lang="pl-PL" sz="1800" kern="1200" dirty="0"/>
            <a:t>nikt inny, a zwłaszcza organ procesowy nie może udowodnić tezy wysuniętej przez inną osobę (tzn. zarzut oskarżenia może udowodnić wyłącznie oskarżyciel)</a:t>
          </a:r>
        </a:p>
        <a:p>
          <a:pPr marL="171450" lvl="1" indent="-171450" algn="just" defTabSz="800100">
            <a:lnSpc>
              <a:spcPct val="90000"/>
            </a:lnSpc>
            <a:spcBef>
              <a:spcPct val="0"/>
            </a:spcBef>
            <a:spcAft>
              <a:spcPct val="15000"/>
            </a:spcAft>
            <a:buFont typeface="Symbol" panose="05050102010706020507" pitchFamily="18" charset="2"/>
            <a:buChar char="••"/>
          </a:pPr>
          <a:r>
            <a:rPr lang="pl-PL" sz="1800" kern="1200" dirty="0"/>
            <a:t>nie występuje w KPK ze względu na zasadę prawdy materialnej </a:t>
          </a:r>
        </a:p>
      </dsp:txBody>
      <dsp:txXfrm>
        <a:off x="3925656" y="621376"/>
        <a:ext cx="3440462" cy="3884861"/>
      </dsp:txXfrm>
    </dsp:sp>
    <dsp:sp modelId="{E70E074C-9DE2-4978-8198-77DE4F4C0BAB}">
      <dsp:nvSpPr>
        <dsp:cNvPr id="0" name=""/>
        <dsp:cNvSpPr/>
      </dsp:nvSpPr>
      <dsp:spPr>
        <a:xfrm>
          <a:off x="7847784" y="102976"/>
          <a:ext cx="3440462" cy="518400"/>
        </a:xfrm>
        <a:prstGeom prst="rect">
          <a:avLst/>
        </a:prstGeom>
        <a:gradFill rotWithShape="0">
          <a:gsLst>
            <a:gs pos="0">
              <a:schemeClr val="accent4">
                <a:hueOff val="0"/>
                <a:satOff val="0"/>
                <a:lumOff val="0"/>
                <a:alphaOff val="0"/>
                <a:tint val="10000"/>
                <a:satMod val="300000"/>
              </a:schemeClr>
            </a:gs>
            <a:gs pos="34000">
              <a:schemeClr val="accent4">
                <a:hueOff val="0"/>
                <a:satOff val="0"/>
                <a:lumOff val="0"/>
                <a:alphaOff val="0"/>
                <a:tint val="13500"/>
                <a:satMod val="250000"/>
              </a:schemeClr>
            </a:gs>
            <a:gs pos="100000">
              <a:schemeClr val="accent4">
                <a:hueOff val="0"/>
                <a:satOff val="0"/>
                <a:lumOff val="0"/>
                <a:alphaOff val="0"/>
                <a:tint val="60000"/>
                <a:satMod val="200000"/>
              </a:schemeClr>
            </a:gs>
          </a:gsLst>
          <a:path path="circle">
            <a:fillToRect l="50000" t="155000" r="50000" b="-55000"/>
          </a:path>
        </a:gradFill>
        <a:ln w="9525" cap="flat" cmpd="sng" algn="ctr">
          <a:solidFill>
            <a:schemeClr val="accent4">
              <a:hueOff val="0"/>
              <a:satOff val="0"/>
              <a:lumOff val="0"/>
              <a:alphaOff val="0"/>
            </a:schemeClr>
          </a:solidFill>
          <a:prstDash val="solid"/>
        </a:ln>
        <a:effectLst>
          <a:outerShdw blurRad="63500" dist="25400" dir="14700000" algn="t" rotWithShape="0">
            <a:srgbClr val="000000">
              <a:alpha val="5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pl-PL" sz="1800" b="1" kern="1200" dirty="0"/>
            <a:t>prakseologiczny</a:t>
          </a:r>
        </a:p>
      </dsp:txBody>
      <dsp:txXfrm>
        <a:off x="7847784" y="102976"/>
        <a:ext cx="3440462" cy="518400"/>
      </dsp:txXfrm>
    </dsp:sp>
    <dsp:sp modelId="{D2A94419-525D-4217-AD28-B15238E173D4}">
      <dsp:nvSpPr>
        <dsp:cNvPr id="0" name=""/>
        <dsp:cNvSpPr/>
      </dsp:nvSpPr>
      <dsp:spPr>
        <a:xfrm>
          <a:off x="7847784" y="621376"/>
          <a:ext cx="3440462" cy="3884861"/>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pl-PL" sz="1800" kern="1200" dirty="0"/>
            <a:t>ciężar dowodu spoczywa na każdym, kto coś twierdzi. </a:t>
          </a:r>
        </a:p>
        <a:p>
          <a:pPr marL="171450" lvl="1" indent="-171450" algn="just" defTabSz="800100">
            <a:lnSpc>
              <a:spcPct val="90000"/>
            </a:lnSpc>
            <a:spcBef>
              <a:spcPct val="0"/>
            </a:spcBef>
            <a:spcAft>
              <a:spcPct val="15000"/>
            </a:spcAft>
            <a:buChar char="••"/>
          </a:pPr>
          <a:r>
            <a:rPr lang="pl-PL" sz="1800" kern="1200" dirty="0"/>
            <a:t>Obciąża w tym znaczeniu również oskarżonego, gdy podnosi fakty sprzeczne z tezą oskarżenia</a:t>
          </a:r>
        </a:p>
        <a:p>
          <a:pPr marL="171450" lvl="1" indent="-171450" algn="just" defTabSz="800100">
            <a:lnSpc>
              <a:spcPct val="90000"/>
            </a:lnSpc>
            <a:spcBef>
              <a:spcPct val="0"/>
            </a:spcBef>
            <a:spcAft>
              <a:spcPct val="15000"/>
            </a:spcAft>
            <a:buChar char="••"/>
          </a:pPr>
          <a:r>
            <a:rPr lang="pl-PL" sz="1800" kern="1200" dirty="0"/>
            <a:t>np. musi przedstawić dowód potwierdzający alibi, jeżeli się na nie powołuje. </a:t>
          </a:r>
        </a:p>
      </dsp:txBody>
      <dsp:txXfrm>
        <a:off x="7847784" y="621376"/>
        <a:ext cx="3440462" cy="388486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B232A6-A769-4D67-84C2-F5210D49A6D0}">
      <dsp:nvSpPr>
        <dsp:cNvPr id="0" name=""/>
        <dsp:cNvSpPr/>
      </dsp:nvSpPr>
      <dsp:spPr>
        <a:xfrm>
          <a:off x="41" y="123451"/>
          <a:ext cx="3982734" cy="1476757"/>
        </a:xfrm>
        <a:prstGeom prst="rect">
          <a:avLst/>
        </a:prstGeom>
        <a:solidFill>
          <a:schemeClr val="accent3">
            <a:shade val="80000"/>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63500" dist="25400" dir="14700000" algn="t" rotWithShape="0">
            <a:srgbClr val="000000">
              <a:alpha val="5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63576" tIns="93472" rIns="163576" bIns="93472" numCol="1" spcCol="1270" anchor="ctr" anchorCtr="0">
          <a:noAutofit/>
        </a:bodyPr>
        <a:lstStyle/>
        <a:p>
          <a:pPr lvl="0" algn="just" defTabSz="1022350">
            <a:lnSpc>
              <a:spcPct val="90000"/>
            </a:lnSpc>
            <a:spcBef>
              <a:spcPct val="0"/>
            </a:spcBef>
            <a:spcAft>
              <a:spcPct val="35000"/>
            </a:spcAft>
          </a:pPr>
          <a:r>
            <a:rPr lang="pl-PL" sz="2300" kern="1200" dirty="0"/>
            <a:t>Osoba lub rzecz od której pochodzą informacje o faktach  istotnych dla rozstrzygnięcia</a:t>
          </a:r>
        </a:p>
      </dsp:txBody>
      <dsp:txXfrm>
        <a:off x="41" y="123451"/>
        <a:ext cx="3982734" cy="1476757"/>
      </dsp:txXfrm>
    </dsp:sp>
    <dsp:sp modelId="{22859B06-4022-4174-950C-2EE210650707}">
      <dsp:nvSpPr>
        <dsp:cNvPr id="0" name=""/>
        <dsp:cNvSpPr/>
      </dsp:nvSpPr>
      <dsp:spPr>
        <a:xfrm>
          <a:off x="41" y="1600209"/>
          <a:ext cx="3982734" cy="214658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pl-PL" sz="2300" kern="1200" dirty="0"/>
            <a:t>Oskarżony</a:t>
          </a:r>
        </a:p>
        <a:p>
          <a:pPr marL="228600" lvl="1" indent="-228600" algn="l" defTabSz="1022350">
            <a:lnSpc>
              <a:spcPct val="90000"/>
            </a:lnSpc>
            <a:spcBef>
              <a:spcPct val="0"/>
            </a:spcBef>
            <a:spcAft>
              <a:spcPct val="15000"/>
            </a:spcAft>
            <a:buChar char="••"/>
          </a:pPr>
          <a:r>
            <a:rPr lang="pl-PL" sz="2300" kern="1200"/>
            <a:t>Świadek</a:t>
          </a:r>
          <a:endParaRPr lang="pl-PL" sz="2300" kern="1200" dirty="0"/>
        </a:p>
        <a:p>
          <a:pPr marL="228600" lvl="1" indent="-228600" algn="l" defTabSz="1022350">
            <a:lnSpc>
              <a:spcPct val="90000"/>
            </a:lnSpc>
            <a:spcBef>
              <a:spcPct val="0"/>
            </a:spcBef>
            <a:spcAft>
              <a:spcPct val="15000"/>
            </a:spcAft>
            <a:buChar char="••"/>
          </a:pPr>
          <a:r>
            <a:rPr lang="pl-PL" sz="2300" kern="1200" dirty="0"/>
            <a:t>Biegły </a:t>
          </a:r>
        </a:p>
        <a:p>
          <a:pPr marL="228600" lvl="1" indent="-228600" algn="l" defTabSz="1022350">
            <a:lnSpc>
              <a:spcPct val="90000"/>
            </a:lnSpc>
            <a:spcBef>
              <a:spcPct val="0"/>
            </a:spcBef>
            <a:spcAft>
              <a:spcPct val="15000"/>
            </a:spcAft>
            <a:buChar char="••"/>
          </a:pPr>
          <a:r>
            <a:rPr lang="pl-PL" sz="2300" kern="1200"/>
            <a:t>Rzecz lub miejsce</a:t>
          </a:r>
          <a:endParaRPr lang="pl-PL" sz="2300" kern="1200" dirty="0"/>
        </a:p>
        <a:p>
          <a:pPr marL="228600" lvl="1" indent="-228600" algn="l" defTabSz="1022350">
            <a:lnSpc>
              <a:spcPct val="90000"/>
            </a:lnSpc>
            <a:spcBef>
              <a:spcPct val="0"/>
            </a:spcBef>
            <a:spcAft>
              <a:spcPct val="15000"/>
            </a:spcAft>
            <a:buChar char="••"/>
          </a:pPr>
          <a:r>
            <a:rPr lang="pl-PL" sz="2300" kern="1200" dirty="0"/>
            <a:t>Dokument </a:t>
          </a:r>
        </a:p>
      </dsp:txBody>
      <dsp:txXfrm>
        <a:off x="41" y="1600209"/>
        <a:ext cx="3982734" cy="2146589"/>
      </dsp:txXfrm>
    </dsp:sp>
    <dsp:sp modelId="{6F67F539-2607-4518-9016-F55CDB31C8DE}">
      <dsp:nvSpPr>
        <dsp:cNvPr id="0" name=""/>
        <dsp:cNvSpPr/>
      </dsp:nvSpPr>
      <dsp:spPr>
        <a:xfrm>
          <a:off x="4540359" y="123451"/>
          <a:ext cx="3982734" cy="1476757"/>
        </a:xfrm>
        <a:prstGeom prst="rect">
          <a:avLst/>
        </a:prstGeom>
        <a:solidFill>
          <a:schemeClr val="accent3">
            <a:shade val="80000"/>
            <a:hueOff val="494575"/>
            <a:satOff val="-73823"/>
            <a:lumOff val="39389"/>
            <a:alphaOff val="0"/>
          </a:schemeClr>
        </a:solidFill>
        <a:ln w="25400" cap="flat" cmpd="sng" algn="ctr">
          <a:solidFill>
            <a:schemeClr val="accent3">
              <a:shade val="80000"/>
              <a:hueOff val="494575"/>
              <a:satOff val="-73823"/>
              <a:lumOff val="39389"/>
              <a:alphaOff val="0"/>
            </a:schemeClr>
          </a:solidFill>
          <a:prstDash val="solid"/>
        </a:ln>
        <a:effectLst>
          <a:outerShdw blurRad="63500" dist="25400" dir="14700000" algn="t" rotWithShape="0">
            <a:srgbClr val="000000">
              <a:alpha val="5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63576" tIns="93472" rIns="163576" bIns="93472" numCol="1" spcCol="1270" anchor="ctr" anchorCtr="0">
          <a:noAutofit/>
        </a:bodyPr>
        <a:lstStyle/>
        <a:p>
          <a:pPr lvl="0" algn="just" defTabSz="1022350">
            <a:lnSpc>
              <a:spcPct val="90000"/>
            </a:lnSpc>
            <a:spcBef>
              <a:spcPct val="0"/>
            </a:spcBef>
            <a:spcAft>
              <a:spcPct val="35000"/>
            </a:spcAft>
          </a:pPr>
          <a:r>
            <a:rPr lang="pl-PL" sz="2300" kern="1200" dirty="0" smtClean="0"/>
            <a:t>Nośnik informacji o fakcie podlegającym udowodnieniu. </a:t>
          </a:r>
          <a:endParaRPr lang="pl-PL" sz="2300" kern="1200" dirty="0"/>
        </a:p>
      </dsp:txBody>
      <dsp:txXfrm>
        <a:off x="4540359" y="123451"/>
        <a:ext cx="3982734" cy="1476757"/>
      </dsp:txXfrm>
    </dsp:sp>
    <dsp:sp modelId="{364CA9C2-B259-4BAF-B9A8-F3977F4C043E}">
      <dsp:nvSpPr>
        <dsp:cNvPr id="0" name=""/>
        <dsp:cNvSpPr/>
      </dsp:nvSpPr>
      <dsp:spPr>
        <a:xfrm>
          <a:off x="4540359" y="1600209"/>
          <a:ext cx="3982734" cy="214658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pl-PL" sz="2300" kern="1200" dirty="0"/>
            <a:t>Wyjaśnienia</a:t>
          </a:r>
        </a:p>
        <a:p>
          <a:pPr marL="228600" lvl="1" indent="-228600" algn="l" defTabSz="1022350">
            <a:lnSpc>
              <a:spcPct val="90000"/>
            </a:lnSpc>
            <a:spcBef>
              <a:spcPct val="0"/>
            </a:spcBef>
            <a:spcAft>
              <a:spcPct val="15000"/>
            </a:spcAft>
            <a:buChar char="••"/>
          </a:pPr>
          <a:r>
            <a:rPr lang="pl-PL" sz="2300" kern="1200" dirty="0"/>
            <a:t>Zeznania</a:t>
          </a:r>
        </a:p>
        <a:p>
          <a:pPr marL="228600" lvl="1" indent="-228600" algn="l" defTabSz="1022350">
            <a:lnSpc>
              <a:spcPct val="90000"/>
            </a:lnSpc>
            <a:spcBef>
              <a:spcPct val="0"/>
            </a:spcBef>
            <a:spcAft>
              <a:spcPct val="15000"/>
            </a:spcAft>
            <a:buChar char="••"/>
          </a:pPr>
          <a:r>
            <a:rPr lang="pl-PL" sz="2300" kern="1200"/>
            <a:t>Opinia </a:t>
          </a:r>
          <a:endParaRPr lang="pl-PL" sz="2300" kern="1200" dirty="0"/>
        </a:p>
        <a:p>
          <a:pPr marL="228600" lvl="1" indent="-228600" algn="l" defTabSz="1022350">
            <a:lnSpc>
              <a:spcPct val="90000"/>
            </a:lnSpc>
            <a:spcBef>
              <a:spcPct val="0"/>
            </a:spcBef>
            <a:spcAft>
              <a:spcPct val="15000"/>
            </a:spcAft>
            <a:buChar char="••"/>
          </a:pPr>
          <a:r>
            <a:rPr lang="pl-PL" sz="2300" kern="1200" dirty="0"/>
            <a:t>Cechy i właściwości</a:t>
          </a:r>
        </a:p>
        <a:p>
          <a:pPr marL="228600" lvl="1" indent="-228600" algn="l" defTabSz="1022350">
            <a:lnSpc>
              <a:spcPct val="90000"/>
            </a:lnSpc>
            <a:spcBef>
              <a:spcPct val="0"/>
            </a:spcBef>
            <a:spcAft>
              <a:spcPct val="15000"/>
            </a:spcAft>
            <a:buChar char="••"/>
          </a:pPr>
          <a:r>
            <a:rPr lang="pl-PL" sz="2300" kern="1200" dirty="0"/>
            <a:t>Treść</a:t>
          </a:r>
        </a:p>
      </dsp:txBody>
      <dsp:txXfrm>
        <a:off x="4540359" y="1600209"/>
        <a:ext cx="3982734" cy="214658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A5CDAC-B592-4EC2-9773-D142711E7F52}">
      <dsp:nvSpPr>
        <dsp:cNvPr id="0" name=""/>
        <dsp:cNvSpPr/>
      </dsp:nvSpPr>
      <dsp:spPr>
        <a:xfrm rot="1219930">
          <a:off x="1801926" y="738"/>
          <a:ext cx="4396474" cy="2880213"/>
        </a:xfrm>
        <a:prstGeom prst="rightArrow">
          <a:avLst>
            <a:gd name="adj1" fmla="val 75000"/>
            <a:gd name="adj2" fmla="val 50000"/>
          </a:avLst>
        </a:prstGeom>
        <a:solidFill>
          <a:schemeClr val="accent2">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a:lnSpc>
              <a:spcPct val="90000"/>
            </a:lnSpc>
            <a:spcBef>
              <a:spcPct val="0"/>
            </a:spcBef>
            <a:spcAft>
              <a:spcPct val="15000"/>
            </a:spcAft>
            <a:buChar char="••"/>
          </a:pPr>
          <a:endParaRPr lang="pl-PL" sz="1600" kern="1200" dirty="0"/>
        </a:p>
        <a:p>
          <a:pPr marL="171450" lvl="1" indent="-171450" algn="just" defTabSz="711200">
            <a:lnSpc>
              <a:spcPct val="90000"/>
            </a:lnSpc>
            <a:spcBef>
              <a:spcPct val="0"/>
            </a:spcBef>
            <a:spcAft>
              <a:spcPct val="15000"/>
            </a:spcAft>
            <a:buChar char="••"/>
          </a:pPr>
          <a:r>
            <a:rPr lang="pl-PL" sz="1600" kern="1200" dirty="0"/>
            <a:t>zestaw znamion przestępstwa, którego dotyczy proces</a:t>
          </a:r>
        </a:p>
        <a:p>
          <a:pPr marL="171450" lvl="1" indent="-171450" algn="just" defTabSz="711200">
            <a:lnSpc>
              <a:spcPct val="90000"/>
            </a:lnSpc>
            <a:spcBef>
              <a:spcPct val="0"/>
            </a:spcBef>
            <a:spcAft>
              <a:spcPct val="15000"/>
            </a:spcAft>
            <a:buChar char="••"/>
          </a:pPr>
          <a:r>
            <a:rPr lang="pl-PL" sz="1600" kern="1200" dirty="0"/>
            <a:t>np. zabicie człowieka</a:t>
          </a:r>
        </a:p>
        <a:p>
          <a:pPr marL="171450" lvl="1" indent="-171450" algn="just" defTabSz="711200">
            <a:lnSpc>
              <a:spcPct val="90000"/>
            </a:lnSpc>
            <a:spcBef>
              <a:spcPct val="0"/>
            </a:spcBef>
            <a:spcAft>
              <a:spcPct val="15000"/>
            </a:spcAft>
            <a:buChar char="••"/>
          </a:pPr>
          <a:r>
            <a:rPr lang="pl-PL" sz="1600" kern="1200" dirty="0"/>
            <a:t>Celem postępowania dowodowego jest stwierdzenie faktu głównego</a:t>
          </a:r>
        </a:p>
        <a:p>
          <a:pPr marL="171450" lvl="1" indent="-171450" algn="ctr" defTabSz="711200">
            <a:lnSpc>
              <a:spcPct val="90000"/>
            </a:lnSpc>
            <a:spcBef>
              <a:spcPct val="0"/>
            </a:spcBef>
            <a:spcAft>
              <a:spcPct val="15000"/>
            </a:spcAft>
            <a:buChar char="••"/>
          </a:pPr>
          <a:r>
            <a:rPr lang="pl-PL" sz="1600" kern="1200" dirty="0"/>
            <a:t>W procesie jest </a:t>
          </a:r>
          <a:r>
            <a:rPr lang="pl-PL" sz="1600" b="1" kern="1200" dirty="0"/>
            <a:t>tylko jeden fakt główny</a:t>
          </a:r>
          <a:endParaRPr lang="pl-PL" sz="1600" kern="1200" dirty="0"/>
        </a:p>
      </dsp:txBody>
      <dsp:txXfrm rot="1219930">
        <a:off x="1801926" y="738"/>
        <a:ext cx="4396474" cy="2880213"/>
      </dsp:txXfrm>
    </dsp:sp>
    <dsp:sp modelId="{35312BF5-54F7-4324-8858-370612C7EE7D}">
      <dsp:nvSpPr>
        <dsp:cNvPr id="0" name=""/>
        <dsp:cNvSpPr/>
      </dsp:nvSpPr>
      <dsp:spPr>
        <a:xfrm>
          <a:off x="380" y="738"/>
          <a:ext cx="1801546" cy="2880213"/>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u="sng" kern="1200" dirty="0"/>
            <a:t>Fakt główny </a:t>
          </a:r>
        </a:p>
      </dsp:txBody>
      <dsp:txXfrm>
        <a:off x="380" y="738"/>
        <a:ext cx="1801546" cy="2880213"/>
      </dsp:txXfrm>
    </dsp:sp>
    <dsp:sp modelId="{2864DD77-AF7E-4B0F-898D-A3DAA16BD792}">
      <dsp:nvSpPr>
        <dsp:cNvPr id="0" name=""/>
        <dsp:cNvSpPr/>
      </dsp:nvSpPr>
      <dsp:spPr>
        <a:xfrm rot="19973643">
          <a:off x="1799575" y="3168973"/>
          <a:ext cx="4396561" cy="2880213"/>
        </a:xfrm>
        <a:prstGeom prst="rightArrow">
          <a:avLst>
            <a:gd name="adj1" fmla="val 75000"/>
            <a:gd name="adj2" fmla="val 50000"/>
          </a:avLst>
        </a:prstGeom>
        <a:solidFill>
          <a:schemeClr val="accent2">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a:lnSpc>
              <a:spcPct val="90000"/>
            </a:lnSpc>
            <a:spcBef>
              <a:spcPct val="0"/>
            </a:spcBef>
            <a:spcAft>
              <a:spcPct val="15000"/>
            </a:spcAft>
            <a:buChar char="••"/>
          </a:pPr>
          <a:r>
            <a:rPr lang="pl-PL" sz="1600" b="1" kern="1200" dirty="0"/>
            <a:t>Fakty uboczne (dowodowe) </a:t>
          </a:r>
          <a:r>
            <a:rPr lang="pl-PL" sz="1600" kern="1200" dirty="0"/>
            <a:t>– okoliczności niestanowiące znamion czynu zabronionego, ale z ich istnienia (lub nieistnienia) można wyciągnąć wniosek o istnieniu faktu głównego</a:t>
          </a:r>
        </a:p>
        <a:p>
          <a:pPr marL="171450" lvl="1" indent="-171450" algn="just" defTabSz="711200">
            <a:lnSpc>
              <a:spcPct val="90000"/>
            </a:lnSpc>
            <a:spcBef>
              <a:spcPct val="0"/>
            </a:spcBef>
            <a:spcAft>
              <a:spcPct val="15000"/>
            </a:spcAft>
            <a:buChar char="••"/>
          </a:pPr>
          <a:r>
            <a:rPr lang="pl-PL" sz="1600" kern="1200" dirty="0"/>
            <a:t>Np. znalezienie odcisków palców oskarżonego na zwłokach </a:t>
          </a:r>
        </a:p>
        <a:p>
          <a:pPr marL="171450" lvl="1" indent="-171450" algn="just" defTabSz="711200">
            <a:lnSpc>
              <a:spcPct val="90000"/>
            </a:lnSpc>
            <a:spcBef>
              <a:spcPct val="0"/>
            </a:spcBef>
            <a:spcAft>
              <a:spcPct val="15000"/>
            </a:spcAft>
            <a:buChar char="••"/>
          </a:pPr>
          <a:r>
            <a:rPr lang="pl-PL" sz="1600" b="1" kern="1200" dirty="0">
              <a:solidFill>
                <a:srgbClr val="FFFF00"/>
              </a:solidFill>
            </a:rPr>
            <a:t>Fakty dowodowe to poszlaki</a:t>
          </a:r>
        </a:p>
        <a:p>
          <a:pPr marL="171450" lvl="1" indent="-171450" algn="ctr" defTabSz="711200">
            <a:lnSpc>
              <a:spcPct val="90000"/>
            </a:lnSpc>
            <a:spcBef>
              <a:spcPct val="0"/>
            </a:spcBef>
            <a:spcAft>
              <a:spcPct val="15000"/>
            </a:spcAft>
            <a:buChar char="••"/>
          </a:pPr>
          <a:r>
            <a:rPr lang="pl-PL" sz="1600" b="1" u="sng" kern="1200" dirty="0">
              <a:solidFill>
                <a:srgbClr val="FFFF00"/>
              </a:solidFill>
            </a:rPr>
            <a:t>Nie mylić z dowodami poszlakowymi</a:t>
          </a:r>
          <a:r>
            <a:rPr lang="pl-PL" sz="1600" b="1" kern="1200" dirty="0">
              <a:solidFill>
                <a:srgbClr val="FFFF00"/>
              </a:solidFill>
            </a:rPr>
            <a:t>!</a:t>
          </a:r>
        </a:p>
      </dsp:txBody>
      <dsp:txXfrm rot="19973643">
        <a:off x="1799575" y="3168973"/>
        <a:ext cx="4396561" cy="2880213"/>
      </dsp:txXfrm>
    </dsp:sp>
    <dsp:sp modelId="{0E9F9AB0-4A35-4083-8021-8B75948E9F15}">
      <dsp:nvSpPr>
        <dsp:cNvPr id="0" name=""/>
        <dsp:cNvSpPr/>
      </dsp:nvSpPr>
      <dsp:spPr>
        <a:xfrm>
          <a:off x="2645" y="3168973"/>
          <a:ext cx="1796930" cy="2880213"/>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u="sng" kern="1200" dirty="0"/>
            <a:t>Fakty uboczne </a:t>
          </a:r>
        </a:p>
      </dsp:txBody>
      <dsp:txXfrm>
        <a:off x="2645" y="3168973"/>
        <a:ext cx="1796930" cy="288021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AFC4DB-78EE-43F6-8CF0-8948F73CBBE9}">
      <dsp:nvSpPr>
        <dsp:cNvPr id="0" name=""/>
        <dsp:cNvSpPr/>
      </dsp:nvSpPr>
      <dsp:spPr>
        <a:xfrm>
          <a:off x="2979420" y="0"/>
          <a:ext cx="1645920" cy="9144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a:t>Pierwotne i pochodne</a:t>
          </a:r>
        </a:p>
      </dsp:txBody>
      <dsp:txXfrm>
        <a:off x="2979420" y="0"/>
        <a:ext cx="1645920" cy="914400"/>
      </dsp:txXfrm>
    </dsp:sp>
    <dsp:sp modelId="{650026A9-A228-400C-BE0B-49765C2C3B89}">
      <dsp:nvSpPr>
        <dsp:cNvPr id="0" name=""/>
        <dsp:cNvSpPr/>
      </dsp:nvSpPr>
      <dsp:spPr>
        <a:xfrm>
          <a:off x="5356860" y="0"/>
          <a:ext cx="1645920" cy="9144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a:t>Pośrednie i bezpośrednie </a:t>
          </a:r>
        </a:p>
      </dsp:txBody>
      <dsp:txXfrm>
        <a:off x="5356860" y="0"/>
        <a:ext cx="1645920" cy="914400"/>
      </dsp:txXfrm>
    </dsp:sp>
    <dsp:sp modelId="{530D5A1A-B046-4434-A213-4800B0C5A650}">
      <dsp:nvSpPr>
        <dsp:cNvPr id="0" name=""/>
        <dsp:cNvSpPr/>
      </dsp:nvSpPr>
      <dsp:spPr>
        <a:xfrm>
          <a:off x="4648200" y="3886200"/>
          <a:ext cx="685800" cy="685800"/>
        </a:xfrm>
        <a:prstGeom prst="triangle">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6655EE-F333-4A05-BDD0-8AEB21914C10}">
      <dsp:nvSpPr>
        <dsp:cNvPr id="0" name=""/>
        <dsp:cNvSpPr/>
      </dsp:nvSpPr>
      <dsp:spPr>
        <a:xfrm rot="21360000">
          <a:off x="2933071" y="3592327"/>
          <a:ext cx="4116056" cy="287822"/>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DEBF91-C9AF-436C-BC85-A245F185327F}">
      <dsp:nvSpPr>
        <dsp:cNvPr id="0" name=""/>
        <dsp:cNvSpPr/>
      </dsp:nvSpPr>
      <dsp:spPr>
        <a:xfrm rot="21360000">
          <a:off x="2935526" y="2872699"/>
          <a:ext cx="1642267" cy="765129"/>
        </a:xfrm>
        <a:prstGeom prst="roundRect">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a:t>pojęciowe i zmysłowe</a:t>
          </a:r>
        </a:p>
      </dsp:txBody>
      <dsp:txXfrm rot="21360000">
        <a:off x="2935526" y="2872699"/>
        <a:ext cx="1642267" cy="765129"/>
      </dsp:txXfrm>
    </dsp:sp>
    <dsp:sp modelId="{606A1280-6AB5-49B2-865C-3452B19C85C3}">
      <dsp:nvSpPr>
        <dsp:cNvPr id="0" name=""/>
        <dsp:cNvSpPr/>
      </dsp:nvSpPr>
      <dsp:spPr>
        <a:xfrm rot="21360000">
          <a:off x="2876090" y="2049739"/>
          <a:ext cx="1642267" cy="765129"/>
        </a:xfrm>
        <a:prstGeom prst="roundRect">
          <a:avLst/>
        </a:prstGeom>
        <a:solidFill>
          <a:schemeClr val="accent3">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a:t>obciążające i odciążające </a:t>
          </a:r>
        </a:p>
      </dsp:txBody>
      <dsp:txXfrm rot="21360000">
        <a:off x="2876090" y="2049739"/>
        <a:ext cx="1642267" cy="765129"/>
      </dsp:txXfrm>
    </dsp:sp>
    <dsp:sp modelId="{50EC910D-E5C3-4CA8-BC5B-F1052784945A}">
      <dsp:nvSpPr>
        <dsp:cNvPr id="0" name=""/>
        <dsp:cNvSpPr/>
      </dsp:nvSpPr>
      <dsp:spPr>
        <a:xfrm rot="21360000">
          <a:off x="2816654" y="1245067"/>
          <a:ext cx="1642267" cy="765129"/>
        </a:xfrm>
        <a:prstGeom prst="roundRect">
          <a:avLst/>
        </a:prstGeom>
        <a:solidFill>
          <a:schemeClr val="accent3">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a:t>osobowe i rzeczowe </a:t>
          </a:r>
        </a:p>
      </dsp:txBody>
      <dsp:txXfrm rot="21360000">
        <a:off x="2816654" y="1245067"/>
        <a:ext cx="1642267" cy="765129"/>
      </dsp:txXfrm>
    </dsp:sp>
    <dsp:sp modelId="{8141B22F-2860-4BA3-A8BC-A3B0AA905686}">
      <dsp:nvSpPr>
        <dsp:cNvPr id="0" name=""/>
        <dsp:cNvSpPr/>
      </dsp:nvSpPr>
      <dsp:spPr>
        <a:xfrm rot="21360000">
          <a:off x="5290106" y="2708107"/>
          <a:ext cx="1642267" cy="765129"/>
        </a:xfrm>
        <a:prstGeom prst="roundRect">
          <a:avLst/>
        </a:prstGeom>
        <a:solidFill>
          <a:schemeClr val="accent3">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a:t>ścisłe i swobodne </a:t>
          </a:r>
        </a:p>
      </dsp:txBody>
      <dsp:txXfrm rot="21360000">
        <a:off x="5290106" y="2708107"/>
        <a:ext cx="1642267" cy="765129"/>
      </dsp:txXfrm>
    </dsp:sp>
    <dsp:sp modelId="{0FEF355A-58E7-4F46-8D14-195E51B82A16}">
      <dsp:nvSpPr>
        <dsp:cNvPr id="0" name=""/>
        <dsp:cNvSpPr/>
      </dsp:nvSpPr>
      <dsp:spPr>
        <a:xfrm rot="21360000">
          <a:off x="5230670" y="1885147"/>
          <a:ext cx="1642267" cy="765129"/>
        </a:xfrm>
        <a:prstGeom prst="roundRect">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a:t>z przypadku i przeznaczenia </a:t>
          </a:r>
        </a:p>
      </dsp:txBody>
      <dsp:txXfrm rot="21360000">
        <a:off x="5230670" y="1885147"/>
        <a:ext cx="1642267" cy="76512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DD72E4-5CC3-4AF8-AFAC-5794A4B36D56}">
      <dsp:nvSpPr>
        <dsp:cNvPr id="0" name=""/>
        <dsp:cNvSpPr/>
      </dsp:nvSpPr>
      <dsp:spPr>
        <a:xfrm>
          <a:off x="10120" y="1187128"/>
          <a:ext cx="3024952" cy="181497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a:t>Wniosek dowodowy strony skierowany do organu prowadzącego postępowanie </a:t>
          </a:r>
        </a:p>
      </dsp:txBody>
      <dsp:txXfrm>
        <a:off x="10120" y="1187128"/>
        <a:ext cx="3024952" cy="1814971"/>
      </dsp:txXfrm>
    </dsp:sp>
    <dsp:sp modelId="{FA01026A-5320-4B5F-B3F2-D3B19BDA5ED8}">
      <dsp:nvSpPr>
        <dsp:cNvPr id="0" name=""/>
        <dsp:cNvSpPr/>
      </dsp:nvSpPr>
      <dsp:spPr>
        <a:xfrm>
          <a:off x="3337567" y="1719519"/>
          <a:ext cx="641289" cy="75018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l-PL" sz="1700" kern="1200"/>
        </a:p>
      </dsp:txBody>
      <dsp:txXfrm>
        <a:off x="3337567" y="1719519"/>
        <a:ext cx="641289" cy="750188"/>
      </dsp:txXfrm>
    </dsp:sp>
    <dsp:sp modelId="{C489782A-996A-4440-8E3F-C916722211ED}">
      <dsp:nvSpPr>
        <dsp:cNvPr id="0" name=""/>
        <dsp:cNvSpPr/>
      </dsp:nvSpPr>
      <dsp:spPr>
        <a:xfrm>
          <a:off x="4245053" y="1187128"/>
          <a:ext cx="3024952" cy="1814971"/>
        </a:xfrm>
        <a:prstGeom prst="roundRect">
          <a:avLst>
            <a:gd name="adj" fmla="val 10000"/>
          </a:avLst>
        </a:prstGeom>
        <a:solidFill>
          <a:schemeClr val="accent2">
            <a:hueOff val="-762749"/>
            <a:satOff val="0"/>
            <a:lumOff val="-7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a:t>Dopuszczenie przez organ procesowy dowodu wnioskowanego przez stronę </a:t>
          </a:r>
        </a:p>
      </dsp:txBody>
      <dsp:txXfrm>
        <a:off x="4245053" y="1187128"/>
        <a:ext cx="3024952" cy="1814971"/>
      </dsp:txXfrm>
    </dsp:sp>
    <dsp:sp modelId="{BA151A8F-6C48-4D0D-8CD0-9F0DE29E311D}">
      <dsp:nvSpPr>
        <dsp:cNvPr id="0" name=""/>
        <dsp:cNvSpPr/>
      </dsp:nvSpPr>
      <dsp:spPr>
        <a:xfrm>
          <a:off x="7572500" y="1719519"/>
          <a:ext cx="641289" cy="750188"/>
        </a:xfrm>
        <a:prstGeom prst="rightArrow">
          <a:avLst>
            <a:gd name="adj1" fmla="val 60000"/>
            <a:gd name="adj2" fmla="val 50000"/>
          </a:avLst>
        </a:prstGeom>
        <a:solidFill>
          <a:schemeClr val="accent2">
            <a:hueOff val="-1525497"/>
            <a:satOff val="0"/>
            <a:lumOff val="-1411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l-PL" sz="1700" kern="1200"/>
        </a:p>
      </dsp:txBody>
      <dsp:txXfrm>
        <a:off x="7572500" y="1719519"/>
        <a:ext cx="641289" cy="750188"/>
      </dsp:txXfrm>
    </dsp:sp>
    <dsp:sp modelId="{921A3008-1602-412F-A0AB-FFE24A8DF105}">
      <dsp:nvSpPr>
        <dsp:cNvPr id="0" name=""/>
        <dsp:cNvSpPr/>
      </dsp:nvSpPr>
      <dsp:spPr>
        <a:xfrm>
          <a:off x="8479986" y="1187128"/>
          <a:ext cx="3024952" cy="1814971"/>
        </a:xfrm>
        <a:prstGeom prst="roundRect">
          <a:avLst>
            <a:gd name="adj" fmla="val 10000"/>
          </a:avLst>
        </a:prstGeom>
        <a:solidFill>
          <a:schemeClr val="accent2">
            <a:hueOff val="-1525497"/>
            <a:satOff val="0"/>
            <a:lumOff val="-1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a:t>Organ procesowy przeprowadza dowód wnioskowany przez stronę </a:t>
          </a:r>
        </a:p>
      </dsp:txBody>
      <dsp:txXfrm>
        <a:off x="8479986" y="1187128"/>
        <a:ext cx="3024952" cy="181497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7DBB9C-C72E-4AD0-968A-93D69E86CDC0}">
      <dsp:nvSpPr>
        <dsp:cNvPr id="0" name=""/>
        <dsp:cNvSpPr/>
      </dsp:nvSpPr>
      <dsp:spPr>
        <a:xfrm>
          <a:off x="48" y="230829"/>
          <a:ext cx="4664533" cy="762426"/>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pl-PL" sz="2100" kern="1200" dirty="0"/>
            <a:t>Oddalenie wniosku dowodowego </a:t>
          </a:r>
        </a:p>
      </dsp:txBody>
      <dsp:txXfrm>
        <a:off x="48" y="230829"/>
        <a:ext cx="4664533" cy="762426"/>
      </dsp:txXfrm>
    </dsp:sp>
    <dsp:sp modelId="{42B360F0-69AA-464F-BB14-27E1D518AFC8}">
      <dsp:nvSpPr>
        <dsp:cNvPr id="0" name=""/>
        <dsp:cNvSpPr/>
      </dsp:nvSpPr>
      <dsp:spPr>
        <a:xfrm>
          <a:off x="48" y="993256"/>
          <a:ext cx="4664533" cy="3347913"/>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just" defTabSz="933450">
            <a:lnSpc>
              <a:spcPct val="90000"/>
            </a:lnSpc>
            <a:spcBef>
              <a:spcPct val="0"/>
            </a:spcBef>
            <a:spcAft>
              <a:spcPct val="15000"/>
            </a:spcAft>
            <a:buChar char="••"/>
          </a:pPr>
          <a:r>
            <a:rPr lang="pl-PL" sz="2100" kern="1200" dirty="0"/>
            <a:t>organ zapoznał się z wnioskiem i z przyczyn wskazanych w art. 170 § 1 k.p.k. nie uwzględnił wniosku</a:t>
          </a:r>
        </a:p>
        <a:p>
          <a:pPr marL="228600" lvl="1" indent="-228600" algn="just" defTabSz="933450">
            <a:lnSpc>
              <a:spcPct val="90000"/>
            </a:lnSpc>
            <a:spcBef>
              <a:spcPct val="0"/>
            </a:spcBef>
            <a:spcAft>
              <a:spcPct val="15000"/>
            </a:spcAft>
            <a:buChar char="••"/>
          </a:pPr>
          <a:r>
            <a:rPr lang="pl-PL" sz="2100" kern="1200" dirty="0"/>
            <a:t>ocena merytoryczna wniosku </a:t>
          </a:r>
        </a:p>
      </dsp:txBody>
      <dsp:txXfrm>
        <a:off x="48" y="993256"/>
        <a:ext cx="4664533" cy="3347913"/>
      </dsp:txXfrm>
    </dsp:sp>
    <dsp:sp modelId="{B2E23C14-568C-4CB1-BEFB-CC3A7800B9CF}">
      <dsp:nvSpPr>
        <dsp:cNvPr id="0" name=""/>
        <dsp:cNvSpPr/>
      </dsp:nvSpPr>
      <dsp:spPr>
        <a:xfrm>
          <a:off x="5317617" y="230829"/>
          <a:ext cx="4664533" cy="762426"/>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pl-PL" sz="2100" kern="1200" dirty="0"/>
            <a:t>Odrzucenie wniosku dowodowego</a:t>
          </a:r>
        </a:p>
      </dsp:txBody>
      <dsp:txXfrm>
        <a:off x="5317617" y="230829"/>
        <a:ext cx="4664533" cy="762426"/>
      </dsp:txXfrm>
    </dsp:sp>
    <dsp:sp modelId="{D309A062-8109-444D-8C2A-3F7EC4037BEA}">
      <dsp:nvSpPr>
        <dsp:cNvPr id="0" name=""/>
        <dsp:cNvSpPr/>
      </dsp:nvSpPr>
      <dsp:spPr>
        <a:xfrm>
          <a:off x="5317617" y="993256"/>
          <a:ext cx="4664533" cy="3347913"/>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just" defTabSz="933450">
            <a:lnSpc>
              <a:spcPct val="90000"/>
            </a:lnSpc>
            <a:spcBef>
              <a:spcPct val="0"/>
            </a:spcBef>
            <a:spcAft>
              <a:spcPct val="15000"/>
            </a:spcAft>
            <a:buChar char="••"/>
          </a:pPr>
          <a:r>
            <a:rPr lang="pl-PL" sz="2100" kern="1200" dirty="0"/>
            <a:t>wniosek nie spełnia obligatoryjnych warunków formalnych z art. 119 § 1 i 169 § 1 k.p.k. i strona nie uzupełniła tych braków w sposób wskazany w art. 120 k.p.k.</a:t>
          </a:r>
        </a:p>
        <a:p>
          <a:pPr marL="228600" lvl="1" indent="-228600" algn="just" defTabSz="933450">
            <a:lnSpc>
              <a:spcPct val="90000"/>
            </a:lnSpc>
            <a:spcBef>
              <a:spcPct val="0"/>
            </a:spcBef>
            <a:spcAft>
              <a:spcPct val="15000"/>
            </a:spcAft>
            <a:buChar char="••"/>
          </a:pPr>
          <a:r>
            <a:rPr lang="pl-PL" sz="2100" kern="1200"/>
            <a:t>wniosek może być merytorycznie zasadny, ale i tak nie zostanie uwzględniony </a:t>
          </a:r>
          <a:endParaRPr lang="pl-PL" sz="2100" kern="1200" dirty="0"/>
        </a:p>
        <a:p>
          <a:pPr marL="228600" lvl="1" indent="-228600" algn="just" defTabSz="933450">
            <a:lnSpc>
              <a:spcPct val="90000"/>
            </a:lnSpc>
            <a:spcBef>
              <a:spcPct val="0"/>
            </a:spcBef>
            <a:spcAft>
              <a:spcPct val="15000"/>
            </a:spcAft>
            <a:buChar char="••"/>
          </a:pPr>
          <a:endParaRPr lang="pl-PL" sz="2100" kern="1200" dirty="0"/>
        </a:p>
      </dsp:txBody>
      <dsp:txXfrm>
        <a:off x="5317617" y="993256"/>
        <a:ext cx="4664533" cy="334791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720726" y="776289"/>
            <a:ext cx="10750549"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828800" y="6012657"/>
            <a:ext cx="7721600" cy="365125"/>
          </a:xfrm>
        </p:spPr>
        <p:txBody>
          <a:bodyPr tIns="0" bIns="0" anchor="t"/>
          <a:lstStyle>
            <a:lvl1pPr algn="r">
              <a:defRPr sz="1000"/>
            </a:lvl1pPr>
          </a:lstStyle>
          <a:p>
            <a:fld id="{C16DD53A-8C06-4A4C-AC18-31B2015DA1C7}" type="datetimeFigureOut">
              <a:rPr lang="pl-PL" smtClean="0"/>
              <a:pPr/>
              <a:t>2018-11-24</a:t>
            </a:fld>
            <a:endParaRPr lang="pl-PL"/>
          </a:p>
        </p:txBody>
      </p:sp>
      <p:sp>
        <p:nvSpPr>
          <p:cNvPr id="17" name="Symbol zastępczy stopki 16"/>
          <p:cNvSpPr>
            <a:spLocks noGrp="1"/>
          </p:cNvSpPr>
          <p:nvPr>
            <p:ph type="ftr" sz="quarter" idx="11"/>
          </p:nvPr>
        </p:nvSpPr>
        <p:spPr>
          <a:xfrm>
            <a:off x="1828800" y="5650705"/>
            <a:ext cx="77216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F893DC0A-7EA4-4993-82AE-9F57886DBD5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16DD53A-8C06-4A4C-AC18-31B2015DA1C7}" type="datetimeFigureOut">
              <a:rPr lang="pl-PL" smtClean="0"/>
              <a:pPr/>
              <a:t>2018-11-24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93DC0A-7EA4-4993-82AE-9F57886DBD5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9042400" y="381000"/>
            <a:ext cx="2540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609600" y="381000"/>
            <a:ext cx="83312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16DD53A-8C06-4A4C-AC18-31B2015DA1C7}" type="datetimeFigureOut">
              <a:rPr lang="pl-PL" smtClean="0"/>
              <a:pPr/>
              <a:t>2018-11-24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93DC0A-7EA4-4993-82AE-9F57886DBD5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09600" y="267494"/>
            <a:ext cx="109728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609600" y="1882808"/>
            <a:ext cx="109728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6388608" y="6480048"/>
            <a:ext cx="2844800" cy="301752"/>
          </a:xfrm>
        </p:spPr>
        <p:txBody>
          <a:bodyPr/>
          <a:lstStyle/>
          <a:p>
            <a:fld id="{C16DD53A-8C06-4A4C-AC18-31B2015DA1C7}" type="datetimeFigureOut">
              <a:rPr lang="pl-PL" smtClean="0"/>
              <a:pPr/>
              <a:t>2018-11-24</a:t>
            </a:fld>
            <a:endParaRPr lang="pl-PL"/>
          </a:p>
        </p:txBody>
      </p:sp>
      <p:sp>
        <p:nvSpPr>
          <p:cNvPr id="5" name="Symbol zastępczy stopki 4"/>
          <p:cNvSpPr>
            <a:spLocks noGrp="1"/>
          </p:cNvSpPr>
          <p:nvPr>
            <p:ph type="ftr" sz="quarter" idx="11"/>
          </p:nvPr>
        </p:nvSpPr>
        <p:spPr>
          <a:xfrm>
            <a:off x="609600" y="6480970"/>
            <a:ext cx="5680075" cy="300831"/>
          </a:xfrm>
        </p:spPr>
        <p:txBody>
          <a:bodyPr/>
          <a:lstStyle/>
          <a:p>
            <a:endParaRPr lang="pl-PL"/>
          </a:p>
        </p:txBody>
      </p:sp>
      <p:sp>
        <p:nvSpPr>
          <p:cNvPr id="6" name="Symbol zastępczy numeru slajdu 5"/>
          <p:cNvSpPr>
            <a:spLocks noGrp="1"/>
          </p:cNvSpPr>
          <p:nvPr>
            <p:ph type="sldNum" sz="quarter" idx="12"/>
          </p:nvPr>
        </p:nvSpPr>
        <p:spPr/>
        <p:txBody>
          <a:bodyPr/>
          <a:lstStyle/>
          <a:p>
            <a:fld id="{F893DC0A-7EA4-4993-82AE-9F57886DBD5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9274176" y="6477000"/>
            <a:ext cx="2844800" cy="304800"/>
          </a:xfrm>
        </p:spPr>
        <p:txBody>
          <a:bodyPr/>
          <a:lstStyle/>
          <a:p>
            <a:fld id="{C16DD53A-8C06-4A4C-AC18-31B2015DA1C7}" type="datetimeFigureOut">
              <a:rPr lang="pl-PL" smtClean="0"/>
              <a:pPr/>
              <a:t>2018-11-24</a:t>
            </a:fld>
            <a:endParaRPr lang="pl-PL"/>
          </a:p>
        </p:txBody>
      </p:sp>
      <p:sp>
        <p:nvSpPr>
          <p:cNvPr id="5" name="Symbol zastępczy stopki 4"/>
          <p:cNvSpPr>
            <a:spLocks noGrp="1"/>
          </p:cNvSpPr>
          <p:nvPr>
            <p:ph type="ftr" sz="quarter" idx="11"/>
          </p:nvPr>
        </p:nvSpPr>
        <p:spPr>
          <a:xfrm>
            <a:off x="3492501" y="6480970"/>
            <a:ext cx="5680075" cy="300831"/>
          </a:xfrm>
        </p:spPr>
        <p:txBody>
          <a:bodyPr/>
          <a:lstStyle/>
          <a:p>
            <a:endParaRPr lang="pl-PL"/>
          </a:p>
        </p:txBody>
      </p:sp>
      <p:sp>
        <p:nvSpPr>
          <p:cNvPr id="6" name="Symbol zastępczy numeru slajdu 5"/>
          <p:cNvSpPr>
            <a:spLocks noGrp="1"/>
          </p:cNvSpPr>
          <p:nvPr>
            <p:ph type="sldNum" sz="quarter" idx="12"/>
          </p:nvPr>
        </p:nvSpPr>
        <p:spPr>
          <a:xfrm>
            <a:off x="11268075" y="809625"/>
            <a:ext cx="670560" cy="300831"/>
          </a:xfrm>
        </p:spPr>
        <p:txBody>
          <a:bodyPr/>
          <a:lstStyle/>
          <a:p>
            <a:fld id="{F893DC0A-7EA4-4993-82AE-9F57886DBD55}" type="slidenum">
              <a:rPr lang="pl-PL" smtClean="0"/>
              <a:pPr/>
              <a:t>‹#›</a:t>
            </a:fld>
            <a:endParaRPr lang="pl-PL"/>
          </a:p>
        </p:txBody>
      </p:sp>
      <p:cxnSp>
        <p:nvCxnSpPr>
          <p:cNvPr id="11" name="Łącznik prosty 10"/>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388608" y="6480969"/>
            <a:ext cx="2844800" cy="301752"/>
          </a:xfrm>
        </p:spPr>
        <p:txBody>
          <a:bodyPr/>
          <a:lstStyle/>
          <a:p>
            <a:fld id="{C16DD53A-8C06-4A4C-AC18-31B2015DA1C7}" type="datetimeFigureOut">
              <a:rPr lang="pl-PL" smtClean="0"/>
              <a:pPr/>
              <a:t>2018-11-24</a:t>
            </a:fld>
            <a:endParaRPr lang="pl-PL"/>
          </a:p>
        </p:txBody>
      </p:sp>
      <p:sp>
        <p:nvSpPr>
          <p:cNvPr id="6" name="Symbol zastępczy stopki 5"/>
          <p:cNvSpPr>
            <a:spLocks noGrp="1"/>
          </p:cNvSpPr>
          <p:nvPr>
            <p:ph type="ftr" sz="quarter" idx="11"/>
          </p:nvPr>
        </p:nvSpPr>
        <p:spPr>
          <a:xfrm>
            <a:off x="609600" y="6480969"/>
            <a:ext cx="5680075" cy="301752"/>
          </a:xfrm>
        </p:spPr>
        <p:txBody>
          <a:bodyPr/>
          <a:lstStyle/>
          <a:p>
            <a:endParaRPr lang="pl-PL"/>
          </a:p>
        </p:txBody>
      </p:sp>
      <p:sp>
        <p:nvSpPr>
          <p:cNvPr id="7" name="Symbol zastępczy numeru slajdu 6"/>
          <p:cNvSpPr>
            <a:spLocks noGrp="1"/>
          </p:cNvSpPr>
          <p:nvPr>
            <p:ph type="sldNum" sz="quarter" idx="12"/>
          </p:nvPr>
        </p:nvSpPr>
        <p:spPr>
          <a:xfrm>
            <a:off x="10119360" y="6480969"/>
            <a:ext cx="670560" cy="301752"/>
          </a:xfrm>
        </p:spPr>
        <p:txBody>
          <a:bodyPr/>
          <a:lstStyle/>
          <a:p>
            <a:fld id="{F893DC0A-7EA4-4993-82AE-9F57886DBD5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6388608" y="6480969"/>
            <a:ext cx="2840736" cy="301752"/>
          </a:xfrm>
        </p:spPr>
        <p:txBody>
          <a:bodyPr/>
          <a:lstStyle/>
          <a:p>
            <a:fld id="{C16DD53A-8C06-4A4C-AC18-31B2015DA1C7}" type="datetimeFigureOut">
              <a:rPr lang="pl-PL" smtClean="0"/>
              <a:pPr/>
              <a:t>2018-11-24</a:t>
            </a:fld>
            <a:endParaRPr lang="pl-PL"/>
          </a:p>
        </p:txBody>
      </p:sp>
      <p:sp>
        <p:nvSpPr>
          <p:cNvPr id="8" name="Symbol zastępczy stopki 7"/>
          <p:cNvSpPr>
            <a:spLocks noGrp="1"/>
          </p:cNvSpPr>
          <p:nvPr>
            <p:ph type="ftr" sz="quarter" idx="11"/>
          </p:nvPr>
        </p:nvSpPr>
        <p:spPr>
          <a:xfrm>
            <a:off x="609600" y="6480969"/>
            <a:ext cx="5681472" cy="301752"/>
          </a:xfrm>
        </p:spPr>
        <p:txBody>
          <a:bodyPr/>
          <a:lstStyle/>
          <a:p>
            <a:endParaRPr lang="pl-PL"/>
          </a:p>
        </p:txBody>
      </p:sp>
      <p:sp>
        <p:nvSpPr>
          <p:cNvPr id="9" name="Symbol zastępczy numeru slajdu 8"/>
          <p:cNvSpPr>
            <a:spLocks noGrp="1"/>
          </p:cNvSpPr>
          <p:nvPr>
            <p:ph type="sldNum" sz="quarter" idx="12"/>
          </p:nvPr>
        </p:nvSpPr>
        <p:spPr>
          <a:xfrm>
            <a:off x="10119360" y="6483096"/>
            <a:ext cx="670560" cy="301752"/>
          </a:xfrm>
        </p:spPr>
        <p:txBody>
          <a:bodyPr/>
          <a:lstStyle>
            <a:lvl1pPr algn="ctr">
              <a:defRPr/>
            </a:lvl1pPr>
          </a:lstStyle>
          <a:p>
            <a:fld id="{F893DC0A-7EA4-4993-82AE-9F57886DBD5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C16DD53A-8C06-4A4C-AC18-31B2015DA1C7}" type="datetimeFigureOut">
              <a:rPr lang="pl-PL" smtClean="0"/>
              <a:pPr/>
              <a:t>2018-11-24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893DC0A-7EA4-4993-82AE-9F57886DBD5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6388608" y="6480969"/>
            <a:ext cx="2844800" cy="301752"/>
          </a:xfrm>
        </p:spPr>
        <p:txBody>
          <a:bodyPr/>
          <a:lstStyle/>
          <a:p>
            <a:fld id="{C16DD53A-8C06-4A4C-AC18-31B2015DA1C7}" type="datetimeFigureOut">
              <a:rPr lang="pl-PL" smtClean="0"/>
              <a:pPr/>
              <a:t>2018-11-24</a:t>
            </a:fld>
            <a:endParaRPr lang="pl-PL"/>
          </a:p>
        </p:txBody>
      </p:sp>
      <p:sp>
        <p:nvSpPr>
          <p:cNvPr id="3" name="Symbol zastępczy stopki 2"/>
          <p:cNvSpPr>
            <a:spLocks noGrp="1"/>
          </p:cNvSpPr>
          <p:nvPr>
            <p:ph type="ftr" sz="quarter" idx="11"/>
          </p:nvPr>
        </p:nvSpPr>
        <p:spPr>
          <a:xfrm>
            <a:off x="609600" y="6481891"/>
            <a:ext cx="5680075" cy="300831"/>
          </a:xfrm>
        </p:spPr>
        <p:txBody>
          <a:bodyPr/>
          <a:lstStyle/>
          <a:p>
            <a:endParaRPr lang="pl-PL"/>
          </a:p>
        </p:txBody>
      </p:sp>
      <p:sp>
        <p:nvSpPr>
          <p:cNvPr id="4" name="Symbol zastępczy numeru slajdu 3"/>
          <p:cNvSpPr>
            <a:spLocks noGrp="1"/>
          </p:cNvSpPr>
          <p:nvPr>
            <p:ph type="sldNum" sz="quarter" idx="12"/>
          </p:nvPr>
        </p:nvSpPr>
        <p:spPr>
          <a:xfrm>
            <a:off x="10119360" y="6480969"/>
            <a:ext cx="670560" cy="301752"/>
          </a:xfrm>
        </p:spPr>
        <p:txBody>
          <a:bodyPr/>
          <a:lstStyle/>
          <a:p>
            <a:fld id="{F893DC0A-7EA4-4993-82AE-9F57886DBD5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8371968" y="6556248"/>
            <a:ext cx="2844800" cy="301752"/>
          </a:xfrm>
        </p:spPr>
        <p:txBody>
          <a:bodyPr/>
          <a:lstStyle>
            <a:lvl1pPr>
              <a:defRPr sz="900"/>
            </a:lvl1pPr>
          </a:lstStyle>
          <a:p>
            <a:fld id="{C16DD53A-8C06-4A4C-AC18-31B2015DA1C7}" type="datetimeFigureOut">
              <a:rPr lang="pl-PL" smtClean="0"/>
              <a:pPr/>
              <a:t>2018-11-24</a:t>
            </a:fld>
            <a:endParaRPr lang="pl-PL"/>
          </a:p>
        </p:txBody>
      </p:sp>
      <p:sp>
        <p:nvSpPr>
          <p:cNvPr id="6" name="Symbol zastępczy stopki 5"/>
          <p:cNvSpPr>
            <a:spLocks noGrp="1"/>
          </p:cNvSpPr>
          <p:nvPr>
            <p:ph type="ftr" sz="quarter" idx="11"/>
          </p:nvPr>
        </p:nvSpPr>
        <p:spPr>
          <a:xfrm>
            <a:off x="1514475" y="6556248"/>
            <a:ext cx="6857493"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11214101" y="6556248"/>
            <a:ext cx="670560" cy="301752"/>
          </a:xfrm>
        </p:spPr>
        <p:txBody>
          <a:bodyPr/>
          <a:lstStyle>
            <a:lvl1pPr>
              <a:defRPr sz="900"/>
            </a:lvl1pPr>
          </a:lstStyle>
          <a:p>
            <a:fld id="{F893DC0A-7EA4-4993-82AE-9F57886DBD5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8144256" y="6556248"/>
            <a:ext cx="2804160" cy="301752"/>
          </a:xfrm>
        </p:spPr>
        <p:txBody>
          <a:bodyPr/>
          <a:lstStyle>
            <a:lvl1pPr>
              <a:defRPr sz="900"/>
            </a:lvl1pPr>
          </a:lstStyle>
          <a:p>
            <a:fld id="{C16DD53A-8C06-4A4C-AC18-31B2015DA1C7}" type="datetimeFigureOut">
              <a:rPr lang="pl-PL" smtClean="0"/>
              <a:pPr/>
              <a:t>2018-11-24</a:t>
            </a:fld>
            <a:endParaRPr lang="pl-PL"/>
          </a:p>
        </p:txBody>
      </p:sp>
      <p:sp>
        <p:nvSpPr>
          <p:cNvPr id="6" name="Symbol zastępczy stopki 5"/>
          <p:cNvSpPr>
            <a:spLocks noGrp="1"/>
          </p:cNvSpPr>
          <p:nvPr>
            <p:ph type="ftr" sz="quarter" idx="11"/>
          </p:nvPr>
        </p:nvSpPr>
        <p:spPr>
          <a:xfrm>
            <a:off x="1560576" y="6557169"/>
            <a:ext cx="6597429"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10956256" y="6556248"/>
            <a:ext cx="487680" cy="301752"/>
          </a:xfrm>
        </p:spPr>
        <p:txBody>
          <a:bodyPr/>
          <a:lstStyle>
            <a:lvl1pPr algn="ctr">
              <a:defRPr sz="900"/>
            </a:lvl1pPr>
          </a:lstStyle>
          <a:p>
            <a:fld id="{F893DC0A-7EA4-4993-82AE-9F57886DBD5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609600" y="267494"/>
            <a:ext cx="109728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C16DD53A-8C06-4A4C-AC18-31B2015DA1C7}" type="datetimeFigureOut">
              <a:rPr lang="pl-PL" smtClean="0"/>
              <a:pPr/>
              <a:t>2018-11-24</a:t>
            </a:fld>
            <a:endParaRPr lang="pl-PL"/>
          </a:p>
        </p:txBody>
      </p:sp>
      <p:sp>
        <p:nvSpPr>
          <p:cNvPr id="3" name="Symbol zastępczy stopki 2"/>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F893DC0A-7EA4-4993-82AE-9F57886DBD55}"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a:spLocks noGrp="1"/>
          </p:cNvSpPr>
          <p:nvPr>
            <p:ph type="ctrTitle"/>
          </p:nvPr>
        </p:nvSpPr>
        <p:spPr>
          <a:xfrm>
            <a:off x="1154954" y="0"/>
            <a:ext cx="8825658" cy="3329581"/>
          </a:xfrm>
        </p:spPr>
        <p:txBody>
          <a:bodyPr/>
          <a:lstStyle/>
          <a:p>
            <a:pPr algn="ctr"/>
            <a:r>
              <a:rPr lang="pl-PL" dirty="0" smtClean="0"/>
              <a:t>Postępowanie karne</a:t>
            </a:r>
            <a:br>
              <a:rPr lang="pl-PL" dirty="0" smtClean="0"/>
            </a:br>
            <a:endParaRPr lang="pl-PL" sz="1800" dirty="0"/>
          </a:p>
        </p:txBody>
      </p:sp>
      <p:sp>
        <p:nvSpPr>
          <p:cNvPr id="9" name="Podtytuł 2"/>
          <p:cNvSpPr>
            <a:spLocks noGrp="1"/>
          </p:cNvSpPr>
          <p:nvPr>
            <p:ph type="subTitle" idx="1"/>
          </p:nvPr>
        </p:nvSpPr>
        <p:spPr>
          <a:xfrm>
            <a:off x="893008" y="3293005"/>
            <a:ext cx="10217091" cy="1487118"/>
          </a:xfrm>
        </p:spPr>
        <p:txBody>
          <a:bodyPr>
            <a:normAutofit/>
          </a:bodyPr>
          <a:lstStyle/>
          <a:p>
            <a:pPr algn="ctr"/>
            <a:r>
              <a:rPr lang="pl-PL" sz="4000" b="1" dirty="0" smtClean="0">
                <a:solidFill>
                  <a:schemeClr val="bg1"/>
                </a:solidFill>
              </a:rPr>
              <a:t>DOWODY – ZAGADNIENIA PODSTAWOWE I SYSTEMOWE</a:t>
            </a:r>
            <a:endParaRPr lang="pl-PL" dirty="0"/>
          </a:p>
        </p:txBody>
      </p:sp>
    </p:spTree>
    <p:extLst>
      <p:ext uri="{BB962C8B-B14F-4D97-AF65-F5344CB8AC3E}">
        <p14:creationId xmlns:p14="http://schemas.microsoft.com/office/powerpoint/2010/main" xmlns="" val="4000519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79991" y="0"/>
            <a:ext cx="11632018" cy="1433623"/>
          </a:xfrm>
        </p:spPr>
        <p:txBody>
          <a:bodyPr>
            <a:normAutofit fontScale="90000"/>
          </a:bodyPr>
          <a:lstStyle/>
          <a:p>
            <a:r>
              <a:rPr lang="pl-PL" sz="4000" dirty="0"/>
              <a:t>Dowody a realizacja celów procesu karnego </a:t>
            </a:r>
            <a:br>
              <a:rPr lang="pl-PL" sz="4000" dirty="0"/>
            </a:br>
            <a:r>
              <a:rPr lang="pl-PL" sz="4000" dirty="0"/>
              <a:t>(art. 2 </a:t>
            </a:r>
            <a:r>
              <a:rPr lang="pl-PL" sz="4000" dirty="0">
                <a:latin typeface="Constantia (Nagłówki)"/>
                <a:ea typeface="Yu Gothic UI Semilight" panose="020B0400000000000000" pitchFamily="34" charset="-128"/>
              </a:rPr>
              <a:t>§</a:t>
            </a:r>
            <a:r>
              <a:rPr lang="pl-PL" sz="4000" dirty="0">
                <a:ea typeface="Yu Gothic UI Semilight" panose="020B0400000000000000" pitchFamily="34" charset="-128"/>
              </a:rPr>
              <a:t> 1) </a:t>
            </a:r>
            <a:endParaRPr lang="pl-PL" sz="4000" dirty="0"/>
          </a:p>
        </p:txBody>
      </p:sp>
      <p:sp>
        <p:nvSpPr>
          <p:cNvPr id="5" name="Symbol zastępczy zawartości 2"/>
          <p:cNvSpPr>
            <a:spLocks noGrp="1"/>
          </p:cNvSpPr>
          <p:nvPr>
            <p:ph idx="1"/>
          </p:nvPr>
        </p:nvSpPr>
        <p:spPr>
          <a:xfrm>
            <a:off x="831111" y="1625957"/>
            <a:ext cx="9982200" cy="4572000"/>
          </a:xfrm>
        </p:spPr>
        <p:txBody>
          <a:bodyPr>
            <a:noAutofit/>
          </a:bodyPr>
          <a:lstStyle/>
          <a:p>
            <a:pPr algn="just"/>
            <a:r>
              <a:rPr lang="pl-PL" sz="2200" dirty="0">
                <a:latin typeface="Times New Roman" panose="02020603050405020304" pitchFamily="18" charset="0"/>
                <a:cs typeface="Times New Roman" panose="02020603050405020304" pitchFamily="18" charset="0"/>
              </a:rPr>
              <a:t>Dla realizacji celów procesu, zwłaszcza zasady trafnej reakcji karnej (art. 2 </a:t>
            </a:r>
            <a:r>
              <a:rPr lang="pl-PL" sz="2200" dirty="0">
                <a:latin typeface="Times New Roman" panose="02020603050405020304" pitchFamily="18" charset="0"/>
                <a:ea typeface="Yu Gothic UI Semilight" panose="020B0400000000000000" pitchFamily="34" charset="-128"/>
                <a:cs typeface="Times New Roman" panose="02020603050405020304" pitchFamily="18" charset="0"/>
              </a:rPr>
              <a:t>§ 1 pkt 1) niezbędne jest </a:t>
            </a:r>
            <a:r>
              <a:rPr lang="pl-PL" sz="2200" b="1" dirty="0">
                <a:latin typeface="Times New Roman" panose="02020603050405020304" pitchFamily="18" charset="0"/>
                <a:ea typeface="Yu Gothic UI Semilight" panose="020B0400000000000000" pitchFamily="34" charset="-128"/>
                <a:cs typeface="Times New Roman" panose="02020603050405020304" pitchFamily="18" charset="0"/>
              </a:rPr>
              <a:t>ustalenie faktów istotnych dla rozstrzygnięcia</a:t>
            </a:r>
            <a:r>
              <a:rPr lang="pl-PL" sz="2200" dirty="0">
                <a:latin typeface="Times New Roman" panose="02020603050405020304" pitchFamily="18" charset="0"/>
                <a:ea typeface="Yu Gothic UI Semilight" panose="020B0400000000000000" pitchFamily="34" charset="-128"/>
                <a:cs typeface="Times New Roman" panose="02020603050405020304" pitchFamily="18" charset="0"/>
              </a:rPr>
              <a:t>. Celem procesu karnego jest prawidłowe zastosowanie prawa karnego materialnego, tj. przekształcenie normy abstrakcyjnej (kto zabija człowieka podlega karze…) w normę konkretną, stwierdzającą popełnienie przestępstwa przez daną osobę i wymierzenie mu za to przestępstwo kary („… uznaje X.Y. winnym tego, że działając w zamiarze bezpośrednim pozbawienia życia, ….)</a:t>
            </a:r>
          </a:p>
          <a:p>
            <a:pPr algn="just"/>
            <a:r>
              <a:rPr lang="pl-PL" sz="2200" dirty="0">
                <a:latin typeface="Times New Roman" panose="02020603050405020304" pitchFamily="18" charset="0"/>
                <a:ea typeface="Yu Gothic UI Semilight" panose="020B0400000000000000" pitchFamily="34" charset="-128"/>
                <a:cs typeface="Times New Roman" panose="02020603050405020304" pitchFamily="18" charset="0"/>
              </a:rPr>
              <a:t>Dowody – źródło (środek) poznania faktów w procesie karnym.</a:t>
            </a:r>
          </a:p>
          <a:p>
            <a:pPr algn="just"/>
            <a:r>
              <a:rPr lang="pl-PL" sz="2200" dirty="0">
                <a:latin typeface="Times New Roman" panose="02020603050405020304" pitchFamily="18" charset="0"/>
                <a:ea typeface="Yu Gothic UI Semilight" panose="020B0400000000000000" pitchFamily="34" charset="-128"/>
                <a:cs typeface="Times New Roman" panose="02020603050405020304" pitchFamily="18" charset="0"/>
              </a:rPr>
              <a:t>Istota poznania procesowego - wierne odtworzenie faktów ważnych z punktu widzenia wiązanych z nimi konsekwencji prawnokarnych. </a:t>
            </a:r>
          </a:p>
          <a:p>
            <a:pPr algn="just"/>
            <a:r>
              <a:rPr lang="pl-PL" sz="2200" dirty="0">
                <a:latin typeface="Times New Roman" panose="02020603050405020304" pitchFamily="18" charset="0"/>
                <a:ea typeface="Yu Gothic UI Semilight" panose="020B0400000000000000" pitchFamily="34" charset="-128"/>
                <a:cs typeface="Times New Roman" panose="02020603050405020304" pitchFamily="18" charset="0"/>
              </a:rPr>
              <a:t>Cel poznania procesowego - uzyskanie faktycznej i prawnej podstawy warunkującej trafność rozstrzygnięcia o przedmiocie postępowania (por. D. Gruszecka [w:] J. Skorupka (red.), </a:t>
            </a:r>
            <a:r>
              <a:rPr lang="pl-PL" sz="2200" i="1" dirty="0">
                <a:latin typeface="Times New Roman" panose="02020603050405020304" pitchFamily="18" charset="0"/>
                <a:ea typeface="Yu Gothic UI Semilight" panose="020B0400000000000000" pitchFamily="34" charset="-128"/>
                <a:cs typeface="Times New Roman" panose="02020603050405020304" pitchFamily="18" charset="0"/>
              </a:rPr>
              <a:t>Proces karny. Podręcznik, </a:t>
            </a:r>
            <a:r>
              <a:rPr lang="pl-PL" sz="2200" dirty="0">
                <a:latin typeface="Times New Roman" panose="02020603050405020304" pitchFamily="18" charset="0"/>
                <a:ea typeface="Yu Gothic UI Semilight" panose="020B0400000000000000" pitchFamily="34" charset="-128"/>
                <a:cs typeface="Times New Roman" panose="02020603050405020304" pitchFamily="18" charset="0"/>
              </a:rPr>
              <a:t>Warszawa 2016, s. 386.). </a:t>
            </a:r>
            <a:endParaRPr lang="pl-PL" sz="2200" dirty="0">
              <a:latin typeface="Times New Roman" panose="02020603050405020304" pitchFamily="18" charset="0"/>
              <a:cs typeface="Times New Roman" panose="02020603050405020304" pitchFamily="18" charset="0"/>
            </a:endParaRPr>
          </a:p>
        </p:txBody>
      </p:sp>
      <p:pic>
        <p:nvPicPr>
          <p:cNvPr id="6" name="Grafika 4" descr="Młotek sędziowski"/>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a:off x="10707618" y="2914427"/>
            <a:ext cx="1484382" cy="1484382"/>
          </a:xfrm>
          <a:prstGeom prst="rect">
            <a:avLst/>
          </a:prstGeom>
        </p:spPr>
      </p:pic>
    </p:spTree>
    <p:extLst>
      <p:ext uri="{BB962C8B-B14F-4D97-AF65-F5344CB8AC3E}">
        <p14:creationId xmlns:p14="http://schemas.microsoft.com/office/powerpoint/2010/main" xmlns="" val="148510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Ze względu na nakaz czynienia prawdziwych ustaleń i oparcia rozstrzygnięcia o prawdziwe ustalenia faktyczne organy procesowe, stosownie do ich zadań oraz stadium, w którym odgrywają rolę kierowniczą, mają za zadanie stworzenie </a:t>
            </a:r>
            <a:r>
              <a:rPr lang="pl-PL" b="1" dirty="0" smtClean="0"/>
              <a:t>podstawy faktycznej wydawanego orzeczenia</a:t>
            </a:r>
            <a:r>
              <a:rPr lang="pl-PL" dirty="0" smtClean="0"/>
              <a:t>. Ustalenie tej podstawy wymaga stwierdzenia, czy miały miejsce określone fakty, czy wystąpiły określone okoliczności.</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 procesie karny trzeba odpowiedzieć na pytania:</a:t>
            </a:r>
            <a:endParaRPr lang="pl-PL" dirty="0"/>
          </a:p>
        </p:txBody>
      </p:sp>
      <p:sp>
        <p:nvSpPr>
          <p:cNvPr id="3" name="Symbol zastępczy zawartości 2"/>
          <p:cNvSpPr>
            <a:spLocks noGrp="1"/>
          </p:cNvSpPr>
          <p:nvPr>
            <p:ph idx="1"/>
          </p:nvPr>
        </p:nvSpPr>
        <p:spPr/>
        <p:txBody>
          <a:bodyPr/>
          <a:lstStyle/>
          <a:p>
            <a:r>
              <a:rPr lang="pl-PL" dirty="0" smtClean="0"/>
              <a:t>1.  co się zdarzyło?</a:t>
            </a:r>
          </a:p>
          <a:p>
            <a:r>
              <a:rPr lang="pl-PL" dirty="0" smtClean="0"/>
              <a:t>2. kto i czy to oskarżony jest sprawcą czynu?</a:t>
            </a:r>
          </a:p>
          <a:p>
            <a:r>
              <a:rPr lang="pl-PL" dirty="0" smtClean="0"/>
              <a:t>3. czy czyn którego popełnienie zarzuca się oskarżonemu, jest przestępstwem?</a:t>
            </a:r>
          </a:p>
          <a:p>
            <a:r>
              <a:rPr lang="pl-PL" dirty="0" smtClean="0"/>
              <a:t>4. czy sprawca może i czy powinien ponieść odpowiedzialność karną?</a:t>
            </a:r>
          </a:p>
          <a:p>
            <a:r>
              <a:rPr lang="pl-PL" dirty="0" smtClean="0"/>
              <a:t>5. jaka sankcja </a:t>
            </a:r>
            <a:r>
              <a:rPr lang="pl-PL" dirty="0" err="1" smtClean="0"/>
              <a:t>prawnokarna</a:t>
            </a:r>
            <a:r>
              <a:rPr lang="pl-PL" dirty="0" smtClean="0"/>
              <a:t> będzie najbardziej trafnym sposobem reakcji na popełniony czyn zabroniony?</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Cele postępowania dowodowego </a:t>
            </a:r>
          </a:p>
        </p:txBody>
      </p:sp>
      <p:sp>
        <p:nvSpPr>
          <p:cNvPr id="5" name="Symbol zastępczy zawartości 2"/>
          <p:cNvSpPr>
            <a:spLocks noGrp="1"/>
          </p:cNvSpPr>
          <p:nvPr>
            <p:ph idx="1"/>
          </p:nvPr>
        </p:nvSpPr>
        <p:spPr>
          <a:xfrm>
            <a:off x="172818" y="891862"/>
            <a:ext cx="11483162" cy="5066414"/>
          </a:xfrm>
        </p:spPr>
        <p:txBody>
          <a:bodyPr>
            <a:noAutofit/>
          </a:bodyPr>
          <a:lstStyle/>
          <a:p>
            <a:pPr algn="just"/>
            <a:r>
              <a:rPr lang="pl-PL" sz="1800" dirty="0">
                <a:latin typeface="Times New Roman" panose="02020603050405020304" pitchFamily="18" charset="0"/>
                <a:cs typeface="Times New Roman" panose="02020603050405020304" pitchFamily="18" charset="0"/>
              </a:rPr>
              <a:t>Dowody w procesie karnym przeprowadza się ze względu na obowiązującą zasadę prawdy materialnej, zgodnie z którą podstawę wszelkich rozstrzygnięć powinny stanowić prawdziwe ustalenia faktyczne.</a:t>
            </a:r>
          </a:p>
          <a:p>
            <a:pPr algn="just"/>
            <a:r>
              <a:rPr lang="pl-PL" sz="1800" dirty="0">
                <a:latin typeface="Times New Roman" panose="02020603050405020304" pitchFamily="18" charset="0"/>
                <a:cs typeface="Times New Roman" panose="02020603050405020304" pitchFamily="18" charset="0"/>
              </a:rPr>
              <a:t>Aby organ procesowy mógł wydać określoną decyzję (rozstrzygnięcie) musi najpierw poznać sytuację faktyczną a (niemal) wyłącznymi środkami poznania sytuacji faktycznej są dowody. </a:t>
            </a:r>
          </a:p>
          <a:p>
            <a:pPr algn="just"/>
            <a:r>
              <a:rPr lang="pl-PL" sz="1800" b="1" dirty="0">
                <a:latin typeface="Times New Roman" panose="02020603050405020304" pitchFamily="18" charset="0"/>
                <a:cs typeface="Times New Roman" panose="02020603050405020304" pitchFamily="18" charset="0"/>
              </a:rPr>
              <a:t>Udowodnienie</a:t>
            </a:r>
            <a:r>
              <a:rPr lang="pl-PL" sz="1800" dirty="0">
                <a:latin typeface="Times New Roman" panose="02020603050405020304" pitchFamily="18" charset="0"/>
                <a:cs typeface="Times New Roman" panose="02020603050405020304" pitchFamily="18" charset="0"/>
              </a:rPr>
              <a:t> – taki stan, w którym fakt przeciwny dowodzonemu wydaje się niemożliwy lub wysoce nieprawdopodobny. </a:t>
            </a:r>
          </a:p>
          <a:p>
            <a:pPr lvl="1" algn="just"/>
            <a:r>
              <a:rPr lang="pl-PL" b="1" dirty="0">
                <a:latin typeface="Times New Roman" panose="02020603050405020304" pitchFamily="18" charset="0"/>
                <a:cs typeface="Times New Roman" panose="02020603050405020304" pitchFamily="18" charset="0"/>
              </a:rPr>
              <a:t>Aspekt obiektywny </a:t>
            </a:r>
            <a:r>
              <a:rPr lang="pl-PL" dirty="0">
                <a:latin typeface="Times New Roman" panose="02020603050405020304" pitchFamily="18" charset="0"/>
                <a:cs typeface="Times New Roman" panose="02020603050405020304" pitchFamily="18" charset="0"/>
              </a:rPr>
              <a:t>- dowody zebrane w sprawie mają być na tyle przekonujące, aby przeciętnie wykształcony i rozsądny człowiek po zapoznaniu się z nimi uznał fakt za udowodniony</a:t>
            </a:r>
          </a:p>
          <a:p>
            <a:pPr lvl="1" algn="just"/>
            <a:r>
              <a:rPr lang="pl-PL" b="1" dirty="0">
                <a:latin typeface="Times New Roman" panose="02020603050405020304" pitchFamily="18" charset="0"/>
                <a:cs typeface="Times New Roman" panose="02020603050405020304" pitchFamily="18" charset="0"/>
              </a:rPr>
              <a:t>Aspekt subiektywny </a:t>
            </a:r>
            <a:r>
              <a:rPr lang="pl-PL" dirty="0">
                <a:latin typeface="Times New Roman" panose="02020603050405020304" pitchFamily="18" charset="0"/>
                <a:cs typeface="Times New Roman" panose="02020603050405020304" pitchFamily="18" charset="0"/>
              </a:rPr>
              <a:t>- osoba dokonująca oceny zebranych w sprawie dowodów jest całkowicie pewna, że nie istnieje żadna inna możliwość jej wyjaśnienia </a:t>
            </a:r>
          </a:p>
          <a:p>
            <a:pPr algn="just"/>
            <a:r>
              <a:rPr lang="pl-PL" sz="1800" dirty="0">
                <a:latin typeface="Times New Roman" panose="02020603050405020304" pitchFamily="18" charset="0"/>
                <a:cs typeface="Times New Roman" panose="02020603050405020304" pitchFamily="18" charset="0"/>
              </a:rPr>
              <a:t>Obowiązek udowodnienia określonych faktów odnosi się jedynie do </a:t>
            </a:r>
            <a:r>
              <a:rPr lang="pl-PL" sz="1800" b="1" dirty="0">
                <a:latin typeface="Times New Roman" panose="02020603050405020304" pitchFamily="18" charset="0"/>
                <a:cs typeface="Times New Roman" panose="02020603050405020304" pitchFamily="18" charset="0"/>
              </a:rPr>
              <a:t>ustaleń niekorzystnych dla oskarżonego </a:t>
            </a:r>
            <a:r>
              <a:rPr lang="pl-PL" sz="1800" dirty="0">
                <a:latin typeface="Times New Roman" panose="02020603050405020304" pitchFamily="18" charset="0"/>
                <a:cs typeface="Times New Roman" panose="02020603050405020304" pitchFamily="18" charset="0"/>
              </a:rPr>
              <a:t>(por. art. 5 § 2).</a:t>
            </a:r>
          </a:p>
          <a:p>
            <a:pPr algn="just"/>
            <a:r>
              <a:rPr lang="pl-PL" sz="1800" dirty="0">
                <a:latin typeface="Times New Roman" panose="02020603050405020304" pitchFamily="18" charset="0"/>
                <a:cs typeface="Times New Roman" panose="02020603050405020304" pitchFamily="18" charset="0"/>
              </a:rPr>
              <a:t>Niektóre rozstrzygnięcia organy procesowe podejmują na podstawie ustaleń faktycznych, co do prawdziwości których nie są do końca przekonane – np. środki zapobiegawcze stosuje się gdy istnieje duże prawdopodobieństwo popełnienia przestępstwa (art. 249 § 1 k.p.k.), śledztwo lub dochodzenie wszczyna się gdy istnieje uzasadnione podejrzenie popełnienia przestępstwa (art. 303, 325a k.p.k.). </a:t>
            </a:r>
          </a:p>
          <a:p>
            <a:pPr marL="457200" lvl="1" indent="0" algn="just">
              <a:buNone/>
            </a:pPr>
            <a:r>
              <a:rPr lang="pl-PL" dirty="0">
                <a:latin typeface="Times New Roman" panose="02020603050405020304" pitchFamily="18" charset="0"/>
                <a:cs typeface="Times New Roman" panose="02020603050405020304" pitchFamily="18" charset="0"/>
              </a:rPr>
              <a:t>W momencie, w którym podejmowane jest rozstrzygnięcie wystarczy tylko określony stopień prawdopodobieństwa, a udowodnienie tego faktu nastąpi później. </a:t>
            </a:r>
          </a:p>
        </p:txBody>
      </p:sp>
    </p:spTree>
    <p:extLst>
      <p:ext uri="{BB962C8B-B14F-4D97-AF65-F5344CB8AC3E}">
        <p14:creationId xmlns:p14="http://schemas.microsoft.com/office/powerpoint/2010/main" xmlns="" val="2030486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UDOWODNIENIE:	</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Ma miejsce wtedy, gdy w wyniku przeprowadzenia i oceny dowodów, podlegających dowodzeniu faktów nie da się podważyć, tzn. dowody, na podstawie których ustala się dany fakt, stwarzają tak wysokie prawdopodobieństwo jego wystąpienia, że obiektywnie (a zatem przez każdego normalnie rozumującego człowieka) da się stwierdzić, iż fakt ten zaistniał rzeczywiście, a także subiektywnie ( a zatem przez organ procesowy dokonujący ustaleń ) nie stwierdza się żadnych wątpliwości co, do zaistnienia ustalonego faktu w rzeczywistości.</a:t>
            </a:r>
          </a:p>
          <a:p>
            <a:r>
              <a:rPr lang="pl-PL" dirty="0" smtClean="0"/>
              <a:t>Oblig – </a:t>
            </a:r>
            <a:r>
              <a:rPr lang="pl-PL" dirty="0" err="1" smtClean="0"/>
              <a:t>wina+sprawstwo</a:t>
            </a:r>
            <a:r>
              <a:rPr lang="pl-PL" dirty="0" smtClean="0"/>
              <a:t> = odpowiedzialność karna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Udowodnienie:</a:t>
            </a:r>
            <a:br>
              <a:rPr lang="pl-PL" dirty="0" smtClean="0"/>
            </a:br>
            <a:endParaRPr lang="pl-PL" dirty="0"/>
          </a:p>
        </p:txBody>
      </p:sp>
      <p:sp>
        <p:nvSpPr>
          <p:cNvPr id="3" name="Symbol zastępczy zawartości 2"/>
          <p:cNvSpPr>
            <a:spLocks noGrp="1"/>
          </p:cNvSpPr>
          <p:nvPr>
            <p:ph idx="1"/>
          </p:nvPr>
        </p:nvSpPr>
        <p:spPr/>
        <p:txBody>
          <a:bodyPr/>
          <a:lstStyle/>
          <a:p>
            <a:r>
              <a:rPr lang="pl-PL" dirty="0" smtClean="0"/>
              <a:t>To wysoki stopień prawdopodobieństwa wystąpienia danego faktu, np.</a:t>
            </a:r>
          </a:p>
          <a:p>
            <a:r>
              <a:rPr lang="pl-PL" dirty="0" smtClean="0"/>
              <a:t>- uzasadnione podejrzenie popełnienia przestępstwa (art. 303 </a:t>
            </a:r>
            <a:r>
              <a:rPr lang="pl-PL" dirty="0" err="1" smtClean="0"/>
              <a:t>kpk</a:t>
            </a:r>
            <a:r>
              <a:rPr lang="pl-PL" dirty="0" smtClean="0"/>
              <a:t>)</a:t>
            </a:r>
          </a:p>
          <a:p>
            <a:r>
              <a:rPr lang="pl-PL" dirty="0" smtClean="0"/>
              <a:t>- wysokie prawdopodobieństwo, że oskarżony </a:t>
            </a:r>
            <a:r>
              <a:rPr lang="pl-PL" dirty="0" err="1" smtClean="0"/>
              <a:t>ppełnił</a:t>
            </a:r>
            <a:r>
              <a:rPr lang="pl-PL" dirty="0" smtClean="0"/>
              <a:t> zarzucane mu przestępstwo (249 par. 2 </a:t>
            </a:r>
            <a:r>
              <a:rPr lang="pl-PL" dirty="0" err="1" smtClean="0"/>
              <a:t>kpk</a:t>
            </a:r>
            <a:r>
              <a:rPr lang="pl-PL" dirty="0" smtClean="0"/>
              <a:t>)</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Surogaty dowodzenia </a:t>
            </a:r>
          </a:p>
        </p:txBody>
      </p:sp>
      <p:sp>
        <p:nvSpPr>
          <p:cNvPr id="5" name="Symbol zastępczy zawartości 2"/>
          <p:cNvSpPr>
            <a:spLocks noGrp="1"/>
          </p:cNvSpPr>
          <p:nvPr>
            <p:ph idx="1"/>
          </p:nvPr>
        </p:nvSpPr>
        <p:spPr>
          <a:xfrm>
            <a:off x="1104900" y="1600199"/>
            <a:ext cx="8304914" cy="4981353"/>
          </a:xfrm>
        </p:spPr>
        <p:txBody>
          <a:bodyPr>
            <a:normAutofit fontScale="70000" lnSpcReduction="20000"/>
          </a:bodyPr>
          <a:lstStyle/>
          <a:p>
            <a:pPr lvl="0" algn="just">
              <a:buFont typeface="Courier New" pitchFamily="49" charset="0"/>
              <a:buChar char="o"/>
            </a:pPr>
            <a:r>
              <a:rPr lang="pl-PL" b="1" u="sng" dirty="0"/>
              <a:t>Notoryjność</a:t>
            </a:r>
            <a:r>
              <a:rPr lang="pl-PL" dirty="0"/>
              <a:t> –art. 168 założenie znajomości określonych faktów, których nie trzeba już dowodzić. Notoryjność nie wyłącza dowodu przeciwnego</a:t>
            </a:r>
          </a:p>
          <a:p>
            <a:pPr lvl="1" algn="just">
              <a:buFontTx/>
              <a:buChar char="-"/>
            </a:pPr>
            <a:r>
              <a:rPr lang="pl-PL" b="1" dirty="0"/>
              <a:t>notoryjność powszechna</a:t>
            </a:r>
            <a:r>
              <a:rPr lang="pl-PL" dirty="0"/>
              <a:t> – fakty ważne dla rozstrzygnięcia są znane nieograniczonej liczbie osób zamieszkałych na terenie, gdzie toczy się postępowanie dowodowe</a:t>
            </a:r>
          </a:p>
          <a:p>
            <a:pPr lvl="1" algn="just">
              <a:buFontTx/>
              <a:buChar char="-"/>
            </a:pPr>
            <a:r>
              <a:rPr lang="pl-PL" b="1" dirty="0"/>
              <a:t>notoryjność urzędowa </a:t>
            </a:r>
            <a:r>
              <a:rPr lang="pl-PL" dirty="0"/>
              <a:t>– znajomość faktów przez organ procesowy, którą nabył on podczas swojej działalności np. popełnienie przestępstwa w warunkach recydywy – sąd ma obowiązek poinformowania stron o faktach). </a:t>
            </a:r>
          </a:p>
          <a:p>
            <a:pPr lvl="0" algn="just">
              <a:buFont typeface="Courier New" pitchFamily="49" charset="0"/>
              <a:buChar char="o"/>
            </a:pPr>
            <a:r>
              <a:rPr lang="pl-PL" b="1" u="sng" dirty="0"/>
              <a:t>Oczywistość</a:t>
            </a:r>
            <a:r>
              <a:rPr lang="pl-PL" dirty="0"/>
              <a:t> – wyższy stopnień notoryjności powszechnej; powszechna i bezsporna znajomość danego faktu, wykluczająca możliwość nieznajomości go przez przeciętnie wykształconego i rozumnego człowieka np. powszechnie znane prawa przyrody.</a:t>
            </a:r>
          </a:p>
          <a:p>
            <a:pPr algn="just">
              <a:buFont typeface="Courier New" pitchFamily="49" charset="0"/>
              <a:buChar char="o"/>
            </a:pPr>
            <a:r>
              <a:rPr lang="pl-PL" b="1" u="sng" dirty="0"/>
              <a:t>Uprawdopodobnienie</a:t>
            </a:r>
            <a:r>
              <a:rPr lang="pl-PL" dirty="0"/>
              <a:t> - dany fakt nie jest ani bezsporny ani oczywisty, jednak będzie on udowadniany później</a:t>
            </a:r>
            <a:r>
              <a:rPr lang="pl-PL" dirty="0" smtClean="0"/>
              <a:t>. Wysoki stopień prawdopodobieństwa danego faktu.</a:t>
            </a:r>
          </a:p>
          <a:p>
            <a:pPr algn="just">
              <a:buFont typeface="Courier New" pitchFamily="49" charset="0"/>
              <a:buChar char="o"/>
            </a:pPr>
            <a:endParaRPr lang="pl-PL" dirty="0"/>
          </a:p>
        </p:txBody>
      </p:sp>
    </p:spTree>
    <p:extLst>
      <p:ext uri="{BB962C8B-B14F-4D97-AF65-F5344CB8AC3E}">
        <p14:creationId xmlns:p14="http://schemas.microsoft.com/office/powerpoint/2010/main" xmlns="" val="3774569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58479" y="113763"/>
            <a:ext cx="9980682" cy="1096962"/>
          </a:xfrm>
        </p:spPr>
        <p:txBody>
          <a:bodyPr>
            <a:normAutofit/>
          </a:bodyPr>
          <a:lstStyle/>
          <a:p>
            <a:r>
              <a:rPr lang="pl-PL" sz="3200" b="1" dirty="0">
                <a:solidFill>
                  <a:srgbClr val="FFFF00"/>
                </a:solidFill>
              </a:rPr>
              <a:t>Surogaty </a:t>
            </a:r>
            <a:r>
              <a:rPr lang="pl-PL" sz="3200" b="1" dirty="0" smtClean="0">
                <a:solidFill>
                  <a:srgbClr val="FFFF00"/>
                </a:solidFill>
              </a:rPr>
              <a:t>udowodnienia </a:t>
            </a:r>
            <a:br>
              <a:rPr lang="pl-PL" sz="3200" b="1" dirty="0" smtClean="0">
                <a:solidFill>
                  <a:srgbClr val="FFFF00"/>
                </a:solidFill>
              </a:rPr>
            </a:br>
            <a:r>
              <a:rPr lang="pl-PL" sz="3200" b="1" dirty="0" smtClean="0">
                <a:solidFill>
                  <a:srgbClr val="FFFF00"/>
                </a:solidFill>
              </a:rPr>
              <a:t>w </a:t>
            </a:r>
            <a:r>
              <a:rPr lang="pl-PL" sz="3200" b="1" dirty="0">
                <a:solidFill>
                  <a:srgbClr val="FFFF00"/>
                </a:solidFill>
              </a:rPr>
              <a:t>orzecznictwie </a:t>
            </a:r>
          </a:p>
        </p:txBody>
      </p:sp>
      <p:sp>
        <p:nvSpPr>
          <p:cNvPr id="6" name="pole tekstowe 5"/>
          <p:cNvSpPr txBox="1"/>
          <p:nvPr/>
        </p:nvSpPr>
        <p:spPr>
          <a:xfrm>
            <a:off x="0" y="1025804"/>
            <a:ext cx="6990907" cy="3200876"/>
          </a:xfrm>
          <a:prstGeom prst="rect">
            <a:avLst/>
          </a:prstGeom>
          <a:noFill/>
        </p:spPr>
        <p:txBody>
          <a:bodyPr wrap="square" rtlCol="0">
            <a:spAutoFit/>
          </a:bodyPr>
          <a:lstStyle/>
          <a:p>
            <a:pPr algn="ctr"/>
            <a:r>
              <a:rPr lang="pl-PL" sz="2000" b="1" u="sng" dirty="0"/>
              <a:t>Postanowienie SN z 20.03.2013 r., II KK 230/12 </a:t>
            </a:r>
          </a:p>
          <a:p>
            <a:pPr algn="ctr"/>
            <a:endParaRPr lang="pl-PL" sz="2000" b="1" u="sng" dirty="0"/>
          </a:p>
          <a:p>
            <a:pPr algn="just"/>
            <a:r>
              <a:rPr lang="pl-PL" dirty="0"/>
              <a:t>Fakty powszechnie znane są </a:t>
            </a:r>
            <a:r>
              <a:rPr lang="pl-PL" b="1" dirty="0"/>
              <a:t>to fakty znane bez mała każdemu poprawnie rozumującemu człowiekowi, funkcjonującemu w danej społeczności, w czasie procesu</a:t>
            </a:r>
            <a:r>
              <a:rPr lang="pl-PL" dirty="0"/>
              <a:t>. Fakty te stanowią części składowe podstawowej wiedzy ogólnej, także historycznej. Chodzi przy tym o rzeczywiste, prawdziwe fakty, a nie o powszechne nawet, ale jedynie niepotwierdzone przekonania o ich istnieniu. W stosunku do niektórych faktów powszechnie znanych można przy tym mówić o ich oczywistości, ich znajomość jest bowiem bezsporna i powszechna</a:t>
            </a:r>
          </a:p>
        </p:txBody>
      </p:sp>
      <p:sp>
        <p:nvSpPr>
          <p:cNvPr id="7" name="Prostokąt 6"/>
          <p:cNvSpPr/>
          <p:nvPr/>
        </p:nvSpPr>
        <p:spPr>
          <a:xfrm>
            <a:off x="7166345" y="2573678"/>
            <a:ext cx="4931589" cy="4062651"/>
          </a:xfrm>
          <a:prstGeom prst="rect">
            <a:avLst/>
          </a:prstGeom>
        </p:spPr>
        <p:txBody>
          <a:bodyPr wrap="square">
            <a:spAutoFit/>
          </a:bodyPr>
          <a:lstStyle/>
          <a:p>
            <a:pPr algn="ctr"/>
            <a:r>
              <a:rPr lang="pl-PL" sz="2000" b="1" u="sng" dirty="0"/>
              <a:t>Wyrok SN z 8.06. 2010 r., </a:t>
            </a:r>
          </a:p>
          <a:p>
            <a:pPr algn="ctr"/>
            <a:r>
              <a:rPr lang="pl-PL" sz="2000" b="1" u="sng" dirty="0"/>
              <a:t>III KK 409/09 </a:t>
            </a:r>
          </a:p>
          <a:p>
            <a:pPr algn="ctr"/>
            <a:endParaRPr lang="pl-PL" sz="2000" b="1" u="sng" dirty="0"/>
          </a:p>
          <a:p>
            <a:pPr algn="just"/>
            <a:r>
              <a:rPr lang="pl-PL" dirty="0"/>
              <a:t>Powoływanie się na fakt znany sądowi z urzędu możliwe jest w odniesieniu do okoliczności, z którymi </a:t>
            </a:r>
            <a:r>
              <a:rPr lang="pl-PL" b="1" u="sng" dirty="0"/>
              <a:t>sąd zapoznał się w toku czynności procesowych w innych sprawach lub w związku z działalnością służbową sędziego</a:t>
            </a:r>
            <a:r>
              <a:rPr lang="pl-PL" dirty="0"/>
              <a:t>. Sensowna weryfikacja ustalenia opartego na wiedzy sądu posiadanej z urzędu może zostać przeprowadzona jedynie wtedy, gdy jednocześnie z powołaniem się na tę okoliczność sąd wskaże, kiedy i w jaki sposób taką wiadomość powziął.</a:t>
            </a:r>
          </a:p>
        </p:txBody>
      </p:sp>
      <p:sp>
        <p:nvSpPr>
          <p:cNvPr id="8" name="Prostokąt 7"/>
          <p:cNvSpPr/>
          <p:nvPr/>
        </p:nvSpPr>
        <p:spPr>
          <a:xfrm>
            <a:off x="58478" y="4345705"/>
            <a:ext cx="6990907" cy="2400657"/>
          </a:xfrm>
          <a:prstGeom prst="rect">
            <a:avLst/>
          </a:prstGeom>
        </p:spPr>
        <p:txBody>
          <a:bodyPr wrap="square">
            <a:spAutoFit/>
          </a:bodyPr>
          <a:lstStyle/>
          <a:p>
            <a:pPr algn="ctr"/>
            <a:r>
              <a:rPr lang="pl-PL" sz="2000" b="1" u="sng" dirty="0"/>
              <a:t>Wyrok SA w Krakowie z 8.10.2008 r., </a:t>
            </a:r>
          </a:p>
          <a:p>
            <a:pPr algn="ctr"/>
            <a:r>
              <a:rPr lang="pl-PL" sz="2000" b="1" u="sng" dirty="0"/>
              <a:t>II </a:t>
            </a:r>
            <a:r>
              <a:rPr lang="pl-PL" sz="2000" b="1" u="sng" dirty="0" err="1"/>
              <a:t>AKa</a:t>
            </a:r>
            <a:r>
              <a:rPr lang="pl-PL" sz="2000" b="1" u="sng" dirty="0"/>
              <a:t> 92/08 </a:t>
            </a:r>
          </a:p>
          <a:p>
            <a:endParaRPr lang="pl-PL" sz="2000" b="1" u="sng" dirty="0"/>
          </a:p>
          <a:p>
            <a:pPr algn="just"/>
            <a:r>
              <a:rPr lang="pl-PL" b="1" u="sng" dirty="0"/>
              <a:t>Nagminność przestępstwa </a:t>
            </a:r>
            <a:r>
              <a:rPr lang="pl-PL" dirty="0"/>
              <a:t>może mieć znaczenie dla wymiaru kary wśród innych okoliczności podlegających uwzględnieniu, ale powinna być udowodniona lub strony powinno się </a:t>
            </a:r>
            <a:r>
              <a:rPr lang="pl-PL" i="1" u="sng" dirty="0"/>
              <a:t>uprzedzić, że fakt ten jest sądowi znany z urzędu. Na ogół nie jest to objęte wiedzą powszechną </a:t>
            </a:r>
            <a:r>
              <a:rPr lang="pl-PL" dirty="0"/>
              <a:t>(art. 168 k.p.k.).</a:t>
            </a:r>
          </a:p>
        </p:txBody>
      </p:sp>
    </p:spTree>
    <p:extLst>
      <p:ext uri="{BB962C8B-B14F-4D97-AF65-F5344CB8AC3E}">
        <p14:creationId xmlns:p14="http://schemas.microsoft.com/office/powerpoint/2010/main" xmlns="" val="1150174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Domniemania procesowe </a:t>
            </a:r>
          </a:p>
        </p:txBody>
      </p:sp>
      <p:sp>
        <p:nvSpPr>
          <p:cNvPr id="5" name="Symbol zastępczy zawartości 2"/>
          <p:cNvSpPr>
            <a:spLocks noGrp="1"/>
          </p:cNvSpPr>
          <p:nvPr>
            <p:ph idx="1"/>
          </p:nvPr>
        </p:nvSpPr>
        <p:spPr>
          <a:xfrm>
            <a:off x="371253" y="1366284"/>
            <a:ext cx="9070459" cy="4704908"/>
          </a:xfrm>
        </p:spPr>
        <p:txBody>
          <a:bodyPr>
            <a:normAutofit fontScale="70000" lnSpcReduction="20000"/>
          </a:bodyPr>
          <a:lstStyle/>
          <a:p>
            <a:pPr algn="just"/>
            <a:r>
              <a:rPr lang="pl-PL" dirty="0">
                <a:latin typeface="Times New Roman" panose="02020603050405020304" pitchFamily="18" charset="0"/>
                <a:cs typeface="Times New Roman" panose="02020603050405020304" pitchFamily="18" charset="0"/>
              </a:rPr>
              <a:t>Ustalenie faktu może być dokonanie nie tylko za pomocą treści dowodu (wprost) ale także za pomocą wnioskowania o wysokim prawdopodobieństwie zaistnienia danego faktu ze względu na jego powiązanie z innym, wcześniej udowodnionym faktem </a:t>
            </a:r>
          </a:p>
          <a:p>
            <a:pPr lvl="1" algn="just"/>
            <a:r>
              <a:rPr lang="pl-PL" dirty="0">
                <a:latin typeface="Times New Roman" panose="02020603050405020304" pitchFamily="18" charset="0"/>
                <a:cs typeface="Times New Roman" panose="02020603050405020304" pitchFamily="18" charset="0"/>
              </a:rPr>
              <a:t>podstawa domniemania (fakt udowodniony) </a:t>
            </a:r>
            <a:r>
              <a:rPr lang="pl-PL" dirty="0">
                <a:latin typeface="Times New Roman" panose="02020603050405020304" pitchFamily="18" charset="0"/>
                <a:cs typeface="Times New Roman" panose="02020603050405020304" pitchFamily="18" charset="0"/>
                <a:sym typeface="Wingdings" panose="05000000000000000000" pitchFamily="2" charset="2"/>
              </a:rPr>
              <a:t> fakt domniemywany </a:t>
            </a:r>
          </a:p>
          <a:p>
            <a:pPr algn="just"/>
            <a:r>
              <a:rPr lang="pl-PL" dirty="0">
                <a:latin typeface="Times New Roman" panose="02020603050405020304" pitchFamily="18" charset="0"/>
                <a:cs typeface="Times New Roman" panose="02020603050405020304" pitchFamily="18" charset="0"/>
                <a:sym typeface="Wingdings" panose="05000000000000000000" pitchFamily="2" charset="2"/>
              </a:rPr>
              <a:t>Domniemania prawne - </a:t>
            </a:r>
            <a:r>
              <a:rPr lang="pl-PL" dirty="0">
                <a:latin typeface="Times New Roman" panose="02020603050405020304" pitchFamily="18" charset="0"/>
                <a:cs typeface="Times New Roman" panose="02020603050405020304" pitchFamily="18" charset="0"/>
              </a:rPr>
              <a:t>domniemania wynikające z norm prawnych</a:t>
            </a:r>
          </a:p>
          <a:p>
            <a:pPr lvl="1" algn="just"/>
            <a:r>
              <a:rPr lang="pl-PL" b="1" dirty="0">
                <a:latin typeface="Times New Roman" panose="02020603050405020304" pitchFamily="18" charset="0"/>
                <a:cs typeface="Times New Roman" panose="02020603050405020304" pitchFamily="18" charset="0"/>
              </a:rPr>
              <a:t>Wzruszalne </a:t>
            </a:r>
            <a:r>
              <a:rPr lang="pl-PL" dirty="0">
                <a:latin typeface="Times New Roman" panose="02020603050405020304" pitchFamily="18" charset="0"/>
                <a:cs typeface="Times New Roman" panose="02020603050405020304" pitchFamily="18" charset="0"/>
              </a:rPr>
              <a:t>– można obalić przeciwdowodem; np. domniemanie niewinności (art. 5 § 1 k.p.k.)</a:t>
            </a:r>
            <a:endParaRPr lang="pl-PL" b="1" dirty="0">
              <a:latin typeface="Times New Roman" panose="02020603050405020304" pitchFamily="18" charset="0"/>
              <a:cs typeface="Times New Roman" panose="02020603050405020304" pitchFamily="18" charset="0"/>
            </a:endParaRPr>
          </a:p>
          <a:p>
            <a:pPr lvl="1" algn="just"/>
            <a:r>
              <a:rPr lang="pl-PL" b="1" dirty="0">
                <a:latin typeface="Times New Roman" panose="02020603050405020304" pitchFamily="18" charset="0"/>
                <a:cs typeface="Times New Roman" panose="02020603050405020304" pitchFamily="18" charset="0"/>
              </a:rPr>
              <a:t>Niewzruszalne – </a:t>
            </a:r>
            <a:r>
              <a:rPr lang="pl-PL" dirty="0">
                <a:latin typeface="Times New Roman" panose="02020603050405020304" pitchFamily="18" charset="0"/>
                <a:cs typeface="Times New Roman" panose="02020603050405020304" pitchFamily="18" charset="0"/>
              </a:rPr>
              <a:t>nie jest dopuszczalny przeciwdowód, występują bardzo rzadko; np. art. 138 i 139 § 1 </a:t>
            </a:r>
          </a:p>
          <a:p>
            <a:pPr lvl="1" algn="just"/>
            <a:r>
              <a:rPr lang="pl-PL" dirty="0">
                <a:latin typeface="Times New Roman" panose="02020603050405020304" pitchFamily="18" charset="0"/>
                <a:cs typeface="Times New Roman" panose="02020603050405020304" pitchFamily="18" charset="0"/>
              </a:rPr>
              <a:t>pozorne domniemanie – por. postanowienie SN z 19.11.1996 r., IV KZ 119/96</a:t>
            </a:r>
          </a:p>
          <a:p>
            <a:pPr algn="just"/>
            <a:r>
              <a:rPr lang="pl-PL" b="1" dirty="0">
                <a:latin typeface="Times New Roman" panose="02020603050405020304" pitchFamily="18" charset="0"/>
                <a:cs typeface="Times New Roman" panose="02020603050405020304" pitchFamily="18" charset="0"/>
              </a:rPr>
              <a:t>Domniemania faktyczne</a:t>
            </a:r>
            <a:r>
              <a:rPr lang="pl-PL" dirty="0">
                <a:latin typeface="Times New Roman" panose="02020603050405020304" pitchFamily="18" charset="0"/>
                <a:cs typeface="Times New Roman" panose="02020603050405020304" pitchFamily="18" charset="0"/>
              </a:rPr>
              <a:t> – sądy o faktach wynikające z doświadczenia życiowego i obserwacji określonych prawidłowości życiowych. Nie są przedmiotem regulacji ustawowej i mogą zostać obalone przeciwdowodem</a:t>
            </a:r>
          </a:p>
          <a:p>
            <a:pPr lvl="1" algn="just"/>
            <a:r>
              <a:rPr lang="pl-PL" u="sng" dirty="0">
                <a:latin typeface="Times New Roman" panose="02020603050405020304" pitchFamily="18" charset="0"/>
                <a:cs typeface="Times New Roman" panose="02020603050405020304" pitchFamily="18" charset="0"/>
              </a:rPr>
              <a:t>Nie mylić domniemania z dowodem poszlakowym!</a:t>
            </a:r>
            <a:endParaRPr lang="pl-PL" dirty="0">
              <a:latin typeface="Times New Roman" panose="02020603050405020304" pitchFamily="18" charset="0"/>
              <a:cs typeface="Times New Roman" panose="02020603050405020304" pitchFamily="18" charset="0"/>
            </a:endParaRPr>
          </a:p>
          <a:p>
            <a:pPr algn="just"/>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41749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538716" y="76200"/>
            <a:ext cx="11653284" cy="1446028"/>
          </a:xfrm>
        </p:spPr>
        <p:txBody>
          <a:bodyPr>
            <a:normAutofit/>
          </a:bodyPr>
          <a:lstStyle/>
          <a:p>
            <a:r>
              <a:rPr lang="pl-PL" sz="4000" dirty="0"/>
              <a:t>Zasady procesowe związane z dowodami (zasady postępowania dowodowego) </a:t>
            </a:r>
          </a:p>
        </p:txBody>
      </p:sp>
      <p:graphicFrame>
        <p:nvGraphicFramePr>
          <p:cNvPr id="5" name="Symbol zastępczy zawartości 8"/>
          <p:cNvGraphicFramePr>
            <a:graphicFrameLocks noGrp="1"/>
          </p:cNvGraphicFramePr>
          <p:nvPr>
            <p:ph idx="1"/>
            <p:extLst>
              <p:ext uri="{D42A27DB-BD31-4B8C-83A1-F6EECF244321}">
                <p14:modId xmlns:p14="http://schemas.microsoft.com/office/powerpoint/2010/main" xmlns="" val="886725938"/>
              </p:ext>
            </p:extLst>
          </p:nvPr>
        </p:nvGraphicFramePr>
        <p:xfrm>
          <a:off x="-2658140" y="1407078"/>
          <a:ext cx="11653284" cy="52950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5759302" y="2115878"/>
            <a:ext cx="6432698" cy="2400657"/>
          </a:xfrm>
          <a:prstGeom prst="rect">
            <a:avLst/>
          </a:prstGeom>
          <a:noFill/>
        </p:spPr>
        <p:txBody>
          <a:bodyPr wrap="square" rtlCol="0">
            <a:spAutoFit/>
          </a:bodyPr>
          <a:lstStyle/>
          <a:p>
            <a:r>
              <a:rPr lang="pl-PL" sz="2400" dirty="0"/>
              <a:t>+ należy pamiętać o zasadzie </a:t>
            </a:r>
            <a:r>
              <a:rPr lang="pl-PL" sz="2400" i="1" dirty="0"/>
              <a:t>in dubio pro </a:t>
            </a:r>
            <a:r>
              <a:rPr lang="pl-PL" sz="2400" i="1" dirty="0" err="1"/>
              <a:t>reo</a:t>
            </a:r>
            <a:r>
              <a:rPr lang="pl-PL" sz="2400" i="1" dirty="0"/>
              <a:t> </a:t>
            </a:r>
          </a:p>
          <a:p>
            <a:endParaRPr lang="pl-PL" i="1" dirty="0"/>
          </a:p>
          <a:p>
            <a:pPr algn="just"/>
            <a:r>
              <a:rPr lang="pl-PL" dirty="0"/>
              <a:t>Niedające się rozstrzygnąć wątpliwości rozstrzyga się na korzyść oskarżonego. Przy czym nie jest to zasada ściśle dowodowa (nie odnosi się do poznania dowodowego), ale ma zastosowanie, gdy </a:t>
            </a:r>
            <a:r>
              <a:rPr lang="pl-PL" b="1" dirty="0"/>
              <a:t>po wyczerpaniu możliwości dowodowych, </a:t>
            </a:r>
            <a:r>
              <a:rPr lang="pl-PL" dirty="0"/>
              <a:t>nadal pozostają wątpliwości odnośnie do okoliczności faktycznych i nie jest możliwe ich usunięcie</a:t>
            </a:r>
          </a:p>
        </p:txBody>
      </p:sp>
    </p:spTree>
    <p:extLst>
      <p:ext uri="{BB962C8B-B14F-4D97-AF65-F5344CB8AC3E}">
        <p14:creationId xmlns:p14="http://schemas.microsoft.com/office/powerpoint/2010/main" xmlns="" val="2851861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Prawo dowodowe</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2800" dirty="0">
                <a:latin typeface="Tahoma" panose="020B0604030504040204" pitchFamily="34" charset="0"/>
                <a:ea typeface="Tahoma" panose="020B0604030504040204" pitchFamily="34" charset="0"/>
                <a:cs typeface="Tahoma" panose="020B0604030504040204" pitchFamily="34" charset="0"/>
              </a:rPr>
              <a:t>Prawo dowodowe </a:t>
            </a:r>
            <a:r>
              <a:rPr lang="pl-PL" sz="2800" dirty="0" smtClean="0">
                <a:latin typeface="Tahoma" panose="020B0604030504040204" pitchFamily="34" charset="0"/>
                <a:ea typeface="Tahoma" panose="020B0604030504040204" pitchFamily="34" charset="0"/>
                <a:cs typeface="Tahoma" panose="020B0604030504040204" pitchFamily="34" charset="0"/>
              </a:rPr>
              <a:t>– zespół przepisów prawnych regulujących czynności dowodowe, czyli poszukiwanie, gromadzenie (zbieranie), przeprowadzanie, zabezpieczanie, utrwalanie, weryfikacją i ocenę dowodów. </a:t>
            </a:r>
            <a:r>
              <a:rPr lang="pl-PL" sz="2800" dirty="0">
                <a:latin typeface="Tahoma" panose="020B0604030504040204" pitchFamily="34" charset="0"/>
                <a:ea typeface="Tahoma" panose="020B0604030504040204" pitchFamily="34" charset="0"/>
                <a:cs typeface="Tahoma" panose="020B0604030504040204" pitchFamily="34" charset="0"/>
              </a:rPr>
              <a:t>Oprócz unormowań działu V k.p.k. - do prawa </a:t>
            </a:r>
            <a:r>
              <a:rPr lang="pl-PL" sz="2800" dirty="0" smtClean="0">
                <a:latin typeface="Tahoma" panose="020B0604030504040204" pitchFamily="34" charset="0"/>
                <a:ea typeface="Tahoma" panose="020B0604030504040204" pitchFamily="34" charset="0"/>
                <a:cs typeface="Tahoma" panose="020B0604030504040204" pitchFamily="34" charset="0"/>
              </a:rPr>
              <a:t>dowodowego zalicza </a:t>
            </a:r>
            <a:r>
              <a:rPr lang="pl-PL" sz="2800" dirty="0">
                <a:latin typeface="Tahoma" panose="020B0604030504040204" pitchFamily="34" charset="0"/>
                <a:ea typeface="Tahoma" panose="020B0604030504040204" pitchFamily="34" charset="0"/>
                <a:cs typeface="Tahoma" panose="020B0604030504040204" pitchFamily="34" charset="0"/>
              </a:rPr>
              <a:t>się również inne przepisy istotne z punktu </a:t>
            </a:r>
            <a:r>
              <a:rPr lang="pl-PL" sz="2800" dirty="0" smtClean="0">
                <a:latin typeface="Tahoma" panose="020B0604030504040204" pitchFamily="34" charset="0"/>
                <a:ea typeface="Tahoma" panose="020B0604030504040204" pitchFamily="34" charset="0"/>
                <a:cs typeface="Tahoma" panose="020B0604030504040204" pitchFamily="34" charset="0"/>
              </a:rPr>
              <a:t>widzenia problematyki </a:t>
            </a:r>
            <a:r>
              <a:rPr lang="pl-PL" sz="2800" dirty="0">
                <a:latin typeface="Tahoma" panose="020B0604030504040204" pitchFamily="34" charset="0"/>
                <a:ea typeface="Tahoma" panose="020B0604030504040204" pitchFamily="34" charset="0"/>
                <a:cs typeface="Tahoma" panose="020B0604030504040204" pitchFamily="34" charset="0"/>
              </a:rPr>
              <a:t>dowodzenia, np. art. 2 § 2, art. 315 - 316, art. 389 k.p.k.</a:t>
            </a:r>
          </a:p>
        </p:txBody>
      </p:sp>
    </p:spTree>
    <p:extLst>
      <p:ext uri="{BB962C8B-B14F-4D97-AF65-F5344CB8AC3E}">
        <p14:creationId xmlns:p14="http://schemas.microsoft.com/office/powerpoint/2010/main" xmlns="" val="10909538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6110" y="437882"/>
            <a:ext cx="10262295" cy="1326524"/>
          </a:xfrm>
        </p:spPr>
        <p:txBody>
          <a:bodyPr/>
          <a:lstStyle/>
          <a:p>
            <a:r>
              <a:rPr lang="pl-PL" dirty="0"/>
              <a:t>Zasada swobodnej oceny dowodów</a:t>
            </a:r>
          </a:p>
        </p:txBody>
      </p:sp>
      <p:sp>
        <p:nvSpPr>
          <p:cNvPr id="3" name="Symbol zastępczy zawartości 2"/>
          <p:cNvSpPr>
            <a:spLocks noGrp="1"/>
          </p:cNvSpPr>
          <p:nvPr>
            <p:ph idx="1"/>
          </p:nvPr>
        </p:nvSpPr>
        <p:spPr>
          <a:xfrm>
            <a:off x="987402" y="1764406"/>
            <a:ext cx="10088429" cy="4636394"/>
          </a:xfrm>
        </p:spPr>
        <p:txBody>
          <a:bodyPr>
            <a:noAutofit/>
          </a:bodyPr>
          <a:lstStyle/>
          <a:p>
            <a:pPr algn="just"/>
            <a:r>
              <a:rPr lang="pl-PL" sz="1800" dirty="0">
                <a:latin typeface="Times New Roman" panose="02020603050405020304" pitchFamily="18" charset="0"/>
                <a:cs typeface="Times New Roman" panose="02020603050405020304" pitchFamily="18" charset="0"/>
              </a:rPr>
              <a:t>Najważniejsza dyrektywa dotycząca sposobu </a:t>
            </a:r>
            <a:r>
              <a:rPr lang="pl-PL" sz="1800" b="1" dirty="0">
                <a:latin typeface="Times New Roman" panose="02020603050405020304" pitchFamily="18" charset="0"/>
                <a:cs typeface="Times New Roman" panose="02020603050405020304" pitchFamily="18" charset="0"/>
              </a:rPr>
              <a:t>oceny dokonywania ustaleń faktycznych</a:t>
            </a:r>
            <a:r>
              <a:rPr lang="pl-PL" sz="1800" dirty="0">
                <a:latin typeface="Times New Roman" panose="02020603050405020304" pitchFamily="18" charset="0"/>
                <a:cs typeface="Times New Roman" panose="02020603050405020304" pitchFamily="18" charset="0"/>
              </a:rPr>
              <a:t>. </a:t>
            </a:r>
          </a:p>
          <a:p>
            <a:pPr algn="just"/>
            <a:r>
              <a:rPr lang="pl-PL" sz="1800" dirty="0">
                <a:latin typeface="Times New Roman" panose="02020603050405020304" pitchFamily="18" charset="0"/>
                <a:cs typeface="Times New Roman" panose="02020603050405020304" pitchFamily="18" charset="0"/>
              </a:rPr>
              <a:t>Dwa rodzaje oceny dowodów:</a:t>
            </a:r>
          </a:p>
          <a:p>
            <a:pPr lvl="1" algn="just"/>
            <a:r>
              <a:rPr lang="pl-PL" sz="2000" b="1" u="sng" dirty="0">
                <a:latin typeface="Times New Roman" panose="02020603050405020304" pitchFamily="18" charset="0"/>
                <a:cs typeface="Times New Roman" panose="02020603050405020304" pitchFamily="18" charset="0"/>
              </a:rPr>
              <a:t>aprioryczna</a:t>
            </a:r>
            <a:r>
              <a:rPr lang="pl-PL" sz="2000" dirty="0">
                <a:latin typeface="Times New Roman" panose="02020603050405020304" pitchFamily="18" charset="0"/>
                <a:cs typeface="Times New Roman" panose="02020603050405020304" pitchFamily="18" charset="0"/>
              </a:rPr>
              <a:t> – uprzednia; ocena dopuszczalności dowodu, a także określenia stopnia przydatności danego dowodu do dokonania ustaleń faktycznych </a:t>
            </a:r>
          </a:p>
          <a:p>
            <a:pPr lvl="1" algn="just"/>
            <a:r>
              <a:rPr lang="pl-PL" sz="2000" b="1" u="sng" dirty="0">
                <a:latin typeface="Times New Roman" panose="02020603050405020304" pitchFamily="18" charset="0"/>
                <a:cs typeface="Times New Roman" panose="02020603050405020304" pitchFamily="18" charset="0"/>
              </a:rPr>
              <a:t>aposterioryczna </a:t>
            </a:r>
            <a:r>
              <a:rPr lang="pl-PL" sz="2000" dirty="0">
                <a:latin typeface="Times New Roman" panose="02020603050405020304" pitchFamily="18" charset="0"/>
                <a:cs typeface="Times New Roman" panose="02020603050405020304" pitchFamily="18" charset="0"/>
              </a:rPr>
              <a:t>– następcza, dokonywana po przeprowadzeniu dowodu; ocena wiarygodności dowodu, dokonanie ustaleń faktycznych na tej podstawie</a:t>
            </a:r>
            <a:endParaRPr lang="pl-PL" sz="2000" b="1" u="sng" dirty="0">
              <a:latin typeface="Times New Roman" panose="02020603050405020304" pitchFamily="18" charset="0"/>
              <a:cs typeface="Times New Roman" panose="02020603050405020304" pitchFamily="18" charset="0"/>
            </a:endParaRPr>
          </a:p>
          <a:p>
            <a:pPr algn="just"/>
            <a:r>
              <a:rPr lang="pl-PL" sz="1800" dirty="0">
                <a:latin typeface="Times New Roman" panose="02020603050405020304" pitchFamily="18" charset="0"/>
                <a:cs typeface="Times New Roman" panose="02020603050405020304" pitchFamily="18" charset="0"/>
              </a:rPr>
              <a:t>zasada swobodnej oceny dowodów dotyczy </a:t>
            </a:r>
            <a:r>
              <a:rPr lang="pl-PL" sz="1800" b="1" dirty="0">
                <a:latin typeface="Times New Roman" panose="02020603050405020304" pitchFamily="18" charset="0"/>
                <a:cs typeface="Times New Roman" panose="02020603050405020304" pitchFamily="18" charset="0"/>
              </a:rPr>
              <a:t>wszystkich organów procesowych</a:t>
            </a:r>
            <a:r>
              <a:rPr lang="pl-PL" sz="1800" dirty="0">
                <a:latin typeface="Times New Roman" panose="02020603050405020304" pitchFamily="18" charset="0"/>
                <a:cs typeface="Times New Roman" panose="02020603050405020304" pitchFamily="18" charset="0"/>
              </a:rPr>
              <a:t> i wymaga by dokonywały ustaleń faktycznych:</a:t>
            </a:r>
          </a:p>
          <a:p>
            <a:pPr lvl="1" algn="just"/>
            <a:r>
              <a:rPr lang="pl-PL" dirty="0">
                <a:latin typeface="Times New Roman" panose="02020603050405020304" pitchFamily="18" charset="0"/>
                <a:cs typeface="Times New Roman" panose="02020603050405020304" pitchFamily="18" charset="0"/>
              </a:rPr>
              <a:t>na podstawie wszystkich przeprowadzonych dowodów (całość materiału dowodowego) </a:t>
            </a:r>
          </a:p>
          <a:p>
            <a:pPr lvl="1" algn="just"/>
            <a:r>
              <a:rPr lang="pl-PL" dirty="0">
                <a:latin typeface="Times New Roman" panose="02020603050405020304" pitchFamily="18" charset="0"/>
                <a:cs typeface="Times New Roman" panose="02020603050405020304" pitchFamily="18" charset="0"/>
              </a:rPr>
              <a:t>ocenianych z uwzględnieniem </a:t>
            </a:r>
            <a:r>
              <a:rPr lang="pl-PL" b="1" dirty="0">
                <a:latin typeface="Times New Roman" panose="02020603050405020304" pitchFamily="18" charset="0"/>
                <a:cs typeface="Times New Roman" panose="02020603050405020304" pitchFamily="18" charset="0"/>
              </a:rPr>
              <a:t>zasad prawidłowego rozumowania, wskazań wiedzy i doświadczenia życiowego </a:t>
            </a:r>
          </a:p>
          <a:p>
            <a:pPr algn="just"/>
            <a:r>
              <a:rPr lang="pl-PL" sz="1800" dirty="0">
                <a:latin typeface="Times New Roman" panose="02020603050405020304" pitchFamily="18" charset="0"/>
                <a:cs typeface="Times New Roman" panose="02020603050405020304" pitchFamily="18" charset="0"/>
              </a:rPr>
              <a:t>Na zakres swobodnej oceny dowodów ma wpływ zasada samodzielności jurysdykcyjnej sądu karnego i wyjątki od niej (art. 8) </a:t>
            </a:r>
          </a:p>
          <a:p>
            <a:pPr marL="0" indent="0">
              <a:buNone/>
            </a:pPr>
            <a:endParaRPr lang="pl-PL"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238891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p:cNvSpPr>
            <a:spLocks noGrp="1"/>
          </p:cNvSpPr>
          <p:nvPr>
            <p:ph type="title"/>
          </p:nvPr>
        </p:nvSpPr>
        <p:spPr>
          <a:xfrm>
            <a:off x="1104900" y="76200"/>
            <a:ext cx="9980682" cy="1096962"/>
          </a:xfrm>
        </p:spPr>
        <p:txBody>
          <a:bodyPr>
            <a:normAutofit/>
          </a:bodyPr>
          <a:lstStyle/>
          <a:p>
            <a:r>
              <a:rPr lang="pl-PL" sz="4000" dirty="0"/>
              <a:t>Zasada swobodnej oceny dowodów </a:t>
            </a:r>
          </a:p>
        </p:txBody>
      </p:sp>
      <p:sp>
        <p:nvSpPr>
          <p:cNvPr id="7" name="Symbol zastępczy zawartości 7"/>
          <p:cNvSpPr>
            <a:spLocks noGrp="1"/>
          </p:cNvSpPr>
          <p:nvPr>
            <p:ph idx="1"/>
          </p:nvPr>
        </p:nvSpPr>
        <p:spPr>
          <a:xfrm>
            <a:off x="563987" y="1638837"/>
            <a:ext cx="9982200" cy="4572000"/>
          </a:xfrm>
        </p:spPr>
        <p:txBody>
          <a:bodyPr>
            <a:normAutofit fontScale="77500" lnSpcReduction="20000"/>
          </a:bodyPr>
          <a:lstStyle/>
          <a:p>
            <a:pPr algn="just"/>
            <a:r>
              <a:rPr lang="pl-PL" b="1" dirty="0">
                <a:latin typeface="Times New Roman" panose="02020603050405020304" pitchFamily="18" charset="0"/>
                <a:cs typeface="Times New Roman" panose="02020603050405020304" pitchFamily="18" charset="0"/>
              </a:rPr>
              <a:t>Art. 7 („wszystkie przeprowadzone dowody”) należy doprecyzować. </a:t>
            </a:r>
          </a:p>
          <a:p>
            <a:pPr marL="457200" indent="-457200" algn="just">
              <a:buFont typeface="+mj-lt"/>
              <a:buAutoNum type="arabicPeriod"/>
            </a:pPr>
            <a:r>
              <a:rPr lang="pl-PL" b="1" dirty="0">
                <a:latin typeface="Times New Roman" panose="02020603050405020304" pitchFamily="18" charset="0"/>
                <a:cs typeface="Times New Roman" panose="02020603050405020304" pitchFamily="18" charset="0"/>
              </a:rPr>
              <a:t>„Wszystkie przeprowadzone dowody” nie odnosi się do tych dowodów, które zostały przeprowadzone wbrew zakazom dowodowym – takie dowody należy wyeliminować z podstawy rozstrzygnięcia, jeżeli zostały przeprowadzone i nie podlegają ocenie </a:t>
            </a:r>
          </a:p>
          <a:p>
            <a:pPr marL="457200" indent="-457200" algn="just">
              <a:buFont typeface="+mj-lt"/>
              <a:buAutoNum type="arabicPeriod"/>
            </a:pPr>
            <a:r>
              <a:rPr lang="pl-PL" b="1" dirty="0">
                <a:latin typeface="Times New Roman" panose="02020603050405020304" pitchFamily="18" charset="0"/>
                <a:cs typeface="Times New Roman" panose="02020603050405020304" pitchFamily="18" charset="0"/>
              </a:rPr>
              <a:t>art. 92 – podstawę faktyczną orzeczenia stanowi całokształt okoliczności ujawnionych w toku postępowania </a:t>
            </a:r>
          </a:p>
          <a:p>
            <a:pPr lvl="1" algn="just"/>
            <a:r>
              <a:rPr lang="pl-PL" b="1" dirty="0">
                <a:latin typeface="Times New Roman" panose="02020603050405020304" pitchFamily="18" charset="0"/>
                <a:cs typeface="Times New Roman" panose="02020603050405020304" pitchFamily="18" charset="0"/>
              </a:rPr>
              <a:t>każdego orzeczenia np. postanowienia prokuratora </a:t>
            </a:r>
          </a:p>
          <a:p>
            <a:pPr marL="457200" indent="-457200" algn="just">
              <a:buFont typeface="+mj-lt"/>
              <a:buAutoNum type="arabicPeriod"/>
            </a:pPr>
            <a:r>
              <a:rPr lang="pl-PL" b="1" dirty="0">
                <a:latin typeface="Times New Roman" panose="02020603050405020304" pitchFamily="18" charset="0"/>
                <a:cs typeface="Times New Roman" panose="02020603050405020304" pitchFamily="18" charset="0"/>
              </a:rPr>
              <a:t>art. 410 - podstawę wyroku może stanowić tylko całokształt okoliczności ujawnionych w toku rozprawy głównej</a:t>
            </a:r>
          </a:p>
          <a:p>
            <a:pPr lvl="1" algn="just"/>
            <a:r>
              <a:rPr lang="pl-PL" b="1" dirty="0">
                <a:latin typeface="Times New Roman" panose="02020603050405020304" pitchFamily="18" charset="0"/>
                <a:cs typeface="Times New Roman" panose="02020603050405020304" pitchFamily="18" charset="0"/>
              </a:rPr>
              <a:t>uszczegółowienie art. 92 w odniesieniu do rozprawy głównej </a:t>
            </a:r>
          </a:p>
          <a:p>
            <a:pPr lvl="1" algn="just"/>
            <a:r>
              <a:rPr lang="pl-PL" b="1" dirty="0">
                <a:latin typeface="Times New Roman" panose="02020603050405020304" pitchFamily="18" charset="0"/>
                <a:cs typeface="Times New Roman" panose="02020603050405020304" pitchFamily="18" charset="0"/>
              </a:rPr>
              <a:t>nie oznacza to konieczności rzeczywistego przeprowadzenia wszystkich dowodów, niektóre można ujawnić albo uznać za ujawnione bez odczytywania (por. art. 394) </a:t>
            </a:r>
            <a:endParaRPr lang="pl-PL" b="1" dirty="0" smtClean="0">
              <a:latin typeface="Times New Roman" panose="02020603050405020304" pitchFamily="18" charset="0"/>
              <a:cs typeface="Times New Roman" panose="02020603050405020304" pitchFamily="18" charset="0"/>
            </a:endParaRPr>
          </a:p>
          <a:p>
            <a:pPr lvl="1" algn="just"/>
            <a:endParaRPr lang="pl-PL" b="1" dirty="0" smtClean="0">
              <a:solidFill>
                <a:srgbClr val="FFFF00"/>
              </a:solidFill>
              <a:latin typeface="Times New Roman" panose="02020603050405020304" pitchFamily="18" charset="0"/>
              <a:cs typeface="Times New Roman" panose="02020603050405020304" pitchFamily="18" charset="0"/>
            </a:endParaRPr>
          </a:p>
          <a:p>
            <a:pPr lvl="1" algn="just"/>
            <a:endParaRPr lang="pl-PL" b="1" dirty="0" smtClean="0">
              <a:solidFill>
                <a:srgbClr val="FFFF00"/>
              </a:solidFill>
              <a:latin typeface="Times New Roman" panose="02020603050405020304" pitchFamily="18" charset="0"/>
              <a:cs typeface="Times New Roman" panose="02020603050405020304" pitchFamily="18" charset="0"/>
            </a:endParaRPr>
          </a:p>
          <a:p>
            <a:pPr lvl="1" algn="just"/>
            <a:endParaRPr lang="pl-PL"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92382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pl-PL" dirty="0" smtClean="0"/>
              <a:t>Ustalając podstawę faktyczną rozstrzygnięcia, organy procesowe mają obowiązek opierać się na dowodach przeprowadzonych w toku postępowania (art. 7, 92, 410 </a:t>
            </a:r>
            <a:r>
              <a:rPr lang="pl-PL" dirty="0" err="1" smtClean="0"/>
              <a:t>kpk</a:t>
            </a:r>
            <a:r>
              <a:rPr lang="pl-PL" dirty="0" smtClean="0"/>
              <a:t>). Chodzi więc o niedopuszczalność opierania się na dowodach przeprowadzonych przez inny organ albo w innym postępowaniu).</a:t>
            </a:r>
          </a:p>
          <a:p>
            <a:r>
              <a:rPr lang="pl-PL" dirty="0" smtClean="0"/>
              <a:t>Odnosi się to zwłaszcza do sądu , który musi dokonać własnej oceny przeprowadzonych w postępowaniu karnym dowodów i nie może być związany ocenami i ustaleniami poczynionymi przez inne organy, także inne sądy.</a:t>
            </a:r>
          </a:p>
          <a:p>
            <a:r>
              <a:rPr lang="pl-PL" dirty="0" smtClean="0"/>
              <a:t>Wynika to z zasady bezpośredniości i samodzielności jurysdykcyjnej sądów karnych (art. 8 </a:t>
            </a:r>
            <a:r>
              <a:rPr lang="pl-PL" dirty="0" err="1" smtClean="0"/>
              <a:t>kpk</a:t>
            </a:r>
            <a:r>
              <a:rPr lang="pl-PL" dirty="0" smtClean="0"/>
              <a:t>).</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431619" y="0"/>
            <a:ext cx="3760381" cy="2506921"/>
          </a:xfrm>
          <a:prstGeom prst="rect">
            <a:avLst/>
          </a:prstGeom>
          <a:ln>
            <a:noFill/>
          </a:ln>
          <a:effectLst>
            <a:softEdge rad="112500"/>
          </a:effectLst>
        </p:spPr>
      </p:pic>
      <p:sp>
        <p:nvSpPr>
          <p:cNvPr id="5" name="Tytuł 1"/>
          <p:cNvSpPr>
            <a:spLocks noGrp="1"/>
          </p:cNvSpPr>
          <p:nvPr>
            <p:ph type="title"/>
          </p:nvPr>
        </p:nvSpPr>
        <p:spPr>
          <a:xfrm>
            <a:off x="331127" y="431924"/>
            <a:ext cx="9980682" cy="1096962"/>
          </a:xfrm>
        </p:spPr>
        <p:txBody>
          <a:bodyPr>
            <a:normAutofit/>
          </a:bodyPr>
          <a:lstStyle/>
          <a:p>
            <a:r>
              <a:rPr lang="pl-PL" sz="4000" b="1" dirty="0">
                <a:solidFill>
                  <a:srgbClr val="FFFF00"/>
                </a:solidFill>
              </a:rPr>
              <a:t>Zasada swobodnej oceny dowodów </a:t>
            </a:r>
          </a:p>
        </p:txBody>
      </p:sp>
      <p:sp>
        <p:nvSpPr>
          <p:cNvPr id="6" name="Symbol zastępczy zawartości 2"/>
          <p:cNvSpPr>
            <a:spLocks noGrp="1"/>
          </p:cNvSpPr>
          <p:nvPr>
            <p:ph idx="1"/>
          </p:nvPr>
        </p:nvSpPr>
        <p:spPr>
          <a:xfrm>
            <a:off x="113227" y="1703231"/>
            <a:ext cx="9982200" cy="4572000"/>
          </a:xfrm>
        </p:spPr>
        <p:txBody>
          <a:bodyPr>
            <a:noAutofit/>
          </a:bodyPr>
          <a:lstStyle/>
          <a:p>
            <a:pPr algn="just"/>
            <a:r>
              <a:rPr lang="pl-PL" sz="1800" dirty="0">
                <a:latin typeface="Times New Roman" panose="02020603050405020304" pitchFamily="18" charset="0"/>
                <a:cs typeface="Times New Roman" panose="02020603050405020304" pitchFamily="18" charset="0"/>
              </a:rPr>
              <a:t>Przy ocenie dowodów sąd jest związany przeprowadzonymi dowodami. </a:t>
            </a:r>
          </a:p>
          <a:p>
            <a:pPr marL="800100" lvl="1" indent="-342900" algn="just">
              <a:buFont typeface="+mj-lt"/>
              <a:buAutoNum type="arabicPeriod"/>
            </a:pPr>
            <a:r>
              <a:rPr lang="pl-PL" dirty="0">
                <a:latin typeface="Times New Roman" panose="02020603050405020304" pitchFamily="18" charset="0"/>
                <a:cs typeface="Times New Roman" panose="02020603050405020304" pitchFamily="18" charset="0"/>
              </a:rPr>
              <a:t>nie może pominąć przeprowadzonych dowodów </a:t>
            </a:r>
          </a:p>
          <a:p>
            <a:pPr marL="800100" lvl="1" indent="-342900" algn="just">
              <a:buFont typeface="+mj-lt"/>
              <a:buAutoNum type="arabicPeriod"/>
            </a:pPr>
            <a:r>
              <a:rPr lang="pl-PL" dirty="0">
                <a:latin typeface="Times New Roman" panose="02020603050405020304" pitchFamily="18" charset="0"/>
                <a:cs typeface="Times New Roman" panose="02020603050405020304" pitchFamily="18" charset="0"/>
              </a:rPr>
              <a:t>nie może uwzględniać w swoich ocenach dowodów, które nie zostały przeprowadzone </a:t>
            </a:r>
          </a:p>
          <a:p>
            <a:pPr algn="just"/>
            <a:r>
              <a:rPr lang="pl-PL" sz="1800" dirty="0" smtClean="0">
                <a:latin typeface="Times New Roman" panose="02020603050405020304" pitchFamily="18" charset="0"/>
                <a:cs typeface="Times New Roman" panose="02020603050405020304" pitchFamily="18" charset="0"/>
              </a:rPr>
              <a:t>W </a:t>
            </a:r>
            <a:r>
              <a:rPr lang="pl-PL" sz="1800" dirty="0">
                <a:latin typeface="Times New Roman" panose="02020603050405020304" pitchFamily="18" charset="0"/>
                <a:cs typeface="Times New Roman" panose="02020603050405020304" pitchFamily="18" charset="0"/>
              </a:rPr>
              <a:t>KPK występuje swobodna i kontrolowana ocena dowodów, ponieważ:</a:t>
            </a:r>
          </a:p>
          <a:p>
            <a:pPr lvl="1" algn="just"/>
            <a:r>
              <a:rPr lang="pl-PL" dirty="0">
                <a:latin typeface="Times New Roman" panose="02020603050405020304" pitchFamily="18" charset="0"/>
                <a:cs typeface="Times New Roman" panose="02020603050405020304" pitchFamily="18" charset="0"/>
              </a:rPr>
              <a:t>organ musi wyjaśnić dlaczego oparł się na tych, a nie innych dowodach i nie uznał dowód przeciwnych (por. art. 424 w odniesieniu do wyroku; przepis ten stosuje się odpowiednio do uzasadnienia postanowień) </a:t>
            </a:r>
          </a:p>
          <a:p>
            <a:pPr lvl="1" algn="just"/>
            <a:r>
              <a:rPr lang="pl-PL" dirty="0">
                <a:latin typeface="Times New Roman" panose="02020603050405020304" pitchFamily="18" charset="0"/>
                <a:cs typeface="Times New Roman" panose="02020603050405020304" pitchFamily="18" charset="0"/>
              </a:rPr>
              <a:t>organ rozpoznający środek odwoławczy kontroluje swobodną ocenę dowodów dokonaną przez organ I instancji </a:t>
            </a:r>
          </a:p>
        </p:txBody>
      </p:sp>
    </p:spTree>
    <p:extLst>
      <p:ext uri="{BB962C8B-B14F-4D97-AF65-F5344CB8AC3E}">
        <p14:creationId xmlns:p14="http://schemas.microsoft.com/office/powerpoint/2010/main" xmlns="" val="30768400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485299" y="468027"/>
            <a:ext cx="9980682" cy="1096962"/>
          </a:xfrm>
        </p:spPr>
        <p:txBody>
          <a:bodyPr>
            <a:normAutofit/>
          </a:bodyPr>
          <a:lstStyle/>
          <a:p>
            <a:r>
              <a:rPr lang="pl-PL" sz="4000" dirty="0"/>
              <a:t>Zasada prawdy materialnej </a:t>
            </a:r>
          </a:p>
        </p:txBody>
      </p:sp>
      <p:sp>
        <p:nvSpPr>
          <p:cNvPr id="6" name="Symbol zastępczy zawartości 2"/>
          <p:cNvSpPr>
            <a:spLocks noGrp="1"/>
          </p:cNvSpPr>
          <p:nvPr>
            <p:ph idx="1"/>
          </p:nvPr>
        </p:nvSpPr>
        <p:spPr>
          <a:xfrm>
            <a:off x="121704" y="1722100"/>
            <a:ext cx="10707872" cy="4981353"/>
          </a:xfrm>
        </p:spPr>
        <p:txBody>
          <a:bodyPr>
            <a:noAutofit/>
          </a:bodyPr>
          <a:lstStyle/>
          <a:p>
            <a:pPr algn="just"/>
            <a:r>
              <a:rPr lang="pl-PL" sz="1600" b="1" dirty="0">
                <a:latin typeface="Times New Roman" panose="02020603050405020304" pitchFamily="18" charset="0"/>
                <a:cs typeface="Times New Roman" panose="02020603050405020304" pitchFamily="18" charset="0"/>
              </a:rPr>
              <a:t>Zasada prawdy materialnej</a:t>
            </a:r>
            <a:r>
              <a:rPr lang="pl-PL" sz="1600" dirty="0">
                <a:latin typeface="Times New Roman" panose="02020603050405020304" pitchFamily="18" charset="0"/>
                <a:cs typeface="Times New Roman" panose="02020603050405020304" pitchFamily="18" charset="0"/>
              </a:rPr>
              <a:t> – dyrektywa skierowana do organów procesowych w każdym stadium postępowania, zgodnie z którą podstawę wszelkich rozstrzygnięć (niezależnie od ich formy – zarządzeń, postanowień, wyroków) powinny stanowić prawdziwe ustalenia faktyczne (art. 2 </a:t>
            </a:r>
            <a:r>
              <a:rPr lang="pl-PL" sz="1600" dirty="0">
                <a:latin typeface="Times New Roman" panose="02020603050405020304" pitchFamily="18" charset="0"/>
                <a:ea typeface="Yu Gothic UI Semilight" panose="020B0400000000000000" pitchFamily="34" charset="-128"/>
                <a:cs typeface="Times New Roman" panose="02020603050405020304" pitchFamily="18" charset="0"/>
              </a:rPr>
              <a:t>§ 2)</a:t>
            </a:r>
            <a:r>
              <a:rPr lang="pl-PL" sz="1600" dirty="0">
                <a:latin typeface="Times New Roman" panose="02020603050405020304" pitchFamily="18" charset="0"/>
                <a:cs typeface="Times New Roman" panose="02020603050405020304" pitchFamily="18" charset="0"/>
              </a:rPr>
              <a:t> </a:t>
            </a:r>
          </a:p>
          <a:p>
            <a:pPr algn="just"/>
            <a:r>
              <a:rPr lang="pl-PL" sz="1600" dirty="0">
                <a:latin typeface="Times New Roman" panose="02020603050405020304" pitchFamily="18" charset="0"/>
                <a:cs typeface="Times New Roman" panose="02020603050405020304" pitchFamily="18" charset="0"/>
              </a:rPr>
              <a:t>Prawda – sąd zgodny z rzeczywistością. Podstawą wszystkich decyzji procesowych powinny być </a:t>
            </a:r>
            <a:r>
              <a:rPr lang="pl-PL" sz="1600" b="1" dirty="0">
                <a:latin typeface="Times New Roman" panose="02020603050405020304" pitchFamily="18" charset="0"/>
                <a:cs typeface="Times New Roman" panose="02020603050405020304" pitchFamily="18" charset="0"/>
              </a:rPr>
              <a:t>zgodne z prawdą ustalenia faktyczne</a:t>
            </a:r>
            <a:r>
              <a:rPr lang="pl-PL" sz="1600" dirty="0">
                <a:latin typeface="Times New Roman" panose="02020603050405020304" pitchFamily="18" charset="0"/>
                <a:cs typeface="Times New Roman" panose="02020603050405020304" pitchFamily="18" charset="0"/>
              </a:rPr>
              <a:t>, czyli takie, gdy w świetle przeprowadzonych dowodów fakt przeciwny dowodzonemu jest niemożliwy lub wysoce nieprawdopodobny. </a:t>
            </a:r>
          </a:p>
          <a:p>
            <a:pPr lvl="1" algn="just"/>
            <a:r>
              <a:rPr lang="pl-PL" sz="1600" dirty="0">
                <a:latin typeface="Times New Roman" panose="02020603050405020304" pitchFamily="18" charset="0"/>
                <a:cs typeface="Times New Roman" panose="02020603050405020304" pitchFamily="18" charset="0"/>
              </a:rPr>
              <a:t>sporne – czy można poznać całą prawdę w procesie karnym? Raczej nie, ale powinno się dążyć do poznania w takim stopniu, w jakim jest to możliwe z poszanowaniem praw procesowych uczestników postępowania i warunków rzetelnego procesu sądowego</a:t>
            </a:r>
          </a:p>
          <a:p>
            <a:pPr lvl="1" algn="just"/>
            <a:r>
              <a:rPr lang="pl-PL" sz="1600" dirty="0">
                <a:latin typeface="Times New Roman" panose="02020603050405020304" pitchFamily="18" charset="0"/>
                <a:cs typeface="Times New Roman" panose="02020603050405020304" pitchFamily="18" charset="0"/>
              </a:rPr>
              <a:t>prawda materialna nigdy nie jest celem samym w sobie i dążenie do celu w postaci poznania prawdy nie uświęca środków, za pomocą których cel ten starano się </a:t>
            </a:r>
            <a:r>
              <a:rPr lang="pl-PL" sz="1600" dirty="0" smtClean="0">
                <a:latin typeface="Times New Roman" panose="02020603050405020304" pitchFamily="18" charset="0"/>
                <a:cs typeface="Times New Roman" panose="02020603050405020304" pitchFamily="18" charset="0"/>
              </a:rPr>
              <a:t>osiągnąć</a:t>
            </a:r>
            <a:endParaRPr lang="pl-PL"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453372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Zasada bezpośredniości </a:t>
            </a:r>
          </a:p>
        </p:txBody>
      </p:sp>
      <p:sp>
        <p:nvSpPr>
          <p:cNvPr id="6" name="Symbol zastępczy zawartości 2"/>
          <p:cNvSpPr>
            <a:spLocks noGrp="1"/>
          </p:cNvSpPr>
          <p:nvPr>
            <p:ph idx="1"/>
          </p:nvPr>
        </p:nvSpPr>
        <p:spPr>
          <a:xfrm>
            <a:off x="338384" y="1407017"/>
            <a:ext cx="9982200" cy="4572000"/>
          </a:xfrm>
        </p:spPr>
        <p:txBody>
          <a:bodyPr>
            <a:noAutofit/>
          </a:bodyPr>
          <a:lstStyle/>
          <a:p>
            <a:pPr algn="just"/>
            <a:r>
              <a:rPr lang="pl-PL" sz="1800" dirty="0">
                <a:latin typeface="Times New Roman" panose="02020603050405020304" pitchFamily="18" charset="0"/>
                <a:cs typeface="Times New Roman" panose="02020603050405020304" pitchFamily="18" charset="0"/>
              </a:rPr>
              <a:t>Zasada bezpośredniości to dyrektywa, w myśl której organ procesowy </a:t>
            </a:r>
            <a:r>
              <a:rPr lang="pl-PL" sz="1800" b="1" dirty="0">
                <a:latin typeface="Times New Roman" panose="02020603050405020304" pitchFamily="18" charset="0"/>
                <a:cs typeface="Times New Roman" panose="02020603050405020304" pitchFamily="18" charset="0"/>
              </a:rPr>
              <a:t>powinien zetknąć się ze środkiem i źródłem dowodowym osobiście, a środkiem dowodowym, na którym opiera swoje ustalenia, powinien być przede wszystkim środek dowodowy pierwotny (dowód pierwotny). </a:t>
            </a:r>
            <a:r>
              <a:rPr lang="pl-PL" sz="1800" dirty="0">
                <a:latin typeface="Times New Roman" panose="02020603050405020304" pitchFamily="18" charset="0"/>
                <a:cs typeface="Times New Roman" panose="02020603050405020304" pitchFamily="18" charset="0"/>
              </a:rPr>
              <a:t>Jest to zasada nieskodyfikowana. Można ją wyinterpretować głównie z art. 92, 410 i 174 k.p.k.</a:t>
            </a:r>
          </a:p>
          <a:p>
            <a:pPr algn="just"/>
            <a:r>
              <a:rPr lang="pl-PL" sz="1800" dirty="0">
                <a:latin typeface="Times New Roman" panose="02020603050405020304" pitchFamily="18" charset="0"/>
                <a:cs typeface="Times New Roman" panose="02020603050405020304" pitchFamily="18" charset="0"/>
              </a:rPr>
              <a:t>Każde poznawanie zdarzenia przez sąd jest poznawaniem pośrednim. Sąd może zetknąć się ze zdarzeniem tylko za pośrednictwem dowodów. Zasada bezpośredniości składa się z dwóch, pozostających ze</a:t>
            </a:r>
            <a:r>
              <a:rPr lang="pl-PL" sz="1800" b="1" dirty="0">
                <a:latin typeface="Times New Roman" panose="02020603050405020304" pitchFamily="18" charset="0"/>
                <a:cs typeface="Times New Roman" panose="02020603050405020304" pitchFamily="18" charset="0"/>
              </a:rPr>
              <a:t> </a:t>
            </a:r>
            <a:r>
              <a:rPr lang="pl-PL" sz="1800" dirty="0">
                <a:latin typeface="Times New Roman" panose="02020603050405020304" pitchFamily="18" charset="0"/>
                <a:cs typeface="Times New Roman" panose="02020603050405020304" pitchFamily="18" charset="0"/>
              </a:rPr>
              <a:t>sobą w związku, dyrektyw:</a:t>
            </a:r>
          </a:p>
          <a:p>
            <a:pPr marL="457200" lvl="1" indent="0" algn="just">
              <a:buNone/>
            </a:pPr>
            <a:r>
              <a:rPr lang="pl-PL" sz="1800" dirty="0">
                <a:latin typeface="Times New Roman" panose="02020603050405020304" pitchFamily="18" charset="0"/>
                <a:cs typeface="Times New Roman" panose="02020603050405020304" pitchFamily="18" charset="0"/>
                <a:sym typeface="Wingdings" panose="05000000000000000000" pitchFamily="2" charset="2"/>
              </a:rPr>
              <a:t></a:t>
            </a:r>
            <a:r>
              <a:rPr lang="pl-PL" sz="1800" dirty="0">
                <a:latin typeface="Times New Roman" panose="02020603050405020304" pitchFamily="18" charset="0"/>
                <a:cs typeface="Times New Roman" panose="02020603050405020304" pitchFamily="18" charset="0"/>
              </a:rPr>
              <a:t> zasada bezpośredniości </a:t>
            </a:r>
            <a:r>
              <a:rPr lang="pl-PL" sz="1800" u="sng" dirty="0">
                <a:latin typeface="Times New Roman" panose="02020603050405020304" pitchFamily="18" charset="0"/>
                <a:cs typeface="Times New Roman" panose="02020603050405020304" pitchFamily="18" charset="0"/>
              </a:rPr>
              <a:t>w znaczeniu formalnym</a:t>
            </a:r>
            <a:r>
              <a:rPr lang="pl-PL" sz="1800" dirty="0">
                <a:latin typeface="Times New Roman" panose="02020603050405020304" pitchFamily="18" charset="0"/>
                <a:cs typeface="Times New Roman" panose="02020603050405020304" pitchFamily="18" charset="0"/>
              </a:rPr>
              <a:t> – </a:t>
            </a:r>
            <a:r>
              <a:rPr lang="pl-PL" sz="1800" b="1" dirty="0">
                <a:latin typeface="Times New Roman" panose="02020603050405020304" pitchFamily="18" charset="0"/>
                <a:cs typeface="Times New Roman" panose="02020603050405020304" pitchFamily="18" charset="0"/>
              </a:rPr>
              <a:t>organ procesowy powinien zetknąć się osobiście ze środkiem i źródłem dowodowym. </a:t>
            </a:r>
            <a:r>
              <a:rPr lang="pl-PL" sz="1800" dirty="0">
                <a:latin typeface="Times New Roman" panose="02020603050405020304" pitchFamily="18" charset="0"/>
                <a:cs typeface="Times New Roman" panose="02020603050405020304" pitchFamily="18" charset="0"/>
              </a:rPr>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marL="457200" lvl="1" indent="0" algn="just">
              <a:buNone/>
            </a:pPr>
            <a:r>
              <a:rPr lang="pl-PL" sz="1800" dirty="0">
                <a:latin typeface="Times New Roman" panose="02020603050405020304" pitchFamily="18" charset="0"/>
                <a:cs typeface="Times New Roman" panose="02020603050405020304" pitchFamily="18" charset="0"/>
                <a:sym typeface="Wingdings" panose="05000000000000000000" pitchFamily="2" charset="2"/>
              </a:rPr>
              <a:t></a:t>
            </a:r>
            <a:r>
              <a:rPr lang="pl-PL" sz="1800" dirty="0">
                <a:latin typeface="Times New Roman" panose="02020603050405020304" pitchFamily="18" charset="0"/>
                <a:cs typeface="Times New Roman" panose="02020603050405020304" pitchFamily="18" charset="0"/>
              </a:rPr>
              <a:t> zasada bezpośredniości w znaczeniu </a:t>
            </a:r>
            <a:r>
              <a:rPr lang="pl-PL" sz="1800" u="sng" dirty="0">
                <a:latin typeface="Times New Roman" panose="02020603050405020304" pitchFamily="18" charset="0"/>
                <a:cs typeface="Times New Roman" panose="02020603050405020304" pitchFamily="18" charset="0"/>
              </a:rPr>
              <a:t>materialnym</a:t>
            </a:r>
            <a:r>
              <a:rPr lang="pl-PL" sz="1800" dirty="0">
                <a:latin typeface="Times New Roman" panose="02020603050405020304" pitchFamily="18" charset="0"/>
                <a:cs typeface="Times New Roman" panose="02020603050405020304" pitchFamily="18" charset="0"/>
              </a:rPr>
              <a:t> – </a:t>
            </a:r>
            <a:r>
              <a:rPr lang="pl-PL" sz="1800" b="1" dirty="0">
                <a:latin typeface="Times New Roman" panose="02020603050405020304" pitchFamily="18" charset="0"/>
                <a:cs typeface="Times New Roman" panose="02020603050405020304" pitchFamily="18" charset="0"/>
              </a:rPr>
              <a:t>organ procesowy powinien dokonywać ustaleń przede wszystkim za pomocą dowodów pierwotnych. </a:t>
            </a:r>
            <a:endParaRPr lang="pl-PL" sz="1800" dirty="0">
              <a:latin typeface="Times New Roman" panose="02020603050405020304" pitchFamily="18" charset="0"/>
              <a:cs typeface="Times New Roman" panose="02020603050405020304" pitchFamily="18" charset="0"/>
            </a:endParaRPr>
          </a:p>
          <a:p>
            <a:pPr algn="just"/>
            <a:endParaRPr lang="pl-PL"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54277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449353" y="76200"/>
            <a:ext cx="11291775" cy="1096962"/>
          </a:xfrm>
        </p:spPr>
        <p:txBody>
          <a:bodyPr>
            <a:normAutofit/>
          </a:bodyPr>
          <a:lstStyle/>
          <a:p>
            <a:r>
              <a:rPr lang="pl-PL" sz="1200" dirty="0"/>
              <a:t>Ciężar </a:t>
            </a:r>
            <a:r>
              <a:rPr lang="pl-PL" sz="1200" dirty="0" smtClean="0"/>
              <a:t>dowodu (obowiązek dowodzenie ze względu na swój własny interes) </a:t>
            </a:r>
            <a:r>
              <a:rPr lang="pl-PL" sz="1200" dirty="0"/>
              <a:t>i ciężar (obowiązek) </a:t>
            </a:r>
            <a:r>
              <a:rPr lang="pl-PL" sz="1200" dirty="0" smtClean="0"/>
              <a:t>dowodzenia (obowiązek dowodzenie ze względu na cudzy interes)</a:t>
            </a:r>
            <a:endParaRPr lang="pl-PL" sz="1200" dirty="0"/>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xmlns="" val="1938606379"/>
              </p:ext>
            </p:extLst>
          </p:nvPr>
        </p:nvGraphicFramePr>
        <p:xfrm>
          <a:off x="449353" y="1173162"/>
          <a:ext cx="11291776" cy="4609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Obraz 5"/>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311445" y="5136264"/>
            <a:ext cx="2628900" cy="1743075"/>
          </a:xfrm>
          <a:prstGeom prst="rect">
            <a:avLst/>
          </a:prstGeom>
          <a:ln>
            <a:noFill/>
          </a:ln>
          <a:effectLst>
            <a:softEdge rad="112500"/>
          </a:effectLst>
        </p:spPr>
      </p:pic>
      <p:sp>
        <p:nvSpPr>
          <p:cNvPr id="7" name="pole tekstowe 6"/>
          <p:cNvSpPr txBox="1"/>
          <p:nvPr/>
        </p:nvSpPr>
        <p:spPr>
          <a:xfrm>
            <a:off x="1003005" y="5842337"/>
            <a:ext cx="11291776" cy="1015663"/>
          </a:xfrm>
          <a:prstGeom prst="rect">
            <a:avLst/>
          </a:prstGeom>
          <a:noFill/>
        </p:spPr>
        <p:txBody>
          <a:bodyPr wrap="square" rtlCol="0">
            <a:spAutoFit/>
          </a:bodyPr>
          <a:lstStyle/>
          <a:p>
            <a:pPr algn="ctr"/>
            <a:r>
              <a:rPr lang="pl-PL" sz="2000" b="1" dirty="0">
                <a:solidFill>
                  <a:srgbClr val="FF0000"/>
                </a:solidFill>
              </a:rPr>
              <a:t>Ciężar dowodu w znaczeniu materialnym NIGDY nie spoczywa na oskarżonym ze względu na zasadę domniemania niewinności. To oskarżenie ma udowodnić winę oskarżonego, a nie oskarżony ma udowodnić, że jest niewinny. </a:t>
            </a:r>
          </a:p>
        </p:txBody>
      </p:sp>
    </p:spTree>
    <p:extLst>
      <p:ext uri="{BB962C8B-B14F-4D97-AF65-F5344CB8AC3E}">
        <p14:creationId xmlns:p14="http://schemas.microsoft.com/office/powerpoint/2010/main" xmlns="" val="22156900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pPr algn="ctr"/>
            <a:r>
              <a:rPr lang="pl-PL" sz="3600" dirty="0"/>
              <a:t>Źródło dowodowe a środek dowodowy </a:t>
            </a:r>
          </a:p>
        </p:txBody>
      </p:sp>
      <p:graphicFrame>
        <p:nvGraphicFramePr>
          <p:cNvPr id="6" name="Diagram 5"/>
          <p:cNvGraphicFramePr/>
          <p:nvPr>
            <p:extLst>
              <p:ext uri="{D42A27DB-BD31-4B8C-83A1-F6EECF244321}">
                <p14:modId xmlns:p14="http://schemas.microsoft.com/office/powerpoint/2010/main" xmlns="" val="1563033564"/>
              </p:ext>
            </p:extLst>
          </p:nvPr>
        </p:nvGraphicFramePr>
        <p:xfrm>
          <a:off x="1833673" y="1536405"/>
          <a:ext cx="8523136" cy="3870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Symbol zastępczy zawartości 7"/>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9428126" y="4327156"/>
            <a:ext cx="2159000" cy="2159000"/>
          </a:xfrm>
          <a:prstGeom prst="rect">
            <a:avLst/>
          </a:prstGeom>
          <a:ln>
            <a:noFill/>
          </a:ln>
          <a:effectLst>
            <a:softEdge rad="112500"/>
          </a:effectLst>
        </p:spPr>
      </p:pic>
    </p:spTree>
    <p:extLst>
      <p:ext uri="{BB962C8B-B14F-4D97-AF65-F5344CB8AC3E}">
        <p14:creationId xmlns:p14="http://schemas.microsoft.com/office/powerpoint/2010/main" xmlns="" val="14955933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pPr algn="r"/>
            <a:r>
              <a:rPr lang="pl-PL" sz="4000" dirty="0"/>
              <a:t>Przedmiot dowodu </a:t>
            </a:r>
          </a:p>
        </p:txBody>
      </p:sp>
      <p:sp>
        <p:nvSpPr>
          <p:cNvPr id="5" name="Symbol zastępczy zawartości 2"/>
          <p:cNvSpPr>
            <a:spLocks noGrp="1"/>
          </p:cNvSpPr>
          <p:nvPr>
            <p:ph idx="1"/>
          </p:nvPr>
        </p:nvSpPr>
        <p:spPr>
          <a:xfrm>
            <a:off x="6964324" y="1578934"/>
            <a:ext cx="4316819" cy="5353494"/>
          </a:xfrm>
        </p:spPr>
        <p:txBody>
          <a:bodyPr>
            <a:normAutofit fontScale="62500" lnSpcReduction="20000"/>
          </a:bodyPr>
          <a:lstStyle/>
          <a:p>
            <a:pPr algn="just"/>
            <a:r>
              <a:rPr lang="pl-PL" dirty="0"/>
              <a:t>Przedmiotem dowodu jest fakt (okoliczność faktyczna) istotna w postępowaniu. </a:t>
            </a:r>
          </a:p>
          <a:p>
            <a:pPr lvl="1" algn="just"/>
            <a:r>
              <a:rPr lang="pl-PL" b="1" dirty="0"/>
              <a:t>Przedmiot dowodu – fakt podlegający udowodnieniu </a:t>
            </a:r>
          </a:p>
          <a:p>
            <a:pPr algn="just"/>
            <a:endParaRPr lang="pl-PL" b="1" u="sng" dirty="0"/>
          </a:p>
          <a:p>
            <a:pPr marL="0" indent="0" algn="just">
              <a:buNone/>
            </a:pPr>
            <a:endParaRPr lang="pl-PL" b="1" u="sng" dirty="0"/>
          </a:p>
          <a:p>
            <a:pPr algn="just"/>
            <a:r>
              <a:rPr lang="pl-PL" b="1" u="sng" dirty="0"/>
              <a:t>Wyjątkowo</a:t>
            </a:r>
            <a:r>
              <a:rPr lang="pl-PL" dirty="0"/>
              <a:t> przedmiotem dowodu może być prawo np. w odniesieniu do specjalistycznych norm technicznych, przepisów prawa międzynarodowego, czy ustawodawstwa innego państwa. </a:t>
            </a:r>
          </a:p>
          <a:p>
            <a:pPr lvl="1" algn="just"/>
            <a:r>
              <a:rPr lang="pl-PL" dirty="0"/>
              <a:t>Wyjątkowość możliwości dowodzenia przepisów prawa wynika z założenia, że sąd orzekający zna prawo. </a:t>
            </a:r>
          </a:p>
          <a:p>
            <a:pPr lvl="1" algn="just"/>
            <a:r>
              <a:rPr lang="pl-PL" dirty="0"/>
              <a:t>domniemanie, że sąd zna prawo </a:t>
            </a:r>
            <a:r>
              <a:rPr lang="pl-PL" dirty="0" smtClean="0"/>
              <a:t>(</a:t>
            </a:r>
            <a:r>
              <a:rPr lang="pl-PL" dirty="0" err="1" smtClean="0"/>
              <a:t>iura</a:t>
            </a:r>
            <a:r>
              <a:rPr lang="pl-PL" dirty="0" smtClean="0"/>
              <a:t> </a:t>
            </a:r>
            <a:r>
              <a:rPr lang="pl-PL" dirty="0" err="1" smtClean="0"/>
              <a:t>novit</a:t>
            </a:r>
            <a:r>
              <a:rPr lang="pl-PL" dirty="0" smtClean="0"/>
              <a:t> </a:t>
            </a:r>
            <a:r>
              <a:rPr lang="pl-PL" dirty="0" err="1" smtClean="0"/>
              <a:t>curia</a:t>
            </a:r>
            <a:r>
              <a:rPr lang="pl-PL" dirty="0" smtClean="0"/>
              <a:t>)</a:t>
            </a:r>
            <a:endParaRPr lang="pl-PL" dirty="0"/>
          </a:p>
          <a:p>
            <a:pPr lvl="1" algn="just"/>
            <a:endParaRPr lang="pl-PL" dirty="0"/>
          </a:p>
          <a:p>
            <a:pPr algn="just"/>
            <a:endParaRPr lang="pl-PL" dirty="0"/>
          </a:p>
        </p:txBody>
      </p:sp>
      <p:graphicFrame>
        <p:nvGraphicFramePr>
          <p:cNvPr id="6" name="Diagram 5"/>
          <p:cNvGraphicFramePr/>
          <p:nvPr>
            <p:extLst>
              <p:ext uri="{D42A27DB-BD31-4B8C-83A1-F6EECF244321}">
                <p14:modId xmlns:p14="http://schemas.microsoft.com/office/powerpoint/2010/main" xmlns="" val="1739335671"/>
              </p:ext>
            </p:extLst>
          </p:nvPr>
        </p:nvGraphicFramePr>
        <p:xfrm>
          <a:off x="494414" y="76200"/>
          <a:ext cx="6198782" cy="6049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661194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Systematyka dowodów </a:t>
            </a:r>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xmlns="" val="1014913545"/>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a 5"/>
          <p:cNvGrpSpPr/>
          <p:nvPr/>
        </p:nvGrpSpPr>
        <p:grpSpPr>
          <a:xfrm rot="424715">
            <a:off x="1115817" y="2610447"/>
            <a:ext cx="1805600" cy="2343882"/>
            <a:chOff x="2876090" y="2049739"/>
            <a:chExt cx="1805600" cy="2343882"/>
          </a:xfrm>
        </p:grpSpPr>
        <p:sp>
          <p:nvSpPr>
            <p:cNvPr id="7" name="Prostokąt: zaokrąglone rogi 5"/>
            <p:cNvSpPr/>
            <p:nvPr/>
          </p:nvSpPr>
          <p:spPr>
            <a:xfrm rot="21360000">
              <a:off x="2876090" y="2049739"/>
              <a:ext cx="1642267" cy="765129"/>
            </a:xfrm>
            <a:prstGeom prst="roundRect">
              <a:avLst/>
            </a:prstGeom>
            <a:solidFill>
              <a:schemeClr val="tx2">
                <a:lumMod val="50000"/>
                <a:lumOff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pl-PL" dirty="0"/>
                <a:t>prywatne </a:t>
              </a:r>
            </a:p>
          </p:txBody>
        </p:sp>
        <p:sp>
          <p:nvSpPr>
            <p:cNvPr id="8" name="Prostokąt: zaokrąglone rogi 4"/>
            <p:cNvSpPr txBox="1"/>
            <p:nvPr/>
          </p:nvSpPr>
          <p:spPr>
            <a:xfrm rot="21175285">
              <a:off x="3114125" y="3703194"/>
              <a:ext cx="1567565" cy="6904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prywatne </a:t>
              </a:r>
            </a:p>
          </p:txBody>
        </p:sp>
      </p:grpSp>
      <p:grpSp>
        <p:nvGrpSpPr>
          <p:cNvPr id="12" name="Grupa 11"/>
          <p:cNvGrpSpPr/>
          <p:nvPr/>
        </p:nvGrpSpPr>
        <p:grpSpPr>
          <a:xfrm>
            <a:off x="8741080" y="4373964"/>
            <a:ext cx="2571962" cy="784008"/>
            <a:chOff x="2876090" y="2030860"/>
            <a:chExt cx="1642267" cy="784008"/>
          </a:xfrm>
        </p:grpSpPr>
        <p:sp>
          <p:nvSpPr>
            <p:cNvPr id="13" name="Prostokąt: zaokrąglone rogi 11"/>
            <p:cNvSpPr/>
            <p:nvPr/>
          </p:nvSpPr>
          <p:spPr>
            <a:xfrm rot="21360000">
              <a:off x="2876090" y="2049739"/>
              <a:ext cx="1642267" cy="76512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Prostokąt: zaokrąglone rogi 4"/>
            <p:cNvSpPr txBox="1"/>
            <p:nvPr/>
          </p:nvSpPr>
          <p:spPr>
            <a:xfrm rot="21360000">
              <a:off x="2887807" y="2030860"/>
              <a:ext cx="1591945" cy="7480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dirty="0"/>
                <a:t>nielegalne i zebrane w sposób sprzeczny z ustawą </a:t>
              </a:r>
              <a:endParaRPr lang="pl-PL" sz="1800" kern="1200" dirty="0"/>
            </a:p>
          </p:txBody>
        </p:sp>
      </p:grpSp>
    </p:spTree>
    <p:extLst>
      <p:ext uri="{BB962C8B-B14F-4D97-AF65-F5344CB8AC3E}">
        <p14:creationId xmlns:p14="http://schemas.microsoft.com/office/powerpoint/2010/main" xmlns="" val="255636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r>
              <a:rPr lang="pl-PL" dirty="0" smtClean="0"/>
              <a:t>Czynności dowodowe są dokonywane przez uczestników procesu, zwłaszcza organy procesowe i strony procesowe. </a:t>
            </a:r>
          </a:p>
          <a:p>
            <a:r>
              <a:rPr lang="pl-PL" dirty="0" smtClean="0"/>
              <a:t> W postępowaniu przygotowawczym przede wszystkim następuje poszukiwanie, gromadzenie, zabezpieczanie i utrwalanie dowodów (297 § 1 </a:t>
            </a:r>
            <a:r>
              <a:rPr lang="pl-PL" dirty="0" err="1" smtClean="0"/>
              <a:t>pkt</a:t>
            </a:r>
            <a:r>
              <a:rPr lang="pl-PL" dirty="0" smtClean="0"/>
              <a:t> 5 k.p.k.)</a:t>
            </a:r>
          </a:p>
          <a:p>
            <a:r>
              <a:rPr lang="pl-PL" dirty="0" smtClean="0"/>
              <a:t>WYKRYCIE – często następuje poza procesem w toku czynności operacyjno-rozpoznawczych niezaliczanych do czynności procesowych (</a:t>
            </a:r>
            <a:r>
              <a:rPr lang="pl-PL" dirty="0" err="1" smtClean="0"/>
              <a:t>np.obserwacja</a:t>
            </a:r>
            <a:r>
              <a:rPr lang="pl-PL" dirty="0" smtClean="0"/>
              <a:t>, inwigilacja, podsłuch).</a:t>
            </a:r>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Systematyka dowodów </a:t>
            </a:r>
          </a:p>
        </p:txBody>
      </p:sp>
      <p:sp>
        <p:nvSpPr>
          <p:cNvPr id="6" name="Symbol zastępczy zawartości 4"/>
          <p:cNvSpPr>
            <a:spLocks noGrp="1"/>
          </p:cNvSpPr>
          <p:nvPr>
            <p:ph idx="1"/>
          </p:nvPr>
        </p:nvSpPr>
        <p:spPr>
          <a:xfrm>
            <a:off x="393405" y="2424112"/>
            <a:ext cx="5630967" cy="4125544"/>
          </a:xfrm>
          <a:prstGeom prst="rect">
            <a:avLst/>
          </a:prstGeom>
        </p:spPr>
        <p:txBody>
          <a:bodyPr>
            <a:normAutofit fontScale="62500" lnSpcReduction="20000"/>
          </a:bodyPr>
          <a:lstStyle/>
          <a:p>
            <a:pPr marL="0" indent="0" algn="ctr">
              <a:buNone/>
            </a:pPr>
            <a:endParaRPr lang="pl-PL" dirty="0"/>
          </a:p>
          <a:p>
            <a:pPr marL="0" indent="0" algn="ctr">
              <a:buNone/>
            </a:pPr>
            <a:r>
              <a:rPr lang="pl-PL" dirty="0"/>
              <a:t>podział ze względu na rodzaj </a:t>
            </a:r>
            <a:r>
              <a:rPr lang="pl-PL" b="1" dirty="0"/>
              <a:t>źródła dowodowego </a:t>
            </a:r>
          </a:p>
          <a:p>
            <a:pPr algn="just"/>
            <a:r>
              <a:rPr lang="pl-PL" b="1" u="sng" dirty="0"/>
              <a:t>Dowody osobowe </a:t>
            </a:r>
            <a:r>
              <a:rPr lang="pl-PL" dirty="0"/>
              <a:t>- pochodzą od człowieka (osoby żyjącej)</a:t>
            </a:r>
          </a:p>
          <a:p>
            <a:pPr lvl="1" algn="just"/>
            <a:r>
              <a:rPr lang="pl-PL" dirty="0"/>
              <a:t>Świadek, oskarżony</a:t>
            </a:r>
          </a:p>
          <a:p>
            <a:pPr lvl="1" algn="just"/>
            <a:r>
              <a:rPr lang="pl-PL" dirty="0"/>
              <a:t>Sposób przeprowadzenia – przesłuchanie</a:t>
            </a:r>
          </a:p>
          <a:p>
            <a:pPr lvl="1" algn="just"/>
            <a:r>
              <a:rPr lang="pl-PL" dirty="0"/>
              <a:t>Środek dowodowy – zeznania, wyjaśnienia</a:t>
            </a:r>
          </a:p>
          <a:p>
            <a:pPr algn="just"/>
            <a:r>
              <a:rPr lang="pl-PL" b="1" u="sng" dirty="0"/>
              <a:t>Dowody rzeczowe </a:t>
            </a:r>
            <a:r>
              <a:rPr lang="pl-PL" dirty="0"/>
              <a:t>- rzecz w szerokim znaczeniu tego słowa </a:t>
            </a:r>
          </a:p>
          <a:p>
            <a:pPr lvl="1" algn="just"/>
            <a:r>
              <a:rPr lang="pl-PL" dirty="0"/>
              <a:t>Przedmiot, miejsce, ciało człowieka </a:t>
            </a:r>
          </a:p>
          <a:p>
            <a:pPr lvl="1" algn="just"/>
            <a:r>
              <a:rPr lang="pl-PL" dirty="0"/>
              <a:t>Sposób przeprowadzenia – oględziny </a:t>
            </a:r>
          </a:p>
          <a:p>
            <a:pPr lvl="1" algn="just"/>
            <a:r>
              <a:rPr lang="pl-PL" dirty="0"/>
              <a:t>Środek dowodowy – cechy i właściwości rzeczy </a:t>
            </a:r>
          </a:p>
        </p:txBody>
      </p:sp>
      <p:sp>
        <p:nvSpPr>
          <p:cNvPr id="8" name="Symbol zastępczy zawartości 6"/>
          <p:cNvSpPr>
            <a:spLocks noGrp="1"/>
          </p:cNvSpPr>
          <p:nvPr>
            <p:ph sz="quarter" idx="4294967295"/>
          </p:nvPr>
        </p:nvSpPr>
        <p:spPr>
          <a:xfrm>
            <a:off x="6556375" y="2424113"/>
            <a:ext cx="5635625" cy="4125912"/>
          </a:xfrm>
          <a:prstGeom prst="rect">
            <a:avLst/>
          </a:prstGeom>
        </p:spPr>
        <p:txBody>
          <a:bodyPr>
            <a:normAutofit fontScale="62500" lnSpcReduction="20000"/>
          </a:bodyPr>
          <a:lstStyle/>
          <a:p>
            <a:pPr marL="0" indent="0" algn="ctr">
              <a:buNone/>
            </a:pPr>
            <a:endParaRPr lang="pl-PL" dirty="0"/>
          </a:p>
          <a:p>
            <a:pPr marL="0" indent="0" algn="ctr">
              <a:buNone/>
            </a:pPr>
            <a:r>
              <a:rPr lang="pl-PL" dirty="0"/>
              <a:t>kryterium </a:t>
            </a:r>
            <a:r>
              <a:rPr lang="pl-PL" b="1" dirty="0"/>
              <a:t>treści środka dowodowego </a:t>
            </a:r>
            <a:r>
              <a:rPr lang="pl-PL" dirty="0"/>
              <a:t>(treść informacyjna)</a:t>
            </a:r>
          </a:p>
          <a:p>
            <a:pPr algn="just"/>
            <a:r>
              <a:rPr lang="pl-PL" b="1" u="sng" dirty="0"/>
              <a:t>Dowody pojęciowe </a:t>
            </a:r>
            <a:r>
              <a:rPr lang="pl-PL" dirty="0"/>
              <a:t>- dowody zawierające treści intelektualne </a:t>
            </a:r>
          </a:p>
          <a:p>
            <a:pPr lvl="1" algn="just"/>
            <a:r>
              <a:rPr lang="pl-PL" dirty="0"/>
              <a:t>Poznawane za pomocą zmysłów, ale organ procesowy dostaje je w gotowej formie </a:t>
            </a:r>
          </a:p>
          <a:p>
            <a:pPr lvl="1" algn="just"/>
            <a:r>
              <a:rPr lang="pl-PL" dirty="0"/>
              <a:t>Oświadczenia wiedzy osobowych źródeł dowodowych, treść dokumentu, filmu </a:t>
            </a:r>
          </a:p>
          <a:p>
            <a:pPr algn="just"/>
            <a:r>
              <a:rPr lang="pl-PL" b="1" dirty="0"/>
              <a:t> </a:t>
            </a:r>
            <a:r>
              <a:rPr lang="pl-PL" b="1" u="sng" dirty="0"/>
              <a:t>Dowody zmysłowe</a:t>
            </a:r>
            <a:r>
              <a:rPr lang="pl-PL" dirty="0"/>
              <a:t> - środek dowodowy oddziałuje na zmysły i dopiero w wyniku doznań zmysłowych powstaje treść pojęciowa </a:t>
            </a:r>
          </a:p>
          <a:p>
            <a:pPr lvl="1" algn="just"/>
            <a:r>
              <a:rPr lang="pl-PL" dirty="0"/>
              <a:t>Poznanie dowodów rzeczowych, ich cech i właściwości poprzez oględziny </a:t>
            </a:r>
          </a:p>
          <a:p>
            <a:pPr algn="just"/>
            <a:endParaRPr lang="pl-PL" dirty="0"/>
          </a:p>
        </p:txBody>
      </p:sp>
      <p:sp>
        <p:nvSpPr>
          <p:cNvPr id="5" name="Symbol zastępczy tekstu 3"/>
          <p:cNvSpPr txBox="1">
            <a:spLocks/>
          </p:cNvSpPr>
          <p:nvPr/>
        </p:nvSpPr>
        <p:spPr>
          <a:xfrm>
            <a:off x="1104900" y="1600200"/>
            <a:ext cx="4919472" cy="82391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smtClean="0"/>
              <a:t>Osobowe i rzeczowe </a:t>
            </a:r>
            <a:endParaRPr lang="pl-PL" dirty="0"/>
          </a:p>
        </p:txBody>
      </p:sp>
      <p:sp>
        <p:nvSpPr>
          <p:cNvPr id="7" name="Symbol zastępczy tekstu 5"/>
          <p:cNvSpPr txBox="1">
            <a:spLocks/>
          </p:cNvSpPr>
          <p:nvPr/>
        </p:nvSpPr>
        <p:spPr>
          <a:xfrm>
            <a:off x="6166110" y="1674628"/>
            <a:ext cx="4919472" cy="823912"/>
          </a:xfrm>
          <a:prstGeom prst="rect">
            <a:avLst/>
          </a:prstGeom>
        </p:spPr>
        <p:txBody>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smtClean="0"/>
              <a:t>Pojęciowe i zmysłowe </a:t>
            </a:r>
            <a:endParaRPr lang="pl-PL" dirty="0"/>
          </a:p>
        </p:txBody>
      </p:sp>
    </p:spTree>
    <p:extLst>
      <p:ext uri="{BB962C8B-B14F-4D97-AF65-F5344CB8AC3E}">
        <p14:creationId xmlns:p14="http://schemas.microsoft.com/office/powerpoint/2010/main" xmlns="" val="30450824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6"/>
          <p:cNvSpPr>
            <a:spLocks noGrp="1"/>
          </p:cNvSpPr>
          <p:nvPr>
            <p:ph type="title"/>
          </p:nvPr>
        </p:nvSpPr>
        <p:spPr>
          <a:xfrm>
            <a:off x="354419" y="-83289"/>
            <a:ext cx="11483162" cy="1306033"/>
          </a:xfrm>
        </p:spPr>
        <p:txBody>
          <a:bodyPr>
            <a:normAutofit fontScale="90000"/>
          </a:bodyPr>
          <a:lstStyle/>
          <a:p>
            <a:r>
              <a:rPr lang="pl-PL" sz="4000" dirty="0"/>
              <a:t>Systematyka dowodów – dowody ścisłe i swobodne </a:t>
            </a:r>
          </a:p>
        </p:txBody>
      </p:sp>
      <p:sp>
        <p:nvSpPr>
          <p:cNvPr id="5" name="Symbol zastępczy zawartości 7"/>
          <p:cNvSpPr>
            <a:spLocks noGrp="1"/>
          </p:cNvSpPr>
          <p:nvPr>
            <p:ph idx="1"/>
          </p:nvPr>
        </p:nvSpPr>
        <p:spPr>
          <a:xfrm>
            <a:off x="3990345" y="1555034"/>
            <a:ext cx="7847236" cy="5159403"/>
          </a:xfrm>
        </p:spPr>
        <p:txBody>
          <a:bodyPr>
            <a:normAutofit fontScale="70000" lnSpcReduction="20000"/>
          </a:bodyPr>
          <a:lstStyle/>
          <a:p>
            <a:pPr marL="0" indent="0" algn="ctr">
              <a:buNone/>
            </a:pPr>
            <a:r>
              <a:rPr lang="pl-PL" dirty="0"/>
              <a:t>Podział ze względu na kryterium sposobu utrwalenia dowodu </a:t>
            </a:r>
          </a:p>
          <a:p>
            <a:r>
              <a:rPr lang="pl-PL" b="1" u="sng" dirty="0"/>
              <a:t>Dowody ścisłe</a:t>
            </a:r>
            <a:r>
              <a:rPr lang="pl-PL" dirty="0"/>
              <a:t> - przeprowadzane w ściśle określony sposób i w ściśle określonej formie; bezwzględnie wymagany jako podstawa rozstrzygnięcia o winie i karze </a:t>
            </a:r>
          </a:p>
          <a:p>
            <a:pPr algn="just"/>
            <a:r>
              <a:rPr lang="pl-PL" b="1" u="sng" dirty="0"/>
              <a:t>Dowody swobodne </a:t>
            </a:r>
            <a:r>
              <a:rPr lang="pl-PL" dirty="0"/>
              <a:t>– nie ma potrzeby zachowywania wszystkich wymogów prawa dowodowego dotyczących sposobu przeprowadzania i dokumentowania czynności dowodowej. Mogą zostać wykorzystane przy rozstrzyganiu innych kwestii niż odpowiedzialność oskarżonego:</a:t>
            </a:r>
          </a:p>
          <a:p>
            <a:pPr lvl="1" algn="just">
              <a:buFontTx/>
              <a:buChar char="-"/>
            </a:pPr>
            <a:r>
              <a:rPr lang="pl-PL" dirty="0"/>
              <a:t>w zakresie decydowania o dopuszczalności postępowania karnego (wszczęcie, odmowa wszczęcia, umorzenie, pojęcie na nowo np. umorzonego dochodzenia)</a:t>
            </a:r>
          </a:p>
          <a:p>
            <a:pPr lvl="1" algn="just">
              <a:buFontTx/>
              <a:buChar char="-"/>
            </a:pPr>
            <a:r>
              <a:rPr lang="pl-PL" dirty="0"/>
              <a:t>w postępowaniach sprawdzających (np. badanie zasadności wznowienia postępowania)</a:t>
            </a:r>
          </a:p>
          <a:p>
            <a:pPr lvl="1" algn="just">
              <a:buFontTx/>
              <a:buChar char="-"/>
            </a:pPr>
            <a:r>
              <a:rPr lang="pl-PL" dirty="0"/>
              <a:t>w postępowaniach incydentalnych </a:t>
            </a:r>
          </a:p>
          <a:p>
            <a:pPr marL="0" indent="0" algn="just">
              <a:buNone/>
            </a:pPr>
            <a:endParaRPr lang="pl-PL" dirty="0"/>
          </a:p>
          <a:p>
            <a:pPr algn="just"/>
            <a:endParaRPr lang="pl-PL" dirty="0"/>
          </a:p>
        </p:txBody>
      </p:sp>
      <p:sp>
        <p:nvSpPr>
          <p:cNvPr id="7" name="pole tekstowe 6"/>
          <p:cNvSpPr txBox="1"/>
          <p:nvPr/>
        </p:nvSpPr>
        <p:spPr>
          <a:xfrm>
            <a:off x="6103088" y="5103674"/>
            <a:ext cx="4984012" cy="733600"/>
          </a:xfrm>
          <a:prstGeom prst="rect">
            <a:avLst/>
          </a:prstGeom>
          <a:noFill/>
        </p:spPr>
        <p:txBody>
          <a:bodyPr wrap="square" rtlCol="0">
            <a:spAutoFit/>
          </a:bodyPr>
          <a:lstStyle/>
          <a:p>
            <a:endParaRPr lang="pl-PL" dirty="0"/>
          </a:p>
        </p:txBody>
      </p:sp>
    </p:spTree>
    <p:extLst>
      <p:ext uri="{BB962C8B-B14F-4D97-AF65-F5344CB8AC3E}">
        <p14:creationId xmlns:p14="http://schemas.microsoft.com/office/powerpoint/2010/main" xmlns="" val="3442593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0"/>
            <a:ext cx="9980682" cy="1316665"/>
          </a:xfrm>
        </p:spPr>
        <p:txBody>
          <a:bodyPr>
            <a:normAutofit/>
          </a:bodyPr>
          <a:lstStyle/>
          <a:p>
            <a:r>
              <a:rPr lang="pl-PL" sz="4000" dirty="0"/>
              <a:t>Systematyka dowodów – dowody pierwotne i pochodne </a:t>
            </a:r>
          </a:p>
        </p:txBody>
      </p:sp>
      <p:sp>
        <p:nvSpPr>
          <p:cNvPr id="5" name="Symbol zastępczy zawartości 2"/>
          <p:cNvSpPr>
            <a:spLocks noGrp="1"/>
          </p:cNvSpPr>
          <p:nvPr>
            <p:ph idx="1"/>
          </p:nvPr>
        </p:nvSpPr>
        <p:spPr>
          <a:xfrm>
            <a:off x="1104900" y="1600200"/>
            <a:ext cx="9982200" cy="1047307"/>
          </a:xfrm>
        </p:spPr>
        <p:txBody>
          <a:bodyPr>
            <a:normAutofit fontScale="85000" lnSpcReduction="10000"/>
          </a:bodyPr>
          <a:lstStyle/>
          <a:p>
            <a:pPr marL="0" indent="0" algn="ctr">
              <a:buNone/>
            </a:pPr>
            <a:r>
              <a:rPr lang="pl-PL" b="1" dirty="0"/>
              <a:t>Odległość od źródła dowodowego od dowodzonego faktu </a:t>
            </a:r>
          </a:p>
          <a:p>
            <a:pPr marL="0" indent="0" algn="ctr">
              <a:buNone/>
            </a:pPr>
            <a:r>
              <a:rPr lang="pl-PL" dirty="0"/>
              <a:t>(podstawa dla konturowania zasady bezpośredniości)</a:t>
            </a:r>
          </a:p>
          <a:p>
            <a:pPr marL="0" indent="0" algn="just">
              <a:buNone/>
            </a:pPr>
            <a:endParaRPr lang="pl-PL" dirty="0"/>
          </a:p>
        </p:txBody>
      </p:sp>
      <p:sp>
        <p:nvSpPr>
          <p:cNvPr id="6" name="Prostokąt 5"/>
          <p:cNvSpPr/>
          <p:nvPr/>
        </p:nvSpPr>
        <p:spPr>
          <a:xfrm>
            <a:off x="872713" y="3204864"/>
            <a:ext cx="4168849" cy="1938992"/>
          </a:xfrm>
          <a:prstGeom prst="rect">
            <a:avLst/>
          </a:prstGeom>
        </p:spPr>
        <p:txBody>
          <a:bodyPr wrap="square">
            <a:spAutoFit/>
          </a:bodyPr>
          <a:lstStyle/>
          <a:p>
            <a:pPr marL="342900" indent="-342900">
              <a:buFont typeface="Arial" panose="020B0604020202020204" pitchFamily="34" charset="0"/>
              <a:buChar char="•"/>
            </a:pPr>
            <a:r>
              <a:rPr lang="pl-PL" sz="2000" dirty="0"/>
              <a:t>Tzw. dowód z pierwszej ręki</a:t>
            </a:r>
          </a:p>
          <a:p>
            <a:pPr marL="342900" indent="-342900" algn="just">
              <a:buFont typeface="Arial" panose="020B0604020202020204" pitchFamily="34" charset="0"/>
              <a:buChar char="•"/>
            </a:pPr>
            <a:r>
              <a:rPr lang="pl-PL" sz="2000" b="1" dirty="0"/>
              <a:t>Źródło dowodowe zetknęło się bezpośrednio z udowadnianym faktem </a:t>
            </a:r>
          </a:p>
          <a:p>
            <a:pPr marL="342900" indent="-342900">
              <a:buFont typeface="Arial" panose="020B0604020202020204" pitchFamily="34" charset="0"/>
              <a:buChar char="•"/>
            </a:pPr>
            <a:r>
              <a:rPr lang="pl-PL" sz="2000" dirty="0"/>
              <a:t>Np. świadek naoczny, oryginał dokumentu</a:t>
            </a:r>
          </a:p>
        </p:txBody>
      </p:sp>
      <p:sp>
        <p:nvSpPr>
          <p:cNvPr id="7" name="Prostokąt 6"/>
          <p:cNvSpPr/>
          <p:nvPr/>
        </p:nvSpPr>
        <p:spPr>
          <a:xfrm>
            <a:off x="5226901" y="3211608"/>
            <a:ext cx="3932893" cy="2862322"/>
          </a:xfrm>
          <a:prstGeom prst="rect">
            <a:avLst/>
          </a:prstGeom>
        </p:spPr>
        <p:txBody>
          <a:bodyPr wrap="square">
            <a:spAutoFit/>
          </a:bodyPr>
          <a:lstStyle/>
          <a:p>
            <a:pPr marL="342900" indent="-342900">
              <a:buFont typeface="Arial" panose="020B0604020202020204" pitchFamily="34" charset="0"/>
              <a:buChar char="•"/>
            </a:pPr>
            <a:r>
              <a:rPr lang="pl-PL" sz="2000" dirty="0"/>
              <a:t>Dowód z dalszego źródła</a:t>
            </a:r>
          </a:p>
          <a:p>
            <a:pPr marL="342900" indent="-342900" algn="just">
              <a:buFont typeface="Arial" panose="020B0604020202020204" pitchFamily="34" charset="0"/>
              <a:buChar char="•"/>
            </a:pPr>
            <a:r>
              <a:rPr lang="pl-PL" sz="2000" b="1" dirty="0"/>
              <a:t>Źródło dowodowe jest ogniwem pośrednim między źródłem pierwotnym a faktem dowodzonym </a:t>
            </a:r>
          </a:p>
          <a:p>
            <a:pPr marL="342900" indent="-342900">
              <a:buFont typeface="Arial" panose="020B0604020202020204" pitchFamily="34" charset="0"/>
              <a:buChar char="•"/>
            </a:pPr>
            <a:r>
              <a:rPr lang="pl-PL" sz="2000" dirty="0"/>
              <a:t>Np. świadek ze słyszenia, protokoły zeznań, kopia dokumentu, </a:t>
            </a:r>
          </a:p>
        </p:txBody>
      </p:sp>
      <p:sp>
        <p:nvSpPr>
          <p:cNvPr id="8" name="pole tekstowe 7"/>
          <p:cNvSpPr txBox="1"/>
          <p:nvPr/>
        </p:nvSpPr>
        <p:spPr>
          <a:xfrm>
            <a:off x="872713" y="2743199"/>
            <a:ext cx="4168848" cy="461665"/>
          </a:xfrm>
          <a:prstGeom prst="rect">
            <a:avLst/>
          </a:prstGeom>
          <a:noFill/>
        </p:spPr>
        <p:txBody>
          <a:bodyPr wrap="square" rtlCol="0">
            <a:spAutoFit/>
          </a:bodyPr>
          <a:lstStyle/>
          <a:p>
            <a:pPr algn="ctr"/>
            <a:r>
              <a:rPr lang="pl-PL" sz="2400" b="1" u="sng" dirty="0"/>
              <a:t>Pierwotne </a:t>
            </a:r>
          </a:p>
        </p:txBody>
      </p:sp>
      <p:sp>
        <p:nvSpPr>
          <p:cNvPr id="9" name="pole tekstowe 8"/>
          <p:cNvSpPr txBox="1"/>
          <p:nvPr/>
        </p:nvSpPr>
        <p:spPr>
          <a:xfrm>
            <a:off x="5226901" y="2749943"/>
            <a:ext cx="3932894" cy="461665"/>
          </a:xfrm>
          <a:prstGeom prst="rect">
            <a:avLst/>
          </a:prstGeom>
          <a:noFill/>
        </p:spPr>
        <p:txBody>
          <a:bodyPr wrap="square" rtlCol="0">
            <a:spAutoFit/>
          </a:bodyPr>
          <a:lstStyle/>
          <a:p>
            <a:pPr algn="ctr"/>
            <a:r>
              <a:rPr lang="pl-PL" sz="2400" b="1" u="sng" dirty="0"/>
              <a:t>Pochodne</a:t>
            </a:r>
            <a:r>
              <a:rPr lang="pl-PL" dirty="0"/>
              <a:t> </a:t>
            </a:r>
          </a:p>
        </p:txBody>
      </p:sp>
      <p:sp>
        <p:nvSpPr>
          <p:cNvPr id="10" name="pole tekstowe 9"/>
          <p:cNvSpPr txBox="1"/>
          <p:nvPr/>
        </p:nvSpPr>
        <p:spPr>
          <a:xfrm>
            <a:off x="0" y="401883"/>
            <a:ext cx="553998" cy="6192455"/>
          </a:xfrm>
          <a:prstGeom prst="rect">
            <a:avLst/>
          </a:prstGeom>
          <a:noFill/>
        </p:spPr>
        <p:txBody>
          <a:bodyPr vert="vert270" wrap="square" rtlCol="0">
            <a:spAutoFit/>
          </a:bodyPr>
          <a:lstStyle/>
          <a:p>
            <a:pPr algn="ctr"/>
            <a:r>
              <a:rPr lang="pl-PL" sz="2400" b="1" dirty="0" smtClean="0">
                <a:solidFill>
                  <a:srgbClr val="FF0000"/>
                </a:solidFill>
              </a:rPr>
              <a:t> </a:t>
            </a:r>
            <a:endParaRPr lang="pl-PL" sz="2400" b="1" dirty="0">
              <a:solidFill>
                <a:srgbClr val="FF0000"/>
              </a:solidFill>
            </a:endParaRPr>
          </a:p>
        </p:txBody>
      </p:sp>
    </p:spTree>
    <p:extLst>
      <p:ext uri="{BB962C8B-B14F-4D97-AF65-F5344CB8AC3E}">
        <p14:creationId xmlns:p14="http://schemas.microsoft.com/office/powerpoint/2010/main" xmlns="" val="19297101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fontScale="90000"/>
          </a:bodyPr>
          <a:lstStyle/>
          <a:p>
            <a:r>
              <a:rPr lang="pl-PL" sz="4000" dirty="0"/>
              <a:t>Systematyka dowodów – dowody bezpośrednie i pośrednie </a:t>
            </a:r>
          </a:p>
        </p:txBody>
      </p:sp>
      <p:sp>
        <p:nvSpPr>
          <p:cNvPr id="6" name="Symbol zastępczy zawartości 2"/>
          <p:cNvSpPr>
            <a:spLocks noGrp="1"/>
          </p:cNvSpPr>
          <p:nvPr>
            <p:ph idx="1"/>
          </p:nvPr>
        </p:nvSpPr>
        <p:spPr>
          <a:xfrm>
            <a:off x="134404" y="1306919"/>
            <a:ext cx="9982200" cy="4572000"/>
          </a:xfrm>
        </p:spPr>
        <p:txBody>
          <a:bodyPr>
            <a:noAutofit/>
          </a:bodyPr>
          <a:lstStyle/>
          <a:p>
            <a:pPr marL="0" indent="0" algn="ctr">
              <a:buNone/>
            </a:pPr>
            <a:r>
              <a:rPr lang="pl-PL" sz="1600" b="1" dirty="0">
                <a:latin typeface="Times New Roman" panose="02020603050405020304" pitchFamily="18" charset="0"/>
                <a:cs typeface="Times New Roman" panose="02020603050405020304" pitchFamily="18" charset="0"/>
              </a:rPr>
              <a:t>Kryterium stosunku do faktu głównego</a:t>
            </a:r>
          </a:p>
          <a:p>
            <a:pPr algn="just"/>
            <a:r>
              <a:rPr lang="pl-PL" sz="1600" b="1" u="sng" dirty="0">
                <a:latin typeface="Times New Roman" panose="02020603050405020304" pitchFamily="18" charset="0"/>
                <a:cs typeface="Times New Roman" panose="02020603050405020304" pitchFamily="18" charset="0"/>
              </a:rPr>
              <a:t>Dowody bezpośrednie </a:t>
            </a:r>
            <a:r>
              <a:rPr lang="pl-PL" sz="1600" b="1" dirty="0">
                <a:latin typeface="Times New Roman" panose="02020603050405020304" pitchFamily="18" charset="0"/>
                <a:cs typeface="Times New Roman" panose="02020603050405020304" pitchFamily="18" charset="0"/>
              </a:rPr>
              <a:t>- dotyczą wprost faktu głównego i bezpośrednio potwierdzają bądź zaprzeczają istnieniu przestępstwa </a:t>
            </a:r>
          </a:p>
          <a:p>
            <a:pPr lvl="1" algn="just"/>
            <a:r>
              <a:rPr lang="pl-PL" sz="1600" b="1" dirty="0">
                <a:latin typeface="Times New Roman" panose="02020603050405020304" pitchFamily="18" charset="0"/>
                <a:cs typeface="Times New Roman" panose="02020603050405020304" pitchFamily="18" charset="0"/>
              </a:rPr>
              <a:t>np. nagranie, na którym widać jak oskarżony wybija szybę, wchodzi do sklepu, wyciąga pieniądze z kasy i wychodzi ze sklepu </a:t>
            </a:r>
          </a:p>
          <a:p>
            <a:pPr lvl="1" algn="just"/>
            <a:r>
              <a:rPr lang="pl-PL" sz="1600" b="1" dirty="0">
                <a:latin typeface="Times New Roman" panose="02020603050405020304" pitchFamily="18" charset="0"/>
                <a:cs typeface="Times New Roman" panose="02020603050405020304" pitchFamily="18" charset="0"/>
              </a:rPr>
              <a:t>znamiona czynu z art. 279 k.k. – „kto kradnie z włamaniem…” </a:t>
            </a:r>
          </a:p>
          <a:p>
            <a:pPr algn="just"/>
            <a:r>
              <a:rPr lang="pl-PL" sz="1600" b="1" u="sng" dirty="0">
                <a:latin typeface="Times New Roman" panose="02020603050405020304" pitchFamily="18" charset="0"/>
                <a:cs typeface="Times New Roman" panose="02020603050405020304" pitchFamily="18" charset="0"/>
              </a:rPr>
              <a:t>Dowody pośrednie </a:t>
            </a:r>
            <a:r>
              <a:rPr lang="pl-PL" sz="1600" b="1" dirty="0">
                <a:latin typeface="Times New Roman" panose="02020603050405020304" pitchFamily="18" charset="0"/>
                <a:cs typeface="Times New Roman" panose="02020603050405020304" pitchFamily="18" charset="0"/>
              </a:rPr>
              <a:t>- tzw. dowody poszlakowe; dotyczą faktów ubocznych (dowodowych)</a:t>
            </a:r>
          </a:p>
          <a:p>
            <a:pPr lvl="1" algn="just"/>
            <a:r>
              <a:rPr lang="pl-PL" sz="1600" b="1" dirty="0">
                <a:latin typeface="Times New Roman" panose="02020603050405020304" pitchFamily="18" charset="0"/>
                <a:cs typeface="Times New Roman" panose="02020603050405020304" pitchFamily="18" charset="0"/>
              </a:rPr>
              <a:t>np. nagranie na którym widać, jak oskarżony, w godzinach, w których sklep jest zawsze zamknięty, wychodzi z samochodu na parkingu przed sklepem, idzie w kierunku sklepu, na nagraniu słychać odgłos tłuczonej szyby, a po pewnym czasie na nagraniu widać, jak oskarżony pospiesznie wraca do samochodu z torbą, której wcześniej nie miał, wsiada do samochodu i szybko odjeżdża, a na nagraniu słychać dzwoniący alarm. </a:t>
            </a:r>
          </a:p>
          <a:p>
            <a:pPr lvl="1" algn="just"/>
            <a:r>
              <a:rPr lang="pl-PL" sz="1600" b="1" dirty="0">
                <a:latin typeface="Times New Roman" panose="02020603050405020304" pitchFamily="18" charset="0"/>
                <a:cs typeface="Times New Roman" panose="02020603050405020304" pitchFamily="18" charset="0"/>
              </a:rPr>
              <a:t>Jeżeli sprawa ma charakter poszlakowy, to nierozerwalny łańcuch poszlak rozpatrywanych we wzajemnym powiązaniu winien prowadzić do nieodpartego wniosku o sprawstwie oskarżonego pomimo braku na to </a:t>
            </a:r>
            <a:r>
              <a:rPr lang="pl-PL" sz="1600" b="1" i="1" dirty="0">
                <a:latin typeface="Times New Roman" panose="02020603050405020304" pitchFamily="18" charset="0"/>
                <a:cs typeface="Times New Roman" panose="02020603050405020304" pitchFamily="18" charset="0"/>
              </a:rPr>
              <a:t>dowodów bezpośrednich </a:t>
            </a:r>
            <a:r>
              <a:rPr lang="pl-PL" sz="1600" b="1" dirty="0">
                <a:latin typeface="Times New Roman" panose="02020603050405020304" pitchFamily="18" charset="0"/>
                <a:cs typeface="Times New Roman" panose="02020603050405020304" pitchFamily="18" charset="0"/>
              </a:rPr>
              <a:t>(por. wyrok SN z 14.12.2016 r., III KK 152/16)</a:t>
            </a:r>
          </a:p>
        </p:txBody>
      </p:sp>
    </p:spTree>
    <p:extLst>
      <p:ext uri="{BB962C8B-B14F-4D97-AF65-F5344CB8AC3E}">
        <p14:creationId xmlns:p14="http://schemas.microsoft.com/office/powerpoint/2010/main" xmlns="" val="30601159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fontScale="90000"/>
          </a:bodyPr>
          <a:lstStyle/>
          <a:p>
            <a:r>
              <a:rPr lang="pl-PL" sz="4000" dirty="0"/>
              <a:t>Dowody pośrednie – dowody poszlakowe </a:t>
            </a:r>
          </a:p>
        </p:txBody>
      </p:sp>
      <p:sp>
        <p:nvSpPr>
          <p:cNvPr id="6" name="Symbol zastępczy tekstu 4"/>
          <p:cNvSpPr txBox="1">
            <a:spLocks/>
          </p:cNvSpPr>
          <p:nvPr/>
        </p:nvSpPr>
        <p:spPr>
          <a:xfrm>
            <a:off x="860200" y="605929"/>
            <a:ext cx="9704975" cy="3267000"/>
          </a:xfrm>
          <a:prstGeom prst="rect">
            <a:avLst/>
          </a:prstGeom>
        </p:spPr>
        <p:txBody>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just"/>
            <a:endParaRPr lang="pl-PL" dirty="0" smtClean="0"/>
          </a:p>
          <a:p>
            <a:pPr algn="just"/>
            <a:r>
              <a:rPr lang="pl-PL" dirty="0" smtClean="0"/>
              <a:t>Poszlaką jest ustalenie w procesie karnym faktu ubocznego, pozwalającego jednak na wyprowadzanie dalszych wniosków co do faktu głównego (popełnienia przez oskarżonego zarzucanego mu czynu).</a:t>
            </a:r>
          </a:p>
          <a:p>
            <a:pPr algn="just"/>
            <a:endParaRPr lang="pl-PL" dirty="0" smtClean="0"/>
          </a:p>
          <a:p>
            <a:pPr algn="just"/>
            <a:r>
              <a:rPr lang="pl-PL" dirty="0" smtClean="0"/>
              <a:t>Aby na podstawie dowodów poszlakowych potwierdzić lub zaprzeczyć istnieniu faktu głównego muszą one spełniać 3 warunki: </a:t>
            </a:r>
          </a:p>
          <a:p>
            <a:pPr algn="just">
              <a:buFont typeface="Wingdings 3" charset="2"/>
              <a:buAutoNum type="arabicPeriod"/>
            </a:pPr>
            <a:r>
              <a:rPr lang="pl-PL" dirty="0" smtClean="0"/>
              <a:t>Muszą tworzyć </a:t>
            </a:r>
            <a:r>
              <a:rPr lang="pl-PL" b="1" dirty="0" smtClean="0"/>
              <a:t>łańcuch poszlak</a:t>
            </a:r>
            <a:r>
              <a:rPr lang="pl-PL" dirty="0" smtClean="0"/>
              <a:t>, z którego </a:t>
            </a:r>
            <a:r>
              <a:rPr lang="pl-PL" b="1" dirty="0" smtClean="0"/>
              <a:t>jednoznacznie będzie wynikało istnienie faktu głównego </a:t>
            </a:r>
          </a:p>
          <a:p>
            <a:pPr algn="just">
              <a:buFont typeface="Wingdings 3" charset="2"/>
              <a:buAutoNum type="arabicPeriod"/>
            </a:pPr>
            <a:r>
              <a:rPr lang="pl-PL" dirty="0" smtClean="0"/>
              <a:t>Łańcuch poszlak musi być </a:t>
            </a:r>
            <a:r>
              <a:rPr lang="pl-PL" b="1" dirty="0" smtClean="0"/>
              <a:t>nierozerwalny</a:t>
            </a:r>
            <a:r>
              <a:rPr lang="pl-PL" dirty="0" smtClean="0"/>
              <a:t> </a:t>
            </a:r>
          </a:p>
          <a:p>
            <a:pPr algn="just">
              <a:buFont typeface="Wingdings 3" charset="2"/>
              <a:buAutoNum type="arabicPeriod"/>
            </a:pPr>
            <a:r>
              <a:rPr lang="pl-PL" dirty="0" smtClean="0"/>
              <a:t>Wszystkie dowody poszlakowe muszą być </a:t>
            </a:r>
            <a:r>
              <a:rPr lang="pl-PL" b="1" dirty="0" smtClean="0"/>
              <a:t>wiarygodne</a:t>
            </a:r>
            <a:r>
              <a:rPr lang="pl-PL" dirty="0" smtClean="0"/>
              <a:t> </a:t>
            </a:r>
          </a:p>
          <a:p>
            <a:pPr algn="just"/>
            <a:endParaRPr lang="pl-PL" dirty="0"/>
          </a:p>
        </p:txBody>
      </p:sp>
      <p:sp>
        <p:nvSpPr>
          <p:cNvPr id="7" name="Prostokąt 6"/>
          <p:cNvSpPr/>
          <p:nvPr/>
        </p:nvSpPr>
        <p:spPr>
          <a:xfrm>
            <a:off x="655675" y="5275485"/>
            <a:ext cx="6096000" cy="1477328"/>
          </a:xfrm>
          <a:prstGeom prst="rect">
            <a:avLst/>
          </a:prstGeom>
        </p:spPr>
        <p:txBody>
          <a:bodyPr>
            <a:spAutoFit/>
          </a:bodyPr>
          <a:lstStyle/>
          <a:p>
            <a:pPr algn="just"/>
            <a:r>
              <a:rPr lang="pl-PL" dirty="0">
                <a:solidFill>
                  <a:srgbClr val="FFFF00"/>
                </a:solidFill>
              </a:rPr>
              <a:t>O zgodności ustaleń z rzeczywistym stanem rzeczy nie świadczy wielość poszlak, ale logiczne powiązanie całokształtu tych poszlak, wykluczające inne wersje danego zdarzenia</a:t>
            </a:r>
          </a:p>
          <a:p>
            <a:pPr algn="r"/>
            <a:r>
              <a:rPr lang="pl-PL" i="1" dirty="0">
                <a:solidFill>
                  <a:srgbClr val="FFFF00"/>
                </a:solidFill>
              </a:rPr>
              <a:t>T. Grzegorczyk, J. Tylman</a:t>
            </a:r>
            <a:r>
              <a:rPr lang="pl-PL" dirty="0">
                <a:solidFill>
                  <a:srgbClr val="FFFF00"/>
                </a:solidFill>
              </a:rPr>
              <a:t> </a:t>
            </a:r>
          </a:p>
        </p:txBody>
      </p:sp>
    </p:spTree>
    <p:extLst>
      <p:ext uri="{BB962C8B-B14F-4D97-AF65-F5344CB8AC3E}">
        <p14:creationId xmlns:p14="http://schemas.microsoft.com/office/powerpoint/2010/main" xmlns="" val="9294688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fontScale="90000"/>
          </a:bodyPr>
          <a:lstStyle/>
          <a:p>
            <a:r>
              <a:rPr lang="pl-PL" sz="4000" dirty="0"/>
              <a:t>Wprowadzanie dowodów do procesu </a:t>
            </a:r>
          </a:p>
        </p:txBody>
      </p:sp>
      <p:sp>
        <p:nvSpPr>
          <p:cNvPr id="5" name="Symbol zastępczy zawartości 2"/>
          <p:cNvSpPr>
            <a:spLocks noGrp="1"/>
          </p:cNvSpPr>
          <p:nvPr>
            <p:ph idx="1"/>
          </p:nvPr>
        </p:nvSpPr>
        <p:spPr>
          <a:xfrm>
            <a:off x="746621" y="1600197"/>
            <a:ext cx="10697240" cy="5045149"/>
          </a:xfrm>
          <a:ln w="19050">
            <a:noFill/>
          </a:ln>
        </p:spPr>
        <p:txBody>
          <a:bodyPr>
            <a:normAutofit fontScale="62500" lnSpcReduction="20000"/>
          </a:bodyPr>
          <a:lstStyle/>
          <a:p>
            <a:pPr algn="just"/>
            <a:r>
              <a:rPr lang="pl-PL" b="1" dirty="0"/>
              <a:t>Wprowadzanie dowodów do procesu </a:t>
            </a:r>
            <a:r>
              <a:rPr lang="pl-PL" dirty="0"/>
              <a:t>– czynność polegająca na włączeniu do procesu karnego źródeł dowodowych w celu wykorzystania w postępowaniu przed danym organem procesowym pochodzących od nich środków dowodowych. </a:t>
            </a:r>
          </a:p>
          <a:p>
            <a:pPr algn="just"/>
            <a:r>
              <a:rPr lang="pl-PL" dirty="0"/>
              <a:t>art. 167 - Dowody przeprowadza się na </a:t>
            </a:r>
            <a:r>
              <a:rPr lang="pl-PL" b="1" dirty="0"/>
              <a:t>wniosek stron </a:t>
            </a:r>
            <a:r>
              <a:rPr lang="pl-PL" dirty="0"/>
              <a:t>albo </a:t>
            </a:r>
            <a:r>
              <a:rPr lang="pl-PL" b="1" dirty="0"/>
              <a:t>z urzędu</a:t>
            </a:r>
            <a:r>
              <a:rPr lang="pl-PL" dirty="0"/>
              <a:t>.</a:t>
            </a:r>
          </a:p>
          <a:p>
            <a:pPr algn="just"/>
            <a:endParaRPr lang="pl-PL" dirty="0"/>
          </a:p>
          <a:p>
            <a:pPr algn="just"/>
            <a:endParaRPr lang="pl-PL" dirty="0"/>
          </a:p>
          <a:p>
            <a:pPr algn="just"/>
            <a:endParaRPr lang="pl-PL" dirty="0"/>
          </a:p>
          <a:p>
            <a:pPr algn="just"/>
            <a:endParaRPr lang="pl-PL" dirty="0"/>
          </a:p>
          <a:p>
            <a:pPr algn="just"/>
            <a:endParaRPr lang="pl-PL" dirty="0" smtClean="0"/>
          </a:p>
          <a:p>
            <a:pPr algn="just"/>
            <a:endParaRPr lang="pl-PL" dirty="0" smtClean="0"/>
          </a:p>
          <a:p>
            <a:pPr algn="just"/>
            <a:endParaRPr lang="pl-PL" dirty="0" smtClean="0"/>
          </a:p>
          <a:p>
            <a:pPr algn="just"/>
            <a:endParaRPr lang="pl-PL" dirty="0" smtClean="0"/>
          </a:p>
          <a:p>
            <a:pPr algn="just"/>
            <a:r>
              <a:rPr lang="pl-PL" dirty="0" smtClean="0"/>
              <a:t>Inicjatywa </a:t>
            </a:r>
            <a:r>
              <a:rPr lang="pl-PL" dirty="0"/>
              <a:t>dowodowa stron i organów procesowych. Wyjątkowo przysługuje innym uczestnikom postępowania - </a:t>
            </a:r>
            <a:r>
              <a:rPr lang="pl-PL" b="1" dirty="0"/>
              <a:t>Inicjatywa dowodowa biegłych</a:t>
            </a:r>
            <a:r>
              <a:rPr lang="pl-PL" dirty="0"/>
              <a:t>:</a:t>
            </a:r>
          </a:p>
          <a:p>
            <a:pPr lvl="1"/>
            <a:r>
              <a:rPr lang="pl-PL" b="1" u="sng" dirty="0"/>
              <a:t>art. 202 § 2 k.p.k</a:t>
            </a:r>
            <a:r>
              <a:rPr lang="pl-PL" dirty="0"/>
              <a:t>. – na wniosek biegłych psychiatrów do udziału w opinii o stanie zdrowia psychicznego oskarżonego powołuje się biegłego lub biegłych innych specjalności </a:t>
            </a:r>
          </a:p>
          <a:p>
            <a:pPr lvl="1"/>
            <a:r>
              <a:rPr lang="pl-PL" b="1" u="sng" dirty="0"/>
              <a:t>art. 203 § 1 k.p.k. </a:t>
            </a:r>
            <a:r>
              <a:rPr lang="pl-PL" dirty="0"/>
              <a:t>– biegły może wnosić o skierowanie badanego oskarżonego na obserwację w zamkniętym zakładzie leczniczym </a:t>
            </a:r>
          </a:p>
        </p:txBody>
      </p:sp>
      <p:sp>
        <p:nvSpPr>
          <p:cNvPr id="6" name="Nawias klamrowy otwierający 5"/>
          <p:cNvSpPr/>
          <p:nvPr/>
        </p:nvSpPr>
        <p:spPr>
          <a:xfrm rot="16200000">
            <a:off x="6368679" y="2165291"/>
            <a:ext cx="611373" cy="1951521"/>
          </a:xfrm>
          <a:prstGeom prst="leftBrace">
            <a:avLst>
              <a:gd name="adj1" fmla="val 34448"/>
              <a:gd name="adj2" fmla="val 50475"/>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cxnSp>
        <p:nvCxnSpPr>
          <p:cNvPr id="7" name="Łącznik prosty ze strzałką 6"/>
          <p:cNvCxnSpPr>
            <a:cxnSpLocks/>
          </p:cNvCxnSpPr>
          <p:nvPr/>
        </p:nvCxnSpPr>
        <p:spPr>
          <a:xfrm>
            <a:off x="8782494" y="2875238"/>
            <a:ext cx="754912" cy="531629"/>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4596969" y="3273608"/>
            <a:ext cx="3413051" cy="1477328"/>
          </a:xfrm>
          <a:prstGeom prst="rect">
            <a:avLst/>
          </a:prstGeom>
          <a:noFill/>
        </p:spPr>
        <p:txBody>
          <a:bodyPr wrap="square" rtlCol="0">
            <a:spAutoFit/>
          </a:bodyPr>
          <a:lstStyle/>
          <a:p>
            <a:pPr algn="just"/>
            <a:r>
              <a:rPr lang="pl-PL" dirty="0">
                <a:solidFill>
                  <a:srgbClr val="FFFF00"/>
                </a:solidFill>
              </a:rPr>
              <a:t>przejaw kontradyktoryjności postępowania, a w odniesieniu do oskarżonego jedna z gwarancji prawa do obrony </a:t>
            </a:r>
          </a:p>
        </p:txBody>
      </p:sp>
      <p:sp>
        <p:nvSpPr>
          <p:cNvPr id="9" name="pole tekstowe 8"/>
          <p:cNvSpPr txBox="1"/>
          <p:nvPr/>
        </p:nvSpPr>
        <p:spPr>
          <a:xfrm>
            <a:off x="8990274" y="3405650"/>
            <a:ext cx="2498651" cy="1477328"/>
          </a:xfrm>
          <a:prstGeom prst="rect">
            <a:avLst/>
          </a:prstGeom>
          <a:noFill/>
        </p:spPr>
        <p:txBody>
          <a:bodyPr wrap="square" rtlCol="0">
            <a:spAutoFit/>
          </a:bodyPr>
          <a:lstStyle/>
          <a:p>
            <a:pPr algn="just"/>
            <a:r>
              <a:rPr lang="pl-PL" dirty="0">
                <a:solidFill>
                  <a:srgbClr val="FFFF00"/>
                </a:solidFill>
              </a:rPr>
              <a:t>tradycyjnie uznaje się za jedną z gwarancji realizacji zasady prawdy materialnej </a:t>
            </a:r>
          </a:p>
        </p:txBody>
      </p:sp>
    </p:spTree>
    <p:extLst>
      <p:ext uri="{BB962C8B-B14F-4D97-AF65-F5344CB8AC3E}">
        <p14:creationId xmlns:p14="http://schemas.microsoft.com/office/powerpoint/2010/main" xmlns="" val="19581426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fontScale="90000"/>
          </a:bodyPr>
          <a:lstStyle/>
          <a:p>
            <a:pPr algn="just"/>
            <a:r>
              <a:rPr lang="pl-PL" sz="4000" dirty="0"/>
              <a:t>Wprowadzanie dowodów do procesu – inicjatywa stron  </a:t>
            </a:r>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xmlns="" val="3220764581"/>
              </p:ext>
            </p:extLst>
          </p:nvPr>
        </p:nvGraphicFramePr>
        <p:xfrm>
          <a:off x="337711" y="0"/>
          <a:ext cx="11515059" cy="4189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rostokąt 5"/>
          <p:cNvSpPr/>
          <p:nvPr/>
        </p:nvSpPr>
        <p:spPr>
          <a:xfrm>
            <a:off x="1" y="3113706"/>
            <a:ext cx="4455042" cy="3108543"/>
          </a:xfrm>
          <a:prstGeom prst="rect">
            <a:avLst/>
          </a:prstGeom>
        </p:spPr>
        <p:txBody>
          <a:bodyPr wrap="square">
            <a:spAutoFit/>
          </a:bodyPr>
          <a:lstStyle/>
          <a:p>
            <a:pPr marL="285750" indent="-285750" algn="just">
              <a:buFont typeface="Arial" panose="020B0604020202020204" pitchFamily="34" charset="0"/>
              <a:buChar char="•"/>
            </a:pPr>
            <a:r>
              <a:rPr lang="pl-PL" sz="1600" dirty="0"/>
              <a:t>Wniosek dowodowy – żądanie strony przeprowadzenia określonego dowodu </a:t>
            </a:r>
          </a:p>
          <a:p>
            <a:pPr marL="285750" indent="-285750" algn="just">
              <a:buFont typeface="Arial" panose="020B0604020202020204" pitchFamily="34" charset="0"/>
              <a:buChar char="•"/>
            </a:pPr>
            <a:r>
              <a:rPr lang="pl-PL" sz="1600" dirty="0"/>
              <a:t>Sposób wprowadzenia dowodów do procesu charakterystyczny dla procesu kontradyktoryjnego </a:t>
            </a:r>
          </a:p>
          <a:p>
            <a:pPr marL="285750" indent="-285750" algn="just">
              <a:buFont typeface="Arial" panose="020B0604020202020204" pitchFamily="34" charset="0"/>
              <a:buChar char="•"/>
            </a:pPr>
            <a:r>
              <a:rPr lang="pl-PL" sz="1600" dirty="0"/>
              <a:t>wniosek dowodowy nie zawsze musi być wnioskiem o przeprowadzenie dowodu, może on także zmierzać do wykrycia lub oceny właściwego dowodu</a:t>
            </a:r>
          </a:p>
          <a:p>
            <a:pPr marL="285750" indent="-285750" algn="just">
              <a:buFont typeface="Arial" panose="020B0604020202020204" pitchFamily="34" charset="0"/>
              <a:buChar char="•"/>
            </a:pPr>
            <a:r>
              <a:rPr lang="pl-PL" sz="1600" dirty="0"/>
              <a:t>Forma: </a:t>
            </a:r>
          </a:p>
          <a:p>
            <a:pPr marL="742950" lvl="1" indent="-285750" algn="just">
              <a:buFont typeface="Arial" panose="020B0604020202020204" pitchFamily="34" charset="0"/>
              <a:buChar char="•"/>
            </a:pPr>
            <a:r>
              <a:rPr lang="pl-PL" dirty="0"/>
              <a:t>Ustna do protokołu – art. 169 Pisemna – art. 119 § 1 i 169</a:t>
            </a:r>
          </a:p>
        </p:txBody>
      </p:sp>
      <p:sp>
        <p:nvSpPr>
          <p:cNvPr id="7" name="Prostokąt 6"/>
          <p:cNvSpPr/>
          <p:nvPr/>
        </p:nvSpPr>
        <p:spPr>
          <a:xfrm>
            <a:off x="4455043" y="2975206"/>
            <a:ext cx="4412509" cy="3293209"/>
          </a:xfrm>
          <a:prstGeom prst="rect">
            <a:avLst/>
          </a:prstGeom>
        </p:spPr>
        <p:txBody>
          <a:bodyPr wrap="square">
            <a:spAutoFit/>
          </a:bodyPr>
          <a:lstStyle/>
          <a:p>
            <a:pPr marL="285750" indent="-285750" algn="just">
              <a:buFont typeface="Arial" panose="020B0604020202020204" pitchFamily="34" charset="0"/>
              <a:buChar char="•"/>
            </a:pPr>
            <a:r>
              <a:rPr lang="pl-PL" sz="1600" dirty="0">
                <a:latin typeface="+mj-lt"/>
              </a:rPr>
              <a:t>Uwzględnienie – w formie zarządzenia </a:t>
            </a:r>
          </a:p>
          <a:p>
            <a:pPr marL="285750" indent="-285750" algn="just">
              <a:buFont typeface="Arial" panose="020B0604020202020204" pitchFamily="34" charset="0"/>
              <a:buChar char="•"/>
            </a:pPr>
            <a:r>
              <a:rPr lang="pl-PL" sz="1600" dirty="0">
                <a:latin typeface="+mj-lt"/>
              </a:rPr>
              <a:t>ALE jeżeli wniosek dowodowy został złożony na rozprawie a inna strona się mu sprzeciwia, o dopuszczeniu dowodu decyduje sąd postanowieniem (art. 368)</a:t>
            </a:r>
          </a:p>
          <a:p>
            <a:pPr marL="285750" indent="-285750" algn="just">
              <a:buFont typeface="Arial" panose="020B0604020202020204" pitchFamily="34" charset="0"/>
              <a:buChar char="•"/>
            </a:pPr>
            <a:r>
              <a:rPr lang="pl-PL" sz="1600" dirty="0">
                <a:latin typeface="+mj-lt"/>
              </a:rPr>
              <a:t>postanowienie niezaskarżalne i nie wymaga uzasadnienia</a:t>
            </a:r>
          </a:p>
          <a:p>
            <a:pPr marL="285750" indent="-285750" algn="just">
              <a:buFont typeface="Arial" panose="020B0604020202020204" pitchFamily="34" charset="0"/>
              <a:buChar char="•"/>
            </a:pPr>
            <a:r>
              <a:rPr lang="pl-PL" sz="1600" dirty="0">
                <a:latin typeface="+mj-lt"/>
              </a:rPr>
              <a:t>Jeżeli strona złożyła wniosek dowodowy organ ma obowiązek rozstrzygnąć w przedmiocie tego wniosku.</a:t>
            </a:r>
          </a:p>
          <a:p>
            <a:pPr marL="285750" indent="-285750" algn="just">
              <a:buFont typeface="Arial" panose="020B0604020202020204" pitchFamily="34" charset="0"/>
              <a:buChar char="•"/>
            </a:pPr>
            <a:r>
              <a:rPr lang="pl-PL" sz="1600" dirty="0">
                <a:latin typeface="+mj-lt"/>
              </a:rPr>
              <a:t>Przesłanki oddalenia wniosku dowodowego – art. 170 </a:t>
            </a:r>
            <a:r>
              <a:rPr lang="pl-PL" sz="1600" dirty="0">
                <a:latin typeface="+mj-lt"/>
                <a:ea typeface="Yu Gothic UI Semilight" panose="020B0400000000000000" pitchFamily="34" charset="-128"/>
              </a:rPr>
              <a:t>§ 1</a:t>
            </a:r>
            <a:endParaRPr lang="pl-PL" sz="1600" dirty="0">
              <a:latin typeface="+mj-lt"/>
            </a:endParaRPr>
          </a:p>
        </p:txBody>
      </p:sp>
      <p:sp>
        <p:nvSpPr>
          <p:cNvPr id="8" name="pole tekstowe 7"/>
          <p:cNvSpPr txBox="1"/>
          <p:nvPr/>
        </p:nvSpPr>
        <p:spPr>
          <a:xfrm>
            <a:off x="8995144" y="3166145"/>
            <a:ext cx="3051924" cy="923330"/>
          </a:xfrm>
          <a:prstGeom prst="rect">
            <a:avLst/>
          </a:prstGeom>
          <a:noFill/>
        </p:spPr>
        <p:txBody>
          <a:bodyPr wrap="square" rtlCol="0">
            <a:spAutoFit/>
          </a:bodyPr>
          <a:lstStyle/>
          <a:p>
            <a:pPr algn="just"/>
            <a:r>
              <a:rPr lang="pl-PL" b="1" dirty="0"/>
              <a:t>Czynność dowodowa jest zawsze czynnością organu procesowego </a:t>
            </a:r>
          </a:p>
        </p:txBody>
      </p:sp>
    </p:spTree>
    <p:extLst>
      <p:ext uri="{BB962C8B-B14F-4D97-AF65-F5344CB8AC3E}">
        <p14:creationId xmlns:p14="http://schemas.microsoft.com/office/powerpoint/2010/main" xmlns="" val="237184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fontScale="90000"/>
          </a:bodyPr>
          <a:lstStyle/>
          <a:p>
            <a:r>
              <a:rPr lang="pl-PL" sz="4000" dirty="0"/>
              <a:t>Warunki formalne wniosku dowodowego </a:t>
            </a:r>
          </a:p>
        </p:txBody>
      </p:sp>
      <p:sp>
        <p:nvSpPr>
          <p:cNvPr id="5" name="Symbol zastępczy zawartości 2"/>
          <p:cNvSpPr>
            <a:spLocks noGrp="1"/>
          </p:cNvSpPr>
          <p:nvPr>
            <p:ph idx="1"/>
          </p:nvPr>
        </p:nvSpPr>
        <p:spPr>
          <a:xfrm>
            <a:off x="150668" y="1409263"/>
            <a:ext cx="8475034" cy="5140842"/>
          </a:xfrm>
        </p:spPr>
        <p:txBody>
          <a:bodyPr>
            <a:normAutofit fontScale="85000" lnSpcReduction="20000"/>
          </a:bodyPr>
          <a:lstStyle/>
          <a:p>
            <a:pPr marL="0" indent="0">
              <a:buNone/>
            </a:pPr>
            <a:r>
              <a:rPr lang="pl-PL" sz="2200" dirty="0"/>
              <a:t>Wniosek dowodowy złożony </a:t>
            </a:r>
            <a:r>
              <a:rPr lang="pl-PL" sz="2200" b="1" dirty="0"/>
              <a:t>w formie pisemnej musi spełniać</a:t>
            </a:r>
            <a:r>
              <a:rPr lang="pl-PL" sz="2200" dirty="0"/>
              <a:t>:</a:t>
            </a:r>
          </a:p>
          <a:p>
            <a:pPr marL="457200" indent="-457200">
              <a:buAutoNum type="arabicPeriod"/>
            </a:pPr>
            <a:r>
              <a:rPr lang="pl-PL" sz="2200" dirty="0"/>
              <a:t>ogólne warunki pisma procesowego określone w art. 119 § 1 k.p.k. </a:t>
            </a:r>
          </a:p>
          <a:p>
            <a:pPr lvl="2">
              <a:buFont typeface="Wingdings" pitchFamily="2" charset="2"/>
              <a:buChar char="Ø"/>
            </a:pPr>
            <a:r>
              <a:rPr lang="pl-PL" dirty="0"/>
              <a:t>Pismo procesowe powinno zawierać: </a:t>
            </a:r>
          </a:p>
          <a:p>
            <a:pPr marL="1074420" lvl="2" indent="-342900">
              <a:buAutoNum type="arabicPeriod"/>
            </a:pPr>
            <a:r>
              <a:rPr lang="pl-PL" dirty="0"/>
              <a:t>oznaczenie organu do którego jest skierowane oraz sprawy, której dotyczy (DO KOGO)</a:t>
            </a:r>
          </a:p>
          <a:p>
            <a:pPr marL="1074420" lvl="2" indent="-342900">
              <a:buAutoNum type="arabicPeriod"/>
            </a:pPr>
            <a:r>
              <a:rPr lang="pl-PL" dirty="0"/>
              <a:t>oznaczenie oraz adres wnoszącego pismo (KTO)</a:t>
            </a:r>
          </a:p>
          <a:p>
            <a:pPr marL="1074420" lvl="2" indent="-342900">
              <a:buAutoNum type="arabicPeriod"/>
            </a:pPr>
            <a:r>
              <a:rPr lang="pl-PL" dirty="0"/>
              <a:t>treść wniosku lub oświadczenia, w miarę potrzeby z uzasadnieniem (CO)</a:t>
            </a:r>
          </a:p>
          <a:p>
            <a:pPr marL="1074420" lvl="2" indent="-342900">
              <a:buAutoNum type="arabicPeriod"/>
            </a:pPr>
            <a:r>
              <a:rPr lang="pl-PL" dirty="0"/>
              <a:t>datę i podpis składającego pismo</a:t>
            </a:r>
          </a:p>
          <a:p>
            <a:pPr marL="457200" indent="-457200">
              <a:buAutoNum type="arabicPeriod"/>
            </a:pPr>
            <a:r>
              <a:rPr lang="pl-PL" sz="2200" dirty="0"/>
              <a:t>szczególne wymogi określone w art. 169 k.p.k</a:t>
            </a:r>
            <a:r>
              <a:rPr lang="pl-PL" dirty="0"/>
              <a:t>.</a:t>
            </a:r>
          </a:p>
          <a:p>
            <a:pPr marL="925830" lvl="2" indent="-285750"/>
            <a:r>
              <a:rPr lang="pl-PL" dirty="0"/>
              <a:t>we wniosku dowodowym należy podać - </a:t>
            </a:r>
            <a:r>
              <a:rPr lang="pl-PL" b="1" u="sng" dirty="0"/>
              <a:t>obligatoryjnie</a:t>
            </a:r>
          </a:p>
          <a:p>
            <a:pPr marL="1257300" lvl="3" indent="-342900">
              <a:buFont typeface="+mj-lt"/>
              <a:buAutoNum type="arabicPeriod"/>
            </a:pPr>
            <a:r>
              <a:rPr lang="pl-PL" b="1" dirty="0"/>
              <a:t>oznaczenie dowodu,</a:t>
            </a:r>
            <a:r>
              <a:rPr lang="pl-PL" dirty="0"/>
              <a:t> jaki ma być przeprowadzony (wskazać o jakie źródło lub środek dowodowy chodzi)</a:t>
            </a:r>
          </a:p>
          <a:p>
            <a:pPr marL="1257300" lvl="3" indent="-342900">
              <a:buFont typeface="+mj-lt"/>
              <a:buAutoNum type="arabicPeriod"/>
            </a:pPr>
            <a:r>
              <a:rPr lang="pl-PL" b="1" dirty="0"/>
              <a:t>okoliczności</a:t>
            </a:r>
            <a:r>
              <a:rPr lang="pl-PL" dirty="0"/>
              <a:t>, które mają być udowodnione – teza dowodowa, jaką za pomocą tego dowodu ma być wykazana</a:t>
            </a:r>
          </a:p>
          <a:p>
            <a:pPr lvl="2">
              <a:buFont typeface="Courier New" pitchFamily="49" charset="0"/>
              <a:buChar char="o"/>
            </a:pPr>
            <a:r>
              <a:rPr lang="pl-PL" dirty="0"/>
              <a:t>fakultatywnie można określić sposób przeprowadzenia dowodu</a:t>
            </a:r>
          </a:p>
        </p:txBody>
      </p:sp>
      <p:sp>
        <p:nvSpPr>
          <p:cNvPr id="6" name="Nawias klamrowy zamykający 5"/>
          <p:cNvSpPr/>
          <p:nvPr/>
        </p:nvSpPr>
        <p:spPr>
          <a:xfrm>
            <a:off x="8300732" y="1619256"/>
            <a:ext cx="574160" cy="4720856"/>
          </a:xfrm>
          <a:prstGeom prst="rightBrace">
            <a:avLst>
              <a:gd name="adj1" fmla="val 29761"/>
              <a:gd name="adj2" fmla="val 50210"/>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8899451" y="2864668"/>
            <a:ext cx="2732567" cy="2585323"/>
          </a:xfrm>
          <a:prstGeom prst="rect">
            <a:avLst/>
          </a:prstGeom>
          <a:noFill/>
        </p:spPr>
        <p:txBody>
          <a:bodyPr wrap="square" rtlCol="0">
            <a:spAutoFit/>
          </a:bodyPr>
          <a:lstStyle/>
          <a:p>
            <a:pPr algn="just"/>
            <a:r>
              <a:rPr lang="pl-PL" dirty="0"/>
              <a:t>Jeżeli wniosek dowodowy nie spełnia wymogów formalnych organ wzywa do uzupełnienia braków terminie 7 dni pod rygorem pozostawienia bez rozpoznania (art. 120)</a:t>
            </a:r>
          </a:p>
        </p:txBody>
      </p:sp>
    </p:spTree>
    <p:extLst>
      <p:ext uri="{BB962C8B-B14F-4D97-AF65-F5344CB8AC3E}">
        <p14:creationId xmlns:p14="http://schemas.microsoft.com/office/powerpoint/2010/main" xmlns="" val="28983488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r>
              <a:rPr lang="pl-PL" dirty="0" smtClean="0"/>
              <a:t>Wniosek dowodowy – postulatywne oświadczenie woli kierowane przez stronę do organu procesowego kierującego na danym etapie procesem karnym, a którego treścią jest żądanie dopuszczenia przez ten organ określonego dowodu, tzn. wyrażenie akceptacji dla propozycji wykorzystania w postępowaniu określonego źródła dowodowego, środka dowodowego i metody dowodzenia (przeprowadzenia dowodu) w celu wykazania istnienia określonego faktu lub okoliczności.</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„Na podstawie art. 167 k.p.k. wnoszę o dopuszczenie i przeprowadzenie dowodu z zeznań świadka Katarzyny Kowalskiej, zam. Lubartów (21-204), ul. Wesoła 4, na okoliczność, że oskarżony Jan Nowak w dniu popełnienia przestępstwa, które miało miejsce w Lublinie, tj. 3 stycznia 2010r., przebywał w innej miejscowości”.</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ZBIERANIE DOWODÓW – polega na poszukiwaniu i ujawnianiu dowodów, np. w drodze takich czynności jak: przeszukanie pomieszczeń, zatrzymanie rzeczy, kontrola i utrwalanie treści rozmów telefonicznych.</a:t>
            </a:r>
          </a:p>
          <a:p>
            <a:r>
              <a:rPr lang="pl-PL" dirty="0" smtClean="0"/>
              <a:t>ZABEZPIECZENIE DOWODÓW – służy późniejszemu ich przeprowadzeniu. W postępowaniu sądowym, zwłaszcza w I instancji, głównie przeprowadza się dowody, które sąd weryfikuje i ocenia.</a:t>
            </a: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372139" y="153474"/>
            <a:ext cx="9980682" cy="1096962"/>
          </a:xfrm>
        </p:spPr>
        <p:txBody>
          <a:bodyPr>
            <a:normAutofit/>
          </a:bodyPr>
          <a:lstStyle/>
          <a:p>
            <a:r>
              <a:rPr lang="pl-PL" sz="4000" dirty="0"/>
              <a:t>Oddalenie wniosku dowodowego</a:t>
            </a:r>
          </a:p>
        </p:txBody>
      </p:sp>
      <p:sp>
        <p:nvSpPr>
          <p:cNvPr id="6" name="Symbol zastępczy zawartości 2"/>
          <p:cNvSpPr>
            <a:spLocks noGrp="1"/>
          </p:cNvSpPr>
          <p:nvPr>
            <p:ph idx="1"/>
          </p:nvPr>
        </p:nvSpPr>
        <p:spPr>
          <a:xfrm>
            <a:off x="372139" y="1446028"/>
            <a:ext cx="11451265" cy="5114260"/>
          </a:xfrm>
        </p:spPr>
        <p:txBody>
          <a:bodyPr>
            <a:normAutofit fontScale="70000" lnSpcReduction="20000"/>
          </a:bodyPr>
          <a:lstStyle/>
          <a:p>
            <a:pPr marL="457200" indent="-457200" algn="just">
              <a:buAutoNum type="arabicPeriod"/>
            </a:pPr>
            <a:r>
              <a:rPr lang="pl-PL" dirty="0"/>
              <a:t>przeprowadzenie dowodu jest </a:t>
            </a:r>
            <a:r>
              <a:rPr lang="pl-PL" b="1" dirty="0"/>
              <a:t>niedopuszczalne</a:t>
            </a:r>
            <a:r>
              <a:rPr lang="pl-PL" dirty="0"/>
              <a:t> </a:t>
            </a:r>
          </a:p>
          <a:p>
            <a:pPr marL="925830" lvl="2" indent="-285750" algn="just"/>
            <a:r>
              <a:rPr lang="pl-PL" sz="1600" dirty="0"/>
              <a:t>np. wniosek o przesłuchanie duchownego co do faktów, o których dowiedział się przy spowiedzi (art. 178 pkt. 2 k.p.k.)</a:t>
            </a:r>
          </a:p>
          <a:p>
            <a:pPr marL="457200" indent="-457200" algn="just">
              <a:buAutoNum type="arabicPeriod"/>
            </a:pPr>
            <a:r>
              <a:rPr lang="pl-PL" dirty="0"/>
              <a:t>okoliczność, która ma być udowodniona </a:t>
            </a:r>
            <a:r>
              <a:rPr lang="pl-PL" b="1" dirty="0"/>
              <a:t>nie ma znaczenia dla rozstrzygnięcia </a:t>
            </a:r>
          </a:p>
          <a:p>
            <a:pPr lvl="2" algn="just"/>
            <a:r>
              <a:rPr lang="pl-PL" dirty="0"/>
              <a:t>strona chce dowodzić okoliczności, które niewątpliwie nie maja i nie będą miały znaczenia przy rozstrzyganiu danej kwestii ani dla ustalenia sprawstwa czy winy </a:t>
            </a:r>
          </a:p>
          <a:p>
            <a:pPr marL="457200" indent="-457200" algn="just">
              <a:buAutoNum type="arabicPeriod"/>
            </a:pPr>
            <a:r>
              <a:rPr lang="pl-PL" dirty="0"/>
              <a:t>okoliczność, która ma być udowodniona </a:t>
            </a:r>
            <a:r>
              <a:rPr lang="pl-PL" b="1" dirty="0"/>
              <a:t>jest już udowodniona </a:t>
            </a:r>
            <a:r>
              <a:rPr lang="pl-PL" dirty="0"/>
              <a:t>zgodnie z twierdzeniem wnioskodawcy </a:t>
            </a:r>
          </a:p>
          <a:p>
            <a:pPr marL="1097280" lvl="2" indent="-457200" algn="just"/>
            <a:r>
              <a:rPr lang="pl-PL" dirty="0"/>
              <a:t>wcześniej przyjęto za udowodnioną tezę wskazaną we wniosku dowodowym </a:t>
            </a:r>
          </a:p>
          <a:p>
            <a:pPr marL="1097280" lvl="2" indent="-457200" algn="just"/>
            <a:r>
              <a:rPr lang="pl-PL" dirty="0"/>
              <a:t>Ważne! Art. 170 § 2 k.p.k. – nie można oddalić wniosku dowodowego na tej podstawie, że dotychczasowe dowody wykazały przeciwieństwo tego, co wnioskodawca zamierza udowodnić.</a:t>
            </a:r>
          </a:p>
          <a:p>
            <a:pPr marL="457200" indent="-457200" algn="just">
              <a:buAutoNum type="arabicPeriod"/>
            </a:pPr>
            <a:r>
              <a:rPr lang="pl-PL" dirty="0"/>
              <a:t>dowód jest </a:t>
            </a:r>
            <a:r>
              <a:rPr lang="pl-PL" b="1" dirty="0"/>
              <a:t>nieprzydatny</a:t>
            </a:r>
            <a:r>
              <a:rPr lang="pl-PL" dirty="0"/>
              <a:t> do stwierdzenia danej okoliczności </a:t>
            </a:r>
          </a:p>
          <a:p>
            <a:pPr marL="925830" lvl="2" indent="-285750" algn="just"/>
            <a:r>
              <a:rPr lang="pl-PL" dirty="0"/>
              <a:t>dowód możliwy i dopuszczalny, ale zupełnie nieprzydatny </a:t>
            </a:r>
          </a:p>
          <a:p>
            <a:pPr marL="457200" indent="-457200" algn="just">
              <a:buAutoNum type="arabicPeriod"/>
            </a:pPr>
            <a:r>
              <a:rPr lang="pl-PL" dirty="0"/>
              <a:t>dowodu </a:t>
            </a:r>
            <a:r>
              <a:rPr lang="pl-PL" b="1" dirty="0"/>
              <a:t>nie da się przeprowadzić </a:t>
            </a:r>
          </a:p>
          <a:p>
            <a:pPr marL="1097280" lvl="2" indent="-457200" algn="just"/>
            <a:r>
              <a:rPr lang="pl-PL" dirty="0"/>
              <a:t>faktyczna niemożność przeprowadzenia dowodu – albo w ogóle albo w przewidywalnym terminie (np. świadek zapadł w śpiączkę)</a:t>
            </a:r>
          </a:p>
          <a:p>
            <a:pPr marL="457200" indent="-457200" algn="just">
              <a:buAutoNum type="arabicPeriod"/>
            </a:pPr>
            <a:r>
              <a:rPr lang="pl-PL" dirty="0"/>
              <a:t>wniosek dowodowy </a:t>
            </a:r>
            <a:r>
              <a:rPr lang="pl-PL" b="1" dirty="0"/>
              <a:t>w sposób oczywisty zmierza do przedłużenia postępowania </a:t>
            </a:r>
          </a:p>
        </p:txBody>
      </p:sp>
    </p:spTree>
    <p:extLst>
      <p:ext uri="{BB962C8B-B14F-4D97-AF65-F5344CB8AC3E}">
        <p14:creationId xmlns:p14="http://schemas.microsoft.com/office/powerpoint/2010/main" xmlns="" val="19306523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fontScale="90000"/>
          </a:bodyPr>
          <a:lstStyle/>
          <a:p>
            <a:r>
              <a:rPr lang="pl-PL" sz="4000" dirty="0"/>
              <a:t>Oddalenie a odrzucenie wniosku dowodowego </a:t>
            </a:r>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xmlns="" val="145407388"/>
              </p:ext>
            </p:extLst>
          </p:nvPr>
        </p:nvGraphicFramePr>
        <p:xfrm>
          <a:off x="1103382" y="1897911"/>
          <a:ext cx="9982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967427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Wprowadzanie dowodów z urzędu</a:t>
            </a:r>
            <a:endParaRPr lang="pl-PL" dirty="0"/>
          </a:p>
        </p:txBody>
      </p:sp>
      <p:sp>
        <p:nvSpPr>
          <p:cNvPr id="3" name="Symbol zastępczy zawartości 2"/>
          <p:cNvSpPr>
            <a:spLocks noGrp="1"/>
          </p:cNvSpPr>
          <p:nvPr>
            <p:ph idx="1"/>
          </p:nvPr>
        </p:nvSpPr>
        <p:spPr>
          <a:xfrm>
            <a:off x="781340" y="1152983"/>
            <a:ext cx="10165702" cy="5518273"/>
          </a:xfrm>
        </p:spPr>
        <p:txBody>
          <a:bodyPr>
            <a:normAutofit fontScale="62500" lnSpcReduction="20000"/>
          </a:bodyPr>
          <a:lstStyle/>
          <a:p>
            <a:pPr marL="0" indent="0" algn="just">
              <a:buNone/>
            </a:pPr>
            <a:r>
              <a:rPr lang="pl-PL" dirty="0" smtClean="0">
                <a:latin typeface="Times New Roman" panose="02020603050405020304" pitchFamily="18" charset="0"/>
                <a:cs typeface="Times New Roman" panose="02020603050405020304" pitchFamily="18" charset="0"/>
              </a:rPr>
              <a:t>	Art</a:t>
            </a:r>
            <a:r>
              <a:rPr lang="pl-PL" dirty="0">
                <a:latin typeface="Times New Roman" panose="02020603050405020304" pitchFamily="18" charset="0"/>
                <a:cs typeface="Times New Roman" panose="02020603050405020304" pitchFamily="18" charset="0"/>
              </a:rPr>
              <a:t>. 167 należy interpretować przy uwzględnieniu zasad dominujących na danym </a:t>
            </a:r>
            <a:r>
              <a:rPr lang="pl-PL" dirty="0" smtClean="0">
                <a:latin typeface="Times New Roman" panose="02020603050405020304" pitchFamily="18" charset="0"/>
                <a:cs typeface="Times New Roman" panose="02020603050405020304" pitchFamily="18" charset="0"/>
              </a:rPr>
              <a:t>etapie postępowania </a:t>
            </a:r>
            <a:r>
              <a:rPr lang="pl-PL" dirty="0">
                <a:latin typeface="Times New Roman" panose="02020603050405020304" pitchFamily="18" charset="0"/>
                <a:cs typeface="Times New Roman" panose="02020603050405020304" pitchFamily="18" charset="0"/>
              </a:rPr>
              <a:t>karnego, roli organów procesowych i funkcji stadium procesu</a:t>
            </a:r>
            <a:r>
              <a:rPr lang="pl-PL" dirty="0" smtClean="0">
                <a:latin typeface="Times New Roman" panose="02020603050405020304" pitchFamily="18" charset="0"/>
                <a:cs typeface="Times New Roman" panose="02020603050405020304" pitchFamily="18" charset="0"/>
              </a:rPr>
              <a:t>.</a:t>
            </a:r>
          </a:p>
          <a:p>
            <a:pPr marL="0" indent="0" algn="just">
              <a:buNone/>
            </a:pPr>
            <a:r>
              <a:rPr lang="pl-PL" dirty="0" smtClean="0">
                <a:latin typeface="Times New Roman" panose="02020603050405020304" pitchFamily="18" charset="0"/>
                <a:cs typeface="Times New Roman" panose="02020603050405020304" pitchFamily="18" charset="0"/>
              </a:rPr>
              <a:t>	</a:t>
            </a:r>
          </a:p>
          <a:p>
            <a:pPr marL="0" indent="0" algn="just">
              <a:buNone/>
            </a:pPr>
            <a:r>
              <a:rPr lang="pl-PL" dirty="0">
                <a:latin typeface="Times New Roman" panose="02020603050405020304" pitchFamily="18" charset="0"/>
                <a:cs typeface="Times New Roman" panose="02020603050405020304" pitchFamily="18" charset="0"/>
              </a:rPr>
              <a:t>	</a:t>
            </a:r>
            <a:r>
              <a:rPr lang="pl-PL" b="1" dirty="0" smtClean="0">
                <a:solidFill>
                  <a:srgbClr val="FF0000"/>
                </a:solidFill>
                <a:latin typeface="Times New Roman" panose="02020603050405020304" pitchFamily="18" charset="0"/>
                <a:cs typeface="Times New Roman" panose="02020603050405020304" pitchFamily="18" charset="0"/>
              </a:rPr>
              <a:t>W </a:t>
            </a:r>
            <a:r>
              <a:rPr lang="pl-PL" b="1" dirty="0">
                <a:solidFill>
                  <a:srgbClr val="FF0000"/>
                </a:solidFill>
                <a:latin typeface="Times New Roman" panose="02020603050405020304" pitchFamily="18" charset="0"/>
                <a:cs typeface="Times New Roman" panose="02020603050405020304" pitchFamily="18" charset="0"/>
              </a:rPr>
              <a:t>postępowaniu </a:t>
            </a:r>
            <a:r>
              <a:rPr lang="pl-PL" b="1" dirty="0" smtClean="0">
                <a:solidFill>
                  <a:srgbClr val="FF0000"/>
                </a:solidFill>
                <a:latin typeface="Times New Roman" panose="02020603050405020304" pitchFamily="18" charset="0"/>
                <a:cs typeface="Times New Roman" panose="02020603050405020304" pitchFamily="18" charset="0"/>
              </a:rPr>
              <a:t>przygotowawczym </a:t>
            </a:r>
            <a:r>
              <a:rPr lang="pl-PL" dirty="0" smtClean="0">
                <a:latin typeface="Times New Roman" panose="02020603050405020304" pitchFamily="18" charset="0"/>
                <a:cs typeface="Times New Roman" panose="02020603050405020304" pitchFamily="18" charset="0"/>
              </a:rPr>
              <a:t>dominujące </a:t>
            </a:r>
            <a:r>
              <a:rPr lang="pl-PL" dirty="0">
                <a:latin typeface="Times New Roman" panose="02020603050405020304" pitchFamily="18" charset="0"/>
                <a:cs typeface="Times New Roman" panose="02020603050405020304" pitchFamily="18" charset="0"/>
              </a:rPr>
              <a:t>znaczenie ma </a:t>
            </a:r>
            <a:r>
              <a:rPr lang="pl-PL" dirty="0" smtClean="0">
                <a:latin typeface="Times New Roman" panose="02020603050405020304" pitchFamily="18" charset="0"/>
                <a:cs typeface="Times New Roman" panose="02020603050405020304" pitchFamily="18" charset="0"/>
              </a:rPr>
              <a:t>zasada inkwizycyjności </a:t>
            </a:r>
            <a:r>
              <a:rPr lang="pl-PL" dirty="0">
                <a:latin typeface="Times New Roman" panose="02020603050405020304" pitchFamily="18" charset="0"/>
                <a:cs typeface="Times New Roman" panose="02020603050405020304" pitchFamily="18" charset="0"/>
              </a:rPr>
              <a:t>i działania z urzędu, a </a:t>
            </a:r>
            <a:r>
              <a:rPr lang="pl-PL" dirty="0" smtClean="0">
                <a:latin typeface="Times New Roman" panose="02020603050405020304" pitchFamily="18" charset="0"/>
                <a:cs typeface="Times New Roman" panose="02020603050405020304" pitchFamily="18" charset="0"/>
              </a:rPr>
              <a:t>organ procesowy </a:t>
            </a:r>
            <a:r>
              <a:rPr lang="pl-PL" dirty="0">
                <a:latin typeface="Times New Roman" panose="02020603050405020304" pitchFamily="18" charset="0"/>
                <a:cs typeface="Times New Roman" panose="02020603050405020304" pitchFamily="18" charset="0"/>
              </a:rPr>
              <a:t>(prokurator lub Policja) dąży </a:t>
            </a:r>
            <a:r>
              <a:rPr lang="pl-PL" dirty="0" smtClean="0">
                <a:latin typeface="Times New Roman" panose="02020603050405020304" pitchFamily="18" charset="0"/>
                <a:cs typeface="Times New Roman" panose="02020603050405020304" pitchFamily="18" charset="0"/>
              </a:rPr>
              <a:t>do realizacji </a:t>
            </a:r>
            <a:r>
              <a:rPr lang="pl-PL" dirty="0">
                <a:latin typeface="Times New Roman" panose="02020603050405020304" pitchFamily="18" charset="0"/>
                <a:cs typeface="Times New Roman" panose="02020603050405020304" pitchFamily="18" charset="0"/>
              </a:rPr>
              <a:t>celów z art. 2 § 1 oraz art. 297</a:t>
            </a:r>
          </a:p>
          <a:p>
            <a:pPr marL="0" indent="0" algn="just">
              <a:buNone/>
            </a:pPr>
            <a:r>
              <a:rPr lang="pl-PL" dirty="0" smtClean="0">
                <a:latin typeface="Times New Roman" panose="02020603050405020304" pitchFamily="18" charset="0"/>
                <a:cs typeface="Times New Roman" panose="02020603050405020304" pitchFamily="18" charset="0"/>
              </a:rPr>
              <a:t>	• </a:t>
            </a:r>
            <a:r>
              <a:rPr lang="pl-PL" dirty="0">
                <a:latin typeface="Times New Roman" panose="02020603050405020304" pitchFamily="18" charset="0"/>
                <a:cs typeface="Times New Roman" panose="02020603050405020304" pitchFamily="18" charset="0"/>
              </a:rPr>
              <a:t>regułą będzie inicjatywa dowodowa </a:t>
            </a:r>
            <a:r>
              <a:rPr lang="pl-PL" dirty="0" smtClean="0">
                <a:latin typeface="Times New Roman" panose="02020603050405020304" pitchFamily="18" charset="0"/>
                <a:cs typeface="Times New Roman" panose="02020603050405020304" pitchFamily="18" charset="0"/>
              </a:rPr>
              <a:t>organów procesowych</a:t>
            </a:r>
            <a:r>
              <a:rPr lang="pl-PL" dirty="0">
                <a:latin typeface="Times New Roman" panose="02020603050405020304" pitchFamily="18" charset="0"/>
                <a:cs typeface="Times New Roman" panose="02020603050405020304" pitchFamily="18" charset="0"/>
              </a:rPr>
              <a:t>, przy subsydiarnej </a:t>
            </a:r>
            <a:r>
              <a:rPr lang="pl-PL" dirty="0" smtClean="0">
                <a:latin typeface="Times New Roman" panose="02020603050405020304" pitchFamily="18" charset="0"/>
                <a:cs typeface="Times New Roman" panose="02020603050405020304" pitchFamily="18" charset="0"/>
              </a:rPr>
              <a:t>inicjatywie stron </a:t>
            </a:r>
            <a:r>
              <a:rPr lang="pl-PL" dirty="0">
                <a:latin typeface="Times New Roman" panose="02020603050405020304" pitchFamily="18" charset="0"/>
                <a:cs typeface="Times New Roman" panose="02020603050405020304" pitchFamily="18" charset="0"/>
              </a:rPr>
              <a:t>postępowania </a:t>
            </a:r>
            <a:r>
              <a:rPr lang="pl-PL" dirty="0" smtClean="0">
                <a:latin typeface="Times New Roman" panose="02020603050405020304" pitchFamily="18" charset="0"/>
                <a:cs typeface="Times New Roman" panose="02020603050405020304" pitchFamily="18" charset="0"/>
              </a:rPr>
              <a:t>przygotowawczego (podejrzanego </a:t>
            </a:r>
            <a:r>
              <a:rPr lang="pl-PL" dirty="0">
                <a:latin typeface="Times New Roman" panose="02020603050405020304" pitchFamily="18" charset="0"/>
                <a:cs typeface="Times New Roman" panose="02020603050405020304" pitchFamily="18" charset="0"/>
              </a:rPr>
              <a:t>i pokrzywdzonego</a:t>
            </a:r>
            <a:r>
              <a:rPr lang="pl-PL" dirty="0" smtClean="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p>
            <a:pPr marL="0" indent="0" algn="just">
              <a:buNone/>
            </a:pPr>
            <a:r>
              <a:rPr lang="pl-PL" dirty="0" smtClean="0">
                <a:latin typeface="Times New Roman" panose="02020603050405020304" pitchFamily="18" charset="0"/>
                <a:cs typeface="Times New Roman" panose="02020603050405020304" pitchFamily="18" charset="0"/>
              </a:rPr>
              <a:t>	• </a:t>
            </a:r>
            <a:r>
              <a:rPr lang="pl-PL" dirty="0">
                <a:latin typeface="Times New Roman" panose="02020603050405020304" pitchFamily="18" charset="0"/>
                <a:cs typeface="Times New Roman" panose="02020603050405020304" pitchFamily="18" charset="0"/>
              </a:rPr>
              <a:t>inicjatywa dowodowa stron jest </a:t>
            </a:r>
            <a:r>
              <a:rPr lang="pl-PL" dirty="0" smtClean="0">
                <a:latin typeface="Times New Roman" panose="02020603050405020304" pitchFamily="18" charset="0"/>
                <a:cs typeface="Times New Roman" panose="02020603050405020304" pitchFamily="18" charset="0"/>
              </a:rPr>
              <a:t>przejawem kontradyktoryjności postępowania przygotowawczego </a:t>
            </a:r>
            <a:r>
              <a:rPr lang="pl-PL" dirty="0">
                <a:latin typeface="Times New Roman" panose="02020603050405020304" pitchFamily="18" charset="0"/>
                <a:cs typeface="Times New Roman" panose="02020603050405020304" pitchFamily="18" charset="0"/>
              </a:rPr>
              <a:t>i gwarancją </a:t>
            </a:r>
            <a:r>
              <a:rPr lang="pl-PL" dirty="0" smtClean="0">
                <a:latin typeface="Times New Roman" panose="02020603050405020304" pitchFamily="18" charset="0"/>
                <a:cs typeface="Times New Roman" panose="02020603050405020304" pitchFamily="18" charset="0"/>
              </a:rPr>
              <a:t>realizacji prawa </a:t>
            </a:r>
            <a:r>
              <a:rPr lang="pl-PL" dirty="0">
                <a:latin typeface="Times New Roman" panose="02020603050405020304" pitchFamily="18" charset="0"/>
                <a:cs typeface="Times New Roman" panose="02020603050405020304" pitchFamily="18" charset="0"/>
              </a:rPr>
              <a:t>do </a:t>
            </a:r>
            <a:r>
              <a:rPr lang="pl-PL" dirty="0" smtClean="0">
                <a:latin typeface="Times New Roman" panose="02020603050405020304" pitchFamily="18" charset="0"/>
                <a:cs typeface="Times New Roman" panose="02020603050405020304" pitchFamily="18" charset="0"/>
              </a:rPr>
              <a:t>obrony;</a:t>
            </a:r>
            <a:endParaRPr lang="pl-PL" dirty="0">
              <a:latin typeface="Times New Roman" panose="02020603050405020304" pitchFamily="18" charset="0"/>
              <a:cs typeface="Times New Roman" panose="02020603050405020304" pitchFamily="18" charset="0"/>
            </a:endParaRPr>
          </a:p>
          <a:p>
            <a:pPr marL="0" indent="0" algn="just">
              <a:buNone/>
            </a:pPr>
            <a:r>
              <a:rPr lang="pl-PL" dirty="0" smtClean="0">
                <a:latin typeface="Times New Roman" panose="02020603050405020304" pitchFamily="18" charset="0"/>
                <a:cs typeface="Times New Roman" panose="02020603050405020304" pitchFamily="18" charset="0"/>
              </a:rPr>
              <a:t>	• </a:t>
            </a:r>
            <a:r>
              <a:rPr lang="pl-PL" dirty="0">
                <a:latin typeface="Times New Roman" panose="02020603050405020304" pitchFamily="18" charset="0"/>
                <a:cs typeface="Times New Roman" panose="02020603050405020304" pitchFamily="18" charset="0"/>
              </a:rPr>
              <a:t>pozwala na pełniejsze zbadanie </a:t>
            </a:r>
            <a:r>
              <a:rPr lang="pl-PL" dirty="0" smtClean="0">
                <a:latin typeface="Times New Roman" panose="02020603050405020304" pitchFamily="18" charset="0"/>
                <a:cs typeface="Times New Roman" panose="02020603050405020304" pitchFamily="18" charset="0"/>
              </a:rPr>
              <a:t>okoliczności faktycznych </a:t>
            </a:r>
            <a:r>
              <a:rPr lang="pl-PL" dirty="0">
                <a:latin typeface="Times New Roman" panose="02020603050405020304" pitchFamily="18" charset="0"/>
                <a:cs typeface="Times New Roman" panose="02020603050405020304" pitchFamily="18" charset="0"/>
              </a:rPr>
              <a:t>przez organ </a:t>
            </a:r>
            <a:r>
              <a:rPr lang="pl-PL" dirty="0" smtClean="0">
                <a:latin typeface="Times New Roman" panose="02020603050405020304" pitchFamily="18" charset="0"/>
                <a:cs typeface="Times New Roman" panose="02020603050405020304" pitchFamily="18" charset="0"/>
              </a:rPr>
              <a:t>procesowy.</a:t>
            </a:r>
          </a:p>
          <a:p>
            <a:pPr marL="0" indent="0" algn="just">
              <a:buNone/>
            </a:pPr>
            <a:r>
              <a:rPr lang="pl-PL" dirty="0" smtClean="0">
                <a:latin typeface="Times New Roman" panose="02020603050405020304" pitchFamily="18" charset="0"/>
                <a:cs typeface="Times New Roman" panose="02020603050405020304" pitchFamily="18" charset="0"/>
              </a:rPr>
              <a:t>	</a:t>
            </a:r>
          </a:p>
          <a:p>
            <a:pPr marL="0" indent="0" algn="just">
              <a:buNone/>
            </a:pPr>
            <a:r>
              <a:rPr lang="pl-PL" dirty="0">
                <a:latin typeface="Times New Roman" panose="02020603050405020304" pitchFamily="18" charset="0"/>
                <a:cs typeface="Times New Roman" panose="02020603050405020304" pitchFamily="18" charset="0"/>
              </a:rPr>
              <a:t>	</a:t>
            </a:r>
            <a:r>
              <a:rPr lang="pl-PL" b="1" dirty="0" smtClean="0">
                <a:solidFill>
                  <a:srgbClr val="FF0000"/>
                </a:solidFill>
                <a:latin typeface="Times New Roman" panose="02020603050405020304" pitchFamily="18" charset="0"/>
                <a:cs typeface="Times New Roman" panose="02020603050405020304" pitchFamily="18" charset="0"/>
              </a:rPr>
              <a:t>W </a:t>
            </a:r>
            <a:r>
              <a:rPr lang="pl-PL" b="1" dirty="0">
                <a:solidFill>
                  <a:srgbClr val="FF0000"/>
                </a:solidFill>
                <a:latin typeface="Times New Roman" panose="02020603050405020304" pitchFamily="18" charset="0"/>
                <a:cs typeface="Times New Roman" panose="02020603050405020304" pitchFamily="18" charset="0"/>
              </a:rPr>
              <a:t>postępowaniu sądowym </a:t>
            </a:r>
            <a:r>
              <a:rPr lang="pl-PL" dirty="0" smtClean="0">
                <a:latin typeface="Times New Roman" panose="02020603050405020304" pitchFamily="18" charset="0"/>
                <a:cs typeface="Times New Roman" panose="02020603050405020304" pitchFamily="18" charset="0"/>
              </a:rPr>
              <a:t>– dominuje </a:t>
            </a:r>
            <a:r>
              <a:rPr lang="pl-PL" dirty="0">
                <a:latin typeface="Times New Roman" panose="02020603050405020304" pitchFamily="18" charset="0"/>
                <a:cs typeface="Times New Roman" panose="02020603050405020304" pitchFamily="18" charset="0"/>
              </a:rPr>
              <a:t>zasada kontradyktoryjności, </a:t>
            </a:r>
            <a:r>
              <a:rPr lang="pl-PL" dirty="0" smtClean="0">
                <a:latin typeface="Times New Roman" panose="02020603050405020304" pitchFamily="18" charset="0"/>
                <a:cs typeface="Times New Roman" panose="02020603050405020304" pitchFamily="18" charset="0"/>
              </a:rPr>
              <a:t>a sąd </a:t>
            </a:r>
            <a:r>
              <a:rPr lang="pl-PL" dirty="0">
                <a:latin typeface="Times New Roman" panose="02020603050405020304" pitchFamily="18" charset="0"/>
                <a:cs typeface="Times New Roman" panose="02020603050405020304" pitchFamily="18" charset="0"/>
              </a:rPr>
              <a:t>powinien być bezstronnym </a:t>
            </a:r>
            <a:r>
              <a:rPr lang="pl-PL" dirty="0" smtClean="0">
                <a:latin typeface="Times New Roman" panose="02020603050405020304" pitchFamily="18" charset="0"/>
                <a:cs typeface="Times New Roman" panose="02020603050405020304" pitchFamily="18" charset="0"/>
              </a:rPr>
              <a:t>arbitrem rozstrzygającym </a:t>
            </a:r>
            <a:r>
              <a:rPr lang="pl-PL" dirty="0">
                <a:latin typeface="Times New Roman" panose="02020603050405020304" pitchFamily="18" charset="0"/>
                <a:cs typeface="Times New Roman" panose="02020603050405020304" pitchFamily="18" charset="0"/>
              </a:rPr>
              <a:t>spór </a:t>
            </a:r>
            <a:r>
              <a:rPr lang="pl-PL" dirty="0" smtClean="0">
                <a:latin typeface="Times New Roman" panose="02020603050405020304" pitchFamily="18" charset="0"/>
                <a:cs typeface="Times New Roman" panose="02020603050405020304" pitchFamily="18" charset="0"/>
              </a:rPr>
              <a:t>między oskarżeniem </a:t>
            </a:r>
            <a:r>
              <a:rPr lang="pl-PL" dirty="0">
                <a:latin typeface="Times New Roman" panose="02020603050405020304" pitchFamily="18" charset="0"/>
                <a:cs typeface="Times New Roman" panose="02020603050405020304" pitchFamily="18" charset="0"/>
              </a:rPr>
              <a:t>a obroną.</a:t>
            </a:r>
          </a:p>
          <a:p>
            <a:pPr marL="0" indent="0" algn="just">
              <a:buNone/>
            </a:pPr>
            <a:r>
              <a:rPr lang="pl-PL" dirty="0" smtClean="0">
                <a:latin typeface="Times New Roman" panose="02020603050405020304" pitchFamily="18" charset="0"/>
                <a:cs typeface="Times New Roman" panose="02020603050405020304" pitchFamily="18" charset="0"/>
              </a:rPr>
              <a:t>	• </a:t>
            </a:r>
            <a:r>
              <a:rPr lang="pl-PL" dirty="0">
                <a:latin typeface="Times New Roman" panose="02020603050405020304" pitchFamily="18" charset="0"/>
                <a:cs typeface="Times New Roman" panose="02020603050405020304" pitchFamily="18" charset="0"/>
              </a:rPr>
              <a:t>Inicjatywa dowodowa sądu ma </a:t>
            </a:r>
            <a:r>
              <a:rPr lang="pl-PL" dirty="0" smtClean="0">
                <a:latin typeface="Times New Roman" panose="02020603050405020304" pitchFamily="18" charset="0"/>
                <a:cs typeface="Times New Roman" panose="02020603050405020304" pitchFamily="18" charset="0"/>
              </a:rPr>
              <a:t>na celu </a:t>
            </a:r>
            <a:r>
              <a:rPr lang="pl-PL" dirty="0">
                <a:latin typeface="Times New Roman" panose="02020603050405020304" pitchFamily="18" charset="0"/>
                <a:cs typeface="Times New Roman" panose="02020603050405020304" pitchFamily="18" charset="0"/>
              </a:rPr>
              <a:t>zagwarantowanie </a:t>
            </a:r>
            <a:r>
              <a:rPr lang="pl-PL" dirty="0" smtClean="0">
                <a:latin typeface="Times New Roman" panose="02020603050405020304" pitchFamily="18" charset="0"/>
                <a:cs typeface="Times New Roman" panose="02020603050405020304" pitchFamily="18" charset="0"/>
              </a:rPr>
              <a:t>realizacji zasady </a:t>
            </a:r>
            <a:r>
              <a:rPr lang="pl-PL" dirty="0">
                <a:latin typeface="Times New Roman" panose="02020603050405020304" pitchFamily="18" charset="0"/>
                <a:cs typeface="Times New Roman" panose="02020603050405020304" pitchFamily="18" charset="0"/>
              </a:rPr>
              <a:t>prawdy materialnej.</a:t>
            </a:r>
          </a:p>
          <a:p>
            <a:pPr marL="0" indent="0" algn="just">
              <a:buNone/>
            </a:pPr>
            <a:r>
              <a:rPr lang="pl-PL" dirty="0" smtClean="0">
                <a:latin typeface="Times New Roman" panose="02020603050405020304" pitchFamily="18" charset="0"/>
                <a:cs typeface="Times New Roman" panose="02020603050405020304" pitchFamily="18" charset="0"/>
              </a:rPr>
              <a:t>	• </a:t>
            </a:r>
            <a:r>
              <a:rPr lang="pl-PL" dirty="0">
                <a:latin typeface="Times New Roman" panose="02020603050405020304" pitchFamily="18" charset="0"/>
                <a:cs typeface="Times New Roman" panose="02020603050405020304" pitchFamily="18" charset="0"/>
              </a:rPr>
              <a:t>Sąd nie może wyręczać </a:t>
            </a:r>
            <a:r>
              <a:rPr lang="pl-PL" dirty="0" smtClean="0">
                <a:latin typeface="Times New Roman" panose="02020603050405020304" pitchFamily="18" charset="0"/>
                <a:cs typeface="Times New Roman" panose="02020603050405020304" pitchFamily="18" charset="0"/>
              </a:rPr>
              <a:t>stron postępowania </a:t>
            </a:r>
            <a:r>
              <a:rPr lang="pl-PL" dirty="0">
                <a:latin typeface="Times New Roman" panose="02020603050405020304" pitchFamily="18" charset="0"/>
                <a:cs typeface="Times New Roman" panose="02020603050405020304" pitchFamily="18" charset="0"/>
              </a:rPr>
              <a:t>w prowadzeniu za </a:t>
            </a:r>
            <a:r>
              <a:rPr lang="pl-PL" dirty="0" smtClean="0">
                <a:latin typeface="Times New Roman" panose="02020603050405020304" pitchFamily="18" charset="0"/>
                <a:cs typeface="Times New Roman" panose="02020603050405020304" pitchFamily="18" charset="0"/>
              </a:rPr>
              <a:t>nie postępowania </a:t>
            </a:r>
            <a:r>
              <a:rPr lang="pl-PL" dirty="0">
                <a:latin typeface="Times New Roman" panose="02020603050405020304" pitchFamily="18" charset="0"/>
                <a:cs typeface="Times New Roman" panose="02020603050405020304" pitchFamily="18" charset="0"/>
              </a:rPr>
              <a:t>dowodowego.</a:t>
            </a:r>
          </a:p>
          <a:p>
            <a:pPr marL="0" indent="0" algn="just">
              <a:buNone/>
            </a:pPr>
            <a:r>
              <a:rPr lang="pl-PL" dirty="0" smtClean="0">
                <a:latin typeface="Times New Roman" panose="02020603050405020304" pitchFamily="18" charset="0"/>
                <a:cs typeface="Times New Roman" panose="02020603050405020304" pitchFamily="18" charset="0"/>
              </a:rPr>
              <a:t>	• </a:t>
            </a:r>
            <a:r>
              <a:rPr lang="pl-PL" dirty="0">
                <a:latin typeface="Times New Roman" panose="02020603050405020304" pitchFamily="18" charset="0"/>
                <a:cs typeface="Times New Roman" panose="02020603050405020304" pitchFamily="18" charset="0"/>
              </a:rPr>
              <a:t>regułą powinno być </a:t>
            </a:r>
            <a:r>
              <a:rPr lang="pl-PL" dirty="0" smtClean="0">
                <a:latin typeface="Times New Roman" panose="02020603050405020304" pitchFamily="18" charset="0"/>
                <a:cs typeface="Times New Roman" panose="02020603050405020304" pitchFamily="18" charset="0"/>
              </a:rPr>
              <a:t>przeprowadzanie dowodów </a:t>
            </a:r>
            <a:r>
              <a:rPr lang="pl-PL" dirty="0">
                <a:latin typeface="Times New Roman" panose="02020603050405020304" pitchFamily="18" charset="0"/>
                <a:cs typeface="Times New Roman" panose="02020603050405020304" pitchFamily="18" charset="0"/>
              </a:rPr>
              <a:t>na wniosek stron, </a:t>
            </a:r>
            <a:r>
              <a:rPr lang="pl-PL" dirty="0" smtClean="0">
                <a:latin typeface="Times New Roman" panose="02020603050405020304" pitchFamily="18" charset="0"/>
                <a:cs typeface="Times New Roman" panose="02020603050405020304" pitchFamily="18" charset="0"/>
              </a:rPr>
              <a:t>a wyjątkiem </a:t>
            </a:r>
            <a:r>
              <a:rPr lang="pl-PL" dirty="0">
                <a:latin typeface="Times New Roman" panose="02020603050405020304" pitchFamily="18" charset="0"/>
                <a:cs typeface="Times New Roman" panose="02020603050405020304" pitchFamily="18" charset="0"/>
              </a:rPr>
              <a:t>dopuszczenie </a:t>
            </a:r>
            <a:r>
              <a:rPr lang="pl-PL" dirty="0" smtClean="0">
                <a:latin typeface="Times New Roman" panose="02020603050405020304" pitchFamily="18" charset="0"/>
                <a:cs typeface="Times New Roman" panose="02020603050405020304" pitchFamily="18" charset="0"/>
              </a:rPr>
              <a:t>dowodów przez </a:t>
            </a:r>
            <a:r>
              <a:rPr lang="pl-PL" dirty="0">
                <a:latin typeface="Times New Roman" panose="02020603050405020304" pitchFamily="18" charset="0"/>
                <a:cs typeface="Times New Roman" panose="02020603050405020304" pitchFamily="18" charset="0"/>
              </a:rPr>
              <a:t>sąd z urzędu</a:t>
            </a:r>
          </a:p>
          <a:p>
            <a:pPr marL="0" indent="0" algn="just">
              <a:buNone/>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807859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CZYNNOŚCI DOWODOWE</a:t>
            </a:r>
            <a:endParaRPr lang="pl-PL" dirty="0"/>
          </a:p>
        </p:txBody>
      </p:sp>
      <p:sp>
        <p:nvSpPr>
          <p:cNvPr id="3" name="Symbol zastępczy zawartości 2"/>
          <p:cNvSpPr>
            <a:spLocks noGrp="1"/>
          </p:cNvSpPr>
          <p:nvPr>
            <p:ph idx="1"/>
          </p:nvPr>
        </p:nvSpPr>
        <p:spPr>
          <a:xfrm>
            <a:off x="517322" y="1344579"/>
            <a:ext cx="10429720" cy="5069099"/>
          </a:xfrm>
        </p:spPr>
        <p:txBody>
          <a:bodyPr>
            <a:noAutofit/>
          </a:bodyPr>
          <a:lstStyle/>
          <a:p>
            <a:pPr marL="0" indent="0" algn="just">
              <a:buNone/>
            </a:pPr>
            <a:r>
              <a:rPr lang="pl-PL" sz="1800" dirty="0">
                <a:latin typeface="Times New Roman" panose="02020603050405020304" pitchFamily="18" charset="0"/>
                <a:cs typeface="Times New Roman" panose="02020603050405020304" pitchFamily="18" charset="0"/>
              </a:rPr>
              <a:t>Są to czynności organu procesowego zmierzające do </a:t>
            </a:r>
            <a:r>
              <a:rPr lang="pl-PL" sz="1800" dirty="0" smtClean="0">
                <a:latin typeface="Times New Roman" panose="02020603050405020304" pitchFamily="18" charset="0"/>
                <a:cs typeface="Times New Roman" panose="02020603050405020304" pitchFamily="18" charset="0"/>
              </a:rPr>
              <a:t>odszukania i </a:t>
            </a:r>
            <a:r>
              <a:rPr lang="pl-PL" sz="1800" dirty="0">
                <a:latin typeface="Times New Roman" panose="02020603050405020304" pitchFamily="18" charset="0"/>
                <a:cs typeface="Times New Roman" panose="02020603050405020304" pitchFamily="18" charset="0"/>
              </a:rPr>
              <a:t>ujawnienia śladów oraz dowodów rzeczowych i osobowych, </a:t>
            </a:r>
            <a:r>
              <a:rPr lang="pl-PL" sz="1800" dirty="0" smtClean="0">
                <a:latin typeface="Times New Roman" panose="02020603050405020304" pitchFamily="18" charset="0"/>
                <a:cs typeface="Times New Roman" panose="02020603050405020304" pitchFamily="18" charset="0"/>
              </a:rPr>
              <a:t>ich zabezpieczenia</a:t>
            </a:r>
            <a:r>
              <a:rPr lang="pl-PL" sz="1800" dirty="0">
                <a:latin typeface="Times New Roman" panose="02020603050405020304" pitchFamily="18" charset="0"/>
                <a:cs typeface="Times New Roman" panose="02020603050405020304" pitchFamily="18" charset="0"/>
              </a:rPr>
              <a:t>, uzyskania środka </a:t>
            </a:r>
            <a:r>
              <a:rPr lang="pl-PL" sz="1800" dirty="0" smtClean="0">
                <a:latin typeface="Times New Roman" panose="02020603050405020304" pitchFamily="18" charset="0"/>
                <a:cs typeface="Times New Roman" panose="02020603050405020304" pitchFamily="18" charset="0"/>
              </a:rPr>
              <a:t>dowodowego z </a:t>
            </a:r>
            <a:r>
              <a:rPr lang="pl-PL" sz="1800" dirty="0">
                <a:latin typeface="Times New Roman" panose="02020603050405020304" pitchFamily="18" charset="0"/>
                <a:cs typeface="Times New Roman" panose="02020603050405020304" pitchFamily="18" charset="0"/>
              </a:rPr>
              <a:t>ujawnionego źródła dowodu oraz oceny wiarygodności </a:t>
            </a:r>
            <a:r>
              <a:rPr lang="pl-PL" sz="1800" dirty="0" smtClean="0">
                <a:latin typeface="Times New Roman" panose="02020603050405020304" pitchFamily="18" charset="0"/>
                <a:cs typeface="Times New Roman" panose="02020603050405020304" pitchFamily="18" charset="0"/>
              </a:rPr>
              <a:t>i przydatności </a:t>
            </a:r>
            <a:r>
              <a:rPr lang="pl-PL" sz="1800" dirty="0">
                <a:latin typeface="Times New Roman" panose="02020603050405020304" pitchFamily="18" charset="0"/>
                <a:cs typeface="Times New Roman" panose="02020603050405020304" pitchFamily="18" charset="0"/>
              </a:rPr>
              <a:t>procesowej tego środka dowodowego</a:t>
            </a:r>
          </a:p>
          <a:p>
            <a:pPr marL="0" indent="0" algn="just">
              <a:buNone/>
            </a:pPr>
            <a:r>
              <a:rPr lang="pl-PL" sz="1800" dirty="0" smtClean="0">
                <a:latin typeface="Times New Roman" panose="02020603050405020304" pitchFamily="18" charset="0"/>
                <a:cs typeface="Times New Roman" panose="02020603050405020304" pitchFamily="18" charset="0"/>
              </a:rPr>
              <a:t>1) </a:t>
            </a:r>
            <a:r>
              <a:rPr lang="pl-PL" sz="1800" b="1" dirty="0" smtClean="0">
                <a:latin typeface="Times New Roman" panose="02020603050405020304" pitchFamily="18" charset="0"/>
                <a:cs typeface="Times New Roman" panose="02020603050405020304" pitchFamily="18" charset="0"/>
              </a:rPr>
              <a:t>czynności </a:t>
            </a:r>
            <a:r>
              <a:rPr lang="pl-PL" sz="1800" b="1" dirty="0">
                <a:latin typeface="Times New Roman" panose="02020603050405020304" pitchFamily="18" charset="0"/>
                <a:cs typeface="Times New Roman" panose="02020603050405020304" pitchFamily="18" charset="0"/>
              </a:rPr>
              <a:t>dowodowe poszukiwawcze </a:t>
            </a:r>
            <a:r>
              <a:rPr lang="pl-PL" sz="1800" dirty="0">
                <a:latin typeface="Times New Roman" panose="02020603050405020304" pitchFamily="18" charset="0"/>
                <a:cs typeface="Times New Roman" panose="02020603050405020304" pitchFamily="18" charset="0"/>
              </a:rPr>
              <a:t>- poszukiwanie źródeł, aby uzyskać z nich </a:t>
            </a:r>
            <a:r>
              <a:rPr lang="pl-PL" sz="1800" dirty="0" smtClean="0">
                <a:latin typeface="Times New Roman" panose="02020603050405020304" pitchFamily="18" charset="0"/>
                <a:cs typeface="Times New Roman" panose="02020603050405020304" pitchFamily="18" charset="0"/>
              </a:rPr>
              <a:t>środek dowodowy</a:t>
            </a:r>
            <a:r>
              <a:rPr lang="pl-PL" sz="1800" dirty="0">
                <a:latin typeface="Times New Roman" panose="02020603050405020304" pitchFamily="18" charset="0"/>
                <a:cs typeface="Times New Roman" panose="02020603050405020304" pitchFamily="18" charset="0"/>
              </a:rPr>
              <a:t>: zatrzymanie rzeczy (art. 217 k.p.k.), przeszukanie (art. 219 i nast. k.p.k.), </a:t>
            </a:r>
            <a:r>
              <a:rPr lang="pl-PL" sz="1800" dirty="0" smtClean="0">
                <a:latin typeface="Times New Roman" panose="02020603050405020304" pitchFamily="18" charset="0"/>
                <a:cs typeface="Times New Roman" panose="02020603050405020304" pitchFamily="18" charset="0"/>
              </a:rPr>
              <a:t>wydanie korespondencji </a:t>
            </a:r>
            <a:r>
              <a:rPr lang="pl-PL" sz="1800" dirty="0">
                <a:latin typeface="Times New Roman" panose="02020603050405020304" pitchFamily="18" charset="0"/>
                <a:cs typeface="Times New Roman" panose="02020603050405020304" pitchFamily="18" charset="0"/>
              </a:rPr>
              <a:t>i przesyłek (art. 218 k.p.k.), zabezpieczenie danych informatycznych (</a:t>
            </a:r>
            <a:r>
              <a:rPr lang="pl-PL" sz="1800" dirty="0" smtClean="0">
                <a:latin typeface="Times New Roman" panose="02020603050405020304" pitchFamily="18" charset="0"/>
                <a:cs typeface="Times New Roman" panose="02020603050405020304" pitchFamily="18" charset="0"/>
              </a:rPr>
              <a:t>art. 218a </a:t>
            </a:r>
            <a:r>
              <a:rPr lang="pl-PL" sz="1800" dirty="0">
                <a:latin typeface="Times New Roman" panose="02020603050405020304" pitchFamily="18" charset="0"/>
                <a:cs typeface="Times New Roman" panose="02020603050405020304" pitchFamily="18" charset="0"/>
              </a:rPr>
              <a:t>k.p.k.), podsłuch procesowy - kontrola i utrwalanie rozmów telefonicznych (art. 237 </a:t>
            </a:r>
            <a:r>
              <a:rPr lang="pl-PL" sz="1800" dirty="0" smtClean="0">
                <a:latin typeface="Times New Roman" panose="02020603050405020304" pitchFamily="18" charset="0"/>
                <a:cs typeface="Times New Roman" panose="02020603050405020304" pitchFamily="18" charset="0"/>
              </a:rPr>
              <a:t>i nast</a:t>
            </a:r>
            <a:r>
              <a:rPr lang="pl-PL" sz="1800" dirty="0">
                <a:latin typeface="Times New Roman" panose="02020603050405020304" pitchFamily="18" charset="0"/>
                <a:cs typeface="Times New Roman" panose="02020603050405020304" pitchFamily="18" charset="0"/>
              </a:rPr>
              <a:t>. k.p.k.), poszukiwanie oskarżonego i wydanie listu gończego (art. 278 i 279 k.p.k.)</a:t>
            </a:r>
          </a:p>
          <a:p>
            <a:pPr marL="0" indent="0" algn="just">
              <a:buNone/>
            </a:pPr>
            <a:r>
              <a:rPr lang="pl-PL" sz="1800" dirty="0" smtClean="0">
                <a:latin typeface="Times New Roman" panose="02020603050405020304" pitchFamily="18" charset="0"/>
                <a:cs typeface="Times New Roman" panose="02020603050405020304" pitchFamily="18" charset="0"/>
              </a:rPr>
              <a:t>2) </a:t>
            </a:r>
            <a:r>
              <a:rPr lang="pl-PL" sz="1800" b="1" dirty="0" smtClean="0">
                <a:latin typeface="Times New Roman" panose="02020603050405020304" pitchFamily="18" charset="0"/>
                <a:cs typeface="Times New Roman" panose="02020603050405020304" pitchFamily="18" charset="0"/>
              </a:rPr>
              <a:t>czynności </a:t>
            </a:r>
            <a:r>
              <a:rPr lang="pl-PL" sz="1800" b="1" dirty="0">
                <a:latin typeface="Times New Roman" panose="02020603050405020304" pitchFamily="18" charset="0"/>
                <a:cs typeface="Times New Roman" panose="02020603050405020304" pitchFamily="18" charset="0"/>
              </a:rPr>
              <a:t>ujawniające dowody </a:t>
            </a:r>
            <a:r>
              <a:rPr lang="pl-PL" sz="1800" dirty="0">
                <a:latin typeface="Times New Roman" panose="02020603050405020304" pitchFamily="18" charset="0"/>
                <a:cs typeface="Times New Roman" panose="02020603050405020304" pitchFamily="18" charset="0"/>
              </a:rPr>
              <a:t>- znane jest źródło dowodowe, a organ </a:t>
            </a:r>
            <a:r>
              <a:rPr lang="pl-PL" sz="1800" dirty="0" smtClean="0">
                <a:latin typeface="Times New Roman" panose="02020603050405020304" pitchFamily="18" charset="0"/>
                <a:cs typeface="Times New Roman" panose="02020603050405020304" pitchFamily="18" charset="0"/>
              </a:rPr>
              <a:t>procesowy przeprowadza </a:t>
            </a:r>
            <a:r>
              <a:rPr lang="pl-PL" sz="1800" dirty="0">
                <a:latin typeface="Times New Roman" panose="02020603050405020304" pitchFamily="18" charset="0"/>
                <a:cs typeface="Times New Roman" panose="02020603050405020304" pitchFamily="18" charset="0"/>
              </a:rPr>
              <a:t>określoną czynność dowodową, aby wydobyć środek dowodowy, </a:t>
            </a:r>
            <a:r>
              <a:rPr lang="pl-PL" sz="1800" dirty="0" smtClean="0">
                <a:latin typeface="Times New Roman" panose="02020603050405020304" pitchFamily="18" charset="0"/>
                <a:cs typeface="Times New Roman" panose="02020603050405020304" pitchFamily="18" charset="0"/>
              </a:rPr>
              <a:t>np. przesłuchanie</a:t>
            </a:r>
            <a:r>
              <a:rPr lang="pl-PL" sz="1800" dirty="0">
                <a:latin typeface="Times New Roman" panose="02020603050405020304" pitchFamily="18" charset="0"/>
                <a:cs typeface="Times New Roman" panose="02020603050405020304" pitchFamily="18" charset="0"/>
              </a:rPr>
              <a:t>, okazanie, opinia, oględziny i otwarcie zwłok</a:t>
            </a:r>
          </a:p>
          <a:p>
            <a:pPr marL="0" indent="0" algn="just">
              <a:buNone/>
            </a:pPr>
            <a:r>
              <a:rPr lang="pl-PL" sz="1800" dirty="0" smtClean="0">
                <a:latin typeface="Times New Roman" panose="02020603050405020304" pitchFamily="18" charset="0"/>
                <a:cs typeface="Times New Roman" panose="02020603050405020304" pitchFamily="18" charset="0"/>
              </a:rPr>
              <a:t>3) </a:t>
            </a:r>
            <a:r>
              <a:rPr lang="pl-PL" sz="1800" b="1" dirty="0" smtClean="0">
                <a:latin typeface="Times New Roman" panose="02020603050405020304" pitchFamily="18" charset="0"/>
                <a:cs typeface="Times New Roman" panose="02020603050405020304" pitchFamily="18" charset="0"/>
              </a:rPr>
              <a:t>czynności </a:t>
            </a:r>
            <a:r>
              <a:rPr lang="pl-PL" sz="1800" b="1" dirty="0">
                <a:latin typeface="Times New Roman" panose="02020603050405020304" pitchFamily="18" charset="0"/>
                <a:cs typeface="Times New Roman" panose="02020603050405020304" pitchFamily="18" charset="0"/>
              </a:rPr>
              <a:t>kontrolujące dowody </a:t>
            </a:r>
            <a:r>
              <a:rPr lang="pl-PL" sz="1800" dirty="0">
                <a:latin typeface="Times New Roman" panose="02020603050405020304" pitchFamily="18" charset="0"/>
                <a:cs typeface="Times New Roman" panose="02020603050405020304" pitchFamily="18" charset="0"/>
              </a:rPr>
              <a:t>- zmierzają do potwierdzenia wartości </a:t>
            </a:r>
            <a:r>
              <a:rPr lang="pl-PL" sz="1800" dirty="0" smtClean="0">
                <a:latin typeface="Times New Roman" panose="02020603050405020304" pitchFamily="18" charset="0"/>
                <a:cs typeface="Times New Roman" panose="02020603050405020304" pitchFamily="18" charset="0"/>
              </a:rPr>
              <a:t>dowodu wcześniej </a:t>
            </a:r>
            <a:r>
              <a:rPr lang="pl-PL" sz="1800" dirty="0">
                <a:latin typeface="Times New Roman" panose="02020603050405020304" pitchFamily="18" charset="0"/>
                <a:cs typeface="Times New Roman" panose="02020603050405020304" pitchFamily="18" charset="0"/>
              </a:rPr>
              <a:t>uzyskanego, np. konfrontacja (art. 172 k.p.k.)</a:t>
            </a:r>
          </a:p>
        </p:txBody>
      </p:sp>
    </p:spTree>
    <p:extLst>
      <p:ext uri="{BB962C8B-B14F-4D97-AF65-F5344CB8AC3E}">
        <p14:creationId xmlns:p14="http://schemas.microsoft.com/office/powerpoint/2010/main" xmlns="" val="38783247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ZAKAZY DOWODOWE</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dirty="0" smtClean="0"/>
              <a:t>To normy zabraniające przeprowadzenia dowodu w określonych warunkach lub ograniczające możliwości pozyskania dowodów dla celów dowodowych.</a:t>
            </a:r>
          </a:p>
          <a:p>
            <a:pPr>
              <a:buNone/>
            </a:pPr>
            <a:endParaRPr lang="pl-PL" dirty="0" smtClean="0"/>
          </a:p>
          <a:p>
            <a:pPr>
              <a:buNone/>
            </a:pPr>
            <a:r>
              <a:rPr lang="pl-PL" dirty="0" smtClean="0"/>
              <a:t>ZAKAZY DOWODOWE:</a:t>
            </a:r>
          </a:p>
          <a:p>
            <a:pPr marL="578358" indent="-514350">
              <a:buAutoNum type="arabicParenR"/>
            </a:pPr>
            <a:r>
              <a:rPr lang="pl-PL" dirty="0" smtClean="0"/>
              <a:t>ZUPEŁNE;</a:t>
            </a:r>
          </a:p>
          <a:p>
            <a:pPr marL="578358" indent="-514350">
              <a:buAutoNum type="arabicParenR"/>
            </a:pPr>
            <a:r>
              <a:rPr lang="pl-PL" dirty="0" smtClean="0"/>
              <a:t>NIEZUPEŁNE:</a:t>
            </a:r>
          </a:p>
          <a:p>
            <a:pPr marL="578358" indent="-514350">
              <a:buAutoNum type="alphaLcParenR"/>
            </a:pPr>
            <a:r>
              <a:rPr lang="pl-PL" dirty="0" smtClean="0"/>
              <a:t>Bezwzględne</a:t>
            </a:r>
          </a:p>
          <a:p>
            <a:pPr marL="578358" indent="-514350">
              <a:buAutoNum type="alphaLcParenR"/>
            </a:pPr>
            <a:r>
              <a:rPr lang="pl-PL" dirty="0" smtClean="0"/>
              <a:t>Względne </a:t>
            </a: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Prawda materialna nie jest wartością absolutną w procesie karnym; potrzeba ochrony innych wartości i zasad sprawia, że nie wszystkie dowodowo uzyskane informacje mogą być wykorzystane;</a:t>
            </a:r>
          </a:p>
          <a:p>
            <a:r>
              <a:rPr lang="pl-PL" dirty="0" smtClean="0"/>
              <a:t>Zakazy dowodowe to normy zakazujące :</a:t>
            </a:r>
          </a:p>
          <a:p>
            <a:r>
              <a:rPr lang="pl-PL" dirty="0" smtClean="0"/>
              <a:t>Dowodzenia określonej tezy,</a:t>
            </a:r>
          </a:p>
          <a:p>
            <a:r>
              <a:rPr lang="pl-PL" dirty="0" smtClean="0"/>
              <a:t>Używania określonych metod pozyskiwania dowodów;</a:t>
            </a:r>
          </a:p>
          <a:p>
            <a:r>
              <a:rPr lang="pl-PL" dirty="0" smtClean="0"/>
              <a:t>Używania określonych środków dowodowych</a:t>
            </a:r>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ZAKAZY DOWODOWE ZUPEŁNE: zabraniają przeprowadzenia jakiegokolwiek dowodu na daną okoliczność. Wyklucza całkowicie dowodzenie.</a:t>
            </a:r>
          </a:p>
          <a:p>
            <a:r>
              <a:rPr lang="pl-PL" dirty="0" smtClean="0"/>
              <a:t>ZAKAZY DOWODOWE NIEZUPEŁNE: ogranicza możliwość przeprowadzenia dowodu, wskazując, w jakich warunkach, jakimi metodami nie wolno dowodzić lub z jakiego źródła dowodowego nie wolno korzystać w procesie dowodzenia.</a:t>
            </a: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ZAKAZY DOWODOWE NIEZUPEŁNE:</a:t>
            </a:r>
          </a:p>
          <a:p>
            <a:r>
              <a:rPr lang="pl-PL" dirty="0" smtClean="0"/>
              <a:t>A) bezwzględne – nie można ich uchylić;</a:t>
            </a:r>
          </a:p>
          <a:p>
            <a:r>
              <a:rPr lang="pl-PL" dirty="0" smtClean="0"/>
              <a:t>B) względne – po spełnieniu określonych warunków mogą </a:t>
            </a:r>
            <a:r>
              <a:rPr lang="pl-PL" smtClean="0"/>
              <a:t>być uchylone</a:t>
            </a:r>
            <a:endParaRPr lang="pl-PL"/>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ZAKAZY DOWODZENIA OKREŚLONYCH FAKTÓW (= zupełne)</a:t>
            </a:r>
            <a:endParaRPr lang="pl-PL" dirty="0"/>
          </a:p>
        </p:txBody>
      </p:sp>
      <p:sp>
        <p:nvSpPr>
          <p:cNvPr id="3" name="Symbol zastępczy zawartości 2"/>
          <p:cNvSpPr>
            <a:spLocks noGrp="1"/>
          </p:cNvSpPr>
          <p:nvPr>
            <p:ph idx="1"/>
          </p:nvPr>
        </p:nvSpPr>
        <p:spPr/>
        <p:txBody>
          <a:bodyPr>
            <a:normAutofit fontScale="92500"/>
          </a:bodyPr>
          <a:lstStyle/>
          <a:p>
            <a:r>
              <a:rPr lang="pl-PL" dirty="0" smtClean="0"/>
              <a:t>Zakaz dowodzenia przestępstwa wbrew prawomocnemu wyrokowi,</a:t>
            </a:r>
          </a:p>
          <a:p>
            <a:r>
              <a:rPr lang="pl-PL" dirty="0" smtClean="0"/>
              <a:t>Zakaz dowodzenia wbrew orzeczeniom konstytutywnym,</a:t>
            </a:r>
          </a:p>
          <a:p>
            <a:r>
              <a:rPr lang="pl-PL" dirty="0" smtClean="0"/>
              <a:t>Zakaz dowodzenia narady sędziowskiej (art. 108kpk),</a:t>
            </a:r>
          </a:p>
          <a:p>
            <a:r>
              <a:rPr lang="pl-PL" dirty="0" smtClean="0"/>
              <a:t>Zakaz dowodzenia treści zeznań świadka, który następne skorzystał z prawa do odmowy składania zeznań,</a:t>
            </a:r>
          </a:p>
          <a:p>
            <a:r>
              <a:rPr lang="pl-PL" dirty="0" smtClean="0"/>
              <a:t>Zakaz dowodzenia okoliczności objętych tajemnicą o klauzuli tajne, ściśle tajne, zastrzeżone, poufne, tajemnicą służbową, zawodową, funkcyjną</a:t>
            </a:r>
          </a:p>
          <a:p>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Zakaz dowodzenia za pomocą określonych środków dowodowych i źródeł </a:t>
            </a:r>
            <a:r>
              <a:rPr lang="pl-PL" dirty="0" err="1" smtClean="0"/>
              <a:t>dowodych</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Tajemnica spowiedzi (178 </a:t>
            </a:r>
            <a:r>
              <a:rPr lang="pl-PL" dirty="0" err="1" smtClean="0"/>
              <a:t>kpk</a:t>
            </a:r>
            <a:r>
              <a:rPr lang="pl-PL" dirty="0" smtClean="0"/>
              <a:t>)</a:t>
            </a:r>
          </a:p>
          <a:p>
            <a:r>
              <a:rPr lang="pl-PL" dirty="0" smtClean="0"/>
              <a:t>Tajemnica obrończa (178 </a:t>
            </a:r>
            <a:r>
              <a:rPr lang="pl-PL" dirty="0" err="1" smtClean="0"/>
              <a:t>kpk</a:t>
            </a:r>
            <a:r>
              <a:rPr lang="pl-PL" dirty="0" smtClean="0"/>
              <a:t>)</a:t>
            </a:r>
          </a:p>
          <a:p>
            <a:r>
              <a:rPr lang="pl-PL" dirty="0" smtClean="0"/>
              <a:t>Tajemnica mediacji (178a </a:t>
            </a:r>
            <a:r>
              <a:rPr lang="pl-PL" dirty="0" err="1" smtClean="0"/>
              <a:t>kpk</a:t>
            </a:r>
            <a:r>
              <a:rPr lang="pl-PL" dirty="0" smtClean="0"/>
              <a:t>)</a:t>
            </a:r>
          </a:p>
          <a:p>
            <a:r>
              <a:rPr lang="pl-PL" dirty="0" smtClean="0"/>
              <a:t>Zakaz powoływania biegłego wyłączonego (196 </a:t>
            </a:r>
            <a:r>
              <a:rPr lang="pl-PL" dirty="0" err="1" smtClean="0"/>
              <a:t>kpk</a:t>
            </a:r>
            <a:r>
              <a:rPr lang="pl-PL" dirty="0" smtClean="0"/>
              <a:t>)</a:t>
            </a:r>
          </a:p>
          <a:p>
            <a:r>
              <a:rPr lang="pl-PL" dirty="0" smtClean="0"/>
              <a:t>Zakaz wykorzystania oświadczeń oskarżonego dot. Czynu złożonych wobec biegłego lub lekarza udzielającego mu pomocy medycznej,</a:t>
            </a:r>
          </a:p>
          <a:p>
            <a:r>
              <a:rPr lang="pl-PL" dirty="0" smtClean="0"/>
              <a:t>Zakaz przesłuchiwania świadka, który odmówił zeznań lub został z nich zwolniony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5130" y="259535"/>
            <a:ext cx="9404723" cy="1400530"/>
          </a:xfrm>
        </p:spPr>
        <p:txBody>
          <a:bodyPr/>
          <a:lstStyle/>
          <a:p>
            <a:pPr algn="ctr"/>
            <a:r>
              <a:rPr lang="pl-PL" dirty="0" smtClean="0"/>
              <a:t>Pojęcie dowodu</a:t>
            </a:r>
            <a:endParaRPr lang="pl-PL" dirty="0"/>
          </a:p>
        </p:txBody>
      </p:sp>
      <p:sp>
        <p:nvSpPr>
          <p:cNvPr id="3" name="Symbol zastępczy zawartości 2"/>
          <p:cNvSpPr>
            <a:spLocks noGrp="1"/>
          </p:cNvSpPr>
          <p:nvPr>
            <p:ph idx="1"/>
          </p:nvPr>
        </p:nvSpPr>
        <p:spPr>
          <a:xfrm>
            <a:off x="1103312" y="1782462"/>
            <a:ext cx="8946541" cy="4195481"/>
          </a:xfrm>
        </p:spPr>
        <p:txBody>
          <a:bodyPr>
            <a:noAutofit/>
          </a:bodyPr>
          <a:lstStyle/>
          <a:p>
            <a:pPr marL="0" indent="0" algn="just">
              <a:spcAft>
                <a:spcPts val="1425"/>
              </a:spcAft>
              <a:buNone/>
            </a:pPr>
            <a:r>
              <a:rPr lang="pl-PL" sz="2400" dirty="0" smtClean="0">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Dowód jest </a:t>
            </a:r>
            <a:r>
              <a:rPr lang="pl-PL" sz="2400" dirty="0">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to pojęcie wieloznaczne, najczęściej jednak pod pojęciem dowodu rozumie się </a:t>
            </a:r>
            <a:r>
              <a:rPr lang="pl-PL" sz="2400" dirty="0">
                <a:solidFill>
                  <a:srgbClr val="FF6666"/>
                </a:solidFill>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środek dowodowy</a:t>
            </a:r>
            <a:r>
              <a:rPr lang="pl-PL" sz="2400" dirty="0">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 tj. informacje o fakcie podlegającym udowodnieniu (</a:t>
            </a:r>
            <a:r>
              <a:rPr lang="pl-PL" sz="2400" dirty="0">
                <a:solidFill>
                  <a:srgbClr val="FF6666"/>
                </a:solidFill>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fakcie dowodowym</a:t>
            </a:r>
            <a:r>
              <a:rPr lang="pl-PL" sz="2400" dirty="0">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 Informacja ta pochodzi od </a:t>
            </a:r>
            <a:r>
              <a:rPr lang="pl-PL" sz="2400" dirty="0">
                <a:solidFill>
                  <a:srgbClr val="FF6666"/>
                </a:solidFill>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źródła dowodu</a:t>
            </a:r>
            <a:r>
              <a:rPr lang="pl-PL" sz="2400" dirty="0">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 i jest uzyskiwana w toku </a:t>
            </a:r>
            <a:r>
              <a:rPr lang="pl-PL" sz="2400" dirty="0">
                <a:solidFill>
                  <a:srgbClr val="FF6666"/>
                </a:solidFill>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czynności dowodowej</a:t>
            </a:r>
            <a:r>
              <a:rPr lang="pl-PL" sz="2400" dirty="0">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a:t>
            </a:r>
          </a:p>
          <a:p>
            <a:pPr marL="0" indent="0" algn="just">
              <a:spcAft>
                <a:spcPts val="1425"/>
              </a:spcAft>
              <a:buSzPct val="45000"/>
              <a:buNone/>
            </a:pPr>
            <a:r>
              <a:rPr lang="pl-PL" sz="2400" dirty="0" smtClean="0">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Przykłady:</a:t>
            </a:r>
            <a:endParaRPr lang="pl-PL" sz="2400" dirty="0">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endParaRPr>
          </a:p>
          <a:p>
            <a:pPr lvl="1" algn="just">
              <a:spcAft>
                <a:spcPts val="1138"/>
              </a:spcAft>
              <a:buClrTx/>
              <a:buSzPct val="45000"/>
              <a:buFontTx/>
              <a:buNone/>
            </a:pPr>
            <a:r>
              <a:rPr lang="pl-PL" sz="2400" dirty="0">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źródło dowodu – świadek</a:t>
            </a:r>
          </a:p>
          <a:p>
            <a:pPr lvl="1" algn="just">
              <a:spcAft>
                <a:spcPts val="1138"/>
              </a:spcAft>
              <a:buClrTx/>
              <a:buSzPct val="45000"/>
              <a:buFontTx/>
              <a:buNone/>
            </a:pPr>
            <a:r>
              <a:rPr lang="pl-PL" sz="2400" dirty="0">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środek dowodowy – zeznania</a:t>
            </a:r>
          </a:p>
          <a:p>
            <a:pPr lvl="1" algn="just">
              <a:spcAft>
                <a:spcPts val="1138"/>
              </a:spcAft>
              <a:buClrTx/>
              <a:buSzPct val="45000"/>
              <a:buFontTx/>
              <a:buNone/>
            </a:pPr>
            <a:r>
              <a:rPr lang="pl-PL" sz="2400" dirty="0">
                <a:effectLst>
                  <a:outerShdw blurRad="38100" dist="38100" dir="2700000" algn="tl">
                    <a:srgbClr val="C0C0C0"/>
                  </a:outerShdw>
                </a:effectLst>
                <a:latin typeface="Times New Roman" panose="02020603050405020304" pitchFamily="18" charset="0"/>
                <a:ea typeface="Tahoma" panose="020B0604030504040204" pitchFamily="34" charset="0"/>
                <a:cs typeface="Times New Roman" panose="02020603050405020304" pitchFamily="18" charset="0"/>
              </a:rPr>
              <a:t>czynność dowodowa - przesłuchanie</a:t>
            </a:r>
          </a:p>
          <a:p>
            <a:pPr marL="0" indent="0">
              <a:buNone/>
            </a:pPr>
            <a:endParaRPr lang="pl-PL" sz="2400"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xmlns="" val="19529325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Zakazy stosowania określonych metod dowodzenia:</a:t>
            </a:r>
            <a:br>
              <a:rPr lang="pl-PL" dirty="0" smtClean="0"/>
            </a:br>
            <a:endParaRPr lang="pl-PL" dirty="0"/>
          </a:p>
        </p:txBody>
      </p:sp>
      <p:sp>
        <p:nvSpPr>
          <p:cNvPr id="3" name="Symbol zastępczy zawartości 2"/>
          <p:cNvSpPr>
            <a:spLocks noGrp="1"/>
          </p:cNvSpPr>
          <p:nvPr>
            <p:ph idx="1"/>
          </p:nvPr>
        </p:nvSpPr>
        <p:spPr/>
        <p:txBody>
          <a:bodyPr/>
          <a:lstStyle/>
          <a:p>
            <a:r>
              <a:rPr lang="pl-PL" dirty="0" smtClean="0"/>
              <a:t>Tzw. niedozwolone metody przesłuchań – art. 170 par. :</a:t>
            </a:r>
          </a:p>
          <a:p>
            <a:r>
              <a:rPr lang="pl-PL" dirty="0" smtClean="0"/>
              <a:t>Przymus,</a:t>
            </a:r>
          </a:p>
          <a:p>
            <a:r>
              <a:rPr lang="pl-PL" dirty="0" smtClean="0"/>
              <a:t>Groźba,</a:t>
            </a:r>
          </a:p>
          <a:p>
            <a:r>
              <a:rPr lang="pl-PL" dirty="0" smtClean="0"/>
              <a:t>Hipnoza,</a:t>
            </a:r>
          </a:p>
          <a:p>
            <a:r>
              <a:rPr lang="pl-PL" dirty="0" smtClean="0"/>
              <a:t>Narkoanaliza,</a:t>
            </a:r>
          </a:p>
          <a:p>
            <a:r>
              <a:rPr lang="pl-PL" dirty="0" smtClean="0"/>
              <a:t>Podstęp</a:t>
            </a:r>
          </a:p>
          <a:p>
            <a:r>
              <a:rPr lang="pl-PL" dirty="0" smtClean="0"/>
              <a:t>Zakaz substytuowania dowodu z zeznań lub wyjaśnień treścią zapisków, notatek, pism (174 </a:t>
            </a:r>
            <a:r>
              <a:rPr lang="pl-PL" dirty="0" err="1" smtClean="0"/>
              <a:t>kpk</a:t>
            </a:r>
            <a:r>
              <a:rPr lang="pl-PL" dirty="0" smtClean="0"/>
              <a:t>)</a:t>
            </a:r>
            <a:endParaRPr lang="pl-P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ZAKAZY DOWODOWE ZUPEŁNE = ZAKAZU DOWODOWE BEZWARUNKOWE (pod żadnymi warunkami nie mogą być uchylone)</a:t>
            </a:r>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r>
              <a:rPr lang="pl-PL" dirty="0" smtClean="0"/>
              <a:t>ZAKAZY DOWODOWE NIEZUPEŁNE – BEZWZGLĘDNE:</a:t>
            </a:r>
          </a:p>
          <a:p>
            <a:r>
              <a:rPr lang="pl-PL" dirty="0" smtClean="0"/>
              <a:t>Tajemnica obrończa, spowiedzi, mediacji,</a:t>
            </a:r>
          </a:p>
          <a:p>
            <a:r>
              <a:rPr lang="pl-PL" dirty="0" smtClean="0"/>
              <a:t>Biegły wyłączony,</a:t>
            </a:r>
          </a:p>
          <a:p>
            <a:r>
              <a:rPr lang="pl-PL" dirty="0" smtClean="0"/>
              <a:t>Zakaz wykorzystania oświadczeń dowodowych oskarżonego złożonych wobec biegłego lub lekarza,</a:t>
            </a:r>
          </a:p>
          <a:p>
            <a:r>
              <a:rPr lang="pl-PL" dirty="0" smtClean="0"/>
              <a:t>Zakaz wykorzystania zeznań złożonych uprzednio w charakterze świadka przez oskarżonego,</a:t>
            </a:r>
          </a:p>
          <a:p>
            <a:r>
              <a:rPr lang="pl-PL" dirty="0" smtClean="0"/>
              <a:t>Niedozwolone metody przesłuchań</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ZAKAZY DOWODOWE NIEZUPEŁNE-WZGLĘDNE:</a:t>
            </a:r>
          </a:p>
          <a:p>
            <a:r>
              <a:rPr lang="pl-PL" dirty="0" smtClean="0"/>
              <a:t>Klauzule tajne, ściśle tajne, zastrzeżone, poufne,</a:t>
            </a:r>
          </a:p>
          <a:p>
            <a:r>
              <a:rPr lang="pl-PL" dirty="0" smtClean="0"/>
              <a:t>Tajemnica zawodowa lub funkcyjna,</a:t>
            </a:r>
          </a:p>
          <a:p>
            <a:pPr>
              <a:buNone/>
            </a:pPr>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5130" y="195141"/>
            <a:ext cx="9404723" cy="1400530"/>
          </a:xfrm>
        </p:spPr>
        <p:txBody>
          <a:bodyPr/>
          <a:lstStyle/>
          <a:p>
            <a:pPr algn="ctr"/>
            <a:r>
              <a:rPr lang="pl-PL" sz="3600" dirty="0" smtClean="0"/>
              <a:t>OSOBOWE ŹRÓDŁA DOWODOWE</a:t>
            </a:r>
            <a:endParaRPr lang="pl-PL" sz="3600" dirty="0"/>
          </a:p>
        </p:txBody>
      </p:sp>
      <p:sp>
        <p:nvSpPr>
          <p:cNvPr id="3" name="Symbol zastępczy zawartości 2"/>
          <p:cNvSpPr>
            <a:spLocks noGrp="1"/>
          </p:cNvSpPr>
          <p:nvPr>
            <p:ph idx="1"/>
          </p:nvPr>
        </p:nvSpPr>
        <p:spPr>
          <a:xfrm>
            <a:off x="974524" y="1808220"/>
            <a:ext cx="8946541" cy="4195481"/>
          </a:xfrm>
        </p:spPr>
        <p:txBody>
          <a:bodyPr>
            <a:normAutofit/>
          </a:bodyPr>
          <a:lstStyle/>
          <a:p>
            <a:pPr algn="just"/>
            <a:r>
              <a:rPr lang="pl-PL" sz="2400" b="1" dirty="0" smtClean="0"/>
              <a:t>Osobowym źródłem dowodu </a:t>
            </a:r>
            <a:r>
              <a:rPr lang="pl-PL" sz="2400" dirty="0" smtClean="0"/>
              <a:t>jest osoba wezwana przez organ procesowy do dostarczenia środka dowodowego.</a:t>
            </a:r>
          </a:p>
          <a:p>
            <a:pPr algn="just"/>
            <a:r>
              <a:rPr lang="pl-PL" sz="2400" b="1" dirty="0" smtClean="0"/>
              <a:t>Kategorie osobowych źródeł dowodowych:</a:t>
            </a:r>
          </a:p>
          <a:p>
            <a:pPr lvl="1" algn="just"/>
            <a:r>
              <a:rPr lang="pl-PL" sz="2200" b="1" dirty="0" smtClean="0"/>
              <a:t>oskarżony </a:t>
            </a:r>
            <a:r>
              <a:rPr lang="pl-PL" sz="2200" dirty="0" smtClean="0"/>
              <a:t>– wyjaśnienia;</a:t>
            </a:r>
          </a:p>
          <a:p>
            <a:pPr lvl="1" algn="just"/>
            <a:r>
              <a:rPr lang="pl-PL" sz="2200" b="1" dirty="0" smtClean="0"/>
              <a:t>świadek – </a:t>
            </a:r>
            <a:r>
              <a:rPr lang="pl-PL" sz="2200" dirty="0" smtClean="0"/>
              <a:t>zeznania;</a:t>
            </a:r>
          </a:p>
          <a:p>
            <a:pPr lvl="1" algn="just"/>
            <a:r>
              <a:rPr lang="pl-PL" sz="2200" b="1" dirty="0" smtClean="0"/>
              <a:t>biegły </a:t>
            </a:r>
            <a:r>
              <a:rPr lang="pl-PL" sz="2200" dirty="0" smtClean="0"/>
              <a:t>– opinia;</a:t>
            </a:r>
          </a:p>
          <a:p>
            <a:pPr lvl="1" algn="just"/>
            <a:r>
              <a:rPr lang="pl-PL" sz="2200" b="1" dirty="0" smtClean="0"/>
              <a:t>osoba poddana badaniom lub oględzinom ciała</a:t>
            </a:r>
          </a:p>
          <a:p>
            <a:pPr lvl="1" algn="just"/>
            <a:r>
              <a:rPr lang="pl-PL" sz="2200" b="1" dirty="0" smtClean="0"/>
              <a:t>zawodowy kurator sądowy/funkcjonariusz Policji</a:t>
            </a:r>
            <a:endParaRPr lang="pl-PL" sz="2200" b="1" dirty="0"/>
          </a:p>
        </p:txBody>
      </p:sp>
    </p:spTree>
    <p:extLst>
      <p:ext uri="{BB962C8B-B14F-4D97-AF65-F5344CB8AC3E}">
        <p14:creationId xmlns:p14="http://schemas.microsoft.com/office/powerpoint/2010/main" xmlns="" val="15934995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PRZESŁUCHANIE</a:t>
            </a:r>
            <a:endParaRPr lang="pl-PL" b="1" dirty="0"/>
          </a:p>
        </p:txBody>
      </p:sp>
      <p:sp>
        <p:nvSpPr>
          <p:cNvPr id="3" name="Symbol zastępczy zawartości 2"/>
          <p:cNvSpPr>
            <a:spLocks noGrp="1"/>
          </p:cNvSpPr>
          <p:nvPr>
            <p:ph idx="1"/>
          </p:nvPr>
        </p:nvSpPr>
        <p:spPr>
          <a:xfrm>
            <a:off x="875764" y="1712890"/>
            <a:ext cx="9174090" cy="4535509"/>
          </a:xfrm>
        </p:spPr>
        <p:txBody>
          <a:bodyPr>
            <a:normAutofit fontScale="62500" lnSpcReduction="20000"/>
          </a:bodyPr>
          <a:lstStyle/>
          <a:p>
            <a:pPr algn="just"/>
            <a:r>
              <a:rPr lang="pl-PL" dirty="0">
                <a:latin typeface="Times New Roman" panose="02020603050405020304" pitchFamily="18" charset="0"/>
                <a:cs typeface="Times New Roman" panose="02020603050405020304" pitchFamily="18" charset="0"/>
              </a:rPr>
              <a:t>podstawowa forma pozyskiwania informacji od osobowych </a:t>
            </a:r>
            <a:r>
              <a:rPr lang="pl-PL" dirty="0" smtClean="0">
                <a:latin typeface="Times New Roman" panose="02020603050405020304" pitchFamily="18" charset="0"/>
                <a:cs typeface="Times New Roman" panose="02020603050405020304" pitchFamily="18" charset="0"/>
              </a:rPr>
              <a:t>źródeł dowodowych</a:t>
            </a:r>
            <a:endParaRPr lang="pl-PL"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można przesłuchać oskarżonego (podejrzanego), świadka i biegłego</a:t>
            </a:r>
          </a:p>
          <a:p>
            <a:pPr algn="just"/>
            <a:r>
              <a:rPr lang="pl-PL" dirty="0">
                <a:latin typeface="Times New Roman" panose="02020603050405020304" pitchFamily="18" charset="0"/>
                <a:cs typeface="Times New Roman" panose="02020603050405020304" pitchFamily="18" charset="0"/>
              </a:rPr>
              <a:t>czynność przesłuchania utrwala się w formie </a:t>
            </a:r>
            <a:r>
              <a:rPr lang="pl-PL" dirty="0" smtClean="0">
                <a:latin typeface="Times New Roman" panose="02020603050405020304" pitchFamily="18" charset="0"/>
                <a:cs typeface="Times New Roman" panose="02020603050405020304" pitchFamily="18" charset="0"/>
              </a:rPr>
              <a:t>protokołu</a:t>
            </a:r>
          </a:p>
          <a:p>
            <a:pPr algn="just"/>
            <a:r>
              <a:rPr lang="pl-PL" dirty="0">
                <a:latin typeface="Times New Roman" panose="02020603050405020304" pitchFamily="18" charset="0"/>
                <a:cs typeface="Times New Roman" panose="02020603050405020304" pitchFamily="18" charset="0"/>
              </a:rPr>
              <a:t>Art. 171 k.p.k.</a:t>
            </a:r>
          </a:p>
          <a:p>
            <a:pPr marL="0" indent="0" algn="just">
              <a:buNone/>
            </a:pPr>
            <a:r>
              <a:rPr lang="pl-PL" dirty="0">
                <a:latin typeface="Times New Roman" panose="02020603050405020304" pitchFamily="18" charset="0"/>
                <a:cs typeface="Times New Roman" panose="02020603050405020304" pitchFamily="18" charset="0"/>
              </a:rPr>
              <a:t>§ 1. Osobie przesłuchiwanej należy umożliwić swobodne wypowiedzenie się </a:t>
            </a:r>
            <a:r>
              <a:rPr lang="pl-PL" dirty="0" smtClean="0">
                <a:latin typeface="Times New Roman" panose="02020603050405020304" pitchFamily="18" charset="0"/>
                <a:cs typeface="Times New Roman" panose="02020603050405020304" pitchFamily="18" charset="0"/>
              </a:rPr>
              <a:t>w granicach </a:t>
            </a:r>
            <a:r>
              <a:rPr lang="pl-PL" dirty="0">
                <a:latin typeface="Times New Roman" panose="02020603050405020304" pitchFamily="18" charset="0"/>
                <a:cs typeface="Times New Roman" panose="02020603050405020304" pitchFamily="18" charset="0"/>
              </a:rPr>
              <a:t>określonych celem danej czynności, a dopiero następnie można </a:t>
            </a:r>
            <a:r>
              <a:rPr lang="pl-PL" dirty="0" smtClean="0">
                <a:latin typeface="Times New Roman" panose="02020603050405020304" pitchFamily="18" charset="0"/>
                <a:cs typeface="Times New Roman" panose="02020603050405020304" pitchFamily="18" charset="0"/>
              </a:rPr>
              <a:t>zadawać pytania </a:t>
            </a:r>
            <a:r>
              <a:rPr lang="pl-PL" dirty="0">
                <a:latin typeface="Times New Roman" panose="02020603050405020304" pitchFamily="18" charset="0"/>
                <a:cs typeface="Times New Roman" panose="02020603050405020304" pitchFamily="18" charset="0"/>
              </a:rPr>
              <a:t>zmierzające do uzupełnienia, wyjaśnienia lub kontroli wypowiedzi.</a:t>
            </a:r>
          </a:p>
          <a:p>
            <a:pPr marL="0" indent="0" algn="just">
              <a:buNone/>
            </a:pPr>
            <a:r>
              <a:rPr lang="pl-PL" dirty="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2. Prawo </a:t>
            </a:r>
            <a:r>
              <a:rPr lang="pl-PL" dirty="0">
                <a:latin typeface="Times New Roman" panose="02020603050405020304" pitchFamily="18" charset="0"/>
                <a:cs typeface="Times New Roman" panose="02020603050405020304" pitchFamily="18" charset="0"/>
              </a:rPr>
              <a:t>zadawania pytań mają, oprócz podmiotu przesłuchującego, strony, </a:t>
            </a:r>
            <a:r>
              <a:rPr lang="pl-PL" dirty="0" smtClean="0">
                <a:latin typeface="Times New Roman" panose="02020603050405020304" pitchFamily="18" charset="0"/>
                <a:cs typeface="Times New Roman" panose="02020603050405020304" pitchFamily="18" charset="0"/>
              </a:rPr>
              <a:t>obrońcy, pełnomocnicy</a:t>
            </a:r>
            <a:r>
              <a:rPr lang="pl-PL" dirty="0">
                <a:latin typeface="Times New Roman" panose="02020603050405020304" pitchFamily="18" charset="0"/>
                <a:cs typeface="Times New Roman" panose="02020603050405020304" pitchFamily="18" charset="0"/>
              </a:rPr>
              <a:t>, biegli oraz w wyjątkowych wypadkach, uzasadnionych </a:t>
            </a:r>
            <a:r>
              <a:rPr lang="pl-PL" dirty="0" smtClean="0">
                <a:latin typeface="Times New Roman" panose="02020603050405020304" pitchFamily="18" charset="0"/>
                <a:cs typeface="Times New Roman" panose="02020603050405020304" pitchFamily="18" charset="0"/>
              </a:rPr>
              <a:t>szczególnymi okolicznościami</a:t>
            </a:r>
            <a:r>
              <a:rPr lang="pl-PL" dirty="0">
                <a:latin typeface="Times New Roman" panose="02020603050405020304" pitchFamily="18" charset="0"/>
                <a:cs typeface="Times New Roman" panose="02020603050405020304" pitchFamily="18" charset="0"/>
              </a:rPr>
              <a:t>, członkowie składu orzekającego. Pytania zadaje się osobie </a:t>
            </a:r>
            <a:r>
              <a:rPr lang="pl-PL" dirty="0" smtClean="0">
                <a:latin typeface="Times New Roman" panose="02020603050405020304" pitchFamily="18" charset="0"/>
                <a:cs typeface="Times New Roman" panose="02020603050405020304" pitchFamily="18" charset="0"/>
              </a:rPr>
              <a:t>przesłuchiwanej bezpośrednio</a:t>
            </a:r>
            <a:r>
              <a:rPr lang="pl-PL" dirty="0">
                <a:latin typeface="Times New Roman" panose="02020603050405020304" pitchFamily="18" charset="0"/>
                <a:cs typeface="Times New Roman" panose="02020603050405020304" pitchFamily="18" charset="0"/>
              </a:rPr>
              <a:t>, chyba że sąd lub prokurator zarządzi inaczej.</a:t>
            </a:r>
          </a:p>
          <a:p>
            <a:pPr marL="0" indent="0" algn="just">
              <a:buNone/>
            </a:pPr>
            <a:r>
              <a:rPr lang="pl-PL" dirty="0">
                <a:latin typeface="Times New Roman" panose="02020603050405020304" pitchFamily="18" charset="0"/>
                <a:cs typeface="Times New Roman" panose="02020603050405020304" pitchFamily="18" charset="0"/>
              </a:rPr>
              <a:t>§ 3. Jeżeli osoba przesłuchiwana nie ukończyła 15 lat, czynności z jej udziałem powinny </a:t>
            </a:r>
            <a:r>
              <a:rPr lang="pl-PL" dirty="0" smtClean="0">
                <a:latin typeface="Times New Roman" panose="02020603050405020304" pitchFamily="18" charset="0"/>
                <a:cs typeface="Times New Roman" panose="02020603050405020304" pitchFamily="18" charset="0"/>
              </a:rPr>
              <a:t>być, w </a:t>
            </a:r>
            <a:r>
              <a:rPr lang="pl-PL" dirty="0">
                <a:latin typeface="Times New Roman" panose="02020603050405020304" pitchFamily="18" charset="0"/>
                <a:cs typeface="Times New Roman" panose="02020603050405020304" pitchFamily="18" charset="0"/>
              </a:rPr>
              <a:t>miarę możliwości, przeprowadzone w obecności przedstawiciela ustawowego </a:t>
            </a:r>
            <a:r>
              <a:rPr lang="pl-PL" dirty="0" smtClean="0">
                <a:latin typeface="Times New Roman" panose="02020603050405020304" pitchFamily="18" charset="0"/>
                <a:cs typeface="Times New Roman" panose="02020603050405020304" pitchFamily="18" charset="0"/>
              </a:rPr>
              <a:t>lub faktycznego </a:t>
            </a:r>
            <a:r>
              <a:rPr lang="pl-PL" dirty="0">
                <a:latin typeface="Times New Roman" panose="02020603050405020304" pitchFamily="18" charset="0"/>
                <a:cs typeface="Times New Roman" panose="02020603050405020304" pitchFamily="18" charset="0"/>
              </a:rPr>
              <a:t>opiekuna, chyba że dobro postępowania stoi temu na przeszkodzie.</a:t>
            </a:r>
          </a:p>
          <a:p>
            <a:pPr marL="0" indent="0" algn="just">
              <a:buNone/>
            </a:pPr>
            <a:r>
              <a:rPr lang="pl-PL" dirty="0">
                <a:latin typeface="Times New Roman" panose="02020603050405020304" pitchFamily="18" charset="0"/>
                <a:cs typeface="Times New Roman" panose="02020603050405020304" pitchFamily="18" charset="0"/>
              </a:rPr>
              <a:t>§ 4. Nie wolno zadawać pytań sugerujących osobie przesłuchiwanej treść odpowiedzi.</a:t>
            </a:r>
          </a:p>
        </p:txBody>
      </p:sp>
    </p:spTree>
    <p:extLst>
      <p:ext uri="{BB962C8B-B14F-4D97-AF65-F5344CB8AC3E}">
        <p14:creationId xmlns:p14="http://schemas.microsoft.com/office/powerpoint/2010/main" xmlns="" val="1867080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DOWODEM w procesie karnym jest wszystko, co jest dopuszczalne (niezabronione) przez prawo karne procesowe, a co ma służyć do ustalania podstawy rozstrzygnięcia określonej kwestii przez właściwy organ procesowy.</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Pojęcie dowodu</a:t>
            </a:r>
            <a:endParaRPr lang="pl-PL" dirty="0"/>
          </a:p>
        </p:txBody>
      </p:sp>
      <p:sp>
        <p:nvSpPr>
          <p:cNvPr id="3" name="Symbol zastępczy zawartości 2"/>
          <p:cNvSpPr>
            <a:spLocks noGrp="1"/>
          </p:cNvSpPr>
          <p:nvPr>
            <p:ph idx="1"/>
          </p:nvPr>
        </p:nvSpPr>
        <p:spPr>
          <a:xfrm>
            <a:off x="1104293" y="1705188"/>
            <a:ext cx="9288958" cy="4708491"/>
          </a:xfrm>
        </p:spPr>
        <p:txBody>
          <a:bodyPr>
            <a:noAutofit/>
          </a:bodyPr>
          <a:lstStyle/>
          <a:p>
            <a:pPr marL="0" indent="0">
              <a:buNone/>
            </a:pPr>
            <a:r>
              <a:rPr lang="pl-PL" dirty="0">
                <a:latin typeface="Times New Roman" panose="02020603050405020304" pitchFamily="18" charset="0"/>
                <a:cs typeface="Times New Roman" panose="02020603050405020304" pitchFamily="18" charset="0"/>
              </a:rPr>
              <a:t>S. Śliwiński wyróżnił następujące znaczenia nazwy </a:t>
            </a:r>
            <a:r>
              <a:rPr lang="pl-PL" dirty="0" smtClean="0">
                <a:latin typeface="Times New Roman" panose="02020603050405020304" pitchFamily="18" charset="0"/>
                <a:cs typeface="Times New Roman" panose="02020603050405020304" pitchFamily="18" charset="0"/>
              </a:rPr>
              <a:t>„dowód”:</a:t>
            </a:r>
          </a:p>
          <a:p>
            <a:pPr marL="857250" lvl="1" indent="-457200">
              <a:buFont typeface="+mj-lt"/>
              <a:buAutoNum type="arabicParenR"/>
            </a:pPr>
            <a:r>
              <a:rPr lang="pl-PL" sz="2000" dirty="0" smtClean="0">
                <a:latin typeface="Times New Roman" panose="02020603050405020304" pitchFamily="18" charset="0"/>
                <a:cs typeface="Times New Roman" panose="02020603050405020304" pitchFamily="18" charset="0"/>
              </a:rPr>
              <a:t>„dowód</a:t>
            </a:r>
            <a:r>
              <a:rPr lang="pl-PL" sz="2000" dirty="0">
                <a:latin typeface="Times New Roman" panose="02020603050405020304" pitchFamily="18" charset="0"/>
                <a:cs typeface="Times New Roman" panose="02020603050405020304" pitchFamily="18" charset="0"/>
              </a:rPr>
              <a:t>” jako „przebieg rozumowania, które prowadzi do sądu o pewnym stanie rzeczy; jest to ogół motywów stwarzających pewność</a:t>
            </a:r>
            <a:r>
              <a:rPr lang="pl-PL" sz="2000" dirty="0" smtClean="0">
                <a:latin typeface="Times New Roman" panose="02020603050405020304" pitchFamily="18" charset="0"/>
                <a:cs typeface="Times New Roman" panose="02020603050405020304" pitchFamily="18" charset="0"/>
              </a:rPr>
              <a:t>”;</a:t>
            </a:r>
          </a:p>
          <a:p>
            <a:pPr marL="857250" lvl="1" indent="-457200">
              <a:buFont typeface="+mj-lt"/>
              <a:buAutoNum type="arabicParenR"/>
            </a:pPr>
            <a:r>
              <a:rPr lang="pl-PL" sz="2000" dirty="0" smtClean="0">
                <a:latin typeface="Times New Roman" panose="02020603050405020304" pitchFamily="18" charset="0"/>
                <a:cs typeface="Times New Roman" panose="02020603050405020304" pitchFamily="18" charset="0"/>
              </a:rPr>
              <a:t>„dowód</a:t>
            </a:r>
            <a:r>
              <a:rPr lang="pl-PL" sz="2000" dirty="0">
                <a:latin typeface="Times New Roman" panose="02020603050405020304" pitchFamily="18" charset="0"/>
                <a:cs typeface="Times New Roman" panose="02020603050405020304" pitchFamily="18" charset="0"/>
              </a:rPr>
              <a:t>” jako „postępowanie dowodowe (badanie), które rozwinąć należy, aby dojść do poznania okoliczności potrzebnych do rozstrzygnięcia (</a:t>
            </a:r>
            <a:r>
              <a:rPr lang="pl-PL" sz="2000" i="1" dirty="0">
                <a:latin typeface="Times New Roman" panose="02020603050405020304" pitchFamily="18" charset="0"/>
                <a:cs typeface="Times New Roman" panose="02020603050405020304" pitchFamily="18" charset="0"/>
              </a:rPr>
              <a:t>przeprowadza się dowód</a:t>
            </a:r>
            <a:r>
              <a:rPr lang="pl-PL" sz="2000" dirty="0" smtClean="0">
                <a:latin typeface="Times New Roman" panose="02020603050405020304" pitchFamily="18" charset="0"/>
                <a:cs typeface="Times New Roman" panose="02020603050405020304" pitchFamily="18" charset="0"/>
              </a:rPr>
              <a:t>)”;</a:t>
            </a:r>
          </a:p>
          <a:p>
            <a:pPr marL="857250" lvl="1" indent="-457200">
              <a:buFont typeface="+mj-lt"/>
              <a:buAutoNum type="arabicParenR"/>
            </a:pPr>
            <a:r>
              <a:rPr lang="pl-PL" sz="2000" dirty="0" smtClean="0">
                <a:latin typeface="Times New Roman" panose="02020603050405020304" pitchFamily="18" charset="0"/>
                <a:cs typeface="Times New Roman" panose="02020603050405020304" pitchFamily="18" charset="0"/>
              </a:rPr>
              <a:t>„dowód</a:t>
            </a:r>
            <a:r>
              <a:rPr lang="pl-PL" sz="2000" dirty="0">
                <a:latin typeface="Times New Roman" panose="02020603050405020304" pitchFamily="18" charset="0"/>
                <a:cs typeface="Times New Roman" panose="02020603050405020304" pitchFamily="18" charset="0"/>
              </a:rPr>
              <a:t>” jako „ostateczny wynik przebiegu myślowego, mającego na celu uzyskanie pewnego sądu, mianowicie uzyskaną pewność pewnego stanu rzeczy (jest </a:t>
            </a:r>
            <a:r>
              <a:rPr lang="pl-PL" sz="2000" i="1" dirty="0">
                <a:latin typeface="Times New Roman" panose="02020603050405020304" pitchFamily="18" charset="0"/>
                <a:cs typeface="Times New Roman" panose="02020603050405020304" pitchFamily="18" charset="0"/>
              </a:rPr>
              <a:t>dowód</a:t>
            </a:r>
            <a:r>
              <a:rPr lang="pl-PL" sz="2000" dirty="0">
                <a:latin typeface="Times New Roman" panose="02020603050405020304" pitchFamily="18" charset="0"/>
                <a:cs typeface="Times New Roman" panose="02020603050405020304" pitchFamily="18" charset="0"/>
              </a:rPr>
              <a:t> tzn. pewność, że oskarżony był na miejscu czynu</a:t>
            </a:r>
            <a:r>
              <a:rPr lang="pl-PL" sz="2000" dirty="0" smtClean="0">
                <a:latin typeface="Times New Roman" panose="02020603050405020304" pitchFamily="18" charset="0"/>
                <a:cs typeface="Times New Roman" panose="02020603050405020304" pitchFamily="18" charset="0"/>
              </a:rPr>
              <a:t>)”;</a:t>
            </a:r>
          </a:p>
          <a:p>
            <a:pPr marL="857250" lvl="1" indent="-457200">
              <a:buFont typeface="+mj-lt"/>
              <a:buAutoNum type="arabicParenR"/>
            </a:pPr>
            <a:r>
              <a:rPr lang="pl-PL" sz="2000" dirty="0" smtClean="0">
                <a:latin typeface="Times New Roman" panose="02020603050405020304" pitchFamily="18" charset="0"/>
                <a:cs typeface="Times New Roman" panose="02020603050405020304" pitchFamily="18" charset="0"/>
              </a:rPr>
              <a:t>„dowód</a:t>
            </a:r>
            <a:r>
              <a:rPr lang="pl-PL" sz="2000" dirty="0">
                <a:latin typeface="Times New Roman" panose="02020603050405020304" pitchFamily="18" charset="0"/>
                <a:cs typeface="Times New Roman" panose="02020603050405020304" pitchFamily="18" charset="0"/>
              </a:rPr>
              <a:t>” jako „środek dowodowy”, czyli </a:t>
            </a:r>
            <a:r>
              <a:rPr lang="pl-PL" sz="2000" dirty="0" smtClean="0">
                <a:latin typeface="Times New Roman" panose="02020603050405020304" pitchFamily="18" charset="0"/>
                <a:cs typeface="Times New Roman" panose="02020603050405020304" pitchFamily="18" charset="0"/>
              </a:rPr>
              <a:t>tzw</a:t>
            </a:r>
            <a:r>
              <a:rPr lang="pl-PL" sz="2000" dirty="0">
                <a:latin typeface="Times New Roman" panose="02020603050405020304" pitchFamily="18" charset="0"/>
                <a:cs typeface="Times New Roman" panose="02020603050405020304" pitchFamily="18" charset="0"/>
              </a:rPr>
              <a:t>. podstawę dowodu (np. zeznanie</a:t>
            </a:r>
            <a:r>
              <a:rPr lang="pl-PL" sz="2000" dirty="0" smtClean="0">
                <a:latin typeface="Times New Roman" panose="02020603050405020304" pitchFamily="18" charset="0"/>
                <a:cs typeface="Times New Roman" panose="02020603050405020304" pitchFamily="18" charset="0"/>
              </a:rPr>
              <a:t>)”;</a:t>
            </a:r>
          </a:p>
          <a:p>
            <a:pPr marL="857250" lvl="1" indent="-457200">
              <a:buFont typeface="+mj-lt"/>
              <a:buAutoNum type="arabicParenR"/>
            </a:pPr>
            <a:r>
              <a:rPr lang="pl-PL" sz="2000" dirty="0" smtClean="0">
                <a:latin typeface="Times New Roman" panose="02020603050405020304" pitchFamily="18" charset="0"/>
                <a:cs typeface="Times New Roman" panose="02020603050405020304" pitchFamily="18" charset="0"/>
              </a:rPr>
              <a:t>„dowód</a:t>
            </a:r>
            <a:r>
              <a:rPr lang="pl-PL" sz="2000" dirty="0">
                <a:latin typeface="Times New Roman" panose="02020603050405020304" pitchFamily="18" charset="0"/>
                <a:cs typeface="Times New Roman" panose="02020603050405020304" pitchFamily="18" charset="0"/>
              </a:rPr>
              <a:t>” jako „źródło dowodowe” („samo źródło poznania – świadek, biegły itp.”).</a:t>
            </a:r>
          </a:p>
          <a:p>
            <a:pPr marL="0" indent="0">
              <a:buNone/>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72868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74220" y="220899"/>
            <a:ext cx="9404723" cy="1400530"/>
          </a:xfrm>
        </p:spPr>
        <p:txBody>
          <a:bodyPr/>
          <a:lstStyle/>
          <a:p>
            <a:pPr algn="ctr"/>
            <a:r>
              <a:rPr lang="pl-PL" dirty="0"/>
              <a:t>Pojęcie dowodu</a:t>
            </a:r>
          </a:p>
        </p:txBody>
      </p:sp>
      <p:sp>
        <p:nvSpPr>
          <p:cNvPr id="3" name="Symbol zastępczy zawartości 2"/>
          <p:cNvSpPr>
            <a:spLocks noGrp="1"/>
          </p:cNvSpPr>
          <p:nvPr>
            <p:ph idx="1"/>
          </p:nvPr>
        </p:nvSpPr>
        <p:spPr>
          <a:xfrm>
            <a:off x="742704" y="921164"/>
            <a:ext cx="8946541" cy="4195481"/>
          </a:xfrm>
        </p:spPr>
        <p:txBody>
          <a:bodyPr>
            <a:noAutofit/>
          </a:bodyPr>
          <a:lstStyle/>
          <a:p>
            <a:pPr marL="0" indent="0" algn="just">
              <a:buNone/>
            </a:pPr>
            <a:r>
              <a:rPr lang="pl-PL" sz="1800" dirty="0">
                <a:latin typeface="Times New Roman" panose="02020603050405020304" pitchFamily="18" charset="0"/>
                <a:cs typeface="Times New Roman" panose="02020603050405020304" pitchFamily="18" charset="0"/>
              </a:rPr>
              <a:t>Do wymienionych znaczeń M. Cieślak dodał także cztery kolejne</a:t>
            </a:r>
            <a:r>
              <a:rPr lang="pl-PL" sz="1800" dirty="0" smtClean="0">
                <a:latin typeface="Times New Roman" panose="02020603050405020304" pitchFamily="18" charset="0"/>
                <a:cs typeface="Times New Roman" panose="02020603050405020304" pitchFamily="18" charset="0"/>
              </a:rPr>
              <a:t>:</a:t>
            </a:r>
          </a:p>
          <a:p>
            <a:pPr marL="0" indent="0" algn="just">
              <a:buNone/>
            </a:pPr>
            <a:r>
              <a:rPr lang="pl-PL" sz="1800" dirty="0">
                <a:latin typeface="Times New Roman" panose="02020603050405020304" pitchFamily="18" charset="0"/>
                <a:cs typeface="Times New Roman" panose="02020603050405020304" pitchFamily="18" charset="0"/>
              </a:rPr>
              <a:t>	</a:t>
            </a:r>
            <a:r>
              <a:rPr lang="pl-PL" sz="1800" dirty="0" smtClean="0">
                <a:latin typeface="Times New Roman" panose="02020603050405020304" pitchFamily="18" charset="0"/>
                <a:cs typeface="Times New Roman" panose="02020603050405020304" pitchFamily="18" charset="0"/>
              </a:rPr>
              <a:t>6. „</a:t>
            </a:r>
            <a:r>
              <a:rPr lang="pl-PL" sz="1800" dirty="0">
                <a:latin typeface="Times New Roman" panose="02020603050405020304" pitchFamily="18" charset="0"/>
                <a:cs typeface="Times New Roman" panose="02020603050405020304" pitchFamily="18" charset="0"/>
              </a:rPr>
              <a:t>dowód” jako „zmysłowa percepcja środka dowodowego przez organ procesowy w trakcie przeprowadzania dowodu; w tym znaczeniu używamy tej nazwy, kiedy mówimy, że dowodem jest przesłuchanie świadka, biegłego czy oskarżonego lub że dowodem są oględziny</a:t>
            </a:r>
            <a:r>
              <a:rPr lang="pl-PL" sz="1800" dirty="0" smtClean="0">
                <a:latin typeface="Times New Roman" panose="02020603050405020304" pitchFamily="18" charset="0"/>
                <a:cs typeface="Times New Roman" panose="02020603050405020304" pitchFamily="18" charset="0"/>
              </a:rPr>
              <a:t>”;</a:t>
            </a:r>
          </a:p>
          <a:p>
            <a:pPr marL="0" indent="0" algn="just">
              <a:buNone/>
            </a:pPr>
            <a:r>
              <a:rPr lang="pl-PL" sz="1800" dirty="0">
                <a:latin typeface="Times New Roman" panose="02020603050405020304" pitchFamily="18" charset="0"/>
                <a:cs typeface="Times New Roman" panose="02020603050405020304" pitchFamily="18" charset="0"/>
              </a:rPr>
              <a:t>	</a:t>
            </a:r>
            <a:r>
              <a:rPr lang="pl-PL" sz="1800" dirty="0" smtClean="0">
                <a:latin typeface="Times New Roman" panose="02020603050405020304" pitchFamily="18" charset="0"/>
                <a:cs typeface="Times New Roman" panose="02020603050405020304" pitchFamily="18" charset="0"/>
              </a:rPr>
              <a:t>7. „</a:t>
            </a:r>
            <a:r>
              <a:rPr lang="pl-PL" sz="1800" dirty="0">
                <a:latin typeface="Times New Roman" panose="02020603050405020304" pitchFamily="18" charset="0"/>
                <a:cs typeface="Times New Roman" panose="02020603050405020304" pitchFamily="18" charset="0"/>
              </a:rPr>
              <a:t>dowód” jako „czynność mająca </a:t>
            </a:r>
            <a:r>
              <a:rPr lang="pl-PL" sz="1800" dirty="0" smtClean="0">
                <a:latin typeface="Times New Roman" panose="02020603050405020304" pitchFamily="18" charset="0"/>
                <a:cs typeface="Times New Roman" panose="02020603050405020304" pitchFamily="18" charset="0"/>
              </a:rPr>
              <a:t>doprowadzić </a:t>
            </a:r>
            <a:r>
              <a:rPr lang="pl-PL" sz="1800" dirty="0">
                <a:latin typeface="Times New Roman" panose="02020603050405020304" pitchFamily="18" charset="0"/>
                <a:cs typeface="Times New Roman" panose="02020603050405020304" pitchFamily="18" charset="0"/>
              </a:rPr>
              <a:t>do ujawnienia okoliczności pozwalających na wyciąganie odpowiednich wniosków co do interesujących zagadnień; w tym sensie mówimy, iż dowodem jest konfrontacja lub sekcja zwłok; w tym też znaczeniu używa się nazwy </a:t>
            </a:r>
            <a:r>
              <a:rPr lang="pl-PL" sz="1800" i="1" dirty="0">
                <a:latin typeface="Times New Roman" panose="02020603050405020304" pitchFamily="18" charset="0"/>
                <a:cs typeface="Times New Roman" panose="02020603050405020304" pitchFamily="18" charset="0"/>
              </a:rPr>
              <a:t>dowód</a:t>
            </a:r>
            <a:r>
              <a:rPr lang="pl-PL" sz="1800" dirty="0">
                <a:latin typeface="Times New Roman" panose="02020603050405020304" pitchFamily="18" charset="0"/>
                <a:cs typeface="Times New Roman" panose="02020603050405020304" pitchFamily="18" charset="0"/>
              </a:rPr>
              <a:t>, gdy się mówi, iż w procesie inkwizycyjnym dowodem była tortura</a:t>
            </a:r>
            <a:r>
              <a:rPr lang="pl-PL" sz="1800" dirty="0" smtClean="0">
                <a:latin typeface="Times New Roman" panose="02020603050405020304" pitchFamily="18" charset="0"/>
                <a:cs typeface="Times New Roman" panose="02020603050405020304" pitchFamily="18" charset="0"/>
              </a:rPr>
              <a:t>”;</a:t>
            </a:r>
          </a:p>
          <a:p>
            <a:pPr marL="0" indent="0" algn="just">
              <a:buNone/>
            </a:pPr>
            <a:r>
              <a:rPr lang="pl-PL" sz="1800" dirty="0">
                <a:latin typeface="Times New Roman" panose="02020603050405020304" pitchFamily="18" charset="0"/>
                <a:cs typeface="Times New Roman" panose="02020603050405020304" pitchFamily="18" charset="0"/>
              </a:rPr>
              <a:t>	</a:t>
            </a:r>
            <a:r>
              <a:rPr lang="pl-PL" sz="1800" dirty="0" smtClean="0">
                <a:latin typeface="Times New Roman" panose="02020603050405020304" pitchFamily="18" charset="0"/>
                <a:cs typeface="Times New Roman" panose="02020603050405020304" pitchFamily="18" charset="0"/>
              </a:rPr>
              <a:t>8. „</a:t>
            </a:r>
            <a:r>
              <a:rPr lang="pl-PL" sz="1800" dirty="0">
                <a:latin typeface="Times New Roman" panose="02020603050405020304" pitchFamily="18" charset="0"/>
                <a:cs typeface="Times New Roman" panose="02020603050405020304" pitchFamily="18" charset="0"/>
              </a:rPr>
              <a:t>dowód” jako „fakt dowodowy; w tym znaczeniu używamy słowa </a:t>
            </a:r>
            <a:r>
              <a:rPr lang="pl-PL" sz="1800" i="1" dirty="0">
                <a:latin typeface="Times New Roman" panose="02020603050405020304" pitchFamily="18" charset="0"/>
                <a:cs typeface="Times New Roman" panose="02020603050405020304" pitchFamily="18" charset="0"/>
              </a:rPr>
              <a:t>dowód</a:t>
            </a:r>
            <a:r>
              <a:rPr lang="pl-PL" sz="1800" dirty="0">
                <a:latin typeface="Times New Roman" panose="02020603050405020304" pitchFamily="18" charset="0"/>
                <a:cs typeface="Times New Roman" panose="02020603050405020304" pitchFamily="18" charset="0"/>
              </a:rPr>
              <a:t> kiedy mówimy, że najlepszym dowodem, iż oskarżony nie popełnił zarzuconego mu przestępstwa w Krakowie w dniu X, o godzinie Y, jest to, że w tym dniu o tej samej godzinie był w Warszawie</a:t>
            </a:r>
            <a:r>
              <a:rPr lang="pl-PL" sz="1800" dirty="0" smtClean="0">
                <a:latin typeface="Times New Roman" panose="02020603050405020304" pitchFamily="18" charset="0"/>
                <a:cs typeface="Times New Roman" panose="02020603050405020304" pitchFamily="18" charset="0"/>
              </a:rPr>
              <a:t>”;</a:t>
            </a:r>
          </a:p>
          <a:p>
            <a:pPr marL="0" indent="0" algn="just">
              <a:buNone/>
            </a:pPr>
            <a:r>
              <a:rPr lang="pl-PL" sz="1800" dirty="0" smtClean="0">
                <a:latin typeface="Times New Roman" panose="02020603050405020304" pitchFamily="18" charset="0"/>
                <a:cs typeface="Times New Roman" panose="02020603050405020304" pitchFamily="18" charset="0"/>
              </a:rPr>
              <a:t>	9. „</a:t>
            </a:r>
            <a:r>
              <a:rPr lang="pl-PL" sz="1800" dirty="0">
                <a:latin typeface="Times New Roman" panose="02020603050405020304" pitchFamily="18" charset="0"/>
                <a:cs typeface="Times New Roman" panose="02020603050405020304" pitchFamily="18" charset="0"/>
              </a:rPr>
              <a:t>dowód” jako „odmiana rozumowania w logice i matematyce, która (…) niewiele ma wspólnego z myślowym przebiegiem dowodzenia w proce</a:t>
            </a:r>
            <a:r>
              <a:rPr lang="pl-PL" dirty="0">
                <a:latin typeface="Times New Roman" panose="02020603050405020304" pitchFamily="18" charset="0"/>
                <a:cs typeface="Times New Roman" panose="02020603050405020304" pitchFamily="18" charset="0"/>
              </a:rPr>
              <a:t>sie”.</a:t>
            </a:r>
          </a:p>
          <a:p>
            <a:pPr marL="0" indent="0" algn="just">
              <a:buNone/>
            </a:pPr>
            <a:endParaRPr lang="pl-PL" dirty="0">
              <a:latin typeface="Times New Roman" panose="02020603050405020304" pitchFamily="18" charset="0"/>
              <a:cs typeface="Times New Roman" panose="02020603050405020304" pitchFamily="18" charset="0"/>
            </a:endParaRPr>
          </a:p>
          <a:p>
            <a:pPr marL="0" indent="0" algn="just">
              <a:buNone/>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19974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Pojęcie dowodu</a:t>
            </a:r>
            <a:endParaRPr lang="pl-PL" dirty="0"/>
          </a:p>
        </p:txBody>
      </p:sp>
      <p:sp>
        <p:nvSpPr>
          <p:cNvPr id="3" name="Symbol zastępczy zawartości 2"/>
          <p:cNvSpPr>
            <a:spLocks noGrp="1"/>
          </p:cNvSpPr>
          <p:nvPr>
            <p:ph idx="1"/>
          </p:nvPr>
        </p:nvSpPr>
        <p:spPr>
          <a:xfrm>
            <a:off x="978232" y="2303417"/>
            <a:ext cx="8946541" cy="4195481"/>
          </a:xfrm>
        </p:spPr>
        <p:txBody>
          <a:bodyPr>
            <a:normAutofit/>
          </a:bodyPr>
          <a:lstStyle/>
          <a:p>
            <a:pPr marL="212725" indent="-212725" algn="just">
              <a:lnSpc>
                <a:spcPct val="100000"/>
              </a:lnSpc>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pl-PL" sz="2800" dirty="0"/>
              <a:t>również ustawodawca niejednolicie posługuje się pojęciem dowodu – zob. art. 167, 199, 217 k.p.k.</a:t>
            </a:r>
          </a:p>
          <a:p>
            <a:pPr marL="212725" indent="-212725" algn="just">
              <a:lnSpc>
                <a:spcPct val="100000"/>
              </a:lnSpc>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pl-PL" sz="2800" b="1" u="sng" dirty="0"/>
              <a:t>dowód to uzyskana zgodnie z prawem informacja pozwalająca na ustalenie okoliczności istotnej dla rozstrzygnięcia</a:t>
            </a:r>
          </a:p>
          <a:p>
            <a:pPr marL="212725" indent="-212725" algn="just">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pl-PL" sz="2800" dirty="0">
                <a:cs typeface="Arial" panose="020B0604020202020204" pitchFamily="34" charset="0"/>
              </a:rPr>
              <a:t>w zasadzie przedmiotem dowodu mogą być wyłącznie fakty, a jedynie wyjątkowo prawo – dot. to prawa obcego i międzynarodowego oraz szczegółowych norm technicznych</a:t>
            </a:r>
          </a:p>
          <a:p>
            <a:pPr marL="0" indent="0">
              <a:buNone/>
            </a:pPr>
            <a:endParaRPr lang="pl-PL" sz="2800" dirty="0"/>
          </a:p>
        </p:txBody>
      </p:sp>
      <p:sp>
        <p:nvSpPr>
          <p:cNvPr id="4" name="Prostokąt 3"/>
          <p:cNvSpPr/>
          <p:nvPr/>
        </p:nvSpPr>
        <p:spPr>
          <a:xfrm>
            <a:off x="646111" y="1191620"/>
            <a:ext cx="9830873" cy="923330"/>
          </a:xfrm>
          <a:prstGeom prst="rect">
            <a:avLst/>
          </a:prstGeom>
        </p:spPr>
        <p:txBody>
          <a:bodyPr wrap="square">
            <a:spAutoFit/>
          </a:bodyPr>
          <a:lstStyle/>
          <a:p>
            <a:pPr algn="just"/>
            <a:r>
              <a:rPr lang="pl-PL" b="1" i="1" dirty="0" smtClean="0">
                <a:solidFill>
                  <a:srgbClr val="FFFF00"/>
                </a:solidFill>
              </a:rPr>
              <a:t>Dowód to każdy dopuszczalny przez prawo karne procesowe środek służący ustaleniu okoliczności mających znaczenie dla rozstrzygnięcia. </a:t>
            </a:r>
          </a:p>
          <a:p>
            <a:pPr algn="r"/>
            <a:r>
              <a:rPr lang="pl-PL" b="1" i="1" dirty="0" smtClean="0">
                <a:solidFill>
                  <a:srgbClr val="FFFF00"/>
                </a:solidFill>
              </a:rPr>
              <a:t>T. Grzegorczyk, J. Tylman </a:t>
            </a:r>
            <a:endParaRPr lang="pl-PL" b="1" i="1" dirty="0">
              <a:solidFill>
                <a:srgbClr val="FFFF00"/>
              </a:solidFill>
            </a:endParaRPr>
          </a:p>
        </p:txBody>
      </p:sp>
    </p:spTree>
    <p:extLst>
      <p:ext uri="{BB962C8B-B14F-4D97-AF65-F5344CB8AC3E}">
        <p14:creationId xmlns:p14="http://schemas.microsoft.com/office/powerpoint/2010/main" xmlns="" val="41631850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391</TotalTime>
  <Words>5041</Words>
  <Application>Microsoft Office PowerPoint</Application>
  <PresentationFormat>Niestandardowy</PresentationFormat>
  <Paragraphs>397</Paragraphs>
  <Slides>55</Slides>
  <Notes>0</Notes>
  <HiddenSlides>0</HiddenSlides>
  <MMClips>0</MMClips>
  <ScaleCrop>false</ScaleCrop>
  <HeadingPairs>
    <vt:vector size="4" baseType="variant">
      <vt:variant>
        <vt:lpstr>Motyw</vt:lpstr>
      </vt:variant>
      <vt:variant>
        <vt:i4>1</vt:i4>
      </vt:variant>
      <vt:variant>
        <vt:lpstr>Tytuły slajdów</vt:lpstr>
      </vt:variant>
      <vt:variant>
        <vt:i4>55</vt:i4>
      </vt:variant>
    </vt:vector>
  </HeadingPairs>
  <TitlesOfParts>
    <vt:vector size="56" baseType="lpstr">
      <vt:lpstr>Energetyczny</vt:lpstr>
      <vt:lpstr>Postępowanie karne </vt:lpstr>
      <vt:lpstr>Prawo dowodowe</vt:lpstr>
      <vt:lpstr>Slajd 3</vt:lpstr>
      <vt:lpstr>Slajd 4</vt:lpstr>
      <vt:lpstr>Pojęcie dowodu</vt:lpstr>
      <vt:lpstr>Slajd 6</vt:lpstr>
      <vt:lpstr>Pojęcie dowodu</vt:lpstr>
      <vt:lpstr>Pojęcie dowodu</vt:lpstr>
      <vt:lpstr>Pojęcie dowodu</vt:lpstr>
      <vt:lpstr>Dowody a realizacja celów procesu karnego  (art. 2 § 1) </vt:lpstr>
      <vt:lpstr>Slajd 11</vt:lpstr>
      <vt:lpstr>W procesie karny trzeba odpowiedzieć na pytania:</vt:lpstr>
      <vt:lpstr>Cele postępowania dowodowego </vt:lpstr>
      <vt:lpstr>UDOWODNIENIE: </vt:lpstr>
      <vt:lpstr>Udowodnienie: </vt:lpstr>
      <vt:lpstr>Surogaty dowodzenia </vt:lpstr>
      <vt:lpstr>Surogaty udowodnienia  w orzecznictwie </vt:lpstr>
      <vt:lpstr>Domniemania procesowe </vt:lpstr>
      <vt:lpstr>Zasady procesowe związane z dowodami (zasady postępowania dowodowego) </vt:lpstr>
      <vt:lpstr>Zasada swobodnej oceny dowodów</vt:lpstr>
      <vt:lpstr>Zasada swobodnej oceny dowodów </vt:lpstr>
      <vt:lpstr>Slajd 22</vt:lpstr>
      <vt:lpstr>Zasada swobodnej oceny dowodów </vt:lpstr>
      <vt:lpstr>Zasada prawdy materialnej </vt:lpstr>
      <vt:lpstr>Zasada bezpośredniości </vt:lpstr>
      <vt:lpstr>Ciężar dowodu (obowiązek dowodzenie ze względu na swój własny interes) i ciężar (obowiązek) dowodzenia (obowiązek dowodzenie ze względu na cudzy interes)</vt:lpstr>
      <vt:lpstr>Źródło dowodowe a środek dowodowy </vt:lpstr>
      <vt:lpstr>Przedmiot dowodu </vt:lpstr>
      <vt:lpstr>Systematyka dowodów </vt:lpstr>
      <vt:lpstr>Systematyka dowodów </vt:lpstr>
      <vt:lpstr>Systematyka dowodów – dowody ścisłe i swobodne </vt:lpstr>
      <vt:lpstr>Systematyka dowodów – dowody pierwotne i pochodne </vt:lpstr>
      <vt:lpstr>Systematyka dowodów – dowody bezpośrednie i pośrednie </vt:lpstr>
      <vt:lpstr>Dowody pośrednie – dowody poszlakowe </vt:lpstr>
      <vt:lpstr>Wprowadzanie dowodów do procesu </vt:lpstr>
      <vt:lpstr>Wprowadzanie dowodów do procesu – inicjatywa stron  </vt:lpstr>
      <vt:lpstr>Warunki formalne wniosku dowodowego </vt:lpstr>
      <vt:lpstr>Slajd 38</vt:lpstr>
      <vt:lpstr>Slajd 39</vt:lpstr>
      <vt:lpstr>Oddalenie wniosku dowodowego</vt:lpstr>
      <vt:lpstr>Oddalenie a odrzucenie wniosku dowodowego </vt:lpstr>
      <vt:lpstr>Wprowadzanie dowodów z urzędu</vt:lpstr>
      <vt:lpstr>CZYNNOŚCI DOWODOWE</vt:lpstr>
      <vt:lpstr>ZAKAZY DOWODOWE</vt:lpstr>
      <vt:lpstr>Slajd 45</vt:lpstr>
      <vt:lpstr>Slajd 46</vt:lpstr>
      <vt:lpstr>Slajd 47</vt:lpstr>
      <vt:lpstr>ZAKAZY DOWODZENIA OKREŚLONYCH FAKTÓW (= zupełne)</vt:lpstr>
      <vt:lpstr>Zakaz dowodzenia za pomocą określonych środków dowodowych i źródeł dowodych</vt:lpstr>
      <vt:lpstr>Zakazy stosowania określonych metod dowodzenia: </vt:lpstr>
      <vt:lpstr>Slajd 51</vt:lpstr>
      <vt:lpstr>Slajd 52</vt:lpstr>
      <vt:lpstr>Slajd 53</vt:lpstr>
      <vt:lpstr>OSOBOWE ŹRÓDŁA DOWODOWE</vt:lpstr>
      <vt:lpstr>PRZESŁUCHANIE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Blazej</dc:creator>
  <cp:lastModifiedBy>Microsoft</cp:lastModifiedBy>
  <cp:revision>38</cp:revision>
  <dcterms:created xsi:type="dcterms:W3CDTF">2017-03-28T21:33:58Z</dcterms:created>
  <dcterms:modified xsi:type="dcterms:W3CDTF">2018-11-24T14:08:50Z</dcterms:modified>
</cp:coreProperties>
</file>