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sldIdLst>
    <p:sldId id="428" r:id="rId2"/>
    <p:sldId id="429" r:id="rId3"/>
    <p:sldId id="430" r:id="rId4"/>
    <p:sldId id="431" r:id="rId5"/>
    <p:sldId id="432" r:id="rId6"/>
    <p:sldId id="433" r:id="rId7"/>
    <p:sldId id="434" r:id="rId8"/>
    <p:sldId id="435" r:id="rId9"/>
    <p:sldId id="436" r:id="rId10"/>
    <p:sldId id="437" r:id="rId11"/>
    <p:sldId id="438" r:id="rId12"/>
    <p:sldId id="439" r:id="rId13"/>
    <p:sldId id="440" r:id="rId14"/>
    <p:sldId id="441" r:id="rId15"/>
    <p:sldId id="442" r:id="rId16"/>
    <p:sldId id="443" r:id="rId17"/>
    <p:sldId id="444" r:id="rId18"/>
    <p:sldId id="258" r:id="rId19"/>
    <p:sldId id="259" r:id="rId20"/>
    <p:sldId id="260" r:id="rId21"/>
    <p:sldId id="261" r:id="rId22"/>
    <p:sldId id="265" r:id="rId23"/>
    <p:sldId id="266" r:id="rId24"/>
    <p:sldId id="267" r:id="rId25"/>
    <p:sldId id="448" r:id="rId26"/>
    <p:sldId id="268" r:id="rId27"/>
    <p:sldId id="269" r:id="rId28"/>
    <p:sldId id="270" r:id="rId29"/>
    <p:sldId id="271" r:id="rId30"/>
    <p:sldId id="272" r:id="rId31"/>
    <p:sldId id="273" r:id="rId32"/>
    <p:sldId id="449" r:id="rId33"/>
    <p:sldId id="447" r:id="rId34"/>
    <p:sldId id="275" r:id="rId35"/>
    <p:sldId id="276" r:id="rId36"/>
    <p:sldId id="278" r:id="rId37"/>
    <p:sldId id="328" r:id="rId38"/>
    <p:sldId id="280" r:id="rId39"/>
    <p:sldId id="281" r:id="rId40"/>
    <p:sldId id="283" r:id="rId41"/>
    <p:sldId id="445" r:id="rId42"/>
    <p:sldId id="446" r:id="rId43"/>
    <p:sldId id="285" r:id="rId44"/>
    <p:sldId id="287" r:id="rId45"/>
    <p:sldId id="288" r:id="rId46"/>
    <p:sldId id="291" r:id="rId47"/>
    <p:sldId id="293" r:id="rId48"/>
    <p:sldId id="294" r:id="rId49"/>
    <p:sldId id="295" r:id="rId50"/>
    <p:sldId id="296" r:id="rId51"/>
    <p:sldId id="297" r:id="rId52"/>
    <p:sldId id="299" r:id="rId53"/>
    <p:sldId id="300" r:id="rId54"/>
    <p:sldId id="301" r:id="rId55"/>
    <p:sldId id="302" r:id="rId56"/>
    <p:sldId id="303" r:id="rId57"/>
    <p:sldId id="451" r:id="rId58"/>
    <p:sldId id="329" r:id="rId59"/>
    <p:sldId id="305" r:id="rId60"/>
    <p:sldId id="306" r:id="rId61"/>
    <p:sldId id="307" r:id="rId62"/>
    <p:sldId id="308" r:id="rId63"/>
    <p:sldId id="309" r:id="rId64"/>
    <p:sldId id="310" r:id="rId65"/>
    <p:sldId id="452" r:id="rId66"/>
    <p:sldId id="311" r:id="rId67"/>
    <p:sldId id="313"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50" r:id="rId82"/>
    <p:sldId id="344" r:id="rId83"/>
    <p:sldId id="345" r:id="rId84"/>
    <p:sldId id="346" r:id="rId85"/>
    <p:sldId id="348" r:id="rId86"/>
    <p:sldId id="349" r:id="rId87"/>
    <p:sldId id="331" r:id="rId88"/>
    <p:sldId id="332" r:id="rId89"/>
    <p:sldId id="333" r:id="rId90"/>
    <p:sldId id="334" r:id="rId91"/>
    <p:sldId id="335" r:id="rId92"/>
    <p:sldId id="336" r:id="rId93"/>
    <p:sldId id="337" r:id="rId94"/>
    <p:sldId id="338" r:id="rId95"/>
    <p:sldId id="339" r:id="rId96"/>
    <p:sldId id="340" r:id="rId97"/>
    <p:sldId id="341" r:id="rId98"/>
    <p:sldId id="342" r:id="rId99"/>
    <p:sldId id="343" r:id="rId10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87433" autoAdjust="0"/>
  </p:normalViewPr>
  <p:slideViewPr>
    <p:cSldViewPr>
      <p:cViewPr varScale="1">
        <p:scale>
          <a:sx n="55" d="100"/>
          <a:sy n="55" d="100"/>
        </p:scale>
        <p:origin x="1592"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2145990F-3E11-492A-AE61-BC795D1D2750}" type="presOf" srcId="{90262EDD-25C3-4530-A546-022880729073}" destId="{994B03CF-96F4-4D41-A214-6606C588AEBC}" srcOrd="0"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5997562A-3E3A-4A17-B1CF-47B9EC23E736}" type="presOf" srcId="{0F4671E0-868F-4545-9552-4D89010166CA}" destId="{BCB06A4C-DAC1-4D1C-9EC5-94D819E549F7}" srcOrd="0" destOrd="0" presId="urn:microsoft.com/office/officeart/2008/layout/HalfCircleOrganizationChart"/>
    <dgm:cxn modelId="{30412B30-3B16-4378-A97E-29A1D905B37F}" type="presOf" srcId="{E69256D0-A105-4346-BDBC-10CA89E73AAD}" destId="{0DB1743B-0595-48A1-87D0-5405AA089B64}" srcOrd="1" destOrd="0" presId="urn:microsoft.com/office/officeart/2008/layout/HalfCircleOrganizationChart"/>
    <dgm:cxn modelId="{C78FDC38-E19A-4222-930D-A3451FE1B18A}" type="presOf" srcId="{8023F990-6D80-4D3D-B626-C13883E0219A}" destId="{1EDEFB0F-3A07-4225-A4C9-9BEFB64BC26B}" srcOrd="1"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B2FDFC65-1C75-4200-A348-618CD331E2E4}" type="presOf" srcId="{4BA496F0-9903-43A0-B6E2-B1291F24D32D}" destId="{02D6603E-FF19-4324-A58C-A301699C89B9}"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F3CC695A-71C4-42BA-89F5-A43ABA60F255}" type="presOf" srcId="{1466E01C-E4C6-46C7-8F4C-10A461B12B71}" destId="{0F8E60A3-FF87-4482-8FF7-4B583BF08684}" srcOrd="1" destOrd="0" presId="urn:microsoft.com/office/officeart/2008/layout/HalfCircleOrganizationChart"/>
    <dgm:cxn modelId="{2A92BC7D-8AA8-4ADB-A7CF-442D35B8A29F}" type="presOf" srcId="{AB00E760-0AD9-4E2C-B15F-7D1269BB6A86}" destId="{FFC7C04F-BC73-410B-807F-F57651EB216E}" srcOrd="0" destOrd="0" presId="urn:microsoft.com/office/officeart/2008/layout/HalfCircleOrganizationChart"/>
    <dgm:cxn modelId="{F64EA381-53A7-44FF-9B49-CA0F801983BB}" type="presOf" srcId="{1466E01C-E4C6-46C7-8F4C-10A461B12B71}" destId="{5CF718E5-879C-4FE8-85E3-7AEBFB926D65}" srcOrd="0"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21292B90-CD1B-4DF9-B221-7ED0F06EFD59}" type="presOf" srcId="{8023F990-6D80-4D3D-B626-C13883E0219A}" destId="{764DBED0-92FD-445A-B184-6E9C08ECF7C3}" srcOrd="0" destOrd="0" presId="urn:microsoft.com/office/officeart/2008/layout/HalfCircleOrganizationChart"/>
    <dgm:cxn modelId="{5266A59D-CBCA-4DA3-95FC-622A95C728D2}" type="presOf" srcId="{4BA496F0-9903-43A0-B6E2-B1291F24D32D}" destId="{4409FB61-9520-4101-AA56-F480E0DAD052}" srcOrd="1"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6C70F4A8-26F8-4FAD-BD5C-1759F8A1F309}" type="presOf" srcId="{C39FD22E-0550-4850-93B3-2B647E218AD6}" destId="{C5B9BF68-A8DD-4393-9B44-F11E28CE55E8}" srcOrd="0" destOrd="0" presId="urn:microsoft.com/office/officeart/2008/layout/HalfCircleOrganizationChart"/>
    <dgm:cxn modelId="{A3CF89AF-0856-453A-B6B6-A48839106292}" type="presOf" srcId="{0F4671E0-868F-4545-9552-4D89010166CA}" destId="{51B5862A-03D2-4EBF-AAF8-7AE43CE7970B}" srcOrd="1" destOrd="0" presId="urn:microsoft.com/office/officeart/2008/layout/HalfCircleOrganizationChart"/>
    <dgm:cxn modelId="{D19DBCB0-A3D7-4E81-8C6E-130C2188B2A3}" type="presOf" srcId="{D5AC1588-FF52-4CEF-A91D-8CC1298A21DD}" destId="{8B75A423-96FA-482C-B9F8-BF84023563DD}" srcOrd="0" destOrd="0" presId="urn:microsoft.com/office/officeart/2008/layout/HalfCircleOrganizationChart"/>
    <dgm:cxn modelId="{E5CEBECB-BEAD-4984-86D6-F68A0D5BA0CB}" type="presOf" srcId="{0829EF20-3DBE-4F1D-8C5F-2F63D6C41C2B}" destId="{0EBCCFB3-FE9C-4BA4-A778-23A8F1084DBD}" srcOrd="0"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344192D1-1C31-4BE3-A7EC-EC60FDAAFE82}" type="presOf" srcId="{AB00E760-0AD9-4E2C-B15F-7D1269BB6A86}" destId="{5EF9EF6B-A019-4F8C-B5E3-E9C459B0097E}" srcOrd="1" destOrd="0" presId="urn:microsoft.com/office/officeart/2008/layout/HalfCircleOrganizationChart"/>
    <dgm:cxn modelId="{D63E90D6-ACD3-4177-A39B-15B9DDE13080}" type="presOf" srcId="{D5AC1588-FF52-4CEF-A91D-8CC1298A21DD}" destId="{92661918-419D-4787-925B-8FC321F0EC39}" srcOrd="1" destOrd="0" presId="urn:microsoft.com/office/officeart/2008/layout/HalfCircleOrganizationChart"/>
    <dgm:cxn modelId="{163A2EDA-AFCE-4081-880C-4F58BDF368DD}" type="presOf" srcId="{E69256D0-A105-4346-BDBC-10CA89E73AAD}" destId="{B1CD0ED3-B5DD-4A8B-B0A9-82F9E87F3013}" srcOrd="0" destOrd="0" presId="urn:microsoft.com/office/officeart/2008/layout/HalfCircleOrganizationChart"/>
    <dgm:cxn modelId="{E77344E0-6712-4BD2-B17A-DDB0F8075A13}" type="presOf" srcId="{71A1B9F8-F950-4BF1-B522-812702E311CE}" destId="{90054A3A-6CE2-4FC5-9025-5FCB735A335C}" srcOrd="0" destOrd="0" presId="urn:microsoft.com/office/officeart/2008/layout/HalfCircleOrganizationChart"/>
    <dgm:cxn modelId="{78571EE2-8028-4776-AC7D-1C110C1689A4}" type="presOf" srcId="{C39FD22E-0550-4850-93B3-2B647E218AD6}" destId="{490AADB2-B953-4400-B09D-67DCA871A6E8}" srcOrd="1"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18061F64-90DC-4435-AAD8-60EB7F449E0D}" type="presParOf" srcId="{90054A3A-6CE2-4FC5-9025-5FCB735A335C}" destId="{81C98C7D-4F92-4CC8-A216-89ED0FF6CB95}" srcOrd="0" destOrd="0" presId="urn:microsoft.com/office/officeart/2008/layout/HalfCircleOrganizationChart"/>
    <dgm:cxn modelId="{D4150D77-E64A-4D1C-A6C2-822B492B3F7E}" type="presParOf" srcId="{81C98C7D-4F92-4CC8-A216-89ED0FF6CB95}" destId="{37EE95D9-7AD7-4E0F-87A6-2FBA1C5B0C45}" srcOrd="0" destOrd="0" presId="urn:microsoft.com/office/officeart/2008/layout/HalfCircleOrganizationChart"/>
    <dgm:cxn modelId="{87560574-9B40-463B-ACB8-F0DCCBCB24B8}" type="presParOf" srcId="{37EE95D9-7AD7-4E0F-87A6-2FBA1C5B0C45}" destId="{C5B9BF68-A8DD-4393-9B44-F11E28CE55E8}" srcOrd="0" destOrd="0" presId="urn:microsoft.com/office/officeart/2008/layout/HalfCircleOrganizationChart"/>
    <dgm:cxn modelId="{7A5B4092-F06D-497E-AF81-7A71D37C2B0C}" type="presParOf" srcId="{37EE95D9-7AD7-4E0F-87A6-2FBA1C5B0C45}" destId="{0FE41245-A9AE-4D15-99B0-31EDD7BCA4CD}" srcOrd="1" destOrd="0" presId="urn:microsoft.com/office/officeart/2008/layout/HalfCircleOrganizationChart"/>
    <dgm:cxn modelId="{C65BE761-806F-40CF-96FE-5DE55282F369}" type="presParOf" srcId="{37EE95D9-7AD7-4E0F-87A6-2FBA1C5B0C45}" destId="{E6DB9936-B64E-40FC-9635-00BE16C26016}" srcOrd="2" destOrd="0" presId="urn:microsoft.com/office/officeart/2008/layout/HalfCircleOrganizationChart"/>
    <dgm:cxn modelId="{5C52915E-FA52-4320-AF9E-184C0DFA7313}" type="presParOf" srcId="{37EE95D9-7AD7-4E0F-87A6-2FBA1C5B0C45}" destId="{490AADB2-B953-4400-B09D-67DCA871A6E8}" srcOrd="3" destOrd="0" presId="urn:microsoft.com/office/officeart/2008/layout/HalfCircleOrganizationChart"/>
    <dgm:cxn modelId="{A9C2EC44-287A-4812-A1DD-8AB4B6482F88}" type="presParOf" srcId="{81C98C7D-4F92-4CC8-A216-89ED0FF6CB95}" destId="{BA51D956-9674-4E47-8D65-1A69313F8245}" srcOrd="1" destOrd="0" presId="urn:microsoft.com/office/officeart/2008/layout/HalfCircleOrganizationChart"/>
    <dgm:cxn modelId="{4F790532-94B7-4C5A-A9F1-E76F1E9CE99A}" type="presParOf" srcId="{81C98C7D-4F92-4CC8-A216-89ED0FF6CB95}" destId="{B7D2DC64-213D-42D4-9C5D-68D7F57DEF13}" srcOrd="2" destOrd="0" presId="urn:microsoft.com/office/officeart/2008/layout/HalfCircleOrganizationChart"/>
    <dgm:cxn modelId="{A51D267E-3FB0-4122-B7E4-F4385BD54D0C}" type="presParOf" srcId="{90054A3A-6CE2-4FC5-9025-5FCB735A335C}" destId="{2E26FBF0-4F02-4C9C-A37A-505E327D6374}" srcOrd="1" destOrd="0" presId="urn:microsoft.com/office/officeart/2008/layout/HalfCircleOrganizationChart"/>
    <dgm:cxn modelId="{5179C9E2-1A96-4831-9B4E-884CFDDC5EAA}" type="presParOf" srcId="{2E26FBF0-4F02-4C9C-A37A-505E327D6374}" destId="{7A9D9A1A-97F4-4595-BE24-58594148E081}" srcOrd="0" destOrd="0" presId="urn:microsoft.com/office/officeart/2008/layout/HalfCircleOrganizationChart"/>
    <dgm:cxn modelId="{E1950CDC-6B65-4640-A730-9C4303C864C6}" type="presParOf" srcId="{7A9D9A1A-97F4-4595-BE24-58594148E081}" destId="{764DBED0-92FD-445A-B184-6E9C08ECF7C3}" srcOrd="0" destOrd="0" presId="urn:microsoft.com/office/officeart/2008/layout/HalfCircleOrganizationChart"/>
    <dgm:cxn modelId="{1BFA9124-E0D6-4A75-ABBA-5BD14158CF84}" type="presParOf" srcId="{7A9D9A1A-97F4-4595-BE24-58594148E081}" destId="{A14E67D6-ED14-46CC-AF1D-B1C49DD63A2E}" srcOrd="1" destOrd="0" presId="urn:microsoft.com/office/officeart/2008/layout/HalfCircleOrganizationChart"/>
    <dgm:cxn modelId="{3BEA4655-00ED-4B5C-B8F2-777D47436A39}" type="presParOf" srcId="{7A9D9A1A-97F4-4595-BE24-58594148E081}" destId="{B19BE06B-CBE1-4CAD-8D8D-8AD3BEAF48C0}" srcOrd="2" destOrd="0" presId="urn:microsoft.com/office/officeart/2008/layout/HalfCircleOrganizationChart"/>
    <dgm:cxn modelId="{B47E172E-B31B-460D-8AF5-4E911C5C9D7C}" type="presParOf" srcId="{7A9D9A1A-97F4-4595-BE24-58594148E081}" destId="{1EDEFB0F-3A07-4225-A4C9-9BEFB64BC26B}" srcOrd="3" destOrd="0" presId="urn:microsoft.com/office/officeart/2008/layout/HalfCircleOrganizationChart"/>
    <dgm:cxn modelId="{DFE67D25-BB4D-4A73-B265-943191807574}" type="presParOf" srcId="{2E26FBF0-4F02-4C9C-A37A-505E327D6374}" destId="{D23F3223-F749-4EAD-9A74-E5F9F6042FE4}" srcOrd="1" destOrd="0" presId="urn:microsoft.com/office/officeart/2008/layout/HalfCircleOrganizationChart"/>
    <dgm:cxn modelId="{EF39F3E9-D1B2-49F0-B0C8-2E6E09660922}" type="presParOf" srcId="{D23F3223-F749-4EAD-9A74-E5F9F6042FE4}" destId="{994B03CF-96F4-4D41-A214-6606C588AEBC}" srcOrd="0" destOrd="0" presId="urn:microsoft.com/office/officeart/2008/layout/HalfCircleOrganizationChart"/>
    <dgm:cxn modelId="{63565DAA-A2DE-4EC7-88BF-46363ECC6DE3}" type="presParOf" srcId="{D23F3223-F749-4EAD-9A74-E5F9F6042FE4}" destId="{3FBEFA85-9FA6-4B53-89A0-81F802FFEA78}" srcOrd="1" destOrd="0" presId="urn:microsoft.com/office/officeart/2008/layout/HalfCircleOrganizationChart"/>
    <dgm:cxn modelId="{852AE0F8-CB91-493D-BEE7-6E845848DEC7}" type="presParOf" srcId="{3FBEFA85-9FA6-4B53-89A0-81F802FFEA78}" destId="{CF016F5C-9834-4CBC-B7FA-78E3AE972A45}" srcOrd="0" destOrd="0" presId="urn:microsoft.com/office/officeart/2008/layout/HalfCircleOrganizationChart"/>
    <dgm:cxn modelId="{36BD28DF-D612-44BA-8F11-2A5516B07803}" type="presParOf" srcId="{CF016F5C-9834-4CBC-B7FA-78E3AE972A45}" destId="{8B75A423-96FA-482C-B9F8-BF84023563DD}" srcOrd="0" destOrd="0" presId="urn:microsoft.com/office/officeart/2008/layout/HalfCircleOrganizationChart"/>
    <dgm:cxn modelId="{B10E2B59-2072-4D37-88E8-693F6F8CF9BA}" type="presParOf" srcId="{CF016F5C-9834-4CBC-B7FA-78E3AE972A45}" destId="{C73790A5-BBC2-484B-BBB2-F400B214377C}" srcOrd="1" destOrd="0" presId="urn:microsoft.com/office/officeart/2008/layout/HalfCircleOrganizationChart"/>
    <dgm:cxn modelId="{AC889800-9D3B-4939-898D-E45A2650A800}" type="presParOf" srcId="{CF016F5C-9834-4CBC-B7FA-78E3AE972A45}" destId="{B8CA6331-F634-4D61-BDAA-632E921FE2CD}" srcOrd="2" destOrd="0" presId="urn:microsoft.com/office/officeart/2008/layout/HalfCircleOrganizationChart"/>
    <dgm:cxn modelId="{85A03421-FDAA-4605-98BC-8ADB62936EA3}" type="presParOf" srcId="{CF016F5C-9834-4CBC-B7FA-78E3AE972A45}" destId="{92661918-419D-4787-925B-8FC321F0EC39}" srcOrd="3" destOrd="0" presId="urn:microsoft.com/office/officeart/2008/layout/HalfCircleOrganizationChart"/>
    <dgm:cxn modelId="{7C1E7872-71DF-455F-8CC7-464339141018}" type="presParOf" srcId="{3FBEFA85-9FA6-4B53-89A0-81F802FFEA78}" destId="{78F094C1-3CC8-46EB-A16F-5A78793E3F3D}" srcOrd="1" destOrd="0" presId="urn:microsoft.com/office/officeart/2008/layout/HalfCircleOrganizationChart"/>
    <dgm:cxn modelId="{72464A37-F32D-4F5D-8643-FA02D2E010EC}" type="presParOf" srcId="{3FBEFA85-9FA6-4B53-89A0-81F802FFEA78}" destId="{5A013A47-5D2D-4396-8ED9-7C77F4D93BDD}" srcOrd="2" destOrd="0" presId="urn:microsoft.com/office/officeart/2008/layout/HalfCircleOrganizationChart"/>
    <dgm:cxn modelId="{1F2C5321-4F7E-4AE5-B7AD-7ADFCFFDE39A}" type="presParOf" srcId="{D23F3223-F749-4EAD-9A74-E5F9F6042FE4}" destId="{0EBCCFB3-FE9C-4BA4-A778-23A8F1084DBD}" srcOrd="2" destOrd="0" presId="urn:microsoft.com/office/officeart/2008/layout/HalfCircleOrganizationChart"/>
    <dgm:cxn modelId="{E34069A8-35BA-4D09-849A-149B5A08A479}" type="presParOf" srcId="{D23F3223-F749-4EAD-9A74-E5F9F6042FE4}" destId="{FBC40101-4316-4B1D-8C69-D718C5163A87}" srcOrd="3" destOrd="0" presId="urn:microsoft.com/office/officeart/2008/layout/HalfCircleOrganizationChart"/>
    <dgm:cxn modelId="{506D3E88-815F-47B8-8377-F31E8BD88585}" type="presParOf" srcId="{FBC40101-4316-4B1D-8C69-D718C5163A87}" destId="{610DF4F4-5CB2-4D92-9B36-8F299997F3ED}" srcOrd="0" destOrd="0" presId="urn:microsoft.com/office/officeart/2008/layout/HalfCircleOrganizationChart"/>
    <dgm:cxn modelId="{644CA2AE-534F-43C0-B158-0FD2162EA866}" type="presParOf" srcId="{610DF4F4-5CB2-4D92-9B36-8F299997F3ED}" destId="{02D6603E-FF19-4324-A58C-A301699C89B9}" srcOrd="0" destOrd="0" presId="urn:microsoft.com/office/officeart/2008/layout/HalfCircleOrganizationChart"/>
    <dgm:cxn modelId="{C38C89D0-5DF5-43CD-ACBE-8F2471154638}" type="presParOf" srcId="{610DF4F4-5CB2-4D92-9B36-8F299997F3ED}" destId="{3EA2CCB1-090E-4FAE-B0A8-B129F971B416}" srcOrd="1" destOrd="0" presId="urn:microsoft.com/office/officeart/2008/layout/HalfCircleOrganizationChart"/>
    <dgm:cxn modelId="{E8EDA158-BC5D-439C-B22C-799E819FAD8D}" type="presParOf" srcId="{610DF4F4-5CB2-4D92-9B36-8F299997F3ED}" destId="{9CF9D58D-9B29-4529-8CB8-557D1675F72C}" srcOrd="2" destOrd="0" presId="urn:microsoft.com/office/officeart/2008/layout/HalfCircleOrganizationChart"/>
    <dgm:cxn modelId="{7B5BFEE8-461C-4FE1-9B0F-87A50B4B7657}" type="presParOf" srcId="{610DF4F4-5CB2-4D92-9B36-8F299997F3ED}" destId="{4409FB61-9520-4101-AA56-F480E0DAD052}" srcOrd="3" destOrd="0" presId="urn:microsoft.com/office/officeart/2008/layout/HalfCircleOrganizationChart"/>
    <dgm:cxn modelId="{251CE75D-D05D-4BC4-82D1-0703FDC98EE0}" type="presParOf" srcId="{FBC40101-4316-4B1D-8C69-D718C5163A87}" destId="{B17E89E4-D074-476F-9F96-600A3EB0455F}" srcOrd="1" destOrd="0" presId="urn:microsoft.com/office/officeart/2008/layout/HalfCircleOrganizationChart"/>
    <dgm:cxn modelId="{A6D5AC53-E840-451F-A103-A535E76D8321}" type="presParOf" srcId="{FBC40101-4316-4B1D-8C69-D718C5163A87}" destId="{4D359EE3-9E1D-4E30-A18C-F7A05725FC91}" srcOrd="2" destOrd="0" presId="urn:microsoft.com/office/officeart/2008/layout/HalfCircleOrganizationChart"/>
    <dgm:cxn modelId="{156FF80A-A108-4192-B57F-D18CB1B3D9FF}" type="presParOf" srcId="{2E26FBF0-4F02-4C9C-A37A-505E327D6374}" destId="{E1DC5C1B-6843-4F14-AA3A-892AF5DE8F8A}" srcOrd="2" destOrd="0" presId="urn:microsoft.com/office/officeart/2008/layout/HalfCircleOrganizationChart"/>
    <dgm:cxn modelId="{42FBC3A4-B291-4FFC-AC4A-C64963783DEF}" type="presParOf" srcId="{90054A3A-6CE2-4FC5-9025-5FCB735A335C}" destId="{63404EBF-B01E-443C-9E26-C9A05D7E4D7A}" srcOrd="2" destOrd="0" presId="urn:microsoft.com/office/officeart/2008/layout/HalfCircleOrganizationChart"/>
    <dgm:cxn modelId="{3A3BC3CE-E208-4501-B8FE-935188909DF1}" type="presParOf" srcId="{63404EBF-B01E-443C-9E26-C9A05D7E4D7A}" destId="{8BEB2F1C-8599-4002-AE04-E6B566A214C9}" srcOrd="0" destOrd="0" presId="urn:microsoft.com/office/officeart/2008/layout/HalfCircleOrganizationChart"/>
    <dgm:cxn modelId="{39C5D55F-B685-4073-AB9B-352DF25F1993}" type="presParOf" srcId="{8BEB2F1C-8599-4002-AE04-E6B566A214C9}" destId="{FFC7C04F-BC73-410B-807F-F57651EB216E}" srcOrd="0" destOrd="0" presId="urn:microsoft.com/office/officeart/2008/layout/HalfCircleOrganizationChart"/>
    <dgm:cxn modelId="{C6342145-A1A3-482E-9EFF-5937E3CF8875}" type="presParOf" srcId="{8BEB2F1C-8599-4002-AE04-E6B566A214C9}" destId="{0EDB433E-D297-446E-9D54-C72D5194B5D3}" srcOrd="1" destOrd="0" presId="urn:microsoft.com/office/officeart/2008/layout/HalfCircleOrganizationChart"/>
    <dgm:cxn modelId="{414A2F50-9B3A-487B-9805-B63DEF0D5486}" type="presParOf" srcId="{8BEB2F1C-8599-4002-AE04-E6B566A214C9}" destId="{2DD2573A-CCEC-4892-ADF6-027309052903}" srcOrd="2" destOrd="0" presId="urn:microsoft.com/office/officeart/2008/layout/HalfCircleOrganizationChart"/>
    <dgm:cxn modelId="{2910382C-406F-4786-B072-F0FFCB6E161C}" type="presParOf" srcId="{8BEB2F1C-8599-4002-AE04-E6B566A214C9}" destId="{5EF9EF6B-A019-4F8C-B5E3-E9C459B0097E}" srcOrd="3" destOrd="0" presId="urn:microsoft.com/office/officeart/2008/layout/HalfCircleOrganizationChart"/>
    <dgm:cxn modelId="{9F23415A-1CA2-4350-AEA3-48F950910EEC}" type="presParOf" srcId="{63404EBF-B01E-443C-9E26-C9A05D7E4D7A}" destId="{430A66A7-8401-445A-9DB3-C024C8B4F006}" srcOrd="1" destOrd="0" presId="urn:microsoft.com/office/officeart/2008/layout/HalfCircleOrganizationChart"/>
    <dgm:cxn modelId="{BC93686B-2EB3-4F13-B6F2-D974FD27129B}" type="presParOf" srcId="{63404EBF-B01E-443C-9E26-C9A05D7E4D7A}" destId="{8ACCC628-1774-4831-B9A9-FF7E0886B986}" srcOrd="2" destOrd="0" presId="urn:microsoft.com/office/officeart/2008/layout/HalfCircleOrganizationChart"/>
    <dgm:cxn modelId="{59540366-3916-44D8-9090-F4BFFEE08FDD}" type="presParOf" srcId="{90054A3A-6CE2-4FC5-9025-5FCB735A335C}" destId="{EB16203D-30DC-4EA8-8E8D-85827F75AD69}" srcOrd="3" destOrd="0" presId="urn:microsoft.com/office/officeart/2008/layout/HalfCircleOrganizationChart"/>
    <dgm:cxn modelId="{66FC8795-FDE3-4EA3-8C3C-EDC2CBBF868B}" type="presParOf" srcId="{EB16203D-30DC-4EA8-8E8D-85827F75AD69}" destId="{BA0D197E-D32E-43D7-A974-E2A35C292B94}" srcOrd="0" destOrd="0" presId="urn:microsoft.com/office/officeart/2008/layout/HalfCircleOrganizationChart"/>
    <dgm:cxn modelId="{157D9283-F661-4665-8519-160F05709236}" type="presParOf" srcId="{BA0D197E-D32E-43D7-A974-E2A35C292B94}" destId="{BCB06A4C-DAC1-4D1C-9EC5-94D819E549F7}" srcOrd="0" destOrd="0" presId="urn:microsoft.com/office/officeart/2008/layout/HalfCircleOrganizationChart"/>
    <dgm:cxn modelId="{B4411221-3039-4D80-B5C7-7E4A448D5F2B}" type="presParOf" srcId="{BA0D197E-D32E-43D7-A974-E2A35C292B94}" destId="{A3AFC3AC-6CE5-45D9-ADBC-314C7E204588}" srcOrd="1" destOrd="0" presId="urn:microsoft.com/office/officeart/2008/layout/HalfCircleOrganizationChart"/>
    <dgm:cxn modelId="{781D5DC4-845F-484F-BC67-0F8FB3C6FD28}" type="presParOf" srcId="{BA0D197E-D32E-43D7-A974-E2A35C292B94}" destId="{89AA52BB-59C6-4706-888B-EC8E37B920A2}" srcOrd="2" destOrd="0" presId="urn:microsoft.com/office/officeart/2008/layout/HalfCircleOrganizationChart"/>
    <dgm:cxn modelId="{7A7FCECA-3646-428E-8CBD-9CAEE4E00A70}" type="presParOf" srcId="{BA0D197E-D32E-43D7-A974-E2A35C292B94}" destId="{51B5862A-03D2-4EBF-AAF8-7AE43CE7970B}" srcOrd="3" destOrd="0" presId="urn:microsoft.com/office/officeart/2008/layout/HalfCircleOrganizationChart"/>
    <dgm:cxn modelId="{125AE340-79E7-4006-AA74-FEDB9101D4F0}" type="presParOf" srcId="{EB16203D-30DC-4EA8-8E8D-85827F75AD69}" destId="{0F3DFAF5-B9FA-4455-98C0-D1DB080C043C}" srcOrd="1" destOrd="0" presId="urn:microsoft.com/office/officeart/2008/layout/HalfCircleOrganizationChart"/>
    <dgm:cxn modelId="{387D3634-F46C-4847-9410-3083F1B210F9}" type="presParOf" srcId="{EB16203D-30DC-4EA8-8E8D-85827F75AD69}" destId="{D65732FD-4502-43B3-988E-6B61E0134AE5}" srcOrd="2" destOrd="0" presId="urn:microsoft.com/office/officeart/2008/layout/HalfCircleOrganizationChart"/>
    <dgm:cxn modelId="{B43B26A2-4AA6-4058-81DA-63689C1B8929}" type="presParOf" srcId="{90054A3A-6CE2-4FC5-9025-5FCB735A335C}" destId="{F949B00F-6692-4D19-BDEC-D66AAE8557B6}" srcOrd="4" destOrd="0" presId="urn:microsoft.com/office/officeart/2008/layout/HalfCircleOrganizationChart"/>
    <dgm:cxn modelId="{B3D819C3-1401-402B-93F2-36C9B9A60713}" type="presParOf" srcId="{F949B00F-6692-4D19-BDEC-D66AAE8557B6}" destId="{BC095135-D52A-4606-8778-A5BDFAA0BAE2}" srcOrd="0" destOrd="0" presId="urn:microsoft.com/office/officeart/2008/layout/HalfCircleOrganizationChart"/>
    <dgm:cxn modelId="{76CDBC3F-97FC-4F5B-88D1-B2DBCFF20421}" type="presParOf" srcId="{BC095135-D52A-4606-8778-A5BDFAA0BAE2}" destId="{B1CD0ED3-B5DD-4A8B-B0A9-82F9E87F3013}" srcOrd="0" destOrd="0" presId="urn:microsoft.com/office/officeart/2008/layout/HalfCircleOrganizationChart"/>
    <dgm:cxn modelId="{978D4834-7BF9-4667-8209-63E84794460E}" type="presParOf" srcId="{BC095135-D52A-4606-8778-A5BDFAA0BAE2}" destId="{5C7206B1-B676-4F91-8357-09A51CA2AAF5}" srcOrd="1" destOrd="0" presId="urn:microsoft.com/office/officeart/2008/layout/HalfCircleOrganizationChart"/>
    <dgm:cxn modelId="{7F52270A-A279-4165-A8C0-52AB5048E22D}" type="presParOf" srcId="{BC095135-D52A-4606-8778-A5BDFAA0BAE2}" destId="{7388CF8E-A384-40D0-A1BD-A69CD585BD94}" srcOrd="2" destOrd="0" presId="urn:microsoft.com/office/officeart/2008/layout/HalfCircleOrganizationChart"/>
    <dgm:cxn modelId="{A5D243AA-4937-4E80-9C6C-4F69E488D154}" type="presParOf" srcId="{BC095135-D52A-4606-8778-A5BDFAA0BAE2}" destId="{0DB1743B-0595-48A1-87D0-5405AA089B64}" srcOrd="3" destOrd="0" presId="urn:microsoft.com/office/officeart/2008/layout/HalfCircleOrganizationChart"/>
    <dgm:cxn modelId="{1FC72628-26BE-4567-B17B-D54435233FBA}" type="presParOf" srcId="{F949B00F-6692-4D19-BDEC-D66AAE8557B6}" destId="{F36390E0-D294-4D7B-B311-C2C7EBF2DB7B}" srcOrd="1" destOrd="0" presId="urn:microsoft.com/office/officeart/2008/layout/HalfCircleOrganizationChart"/>
    <dgm:cxn modelId="{1ABFA6F9-0A7D-47B0-AF9F-F9FDEF7D7ECD}" type="presParOf" srcId="{F949B00F-6692-4D19-BDEC-D66AAE8557B6}" destId="{DBDF874A-77E8-4C02-AF75-DD3FA8619476}" srcOrd="2" destOrd="0" presId="urn:microsoft.com/office/officeart/2008/layout/HalfCircleOrganizationChart"/>
    <dgm:cxn modelId="{4B8DBA99-A417-4EC8-8027-2B5893574159}" type="presParOf" srcId="{90054A3A-6CE2-4FC5-9025-5FCB735A335C}" destId="{8C270755-0C58-453F-9B0F-12DEF4CC1F72}" srcOrd="5" destOrd="0" presId="urn:microsoft.com/office/officeart/2008/layout/HalfCircleOrganizationChart"/>
    <dgm:cxn modelId="{2A831199-37DF-4C0B-990F-496964096636}" type="presParOf" srcId="{8C270755-0C58-453F-9B0F-12DEF4CC1F72}" destId="{5181ABEA-C609-447F-9133-34BE8EB5625B}" srcOrd="0" destOrd="0" presId="urn:microsoft.com/office/officeart/2008/layout/HalfCircleOrganizationChart"/>
    <dgm:cxn modelId="{5F82825F-8C53-4329-80EB-EDC8A4205CCB}" type="presParOf" srcId="{5181ABEA-C609-447F-9133-34BE8EB5625B}" destId="{5CF718E5-879C-4FE8-85E3-7AEBFB926D65}" srcOrd="0" destOrd="0" presId="urn:microsoft.com/office/officeart/2008/layout/HalfCircleOrganizationChart"/>
    <dgm:cxn modelId="{34CEC643-15F0-49C1-9E68-F639CED564AC}" type="presParOf" srcId="{5181ABEA-C609-447F-9133-34BE8EB5625B}" destId="{4CDAE915-F720-4B08-A5BC-92ED1E7F22B6}" srcOrd="1" destOrd="0" presId="urn:microsoft.com/office/officeart/2008/layout/HalfCircleOrganizationChart"/>
    <dgm:cxn modelId="{D97375E2-E28D-42FA-AA80-0BA7B6EB0745}" type="presParOf" srcId="{5181ABEA-C609-447F-9133-34BE8EB5625B}" destId="{3B1A204C-21C9-4752-BBBB-0A09C601C5F1}" srcOrd="2" destOrd="0" presId="urn:microsoft.com/office/officeart/2008/layout/HalfCircleOrganizationChart"/>
    <dgm:cxn modelId="{2BDD25AA-A24E-4C4C-8B42-83FF16345C9A}" type="presParOf" srcId="{5181ABEA-C609-447F-9133-34BE8EB5625B}" destId="{0F8E60A3-FF87-4482-8FF7-4B583BF08684}" srcOrd="3" destOrd="0" presId="urn:microsoft.com/office/officeart/2008/layout/HalfCircleOrganizationChart"/>
    <dgm:cxn modelId="{B985481F-3FCB-439A-BD29-B3888DD670F2}" type="presParOf" srcId="{8C270755-0C58-453F-9B0F-12DEF4CC1F72}" destId="{C1A7F8A4-568A-42E0-8D1D-7DAEAFD2F4FE}" srcOrd="1" destOrd="0" presId="urn:microsoft.com/office/officeart/2008/layout/HalfCircleOrganizationChart"/>
    <dgm:cxn modelId="{D19DCC31-1E57-43A5-A10E-45670B616EE1}"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pt>
    <dgm:pt modelId="{7EF3BA4A-C7DE-4821-B848-19C7C5055F98}" type="pres">
      <dgm:prSet presAssocID="{A529596A-DB7E-4434-9249-022B9559DBE6}" presName="parentText" presStyleLbl="node1" presStyleIdx="0" presStyleCnt="9">
        <dgm:presLayoutVars>
          <dgm:chMax val="0"/>
          <dgm:bulletEnabled val="1"/>
        </dgm:presLayoutVars>
      </dgm:prSet>
      <dgm:spPr/>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pt>
  </dgm:ptLst>
  <dgm:cxnLst>
    <dgm:cxn modelId="{753CB105-D01C-4BDE-9614-AE4AAC7673A0}" srcId="{67E9152F-0BCA-45FF-82F3-40EC14D8BA0A}" destId="{1ABD13EE-4B94-4781-A77F-5BD68D6D2DA2}" srcOrd="8" destOrd="0" parTransId="{9CFD851B-F1A6-4735-B89B-39B29B85F17B}" sibTransId="{A41ECD75-734C-43F7-AAEF-935E1358395A}"/>
    <dgm:cxn modelId="{779DD607-D4B3-4D5B-B0AB-6730D71AA5A2}" type="presOf" srcId="{CFAFCA1E-62ED-42F0-9955-14F5063E8C2D}" destId="{89B9CE1F-1A7A-46E5-82A7-FABD40FB496D}" srcOrd="0" destOrd="0" presId="urn:microsoft.com/office/officeart/2005/8/layout/vList2"/>
    <dgm:cxn modelId="{2F716122-F0CE-4DE9-9CF8-6E2F16258F49}" srcId="{67E9152F-0BCA-45FF-82F3-40EC14D8BA0A}" destId="{978A06B6-43EE-4255-B8DD-1974786F6311}" srcOrd="3" destOrd="0" parTransId="{770FBAD7-5299-417F-84E4-A675C5F58D35}" sibTransId="{9B93EC1E-B0E7-401B-8725-CFDF49B110EA}"/>
    <dgm:cxn modelId="{0EAD2632-DB5D-4FAA-A17E-EDE8B97015B5}" srcId="{67E9152F-0BCA-45FF-82F3-40EC14D8BA0A}" destId="{A529596A-DB7E-4434-9249-022B9559DBE6}" srcOrd="0" destOrd="0" parTransId="{E8EBE83E-780B-468C-8796-7B59EABDC96F}" sibTransId="{C5AA2691-609B-4039-91DD-B92DAB531569}"/>
    <dgm:cxn modelId="{3949B43A-4D5C-47B8-BF75-12755720B4DC}" type="presOf" srcId="{70185655-7284-45C2-9C40-7E94E51DE058}" destId="{17327C01-C003-4C73-884B-108C169EEA6B}"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D9597A4F-4DC7-4974-96E9-19AA3D9ED3DE}" type="presOf" srcId="{A529596A-DB7E-4434-9249-022B9559DBE6}" destId="{7EF3BA4A-C7DE-4821-B848-19C7C5055F98}" srcOrd="0" destOrd="0" presId="urn:microsoft.com/office/officeart/2005/8/layout/vList2"/>
    <dgm:cxn modelId="{EE3FCC7F-7409-40A3-B772-F985EBC82849}" srcId="{67E9152F-0BCA-45FF-82F3-40EC14D8BA0A}" destId="{75920DF6-9C8C-4F6F-823B-F1F4C52BBFCF}" srcOrd="1" destOrd="0" parTransId="{AA0D2DBD-7260-4919-A8DA-180690A63160}" sibTransId="{7AA22E96-3BCD-4904-A090-7AE1930B0DEE}"/>
    <dgm:cxn modelId="{F71BB19C-FC69-41E3-A81F-2AAAC92107D7}" type="presOf" srcId="{978A06B6-43EE-4255-B8DD-1974786F6311}" destId="{F715AF8C-271B-4FE8-90AA-03196569E38A}" srcOrd="0" destOrd="0" presId="urn:microsoft.com/office/officeart/2005/8/layout/vList2"/>
    <dgm:cxn modelId="{AFE0BEAE-778D-45F7-AB51-79E2E5C181FD}" type="presOf" srcId="{67E9152F-0BCA-45FF-82F3-40EC14D8BA0A}" destId="{389476B1-3327-496E-8B25-FE49E41DBCAF}"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F2CAE1BF-0E98-44BD-B05D-552DDDD78C5B}" srcId="{67E9152F-0BCA-45FF-82F3-40EC14D8BA0A}" destId="{CFAFCA1E-62ED-42F0-9955-14F5063E8C2D}" srcOrd="2" destOrd="0" parTransId="{BB7691ED-6D9A-4672-B1C4-18134B55C799}" sibTransId="{5A2885D5-5DA7-4F79-BBEC-2FDFCF5DD784}"/>
    <dgm:cxn modelId="{228079CF-46C9-4E17-ACCE-02063CEE8F88}" srcId="{67E9152F-0BCA-45FF-82F3-40EC14D8BA0A}" destId="{70185655-7284-45C2-9C40-7E94E51DE058}" srcOrd="5" destOrd="0" parTransId="{F5017794-E4C6-4829-825F-50D04E3808B5}" sibTransId="{19D7EEFD-5393-4578-A183-7E2B6221A63E}"/>
    <dgm:cxn modelId="{B761C3DA-8113-43CE-A2C4-52C3C8793599}" type="presOf" srcId="{AFE94778-60AF-4BCB-92DF-AB73A292F2B5}" destId="{8D738E24-FC68-4536-8FB8-D6CF54A43C85}"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B7B056DE-4A32-4B0A-B0C6-14ACAE311CF4}" type="presOf" srcId="{1ABD13EE-4B94-4781-A77F-5BD68D6D2DA2}" destId="{7CD419D5-CA3C-46D9-A1B8-511DDADD5FCD}" srcOrd="0" destOrd="0" presId="urn:microsoft.com/office/officeart/2005/8/layout/vList2"/>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2285698" y="3340413"/>
          <a:ext cx="807627" cy="280333"/>
        </a:xfrm>
        <a:custGeom>
          <a:avLst/>
          <a:gdLst/>
          <a:ahLst/>
          <a:cxnLst/>
          <a:rect l="0" t="0" r="0" b="0"/>
          <a:pathLst>
            <a:path>
              <a:moveTo>
                <a:pt x="0" y="0"/>
              </a:moveTo>
              <a:lnTo>
                <a:pt x="0" y="140166"/>
              </a:lnTo>
              <a:lnTo>
                <a:pt x="807627" y="140166"/>
              </a:lnTo>
              <a:lnTo>
                <a:pt x="807627"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478070" y="3340413"/>
          <a:ext cx="807627" cy="280333"/>
        </a:xfrm>
        <a:custGeom>
          <a:avLst/>
          <a:gdLst/>
          <a:ahLst/>
          <a:cxnLst/>
          <a:rect l="0" t="0" r="0" b="0"/>
          <a:pathLst>
            <a:path>
              <a:moveTo>
                <a:pt x="807627" y="0"/>
              </a:moveTo>
              <a:lnTo>
                <a:pt x="807627" y="140166"/>
              </a:lnTo>
              <a:lnTo>
                <a:pt x="0" y="140166"/>
              </a:lnTo>
              <a:lnTo>
                <a:pt x="0"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445348" y="266459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445348" y="266459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11617" y="278474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11617" y="2784740"/>
        <a:ext cx="1334922" cy="427175"/>
      </dsp:txXfrm>
    </dsp:sp>
    <dsp:sp modelId="{A14E67D6-ED14-46CC-AF1D-B1C49DD63A2E}">
      <dsp:nvSpPr>
        <dsp:cNvPr id="0" name=""/>
        <dsp:cNvSpPr/>
      </dsp:nvSpPr>
      <dsp:spPr>
        <a:xfrm>
          <a:off x="1951967"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1951967"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1618237"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1618237" y="2793095"/>
        <a:ext cx="1334922" cy="427175"/>
      </dsp:txXfrm>
    </dsp:sp>
    <dsp:sp modelId="{C73790A5-BBC2-484B-BBB2-F400B214377C}">
      <dsp:nvSpPr>
        <dsp:cNvPr id="0" name=""/>
        <dsp:cNvSpPr/>
      </dsp:nvSpPr>
      <dsp:spPr>
        <a:xfrm>
          <a:off x="1144340" y="362074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144340" y="362074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810609" y="374089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810609" y="3740890"/>
        <a:ext cx="1334922" cy="427175"/>
      </dsp:txXfrm>
    </dsp:sp>
    <dsp:sp modelId="{3EA2CCB1-090E-4FAE-B0A8-B129F971B416}">
      <dsp:nvSpPr>
        <dsp:cNvPr id="0" name=""/>
        <dsp:cNvSpPr/>
      </dsp:nvSpPr>
      <dsp:spPr>
        <a:xfrm>
          <a:off x="2759595" y="362074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2759595" y="362074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2425865" y="374089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2425865" y="3740890"/>
        <a:ext cx="1334922" cy="427175"/>
      </dsp:txXfrm>
    </dsp:sp>
    <dsp:sp modelId="{0EDB433E-D297-446E-9D54-C72D5194B5D3}">
      <dsp:nvSpPr>
        <dsp:cNvPr id="0" name=""/>
        <dsp:cNvSpPr/>
      </dsp:nvSpPr>
      <dsp:spPr>
        <a:xfrm>
          <a:off x="3567223"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3567223"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3233493"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3233493" y="2793095"/>
        <a:ext cx="1334922" cy="427175"/>
      </dsp:txXfrm>
    </dsp:sp>
    <dsp:sp modelId="{A3AFC3AC-6CE5-45D9-ADBC-314C7E204588}">
      <dsp:nvSpPr>
        <dsp:cNvPr id="0" name=""/>
        <dsp:cNvSpPr/>
      </dsp:nvSpPr>
      <dsp:spPr>
        <a:xfrm>
          <a:off x="5182479"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5182479"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4848748"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4848748" y="2793095"/>
        <a:ext cx="1334922" cy="427175"/>
      </dsp:txXfrm>
    </dsp:sp>
    <dsp:sp modelId="{5C7206B1-B676-4F91-8357-09A51CA2AAF5}">
      <dsp:nvSpPr>
        <dsp:cNvPr id="0" name=""/>
        <dsp:cNvSpPr/>
      </dsp:nvSpPr>
      <dsp:spPr>
        <a:xfrm>
          <a:off x="6797735"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6797735"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6464004"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6464004" y="2793095"/>
        <a:ext cx="1334922" cy="427175"/>
      </dsp:txXfrm>
    </dsp:sp>
    <dsp:sp modelId="{4CDAE915-F720-4B08-A5BC-92ED1E7F22B6}">
      <dsp:nvSpPr>
        <dsp:cNvPr id="0" name=""/>
        <dsp:cNvSpPr/>
      </dsp:nvSpPr>
      <dsp:spPr>
        <a:xfrm>
          <a:off x="8254588"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8254588"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7920858"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7920858" y="2793095"/>
        <a:ext cx="1334922" cy="427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przesłuchanie podejrzanego przez prokuratora</a:t>
          </a:r>
        </a:p>
        <a:p>
          <a:pPr marL="0" lvl="0" indent="0" algn="ctr" defTabSz="533400" rtl="0">
            <a:lnSpc>
              <a:spcPct val="90000"/>
            </a:lnSpc>
            <a:spcBef>
              <a:spcPct val="0"/>
            </a:spcBef>
            <a:spcAft>
              <a:spcPct val="35000"/>
            </a:spcAft>
            <a:buNone/>
          </a:pPr>
          <a:r>
            <a:rPr lang="pl-PL" sz="12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zastosowaniu tymczasowego aresztowania</a:t>
          </a:r>
        </a:p>
      </dsp:txBody>
      <dsp:txXfrm>
        <a:off x="50249" y="3310185"/>
        <a:ext cx="2317659" cy="1356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BA4A-C7DE-4821-B848-19C7C5055F98}">
      <dsp:nvSpPr>
        <dsp:cNvPr id="0" name=""/>
        <dsp:cNvSpPr/>
      </dsp:nvSpPr>
      <dsp:spPr>
        <a:xfrm>
          <a:off x="0" y="347281"/>
          <a:ext cx="8030239" cy="455715"/>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poręczenie majątkowe</a:t>
          </a:r>
        </a:p>
      </dsp:txBody>
      <dsp:txXfrm>
        <a:off x="22246" y="369527"/>
        <a:ext cx="7985747" cy="411223"/>
      </dsp:txXfrm>
    </dsp:sp>
    <dsp:sp modelId="{B5E49C9E-D2B7-4F0A-94FC-31EA98C2228C}">
      <dsp:nvSpPr>
        <dsp:cNvPr id="0" name=""/>
        <dsp:cNvSpPr/>
      </dsp:nvSpPr>
      <dsp:spPr>
        <a:xfrm>
          <a:off x="0" y="857716"/>
          <a:ext cx="8030239" cy="455715"/>
        </a:xfrm>
        <a:prstGeom prst="roundRect">
          <a:avLst/>
        </a:prstGeom>
        <a:solidFill>
          <a:schemeClr val="accent5">
            <a:hueOff val="-1241735"/>
            <a:satOff val="4976"/>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poręczenie społeczne </a:t>
          </a:r>
        </a:p>
      </dsp:txBody>
      <dsp:txXfrm>
        <a:off x="22246" y="879962"/>
        <a:ext cx="7985747" cy="411223"/>
      </dsp:txXfrm>
    </dsp:sp>
    <dsp:sp modelId="{89B9CE1F-1A7A-46E5-82A7-FABD40FB496D}">
      <dsp:nvSpPr>
        <dsp:cNvPr id="0" name=""/>
        <dsp:cNvSpPr/>
      </dsp:nvSpPr>
      <dsp:spPr>
        <a:xfrm>
          <a:off x="0" y="1368151"/>
          <a:ext cx="8030239" cy="455715"/>
        </a:xfrm>
        <a:prstGeom prst="roundRect">
          <a:avLst/>
        </a:prstGeom>
        <a:solidFill>
          <a:schemeClr val="accent5">
            <a:hueOff val="-2483469"/>
            <a:satOff val="9953"/>
            <a:lumOff val="215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poręczenie osoby godnej zaufania</a:t>
          </a:r>
        </a:p>
      </dsp:txBody>
      <dsp:txXfrm>
        <a:off x="22246" y="1390397"/>
        <a:ext cx="7985747" cy="411223"/>
      </dsp:txXfrm>
    </dsp:sp>
    <dsp:sp modelId="{F715AF8C-271B-4FE8-90AA-03196569E38A}">
      <dsp:nvSpPr>
        <dsp:cNvPr id="0" name=""/>
        <dsp:cNvSpPr/>
      </dsp:nvSpPr>
      <dsp:spPr>
        <a:xfrm>
          <a:off x="0" y="1878586"/>
          <a:ext cx="8030239" cy="455715"/>
        </a:xfrm>
        <a:prstGeom prst="roundRect">
          <a:avLst/>
        </a:prstGeom>
        <a:solidFill>
          <a:schemeClr val="accent5">
            <a:hueOff val="-3725204"/>
            <a:satOff val="14929"/>
            <a:lumOff val="323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dozór policji</a:t>
          </a:r>
        </a:p>
      </dsp:txBody>
      <dsp:txXfrm>
        <a:off x="22246" y="1900832"/>
        <a:ext cx="7985747" cy="411223"/>
      </dsp:txXfrm>
    </dsp:sp>
    <dsp:sp modelId="{209C00CD-090E-42F2-A777-66758473285B}">
      <dsp:nvSpPr>
        <dsp:cNvPr id="0" name=""/>
        <dsp:cNvSpPr/>
      </dsp:nvSpPr>
      <dsp:spPr>
        <a:xfrm>
          <a:off x="0" y="2389021"/>
          <a:ext cx="8030239" cy="455715"/>
        </a:xfrm>
        <a:prstGeom prst="roundRect">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dozór warunkowy policji </a:t>
          </a:r>
        </a:p>
      </dsp:txBody>
      <dsp:txXfrm>
        <a:off x="22246" y="2411267"/>
        <a:ext cx="7985747" cy="411223"/>
      </dsp:txXfrm>
    </dsp:sp>
    <dsp:sp modelId="{17327C01-C003-4C73-884B-108C169EEA6B}">
      <dsp:nvSpPr>
        <dsp:cNvPr id="0" name=""/>
        <dsp:cNvSpPr/>
      </dsp:nvSpPr>
      <dsp:spPr>
        <a:xfrm>
          <a:off x="0" y="2899456"/>
          <a:ext cx="8030239" cy="455715"/>
        </a:xfrm>
        <a:prstGeom prst="roundRect">
          <a:avLst/>
        </a:prstGeom>
        <a:solidFill>
          <a:schemeClr val="accent5">
            <a:hueOff val="-6208672"/>
            <a:satOff val="24882"/>
            <a:lumOff val="539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nakaz opuszczenia lokalu zajmowanego wspólnie z pokrzywdzonym </a:t>
          </a:r>
        </a:p>
      </dsp:txBody>
      <dsp:txXfrm>
        <a:off x="22246" y="2921702"/>
        <a:ext cx="7985747" cy="411223"/>
      </dsp:txXfrm>
    </dsp:sp>
    <dsp:sp modelId="{8D738E24-FC68-4536-8FB8-D6CF54A43C85}">
      <dsp:nvSpPr>
        <dsp:cNvPr id="0" name=""/>
        <dsp:cNvSpPr/>
      </dsp:nvSpPr>
      <dsp:spPr>
        <a:xfrm>
          <a:off x="0" y="3409891"/>
          <a:ext cx="8030239" cy="455715"/>
        </a:xfrm>
        <a:prstGeom prst="roundRect">
          <a:avLst/>
        </a:prstGeom>
        <a:solidFill>
          <a:schemeClr val="accent5">
            <a:hueOff val="-7450407"/>
            <a:satOff val="29858"/>
            <a:lumOff val="647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zawieszenie w wykonywaniu czynności służbowych lub wykonywaniu zawodu, </a:t>
          </a:r>
        </a:p>
      </dsp:txBody>
      <dsp:txXfrm>
        <a:off x="22246" y="3432137"/>
        <a:ext cx="7985747" cy="411223"/>
      </dsp:txXfrm>
    </dsp:sp>
    <dsp:sp modelId="{D2D3BAFB-4866-4B97-99FB-EB459E8D425E}">
      <dsp:nvSpPr>
        <dsp:cNvPr id="0" name=""/>
        <dsp:cNvSpPr/>
      </dsp:nvSpPr>
      <dsp:spPr>
        <a:xfrm>
          <a:off x="0" y="3920326"/>
          <a:ext cx="8030239" cy="455715"/>
        </a:xfrm>
        <a:prstGeom prst="roundRect">
          <a:avLst/>
        </a:prstGeom>
        <a:solidFill>
          <a:schemeClr val="accent5">
            <a:hueOff val="-8692142"/>
            <a:satOff val="34835"/>
            <a:lumOff val="7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zakaz  ubiegania się o zamówienia publiczne na czas trwania postępowania</a:t>
          </a:r>
        </a:p>
      </dsp:txBody>
      <dsp:txXfrm>
        <a:off x="22246" y="3942572"/>
        <a:ext cx="7985747" cy="411223"/>
      </dsp:txXfrm>
    </dsp:sp>
    <dsp:sp modelId="{7CD419D5-CA3C-46D9-A1B8-511DDADD5FCD}">
      <dsp:nvSpPr>
        <dsp:cNvPr id="0" name=""/>
        <dsp:cNvSpPr/>
      </dsp:nvSpPr>
      <dsp:spPr>
        <a:xfrm>
          <a:off x="0" y="4430761"/>
          <a:ext cx="8030239" cy="455715"/>
        </a:xfrm>
        <a:prstGeom prst="roundRect">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zakaz opuszczania kraju</a:t>
          </a:r>
        </a:p>
      </dsp:txBody>
      <dsp:txXfrm>
        <a:off x="22246" y="4453007"/>
        <a:ext cx="7985747" cy="41122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3151F-309E-4E05-89B8-417E46BF20DA}" type="datetimeFigureOut">
              <a:rPr lang="pl-PL" smtClean="0"/>
              <a:t>14.04.2024</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23298-9013-4ADB-AA56-0F6878C0A568}" type="slidenum">
              <a:rPr lang="pl-PL" smtClean="0"/>
              <a:t>‹#›</a:t>
            </a:fld>
            <a:endParaRPr lang="pl-PL"/>
          </a:p>
        </p:txBody>
      </p:sp>
    </p:spTree>
    <p:extLst>
      <p:ext uri="{BB962C8B-B14F-4D97-AF65-F5344CB8AC3E}">
        <p14:creationId xmlns:p14="http://schemas.microsoft.com/office/powerpoint/2010/main" val="255669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E69C328-2FB3-44CC-9AA6-41470C53F9CE}" type="datetimeFigureOut">
              <a:rPr lang="pl-PL" smtClean="0"/>
              <a:t>14.04.2024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11044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14.04.2024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43888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14.04.2024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63941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14.04.2024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70112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E69C328-2FB3-44CC-9AA6-41470C53F9CE}" type="datetimeFigureOut">
              <a:rPr lang="pl-PL" smtClean="0"/>
              <a:t>14.04.2024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412132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E69C328-2FB3-44CC-9AA6-41470C53F9CE}" type="datetimeFigureOut">
              <a:rPr lang="pl-PL" smtClean="0"/>
              <a:t>14.04.2024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07312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E69C328-2FB3-44CC-9AA6-41470C53F9CE}" type="datetimeFigureOut">
              <a:rPr lang="pl-PL" smtClean="0"/>
              <a:t>14.04.2024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60984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E69C328-2FB3-44CC-9AA6-41470C53F9CE}" type="datetimeFigureOut">
              <a:rPr lang="pl-PL" smtClean="0"/>
              <a:t>14.04.2024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61618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E69C328-2FB3-44CC-9AA6-41470C53F9CE}" type="datetimeFigureOut">
              <a:rPr lang="pl-PL" smtClean="0"/>
              <a:t>14.04.2024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7008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14.04.2024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12731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14.04.2024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78210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9C328-2FB3-44CC-9AA6-41470C53F9CE}" type="datetimeFigureOut">
              <a:rPr lang="pl-PL" smtClean="0"/>
              <a:t>14.04.2024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5CFF0-1997-43AB-8899-DA23699457AF}" type="slidenum">
              <a:rPr lang="pl-PL" smtClean="0"/>
              <a:t>‹#›</a:t>
            </a:fld>
            <a:endParaRPr lang="pl-PL"/>
          </a:p>
        </p:txBody>
      </p:sp>
    </p:spTree>
    <p:extLst>
      <p:ext uri="{BB962C8B-B14F-4D97-AF65-F5344CB8AC3E}">
        <p14:creationId xmlns:p14="http://schemas.microsoft.com/office/powerpoint/2010/main" val="262941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90"/>
            <a:ext cx="8363272" cy="5505475"/>
          </a:xfrm>
        </p:spPr>
        <p:txBody>
          <a:bodyPr>
            <a:normAutofit/>
          </a:bodyPr>
          <a:lstStyle/>
          <a:p>
            <a:pPr marL="0" indent="0" algn="ctr">
              <a:buNone/>
            </a:pPr>
            <a:endParaRPr lang="pl-PL" sz="6000" b="1" dirty="0"/>
          </a:p>
          <a:p>
            <a:pPr marL="0" indent="0" algn="ctr">
              <a:buNone/>
            </a:pPr>
            <a:r>
              <a:rPr lang="pl-PL" sz="6000" b="1" dirty="0"/>
              <a:t>ŚRODKI </a:t>
            </a:r>
          </a:p>
          <a:p>
            <a:pPr marL="0" indent="0" algn="ctr">
              <a:buNone/>
            </a:pPr>
            <a:r>
              <a:rPr lang="pl-PL" sz="6000" b="1" dirty="0"/>
              <a:t>PRZYMUSU PROCESOWEGO</a:t>
            </a:r>
          </a:p>
        </p:txBody>
      </p:sp>
    </p:spTree>
    <p:extLst>
      <p:ext uri="{BB962C8B-B14F-4D97-AF65-F5344CB8AC3E}">
        <p14:creationId xmlns:p14="http://schemas.microsoft.com/office/powerpoint/2010/main" val="182076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5030" y="0"/>
            <a:ext cx="8686800" cy="706090"/>
          </a:xfrm>
        </p:spPr>
        <p:txBody>
          <a:bodyPr>
            <a:normAutofit/>
          </a:bodyPr>
          <a:lstStyle/>
          <a:p>
            <a:r>
              <a:rPr lang="pl-PL" sz="2800" b="1" dirty="0"/>
              <a:t>Zatrzymanie właściwe – art. 244 k.p.k.</a:t>
            </a:r>
          </a:p>
        </p:txBody>
      </p:sp>
      <p:sp>
        <p:nvSpPr>
          <p:cNvPr id="3" name="Symbol zastępczy zawartości 2"/>
          <p:cNvSpPr>
            <a:spLocks noGrp="1"/>
          </p:cNvSpPr>
          <p:nvPr>
            <p:ph idx="1"/>
          </p:nvPr>
        </p:nvSpPr>
        <p:spPr>
          <a:xfrm>
            <a:off x="323529" y="1052738"/>
            <a:ext cx="8363272" cy="5073427"/>
          </a:xfrm>
        </p:spPr>
        <p:txBody>
          <a:bodyPr>
            <a:normAutofit fontScale="70000" lnSpcReduction="20000"/>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4878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36712"/>
            <a:ext cx="8640960" cy="5688632"/>
          </a:xfrm>
        </p:spPr>
        <p:txBody>
          <a:bodyPr>
            <a:normAutofit/>
          </a:bodyPr>
          <a:lstStyle/>
          <a:p>
            <a:pPr algn="just"/>
            <a:r>
              <a:rPr lang="pl-PL" sz="2400" dirty="0"/>
              <a:t>Spełnia cele procesowe – zbliżone do tych realizowanych przez środki zapobiegawcze – ponieważ celem zatrzymania jest </a:t>
            </a:r>
            <a:r>
              <a:rPr lang="pl-PL" sz="2400" u="sng" dirty="0"/>
              <a:t>zapewnienie prawidłowego toku postępowania</a:t>
            </a:r>
            <a:r>
              <a:rPr lang="pl-PL" sz="2400" dirty="0"/>
              <a:t>. </a:t>
            </a:r>
          </a:p>
          <a:p>
            <a:pPr algn="just"/>
            <a:r>
              <a:rPr lang="pl-PL" sz="2400" dirty="0"/>
              <a:t>Faktyczne pozbawienie wolności niewymagające uprzedniej decyzji procesowej. </a:t>
            </a:r>
          </a:p>
          <a:p>
            <a:pPr algn="just"/>
            <a:r>
              <a:rPr lang="pl-PL" sz="2400" dirty="0"/>
              <a:t>Podmiotem uprawnionym do zatrzymania osoby podejrzanej jest przede wszystkim Policja (lub inne organy wskazane w ustawie) a w odniesieniu do osób podlegających orzecznictwu sądów wojskowych – Żandarmeria Wojskowa. </a:t>
            </a:r>
          </a:p>
          <a:p>
            <a:pPr algn="just"/>
            <a:r>
              <a:rPr lang="pl-PL" sz="2400" b="1" dirty="0"/>
              <a:t>Zatrzymanie można stosować względem osoby podejrzanej, czyli osoby, której nie przedstawiono jeszcze zarzutów. </a:t>
            </a:r>
          </a:p>
          <a:p>
            <a:pPr algn="just"/>
            <a:r>
              <a:rPr lang="pl-PL" sz="2400" dirty="0"/>
              <a:t>Zatrzymanie zasadniczo jest fakultatywne. Obligatoryjne zatrzymanie osoby podejrzanej wynika z art. 244 § 1b. </a:t>
            </a:r>
          </a:p>
          <a:p>
            <a:pPr algn="just"/>
            <a:endParaRPr lang="pl-PL" sz="2400" dirty="0"/>
          </a:p>
          <a:p>
            <a:endParaRPr lang="pl-PL" sz="2400" dirty="0"/>
          </a:p>
        </p:txBody>
      </p:sp>
    </p:spTree>
    <p:extLst>
      <p:ext uri="{BB962C8B-B14F-4D97-AF65-F5344CB8AC3E}">
        <p14:creationId xmlns:p14="http://schemas.microsoft.com/office/powerpoint/2010/main" val="61337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200150" y="-303737"/>
            <a:ext cx="11544300" cy="1450757"/>
          </a:xfrm>
        </p:spPr>
        <p:txBody>
          <a:bodyPr/>
          <a:lstStyle/>
          <a:p>
            <a:r>
              <a:rPr lang="pl-PL" dirty="0"/>
              <a:t>Przesłanki zatrzymania – art. 244</a:t>
            </a:r>
          </a:p>
        </p:txBody>
      </p:sp>
      <p:sp>
        <p:nvSpPr>
          <p:cNvPr id="5" name="Symbol zastępczy tekstu 4"/>
          <p:cNvSpPr txBox="1">
            <a:spLocks/>
          </p:cNvSpPr>
          <p:nvPr/>
        </p:nvSpPr>
        <p:spPr>
          <a:xfrm>
            <a:off x="-324544" y="890846"/>
            <a:ext cx="5953125" cy="7362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Materialna (dowodowe) </a:t>
            </a:r>
          </a:p>
        </p:txBody>
      </p:sp>
      <p:sp>
        <p:nvSpPr>
          <p:cNvPr id="6" name="Symbol zastępczy zawartości 5"/>
          <p:cNvSpPr>
            <a:spLocks noGrp="1"/>
          </p:cNvSpPr>
          <p:nvPr>
            <p:ph sz="half" idx="4294967295"/>
          </p:nvPr>
        </p:nvSpPr>
        <p:spPr>
          <a:xfrm>
            <a:off x="-48320" y="1660037"/>
            <a:ext cx="5400675" cy="4561416"/>
          </a:xfrm>
          <a:prstGeom prst="rect">
            <a:avLst/>
          </a:prstGeom>
        </p:spPr>
        <p:txBody>
          <a:bodyPr>
            <a:normAutofit/>
          </a:bodyPr>
          <a:lstStyle/>
          <a:p>
            <a:pPr algn="just"/>
            <a:r>
              <a:rPr lang="pl-PL" sz="1800" dirty="0"/>
              <a:t>Istnienie uzasadnionego przypuszczenia popełnienia przestępstwa (art. 244 § 1)</a:t>
            </a:r>
          </a:p>
          <a:p>
            <a:pPr algn="just"/>
            <a:r>
              <a:rPr lang="pl-PL" sz="1800" dirty="0"/>
              <a:t>Istnienie uzasadnionego przypuszczenia popełnienia przestępstwa z użyciem przemocy na szkodę osoby wspólnie zamieszkującej (art. 244 § 1a i 1b)</a:t>
            </a:r>
          </a:p>
          <a:p>
            <a:pPr algn="just"/>
            <a:r>
              <a:rPr lang="pl-PL" sz="1800" dirty="0"/>
              <a:t>Przypuszczenie - przekonanie oparte na konkretnych dowodach, co prawda nie takich, które świadczą o pewności tego, że dana osoba popełniła przestępstwo, i nie jest to duże prawdopodobieństwo, graniczące z pewnością, ale </a:t>
            </a:r>
            <a:r>
              <a:rPr lang="pl-PL" sz="1800" b="1" dirty="0"/>
              <a:t>nie jest to też przypuszczenie mające oparcie tylko w intuicji</a:t>
            </a:r>
            <a:r>
              <a:rPr lang="pl-PL" sz="1800" dirty="0"/>
              <a:t>. Dotyczy  faktu popełnienia przestępstwa i osoby sprawcy.</a:t>
            </a:r>
          </a:p>
          <a:p>
            <a:pPr algn="just"/>
            <a:endParaRPr lang="pl-PL" sz="1800" dirty="0"/>
          </a:p>
        </p:txBody>
      </p:sp>
      <p:sp>
        <p:nvSpPr>
          <p:cNvPr id="7" name="Symbol zastępczy tekstu 6"/>
          <p:cNvSpPr txBox="1">
            <a:spLocks/>
          </p:cNvSpPr>
          <p:nvPr/>
        </p:nvSpPr>
        <p:spPr>
          <a:xfrm>
            <a:off x="4572000" y="890846"/>
            <a:ext cx="5591175" cy="7362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Formalne (szczególne)</a:t>
            </a:r>
          </a:p>
        </p:txBody>
      </p:sp>
      <p:sp>
        <p:nvSpPr>
          <p:cNvPr id="8" name="Symbol zastępczy zawartości 7"/>
          <p:cNvSpPr>
            <a:spLocks noGrp="1"/>
          </p:cNvSpPr>
          <p:nvPr>
            <p:ph sz="quarter" idx="4294967295"/>
          </p:nvPr>
        </p:nvSpPr>
        <p:spPr>
          <a:xfrm>
            <a:off x="5292081" y="1574747"/>
            <a:ext cx="3851920" cy="4590558"/>
          </a:xfrm>
          <a:prstGeom prst="rect">
            <a:avLst/>
          </a:prstGeom>
        </p:spPr>
        <p:txBody>
          <a:bodyPr>
            <a:normAutofit fontScale="47500" lnSpcReduction="2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6021291"/>
            <a:ext cx="9144000" cy="646331"/>
          </a:xfrm>
          <a:prstGeom prst="rect">
            <a:avLst/>
          </a:prstGeom>
          <a:noFill/>
        </p:spPr>
        <p:txBody>
          <a:bodyPr wrap="square" rtlCol="0">
            <a:spAutoFit/>
          </a:bodyPr>
          <a:lstStyle/>
          <a:p>
            <a:pPr algn="ctr"/>
            <a:r>
              <a:rPr lang="pl-PL"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46812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3485" y="128334"/>
            <a:ext cx="8075240" cy="562074"/>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0" y="841248"/>
            <a:ext cx="9144000" cy="5852160"/>
          </a:xfrm>
        </p:spPr>
        <p:txBody>
          <a:bodyPr>
            <a:noAutofit/>
          </a:bodyPr>
          <a:lstStyle/>
          <a:p>
            <a:pPr algn="just"/>
            <a:r>
              <a:rPr lang="pl-PL" sz="180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sz="1800" dirty="0">
                <a:latin typeface="Times New Roman" pitchFamily="18" charset="0"/>
                <a:cs typeface="Times New Roman" pitchFamily="18" charset="0"/>
              </a:rPr>
              <a:t>Maksymalny czas trwania pozbawienia wolności – 72 godziny </a:t>
            </a:r>
          </a:p>
          <a:p>
            <a:pPr algn="just"/>
            <a:r>
              <a:rPr lang="pl-PL" sz="1800" dirty="0">
                <a:latin typeface="Times New Roman" pitchFamily="18" charset="0"/>
                <a:cs typeface="Times New Roman" pitchFamily="18" charset="0"/>
              </a:rPr>
              <a:t>Przepis konstytucyjny jest konkretyzowany przez art. 248 </a:t>
            </a:r>
          </a:p>
          <a:p>
            <a:pPr lvl="1" algn="just"/>
            <a:r>
              <a:rPr lang="pl-PL" sz="1800"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sz="1800"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a:latin typeface="Times New Roman" pitchFamily="18" charset="0"/>
                <a:cs typeface="Times New Roman" pitchFamily="18" charset="0"/>
              </a:rPr>
              <a:t>tylko do 48 godzin</a:t>
            </a:r>
            <a:r>
              <a:rPr lang="pl-PL" sz="1800" dirty="0">
                <a:latin typeface="Times New Roman" pitchFamily="18" charset="0"/>
                <a:cs typeface="Times New Roman" pitchFamily="18" charset="0"/>
              </a:rPr>
              <a:t>, a </a:t>
            </a:r>
            <a:r>
              <a:rPr lang="pl-PL" sz="1800" b="1" dirty="0">
                <a:latin typeface="Times New Roman" pitchFamily="18" charset="0"/>
                <a:cs typeface="Times New Roman" pitchFamily="18" charset="0"/>
              </a:rPr>
              <a:t>sąd tylko przez 24 godziny</a:t>
            </a:r>
            <a:r>
              <a:rPr lang="pl-PL" sz="180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600" dirty="0">
              <a:latin typeface="Times New Roman" pitchFamily="18" charset="0"/>
              <a:cs typeface="Times New Roman" pitchFamily="18" charset="0"/>
            </a:endParaRPr>
          </a:p>
          <a:p>
            <a:pPr marL="0" indent="0">
              <a:buNone/>
            </a:pPr>
            <a:endParaRPr lang="pl-PL" sz="1600" dirty="0">
              <a:latin typeface="Times New Roman" pitchFamily="18" charset="0"/>
              <a:cs typeface="Times New Roman" pitchFamily="18" charset="0"/>
            </a:endParaRPr>
          </a:p>
        </p:txBody>
      </p:sp>
    </p:spTree>
    <p:extLst>
      <p:ext uri="{BB962C8B-B14F-4D97-AF65-F5344CB8AC3E}">
        <p14:creationId xmlns:p14="http://schemas.microsoft.com/office/powerpoint/2010/main" val="275533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695" y="0"/>
            <a:ext cx="8686800" cy="634082"/>
          </a:xfrm>
        </p:spPr>
        <p:txBody>
          <a:bodyPr>
            <a:normAutofit/>
          </a:bodyPr>
          <a:lstStyle/>
          <a:p>
            <a:r>
              <a:rPr lang="pl-PL" sz="2800" b="1" dirty="0"/>
              <a:t>Zatrzymanie prokuratorskie – art. 247 k.p.k.</a:t>
            </a:r>
          </a:p>
        </p:txBody>
      </p:sp>
      <p:sp>
        <p:nvSpPr>
          <p:cNvPr id="3" name="Symbol zastępczy zawartości 2"/>
          <p:cNvSpPr>
            <a:spLocks noGrp="1"/>
          </p:cNvSpPr>
          <p:nvPr>
            <p:ph idx="1"/>
          </p:nvPr>
        </p:nvSpPr>
        <p:spPr>
          <a:xfrm>
            <a:off x="179512" y="764705"/>
            <a:ext cx="8507288" cy="5361459"/>
          </a:xfrm>
        </p:spPr>
        <p:txBody>
          <a:bodyPr>
            <a:normAutofit fontScale="85000" lnSpcReduction="20000"/>
          </a:bodyPr>
          <a:lstStyle/>
          <a:p>
            <a:pPr algn="just"/>
            <a:r>
              <a:rPr lang="pl-PL" sz="2000" dirty="0"/>
              <a:t>§  1. Prokurator może zarządzić zatrzymanie i przymusowe doprowadzenie osoby podejrzanej albo podejrzanego, jeżeli zachodzi </a:t>
            </a:r>
            <a:r>
              <a:rPr lang="pl-PL" sz="2000" b="1" dirty="0"/>
              <a:t>uzasadniona obawa</a:t>
            </a:r>
            <a:r>
              <a:rPr lang="pl-PL" sz="2000" dirty="0"/>
              <a:t>, że:</a:t>
            </a:r>
          </a:p>
          <a:p>
            <a:pPr marL="544068" lvl="1" indent="-342900" algn="just">
              <a:buFont typeface="+mj-lt"/>
              <a:buAutoNum type="arabicPeriod"/>
            </a:pPr>
            <a:r>
              <a:rPr lang="pl-PL" sz="2000" b="1" dirty="0"/>
              <a:t>nie stawią się na wezwanie w celu przeprowadzenia z ich udziałem czynności</a:t>
            </a:r>
            <a:r>
              <a:rPr lang="pl-PL" sz="2000" dirty="0"/>
              <a:t>, o których mowa w art. 313 § 1 lub art. 314, albo badań lub czynności, o których mowa w art. 74 § 2 lub 3,</a:t>
            </a:r>
          </a:p>
          <a:p>
            <a:pPr marL="544068" lvl="1" indent="-342900" algn="just">
              <a:buFont typeface="+mj-lt"/>
              <a:buAutoNum type="arabicPeriod"/>
            </a:pPr>
            <a:r>
              <a:rPr lang="pl-PL" sz="2000" b="1" dirty="0"/>
              <a:t>mogą w inny bezprawny sposób utrudniać postępowanie</a:t>
            </a:r>
            <a:r>
              <a:rPr lang="pl-PL" sz="2000" dirty="0"/>
              <a:t>.</a:t>
            </a:r>
          </a:p>
          <a:p>
            <a:pPr algn="just"/>
            <a:r>
              <a:rPr lang="pl-PL" sz="2000" dirty="0"/>
              <a:t>§ 2. Zatrzymanie i przymusowe doprowadzenie, o którym mowa w § 1, może także nastąpić, gdy zachodzi potrzeba </a:t>
            </a:r>
            <a:r>
              <a:rPr lang="pl-PL" sz="2000" b="1" dirty="0"/>
              <a:t>niezwłocznego zastosowania środka zapobiegawczego</a:t>
            </a:r>
            <a:r>
              <a:rPr lang="pl-PL" sz="2000" dirty="0"/>
              <a:t>.</a:t>
            </a:r>
          </a:p>
          <a:p>
            <a:pPr algn="just"/>
            <a:r>
              <a:rPr lang="pl-PL" sz="2000" dirty="0"/>
              <a:t>§ 3. W związku z zatrzymaniem </a:t>
            </a:r>
            <a:r>
              <a:rPr lang="pl-PL" sz="2000" b="1" dirty="0"/>
              <a:t>można też zarządzić przeszukanie</a:t>
            </a:r>
            <a:r>
              <a:rPr lang="pl-PL" sz="2000" dirty="0"/>
              <a:t>. Przepisy art. 220-222 i art. 224 stosuje się odpowiednio.</a:t>
            </a:r>
          </a:p>
          <a:p>
            <a:pPr algn="just"/>
            <a:r>
              <a:rPr lang="pl-PL" sz="2000" dirty="0"/>
              <a:t>§ 4. Niezwłocznie po doprowadzeniu przeprowadza się z udziałem zatrzymanego czynności wskazane w § 1, a po ich dokonaniu należy zwolnić go, o ile nie zachodzi potrzeba stosowania środka zapobiegawczego.</a:t>
            </a:r>
          </a:p>
          <a:p>
            <a:pPr algn="just"/>
            <a:r>
              <a:rPr lang="pl-PL" sz="2000" dirty="0"/>
              <a:t>§ 5. Rozstrzygając w przedmiocie środka zapobiegawczego, prokurator niezwłocznie zwalnia zatrzymanego albo występuje do sądu z wnioskiem o zastosowanie tymczasowego aresztowania.</a:t>
            </a:r>
          </a:p>
          <a:p>
            <a:pPr algn="just"/>
            <a:r>
              <a:rPr lang="pl-PL" sz="2000" dirty="0"/>
              <a:t>§ 6. Do zatrzymania, o którym mowa w § 1, stosuje się odpowiednio art. 246 (zażalenie) </a:t>
            </a:r>
          </a:p>
          <a:p>
            <a:pPr algn="just"/>
            <a:r>
              <a:rPr lang="pl-PL" sz="20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dirty="0"/>
          </a:p>
        </p:txBody>
      </p:sp>
    </p:spTree>
    <p:extLst>
      <p:ext uri="{BB962C8B-B14F-4D97-AF65-F5344CB8AC3E}">
        <p14:creationId xmlns:p14="http://schemas.microsoft.com/office/powerpoint/2010/main" val="357984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52"/>
            <a:ext cx="8640960" cy="962676"/>
          </a:xfrm>
        </p:spPr>
        <p:txBody>
          <a:bodyPr/>
          <a:lstStyle/>
          <a:p>
            <a:r>
              <a:rPr lang="pl-PL" dirty="0"/>
              <a:t>Zażalenie na zatrzymanie</a:t>
            </a:r>
          </a:p>
        </p:txBody>
      </p:sp>
      <p:sp>
        <p:nvSpPr>
          <p:cNvPr id="3" name="Symbol zastępczy zawartości 2"/>
          <p:cNvSpPr>
            <a:spLocks noGrp="1"/>
          </p:cNvSpPr>
          <p:nvPr>
            <p:ph idx="1"/>
          </p:nvPr>
        </p:nvSpPr>
        <p:spPr>
          <a:xfrm>
            <a:off x="301752" y="980728"/>
            <a:ext cx="8771256" cy="5602952"/>
          </a:xfrm>
        </p:spPr>
        <p:txBody>
          <a:bodyPr>
            <a:normAutofit fontScale="77500" lnSpcReduction="20000"/>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1677506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32658"/>
            <a:ext cx="8507288" cy="5433467"/>
          </a:xfrm>
        </p:spPr>
        <p:txBody>
          <a:bodyPr>
            <a:noAutofit/>
          </a:bodyPr>
          <a:lstStyle/>
          <a:p>
            <a:pPr algn="just"/>
            <a:r>
              <a:rPr lang="pl-PL" sz="1800" dirty="0">
                <a:latin typeface="Times New Roman" pitchFamily="18" charset="0"/>
                <a:cs typeface="Times New Roman" pitchFamily="18" charset="0"/>
              </a:rPr>
              <a:t>Zażalenie – </a:t>
            </a:r>
            <a:r>
              <a:rPr lang="pl-PL" sz="1800" b="1" dirty="0">
                <a:latin typeface="Times New Roman" pitchFamily="18" charset="0"/>
                <a:cs typeface="Times New Roman" pitchFamily="18" charset="0"/>
              </a:rPr>
              <a:t>do sądu rejonowego miejsca zatrzymania lub prowadzenia postępowania </a:t>
            </a:r>
            <a:r>
              <a:rPr lang="pl-PL" sz="18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a:latin typeface="Times New Roman" pitchFamily="18" charset="0"/>
              <a:cs typeface="Times New Roman" pitchFamily="18" charset="0"/>
            </a:endParaRPr>
          </a:p>
          <a:p>
            <a:pPr algn="just"/>
            <a:r>
              <a:rPr lang="pl-PL" sz="1800" dirty="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a:latin typeface="Times New Roman" pitchFamily="18" charset="0"/>
                <a:cs typeface="Times New Roman" pitchFamily="18" charset="0"/>
              </a:rPr>
              <a:t>Legalne</a:t>
            </a:r>
            <a:r>
              <a:rPr lang="pl-PL" sz="18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457200" indent="-457200" algn="just">
              <a:buFont typeface="+mj-lt"/>
              <a:buAutoNum type="arabicPeriod"/>
            </a:pPr>
            <a:r>
              <a:rPr lang="pl-PL" sz="1800" b="1" u="sng" dirty="0">
                <a:latin typeface="Times New Roman" pitchFamily="18" charset="0"/>
                <a:cs typeface="Times New Roman" pitchFamily="18" charset="0"/>
              </a:rPr>
              <a:t>Prawidłowe</a:t>
            </a:r>
            <a:r>
              <a:rPr lang="pl-PL" sz="1800" dirty="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a:latin typeface="Times New Roman" pitchFamily="18" charset="0"/>
                <a:cs typeface="Times New Roman" pitchFamily="18" charset="0"/>
              </a:rPr>
              <a:t>Zasadne</a:t>
            </a:r>
            <a:r>
              <a:rPr lang="pl-PL" sz="18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10956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323529" y="1340768"/>
            <a:ext cx="8568952" cy="5184576"/>
          </a:xfrm>
        </p:spPr>
        <p:txBody>
          <a:bodyPr>
            <a:noAutofit/>
          </a:bodyPr>
          <a:lstStyle/>
          <a:p>
            <a:pPr algn="just"/>
            <a:r>
              <a:rPr lang="pl-PL" sz="1800" dirty="0"/>
              <a:t>Zatrzymania nie stosuje się do osób korzystających z </a:t>
            </a:r>
            <a:r>
              <a:rPr lang="pl-PL" sz="1800" b="1" u="sng" dirty="0"/>
              <a:t>immunitetu dyplomatycznego (zakaz bezwzględny</a:t>
            </a:r>
            <a:r>
              <a:rPr lang="pl-PL" sz="1800" dirty="0"/>
              <a:t>) i </a:t>
            </a:r>
            <a:r>
              <a:rPr lang="pl-PL" sz="1800" b="1" dirty="0"/>
              <a:t>w razie spełnienia określonych wymogów ustawowych (zakaz względny) m.in. wobec:</a:t>
            </a:r>
          </a:p>
          <a:p>
            <a:pPr algn="just"/>
            <a:endParaRPr lang="pl-PL" sz="1800" b="1" dirty="0"/>
          </a:p>
          <a:p>
            <a:pPr marL="749808" lvl="1" indent="-457200" algn="just">
              <a:buFont typeface="+mj-lt"/>
              <a:buAutoNum type="arabicPeriod"/>
            </a:pPr>
            <a:r>
              <a:rPr lang="pl-PL" sz="1800" dirty="0"/>
              <a:t>posłów, senatorów (bez zgody Sejmu lub Senatu - art. 105 ust. 5 i art. 108 Konstytucji),</a:t>
            </a:r>
          </a:p>
          <a:p>
            <a:pPr marL="749808" lvl="1" indent="-457200" algn="just">
              <a:buFont typeface="+mj-lt"/>
              <a:buAutoNum type="arabicPeriod"/>
            </a:pPr>
            <a:r>
              <a:rPr lang="pl-PL" sz="1800" dirty="0"/>
              <a:t>sędziów wszystkich sądów (bez zezwolenia właściwego sądu dyscyplinarnego)</a:t>
            </a:r>
          </a:p>
          <a:p>
            <a:pPr marL="749808" lvl="1" indent="-457200" algn="just">
              <a:buFont typeface="+mj-lt"/>
              <a:buAutoNum type="arabicPeriod"/>
            </a:pPr>
            <a:r>
              <a:rPr lang="pl-PL" sz="1800" dirty="0"/>
              <a:t>sędziów Trybunału Stanu (bez zgody Trybunału),</a:t>
            </a:r>
          </a:p>
          <a:p>
            <a:pPr marL="749808" lvl="1" indent="-457200" algn="just">
              <a:buFont typeface="+mj-lt"/>
              <a:buAutoNum type="arabicPeriod"/>
            </a:pPr>
            <a:r>
              <a:rPr lang="pl-PL" sz="1800" dirty="0"/>
              <a:t>sędziów Trybunału Konstytucyjnego (bez zgody Trybunału),</a:t>
            </a:r>
          </a:p>
          <a:p>
            <a:pPr marL="749808" lvl="1" indent="-457200" algn="just">
              <a:buFont typeface="+mj-lt"/>
              <a:buAutoNum type="arabicPeriod"/>
            </a:pPr>
            <a:r>
              <a:rPr lang="pl-PL" sz="1800" dirty="0"/>
              <a:t>prokuratorów (bez zgody przełożonego),</a:t>
            </a:r>
          </a:p>
          <a:p>
            <a:pPr marL="749808" lvl="1" indent="-457200" algn="just">
              <a:buFont typeface="+mj-lt"/>
              <a:buAutoNum type="arabicPeriod"/>
            </a:pPr>
            <a:r>
              <a:rPr lang="pl-PL" sz="1800" dirty="0"/>
              <a:t>Rzecznika Praw Obywatelskich (bez zgody Sejmu) </a:t>
            </a:r>
          </a:p>
          <a:p>
            <a:pPr marL="749808" lvl="1" indent="-457200" algn="just">
              <a:buFont typeface="+mj-lt"/>
              <a:buAutoNum type="arabicPeriod"/>
            </a:pPr>
            <a:r>
              <a:rPr lang="pl-PL" sz="1800" dirty="0"/>
              <a:t>Prezesa Najwyższej Izby Kontroli (bez zgody Sejmu) </a:t>
            </a:r>
          </a:p>
          <a:p>
            <a:pPr marL="0" indent="0">
              <a:buNone/>
            </a:pPr>
            <a:endParaRPr lang="pl-PL" sz="1800" dirty="0"/>
          </a:p>
        </p:txBody>
      </p:sp>
    </p:spTree>
    <p:extLst>
      <p:ext uri="{BB962C8B-B14F-4D97-AF65-F5344CB8AC3E}">
        <p14:creationId xmlns:p14="http://schemas.microsoft.com/office/powerpoint/2010/main" val="219575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6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6470915"/>
              </p:ext>
            </p:extLst>
          </p:nvPr>
        </p:nvGraphicFramePr>
        <p:xfrm>
          <a:off x="64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4764" y="169208"/>
            <a:ext cx="9001000" cy="1556792"/>
          </a:xfrm>
        </p:spPr>
        <p:txBody>
          <a:bodyPr/>
          <a:lstStyle/>
          <a:p>
            <a:pPr algn="ctr"/>
            <a:r>
              <a:rPr lang="pl-PL" dirty="0"/>
              <a:t>Pojęcie i cechy środków przymusu </a:t>
            </a:r>
          </a:p>
        </p:txBody>
      </p:sp>
      <p:sp>
        <p:nvSpPr>
          <p:cNvPr id="5" name="Symbol zastępczy zawartości 2"/>
          <p:cNvSpPr>
            <a:spLocks noGrp="1"/>
          </p:cNvSpPr>
          <p:nvPr>
            <p:ph idx="1"/>
          </p:nvPr>
        </p:nvSpPr>
        <p:spPr>
          <a:xfrm>
            <a:off x="-161096" y="1512148"/>
            <a:ext cx="9305095" cy="5085204"/>
          </a:xfrm>
        </p:spPr>
        <p:txBody>
          <a:bodyPr>
            <a:noAutofit/>
          </a:bodyPr>
          <a:lstStyle/>
          <a:p>
            <a:pPr algn="just"/>
            <a:r>
              <a:rPr lang="pl-PL" sz="2200" dirty="0"/>
              <a:t>Czynności organów procesowych </a:t>
            </a:r>
            <a:r>
              <a:rPr lang="pl-PL" sz="2200" b="1" dirty="0"/>
              <a:t>zmierzające do wymuszenia spełnienia obowiązków procesowych lub zapewnienie prawidłowego toku procesu</a:t>
            </a:r>
            <a:r>
              <a:rPr lang="pl-PL" sz="2200"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sz="2200" b="1" dirty="0"/>
              <a:t>Cechy środków przymusu: </a:t>
            </a:r>
          </a:p>
          <a:p>
            <a:pPr lvl="1" algn="just"/>
            <a:r>
              <a:rPr lang="pl-PL" sz="2200" dirty="0"/>
              <a:t>wszystkie zmierzają bezpośrednio do stworzenia sytuacji, które warunkują osiągnięcie celów wymiaru sprawiedliwości; </a:t>
            </a:r>
          </a:p>
          <a:p>
            <a:pPr lvl="1" algn="just"/>
            <a:r>
              <a:rPr lang="pl-PL" sz="2200" dirty="0"/>
              <a:t>poza środkami zapobiegawczymi, </a:t>
            </a:r>
            <a:r>
              <a:rPr lang="pl-PL" sz="2200" b="1" dirty="0"/>
              <a:t>są skutkiem prawnym niewypełnienia obowiązków procesowych</a:t>
            </a:r>
            <a:r>
              <a:rPr lang="pl-PL" sz="2200" dirty="0"/>
              <a:t>;</a:t>
            </a:r>
          </a:p>
          <a:p>
            <a:pPr lvl="1" algn="just"/>
            <a:r>
              <a:rPr lang="pl-PL" sz="2200" dirty="0"/>
              <a:t>wszystkie środki przymusu zawierają element bezpośredniego przymusu ze strony władzy państwowej </a:t>
            </a:r>
          </a:p>
          <a:p>
            <a:pPr lvl="1" algn="just"/>
            <a:r>
              <a:rPr lang="pl-PL" sz="2200" dirty="0"/>
              <a:t>są zbliżone do dziedziny prawa materialnego, gdyż przesłanką ich stosowania jest w zasadzie  wina konkretnej osoby.</a:t>
            </a:r>
          </a:p>
          <a:p>
            <a:pPr algn="just"/>
            <a:endParaRPr lang="pl-PL" sz="2200" dirty="0"/>
          </a:p>
        </p:txBody>
      </p:sp>
    </p:spTree>
    <p:extLst>
      <p:ext uri="{BB962C8B-B14F-4D97-AF65-F5344CB8AC3E}">
        <p14:creationId xmlns:p14="http://schemas.microsoft.com/office/powerpoint/2010/main" val="1263925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768096" y="2084833"/>
            <a:ext cx="8118729" cy="4611242"/>
          </a:xfrm>
        </p:spPr>
        <p:txBody>
          <a:bodyPr>
            <a:normAutofit fontScale="92500" lnSpcReduction="1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Cele stosowania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9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589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a:t>Aby w konkretnej sytuacji można było stosować środki zapobiegawcze, konieczne jest </a:t>
            </a:r>
            <a:r>
              <a:rPr lang="pl-PL" b="1" dirty="0"/>
              <a:t>zaistnienie przesłanki ogólnej i co najmniej jednej przesłanki szczególnej.</a:t>
            </a:r>
          </a:p>
        </p:txBody>
      </p:sp>
    </p:spTree>
    <p:extLst>
      <p:ext uri="{BB962C8B-B14F-4D97-AF65-F5344CB8AC3E}">
        <p14:creationId xmlns:p14="http://schemas.microsoft.com/office/powerpoint/2010/main" val="3862328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768096" y="1417638"/>
            <a:ext cx="8078724" cy="5220906"/>
          </a:xfrm>
        </p:spPr>
        <p:txBody>
          <a:bodyPr>
            <a:normAutofit fontScale="62500" lnSpcReduction="20000"/>
          </a:bodyPr>
          <a:lstStyle/>
          <a:p>
            <a:pPr algn="just"/>
            <a:r>
              <a:rPr lang="pl-PL" dirty="0"/>
              <a:t>Art. 249 § 1 to </a:t>
            </a:r>
            <a:r>
              <a:rPr lang="pl-PL" b="1" dirty="0"/>
              <a:t>tzw. ogólna podstawa stosowania środków zapobiegawczych</a:t>
            </a:r>
            <a:r>
              <a:rPr lang="pl-PL" dirty="0"/>
              <a:t>.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Przesłanki szczególne </a:t>
            </a:r>
          </a:p>
        </p:txBody>
      </p:sp>
      <p:sp>
        <p:nvSpPr>
          <p:cNvPr id="3" name="Symbol zastępczy zawartości 2"/>
          <p:cNvSpPr>
            <a:spLocks noGrp="1"/>
          </p:cNvSpPr>
          <p:nvPr>
            <p:ph idx="1"/>
          </p:nvPr>
        </p:nvSpPr>
        <p:spPr>
          <a:xfrm>
            <a:off x="143539" y="1095154"/>
            <a:ext cx="8949956" cy="5677787"/>
          </a:xfrm>
        </p:spPr>
        <p:txBody>
          <a:bodyPr>
            <a:normAutofit fontScale="70000" lnSpcReduction="20000"/>
          </a:bodyPr>
          <a:lstStyle/>
          <a:p>
            <a:pPr marL="0" indent="0" algn="just">
              <a:buNone/>
            </a:pPr>
            <a:r>
              <a:rPr lang="pl-PL" dirty="0"/>
              <a:t>Oprócz przesłanki ogólnej, muszą zostać spełnione dodatkowe warunki, </a:t>
            </a:r>
            <a:r>
              <a:rPr lang="pl-PL" b="1" dirty="0"/>
              <a:t>a więc przesłanki szczególne</a:t>
            </a:r>
            <a:r>
              <a:rPr lang="pl-PL" dirty="0"/>
              <a:t>:</a:t>
            </a:r>
          </a:p>
          <a:p>
            <a:pPr marL="457200" lvl="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lvl="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1323535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323528" y="692696"/>
            <a:ext cx="8820472" cy="6165304"/>
          </a:xfrm>
        </p:spPr>
        <p:txBody>
          <a:bodyPr>
            <a:normAutofit fontScale="70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768097" y="2286000"/>
            <a:ext cx="4780025" cy="4023360"/>
          </a:xfrm>
        </p:spPr>
        <p:txBody>
          <a:bodyPr>
            <a:normAutofit fontScale="92500" lnSpcReduction="20000"/>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extLst>
              <p:ext uri="{D42A27DB-BD31-4B8C-83A1-F6EECF244321}">
                <p14:modId xmlns:p14="http://schemas.microsoft.com/office/powerpoint/2010/main" val="3794003687"/>
              </p:ext>
            </p:extLst>
          </p:nvPr>
        </p:nvGraphicFramePr>
        <p:xfrm>
          <a:off x="2359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20000"/>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10000"/>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52644" y="595128"/>
            <a:ext cx="8167438" cy="1927741"/>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val="4277080868"/>
              </p:ext>
            </p:extLst>
          </p:nvPr>
        </p:nvGraphicFramePr>
        <p:xfrm>
          <a:off x="-181747" y="698126"/>
          <a:ext cx="9417164" cy="6961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51520" y="5223043"/>
            <a:ext cx="2808312" cy="338554"/>
          </a:xfrm>
          <a:prstGeom prst="rect">
            <a:avLst/>
          </a:prstGeom>
          <a:noFill/>
        </p:spPr>
        <p:txBody>
          <a:bodyPr wrap="square" rtlCol="0">
            <a:spAutoFit/>
          </a:bodyPr>
          <a:lstStyle/>
          <a:p>
            <a:pPr algn="just"/>
            <a:r>
              <a:rPr lang="pl-PL" sz="1600" dirty="0"/>
              <a:t>Tymczasowe aresztowanie </a:t>
            </a:r>
          </a:p>
        </p:txBody>
      </p:sp>
      <p:sp>
        <p:nvSpPr>
          <p:cNvPr id="7" name="pole tekstowe 6"/>
          <p:cNvSpPr txBox="1"/>
          <p:nvPr/>
        </p:nvSpPr>
        <p:spPr>
          <a:xfrm>
            <a:off x="3527376" y="4365105"/>
            <a:ext cx="5616624" cy="2831544"/>
          </a:xfrm>
          <a:prstGeom prst="rect">
            <a:avLst/>
          </a:prstGeom>
          <a:noFill/>
        </p:spPr>
        <p:txBody>
          <a:bodyPr wrap="square" rtlCol="0">
            <a:spAutoFit/>
          </a:bodyPr>
          <a:lstStyle/>
          <a:p>
            <a:pPr marL="342900" lvl="0" indent="-342900" algn="just">
              <a:buFont typeface="+mj-lt"/>
              <a:buAutoNum type="arabicPeriod"/>
            </a:pPr>
            <a:r>
              <a:rPr lang="pl-PL" sz="1600" dirty="0"/>
              <a:t>poręczenie majątkowe</a:t>
            </a:r>
          </a:p>
          <a:p>
            <a:pPr marL="342900" lvl="0" indent="-342900" algn="just">
              <a:buFont typeface="+mj-lt"/>
              <a:buAutoNum type="arabicPeriod"/>
            </a:pPr>
            <a:r>
              <a:rPr lang="pl-PL" sz="1600" dirty="0"/>
              <a:t>poręczenie społeczne </a:t>
            </a:r>
          </a:p>
          <a:p>
            <a:pPr marL="342900" lvl="0" indent="-342900" algn="just">
              <a:buFont typeface="+mj-lt"/>
              <a:buAutoNum type="arabicPeriod"/>
            </a:pPr>
            <a:r>
              <a:rPr lang="pl-PL" sz="1600" dirty="0"/>
              <a:t>poręczenie osoby godnej zaufania</a:t>
            </a:r>
          </a:p>
          <a:p>
            <a:pPr marL="342900" lvl="0" indent="-342900" algn="just">
              <a:buFont typeface="+mj-lt"/>
              <a:buAutoNum type="arabicPeriod"/>
            </a:pPr>
            <a:r>
              <a:rPr lang="pl-PL" sz="1600" dirty="0"/>
              <a:t>dozór policji</a:t>
            </a:r>
          </a:p>
          <a:p>
            <a:pPr marL="342900" lvl="0" indent="-342900" algn="just">
              <a:buFont typeface="+mj-lt"/>
              <a:buAutoNum type="arabicPeriod"/>
            </a:pPr>
            <a:r>
              <a:rPr lang="pl-PL" sz="1600" dirty="0"/>
              <a:t>dozór warunkowy policji </a:t>
            </a:r>
          </a:p>
          <a:p>
            <a:pPr marL="342900" lvl="0" indent="-342900" algn="just">
              <a:buFont typeface="+mj-lt"/>
              <a:buAutoNum type="arabicPeriod"/>
            </a:pPr>
            <a:r>
              <a:rPr lang="pl-PL" sz="1600" dirty="0"/>
              <a:t>nakaz opuszczenia lokalu zajmowanego wspólnie z pokrzywdzonym </a:t>
            </a:r>
          </a:p>
          <a:p>
            <a:pPr marL="342900" lvl="0" indent="-342900" algn="just">
              <a:buFont typeface="+mj-lt"/>
              <a:buAutoNum type="arabicPeriod"/>
            </a:pPr>
            <a:r>
              <a:rPr lang="pl-PL" sz="1600" dirty="0"/>
              <a:t>zawieszenie w wykonywaniu czynności służbowych lub wykonywaniu zawodu, udziału w przetargu publicznym</a:t>
            </a:r>
          </a:p>
          <a:p>
            <a:pPr marL="342900" lvl="0" indent="-342900" algn="just">
              <a:buFont typeface="+mj-lt"/>
              <a:buAutoNum type="arabicPeriod"/>
            </a:pPr>
            <a:r>
              <a:rPr lang="pl-PL" sz="1600" dirty="0"/>
              <a:t>zakaz opuszczania kraju</a:t>
            </a:r>
          </a:p>
          <a:p>
            <a:pPr algn="just"/>
            <a:endParaRPr lang="pl-PL" dirty="0"/>
          </a:p>
        </p:txBody>
      </p:sp>
    </p:spTree>
    <p:extLst>
      <p:ext uri="{BB962C8B-B14F-4D97-AF65-F5344CB8AC3E}">
        <p14:creationId xmlns:p14="http://schemas.microsoft.com/office/powerpoint/2010/main" val="1768256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301752" y="2084832"/>
            <a:ext cx="8620506" cy="4599432"/>
          </a:xfrm>
        </p:spPr>
        <p:txBody>
          <a:bodyPr>
            <a:normAutofit fontScale="70000" lnSpcReduction="2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92024"/>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61722" y="841248"/>
            <a:ext cx="8997696" cy="5934456"/>
          </a:xfrm>
        </p:spPr>
        <p:txBody>
          <a:bodyPr>
            <a:normAutofit fontScale="700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p:txBody>
      </p:sp>
    </p:spTree>
    <p:extLst>
      <p:ext uri="{BB962C8B-B14F-4D97-AF65-F5344CB8AC3E}">
        <p14:creationId xmlns:p14="http://schemas.microsoft.com/office/powerpoint/2010/main" val="4094269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CE5767-E3D7-19F7-C90A-F716111B740D}"/>
              </a:ext>
            </a:extLst>
          </p:cNvPr>
          <p:cNvSpPr>
            <a:spLocks noGrp="1"/>
          </p:cNvSpPr>
          <p:nvPr>
            <p:ph type="title"/>
          </p:nvPr>
        </p:nvSpPr>
        <p:spPr/>
        <p:txBody>
          <a:bodyPr/>
          <a:lstStyle/>
          <a:p>
            <a:r>
              <a:rPr lang="pl-PL" dirty="0"/>
              <a:t>Nowelizacja</a:t>
            </a:r>
          </a:p>
        </p:txBody>
      </p:sp>
      <p:sp>
        <p:nvSpPr>
          <p:cNvPr id="3" name="Symbol zastępczy zawartości 2">
            <a:extLst>
              <a:ext uri="{FF2B5EF4-FFF2-40B4-BE49-F238E27FC236}">
                <a16:creationId xmlns:a16="http://schemas.microsoft.com/office/drawing/2014/main" id="{F5639567-B028-972B-3082-094E3C06DE50}"/>
              </a:ext>
            </a:extLst>
          </p:cNvPr>
          <p:cNvSpPr>
            <a:spLocks noGrp="1"/>
          </p:cNvSpPr>
          <p:nvPr>
            <p:ph idx="1"/>
          </p:nvPr>
        </p:nvSpPr>
        <p:spPr/>
        <p:txBody>
          <a:bodyPr>
            <a:normAutofit fontScale="92500" lnSpcReduction="20000"/>
          </a:bodyPr>
          <a:lstStyle/>
          <a:p>
            <a:pPr algn="just"/>
            <a:r>
              <a:rPr lang="pl-PL" dirty="0"/>
              <a:t>Art. 249 § 3a k.p.k.: Jeżeli przesłuchanie podejrzanego przez sąd albo prokuratora nie jest możliwe ze względu na okoliczności wskazane w art. 313 § 1a, określonego w § 3 wymogu przesłuchania oskarżonego nie stosuje się. Do udziału w postępowaniu w przedmiocie tymczasowego aresztowania wyznacza się obrońcę z urzędu, chyba że podejrzany ma obrońcę. Niestawiennictwo obrońcy należycie zawiadomionego o terminie nie tamuje rozpoznania sprawy.</a:t>
            </a:r>
          </a:p>
        </p:txBody>
      </p:sp>
    </p:spTree>
    <p:extLst>
      <p:ext uri="{BB962C8B-B14F-4D97-AF65-F5344CB8AC3E}">
        <p14:creationId xmlns:p14="http://schemas.microsoft.com/office/powerpoint/2010/main" val="3763250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434F7C-1929-DD3E-3F2C-87384F662277}"/>
              </a:ext>
            </a:extLst>
          </p:cNvPr>
          <p:cNvSpPr>
            <a:spLocks noGrp="1"/>
          </p:cNvSpPr>
          <p:nvPr>
            <p:ph type="title"/>
          </p:nvPr>
        </p:nvSpPr>
        <p:spPr/>
        <p:txBody>
          <a:bodyPr>
            <a:normAutofit fontScale="90000"/>
          </a:bodyPr>
          <a:lstStyle/>
          <a:p>
            <a:r>
              <a:rPr lang="pl-PL" dirty="0"/>
              <a:t>Stosowanie środków zapobiegawczych – wymogi formalne</a:t>
            </a:r>
          </a:p>
        </p:txBody>
      </p:sp>
      <p:sp>
        <p:nvSpPr>
          <p:cNvPr id="3" name="Symbol zastępczy zawartości 2">
            <a:extLst>
              <a:ext uri="{FF2B5EF4-FFF2-40B4-BE49-F238E27FC236}">
                <a16:creationId xmlns:a16="http://schemas.microsoft.com/office/drawing/2014/main" id="{FDCFEA83-9733-F087-3D1C-1FD880716361}"/>
              </a:ext>
            </a:extLst>
          </p:cNvPr>
          <p:cNvSpPr>
            <a:spLocks noGrp="1"/>
          </p:cNvSpPr>
          <p:nvPr>
            <p:ph idx="1"/>
          </p:nvPr>
        </p:nvSpPr>
        <p:spPr/>
        <p:txBody>
          <a:bodyPr>
            <a:normAutofit fontScale="55000" lnSpcReduction="20000"/>
          </a:bodyPr>
          <a:lstStyle/>
          <a:p>
            <a:pPr algn="just"/>
            <a:endParaRPr lang="pl-PL" b="1" u="sng" dirty="0"/>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a:p>
            <a:endParaRPr lang="pl-PL" dirty="0"/>
          </a:p>
        </p:txBody>
      </p:sp>
    </p:spTree>
    <p:extLst>
      <p:ext uri="{BB962C8B-B14F-4D97-AF65-F5344CB8AC3E}">
        <p14:creationId xmlns:p14="http://schemas.microsoft.com/office/powerpoint/2010/main" val="1389548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514"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51515" y="1148316"/>
            <a:ext cx="8755910" cy="5709684"/>
          </a:xfrm>
        </p:spPr>
        <p:txBody>
          <a:bodyPr>
            <a:normAutofit fontScale="70000" lnSpcReduction="20000"/>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sz="4000" dirty="0"/>
              <a:t>Czas stosowania środków zapobiegawczych </a:t>
            </a:r>
            <a:r>
              <a:rPr lang="pl-PL" dirty="0"/>
              <a:t>	</a:t>
            </a:r>
          </a:p>
        </p:txBody>
      </p:sp>
      <p:sp>
        <p:nvSpPr>
          <p:cNvPr id="3" name="Symbol zastępczy zawartości 2"/>
          <p:cNvSpPr>
            <a:spLocks noGrp="1"/>
          </p:cNvSpPr>
          <p:nvPr>
            <p:ph idx="1"/>
          </p:nvPr>
        </p:nvSpPr>
        <p:spPr>
          <a:xfrm>
            <a:off x="171450" y="980728"/>
            <a:ext cx="8805672" cy="5758400"/>
          </a:xfrm>
        </p:spPr>
        <p:txBody>
          <a:bodyPr>
            <a:normAutofit fontScale="62500" lnSpcReduction="2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indent="-285750"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indent="-285750" algn="just"/>
            <a:r>
              <a:rPr lang="pl-PL" b="1" dirty="0"/>
              <a:t>art. 275a § 4 </a:t>
            </a:r>
            <a:r>
              <a:rPr lang="pl-PL" dirty="0"/>
              <a:t>– nakaz opuszczenia lokalu zajmowanego wspólnie z pokrzywdzonym </a:t>
            </a:r>
          </a:p>
          <a:p>
            <a:pPr marL="459486" lvl="1" indent="-285750" algn="just"/>
            <a:r>
              <a:rPr lang="pl-PL" dirty="0" err="1"/>
              <a:t>Nieizolacyjne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p14="http://schemas.microsoft.com/office/powerpoint/2010/main" val="4227495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323528" y="1052736"/>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algn="just"/>
            <a:r>
              <a:rPr lang="pl-PL" sz="2100" b="1" dirty="0"/>
              <a:t>W przedmiocie wniosku rozstrzyga się w terminie 3 dni.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p14="http://schemas.microsoft.com/office/powerpoint/2010/main" val="3989282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611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575" y="1262948"/>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43539" y="1095154"/>
            <a:ext cx="8949956" cy="5677787"/>
          </a:xfrm>
        </p:spPr>
        <p:txBody>
          <a:bodyPr>
            <a:normAutofit fontScale="62500" lnSpcReduction="2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lvl="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lvl="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847229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fontScale="77500" lnSpcReduction="20000"/>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8862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regulacje „przymusowe”</a:t>
            </a:r>
          </a:p>
        </p:txBody>
      </p:sp>
      <p:sp>
        <p:nvSpPr>
          <p:cNvPr id="3" name="Symbol zastępczy zawartości 2"/>
          <p:cNvSpPr>
            <a:spLocks noGrp="1"/>
          </p:cNvSpPr>
          <p:nvPr>
            <p:ph idx="1"/>
          </p:nvPr>
        </p:nvSpPr>
        <p:spPr/>
        <p:txBody>
          <a:bodyPr>
            <a:normAutofit fontScale="70000" lnSpcReduction="20000"/>
          </a:bodyPr>
          <a:lstStyle/>
          <a:p>
            <a:pPr marL="457200" indent="-457200" algn="just">
              <a:buFont typeface="+mj-lt"/>
              <a:buAutoNum type="arabicPeriod"/>
            </a:pPr>
            <a:r>
              <a:rPr lang="pl-PL" dirty="0"/>
              <a:t>Dział dotyczący dowodów </a:t>
            </a:r>
          </a:p>
          <a:p>
            <a:pPr marL="749808" lvl="1" indent="-457200" algn="just"/>
            <a:r>
              <a:rPr lang="pl-PL" dirty="0"/>
              <a:t>Art. 217 § 5 – zatrzymanie/odebranie rzeczy</a:t>
            </a:r>
          </a:p>
          <a:p>
            <a:pPr marL="749808" lvl="1" indent="-457200" algn="just"/>
            <a:r>
              <a:rPr lang="pl-PL" dirty="0"/>
              <a:t>Art. 220 - przeszukanie</a:t>
            </a:r>
          </a:p>
          <a:p>
            <a:pPr marL="457200" indent="-457200" algn="just">
              <a:buFont typeface="+mj-lt"/>
              <a:buAutoNum type="arabicPeriod"/>
            </a:pPr>
            <a:r>
              <a:rPr lang="pl-PL" dirty="0"/>
              <a:t>Dział dotyczący postępowania przed sądem I instancji </a:t>
            </a:r>
          </a:p>
          <a:p>
            <a:pPr marL="749808" lvl="1" indent="-457200" algn="just"/>
            <a:r>
              <a:rPr lang="pl-PL" dirty="0"/>
              <a:t>Art. 374 § 2 – obecność oskarżonego na rozprawie</a:t>
            </a:r>
          </a:p>
          <a:p>
            <a:pPr marL="749808" lvl="1" indent="-457200" algn="just"/>
            <a:r>
              <a:rPr lang="pl-PL" dirty="0"/>
              <a:t>Art. 375 § 1 – usunięcie oskarżonego z sali rozpraw</a:t>
            </a:r>
          </a:p>
          <a:p>
            <a:pPr marL="749808" lvl="1" indent="-457200" algn="just"/>
            <a:r>
              <a:rPr lang="pl-PL" dirty="0"/>
              <a:t>Art. 376 § 1 – prowadzenie rozprawy pod nieobecność oskarżonego </a:t>
            </a:r>
          </a:p>
          <a:p>
            <a:pPr marL="457200" indent="-457200" algn="just">
              <a:buFont typeface="+mj-lt"/>
              <a:buAutoNum type="arabicPeriod"/>
            </a:pPr>
            <a:r>
              <a:rPr lang="pl-PL" dirty="0"/>
              <a:t>Dział dotyczący stron postępowania </a:t>
            </a:r>
          </a:p>
          <a:p>
            <a:pPr marL="749808" lvl="1" indent="-457200" algn="just"/>
            <a:r>
              <a:rPr lang="pl-PL" dirty="0"/>
              <a:t>art. 74 – środki przymusu dowodowego wobec oskarżonego i osoby podejrzanej </a:t>
            </a:r>
          </a:p>
          <a:p>
            <a:pPr marL="749808" lvl="1" indent="-457200" algn="just"/>
            <a:r>
              <a:rPr lang="pl-PL" dirty="0"/>
              <a:t>Art. 75 § 2 – zatrzymanie i przymusowe doprowadzenie oskarżonego</a:t>
            </a:r>
          </a:p>
          <a:p>
            <a:pPr marL="457200" indent="-457200" algn="just">
              <a:buFont typeface="+mj-lt"/>
              <a:buAutoNum type="arabicPeriod"/>
            </a:pPr>
            <a:r>
              <a:rPr lang="pl-PL" dirty="0"/>
              <a:t>Ustawa z dnia 27 lipca 2001 r. prawo o ustroju sądów powszechnych (art. 48 – 51)</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1134739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768096" y="2005782"/>
            <a:ext cx="7926078" cy="4303579"/>
          </a:xfrm>
        </p:spPr>
        <p:txBody>
          <a:bodyPr>
            <a:normAutofit fontScale="550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4150683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9F8875-7EEE-4F5B-9950-952D5DAB32AD}"/>
              </a:ext>
            </a:extLst>
          </p:cNvPr>
          <p:cNvSpPr>
            <a:spLocks noGrp="1"/>
          </p:cNvSpPr>
          <p:nvPr>
            <p:ph type="title"/>
          </p:nvPr>
        </p:nvSpPr>
        <p:spPr/>
        <p:txBody>
          <a:bodyPr>
            <a:normAutofit fontScale="90000"/>
          </a:bodyPr>
          <a:lstStyle/>
          <a:p>
            <a:r>
              <a:rPr lang="pl-PL" b="1" dirty="0"/>
              <a:t>W ORZECZNICTWIE DOMINUJE JEDNAK STANOWISKO ODMIENNE</a:t>
            </a:r>
          </a:p>
        </p:txBody>
      </p:sp>
      <p:sp>
        <p:nvSpPr>
          <p:cNvPr id="3" name="Symbol zastępczy zawartości 2">
            <a:extLst>
              <a:ext uri="{FF2B5EF4-FFF2-40B4-BE49-F238E27FC236}">
                <a16:creationId xmlns:a16="http://schemas.microsoft.com/office/drawing/2014/main" id="{688DEF8A-BE08-461A-8C57-244C3CD8336D}"/>
              </a:ext>
            </a:extLst>
          </p:cNvPr>
          <p:cNvSpPr>
            <a:spLocks noGrp="1"/>
          </p:cNvSpPr>
          <p:nvPr>
            <p:ph idx="1"/>
          </p:nvPr>
        </p:nvSpPr>
        <p:spPr/>
        <p:txBody>
          <a:bodyPr>
            <a:normAutofit fontScale="85000" lnSpcReduction="20000"/>
          </a:bodyPr>
          <a:lstStyle/>
          <a:p>
            <a:pPr algn="just"/>
            <a:r>
              <a:rPr lang="pl-PL" b="1" dirty="0"/>
              <a:t>(Postanowienie SA w Krakowie z 11 lipca 2019 r., II </a:t>
            </a:r>
            <a:r>
              <a:rPr lang="pl-PL" b="1" dirty="0" err="1"/>
              <a:t>Akz</a:t>
            </a:r>
            <a:r>
              <a:rPr lang="pl-PL" b="1" dirty="0"/>
              <a:t> 366/19): </a:t>
            </a:r>
            <a:r>
              <a:rPr lang="pl-PL" dirty="0"/>
              <a:t>Przesłanka z art. 258 § 2 k.p.k. jest </a:t>
            </a:r>
            <a:r>
              <a:rPr lang="pl-PL" b="1" dirty="0"/>
              <a:t>samodzielną i wystarczającą podstawą stosowania tymczasowego aresztowania</a:t>
            </a:r>
            <a:r>
              <a:rPr lang="pl-PL" dirty="0"/>
              <a:t>, a obok niej nie muszą wystąpić inne, wskazane w art. 258 § 1 i § 3 k.p.k. podstawy tymczasowego aresztowania. Wynika to wprost z redakcji przepisów art. 258 § 1, 2 i 3 k.p.k., z których każdy ustala odrębną przesłankę aresztowania stosowaną bez potrzeby wspierania o inny przepis. Realność prognozy skazania oskarżonego na surową karę pozbawienia wolności stwarza bowiem uzasadnioną obawę bezprawnego utrudniania postępowania karnego.</a:t>
            </a:r>
          </a:p>
        </p:txBody>
      </p:sp>
    </p:spTree>
    <p:extLst>
      <p:ext uri="{BB962C8B-B14F-4D97-AF65-F5344CB8AC3E}">
        <p14:creationId xmlns:p14="http://schemas.microsoft.com/office/powerpoint/2010/main" val="4167989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D6D94B-35A0-420C-A402-9626DD59BE72}"/>
              </a:ext>
            </a:extLst>
          </p:cNvPr>
          <p:cNvSpPr>
            <a:spLocks noGrp="1"/>
          </p:cNvSpPr>
          <p:nvPr>
            <p:ph type="title"/>
          </p:nvPr>
        </p:nvSpPr>
        <p:spPr/>
        <p:txBody>
          <a:bodyPr>
            <a:normAutofit fontScale="90000"/>
          </a:bodyPr>
          <a:lstStyle/>
          <a:p>
            <a:r>
              <a:rPr lang="pl-PL" b="1" dirty="0"/>
              <a:t>Uchwała SN 7 sędziów z dnia 19.01.2012 r., I KZP 18/11</a:t>
            </a:r>
          </a:p>
        </p:txBody>
      </p:sp>
      <p:sp>
        <p:nvSpPr>
          <p:cNvPr id="3" name="Symbol zastępczy zawartości 2">
            <a:extLst>
              <a:ext uri="{FF2B5EF4-FFF2-40B4-BE49-F238E27FC236}">
                <a16:creationId xmlns:a16="http://schemas.microsoft.com/office/drawing/2014/main" id="{ED709408-2A93-4582-8E90-FB486EDC1CF8}"/>
              </a:ext>
            </a:extLst>
          </p:cNvPr>
          <p:cNvSpPr>
            <a:spLocks noGrp="1"/>
          </p:cNvSpPr>
          <p:nvPr>
            <p:ph idx="1"/>
          </p:nvPr>
        </p:nvSpPr>
        <p:spPr/>
        <p:txBody>
          <a:bodyPr/>
          <a:lstStyle/>
          <a:p>
            <a:pPr algn="just"/>
            <a:r>
              <a:rPr lang="pl-PL" dirty="0"/>
              <a:t>Podstawy stosowania tymczasowego aresztowania, określone w art. 258 § 2 k.p.k., przy spełnieniu przesłanek wskazanych w art. 249 § 1 i art. 257 § 1 k.p.k. i przy braku przesłanek negatywnych określonych w art. 259 § 1 i 2 k.p.k., stanowią samodzielne przesłanki szczególne stosowania tego środka zapobiegawczego.</a:t>
            </a:r>
          </a:p>
        </p:txBody>
      </p:sp>
    </p:spTree>
    <p:extLst>
      <p:ext uri="{BB962C8B-B14F-4D97-AF65-F5344CB8AC3E}">
        <p14:creationId xmlns:p14="http://schemas.microsoft.com/office/powerpoint/2010/main" val="1599043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7424"/>
            <a:ext cx="8851604" cy="1499616"/>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0" y="908720"/>
            <a:ext cx="9144000" cy="5092995"/>
          </a:xfrm>
        </p:spPr>
        <p:txBody>
          <a:bodyPr>
            <a:normAutofit fontScale="70000" lnSpcReduction="20000"/>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0" y="1183070"/>
            <a:ext cx="8875527" cy="5784112"/>
          </a:xfrm>
        </p:spPr>
        <p:txBody>
          <a:bodyPr>
            <a:normAutofit fontScale="62500" lnSpcReduction="20000"/>
          </a:bodyPr>
          <a:lstStyle/>
          <a:p>
            <a:pPr marL="457200" lvl="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lvl="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lvl="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4009"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95694" y="1254642"/>
            <a:ext cx="9048307" cy="5603358"/>
          </a:xfrm>
        </p:spPr>
        <p:txBody>
          <a:bodyPr>
            <a:normAutofit fontScale="62500" lnSpcReduction="2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96584" y="1356676"/>
            <a:ext cx="3566160" cy="822960"/>
          </a:xfrm>
        </p:spPr>
        <p:txBody>
          <a:bodyPr>
            <a:normAutofit fontScale="775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96584" y="2179636"/>
            <a:ext cx="3566160" cy="4202114"/>
          </a:xfrm>
        </p:spPr>
        <p:txBody>
          <a:bodyPr>
            <a:normAutofit fontScale="62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4334256" y="1284286"/>
            <a:ext cx="3566160" cy="822960"/>
          </a:xfrm>
        </p:spPr>
        <p:txBody>
          <a:bodyPr>
            <a:normAutofit fontScale="775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4491990" y="2179636"/>
            <a:ext cx="4473416" cy="4678364"/>
          </a:xfrm>
        </p:spPr>
        <p:txBody>
          <a:bodyPr>
            <a:normAutofit fontScale="62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53538" y="1409700"/>
            <a:ext cx="8761863" cy="5304999"/>
          </a:xfrm>
        </p:spPr>
        <p:txBody>
          <a:bodyPr>
            <a:normAutofit fontScale="7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a:t>
            </a:r>
            <a:r>
              <a:rPr lang="pl-PL"/>
              <a:t>. </a:t>
            </a:r>
            <a:endParaRPr lang="pl-PL" dirty="0"/>
          </a:p>
        </p:txBody>
      </p:sp>
    </p:spTree>
    <p:extLst>
      <p:ext uri="{BB962C8B-B14F-4D97-AF65-F5344CB8AC3E}">
        <p14:creationId xmlns:p14="http://schemas.microsoft.com/office/powerpoint/2010/main" val="1856888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952"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28588" y="1447800"/>
            <a:ext cx="8822531" cy="5410200"/>
          </a:xfrm>
        </p:spPr>
        <p:txBody>
          <a:bodyPr>
            <a:normAutofit fontScale="700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0" y="1227730"/>
            <a:ext cx="9144000" cy="5753100"/>
          </a:xfrm>
        </p:spPr>
        <p:txBody>
          <a:bodyPr>
            <a:normAutofit fontScale="550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0992" y="181338"/>
            <a:ext cx="9073008" cy="1586190"/>
          </a:xfrm>
        </p:spPr>
        <p:txBody>
          <a:bodyPr>
            <a:normAutofit/>
          </a:bodyPr>
          <a:lstStyle/>
          <a:p>
            <a:r>
              <a:rPr lang="pl-PL" dirty="0"/>
              <a:t>Warunki stosowania środków przymusu procesowego </a:t>
            </a:r>
          </a:p>
        </p:txBody>
      </p:sp>
      <p:sp>
        <p:nvSpPr>
          <p:cNvPr id="5" name="Symbol zastępczy zawartości 2"/>
          <p:cNvSpPr>
            <a:spLocks noGrp="1"/>
          </p:cNvSpPr>
          <p:nvPr>
            <p:ph idx="1"/>
          </p:nvPr>
        </p:nvSpPr>
        <p:spPr>
          <a:xfrm>
            <a:off x="96085" y="1772818"/>
            <a:ext cx="9075097" cy="4251139"/>
          </a:xfrm>
        </p:spPr>
        <p:txBody>
          <a:bodyPr>
            <a:normAutofit fontScale="62500" lnSpcReduction="20000"/>
          </a:bodyPr>
          <a:lstStyle/>
          <a:p>
            <a:pPr algn="just"/>
            <a:r>
              <a:rPr lang="pl-PL" dirty="0"/>
              <a:t>Stosowanie środków przymusu zawsze – w mniejszym bądź większym stopniu – wiąże się z ograniczeniem praw obywatelskich. Posługiwanie się nimi jest dozwolone pod następującymi warunkami: </a:t>
            </a:r>
          </a:p>
          <a:p>
            <a:pPr lvl="1" algn="just"/>
            <a:r>
              <a:rPr lang="pl-PL" dirty="0"/>
              <a:t>tylko w sytuacjach i formach przewidzianych ściśle przez przepisy prawa (niedopuszczalne jest stosowanie analogii), </a:t>
            </a:r>
          </a:p>
          <a:p>
            <a:pPr lvl="1" algn="just"/>
            <a:r>
              <a:rPr lang="pl-PL" dirty="0"/>
              <a:t>tylko gdy zachodzi niezbędna potrzeba, </a:t>
            </a:r>
          </a:p>
          <a:p>
            <a:pPr lvl="1" algn="just"/>
            <a:r>
              <a:rPr lang="pl-PL" dirty="0"/>
              <a:t>należy je stosować tak, aby minimalne były skutki uboczne dla zdrowia, majątku, sytuacji życiowej oskarżonego i jego bliskich. </a:t>
            </a:r>
          </a:p>
          <a:p>
            <a:pPr algn="just"/>
            <a:r>
              <a:rPr lang="pl-PL" dirty="0"/>
              <a:t>Ważne – konstytucyjna zasada proporcjonalności a stosowanie środków przymusu. </a:t>
            </a:r>
          </a:p>
          <a:p>
            <a:pPr algn="ctr"/>
            <a:r>
              <a:rPr lang="pl-PL" b="1" dirty="0"/>
              <a:t>Art. 31 ust. 3 Konstytucji </a:t>
            </a:r>
          </a:p>
          <a:p>
            <a:pPr algn="just"/>
            <a:r>
              <a:rPr lang="pl-PL" b="1" u="sng"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p:txBody>
      </p:sp>
    </p:spTree>
    <p:extLst>
      <p:ext uri="{BB962C8B-B14F-4D97-AF65-F5344CB8AC3E}">
        <p14:creationId xmlns:p14="http://schemas.microsoft.com/office/powerpoint/2010/main" val="2344175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323528" y="1268760"/>
            <a:ext cx="8550724" cy="5287488"/>
          </a:xfrm>
        </p:spPr>
        <p:txBody>
          <a:bodyPr>
            <a:normAutofit fontScale="70000" lnSpcReduction="20000"/>
          </a:bodyPr>
          <a:lstStyle/>
          <a:p>
            <a:pPr algn="just"/>
            <a:r>
              <a:rPr lang="pl-PL" dirty="0"/>
              <a:t>Postępowanie w przedmiocie zastosowania/przedłużenia stosowania tymczasowego aresztowania musi odpowiadać standardom ukształtowanym na gruncie art. 6 EKPC. Fundamentalne znaczenie ma zasada równości broni i </a:t>
            </a:r>
            <a:r>
              <a:rPr lang="pl-PL" b="1" dirty="0"/>
              <a:t>jawność wewnętrzna</a:t>
            </a:r>
            <a:r>
              <a:rPr lang="pl-PL" dirty="0"/>
              <a:t>,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a:t>
            </a:r>
          </a:p>
        </p:txBody>
      </p:sp>
    </p:spTree>
    <p:extLst>
      <p:ext uri="{BB962C8B-B14F-4D97-AF65-F5344CB8AC3E}">
        <p14:creationId xmlns:p14="http://schemas.microsoft.com/office/powerpoint/2010/main" val="1625207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937533132"/>
              </p:ext>
            </p:extLst>
          </p:nvPr>
        </p:nvGraphicFramePr>
        <p:xfrm>
          <a:off x="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12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363059218"/>
              </p:ext>
            </p:extLst>
          </p:nvPr>
        </p:nvGraphicFramePr>
        <p:xfrm>
          <a:off x="143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1508077" y="6327507"/>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0" y="1596788"/>
            <a:ext cx="9144000" cy="5145206"/>
          </a:xfrm>
        </p:spPr>
        <p:txBody>
          <a:bodyPr/>
          <a:lstStyle/>
          <a:p>
            <a:pPr algn="just"/>
            <a:r>
              <a:rPr lang="pl-PL" sz="2400" dirty="0"/>
              <a:t>Zażalenie przysługuje na zasadach ogólnych </a:t>
            </a:r>
          </a:p>
          <a:p>
            <a:pPr lvl="1" algn="just"/>
            <a:r>
              <a:rPr lang="pl-PL" sz="1600" dirty="0"/>
              <a:t>Termin – 7 dni od daty doręczenia postanowienia </a:t>
            </a:r>
          </a:p>
          <a:p>
            <a:pPr lvl="1" algn="just"/>
            <a:r>
              <a:rPr lang="pl-PL" sz="1600" dirty="0"/>
              <a:t>konsekwencje jego wniesienia i możliwości uwzględnienia przez sąd (art. 462 i 463)</a:t>
            </a:r>
          </a:p>
          <a:p>
            <a:pPr lvl="1" algn="just"/>
            <a:r>
              <a:rPr lang="pl-PL" sz="1600" dirty="0"/>
              <a:t>tryb rozpoznania art. 464</a:t>
            </a:r>
          </a:p>
          <a:p>
            <a:pPr lvl="1" algn="just"/>
            <a:r>
              <a:rPr lang="pl-PL" sz="1600"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sz="1600" dirty="0"/>
              <a:t>Te, które z uwagi na treść rozstrzygnięcia wywierają bezpośredni, w momencie jego wydania, wpływ na stosowanie środka zapobiegawczego lub na czas jego trwania. Zażalenie przysługuje zatem na postanowienie o:</a:t>
            </a:r>
          </a:p>
          <a:p>
            <a:pPr lvl="1" algn="just"/>
            <a:r>
              <a:rPr lang="pl-PL" sz="1600" dirty="0"/>
              <a:t>Zastosowaniu; przez zastosowanie tymczasowego aresztowania należy rozumieć także jego przedłużenie oraz ponowne stosowanie po uprzednim uchyleniu.</a:t>
            </a:r>
          </a:p>
          <a:p>
            <a:pPr lvl="1" algn="just"/>
            <a:r>
              <a:rPr lang="pl-PL" sz="1600" dirty="0"/>
              <a:t>przedłużeniu stosowania tymczasowego aresztowania, </a:t>
            </a:r>
          </a:p>
          <a:p>
            <a:pPr lvl="1" algn="just"/>
            <a:r>
              <a:rPr lang="pl-PL" sz="1600" dirty="0"/>
              <a:t>odmowie zastosowania lub przedłużenia stosowania tymczasowego aresztowania, </a:t>
            </a:r>
          </a:p>
          <a:p>
            <a:pPr lvl="1" algn="just"/>
            <a:r>
              <a:rPr lang="pl-PL" sz="1600" dirty="0"/>
              <a:t>zmiany na łagodniejszy środek lub uchylenia tymczasowego aresztowania</a:t>
            </a:r>
            <a:endParaRPr lang="pl-PL" dirty="0"/>
          </a:p>
        </p:txBody>
      </p:sp>
    </p:spTree>
    <p:extLst>
      <p:ext uri="{BB962C8B-B14F-4D97-AF65-F5344CB8AC3E}">
        <p14:creationId xmlns:p14="http://schemas.microsoft.com/office/powerpoint/2010/main" val="11927773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256305"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71651"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5321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4810836" y="2380935"/>
            <a:ext cx="4117359" cy="4292820"/>
          </a:xfrm>
        </p:spPr>
        <p:txBody>
          <a:bodyPr>
            <a:normAutofit fontScale="92500" lnSpcReduction="10000"/>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3858905" y="2395184"/>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3858904" y="2902426"/>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4125036" y="3823500"/>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3858905" y="454015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0" y="764704"/>
            <a:ext cx="8964488" cy="5184576"/>
          </a:xfrm>
        </p:spPr>
        <p:txBody>
          <a:bodyPr>
            <a:noAutofit/>
          </a:bodyPr>
          <a:lstStyle/>
          <a:p>
            <a:pPr algn="just"/>
            <a:r>
              <a:rPr lang="pl-PL" sz="2000" dirty="0"/>
              <a:t>426 § 2 Od postanowienia o zastosowaniu tymczasowego aresztowania </a:t>
            </a:r>
            <a:r>
              <a:rPr lang="pl-PL" sz="2000" b="1" dirty="0"/>
              <a:t>wydanego na skutek zażalenia</a:t>
            </a:r>
            <a:r>
              <a:rPr lang="pl-PL" sz="2000" dirty="0"/>
              <a:t>, a także od wydanego </a:t>
            </a:r>
            <a:r>
              <a:rPr lang="pl-PL" sz="2000" b="1" dirty="0"/>
              <a:t>w toku postępowania odwoławczego</a:t>
            </a:r>
            <a:r>
              <a:rPr lang="pl-PL" sz="2000" dirty="0"/>
              <a:t> postanowienia o przeprowadzeniu obserwacji, o zastosowaniu środka zapobiegawczego lub nałożeniu kary porządkowej przysługuje </a:t>
            </a:r>
            <a:r>
              <a:rPr lang="pl-PL" sz="2000" b="1" dirty="0"/>
              <a:t>zażalenie do innego równorzędnego składu sądu odwoławczego.</a:t>
            </a:r>
          </a:p>
          <a:p>
            <a:pPr algn="just"/>
            <a:r>
              <a:rPr lang="pl-PL" sz="2000" dirty="0"/>
              <a:t>Zaskarżalność </a:t>
            </a:r>
            <a:r>
              <a:rPr lang="pl-PL" sz="2000" b="1" dirty="0"/>
              <a:t>postanowień sądu odwoławczego </a:t>
            </a:r>
            <a:r>
              <a:rPr lang="pl-PL" sz="2000" dirty="0"/>
              <a:t>o zastosowaniu tymczasowego aresztowania na skutek zażalenia będzie dotyczyć następujących sytuacji procesowych: </a:t>
            </a:r>
          </a:p>
          <a:p>
            <a:pPr marL="457200" indent="-457200" algn="just">
              <a:buFont typeface="+mj-lt"/>
              <a:buAutoNum type="arabicPeriod"/>
            </a:pPr>
            <a:r>
              <a:rPr lang="pl-PL" sz="2000" dirty="0"/>
              <a:t>w postępowaniu przygotowawczym, gdy sąd nie uwzględnił wniosku prokuratora o zastosowanie lub przedłużenie tymczasowego aresztowania; </a:t>
            </a:r>
          </a:p>
          <a:p>
            <a:pPr marL="457200" indent="-457200" algn="just">
              <a:buFont typeface="+mj-lt"/>
              <a:buAutoNum type="arabicPeriod"/>
            </a:pPr>
            <a:r>
              <a:rPr lang="pl-PL" sz="2000" dirty="0"/>
              <a:t>w postępowaniu sądowym, gdy sąd pierwszej instancji uchylił tymczasowe aresztowanie albo nie uwzględnił wniosku o zastosowanie tymczasowego aresztowania lub nie przedłużył stosowania tego środka zapobiegawczego</a:t>
            </a:r>
          </a:p>
        </p:txBody>
      </p:sp>
    </p:spTree>
    <p:extLst>
      <p:ext uri="{BB962C8B-B14F-4D97-AF65-F5344CB8AC3E}">
        <p14:creationId xmlns:p14="http://schemas.microsoft.com/office/powerpoint/2010/main" val="16189886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Warunkowe tymczasowe aresztowanie </a:t>
            </a:r>
          </a:p>
        </p:txBody>
      </p:sp>
      <p:sp>
        <p:nvSpPr>
          <p:cNvPr id="3" name="Symbol zastępczy zawartości 2"/>
          <p:cNvSpPr>
            <a:spLocks noGrp="1"/>
          </p:cNvSpPr>
          <p:nvPr>
            <p:ph idx="1"/>
          </p:nvPr>
        </p:nvSpPr>
        <p:spPr/>
        <p:txBody>
          <a:bodyPr>
            <a:normAutofit fontScale="70000" lnSpcReduction="2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E1EAF7-5F83-D3D5-AC9D-4D53E7EA8782}"/>
              </a:ext>
            </a:extLst>
          </p:cNvPr>
          <p:cNvSpPr>
            <a:spLocks noGrp="1"/>
          </p:cNvSpPr>
          <p:nvPr>
            <p:ph type="title"/>
          </p:nvPr>
        </p:nvSpPr>
        <p:spPr/>
        <p:txBody>
          <a:bodyPr>
            <a:normAutofit fontScale="90000"/>
          </a:bodyPr>
          <a:lstStyle/>
          <a:p>
            <a:r>
              <a:rPr lang="pl-PL" dirty="0"/>
              <a:t>Warunkowe tymczasowe aresztowanie – sprzeciw prokuratora</a:t>
            </a:r>
          </a:p>
        </p:txBody>
      </p:sp>
      <p:sp>
        <p:nvSpPr>
          <p:cNvPr id="3" name="Symbol zastępczy zawartości 2">
            <a:extLst>
              <a:ext uri="{FF2B5EF4-FFF2-40B4-BE49-F238E27FC236}">
                <a16:creationId xmlns:a16="http://schemas.microsoft.com/office/drawing/2014/main" id="{B7E48651-C07F-6CBE-B2F3-AC2519D66C8B}"/>
              </a:ext>
            </a:extLst>
          </p:cNvPr>
          <p:cNvSpPr>
            <a:spLocks noGrp="1"/>
          </p:cNvSpPr>
          <p:nvPr>
            <p:ph idx="1"/>
          </p:nvPr>
        </p:nvSpPr>
        <p:spPr/>
        <p:txBody>
          <a:bodyPr>
            <a:normAutofit fontScale="92500" lnSpcReduction="10000"/>
          </a:bodyPr>
          <a:lstStyle/>
          <a:p>
            <a:endParaRPr lang="pl-PL" dirty="0"/>
          </a:p>
          <a:p>
            <a:pPr algn="just"/>
            <a:r>
              <a:rPr lang="pl-PL" i="1" dirty="0"/>
              <a:t>Jeżeli prokurator oświadczy, najpóźniej na posiedzeniu po ogłoszeniu postanowienia wydanego na podstawie § 2, że sprzeciwia się zmianie środka zapobiegawczego, postanowienie to, w zakresie dotyczącym zmiany tymczasowego aresztowania na poręczenie majątkowe, </a:t>
            </a:r>
            <a:r>
              <a:rPr lang="pl-PL" b="1" i="1" dirty="0"/>
              <a:t>staje się wykonalne z dniem uprawomocnienia.</a:t>
            </a:r>
          </a:p>
          <a:p>
            <a:pPr algn="just"/>
            <a:r>
              <a:rPr lang="pl-PL" dirty="0"/>
              <a:t>Zasadą jest natychmiastowa wykonalność postanowień. </a:t>
            </a:r>
          </a:p>
          <a:p>
            <a:pPr algn="just"/>
            <a:endParaRPr lang="pl-PL" dirty="0"/>
          </a:p>
        </p:txBody>
      </p:sp>
    </p:spTree>
    <p:extLst>
      <p:ext uri="{BB962C8B-B14F-4D97-AF65-F5344CB8AC3E}">
        <p14:creationId xmlns:p14="http://schemas.microsoft.com/office/powerpoint/2010/main" val="23622904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31904"/>
            <a:ext cx="9144000" cy="53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423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0390889"/>
              </p:ext>
            </p:extLst>
          </p:nvPr>
        </p:nvGraphicFramePr>
        <p:xfrm>
          <a:off x="460613"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33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323528" y="1412776"/>
            <a:ext cx="8215884" cy="4626864"/>
          </a:xfrm>
        </p:spPr>
        <p:txBody>
          <a:bodyPr>
            <a:noAutofit/>
          </a:bodyPr>
          <a:lstStyle/>
          <a:p>
            <a:pPr marL="0" indent="0" algn="just">
              <a:buNone/>
            </a:pPr>
            <a:r>
              <a:rPr lang="pl-PL" sz="2400" dirty="0"/>
              <a:t>Zatrzymanie jest to krótkotrwałe pozbawienie wolności celem zastosowania środka zapobiegawczego </a:t>
            </a:r>
            <a:r>
              <a:rPr lang="pl-PL" sz="2400" i="1" dirty="0"/>
              <a:t>sensu stricto, </a:t>
            </a:r>
            <a:r>
              <a:rPr lang="pl-PL" sz="2400" dirty="0"/>
              <a:t>przymusowego doprowadzenia osoby podejrzanej albo oskarżonego do organu procesowego lub przeprowadzenia postępowania przyspieszonego.</a:t>
            </a:r>
          </a:p>
          <a:p>
            <a:pPr marL="0" indent="0" algn="just">
              <a:buNone/>
            </a:pPr>
            <a:r>
              <a:rPr lang="pl-PL" sz="2400" dirty="0"/>
              <a:t>Odrębny i samodzielny środek przymusu procesowego, chociaż ściśle związany ze środkami zapobiegawczymi, Wskazuje się, że zatrzymanie jest środkiem zapobiegawczym </a:t>
            </a:r>
            <a:r>
              <a:rPr lang="pl-PL" sz="2400" i="1" dirty="0"/>
              <a:t>sensu largo. </a:t>
            </a:r>
          </a:p>
          <a:p>
            <a:pPr marL="0" indent="0" algn="just">
              <a:buNone/>
            </a:pPr>
            <a:r>
              <a:rPr lang="pl-PL" sz="2400" dirty="0"/>
              <a:t>Rodzaje zatrzymania uregulowane w k.p.k.:</a:t>
            </a:r>
          </a:p>
          <a:p>
            <a:pPr marL="0" indent="0" algn="just">
              <a:buNone/>
            </a:pPr>
            <a:r>
              <a:rPr lang="pl-PL" sz="2400" dirty="0"/>
              <a:t>1. Ujęcie obywatelskie (art. 243) – </a:t>
            </a:r>
            <a:r>
              <a:rPr lang="pl-PL" sz="2400" b="1" u="sng" dirty="0"/>
              <a:t>nie jest to zatrzymanie </a:t>
            </a:r>
            <a:r>
              <a:rPr lang="pl-PL" sz="2400" b="1" i="1" u="sng" dirty="0"/>
              <a:t>sensu </a:t>
            </a:r>
            <a:r>
              <a:rPr lang="pl-PL" sz="2400" b="1" i="1" u="sng" dirty="0" err="1"/>
              <a:t>strico</a:t>
            </a:r>
            <a:endParaRPr lang="pl-PL" sz="2400" dirty="0"/>
          </a:p>
          <a:p>
            <a:pPr marL="0" indent="0" algn="just">
              <a:buNone/>
            </a:pPr>
            <a:r>
              <a:rPr lang="pl-PL" sz="2400" dirty="0"/>
              <a:t>2. Zatrzymanie właściwe (art. 244)</a:t>
            </a:r>
          </a:p>
          <a:p>
            <a:pPr marL="0" indent="0" algn="just">
              <a:buNone/>
            </a:pPr>
            <a:r>
              <a:rPr lang="pl-PL" sz="2400" dirty="0"/>
              <a:t>3. Zatrzymanie prokuratorskie (art. 247)</a:t>
            </a:r>
          </a:p>
          <a:p>
            <a:pPr marL="0" indent="0" algn="just">
              <a:buNone/>
            </a:pPr>
            <a:endParaRPr lang="pl-PL" sz="2400" dirty="0"/>
          </a:p>
          <a:p>
            <a:endParaRPr lang="pl-PL" sz="2400" dirty="0"/>
          </a:p>
        </p:txBody>
      </p:sp>
    </p:spTree>
    <p:extLst>
      <p:ext uri="{BB962C8B-B14F-4D97-AF65-F5344CB8AC3E}">
        <p14:creationId xmlns:p14="http://schemas.microsoft.com/office/powerpoint/2010/main" val="19870197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44018" y="999341"/>
            <a:ext cx="8730234" cy="6080078"/>
          </a:xfrm>
        </p:spPr>
        <p:txBody>
          <a:bodyPr>
            <a:normAutofit fontScale="55000" lnSpcReduction="20000"/>
          </a:bodyPr>
          <a:lstStyle/>
          <a:p>
            <a:pPr algn="just"/>
            <a:r>
              <a:rPr lang="pl-PL" dirty="0"/>
              <a:t>Do </a:t>
            </a:r>
            <a:r>
              <a:rPr lang="pl-PL" dirty="0" err="1"/>
              <a:t>nieizolacyjnych</a:t>
            </a:r>
            <a:r>
              <a:rPr lang="pl-PL" dirty="0"/>
              <a:t> środków zapobiegawczych – szczegółowo por. uwagi co 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14570818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p14="http://schemas.microsoft.com/office/powerpoint/2010/main" val="19829174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329184" y="1801368"/>
            <a:ext cx="8654796" cy="4818888"/>
          </a:xfrm>
        </p:spPr>
        <p:txBody>
          <a:bodyPr>
            <a:normAutofit fontScale="6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p14="http://schemas.microsoft.com/office/powerpoint/2010/main" val="302078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2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672084" y="1600200"/>
            <a:ext cx="7783830" cy="5114499"/>
          </a:xfrm>
        </p:spPr>
        <p:txBody>
          <a:bodyPr>
            <a:normAutofit fontScale="77500" lnSpcReduction="20000"/>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p14="http://schemas.microsoft.com/office/powerpoint/2010/main" val="655560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12593"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marL="128016" lvl="1" indent="0" algn="just">
              <a:buNone/>
            </a:pPr>
            <a:endParaRPr lang="pl-PL" sz="2000" dirty="0"/>
          </a:p>
          <a:p>
            <a:pPr marL="128016" lvl="1" indent="0" algn="just">
              <a:buNone/>
            </a:pPr>
            <a:r>
              <a:rPr lang="pl-PL" sz="2000" b="1" dirty="0"/>
              <a:t>Nowelizacja z 2021 r. art. 266 k.p.k., § 1a: </a:t>
            </a:r>
            <a:r>
              <a:rPr lang="pl-PL" sz="2000" dirty="0"/>
              <a:t>Przedmiot poręczenia majątkowego nie może pochodzić z przysporzenia na rzecz oskarżonego albo innej osoby składającej poręczenie dokonanego na ten cel. Sąd albo prokurator może uzależnić przyjęcie przedmiotu poręczenia majątkowego od wykazania przez osobę składającą poręczenie źródła pochodzenia tego przedmiotu. W postępowaniu przygotowawczym przyjęcia przedmiotu poręczenia majątkowego dokonuje prokurator. Oświadczenie w przedmiocie źródła pochodzenia przedmiotu poręczenia majątkowego osoba składająca poręczenie składa pod rygorem odpowiedzialności karnej, o czym należy ją uprzedzić.</a:t>
            </a:r>
          </a:p>
        </p:txBody>
      </p:sp>
    </p:spTree>
    <p:extLst>
      <p:ext uri="{BB962C8B-B14F-4D97-AF65-F5344CB8AC3E}">
        <p14:creationId xmlns:p14="http://schemas.microsoft.com/office/powerpoint/2010/main" val="32056018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3F9A06-C9DD-3D43-7650-12CE47033AA5}"/>
              </a:ext>
            </a:extLst>
          </p:cNvPr>
          <p:cNvSpPr>
            <a:spLocks noGrp="1"/>
          </p:cNvSpPr>
          <p:nvPr>
            <p:ph type="title"/>
          </p:nvPr>
        </p:nvSpPr>
        <p:spPr/>
        <p:txBody>
          <a:bodyPr/>
          <a:lstStyle/>
          <a:p>
            <a:r>
              <a:rPr lang="pl-PL" dirty="0"/>
              <a:t>Poręczenie majątkowe</a:t>
            </a:r>
          </a:p>
        </p:txBody>
      </p:sp>
      <p:sp>
        <p:nvSpPr>
          <p:cNvPr id="3" name="Symbol zastępczy zawartości 2">
            <a:extLst>
              <a:ext uri="{FF2B5EF4-FFF2-40B4-BE49-F238E27FC236}">
                <a16:creationId xmlns:a16="http://schemas.microsoft.com/office/drawing/2014/main" id="{D3A12CB0-AC3C-9F98-914B-7441BBAE5818}"/>
              </a:ext>
            </a:extLst>
          </p:cNvPr>
          <p:cNvSpPr>
            <a:spLocks noGrp="1"/>
          </p:cNvSpPr>
          <p:nvPr>
            <p:ph idx="1"/>
          </p:nvPr>
        </p:nvSpPr>
        <p:spPr/>
        <p:txBody>
          <a:bodyPr/>
          <a:lstStyle/>
          <a:p>
            <a:pPr marL="0" indent="0" algn="just">
              <a:buNone/>
            </a:pPr>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p>
          <a:p>
            <a:endParaRPr lang="pl-PL" dirty="0"/>
          </a:p>
        </p:txBody>
      </p:sp>
    </p:spTree>
    <p:extLst>
      <p:ext uri="{BB962C8B-B14F-4D97-AF65-F5344CB8AC3E}">
        <p14:creationId xmlns:p14="http://schemas.microsoft.com/office/powerpoint/2010/main" val="7295760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33066" y="996288"/>
            <a:ext cx="8843749" cy="5609229"/>
          </a:xfrm>
        </p:spPr>
        <p:txBody>
          <a:bodyPr>
            <a:normAutofit fontScale="550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t>
            </a:r>
            <a:r>
              <a:rPr lang="pl-PL" b="1" dirty="0"/>
              <a:t>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p14="http://schemas.microsoft.com/office/powerpoint/2010/main" val="14326621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28" y="-459432"/>
            <a:ext cx="9144000"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21095" y="451013"/>
            <a:ext cx="9144000" cy="6134669"/>
          </a:xfrm>
        </p:spPr>
        <p:txBody>
          <a:bodyPr>
            <a:normAutofit lnSpcReduction="100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0" y="3508823"/>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191095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09182"/>
            <a:ext cx="9144000" cy="1499616"/>
          </a:xfrm>
        </p:spPr>
        <p:txBody>
          <a:bodyPr>
            <a:noAutofit/>
          </a:bodyPr>
          <a:lstStyle/>
          <a:p>
            <a:r>
              <a:rPr lang="pl-PL" sz="5400" dirty="0"/>
              <a:t>Ustanie i Cofnięcie poręczenia </a:t>
            </a:r>
          </a:p>
        </p:txBody>
      </p:sp>
      <p:sp>
        <p:nvSpPr>
          <p:cNvPr id="3" name="Symbol zastępczy zawartości 2"/>
          <p:cNvSpPr>
            <a:spLocks noGrp="1"/>
          </p:cNvSpPr>
          <p:nvPr>
            <p:ph idx="1"/>
          </p:nvPr>
        </p:nvSpPr>
        <p:spPr>
          <a:xfrm>
            <a:off x="133066" y="1173707"/>
            <a:ext cx="8905163" cy="5500047"/>
          </a:xfrm>
        </p:spPr>
        <p:txBody>
          <a:bodyPr>
            <a:normAutofit fontScale="55000" lnSpcReduction="20000"/>
          </a:bodyPr>
          <a:lstStyle/>
          <a:p>
            <a:pPr marL="0" indent="0" algn="just">
              <a:buNone/>
            </a:pPr>
            <a:r>
              <a:rPr lang="pl-PL" b="1" dirty="0"/>
              <a:t>Ustanie poręczenia</a:t>
            </a:r>
          </a:p>
          <a:p>
            <a:pPr lvl="1" algn="just">
              <a:buFontTx/>
              <a:buChar char="-"/>
            </a:pPr>
            <a:r>
              <a:rPr lang="pl-PL" dirty="0"/>
              <a:t>Z momentem rozpoczęcia wykonywania kary, chyba że w postanowienie o przyjęciu poręczenia ustalono inaczej</a:t>
            </a:r>
          </a:p>
          <a:p>
            <a:pPr lvl="1" algn="just">
              <a:buFontTx/>
              <a:buChar char="-"/>
            </a:pPr>
            <a:r>
              <a:rPr lang="pl-PL" dirty="0"/>
              <a:t>- gdy proces zakończono prawomocnie w sposób nieprzewidujący wykonywania kary (uniewinnienie, warunkowe umorzenie, skazanie z warunkowym zawieszeniem wykonania kary, odstąpienie od wymierzenia kary), poręczenie ustaje z momentem uprawomocnienia się wyroku. </a:t>
            </a:r>
          </a:p>
          <a:p>
            <a:pPr lvl="1" algn="just">
              <a:buFontTx/>
              <a:buChar char="-"/>
            </a:pPr>
            <a:r>
              <a:rPr lang="pl-PL"/>
              <a:t>Uchwala </a:t>
            </a:r>
            <a:r>
              <a:rPr lang="pl-PL" dirty="0"/>
              <a:t>SN (7) z 22 stycznia 2003 r., I KZP 36/02 </a:t>
            </a:r>
            <a:r>
              <a:rPr lang="pl-PL" b="1" dirty="0"/>
              <a:t>– </a:t>
            </a:r>
            <a:r>
              <a:rPr lang="pl-PL" dirty="0"/>
              <a:t>w razie zastosowania wobec oskarżonego, względem którego jest już stosowane poręczenie majątkowe, tymczasowego aresztowania bez zawarcia w postanowieniu o zastosowaniu tego środka wzmianki o uchyleniu poręczenia albo o jego zamianie na tymczasowe aresztowanie, poręczenie to ustaje z chwilą rozpoczęcia efektywnego wykonywania tymczasowego aresztowania, czyli z momentem osadzenia oskarżonego, a nie z chwilą wydania czy uprawomocnienia się postanowienia o zastosowaniu tego środka zapobiegawczego.</a:t>
            </a:r>
          </a:p>
          <a:p>
            <a:pPr marL="0" indent="0" algn="just">
              <a:buNone/>
            </a:pPr>
            <a:r>
              <a:rPr lang="pl-PL" b="1" dirty="0"/>
              <a:t>Cofnięcie poręczenia</a:t>
            </a:r>
            <a:endParaRPr lang="pl-PL" dirty="0"/>
          </a:p>
          <a:p>
            <a:pPr marL="459486" lvl="1" indent="-285750" algn="just">
              <a:buFontTx/>
              <a:buChar char="-"/>
            </a:pPr>
            <a:r>
              <a:rPr lang="pl-PL" dirty="0"/>
              <a:t>Ustawodawca dopuszcza możliwość cofnięcia poręczenia majątkowego, ale tylko wtedy, gdy nie został jeszcze orzeczony przepadek przedmiotu poręczenia, czyli do momentu wydania  postanowienia o przepadku przedmiotu poręczenia (ściągnięciu sum poręczenia. </a:t>
            </a:r>
          </a:p>
          <a:p>
            <a:pPr marL="459486" lvl="1" indent="-285750" algn="just">
              <a:buFontTx/>
              <a:buChar char="-"/>
            </a:pPr>
            <a:r>
              <a:rPr lang="pl-PL" dirty="0"/>
              <a:t>Cofnięcie wywołuje skutek dopiero z chwilą przyjęcia nowego poręczenia lub zastosowania innego środka zapobiegawczego albo odstąpienia od stosowania takiego środka </a:t>
            </a:r>
          </a:p>
          <a:p>
            <a:pPr marL="0" indent="0" algn="just">
              <a:buNone/>
            </a:pPr>
            <a:r>
              <a:rPr lang="pl-PL" b="1" dirty="0"/>
              <a:t>Zwrot przedmiotu poręczenia</a:t>
            </a:r>
            <a:r>
              <a:rPr lang="pl-PL" dirty="0"/>
              <a:t> </a:t>
            </a:r>
          </a:p>
          <a:p>
            <a:pPr marL="173736" lvl="1" indent="0" algn="just">
              <a:buNone/>
            </a:pPr>
            <a:r>
              <a:rPr lang="pl-PL" dirty="0"/>
              <a:t>W wyniku jego ustania lub skutecznego cofnięcia. </a:t>
            </a:r>
          </a:p>
        </p:txBody>
      </p:sp>
    </p:spTree>
    <p:extLst>
      <p:ext uri="{BB962C8B-B14F-4D97-AF65-F5344CB8AC3E}">
        <p14:creationId xmlns:p14="http://schemas.microsoft.com/office/powerpoint/2010/main" val="39961930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323528"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7302" y="1628800"/>
            <a:ext cx="4216749" cy="4763069"/>
          </a:xfrm>
        </p:spPr>
        <p:txBody>
          <a:bodyPr>
            <a:normAutofit fontScale="85000" lnSpcReduction="10000"/>
          </a:bodyPr>
          <a:lstStyle/>
          <a:p>
            <a:pPr algn="just"/>
            <a:r>
              <a:rPr lang="pl-PL" sz="1800" dirty="0"/>
              <a:t>§ 1. Od </a:t>
            </a:r>
            <a:r>
              <a:rPr lang="pl-PL" sz="1800" b="1" dirty="0"/>
              <a:t>pracodawcy</a:t>
            </a:r>
            <a:r>
              <a:rPr lang="pl-PL" sz="1800" dirty="0"/>
              <a:t>, u którego oskarżony jest zatrudniony, od </a:t>
            </a:r>
            <a:r>
              <a:rPr lang="pl-PL" sz="1800" b="1" dirty="0"/>
              <a:t>kierownictwa szkoły lub uczelni</a:t>
            </a:r>
            <a:r>
              <a:rPr lang="pl-PL" sz="1800" dirty="0"/>
              <a:t>, których oskarżony jest uczniem lub studentem, od zespołu, w którym oskarżony pracuje lub uczy się, albo od </a:t>
            </a:r>
            <a:r>
              <a:rPr lang="pl-PL" sz="1800" b="1" dirty="0"/>
              <a:t>organizacji społecznej</a:t>
            </a:r>
            <a:r>
              <a:rPr lang="pl-PL" sz="1800" dirty="0"/>
              <a:t>, której oskarżony jest członkiem, można, na ich wniosek, przyjąć poręczenie, że </a:t>
            </a:r>
            <a:r>
              <a:rPr lang="pl-PL" sz="1800"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sz="1800" dirty="0"/>
              <a:t>§ 2. Do wniosku o przyjęcie poręczenia zespół lub organizacja społeczna dołącza wyciąg z protokołu zawierającego uchwałę o podjęciu się poręczenia.</a:t>
            </a:r>
          </a:p>
          <a:p>
            <a:pPr algn="just"/>
            <a:r>
              <a:rPr lang="pl-PL" sz="1800"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4404815"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4483289"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p14="http://schemas.microsoft.com/office/powerpoint/2010/main" val="131775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zatrzymania</a:t>
            </a:r>
          </a:p>
        </p:txBody>
      </p:sp>
      <p:sp>
        <p:nvSpPr>
          <p:cNvPr id="3" name="Symbol zastępczy zawartości 2"/>
          <p:cNvSpPr>
            <a:spLocks noGrp="1"/>
          </p:cNvSpPr>
          <p:nvPr>
            <p:ph idx="1"/>
          </p:nvPr>
        </p:nvSpPr>
        <p:spPr>
          <a:xfrm>
            <a:off x="179512" y="1124744"/>
            <a:ext cx="8640960" cy="5517232"/>
          </a:xfrm>
        </p:spPr>
        <p:txBody>
          <a:bodyPr>
            <a:noAutofit/>
          </a:bodyPr>
          <a:lstStyle/>
          <a:p>
            <a:pPr marL="0" indent="0" algn="just">
              <a:buNone/>
            </a:pPr>
            <a:endParaRPr lang="pl-PL" sz="3400" dirty="0">
              <a:solidFill>
                <a:schemeClr val="accent2"/>
              </a:solidFill>
              <a:latin typeface="Times New Roman" pitchFamily="18" charset="0"/>
              <a:cs typeface="Times New Roman" pitchFamily="18" charset="0"/>
            </a:endParaRPr>
          </a:p>
          <a:p>
            <a:pPr marL="544068" lvl="1" indent="-342900" algn="just">
              <a:buFont typeface="+mj-lt"/>
              <a:buAutoNum type="arabicPeriod"/>
            </a:pPr>
            <a:r>
              <a:rPr lang="pl-PL" sz="3400" dirty="0">
                <a:latin typeface="Times New Roman" pitchFamily="18" charset="0"/>
                <a:cs typeface="Times New Roman" pitchFamily="18" charset="0"/>
              </a:rPr>
              <a:t>Ujęcie obywatelskie (art. 243 k.p.k.)</a:t>
            </a:r>
          </a:p>
          <a:p>
            <a:pPr marL="544068" lvl="1" indent="-342900" algn="just">
              <a:buFont typeface="+mj-lt"/>
              <a:buAutoNum type="arabicPeriod"/>
            </a:pPr>
            <a:r>
              <a:rPr lang="pl-PL" sz="3400" dirty="0">
                <a:latin typeface="Times New Roman" pitchFamily="18" charset="0"/>
                <a:cs typeface="Times New Roman" pitchFamily="18" charset="0"/>
              </a:rPr>
              <a:t>Zatrzymanie właściwe (art. 244 k.p.k.)</a:t>
            </a:r>
          </a:p>
          <a:p>
            <a:pPr marL="544068" lvl="1" indent="-342900" algn="just">
              <a:buFont typeface="+mj-lt"/>
              <a:buAutoNum type="arabicPeriod"/>
            </a:pPr>
            <a:r>
              <a:rPr lang="pl-PL" sz="3400" dirty="0">
                <a:latin typeface="Times New Roman" pitchFamily="18" charset="0"/>
                <a:cs typeface="Times New Roman" pitchFamily="18" charset="0"/>
              </a:rPr>
              <a:t>Zatrzymanie prokuratorskie (art. 247 k.p.k.)</a:t>
            </a:r>
          </a:p>
          <a:p>
            <a:pPr marL="0" indent="0">
              <a:buNone/>
            </a:pPr>
            <a:endParaRPr lang="pl-PL" sz="1400" dirty="0">
              <a:latin typeface="Times New Roman" pitchFamily="18" charset="0"/>
              <a:cs typeface="Times New Roman" pitchFamily="18" charset="0"/>
            </a:endParaRPr>
          </a:p>
        </p:txBody>
      </p:sp>
    </p:spTree>
    <p:extLst>
      <p:ext uri="{BB962C8B-B14F-4D97-AF65-F5344CB8AC3E}">
        <p14:creationId xmlns:p14="http://schemas.microsoft.com/office/powerpoint/2010/main" val="9205949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0" y="1499616"/>
            <a:ext cx="9144000" cy="5358384"/>
          </a:xfrm>
        </p:spPr>
        <p:txBody>
          <a:bodyPr>
            <a:normAutofit fontScale="77500" lnSpcReduction="20000"/>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p14="http://schemas.microsoft.com/office/powerpoint/2010/main" val="22211564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0" y="1209676"/>
            <a:ext cx="9144000" cy="5648325"/>
          </a:xfrm>
        </p:spPr>
        <p:txBody>
          <a:bodyPr>
            <a:normAutofit fontScale="92500"/>
          </a:bodyPr>
          <a:lstStyle/>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p14="http://schemas.microsoft.com/office/powerpoint/2010/main" val="2844026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fontScale="70000" lnSpcReduction="2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p14="http://schemas.microsoft.com/office/powerpoint/2010/main" val="12563016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3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81886" y="1282890"/>
            <a:ext cx="9062114" cy="5459103"/>
          </a:xfrm>
        </p:spPr>
        <p:txBody>
          <a:bodyPr>
            <a:normAutofit fontScale="550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6933439"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242048"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p14="http://schemas.microsoft.com/office/powerpoint/2010/main" val="29710985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3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603790" y="1499617"/>
            <a:ext cx="8254460" cy="4958334"/>
          </a:xfrm>
        </p:spPr>
        <p:txBody>
          <a:bodyPr>
            <a:normAutofit fontScale="70000" lnSpcReduction="20000"/>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p14="http://schemas.microsoft.com/office/powerpoint/2010/main" val="33412282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87424"/>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0" y="620688"/>
            <a:ext cx="9144000" cy="5657850"/>
          </a:xfrm>
        </p:spPr>
        <p:txBody>
          <a:bodyPr>
            <a:noAutofit/>
          </a:bodyPr>
          <a:lstStyle/>
          <a:p>
            <a:pPr marL="0" indent="0" algn="just">
              <a:buNone/>
            </a:pPr>
            <a:r>
              <a:rPr lang="pl-PL" sz="2200" dirty="0"/>
              <a:t>Jeżeli zachodzą </a:t>
            </a:r>
            <a:r>
              <a:rPr lang="pl-PL" sz="2200" b="1" dirty="0"/>
              <a:t>przesłanki zastosowania tymczasowego aresztowania </a:t>
            </a:r>
            <a:r>
              <a:rPr lang="pl-PL" sz="22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2200" dirty="0"/>
              <a:t>Dozór warunkowy Policji tzn. zamiast tymczasowego aresztowania stosujemy dozór Policji </a:t>
            </a:r>
            <a:r>
              <a:rPr lang="pl-PL" sz="2200" b="1" dirty="0"/>
              <a:t>pod warunkiem</a:t>
            </a:r>
            <a:r>
              <a:rPr lang="pl-PL" sz="2200" dirty="0"/>
              <a:t>, że oskarżony zachowa się w określony sposób. </a:t>
            </a:r>
          </a:p>
        </p:txBody>
      </p:sp>
    </p:spTree>
    <p:extLst>
      <p:ext uri="{BB962C8B-B14F-4D97-AF65-F5344CB8AC3E}">
        <p14:creationId xmlns:p14="http://schemas.microsoft.com/office/powerpoint/2010/main" val="30453125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Nakaz opuszczenia lokalu mieszkalnego</a:t>
            </a:r>
          </a:p>
        </p:txBody>
      </p:sp>
      <p:sp>
        <p:nvSpPr>
          <p:cNvPr id="3" name="Symbol zastępczy zawartości 2"/>
          <p:cNvSpPr>
            <a:spLocks noGrp="1"/>
          </p:cNvSpPr>
          <p:nvPr>
            <p:ph idx="1"/>
          </p:nvPr>
        </p:nvSpPr>
        <p:spPr/>
        <p:txBody>
          <a:bodyPr>
            <a:normAutofit fontScale="62500" lnSpcReduction="2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dirty="0"/>
              <a:t>Krytycznie o unormowaniu środków zapobiegawczych: J. Kosonoga, </a:t>
            </a:r>
            <a:r>
              <a:rPr lang="pl-PL" i="1" dirty="0"/>
              <a:t>System nie izolacyjnych środków zapobiegawczych, </a:t>
            </a:r>
            <a:r>
              <a:rPr lang="pl-PL" dirty="0" err="1"/>
              <a:t>Ius</a:t>
            </a:r>
            <a:r>
              <a:rPr lang="pl-PL" dirty="0"/>
              <a:t> Novum 2014 (numer specjalny). </a:t>
            </a:r>
          </a:p>
          <a:p>
            <a:pPr algn="just"/>
            <a:r>
              <a:rPr lang="pl-PL" dirty="0"/>
              <a:t>Przesłanki 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b="1" dirty="0"/>
              <a:t>Organ stosujący – w postępowaniu przygotowawczym przez pierwsze 3 miesiące – prokurator, na dalsze okresy oraz w postępowaniu sądowym – sąd. </a:t>
            </a:r>
          </a:p>
        </p:txBody>
      </p:sp>
    </p:spTree>
    <p:extLst>
      <p:ext uri="{BB962C8B-B14F-4D97-AF65-F5344CB8AC3E}">
        <p14:creationId xmlns:p14="http://schemas.microsoft.com/office/powerpoint/2010/main" val="6101235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0" y="1514901"/>
            <a:ext cx="9144000" cy="5172502"/>
          </a:xfrm>
        </p:spPr>
        <p:txBody>
          <a:bodyPr>
            <a:normAutofit fontScale="550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a:t>
            </a:r>
            <a:r>
              <a:rPr lang="pl-PL" b="1" dirty="0"/>
              <a:t>i jego najbliższego otoczenia lub zakazać mu zbliżania się do pokrzywdzonego na wskazaną odległość </a:t>
            </a:r>
            <a:r>
              <a:rPr lang="pl-PL" dirty="0"/>
              <a:t>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p14="http://schemas.microsoft.com/office/powerpoint/2010/main" val="322805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0" y="1209676"/>
            <a:ext cx="9144000" cy="5648325"/>
          </a:xfrm>
        </p:spPr>
        <p:txBody>
          <a:bodyPr>
            <a:normAutofit fontScale="70000" lnSpcReduction="20000"/>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p14="http://schemas.microsoft.com/office/powerpoint/2010/main" val="38914687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7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637794" y="1499616"/>
            <a:ext cx="7742682" cy="5743574"/>
          </a:xfrm>
        </p:spPr>
        <p:txBody>
          <a:bodyPr>
            <a:normAutofit fontScale="70000" lnSpcReduction="20000"/>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p14="http://schemas.microsoft.com/office/powerpoint/2010/main" val="134661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323850" y="129289"/>
            <a:ext cx="8352607" cy="1427505"/>
          </a:xfrm>
        </p:spPr>
        <p:txBody>
          <a:bodyPr>
            <a:normAutofit fontScale="90000"/>
          </a:bodyPr>
          <a:lstStyle/>
          <a:p>
            <a:r>
              <a:rPr lang="pl-PL" dirty="0"/>
              <a:t>Konstytucyjne zasady stosowania zatrzymania </a:t>
            </a:r>
          </a:p>
        </p:txBody>
      </p:sp>
      <p:sp>
        <p:nvSpPr>
          <p:cNvPr id="10" name="Symbol zastępczy zawartości 2"/>
          <p:cNvSpPr>
            <a:spLocks noGrp="1"/>
          </p:cNvSpPr>
          <p:nvPr>
            <p:ph idx="1"/>
          </p:nvPr>
        </p:nvSpPr>
        <p:spPr>
          <a:xfrm>
            <a:off x="149189" y="1628800"/>
            <a:ext cx="8994812" cy="4412404"/>
          </a:xfrm>
        </p:spPr>
        <p:txBody>
          <a:bodyPr>
            <a:normAutofit fontScale="62500" lnSpcReduction="20000"/>
          </a:bodyPr>
          <a:lstStyle/>
          <a:p>
            <a:pPr algn="just"/>
            <a:r>
              <a:rPr lang="pl-PL" dirty="0"/>
              <a:t>Art. 41 Konstytucji </a:t>
            </a:r>
          </a:p>
          <a:p>
            <a:pPr algn="just"/>
            <a:r>
              <a:rPr lang="pl-PL" dirty="0"/>
              <a:t>1. Każdemu zapewnia się nietykalność osobistą i wolność osobistą. </a:t>
            </a:r>
            <a:r>
              <a:rPr lang="pl-PL" b="1" dirty="0"/>
              <a:t>Pozbawienie lub ograniczenie wolności może nastąpić tylko na zasadach i w trybie określonych w ustawie. </a:t>
            </a:r>
          </a:p>
          <a:p>
            <a:pPr algn="just"/>
            <a:r>
              <a:rPr lang="pl-PL" dirty="0"/>
              <a:t>2. Każdy pozbawiony wolności </a:t>
            </a:r>
            <a:r>
              <a:rPr lang="pl-PL" b="1" dirty="0"/>
              <a:t>nie na podstawie wyroku sądowego ma prawo odwołania się do sądu w celu niezwłocznego ustalenia legalności tego pozbawienia</a:t>
            </a:r>
            <a:r>
              <a:rPr lang="pl-PL" dirty="0"/>
              <a:t>. O pozbawieniu wolności powiadamia się niezwłocznie rodzinę lub osobę wskazaną przez pozbawionego wolności.</a:t>
            </a:r>
          </a:p>
          <a:p>
            <a:pPr algn="just"/>
            <a:r>
              <a:rPr lang="pl-PL" dirty="0"/>
              <a:t>3. Każdy zatrzymany powinien być </a:t>
            </a:r>
            <a:r>
              <a:rPr lang="pl-PL" b="1" dirty="0"/>
              <a:t>niezwłocznie i w sposób zrozumiały dla niego poinformowany o przyczynach zatrzymania</a:t>
            </a:r>
            <a:r>
              <a:rPr lang="pl-PL" dirty="0"/>
              <a:t>. Powinien on być </a:t>
            </a:r>
            <a:r>
              <a:rPr lang="pl-PL" b="1" u="sng" dirty="0"/>
              <a:t>w ciągu 48 godzin od chwili zatrzymania </a:t>
            </a:r>
            <a:r>
              <a:rPr lang="pl-PL" b="1" dirty="0"/>
              <a:t>przekazany do dyspozycji sądu</a:t>
            </a:r>
            <a:r>
              <a:rPr lang="pl-PL" dirty="0"/>
              <a:t>. Zatrzymanego należy zwolnić, jeżeli w ciągu 24 godzin od przekazania do dyspozycji sądu nie zostanie mu doręczone postanowienie sądu o tymczasowym aresztowaniu wraz z przedstawionymi zarzutami.</a:t>
            </a:r>
          </a:p>
          <a:p>
            <a:pPr algn="just"/>
            <a:r>
              <a:rPr lang="pl-PL" dirty="0"/>
              <a:t>4. Każdy pozbawiony wolności powinien być traktowany </a:t>
            </a:r>
            <a:r>
              <a:rPr lang="pl-PL" b="1" dirty="0"/>
              <a:t>w sposób humanitarny</a:t>
            </a:r>
            <a:r>
              <a:rPr lang="pl-PL" dirty="0"/>
              <a:t>.</a:t>
            </a:r>
          </a:p>
          <a:p>
            <a:pPr algn="just"/>
            <a:r>
              <a:rPr lang="pl-PL" dirty="0"/>
              <a:t>5. Każdy bezprawnie pozbawiony wolności ma </a:t>
            </a:r>
            <a:r>
              <a:rPr lang="pl-PL" b="1" dirty="0"/>
              <a:t>prawo do odszkodowania</a:t>
            </a:r>
            <a:r>
              <a:rPr lang="pl-PL" dirty="0"/>
              <a:t>.</a:t>
            </a:r>
          </a:p>
          <a:p>
            <a:pPr algn="just"/>
            <a:endParaRPr lang="pl-PL" dirty="0"/>
          </a:p>
        </p:txBody>
      </p:sp>
    </p:spTree>
    <p:extLst>
      <p:ext uri="{BB962C8B-B14F-4D97-AF65-F5344CB8AC3E}">
        <p14:creationId xmlns:p14="http://schemas.microsoft.com/office/powerpoint/2010/main" val="155161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62500" lnSpcReduction="20000"/>
          </a:bodyPr>
          <a:lstStyle/>
          <a:p>
            <a:pPr marL="0" lv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lv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p14="http://schemas.microsoft.com/office/powerpoint/2010/main" val="25967335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229600" cy="4525963"/>
          </a:xfrm>
        </p:spPr>
        <p:txBody>
          <a:bodyPr>
            <a:normAutofit/>
          </a:bodyPr>
          <a:lstStyle/>
          <a:p>
            <a:pPr marL="0" indent="0" algn="ctr">
              <a:buNone/>
            </a:pPr>
            <a:endParaRPr lang="pl-PL" sz="5000" b="1" dirty="0"/>
          </a:p>
          <a:p>
            <a:pPr marL="0" indent="0" algn="ctr">
              <a:buNone/>
            </a:pPr>
            <a:r>
              <a:rPr lang="pl-PL" sz="5000" b="1" dirty="0"/>
              <a:t>POZOSTAŁE</a:t>
            </a:r>
            <a:br>
              <a:rPr lang="pl-PL" sz="5000" b="1" dirty="0"/>
            </a:br>
            <a:r>
              <a:rPr lang="pl-PL" sz="5000" b="1" dirty="0"/>
              <a:t>ŚRODKI </a:t>
            </a:r>
          </a:p>
          <a:p>
            <a:pPr marL="0" indent="0" algn="ctr">
              <a:buNone/>
            </a:pPr>
            <a:r>
              <a:rPr lang="pl-PL" sz="5000" b="1" dirty="0"/>
              <a:t>PRZYMUSU</a:t>
            </a:r>
          </a:p>
        </p:txBody>
      </p:sp>
    </p:spTree>
    <p:extLst>
      <p:ext uri="{BB962C8B-B14F-4D97-AF65-F5344CB8AC3E}">
        <p14:creationId xmlns:p14="http://schemas.microsoft.com/office/powerpoint/2010/main" val="38900898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0583" y="99484"/>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272330" y="1436160"/>
            <a:ext cx="8629650" cy="5421841"/>
          </a:xfrm>
        </p:spPr>
        <p:txBody>
          <a:bodyPr>
            <a:normAutofit fontScale="85000" lnSpcReduction="20000"/>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p14="http://schemas.microsoft.com/office/powerpoint/2010/main" val="17736101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57163" y="1047750"/>
            <a:ext cx="8751094" cy="5572125"/>
          </a:xfrm>
        </p:spPr>
        <p:txBody>
          <a:bodyPr>
            <a:normAutofit fontScale="62500" lnSpcReduction="2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p14="http://schemas.microsoft.com/office/powerpoint/2010/main" val="42781623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2277" y="-315416"/>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284366" y="1179688"/>
            <a:ext cx="8774138" cy="5678313"/>
          </a:xfrm>
        </p:spPr>
        <p:txBody>
          <a:bodyPr>
            <a:noAutofit/>
          </a:bodyPr>
          <a:lstStyle/>
          <a:p>
            <a:pPr algn="just"/>
            <a:r>
              <a:rPr lang="pl-PL" sz="2000" dirty="0"/>
              <a:t>Postanowienie o zabezpieczeniu majątkowym wydaje </a:t>
            </a:r>
            <a:r>
              <a:rPr lang="pl-PL" sz="2000" b="1" dirty="0"/>
              <a:t>sąd,</a:t>
            </a:r>
            <a:r>
              <a:rPr lang="pl-PL" sz="2000" dirty="0"/>
              <a:t> a w </a:t>
            </a:r>
            <a:r>
              <a:rPr lang="pl-PL" sz="2000" b="1" dirty="0"/>
              <a:t>postępowaniu przygotowawczym prokurator</a:t>
            </a:r>
            <a:r>
              <a:rPr lang="pl-PL" sz="2000" dirty="0"/>
              <a:t>. </a:t>
            </a:r>
          </a:p>
          <a:p>
            <a:pPr algn="just"/>
            <a:r>
              <a:rPr lang="pl-PL" sz="2000" dirty="0"/>
              <a:t>W postanowieniu określa się </a:t>
            </a:r>
            <a:r>
              <a:rPr lang="pl-PL" sz="2000" b="1" dirty="0"/>
              <a:t>kwotowo</a:t>
            </a:r>
            <a:r>
              <a:rPr lang="pl-PL" sz="2000" dirty="0"/>
              <a:t> </a:t>
            </a:r>
            <a:r>
              <a:rPr lang="pl-PL" sz="2000" u="sng" dirty="0"/>
              <a:t>zakres i sposób zabezpieczenia</a:t>
            </a:r>
            <a:r>
              <a:rPr lang="pl-PL" sz="2000" dirty="0"/>
              <a:t>, uwzględniając rozmiar możliwej do orzeczenia w okolicznościach danej spray grzywny, środków karnych, przepadku lub środków kompensacyjnych. </a:t>
            </a:r>
            <a:r>
              <a:rPr lang="pl-PL" sz="2000" b="1" dirty="0"/>
              <a:t>Rozmiar zabezpieczenia powinien odpowiadać jedynie potrzebom tego, co ma zabezpieczać. </a:t>
            </a:r>
            <a:endParaRPr lang="pl-PL" sz="2000" dirty="0"/>
          </a:p>
          <a:p>
            <a:pPr lvl="1" algn="just"/>
            <a:r>
              <a:rPr lang="pl-PL" sz="2000" dirty="0"/>
              <a:t>Wymóg kwotowego określenia nie dotyczy zabezpieczenia na zajętym przedmiocie podlegającym przepadkowi, jako pochodzącym bezpośrednio z przestępstwa lub służącym albo przeznaczonym do jego popełnienia. </a:t>
            </a:r>
          </a:p>
          <a:p>
            <a:pPr algn="just"/>
            <a:r>
              <a:rPr lang="pl-PL" sz="2000" dirty="0"/>
              <a:t>Na postanowienie w przedmiocie zabezpieczenia przysługuje zażalenie. </a:t>
            </a:r>
          </a:p>
          <a:p>
            <a:pPr lvl="1" algn="just"/>
            <a:r>
              <a:rPr lang="pl-PL" sz="2000" dirty="0"/>
              <a:t>Zażalenie na postanowienie prokuratora rozpoznaje sąd właściwy do rozpoznania sprawy w I instancji. </a:t>
            </a:r>
          </a:p>
          <a:p>
            <a:pPr lvl="1" algn="just"/>
            <a:r>
              <a:rPr lang="pl-PL" sz="2000" dirty="0"/>
              <a:t>Jeżeli postanowienie wydał prokurator, a postępowanie przygotowawcze prowadzone jest w okręgu innego sądu niż sąd miejscowo i rzeczowo właściwy, zażalenie przysługuje do sądu właściwego do rozpoznania sprawy w I instancji. </a:t>
            </a:r>
          </a:p>
        </p:txBody>
      </p:sp>
    </p:spTree>
    <p:extLst>
      <p:ext uri="{BB962C8B-B14F-4D97-AF65-F5344CB8AC3E}">
        <p14:creationId xmlns:p14="http://schemas.microsoft.com/office/powerpoint/2010/main" val="8540060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3408"/>
            <a:ext cx="8958263" cy="1450757"/>
          </a:xfrm>
        </p:spPr>
        <p:txBody>
          <a:bodyPr/>
          <a:lstStyle/>
          <a:p>
            <a:r>
              <a:rPr lang="pl-PL" dirty="0"/>
              <a:t>Upadek zabezpieczenia </a:t>
            </a:r>
          </a:p>
        </p:txBody>
      </p:sp>
      <p:sp>
        <p:nvSpPr>
          <p:cNvPr id="3" name="Symbol zastępczy zawartości 2"/>
          <p:cNvSpPr>
            <a:spLocks noGrp="1"/>
          </p:cNvSpPr>
          <p:nvPr>
            <p:ph idx="1"/>
          </p:nvPr>
        </p:nvSpPr>
        <p:spPr>
          <a:xfrm>
            <a:off x="64294" y="1209676"/>
            <a:ext cx="8958263" cy="5495925"/>
          </a:xfrm>
        </p:spPr>
        <p:txBody>
          <a:bodyPr>
            <a:normAutofit fontScale="70000" lnSpcReduction="2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p14="http://schemas.microsoft.com/office/powerpoint/2010/main" val="5587547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1400"/>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0"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effectLst/>
              </a:rPr>
              <a:t>Tymczasowego zajęcia nie stosuje się do przedmiotów, które nie podlegają egzekucji (por. art. 829 k.p.c. </a:t>
            </a:r>
            <a:r>
              <a:rPr lang="pl-PL" sz="1600" dirty="0">
                <a:effectLst/>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endParaRPr lang="pl-PL" sz="1600" dirty="0">
              <a:effectLst/>
            </a:endParaRPr>
          </a:p>
        </p:txBody>
      </p:sp>
    </p:spTree>
    <p:extLst>
      <p:ext uri="{BB962C8B-B14F-4D97-AF65-F5344CB8AC3E}">
        <p14:creationId xmlns:p14="http://schemas.microsoft.com/office/powerpoint/2010/main" val="14017373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5775" y="69987"/>
            <a:ext cx="8658225" cy="1450757"/>
          </a:xfrm>
        </p:spPr>
        <p:txBody>
          <a:bodyPr/>
          <a:lstStyle/>
          <a:p>
            <a:r>
              <a:rPr lang="pl-PL" dirty="0"/>
              <a:t>Poszukiwanie oskarżonego</a:t>
            </a:r>
          </a:p>
        </p:txBody>
      </p:sp>
      <p:sp>
        <p:nvSpPr>
          <p:cNvPr id="3" name="Symbol zastępczy zawartości 2"/>
          <p:cNvSpPr>
            <a:spLocks noGrp="1"/>
          </p:cNvSpPr>
          <p:nvPr>
            <p:ph idx="1"/>
          </p:nvPr>
        </p:nvSpPr>
        <p:spPr>
          <a:xfrm>
            <a:off x="4868" y="1264188"/>
            <a:ext cx="8658225" cy="5591175"/>
          </a:xfrm>
        </p:spPr>
        <p:txBody>
          <a:bodyPr>
            <a:normAutofit fontScale="925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p14="http://schemas.microsoft.com/office/powerpoint/2010/main" val="3128672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492918" y="2371277"/>
            <a:ext cx="8065294" cy="3766185"/>
          </a:xfrm>
        </p:spPr>
        <p:txBody>
          <a:bodyPr>
            <a:normAutofit fontScale="92500" lnSpcReduction="20000"/>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a:stretch>
            <a:fillRect/>
          </a:stretch>
        </p:blipFill>
        <p:spPr>
          <a:xfrm>
            <a:off x="7773657" y="31001"/>
            <a:ext cx="1288188" cy="2126730"/>
          </a:xfrm>
          <a:prstGeom prst="rect">
            <a:avLst/>
          </a:prstGeom>
        </p:spPr>
      </p:pic>
    </p:spTree>
    <p:extLst>
      <p:ext uri="{BB962C8B-B14F-4D97-AF65-F5344CB8AC3E}">
        <p14:creationId xmlns:p14="http://schemas.microsoft.com/office/powerpoint/2010/main" val="27744219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0" y="1216952"/>
            <a:ext cx="8651081" cy="5619750"/>
          </a:xfrm>
        </p:spPr>
        <p:txBody>
          <a:bodyPr>
            <a:normAutofit fontScale="77500" lnSpcReduction="20000"/>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p14="http://schemas.microsoft.com/office/powerpoint/2010/main" val="33200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16632" y="0"/>
            <a:ext cx="11544300" cy="1450757"/>
          </a:xfrm>
        </p:spPr>
        <p:txBody>
          <a:bodyPr/>
          <a:lstStyle/>
          <a:p>
            <a:r>
              <a:rPr lang="pl-PL" dirty="0"/>
              <a:t>Ujęcie obywatelskie – art. 243</a:t>
            </a:r>
          </a:p>
        </p:txBody>
      </p:sp>
      <p:sp>
        <p:nvSpPr>
          <p:cNvPr id="5" name="Symbol zastępczy zawartości 2"/>
          <p:cNvSpPr>
            <a:spLocks noGrp="1"/>
          </p:cNvSpPr>
          <p:nvPr>
            <p:ph idx="1"/>
          </p:nvPr>
        </p:nvSpPr>
        <p:spPr>
          <a:xfrm>
            <a:off x="257175" y="1124746"/>
            <a:ext cx="8670801" cy="5314155"/>
          </a:xfrm>
        </p:spPr>
        <p:txBody>
          <a:bodyPr>
            <a:normAutofit fontScale="62500" lnSpcReduction="20000"/>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4318948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507493" y="2011681"/>
            <a:ext cx="7036307" cy="4471313"/>
          </a:xfrm>
        </p:spPr>
        <p:txBody>
          <a:bodyPr>
            <a:normAutofit fontScale="70000" lnSpcReduction="20000"/>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p>
          <a:p>
            <a:endParaRPr lang="pl-PL" dirty="0"/>
          </a:p>
        </p:txBody>
      </p:sp>
      <p:pic>
        <p:nvPicPr>
          <p:cNvPr id="5" name="Obraz 4"/>
          <p:cNvPicPr>
            <a:picLocks noChangeAspect="1"/>
          </p:cNvPicPr>
          <p:nvPr/>
        </p:nvPicPr>
        <p:blipFill>
          <a:blip r:embed="rId2"/>
          <a:stretch>
            <a:fillRect/>
          </a:stretch>
        </p:blipFill>
        <p:spPr>
          <a:xfrm>
            <a:off x="7644775" y="0"/>
            <a:ext cx="1499225" cy="2665288"/>
          </a:xfrm>
          <a:prstGeom prst="rect">
            <a:avLst/>
          </a:prstGeom>
        </p:spPr>
      </p:pic>
    </p:spTree>
    <p:extLst>
      <p:ext uri="{BB962C8B-B14F-4D97-AF65-F5344CB8AC3E}">
        <p14:creationId xmlns:p14="http://schemas.microsoft.com/office/powerpoint/2010/main" val="17285592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5" y="0"/>
            <a:ext cx="8079581" cy="1658198"/>
          </a:xfrm>
        </p:spPr>
        <p:txBody>
          <a:bodyPr>
            <a:normAutofit fontScale="90000"/>
          </a:bodyPr>
          <a:lstStyle/>
          <a:p>
            <a:r>
              <a:rPr lang="pl-PL" sz="4400" dirty="0"/>
              <a:t>List gończy – Regulamin urzędowania powszechnych jednostek prokuratury </a:t>
            </a:r>
          </a:p>
        </p:txBody>
      </p:sp>
      <p:sp>
        <p:nvSpPr>
          <p:cNvPr id="3" name="Symbol zastępczy zawartości 2"/>
          <p:cNvSpPr>
            <a:spLocks noGrp="1"/>
          </p:cNvSpPr>
          <p:nvPr>
            <p:ph idx="1"/>
          </p:nvPr>
        </p:nvSpPr>
        <p:spPr>
          <a:xfrm>
            <a:off x="107878" y="1658198"/>
            <a:ext cx="8892284" cy="5009730"/>
          </a:xfrm>
        </p:spPr>
        <p:txBody>
          <a:bodyPr>
            <a:normAutofit fontScale="5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a:stretch>
            <a:fillRect/>
          </a:stretch>
        </p:blipFill>
        <p:spPr>
          <a:xfrm>
            <a:off x="7571210" y="-17258"/>
            <a:ext cx="1572790" cy="1486461"/>
          </a:xfrm>
          <a:prstGeom prst="rect">
            <a:avLst/>
          </a:prstGeom>
        </p:spPr>
      </p:pic>
    </p:spTree>
    <p:extLst>
      <p:ext uri="{BB962C8B-B14F-4D97-AF65-F5344CB8AC3E}">
        <p14:creationId xmlns:p14="http://schemas.microsoft.com/office/powerpoint/2010/main" val="4227840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754" y="9833"/>
            <a:ext cx="8937246" cy="1042903"/>
          </a:xfrm>
        </p:spPr>
        <p:txBody>
          <a:bodyPr>
            <a:normAutofit fontScale="90000"/>
          </a:bodyPr>
          <a:lstStyle/>
          <a:p>
            <a:r>
              <a:rPr lang="pl-PL" sz="4800" dirty="0"/>
              <a:t>List gończy – warunki formalne </a:t>
            </a:r>
            <a:br>
              <a:rPr lang="pl-PL" sz="4800" dirty="0"/>
            </a:br>
            <a:r>
              <a:rPr lang="pl-PL" sz="4800" dirty="0"/>
              <a:t>(art. 280)</a:t>
            </a:r>
          </a:p>
        </p:txBody>
      </p:sp>
      <p:sp>
        <p:nvSpPr>
          <p:cNvPr id="3" name="Symbol zastępczy zawartości 2"/>
          <p:cNvSpPr>
            <a:spLocks noGrp="1"/>
          </p:cNvSpPr>
          <p:nvPr>
            <p:ph idx="1"/>
          </p:nvPr>
        </p:nvSpPr>
        <p:spPr>
          <a:xfrm>
            <a:off x="265747" y="1133475"/>
            <a:ext cx="8658225" cy="5429250"/>
          </a:xfrm>
        </p:spPr>
        <p:txBody>
          <a:bodyPr>
            <a:normAutofit fontScale="62500" lnSpcReduction="2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p14="http://schemas.microsoft.com/office/powerpoint/2010/main" val="35633213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fontScale="92500" lnSpcReduction="10000"/>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a:t>.</a:t>
            </a:r>
          </a:p>
          <a:p>
            <a:pPr algn="just"/>
            <a:endParaRPr lang="pl-PL" dirty="0"/>
          </a:p>
        </p:txBody>
      </p:sp>
    </p:spTree>
    <p:extLst>
      <p:ext uri="{BB962C8B-B14F-4D97-AF65-F5344CB8AC3E}">
        <p14:creationId xmlns:p14="http://schemas.microsoft.com/office/powerpoint/2010/main" val="13686456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265747" y="1190626"/>
            <a:ext cx="8658225" cy="5362575"/>
          </a:xfrm>
        </p:spPr>
        <p:txBody>
          <a:bodyPr>
            <a:normAutofit fontScale="550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endParaRPr lang="pl-PL" dirty="0"/>
          </a:p>
        </p:txBody>
      </p:sp>
    </p:spTree>
    <p:extLst>
      <p:ext uri="{BB962C8B-B14F-4D97-AF65-F5344CB8AC3E}">
        <p14:creationId xmlns:p14="http://schemas.microsoft.com/office/powerpoint/2010/main" val="8707445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3642" y="195963"/>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233498" y="1318802"/>
            <a:ext cx="8629650" cy="5562600"/>
          </a:xfrm>
        </p:spPr>
        <p:txBody>
          <a:bodyPr>
            <a:normAutofit fontScale="85000" lnSpcReduction="10000"/>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p14="http://schemas.microsoft.com/office/powerpoint/2010/main" val="37537716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8637" y="-387424"/>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35091" y="692696"/>
            <a:ext cx="9022556" cy="5905499"/>
          </a:xfrm>
        </p:spPr>
        <p:txBody>
          <a:bodyPr>
            <a:normAutofit fontScale="55000" lnSpcReduction="2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p14="http://schemas.microsoft.com/office/powerpoint/2010/main" val="6197737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2576" y="836712"/>
            <a:ext cx="8663940" cy="5534026"/>
          </a:xfrm>
        </p:spPr>
        <p:txBody>
          <a:bodyPr>
            <a:normAutofit fontScale="55000" lnSpcReduction="2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p14="http://schemas.microsoft.com/office/powerpoint/2010/main" val="42324921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p14="http://schemas.microsoft.com/office/powerpoint/2010/main" val="3880926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61072"/>
            <a:ext cx="9144000" cy="1450757"/>
          </a:xfrm>
        </p:spPr>
        <p:txBody>
          <a:bodyPr>
            <a:normAutofit fontScale="90000"/>
          </a:bodyPr>
          <a:lstStyle/>
          <a:p>
            <a:r>
              <a:rPr lang="pl-PL" sz="4400" dirty="0"/>
              <a:t>Policja sesyjna, czyli środki wymuszające zachowanie porządku w czasie rozprawy </a:t>
            </a:r>
          </a:p>
        </p:txBody>
      </p:sp>
      <p:sp>
        <p:nvSpPr>
          <p:cNvPr id="3" name="Symbol zastępczy zawartości 2"/>
          <p:cNvSpPr>
            <a:spLocks noGrp="1"/>
          </p:cNvSpPr>
          <p:nvPr>
            <p:ph idx="1"/>
          </p:nvPr>
        </p:nvSpPr>
        <p:spPr>
          <a:xfrm>
            <a:off x="1" y="1285876"/>
            <a:ext cx="9079706" cy="5572125"/>
          </a:xfrm>
        </p:spPr>
        <p:txBody>
          <a:bodyPr>
            <a:normAutofit fontScale="550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p14="http://schemas.microsoft.com/office/powerpoint/2010/main" val="4288554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4220</TotalTime>
  <Words>13905</Words>
  <Application>Microsoft Office PowerPoint</Application>
  <PresentationFormat>Pokaz na ekranie (4:3)</PresentationFormat>
  <Paragraphs>694</Paragraphs>
  <Slides>99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99</vt:i4>
      </vt:variant>
    </vt:vector>
  </HeadingPairs>
  <TitlesOfParts>
    <vt:vector size="104" baseType="lpstr">
      <vt:lpstr>Arial</vt:lpstr>
      <vt:lpstr>Calibri</vt:lpstr>
      <vt:lpstr>Times New Roman</vt:lpstr>
      <vt:lpstr>Wingdings</vt:lpstr>
      <vt:lpstr>Motyw pakietu Office</vt:lpstr>
      <vt:lpstr>Prezentacja programu PowerPoint</vt:lpstr>
      <vt:lpstr>Pojęcie i cechy środków przymusu </vt:lpstr>
      <vt:lpstr>Katalog środków przymusu w kpk (dział VI)</vt:lpstr>
      <vt:lpstr>Inne regulacje „przymusowe”</vt:lpstr>
      <vt:lpstr>Warunki stosowania środków przymusu procesowego </vt:lpstr>
      <vt:lpstr>Zatrzymanie</vt:lpstr>
      <vt:lpstr>Rodzaje zatrzymania</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ŚRODKI ZAPOBIEGAWCZE</vt:lpstr>
      <vt:lpstr>Katalog środków zapobiegawczych</vt:lpstr>
      <vt:lpstr>Pojęcie środków zapobiegawczych </vt:lpstr>
      <vt:lpstr>Cele stosowania środków zapobiegawczych</vt:lpstr>
      <vt:lpstr>Funkcje Środków zapobiegawczych</vt:lpstr>
      <vt:lpstr>Stosowanie środków zapobiegawczych </vt:lpstr>
      <vt:lpstr>Stosowanie środków zapobiegawczych </vt:lpstr>
      <vt:lpstr>Przesłanki szczególne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Nowelizacja</vt:lpstr>
      <vt:lpstr>Stosowanie środków zapobiegawczych – wymogi formalne</vt:lpstr>
      <vt:lpstr>Organy, które stosują środki zapobiegawcze </vt:lpstr>
      <vt:lpstr>Czas stosowania środków zapobiegawczych  </vt:lpstr>
      <vt:lpstr>Wniosek o zmianę lub uchylenie środka zapobiegawczego </vt:lpstr>
      <vt:lpstr>Prezentacja programu PowerPoint</vt:lpstr>
      <vt:lpstr>Tymczasowe aresztowanie – pojęcie</vt:lpstr>
      <vt:lpstr>art. 258 § 2 </vt:lpstr>
      <vt:lpstr>Wyrok SA w Krakowie z 5.05.2016 r. II AKz 151/16 </vt:lpstr>
      <vt:lpstr>W ORZECZNICTWIE DOMINUJE JEDNAK STANOWISKO ODMIENNE</vt:lpstr>
      <vt:lpstr>Uchwała SN 7 sędziów z dnia 19.01.2012 r., I KZP 18/11</vt:lpstr>
      <vt:lpstr>Cele stosowania i podstawa dowodowa orzeczenia o tymczasowym aresztowaniu</vt:lpstr>
      <vt:lpstr>Zasady stosowania tymczasowego aresztowania </vt:lpstr>
      <vt:lpstr>Tymczasowe aresztowanie – organ stosujący</vt:lpstr>
      <vt:lpstr>Zakazy stosowania tymczasowego aresztowania</vt:lpstr>
      <vt:lpstr>Tymczasowe aresztowanie – czas trwania </vt:lpstr>
      <vt:lpstr>Tymczasowe aresztowanie – czas trwania </vt:lpstr>
      <vt:lpstr>Tymczasowe aresztowanie – czas trwania </vt:lpstr>
      <vt:lpstr>Posiedzenie aresztowe  </vt:lpstr>
      <vt:lpstr>Tymczasowe aresztowanie – tryb stosowania</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Warunkowe tymczasowe aresztowanie – sprzeciw prokuratora</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Przepadek przedmiotu poręczenia</vt:lpstr>
      <vt:lpstr>Ustanie i Cofnięcie poręczenia </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Prezentacja programu PowerPoint</vt:lpstr>
      <vt:lpstr>Zabezpieczenie majątkowe </vt:lpstr>
      <vt:lpstr>Przesłanki stosowania zabezpieczenia majątkowego</vt:lpstr>
      <vt:lpstr>Postanowienie o zabezpieczeniu </vt:lpstr>
      <vt:lpstr>Upadek zabezpieczenia </vt:lpstr>
      <vt:lpstr>Tymczasowe zajęcie mienia – art. 295 </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Blazej</dc:creator>
  <cp:lastModifiedBy>Karol Jarząbek</cp:lastModifiedBy>
  <cp:revision>39</cp:revision>
  <dcterms:created xsi:type="dcterms:W3CDTF">2017-04-04T15:55:38Z</dcterms:created>
  <dcterms:modified xsi:type="dcterms:W3CDTF">2024-04-14T15:35:35Z</dcterms:modified>
</cp:coreProperties>
</file>