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330" r:id="rId2"/>
    <p:sldId id="372" r:id="rId3"/>
    <p:sldId id="270" r:id="rId4"/>
    <p:sldId id="310" r:id="rId5"/>
    <p:sldId id="283" r:id="rId6"/>
    <p:sldId id="376" r:id="rId7"/>
    <p:sldId id="375" r:id="rId8"/>
    <p:sldId id="331" r:id="rId9"/>
    <p:sldId id="374" r:id="rId10"/>
    <p:sldId id="278" r:id="rId11"/>
    <p:sldId id="336" r:id="rId12"/>
    <p:sldId id="337" r:id="rId13"/>
    <p:sldId id="382" r:id="rId14"/>
    <p:sldId id="340" r:id="rId15"/>
    <p:sldId id="341" r:id="rId16"/>
    <p:sldId id="311" r:id="rId17"/>
    <p:sldId id="312" r:id="rId18"/>
    <p:sldId id="322" r:id="rId19"/>
    <p:sldId id="326" r:id="rId20"/>
    <p:sldId id="321" r:id="rId21"/>
    <p:sldId id="383" r:id="rId22"/>
    <p:sldId id="384" r:id="rId23"/>
    <p:sldId id="385" r:id="rId24"/>
    <p:sldId id="386" r:id="rId25"/>
    <p:sldId id="391" r:id="rId26"/>
    <p:sldId id="313" r:id="rId27"/>
    <p:sldId id="314" r:id="rId28"/>
    <p:sldId id="339" r:id="rId29"/>
    <p:sldId id="381" r:id="rId30"/>
    <p:sldId id="362" r:id="rId31"/>
    <p:sldId id="363" r:id="rId32"/>
    <p:sldId id="347" r:id="rId33"/>
    <p:sldId id="348" r:id="rId34"/>
    <p:sldId id="349" r:id="rId35"/>
    <p:sldId id="350" r:id="rId36"/>
    <p:sldId id="351" r:id="rId37"/>
    <p:sldId id="352" r:id="rId38"/>
    <p:sldId id="353" r:id="rId39"/>
    <p:sldId id="387" r:id="rId40"/>
    <p:sldId id="261" r:id="rId41"/>
    <p:sldId id="263" r:id="rId42"/>
    <p:sldId id="269" r:id="rId43"/>
    <p:sldId id="264" r:id="rId44"/>
    <p:sldId id="265" r:id="rId45"/>
    <p:sldId id="388" r:id="rId46"/>
    <p:sldId id="271" r:id="rId47"/>
    <p:sldId id="272" r:id="rId48"/>
    <p:sldId id="274" r:id="rId49"/>
    <p:sldId id="275" r:id="rId50"/>
    <p:sldId id="276" r:id="rId51"/>
    <p:sldId id="389" r:id="rId52"/>
    <p:sldId id="262" r:id="rId53"/>
    <p:sldId id="277" r:id="rId54"/>
    <p:sldId id="279" r:id="rId55"/>
    <p:sldId id="390" r:id="rId56"/>
    <p:sldId id="280" r:id="rId57"/>
    <p:sldId id="267" r:id="rId58"/>
    <p:sldId id="281" r:id="rId59"/>
    <p:sldId id="282" r:id="rId6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60"/>
  </p:normalViewPr>
  <p:slideViewPr>
    <p:cSldViewPr snapToGrid="0">
      <p:cViewPr varScale="1">
        <p:scale>
          <a:sx n="59" d="100"/>
          <a:sy n="59" d="100"/>
        </p:scale>
        <p:origin x="9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dgm:t>
        <a:bodyPr/>
        <a:lstStyle/>
        <a:p>
          <a:r>
            <a:rPr lang="pl-PL" sz="1200" b="1" dirty="0"/>
            <a:t>Przywrócenie 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dgm:t>
        <a:bodyPr/>
        <a:lstStyle/>
        <a:p>
          <a:r>
            <a:rPr lang="pl-PL" dirty="0"/>
            <a:t>dokonanie czynności procesowej wraz z wnioskiem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dgm:presLayoutVars>
          <dgm:bulletEnabled val="1"/>
        </dgm:presLayoutVars>
      </dgm:prSet>
      <dgm:spPr/>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pt>
  </dgm:ptLst>
  <dgm:cxnLst>
    <dgm:cxn modelId="{60B2B36B-9A1C-4245-9369-51E1C5912A58}" srcId="{E4CD59A1-6DBF-4643-AD6B-778AD149CE98}" destId="{CCA2B1EE-30D9-4EF2-A41C-A36D207EFF3A}" srcOrd="3" destOrd="0" parTransId="{FB50634F-0D81-4783-90B1-68C074A9E286}" sibTransId="{A0C3A3B4-5623-49E3-8881-6AB0C37D7028}"/>
    <dgm:cxn modelId="{FB08534F-913E-440F-98AA-2614BC20A359}" type="presOf" srcId="{DC4556B3-67CA-4DD5-91A4-C7B01C37F553}" destId="{FAE24FA6-9D39-4FFF-AC8A-798B8587050C}" srcOrd="0" destOrd="0" presId="urn:microsoft.com/office/officeart/2005/8/layout/equation1"/>
    <dgm:cxn modelId="{22E54774-0A0E-4A5E-B387-9AF95489E8D1}" type="presOf" srcId="{EC11F98A-3F7F-41A1-85A8-7DDC890CB10E}" destId="{D00BE04B-B893-42FA-8C9C-6CB4CDE9CDB2}"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56388B92-D137-4361-8E7D-C87839A245F8}" type="presOf" srcId="{B081C212-86A8-46AC-911D-7C13C55E54C8}" destId="{77D5AEFD-EA1C-4955-B499-2D7F45C22964}" srcOrd="0" destOrd="0" presId="urn:microsoft.com/office/officeart/2005/8/layout/equation1"/>
    <dgm:cxn modelId="{44C65397-55E0-4F94-8381-A6306F165B7B}" srcId="{E4CD59A1-6DBF-4643-AD6B-778AD149CE98}" destId="{FEDB9B93-F98F-46E6-8CA1-CD9EBF6A74B5}" srcOrd="2" destOrd="0" parTransId="{F71D6DBD-37CD-4E10-9B72-E8AD0BF77549}" sibTransId="{3F34BCD1-0022-4843-8475-F5B4042FC980}"/>
    <dgm:cxn modelId="{4A0B5E9E-683A-4E8B-9245-2BE5267B044A}" type="presOf" srcId="{FEDB9B93-F98F-46E6-8CA1-CD9EBF6A74B5}" destId="{54FECA4B-3657-44EE-810E-7C632F08A33D}"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16454CB2-88CD-4D35-BEA3-5517B40DCECD}" type="presOf" srcId="{E4CD59A1-6DBF-4643-AD6B-778AD149CE98}" destId="{9E50FA1D-4EB2-4271-92BA-EF8703392124}"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97D7C7DA-8629-458D-9FBE-43EC8A661756}" type="presOf" srcId="{DCC9DF3E-55C5-4613-BAC9-05AEB3575B9B}" destId="{0E46FC82-5C9B-4FF3-BA79-024232A8FFBE}" srcOrd="0" destOrd="0" presId="urn:microsoft.com/office/officeart/2005/8/layout/equation1"/>
    <dgm:cxn modelId="{4A0706F2-2968-4206-8E1D-A473C391AB15}" type="presOf" srcId="{3F34BCD1-0022-4843-8475-F5B4042FC980}" destId="{02DEEF10-636C-4FBD-95FF-F38644BF5D09}" srcOrd="0" destOrd="0" presId="urn:microsoft.com/office/officeart/2005/8/layout/equation1"/>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064029-CD4C-4EA6-8189-75262B9384E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963D6D4F-46B4-49C0-AB2D-344BB70A893C}">
      <dgm:prSet/>
      <dgm:spPr/>
      <dgm:t>
        <a:bodyPr/>
        <a:lstStyle/>
        <a:p>
          <a:pPr rtl="0"/>
          <a:r>
            <a:rPr lang="pl-PL" dirty="0"/>
            <a:t>Przyczyny odwoławcze </a:t>
          </a:r>
        </a:p>
      </dgm:t>
    </dgm:pt>
    <dgm:pt modelId="{9B77409E-D3B1-4D5E-8832-B1DEC4F942AB}" type="parTrans" cxnId="{CDE35E75-66CD-45D4-8A8F-559595576C11}">
      <dgm:prSet/>
      <dgm:spPr/>
      <dgm:t>
        <a:bodyPr/>
        <a:lstStyle/>
        <a:p>
          <a:endParaRPr lang="pl-PL"/>
        </a:p>
      </dgm:t>
    </dgm:pt>
    <dgm:pt modelId="{23585124-9A34-4ADB-A249-C7AE0D445430}" type="sibTrans" cxnId="{CDE35E75-66CD-45D4-8A8F-559595576C11}">
      <dgm:prSet/>
      <dgm:spPr/>
      <dgm:t>
        <a:bodyPr/>
        <a:lstStyle/>
        <a:p>
          <a:endParaRPr lang="pl-PL"/>
        </a:p>
      </dgm:t>
    </dgm:pt>
    <dgm:pt modelId="{C558AF40-6D40-46FB-8886-E40F31F7E11A}">
      <dgm:prSet/>
      <dgm:spPr/>
      <dgm:t>
        <a:bodyPr/>
        <a:lstStyle/>
        <a:p>
          <a:pPr rtl="0"/>
          <a:r>
            <a:rPr lang="pl-PL" dirty="0"/>
            <a:t>Względne </a:t>
          </a:r>
        </a:p>
      </dgm:t>
    </dgm:pt>
    <dgm:pt modelId="{125F325D-4E3B-4394-97F3-3DB601D01DF9}" type="parTrans" cxnId="{2DBDD948-5227-4584-9F15-9A5EC8B75DC2}">
      <dgm:prSet/>
      <dgm:spPr/>
      <dgm:t>
        <a:bodyPr/>
        <a:lstStyle/>
        <a:p>
          <a:endParaRPr lang="pl-PL"/>
        </a:p>
      </dgm:t>
    </dgm:pt>
    <dgm:pt modelId="{A00D08FB-2B57-4342-925B-201835FB61D7}" type="sibTrans" cxnId="{2DBDD948-5227-4584-9F15-9A5EC8B75DC2}">
      <dgm:prSet/>
      <dgm:spPr/>
      <dgm:t>
        <a:bodyPr/>
        <a:lstStyle/>
        <a:p>
          <a:endParaRPr lang="pl-PL"/>
        </a:p>
      </dgm:t>
    </dgm:pt>
    <dgm:pt modelId="{6AD9B0B7-16A8-4A31-8D53-28D35A1371C7}">
      <dgm:prSet/>
      <dgm:spPr/>
      <dgm:t>
        <a:bodyPr/>
        <a:lstStyle/>
        <a:p>
          <a:pPr rtl="0"/>
          <a:r>
            <a:rPr lang="pl-PL" dirty="0"/>
            <a:t>Bezwzględne </a:t>
          </a:r>
        </a:p>
      </dgm:t>
    </dgm:pt>
    <dgm:pt modelId="{A24FFDB2-C6E0-4614-BCA4-86DFAE2FA27F}" type="parTrans" cxnId="{C5905BB3-8E9C-44DF-9B3B-208C787FDF92}">
      <dgm:prSet/>
      <dgm:spPr/>
      <dgm:t>
        <a:bodyPr/>
        <a:lstStyle/>
        <a:p>
          <a:endParaRPr lang="pl-PL"/>
        </a:p>
      </dgm:t>
    </dgm:pt>
    <dgm:pt modelId="{BAAFA365-099D-4B6D-ABDC-1CD3F3E33556}" type="sibTrans" cxnId="{C5905BB3-8E9C-44DF-9B3B-208C787FDF92}">
      <dgm:prSet/>
      <dgm:spPr/>
      <dgm:t>
        <a:bodyPr/>
        <a:lstStyle/>
        <a:p>
          <a:endParaRPr lang="pl-PL"/>
        </a:p>
      </dgm:t>
    </dgm:pt>
    <dgm:pt modelId="{24DF7CEE-D8D4-4B11-AC60-B46AA9FD7C18}" type="pres">
      <dgm:prSet presAssocID="{B0064029-CD4C-4EA6-8189-75262B9384E4}" presName="hierChild1" presStyleCnt="0">
        <dgm:presLayoutVars>
          <dgm:orgChart val="1"/>
          <dgm:chPref val="1"/>
          <dgm:dir/>
          <dgm:animOne val="branch"/>
          <dgm:animLvl val="lvl"/>
          <dgm:resizeHandles/>
        </dgm:presLayoutVars>
      </dgm:prSet>
      <dgm:spPr/>
    </dgm:pt>
    <dgm:pt modelId="{06FD50D9-77CE-456F-B0D1-E07DA3FD2360}" type="pres">
      <dgm:prSet presAssocID="{963D6D4F-46B4-49C0-AB2D-344BB70A893C}" presName="hierRoot1" presStyleCnt="0">
        <dgm:presLayoutVars>
          <dgm:hierBranch val="init"/>
        </dgm:presLayoutVars>
      </dgm:prSet>
      <dgm:spPr/>
    </dgm:pt>
    <dgm:pt modelId="{58C7FD7A-2727-4700-A301-C09FAC33F490}" type="pres">
      <dgm:prSet presAssocID="{963D6D4F-46B4-49C0-AB2D-344BB70A893C}" presName="rootComposite1" presStyleCnt="0"/>
      <dgm:spPr/>
    </dgm:pt>
    <dgm:pt modelId="{EA7B902F-8E72-43E9-8235-826EFFE5B619}" type="pres">
      <dgm:prSet presAssocID="{963D6D4F-46B4-49C0-AB2D-344BB70A893C}" presName="rootText1" presStyleLbl="node0" presStyleIdx="0" presStyleCnt="1" custScaleX="180267">
        <dgm:presLayoutVars>
          <dgm:chPref val="3"/>
        </dgm:presLayoutVars>
      </dgm:prSet>
      <dgm:spPr/>
    </dgm:pt>
    <dgm:pt modelId="{C4531DD7-4691-4EED-A655-59DACFBD201C}" type="pres">
      <dgm:prSet presAssocID="{963D6D4F-46B4-49C0-AB2D-344BB70A893C}" presName="rootConnector1" presStyleLbl="node1" presStyleIdx="0" presStyleCnt="0"/>
      <dgm:spPr/>
    </dgm:pt>
    <dgm:pt modelId="{546B83F4-5BE8-4553-AA13-5A1F406ADEBB}" type="pres">
      <dgm:prSet presAssocID="{963D6D4F-46B4-49C0-AB2D-344BB70A893C}" presName="hierChild2" presStyleCnt="0"/>
      <dgm:spPr/>
    </dgm:pt>
    <dgm:pt modelId="{37FDF41B-7129-431D-88EE-E8C5C59E8517}" type="pres">
      <dgm:prSet presAssocID="{125F325D-4E3B-4394-97F3-3DB601D01DF9}" presName="Name37" presStyleLbl="parChTrans1D2" presStyleIdx="0" presStyleCnt="2"/>
      <dgm:spPr/>
    </dgm:pt>
    <dgm:pt modelId="{789538C0-5182-415A-AF3C-2C690DE0568B}" type="pres">
      <dgm:prSet presAssocID="{C558AF40-6D40-46FB-8886-E40F31F7E11A}" presName="hierRoot2" presStyleCnt="0">
        <dgm:presLayoutVars>
          <dgm:hierBranch val="init"/>
        </dgm:presLayoutVars>
      </dgm:prSet>
      <dgm:spPr/>
    </dgm:pt>
    <dgm:pt modelId="{3F0F0DC0-68E5-49DC-B455-2F6D139578E1}" type="pres">
      <dgm:prSet presAssocID="{C558AF40-6D40-46FB-8886-E40F31F7E11A}" presName="rootComposite" presStyleCnt="0"/>
      <dgm:spPr/>
    </dgm:pt>
    <dgm:pt modelId="{B74932B5-C0D5-4ACC-ADC6-A3FFE327D865}" type="pres">
      <dgm:prSet presAssocID="{C558AF40-6D40-46FB-8886-E40F31F7E11A}" presName="rootText" presStyleLbl="node2" presStyleIdx="0" presStyleCnt="2">
        <dgm:presLayoutVars>
          <dgm:chPref val="3"/>
        </dgm:presLayoutVars>
      </dgm:prSet>
      <dgm:spPr/>
    </dgm:pt>
    <dgm:pt modelId="{989E06D8-E562-4B66-9786-03AE31EC57A5}" type="pres">
      <dgm:prSet presAssocID="{C558AF40-6D40-46FB-8886-E40F31F7E11A}" presName="rootConnector" presStyleLbl="node2" presStyleIdx="0" presStyleCnt="2"/>
      <dgm:spPr/>
    </dgm:pt>
    <dgm:pt modelId="{E977E807-3D65-471B-AD38-17D3BBA5BBD7}" type="pres">
      <dgm:prSet presAssocID="{C558AF40-6D40-46FB-8886-E40F31F7E11A}" presName="hierChild4" presStyleCnt="0"/>
      <dgm:spPr/>
    </dgm:pt>
    <dgm:pt modelId="{DCEEAF5C-4D5D-4A50-A0C3-46E868783411}" type="pres">
      <dgm:prSet presAssocID="{C558AF40-6D40-46FB-8886-E40F31F7E11A}" presName="hierChild5" presStyleCnt="0"/>
      <dgm:spPr/>
    </dgm:pt>
    <dgm:pt modelId="{78A50A7A-B096-419B-BA1E-123DA5735D30}" type="pres">
      <dgm:prSet presAssocID="{A24FFDB2-C6E0-4614-BCA4-86DFAE2FA27F}" presName="Name37" presStyleLbl="parChTrans1D2" presStyleIdx="1" presStyleCnt="2"/>
      <dgm:spPr/>
    </dgm:pt>
    <dgm:pt modelId="{D7265809-5C79-406F-B917-70CA928FD5A2}" type="pres">
      <dgm:prSet presAssocID="{6AD9B0B7-16A8-4A31-8D53-28D35A1371C7}" presName="hierRoot2" presStyleCnt="0">
        <dgm:presLayoutVars>
          <dgm:hierBranch val="init"/>
        </dgm:presLayoutVars>
      </dgm:prSet>
      <dgm:spPr/>
    </dgm:pt>
    <dgm:pt modelId="{14A4C387-1F72-4D35-AE55-FB54BB4E11C1}" type="pres">
      <dgm:prSet presAssocID="{6AD9B0B7-16A8-4A31-8D53-28D35A1371C7}" presName="rootComposite" presStyleCnt="0"/>
      <dgm:spPr/>
    </dgm:pt>
    <dgm:pt modelId="{386B76B9-25EF-4935-98B3-ACF69CD25F52}" type="pres">
      <dgm:prSet presAssocID="{6AD9B0B7-16A8-4A31-8D53-28D35A1371C7}" presName="rootText" presStyleLbl="node2" presStyleIdx="1" presStyleCnt="2">
        <dgm:presLayoutVars>
          <dgm:chPref val="3"/>
        </dgm:presLayoutVars>
      </dgm:prSet>
      <dgm:spPr/>
    </dgm:pt>
    <dgm:pt modelId="{BA0DBDA9-D357-494C-8A0A-85FF45D6DDB4}" type="pres">
      <dgm:prSet presAssocID="{6AD9B0B7-16A8-4A31-8D53-28D35A1371C7}" presName="rootConnector" presStyleLbl="node2" presStyleIdx="1" presStyleCnt="2"/>
      <dgm:spPr/>
    </dgm:pt>
    <dgm:pt modelId="{8EC8157F-0F73-4BC7-8B40-88661BA2C297}" type="pres">
      <dgm:prSet presAssocID="{6AD9B0B7-16A8-4A31-8D53-28D35A1371C7}" presName="hierChild4" presStyleCnt="0"/>
      <dgm:spPr/>
    </dgm:pt>
    <dgm:pt modelId="{26459AD9-7DEB-4EA5-89E0-BF192776B270}" type="pres">
      <dgm:prSet presAssocID="{6AD9B0B7-16A8-4A31-8D53-28D35A1371C7}" presName="hierChild5" presStyleCnt="0"/>
      <dgm:spPr/>
    </dgm:pt>
    <dgm:pt modelId="{EF7E1D4C-587C-4C9C-B811-46AC18C651C0}" type="pres">
      <dgm:prSet presAssocID="{963D6D4F-46B4-49C0-AB2D-344BB70A893C}" presName="hierChild3" presStyleCnt="0"/>
      <dgm:spPr/>
    </dgm:pt>
  </dgm:ptLst>
  <dgm:cxnLst>
    <dgm:cxn modelId="{0272BD31-8E75-40D3-A7EB-5BEC5026D20A}" type="presOf" srcId="{125F325D-4E3B-4394-97F3-3DB601D01DF9}" destId="{37FDF41B-7129-431D-88EE-E8C5C59E8517}" srcOrd="0" destOrd="0" presId="urn:microsoft.com/office/officeart/2005/8/layout/orgChart1"/>
    <dgm:cxn modelId="{4ECF323A-8953-4653-B500-C282CB679A90}" type="presOf" srcId="{C558AF40-6D40-46FB-8886-E40F31F7E11A}" destId="{B74932B5-C0D5-4ACC-ADC6-A3FFE327D865}" srcOrd="0" destOrd="0" presId="urn:microsoft.com/office/officeart/2005/8/layout/orgChart1"/>
    <dgm:cxn modelId="{C1DF5C44-8340-4DFB-8436-BA9AFAEC872E}" type="presOf" srcId="{6AD9B0B7-16A8-4A31-8D53-28D35A1371C7}" destId="{386B76B9-25EF-4935-98B3-ACF69CD25F52}" srcOrd="0" destOrd="0" presId="urn:microsoft.com/office/officeart/2005/8/layout/orgChart1"/>
    <dgm:cxn modelId="{2DBDD948-5227-4584-9F15-9A5EC8B75DC2}" srcId="{963D6D4F-46B4-49C0-AB2D-344BB70A893C}" destId="{C558AF40-6D40-46FB-8886-E40F31F7E11A}" srcOrd="0" destOrd="0" parTransId="{125F325D-4E3B-4394-97F3-3DB601D01DF9}" sibTransId="{A00D08FB-2B57-4342-925B-201835FB61D7}"/>
    <dgm:cxn modelId="{D38FEE74-4A97-4A66-827D-7379038E325A}" type="presOf" srcId="{C558AF40-6D40-46FB-8886-E40F31F7E11A}" destId="{989E06D8-E562-4B66-9786-03AE31EC57A5}" srcOrd="1" destOrd="0" presId="urn:microsoft.com/office/officeart/2005/8/layout/orgChart1"/>
    <dgm:cxn modelId="{CDE35E75-66CD-45D4-8A8F-559595576C11}" srcId="{B0064029-CD4C-4EA6-8189-75262B9384E4}" destId="{963D6D4F-46B4-49C0-AB2D-344BB70A893C}" srcOrd="0" destOrd="0" parTransId="{9B77409E-D3B1-4D5E-8832-B1DEC4F942AB}" sibTransId="{23585124-9A34-4ADB-A249-C7AE0D445430}"/>
    <dgm:cxn modelId="{00E2BD78-2589-4FBC-A9FB-DFC4A25BE986}" type="presOf" srcId="{A24FFDB2-C6E0-4614-BCA4-86DFAE2FA27F}" destId="{78A50A7A-B096-419B-BA1E-123DA5735D30}" srcOrd="0" destOrd="0" presId="urn:microsoft.com/office/officeart/2005/8/layout/orgChart1"/>
    <dgm:cxn modelId="{6A504DAD-CBF6-4E09-BE69-7CBE1B4DC87F}" type="presOf" srcId="{6AD9B0B7-16A8-4A31-8D53-28D35A1371C7}" destId="{BA0DBDA9-D357-494C-8A0A-85FF45D6DDB4}" srcOrd="1" destOrd="0" presId="urn:microsoft.com/office/officeart/2005/8/layout/orgChart1"/>
    <dgm:cxn modelId="{5D2D8EB1-E9FB-48DB-951F-6FFC5F81E482}" type="presOf" srcId="{B0064029-CD4C-4EA6-8189-75262B9384E4}" destId="{24DF7CEE-D8D4-4B11-AC60-B46AA9FD7C18}" srcOrd="0" destOrd="0" presId="urn:microsoft.com/office/officeart/2005/8/layout/orgChart1"/>
    <dgm:cxn modelId="{C5905BB3-8E9C-44DF-9B3B-208C787FDF92}" srcId="{963D6D4F-46B4-49C0-AB2D-344BB70A893C}" destId="{6AD9B0B7-16A8-4A31-8D53-28D35A1371C7}" srcOrd="1" destOrd="0" parTransId="{A24FFDB2-C6E0-4614-BCA4-86DFAE2FA27F}" sibTransId="{BAAFA365-099D-4B6D-ABDC-1CD3F3E33556}"/>
    <dgm:cxn modelId="{8D6649D1-F95D-4449-8B71-3BE92FC38FCD}" type="presOf" srcId="{963D6D4F-46B4-49C0-AB2D-344BB70A893C}" destId="{C4531DD7-4691-4EED-A655-59DACFBD201C}" srcOrd="1" destOrd="0" presId="urn:microsoft.com/office/officeart/2005/8/layout/orgChart1"/>
    <dgm:cxn modelId="{8B7ADDDB-E797-4595-B301-5C4F7B101D92}" type="presOf" srcId="{963D6D4F-46B4-49C0-AB2D-344BB70A893C}" destId="{EA7B902F-8E72-43E9-8235-826EFFE5B619}" srcOrd="0" destOrd="0" presId="urn:microsoft.com/office/officeart/2005/8/layout/orgChart1"/>
    <dgm:cxn modelId="{60DE69E5-D611-4A2A-B732-3DD0F3CAFA13}" type="presParOf" srcId="{24DF7CEE-D8D4-4B11-AC60-B46AA9FD7C18}" destId="{06FD50D9-77CE-456F-B0D1-E07DA3FD2360}" srcOrd="0" destOrd="0" presId="urn:microsoft.com/office/officeart/2005/8/layout/orgChart1"/>
    <dgm:cxn modelId="{1BF3B4E5-E8C6-45F7-BAE0-E32A7717BE5E}" type="presParOf" srcId="{06FD50D9-77CE-456F-B0D1-E07DA3FD2360}" destId="{58C7FD7A-2727-4700-A301-C09FAC33F490}" srcOrd="0" destOrd="0" presId="urn:microsoft.com/office/officeart/2005/8/layout/orgChart1"/>
    <dgm:cxn modelId="{63698E7C-BCA0-44E5-A187-8F11C1988A4A}" type="presParOf" srcId="{58C7FD7A-2727-4700-A301-C09FAC33F490}" destId="{EA7B902F-8E72-43E9-8235-826EFFE5B619}" srcOrd="0" destOrd="0" presId="urn:microsoft.com/office/officeart/2005/8/layout/orgChart1"/>
    <dgm:cxn modelId="{10F3093C-3B1F-4147-AE43-9525227DA4E2}" type="presParOf" srcId="{58C7FD7A-2727-4700-A301-C09FAC33F490}" destId="{C4531DD7-4691-4EED-A655-59DACFBD201C}" srcOrd="1" destOrd="0" presId="urn:microsoft.com/office/officeart/2005/8/layout/orgChart1"/>
    <dgm:cxn modelId="{D06677D1-B021-4769-8BC8-79EBC0C48366}" type="presParOf" srcId="{06FD50D9-77CE-456F-B0D1-E07DA3FD2360}" destId="{546B83F4-5BE8-4553-AA13-5A1F406ADEBB}" srcOrd="1" destOrd="0" presId="urn:microsoft.com/office/officeart/2005/8/layout/orgChart1"/>
    <dgm:cxn modelId="{1C08BE2A-B807-45E4-AC1D-DF00846FBBF8}" type="presParOf" srcId="{546B83F4-5BE8-4553-AA13-5A1F406ADEBB}" destId="{37FDF41B-7129-431D-88EE-E8C5C59E8517}" srcOrd="0" destOrd="0" presId="urn:microsoft.com/office/officeart/2005/8/layout/orgChart1"/>
    <dgm:cxn modelId="{157AA63E-3B90-410B-BB09-EB1ED36D40CF}" type="presParOf" srcId="{546B83F4-5BE8-4553-AA13-5A1F406ADEBB}" destId="{789538C0-5182-415A-AF3C-2C690DE0568B}" srcOrd="1" destOrd="0" presId="urn:microsoft.com/office/officeart/2005/8/layout/orgChart1"/>
    <dgm:cxn modelId="{9996072A-F580-4498-9BFC-8DAB3FE3CB50}" type="presParOf" srcId="{789538C0-5182-415A-AF3C-2C690DE0568B}" destId="{3F0F0DC0-68E5-49DC-B455-2F6D139578E1}" srcOrd="0" destOrd="0" presId="urn:microsoft.com/office/officeart/2005/8/layout/orgChart1"/>
    <dgm:cxn modelId="{CE01B4CA-0DC0-410C-91E1-1FF36FC6E0B2}" type="presParOf" srcId="{3F0F0DC0-68E5-49DC-B455-2F6D139578E1}" destId="{B74932B5-C0D5-4ACC-ADC6-A3FFE327D865}" srcOrd="0" destOrd="0" presId="urn:microsoft.com/office/officeart/2005/8/layout/orgChart1"/>
    <dgm:cxn modelId="{C2918F62-8FD7-4505-81C9-28FC0C0B004C}" type="presParOf" srcId="{3F0F0DC0-68E5-49DC-B455-2F6D139578E1}" destId="{989E06D8-E562-4B66-9786-03AE31EC57A5}" srcOrd="1" destOrd="0" presId="urn:microsoft.com/office/officeart/2005/8/layout/orgChart1"/>
    <dgm:cxn modelId="{509FCF0F-E220-42DD-B358-1463B98E1FEA}" type="presParOf" srcId="{789538C0-5182-415A-AF3C-2C690DE0568B}" destId="{E977E807-3D65-471B-AD38-17D3BBA5BBD7}" srcOrd="1" destOrd="0" presId="urn:microsoft.com/office/officeart/2005/8/layout/orgChart1"/>
    <dgm:cxn modelId="{870E6C4D-2CAF-4592-8CBB-1DC0F564F2C1}" type="presParOf" srcId="{789538C0-5182-415A-AF3C-2C690DE0568B}" destId="{DCEEAF5C-4D5D-4A50-A0C3-46E868783411}" srcOrd="2" destOrd="0" presId="urn:microsoft.com/office/officeart/2005/8/layout/orgChart1"/>
    <dgm:cxn modelId="{63A5AE5F-E6DD-407F-B7B3-7717F9EDCC75}" type="presParOf" srcId="{546B83F4-5BE8-4553-AA13-5A1F406ADEBB}" destId="{78A50A7A-B096-419B-BA1E-123DA5735D30}" srcOrd="2" destOrd="0" presId="urn:microsoft.com/office/officeart/2005/8/layout/orgChart1"/>
    <dgm:cxn modelId="{F05C4FAB-8A85-457B-8AF6-2AF8F1CE7B3B}" type="presParOf" srcId="{546B83F4-5BE8-4553-AA13-5A1F406ADEBB}" destId="{D7265809-5C79-406F-B917-70CA928FD5A2}" srcOrd="3" destOrd="0" presId="urn:microsoft.com/office/officeart/2005/8/layout/orgChart1"/>
    <dgm:cxn modelId="{6768D95B-C4A5-4170-A52C-AB530E338D21}" type="presParOf" srcId="{D7265809-5C79-406F-B917-70CA928FD5A2}" destId="{14A4C387-1F72-4D35-AE55-FB54BB4E11C1}" srcOrd="0" destOrd="0" presId="urn:microsoft.com/office/officeart/2005/8/layout/orgChart1"/>
    <dgm:cxn modelId="{FAA68966-B9F9-4088-AF59-725BE021BB24}" type="presParOf" srcId="{14A4C387-1F72-4D35-AE55-FB54BB4E11C1}" destId="{386B76B9-25EF-4935-98B3-ACF69CD25F52}" srcOrd="0" destOrd="0" presId="urn:microsoft.com/office/officeart/2005/8/layout/orgChart1"/>
    <dgm:cxn modelId="{03543526-FEA5-4DFA-8289-E14210C8DB22}" type="presParOf" srcId="{14A4C387-1F72-4D35-AE55-FB54BB4E11C1}" destId="{BA0DBDA9-D357-494C-8A0A-85FF45D6DDB4}" srcOrd="1" destOrd="0" presId="urn:microsoft.com/office/officeart/2005/8/layout/orgChart1"/>
    <dgm:cxn modelId="{55D3D431-69B8-43E1-9189-7B05CF64F078}" type="presParOf" srcId="{D7265809-5C79-406F-B917-70CA928FD5A2}" destId="{8EC8157F-0F73-4BC7-8B40-88661BA2C297}" srcOrd="1" destOrd="0" presId="urn:microsoft.com/office/officeart/2005/8/layout/orgChart1"/>
    <dgm:cxn modelId="{12D35BD8-DD72-47B8-8FCC-0D3BC5A3F18A}" type="presParOf" srcId="{D7265809-5C79-406F-B917-70CA928FD5A2}" destId="{26459AD9-7DEB-4EA5-89E0-BF192776B270}" srcOrd="2" destOrd="0" presId="urn:microsoft.com/office/officeart/2005/8/layout/orgChart1"/>
    <dgm:cxn modelId="{9D614FF5-116C-42EB-8AA1-920E7E0D9B8B}" type="presParOf" srcId="{06FD50D9-77CE-456F-B0D1-E07DA3FD2360}" destId="{EF7E1D4C-587C-4C9C-B811-46AC18C651C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24FA6-9D39-4FFF-AC8A-798B8587050C}">
      <dsp:nvSpPr>
        <dsp:cNvPr id="0" name=""/>
        <dsp:cNvSpPr/>
      </dsp:nvSpPr>
      <dsp:spPr>
        <a:xfrm>
          <a:off x="6987" y="951503"/>
          <a:ext cx="1941407" cy="194140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kern="1200" dirty="0"/>
            <a:t>niedochowanie terminu z przyczyn niezależnych od uczestnika postępowania</a:t>
          </a:r>
        </a:p>
      </dsp:txBody>
      <dsp:txXfrm>
        <a:off x="291299" y="1235815"/>
        <a:ext cx="1372783" cy="1372783"/>
      </dsp:txXfrm>
    </dsp:sp>
    <dsp:sp modelId="{0E46FC82-5C9B-4FF3-BA79-024232A8FFBE}">
      <dsp:nvSpPr>
        <dsp:cNvPr id="0" name=""/>
        <dsp:cNvSpPr/>
      </dsp:nvSpPr>
      <dsp:spPr>
        <a:xfrm>
          <a:off x="2106037" y="1359198"/>
          <a:ext cx="1126016" cy="1126016"/>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2255290" y="1789787"/>
        <a:ext cx="827510" cy="264838"/>
      </dsp:txXfrm>
    </dsp:sp>
    <dsp:sp modelId="{D00BE04B-B893-42FA-8C9C-6CB4CDE9CDB2}">
      <dsp:nvSpPr>
        <dsp:cNvPr id="0" name=""/>
        <dsp:cNvSpPr/>
      </dsp:nvSpPr>
      <dsp:spPr>
        <a:xfrm>
          <a:off x="3389696" y="951503"/>
          <a:ext cx="1941407" cy="1941407"/>
        </a:xfrm>
        <a:prstGeom prst="ellipse">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kern="1200" dirty="0"/>
            <a:t>złożenie wniosku o przywrócenie terminu w terminie zawitym 7 dni od dnia ustania przyczyny </a:t>
          </a:r>
        </a:p>
      </dsp:txBody>
      <dsp:txXfrm>
        <a:off x="3674008" y="1235815"/>
        <a:ext cx="1372783" cy="1372783"/>
      </dsp:txXfrm>
    </dsp:sp>
    <dsp:sp modelId="{77D5AEFD-EA1C-4955-B499-2D7F45C22964}">
      <dsp:nvSpPr>
        <dsp:cNvPr id="0" name=""/>
        <dsp:cNvSpPr/>
      </dsp:nvSpPr>
      <dsp:spPr>
        <a:xfrm>
          <a:off x="5488746" y="1359198"/>
          <a:ext cx="1126016" cy="1126016"/>
        </a:xfrm>
        <a:prstGeom prst="mathPlus">
          <a:avLst/>
        </a:prstGeom>
        <a:solidFill>
          <a:schemeClr val="accent4">
            <a:hueOff val="4900445"/>
            <a:satOff val="-20388"/>
            <a:lumOff val="48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5637999" y="1789787"/>
        <a:ext cx="827510" cy="264838"/>
      </dsp:txXfrm>
    </dsp:sp>
    <dsp:sp modelId="{54FECA4B-3657-44EE-810E-7C632F08A33D}">
      <dsp:nvSpPr>
        <dsp:cNvPr id="0" name=""/>
        <dsp:cNvSpPr/>
      </dsp:nvSpPr>
      <dsp:spPr>
        <a:xfrm>
          <a:off x="6772405" y="951503"/>
          <a:ext cx="1941407" cy="1941407"/>
        </a:xfrm>
        <a:prstGeom prst="ellipse">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kern="1200" dirty="0"/>
            <a:t>dokonanie czynności procesowej wraz z wnioskiem o przywrócenie terminu </a:t>
          </a:r>
        </a:p>
      </dsp:txBody>
      <dsp:txXfrm>
        <a:off x="7056717" y="1235815"/>
        <a:ext cx="1372783" cy="1372783"/>
      </dsp:txXfrm>
    </dsp:sp>
    <dsp:sp modelId="{02DEEF10-636C-4FBD-95FF-F38644BF5D09}">
      <dsp:nvSpPr>
        <dsp:cNvPr id="0" name=""/>
        <dsp:cNvSpPr/>
      </dsp:nvSpPr>
      <dsp:spPr>
        <a:xfrm>
          <a:off x="8871455" y="1359198"/>
          <a:ext cx="1126016" cy="1126016"/>
        </a:xfrm>
        <a:prstGeom prst="mathEqual">
          <a:avLst/>
        </a:prstGeom>
        <a:solidFill>
          <a:schemeClr val="accent4">
            <a:hueOff val="9800891"/>
            <a:satOff val="-40777"/>
            <a:lumOff val="960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9020708" y="1591157"/>
        <a:ext cx="827510" cy="662098"/>
      </dsp:txXfrm>
    </dsp:sp>
    <dsp:sp modelId="{BC6DBE37-30CE-411A-9DC0-F9ECBD4164ED}">
      <dsp:nvSpPr>
        <dsp:cNvPr id="0" name=""/>
        <dsp:cNvSpPr/>
      </dsp:nvSpPr>
      <dsp:spPr>
        <a:xfrm>
          <a:off x="10155114" y="951503"/>
          <a:ext cx="1941407" cy="1941407"/>
        </a:xfrm>
        <a:prstGeom prst="ellips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l-PL" sz="1200" b="1" kern="1200" dirty="0"/>
            <a:t>Przywrócenie terminu</a:t>
          </a:r>
        </a:p>
      </dsp:txBody>
      <dsp:txXfrm>
        <a:off x="10439426" y="1235815"/>
        <a:ext cx="1372783" cy="1372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A50A7A-B096-419B-BA1E-123DA5735D30}">
      <dsp:nvSpPr>
        <dsp:cNvPr id="0" name=""/>
        <dsp:cNvSpPr/>
      </dsp:nvSpPr>
      <dsp:spPr>
        <a:xfrm>
          <a:off x="3960440" y="1024942"/>
          <a:ext cx="1238689" cy="429958"/>
        </a:xfrm>
        <a:custGeom>
          <a:avLst/>
          <a:gdLst/>
          <a:ahLst/>
          <a:cxnLst/>
          <a:rect l="0" t="0" r="0" b="0"/>
          <a:pathLst>
            <a:path>
              <a:moveTo>
                <a:pt x="0" y="0"/>
              </a:moveTo>
              <a:lnTo>
                <a:pt x="0" y="214979"/>
              </a:lnTo>
              <a:lnTo>
                <a:pt x="1238689" y="214979"/>
              </a:lnTo>
              <a:lnTo>
                <a:pt x="1238689" y="4299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FDF41B-7129-431D-88EE-E8C5C59E8517}">
      <dsp:nvSpPr>
        <dsp:cNvPr id="0" name=""/>
        <dsp:cNvSpPr/>
      </dsp:nvSpPr>
      <dsp:spPr>
        <a:xfrm>
          <a:off x="2721750" y="1024942"/>
          <a:ext cx="1238689" cy="429958"/>
        </a:xfrm>
        <a:custGeom>
          <a:avLst/>
          <a:gdLst/>
          <a:ahLst/>
          <a:cxnLst/>
          <a:rect l="0" t="0" r="0" b="0"/>
          <a:pathLst>
            <a:path>
              <a:moveTo>
                <a:pt x="1238689" y="0"/>
              </a:moveTo>
              <a:lnTo>
                <a:pt x="1238689" y="214979"/>
              </a:lnTo>
              <a:lnTo>
                <a:pt x="0" y="214979"/>
              </a:lnTo>
              <a:lnTo>
                <a:pt x="0" y="4299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7B902F-8E72-43E9-8235-826EFFE5B619}">
      <dsp:nvSpPr>
        <dsp:cNvPr id="0" name=""/>
        <dsp:cNvSpPr/>
      </dsp:nvSpPr>
      <dsp:spPr>
        <a:xfrm>
          <a:off x="2115028" y="1232"/>
          <a:ext cx="3690822" cy="10237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rtl="0">
            <a:lnSpc>
              <a:spcPct val="90000"/>
            </a:lnSpc>
            <a:spcBef>
              <a:spcPct val="0"/>
            </a:spcBef>
            <a:spcAft>
              <a:spcPct val="35000"/>
            </a:spcAft>
            <a:buNone/>
          </a:pPr>
          <a:r>
            <a:rPr lang="pl-PL" sz="3000" kern="1200" dirty="0"/>
            <a:t>Przyczyny odwoławcze </a:t>
          </a:r>
        </a:p>
      </dsp:txBody>
      <dsp:txXfrm>
        <a:off x="2115028" y="1232"/>
        <a:ext cx="3690822" cy="1023709"/>
      </dsp:txXfrm>
    </dsp:sp>
    <dsp:sp modelId="{B74932B5-C0D5-4ACC-ADC6-A3FFE327D865}">
      <dsp:nvSpPr>
        <dsp:cNvPr id="0" name=""/>
        <dsp:cNvSpPr/>
      </dsp:nvSpPr>
      <dsp:spPr>
        <a:xfrm>
          <a:off x="1698041" y="1454901"/>
          <a:ext cx="2047419" cy="10237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rtl="0">
            <a:lnSpc>
              <a:spcPct val="90000"/>
            </a:lnSpc>
            <a:spcBef>
              <a:spcPct val="0"/>
            </a:spcBef>
            <a:spcAft>
              <a:spcPct val="35000"/>
            </a:spcAft>
            <a:buNone/>
          </a:pPr>
          <a:r>
            <a:rPr lang="pl-PL" sz="3000" kern="1200" dirty="0"/>
            <a:t>Względne </a:t>
          </a:r>
        </a:p>
      </dsp:txBody>
      <dsp:txXfrm>
        <a:off x="1698041" y="1454901"/>
        <a:ext cx="2047419" cy="1023709"/>
      </dsp:txXfrm>
    </dsp:sp>
    <dsp:sp modelId="{386B76B9-25EF-4935-98B3-ACF69CD25F52}">
      <dsp:nvSpPr>
        <dsp:cNvPr id="0" name=""/>
        <dsp:cNvSpPr/>
      </dsp:nvSpPr>
      <dsp:spPr>
        <a:xfrm>
          <a:off x="4175419" y="1454901"/>
          <a:ext cx="2047419" cy="10237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rtl="0">
            <a:lnSpc>
              <a:spcPct val="90000"/>
            </a:lnSpc>
            <a:spcBef>
              <a:spcPct val="0"/>
            </a:spcBef>
            <a:spcAft>
              <a:spcPct val="35000"/>
            </a:spcAft>
            <a:buNone/>
          </a:pPr>
          <a:r>
            <a:rPr lang="pl-PL" sz="3000" kern="1200" dirty="0"/>
            <a:t>Bezwzględne </a:t>
          </a:r>
        </a:p>
      </dsp:txBody>
      <dsp:txXfrm>
        <a:off x="4175419" y="1454901"/>
        <a:ext cx="2047419" cy="1023709"/>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CB300D-4311-427C-8712-DA7DD6418D80}" type="datetimeFigureOut">
              <a:rPr lang="pl-PL" smtClean="0"/>
              <a:t>09.06.2024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D3EE63-BF2C-4365-AE3D-064CBCFB3E3B}" type="slidenum">
              <a:rPr lang="pl-PL" smtClean="0"/>
              <a:t>‹#›</a:t>
            </a:fld>
            <a:endParaRPr lang="pl-PL"/>
          </a:p>
        </p:txBody>
      </p:sp>
    </p:spTree>
    <p:extLst>
      <p:ext uri="{BB962C8B-B14F-4D97-AF65-F5344CB8AC3E}">
        <p14:creationId xmlns:p14="http://schemas.microsoft.com/office/powerpoint/2010/main" val="4088455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AF244B-6193-0B03-7451-9B8E0A9A208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771C3D7-F4E1-A047-1AA2-7E341F1048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5B092F71-B3EC-C23F-298D-97357FCA584A}"/>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5" name="Symbol zastępczy stopki 4">
            <a:extLst>
              <a:ext uri="{FF2B5EF4-FFF2-40B4-BE49-F238E27FC236}">
                <a16:creationId xmlns:a16="http://schemas.microsoft.com/office/drawing/2014/main" id="{7102A288-04F7-F2F9-226C-3ECA3B4FAF6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1D8C877-DB3E-4441-DBDC-C1BAEF0B37C8}"/>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1800229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773A8F-8D94-9EFD-5094-B14F35A25109}"/>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FFF91137-58D3-19FD-F210-7CAEA9BDA213}"/>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220E3B3-B363-4727-9B1B-039DC3F5C23A}"/>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5" name="Symbol zastępczy stopki 4">
            <a:extLst>
              <a:ext uri="{FF2B5EF4-FFF2-40B4-BE49-F238E27FC236}">
                <a16:creationId xmlns:a16="http://schemas.microsoft.com/office/drawing/2014/main" id="{B8317B82-68F6-D860-CDB0-B9F774D5A51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3A449FA-DAF7-CF49-7840-76C5EF8A31D6}"/>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1847378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533BA4B-2641-423E-76BE-76095D3C409D}"/>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C60DC7B3-3CFE-AA00-6C63-FD51F7D65E21}"/>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09B71EC-237A-3C25-1963-115A75A75083}"/>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5" name="Symbol zastępczy stopki 4">
            <a:extLst>
              <a:ext uri="{FF2B5EF4-FFF2-40B4-BE49-F238E27FC236}">
                <a16:creationId xmlns:a16="http://schemas.microsoft.com/office/drawing/2014/main" id="{19E804F9-9145-ADD0-AAFD-324EDDE07F9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61E8119-F69B-27AC-B58D-D3C9C460753B}"/>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14876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39D5B4-D7A0-1F7C-5390-2EF403F0EE2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5167A26-613F-9D5A-E534-CDBAA0F5D522}"/>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2F356A0-5C67-F754-8E07-CCC24B0CA051}"/>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5" name="Symbol zastępczy stopki 4">
            <a:extLst>
              <a:ext uri="{FF2B5EF4-FFF2-40B4-BE49-F238E27FC236}">
                <a16:creationId xmlns:a16="http://schemas.microsoft.com/office/drawing/2014/main" id="{15A9B3F7-5F85-625B-7264-68C247616A6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19D5EB3-6F8C-420D-703E-8A75CB51B396}"/>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3131641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52AB5A-1D7F-D136-F8E1-8A2827DEE1E0}"/>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305C8B62-B31A-D3C6-5805-7E725BCC17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CE41BE6-E7E2-856D-24AC-19B9AC9C99A4}"/>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5" name="Symbol zastępczy stopki 4">
            <a:extLst>
              <a:ext uri="{FF2B5EF4-FFF2-40B4-BE49-F238E27FC236}">
                <a16:creationId xmlns:a16="http://schemas.microsoft.com/office/drawing/2014/main" id="{38266297-8276-18ED-D075-04F07C04A4C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3325357-D670-0339-18B2-E6C55F341F08}"/>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241670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E4BD62-BDE7-2BE0-5BA1-B4EE348252C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0100CEA3-E96D-77EA-63DC-83B23DAD9125}"/>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FF1FFFF-6AFA-A3A5-60C8-AD535C8E6E0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6B1D66B-1437-9F8B-4A64-FC5E99EF8AE7}"/>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6" name="Symbol zastępczy stopki 5">
            <a:extLst>
              <a:ext uri="{FF2B5EF4-FFF2-40B4-BE49-F238E27FC236}">
                <a16:creationId xmlns:a16="http://schemas.microsoft.com/office/drawing/2014/main" id="{9D561823-2F50-4AA9-D98E-2022F205A4F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BC6F2F4-2FA7-59F3-3A40-6A212C9D797E}"/>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3910786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1A5019-BAC8-8E9F-6DBD-E67B427BD9B7}"/>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E9765B48-E290-33AD-67E4-C89D93724F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59B3B979-9D43-9B1E-EFC4-75A560E7BB29}"/>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2479B33E-D530-A661-6C0F-07EED1A57F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87BA3BC5-764E-8FD6-5269-3C2857E0B1EF}"/>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1B5492D6-B37C-FBDF-0C71-B10F7C4C28F5}"/>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8" name="Symbol zastępczy stopki 7">
            <a:extLst>
              <a:ext uri="{FF2B5EF4-FFF2-40B4-BE49-F238E27FC236}">
                <a16:creationId xmlns:a16="http://schemas.microsoft.com/office/drawing/2014/main" id="{157960C5-3C4F-7EB4-7A87-6A7ADC01C86D}"/>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3B9BE5CF-67DA-A786-CAAB-5C9C943D6E47}"/>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2048417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B85020-1E0D-CAEF-F973-11009E407D0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DD52E75-F275-F44D-F8C2-E1178F528747}"/>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4" name="Symbol zastępczy stopki 3">
            <a:extLst>
              <a:ext uri="{FF2B5EF4-FFF2-40B4-BE49-F238E27FC236}">
                <a16:creationId xmlns:a16="http://schemas.microsoft.com/office/drawing/2014/main" id="{C4B11F51-11CD-C22F-F48B-5E37A3B7A580}"/>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A3E495D6-9D90-9A60-14BD-8F6C4F488A7B}"/>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203276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6F9CBE1-C259-D786-7B66-EFD5C3858D4F}"/>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3" name="Symbol zastępczy stopki 2">
            <a:extLst>
              <a:ext uri="{FF2B5EF4-FFF2-40B4-BE49-F238E27FC236}">
                <a16:creationId xmlns:a16="http://schemas.microsoft.com/office/drawing/2014/main" id="{8CDC68E7-2ABC-5572-EB84-5FB0F781E0A8}"/>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B9DE0F8C-1EFC-7700-686A-506390DD5A36}"/>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456199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7DD432-2553-71E7-1F6C-9637BDE47A6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37AE1FE2-E130-3A80-DBBD-F81BBE6DEC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48DFAED1-4652-86B8-FF08-B53B39E4F4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0F998454-F4C2-6FB8-D97E-EC3704852E31}"/>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6" name="Symbol zastępczy stopki 5">
            <a:extLst>
              <a:ext uri="{FF2B5EF4-FFF2-40B4-BE49-F238E27FC236}">
                <a16:creationId xmlns:a16="http://schemas.microsoft.com/office/drawing/2014/main" id="{9273C9A9-FF88-9776-0182-A033DAE495C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261D0F7-9C40-A07F-1A89-5FB42A8FCD54}"/>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4065037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626532-A47F-24D4-0B2A-590CD9280E3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A4515778-0D75-189D-7FA1-69B5C68117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AFF24240-F3A7-4169-7DCE-0556659B8E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695C8AC-0847-DC8B-E8AE-3ED6EE71BA4F}"/>
              </a:ext>
            </a:extLst>
          </p:cNvPr>
          <p:cNvSpPr>
            <a:spLocks noGrp="1"/>
          </p:cNvSpPr>
          <p:nvPr>
            <p:ph type="dt" sz="half" idx="10"/>
          </p:nvPr>
        </p:nvSpPr>
        <p:spPr/>
        <p:txBody>
          <a:bodyPr/>
          <a:lstStyle/>
          <a:p>
            <a:fld id="{E40A7E18-2353-400B-9EEC-2C5572D2FC47}" type="datetimeFigureOut">
              <a:rPr lang="pl-PL" smtClean="0"/>
              <a:t>09.06.2024</a:t>
            </a:fld>
            <a:endParaRPr lang="pl-PL"/>
          </a:p>
        </p:txBody>
      </p:sp>
      <p:sp>
        <p:nvSpPr>
          <p:cNvPr id="6" name="Symbol zastępczy stopki 5">
            <a:extLst>
              <a:ext uri="{FF2B5EF4-FFF2-40B4-BE49-F238E27FC236}">
                <a16:creationId xmlns:a16="http://schemas.microsoft.com/office/drawing/2014/main" id="{619CAD39-0F61-ED22-2F17-606F6C0A8CF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DF973FC-9CEC-9717-999C-BC4B8B682ABA}"/>
              </a:ext>
            </a:extLst>
          </p:cNvPr>
          <p:cNvSpPr>
            <a:spLocks noGrp="1"/>
          </p:cNvSpPr>
          <p:nvPr>
            <p:ph type="sldNum" sz="quarter" idx="12"/>
          </p:nvPr>
        </p:nvSpPr>
        <p:spPr/>
        <p:txBody>
          <a:bodyPr/>
          <a:lstStyle/>
          <a:p>
            <a:fld id="{8DEF94C2-47E5-4718-BB23-8C0BCD398538}" type="slidenum">
              <a:rPr lang="pl-PL" smtClean="0"/>
              <a:t>‹#›</a:t>
            </a:fld>
            <a:endParaRPr lang="pl-PL"/>
          </a:p>
        </p:txBody>
      </p:sp>
    </p:spTree>
    <p:extLst>
      <p:ext uri="{BB962C8B-B14F-4D97-AF65-F5344CB8AC3E}">
        <p14:creationId xmlns:p14="http://schemas.microsoft.com/office/powerpoint/2010/main" val="108521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227A3BD-5010-A66B-0E34-75A0CC767B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95108BA6-8D93-7C0D-F9EA-983E1DC4C8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8564848-8B2B-1ED2-79F7-67BCFDAD35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0A7E18-2353-400B-9EEC-2C5572D2FC47}" type="datetimeFigureOut">
              <a:rPr lang="pl-PL" smtClean="0"/>
              <a:t>09.06.2024</a:t>
            </a:fld>
            <a:endParaRPr lang="pl-PL"/>
          </a:p>
        </p:txBody>
      </p:sp>
      <p:sp>
        <p:nvSpPr>
          <p:cNvPr id="5" name="Symbol zastępczy stopki 4">
            <a:extLst>
              <a:ext uri="{FF2B5EF4-FFF2-40B4-BE49-F238E27FC236}">
                <a16:creationId xmlns:a16="http://schemas.microsoft.com/office/drawing/2014/main" id="{B07E1635-CC40-185E-AD0D-9F5525D006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74A9911-2774-CFA6-E219-F7D95CA3DE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F94C2-47E5-4718-BB23-8C0BCD398538}" type="slidenum">
              <a:rPr lang="pl-PL" smtClean="0"/>
              <a:t>‹#›</a:t>
            </a:fld>
            <a:endParaRPr lang="pl-PL"/>
          </a:p>
        </p:txBody>
      </p:sp>
    </p:spTree>
    <p:extLst>
      <p:ext uri="{BB962C8B-B14F-4D97-AF65-F5344CB8AC3E}">
        <p14:creationId xmlns:p14="http://schemas.microsoft.com/office/powerpoint/2010/main" val="4166799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9376" y="-243408"/>
            <a:ext cx="12072664" cy="1946930"/>
          </a:xfrm>
        </p:spPr>
        <p:txBody>
          <a:bodyPr/>
          <a:lstStyle/>
          <a:p>
            <a:r>
              <a:rPr lang="pl-PL" dirty="0"/>
              <a:t>Dopuszczalność apelacji, osoby uprawnione i termin wniesienia </a:t>
            </a:r>
          </a:p>
        </p:txBody>
      </p:sp>
      <p:sp>
        <p:nvSpPr>
          <p:cNvPr id="3" name="Symbol zastępczy zawartości 2"/>
          <p:cNvSpPr>
            <a:spLocks noGrp="1"/>
          </p:cNvSpPr>
          <p:nvPr>
            <p:ph idx="1"/>
          </p:nvPr>
        </p:nvSpPr>
        <p:spPr>
          <a:xfrm>
            <a:off x="119336" y="1988840"/>
            <a:ext cx="11809312" cy="4968552"/>
          </a:xfrm>
        </p:spPr>
        <p:txBody>
          <a:bodyPr>
            <a:normAutofit/>
          </a:bodyPr>
          <a:lstStyle/>
          <a:p>
            <a:pPr algn="just"/>
            <a:r>
              <a:rPr lang="pl-PL" b="1" dirty="0"/>
              <a:t>art. 444 </a:t>
            </a:r>
            <a:r>
              <a:rPr lang="pl-PL" dirty="0"/>
              <a:t>Od wyroku sądu pierwszej instancji stronom, a pokrzywdzonemu od wyroku warunkowo umarzającego postępowanie, wydanego na posiedzeniu przysługuje apelacja.</a:t>
            </a:r>
          </a:p>
          <a:p>
            <a:pPr algn="just"/>
            <a:r>
              <a:rPr lang="pl-PL" dirty="0"/>
              <a:t>Podmioty uprawnione </a:t>
            </a:r>
            <a:r>
              <a:rPr lang="pl-PL" dirty="0">
                <a:sym typeface="Wingdings" panose="05000000000000000000" pitchFamily="2" charset="2"/>
              </a:rPr>
              <a:t> strony postępowania + pokrzywdzony od wyroku warunkowo umarzającego postępowanie wydanego na posiedzeniu + podmiot zobowiązany określony w art. 91a k.p.k.!</a:t>
            </a:r>
          </a:p>
          <a:p>
            <a:pPr lvl="1" algn="just"/>
            <a:r>
              <a:rPr lang="pl-PL" dirty="0">
                <a:sym typeface="Wingdings" panose="05000000000000000000" pitchFamily="2" charset="2"/>
              </a:rPr>
              <a:t>Aby podmiot uprawniony mógł zaskarżyć orzeczenie musi posiadać </a:t>
            </a:r>
            <a:r>
              <a:rPr lang="pl-PL" b="1" i="1" dirty="0" err="1">
                <a:sym typeface="Wingdings" panose="05000000000000000000" pitchFamily="2" charset="2"/>
              </a:rPr>
              <a:t>gravamen</a:t>
            </a:r>
            <a:r>
              <a:rPr lang="pl-PL" dirty="0">
                <a:sym typeface="Wingdings" panose="05000000000000000000" pitchFamily="2" charset="2"/>
              </a:rPr>
              <a:t> czyli interes prawny w zaskarżaniu (art. 425 </a:t>
            </a:r>
            <a:r>
              <a:rPr lang="pl-PL" dirty="0"/>
              <a:t>§ 3)</a:t>
            </a:r>
            <a:endParaRPr lang="pl-PL" dirty="0">
              <a:sym typeface="Wingdings" panose="05000000000000000000" pitchFamily="2" charset="2"/>
            </a:endParaRPr>
          </a:p>
          <a:p>
            <a:pPr lvl="2" algn="just"/>
            <a:r>
              <a:rPr lang="pl-PL" dirty="0">
                <a:sym typeface="Wingdings" panose="05000000000000000000" pitchFamily="2" charset="2"/>
              </a:rPr>
              <a:t>Subiektywne przekonanie, ale uzasadnione obiektywnymi okolicznościami, że orzeczenie jest dla danej osoby niekorzystne </a:t>
            </a:r>
          </a:p>
          <a:p>
            <a:pPr lvl="2" algn="just"/>
            <a:r>
              <a:rPr lang="pl-PL" dirty="0">
                <a:sym typeface="Wingdings" panose="05000000000000000000" pitchFamily="2" charset="2"/>
              </a:rPr>
              <a:t>Prokurator nie musi posiadać </a:t>
            </a:r>
            <a:r>
              <a:rPr lang="pl-PL" i="1" dirty="0" err="1">
                <a:sym typeface="Wingdings" panose="05000000000000000000" pitchFamily="2" charset="2"/>
              </a:rPr>
              <a:t>gravamen</a:t>
            </a:r>
            <a:r>
              <a:rPr lang="pl-PL" dirty="0">
                <a:sym typeface="Wingdings" panose="05000000000000000000" pitchFamily="2" charset="2"/>
              </a:rPr>
              <a:t> i może zaskarżyć wyrok także na korzyść oskarżonego </a:t>
            </a:r>
            <a:endParaRPr lang="pl-PL" dirty="0"/>
          </a:p>
        </p:txBody>
      </p:sp>
    </p:spTree>
    <p:extLst>
      <p:ext uri="{BB962C8B-B14F-4D97-AF65-F5344CB8AC3E}">
        <p14:creationId xmlns:p14="http://schemas.microsoft.com/office/powerpoint/2010/main" val="4085660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6320" y="286603"/>
            <a:ext cx="10058400" cy="1450757"/>
          </a:xfrm>
        </p:spPr>
        <p:txBody>
          <a:bodyPr>
            <a:normAutofit/>
          </a:bodyPr>
          <a:lstStyle/>
          <a:p>
            <a:pPr algn="ctr"/>
            <a:r>
              <a:rPr lang="pl-PL" dirty="0"/>
              <a:t>Tryb wnoszenia apelacji  </a:t>
            </a:r>
          </a:p>
        </p:txBody>
      </p:sp>
      <p:sp>
        <p:nvSpPr>
          <p:cNvPr id="3" name="Symbol zastępczy zawartości 2"/>
          <p:cNvSpPr>
            <a:spLocks noGrp="1"/>
          </p:cNvSpPr>
          <p:nvPr>
            <p:ph idx="1"/>
          </p:nvPr>
        </p:nvSpPr>
        <p:spPr>
          <a:xfrm>
            <a:off x="849086" y="1578429"/>
            <a:ext cx="10245634" cy="4290663"/>
          </a:xfrm>
        </p:spPr>
        <p:txBody>
          <a:bodyPr>
            <a:normAutofit/>
          </a:bodyPr>
          <a:lstStyle/>
          <a:p>
            <a:pPr marL="342900" indent="-342900" algn="just">
              <a:buFont typeface="+mj-lt"/>
              <a:buAutoNum type="arabicPeriod"/>
            </a:pPr>
            <a:r>
              <a:rPr lang="pl-PL" sz="2000" dirty="0"/>
              <a:t>Ogłoszenie (lub doręczenie w wypadku z art. </a:t>
            </a:r>
            <a:r>
              <a:rPr lang="pl-PL" sz="1800" dirty="0"/>
              <a:t>422 § 2a k.p.k.</a:t>
            </a:r>
            <a:r>
              <a:rPr lang="pl-PL" sz="2000" dirty="0"/>
              <a:t>) wyroku sądu I instancji</a:t>
            </a:r>
          </a:p>
          <a:p>
            <a:pPr marL="342900" indent="-342900" algn="just">
              <a:lnSpc>
                <a:spcPct val="90000"/>
              </a:lnSpc>
              <a:buFont typeface="+mj-lt"/>
              <a:buAutoNum type="arabicPeriod"/>
            </a:pPr>
            <a:r>
              <a:rPr lang="pl-PL" sz="2000" dirty="0"/>
              <a:t>Złożenie </a:t>
            </a:r>
            <a:r>
              <a:rPr lang="pl-PL" sz="2000" b="1" dirty="0"/>
              <a:t>wniosku o uzasadnienie w terminie 7 dni od dnia ogłoszenia </a:t>
            </a:r>
            <a:r>
              <a:rPr lang="pl-PL" sz="2000" dirty="0"/>
              <a:t>(lub doręczenia) </a:t>
            </a:r>
            <a:r>
              <a:rPr lang="pl-PL" sz="2000" b="1" dirty="0"/>
              <a:t>wyroku </a:t>
            </a:r>
          </a:p>
          <a:p>
            <a:pPr lvl="1" algn="just">
              <a:lnSpc>
                <a:spcPct val="90000"/>
              </a:lnSpc>
            </a:pPr>
            <a:r>
              <a:rPr lang="pl-PL" sz="2000" dirty="0"/>
              <a:t>Uzasadnienie wyroku to osoby dokument. Sąd I instancji co do zasady sporządza uzasadnienie jedynie na wniosek uprawnionego podmiotu. Wyjątkiem jest sporządzenie z urzędu, jeżeli zgłoszono zdanie odrębne. Niezależnie od tego, czy uzasadnienie zostało sporządzone z urzędu, strona musi złożyć wniosek o uzasadnienie</a:t>
            </a:r>
          </a:p>
          <a:p>
            <a:pPr marL="342900" indent="-342900" algn="just">
              <a:lnSpc>
                <a:spcPct val="90000"/>
              </a:lnSpc>
              <a:buFont typeface="+mj-lt"/>
              <a:buAutoNum type="arabicPeriod"/>
            </a:pPr>
            <a:r>
              <a:rPr lang="pl-PL" sz="2000" b="1" dirty="0"/>
              <a:t>Wniesienie apelacji w ciągu 14 dni od dnia doręczenia uzasadnienia </a:t>
            </a:r>
          </a:p>
          <a:p>
            <a:pPr lvl="1" algn="just">
              <a:lnSpc>
                <a:spcPct val="90000"/>
              </a:lnSpc>
            </a:pPr>
            <a:r>
              <a:rPr lang="pl-PL" sz="2000" dirty="0"/>
              <a:t>Jeżeli strona wniosła apelację w terminie 7 dni od dnia ogłoszenia (doręczenia) wyroku traktuje się ją jak wniosek o uzasadnienie. Sąd ma obowiązek sporządzić uzasadnienie i doręczyć je stronie. Strona może po doręczeniu wyroku z uzasadnieniem w terminie 14 dni wnieść nową apelację lub uzupełnić wcześniej złożoną. Jeżeli nie wniesie lub nie poprawi wcześniej złożonego środka odwoławczego, apelacja i tak zostanie rozpoznana. </a:t>
            </a:r>
          </a:p>
        </p:txBody>
      </p:sp>
    </p:spTree>
    <p:extLst>
      <p:ext uri="{BB962C8B-B14F-4D97-AF65-F5344CB8AC3E}">
        <p14:creationId xmlns:p14="http://schemas.microsoft.com/office/powerpoint/2010/main" val="2302255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653199"/>
          </a:xfrm>
        </p:spPr>
        <p:txBody>
          <a:bodyPr>
            <a:normAutofit fontScale="90000"/>
          </a:bodyPr>
          <a:lstStyle/>
          <a:p>
            <a:pPr algn="ctr"/>
            <a:r>
              <a:rPr lang="pl-PL" dirty="0"/>
              <a:t>Tryb wnoszenia apelacji  </a:t>
            </a:r>
          </a:p>
        </p:txBody>
      </p:sp>
      <p:sp>
        <p:nvSpPr>
          <p:cNvPr id="3" name="Symbol zastępczy zawartości 2"/>
          <p:cNvSpPr>
            <a:spLocks noGrp="1"/>
          </p:cNvSpPr>
          <p:nvPr>
            <p:ph idx="1"/>
          </p:nvPr>
        </p:nvSpPr>
        <p:spPr>
          <a:xfrm>
            <a:off x="119336" y="1219200"/>
            <a:ext cx="11737304" cy="5450160"/>
          </a:xfrm>
        </p:spPr>
        <p:txBody>
          <a:bodyPr>
            <a:normAutofit/>
          </a:bodyPr>
          <a:lstStyle/>
          <a:p>
            <a:pPr marL="342900" indent="-342900">
              <a:buFont typeface="+mj-lt"/>
              <a:buAutoNum type="arabicPeriod" startAt="4"/>
            </a:pPr>
            <a:r>
              <a:rPr lang="pl-PL" dirty="0"/>
              <a:t>Apelację wnosi się </a:t>
            </a:r>
            <a:r>
              <a:rPr lang="pl-PL" b="1" dirty="0"/>
              <a:t>za pośrednictwem sądu I instancji.  </a:t>
            </a:r>
            <a:r>
              <a:rPr lang="pl-PL" dirty="0"/>
              <a:t>Sąd, który wydał wyrok sprawdza apelację od strony formalnej i tego, czy jest dopuszczalna. </a:t>
            </a:r>
            <a:r>
              <a:rPr lang="pl-PL" b="1" dirty="0"/>
              <a:t>Kontroli dokonuje PREZES SĄDU </a:t>
            </a:r>
            <a:r>
              <a:rPr lang="pl-PL" dirty="0"/>
              <a:t>(art. 429):</a:t>
            </a:r>
          </a:p>
          <a:p>
            <a:pPr lvl="1"/>
            <a:r>
              <a:rPr lang="pl-PL" dirty="0"/>
              <a:t>Spełnienie warunków formalnych </a:t>
            </a:r>
            <a:r>
              <a:rPr lang="pl-PL" dirty="0">
                <a:sym typeface="Wingdings" panose="05000000000000000000" pitchFamily="2" charset="2"/>
              </a:rPr>
              <a:t> jeżeli są braki formalne prezes sądu wzywa do uzupełnienia braków zgodnie z art. 120</a:t>
            </a:r>
            <a:endParaRPr lang="pl-PL" dirty="0"/>
          </a:p>
          <a:p>
            <a:pPr lvl="1"/>
            <a:r>
              <a:rPr lang="pl-PL" dirty="0"/>
              <a:t>Czy apelacja jest dopuszczalna z mocy prawa </a:t>
            </a:r>
          </a:p>
          <a:p>
            <a:pPr lvl="1"/>
            <a:r>
              <a:rPr lang="pl-PL" dirty="0"/>
              <a:t>Czy wniosła ją osoba uprawniona </a:t>
            </a:r>
          </a:p>
          <a:p>
            <a:pPr lvl="1"/>
            <a:r>
              <a:rPr lang="pl-PL" dirty="0"/>
              <a:t>Czy została wniesiona w terminie </a:t>
            </a:r>
            <a:r>
              <a:rPr lang="pl-PL" dirty="0">
                <a:sym typeface="Wingdings" panose="05000000000000000000" pitchFamily="2" charset="2"/>
              </a:rPr>
              <a:t> jeżeli złożono wniosek o przywrócenie terminu to rozpoznaje go prezes sądu</a:t>
            </a:r>
          </a:p>
          <a:p>
            <a:pPr lvl="1"/>
            <a:r>
              <a:rPr lang="pl-PL" dirty="0">
                <a:sym typeface="Wingdings" panose="05000000000000000000" pitchFamily="2" charset="2"/>
              </a:rPr>
              <a:t>Kontrola może zakończyć się na dwa sposoby </a:t>
            </a:r>
          </a:p>
          <a:p>
            <a:pPr marL="324000" lvl="1" indent="0">
              <a:buNone/>
            </a:pPr>
            <a:endParaRPr lang="pl-PL" dirty="0"/>
          </a:p>
          <a:p>
            <a:pPr lvl="1"/>
            <a:endParaRPr lang="pl-PL" dirty="0"/>
          </a:p>
          <a:p>
            <a:pPr marL="630000" lvl="2" indent="0">
              <a:buNone/>
            </a:pPr>
            <a:endParaRPr lang="pl-PL" dirty="0"/>
          </a:p>
        </p:txBody>
      </p:sp>
      <p:cxnSp>
        <p:nvCxnSpPr>
          <p:cNvPr id="5" name="Łącznik prosty ze strzałką 4"/>
          <p:cNvCxnSpPr/>
          <p:nvPr/>
        </p:nvCxnSpPr>
        <p:spPr>
          <a:xfrm flipH="1">
            <a:off x="2351584" y="5056754"/>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5783288" y="5058005"/>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pole tekstowe 9"/>
          <p:cNvSpPr txBox="1"/>
          <p:nvPr/>
        </p:nvSpPr>
        <p:spPr>
          <a:xfrm>
            <a:off x="119336" y="5546797"/>
            <a:ext cx="5760640" cy="1323439"/>
          </a:xfrm>
          <a:prstGeom prst="rect">
            <a:avLst/>
          </a:prstGeom>
          <a:noFill/>
        </p:spPr>
        <p:txBody>
          <a:bodyPr wrap="square" rtlCol="0">
            <a:spAutoFit/>
          </a:bodyPr>
          <a:lstStyle/>
          <a:p>
            <a:r>
              <a:rPr lang="pl-PL" sz="1600" dirty="0">
                <a:solidFill>
                  <a:schemeClr val="tx2"/>
                </a:solidFill>
              </a:rPr>
              <a:t>Jeżeli apelacja została wniesiona po terminie, jest niedopuszczalna z mocy prawa albo została wniesiona przez osobę nieuprawnioną lub nie usunięto braków formalnych prezes sądu </a:t>
            </a:r>
            <a:r>
              <a:rPr lang="pl-PL" sz="1600" b="1" dirty="0">
                <a:solidFill>
                  <a:schemeClr val="tx2"/>
                </a:solidFill>
              </a:rPr>
              <a:t>zarządzeniem</a:t>
            </a:r>
            <a:r>
              <a:rPr lang="pl-PL" sz="1600" dirty="0">
                <a:solidFill>
                  <a:schemeClr val="tx2"/>
                </a:solidFill>
              </a:rPr>
              <a:t> </a:t>
            </a:r>
            <a:r>
              <a:rPr lang="pl-PL" sz="1600" b="1" u="sng" dirty="0">
                <a:solidFill>
                  <a:schemeClr val="tx2"/>
                </a:solidFill>
              </a:rPr>
              <a:t>odmawia przyjęcia. </a:t>
            </a:r>
            <a:endParaRPr lang="pl-PL" sz="1600" dirty="0">
              <a:solidFill>
                <a:schemeClr val="tx2"/>
              </a:solidFill>
            </a:endParaRPr>
          </a:p>
          <a:p>
            <a:r>
              <a:rPr lang="pl-PL" sz="1600" dirty="0">
                <a:solidFill>
                  <a:schemeClr val="tx2"/>
                </a:solidFill>
              </a:rPr>
              <a:t>Zarządzenie jest zaskarżalne </a:t>
            </a:r>
          </a:p>
        </p:txBody>
      </p:sp>
      <p:sp>
        <p:nvSpPr>
          <p:cNvPr id="11" name="pole tekstowe 10"/>
          <p:cNvSpPr txBox="1"/>
          <p:nvPr/>
        </p:nvSpPr>
        <p:spPr>
          <a:xfrm>
            <a:off x="6431360" y="5592142"/>
            <a:ext cx="5760640" cy="1077218"/>
          </a:xfrm>
          <a:prstGeom prst="rect">
            <a:avLst/>
          </a:prstGeom>
          <a:noFill/>
        </p:spPr>
        <p:txBody>
          <a:bodyPr wrap="square" rtlCol="0">
            <a:spAutoFit/>
          </a:bodyPr>
          <a:lstStyle/>
          <a:p>
            <a:r>
              <a:rPr lang="pl-PL" sz="1600" dirty="0">
                <a:solidFill>
                  <a:schemeClr val="tx2"/>
                </a:solidFill>
              </a:rPr>
              <a:t>Gdy spełnione są wymogi formalne i pozostałe z art. 429, zgodnie z art. 448 o przyjęciu apelacji zawiadamiania się prokuratora oraz obrońców i pełnomocników, a także strony, po czym akta niezwłocznie przekazuje się sądowi odwoławczemu </a:t>
            </a:r>
          </a:p>
        </p:txBody>
      </p:sp>
    </p:spTree>
    <p:extLst>
      <p:ext uri="{BB962C8B-B14F-4D97-AF65-F5344CB8AC3E}">
        <p14:creationId xmlns:p14="http://schemas.microsoft.com/office/powerpoint/2010/main" val="1179183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wnoszenia apelacji </a:t>
            </a:r>
          </a:p>
        </p:txBody>
      </p:sp>
      <p:sp>
        <p:nvSpPr>
          <p:cNvPr id="3" name="Symbol zastępczy zawartości 2"/>
          <p:cNvSpPr>
            <a:spLocks noGrp="1"/>
          </p:cNvSpPr>
          <p:nvPr>
            <p:ph idx="1"/>
          </p:nvPr>
        </p:nvSpPr>
        <p:spPr>
          <a:xfrm>
            <a:off x="581192" y="2180496"/>
            <a:ext cx="11029615" cy="4488864"/>
          </a:xfrm>
        </p:spPr>
        <p:txBody>
          <a:bodyPr/>
          <a:lstStyle/>
          <a:p>
            <a:pPr marL="342900" indent="-342900">
              <a:buFont typeface="+mj-lt"/>
              <a:buAutoNum type="arabicPeriod" startAt="5"/>
            </a:pPr>
            <a:r>
              <a:rPr lang="pl-PL" dirty="0"/>
              <a:t>Kontrola formalna dokonywana przez </a:t>
            </a:r>
            <a:r>
              <a:rPr lang="pl-PL" b="1" u="sng" dirty="0"/>
              <a:t>SĄD</a:t>
            </a:r>
            <a:r>
              <a:rPr lang="pl-PL" b="1" dirty="0"/>
              <a:t> ODWOŁAWCZY </a:t>
            </a:r>
            <a:r>
              <a:rPr lang="pl-PL" dirty="0"/>
              <a:t>(art. 430)</a:t>
            </a:r>
          </a:p>
          <a:p>
            <a:pPr lvl="1"/>
            <a:r>
              <a:rPr lang="pl-PL" dirty="0"/>
              <a:t>Jeszcze raz sprawdzane są okoliczności z art. 429</a:t>
            </a:r>
          </a:p>
          <a:p>
            <a:pPr lvl="1"/>
            <a:r>
              <a:rPr lang="pl-PL" dirty="0"/>
              <a:t>2 możliwe rozstrzygnięcia </a:t>
            </a:r>
          </a:p>
          <a:p>
            <a:pPr marL="324000" lvl="1" indent="0">
              <a:buNone/>
            </a:pPr>
            <a:endParaRPr lang="pl-PL" dirty="0"/>
          </a:p>
          <a:p>
            <a:pPr marL="324000" lvl="1" indent="0">
              <a:buNone/>
            </a:pPr>
            <a:endParaRPr lang="pl-PL" dirty="0"/>
          </a:p>
          <a:p>
            <a:pPr marL="324000" lvl="1" indent="0">
              <a:buNone/>
            </a:pPr>
            <a:endParaRPr lang="pl-PL" dirty="0"/>
          </a:p>
          <a:p>
            <a:pPr marL="324000" lvl="1" indent="0">
              <a:buNone/>
            </a:pPr>
            <a:endParaRPr lang="pl-PL" dirty="0"/>
          </a:p>
          <a:p>
            <a:pPr marL="324000" lvl="1" indent="0">
              <a:buNone/>
            </a:pPr>
            <a:endParaRPr lang="pl-PL" dirty="0"/>
          </a:p>
        </p:txBody>
      </p:sp>
      <p:cxnSp>
        <p:nvCxnSpPr>
          <p:cNvPr id="4" name="Łącznik prosty ze strzałką 3"/>
          <p:cNvCxnSpPr/>
          <p:nvPr/>
        </p:nvCxnSpPr>
        <p:spPr>
          <a:xfrm flipH="1">
            <a:off x="1415480" y="3255803"/>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Łącznik prosty ze strzałką 4"/>
          <p:cNvCxnSpPr/>
          <p:nvPr/>
        </p:nvCxnSpPr>
        <p:spPr>
          <a:xfrm>
            <a:off x="4367808" y="3255803"/>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5443" y="3952266"/>
            <a:ext cx="5240693" cy="2308324"/>
          </a:xfrm>
          <a:prstGeom prst="rect">
            <a:avLst/>
          </a:prstGeom>
          <a:noFill/>
        </p:spPr>
        <p:txBody>
          <a:bodyPr wrap="square" rtlCol="0">
            <a:spAutoFit/>
          </a:bodyPr>
          <a:lstStyle/>
          <a:p>
            <a:r>
              <a:rPr lang="pl-PL" dirty="0">
                <a:solidFill>
                  <a:schemeClr val="tx2"/>
                </a:solidFill>
              </a:rPr>
              <a:t>Sąd odwoławczy </a:t>
            </a:r>
            <a:r>
              <a:rPr lang="pl-PL" b="1" dirty="0">
                <a:solidFill>
                  <a:schemeClr val="tx2"/>
                </a:solidFill>
              </a:rPr>
              <a:t>pozostawia bez rozpoznania </a:t>
            </a:r>
            <a:r>
              <a:rPr lang="pl-PL" dirty="0">
                <a:solidFill>
                  <a:schemeClr val="tx2"/>
                </a:solidFill>
              </a:rPr>
              <a:t>przyjęty środek odwoławczy jeżeli zachodzą okoliczności wskazane w art. 429 albo jeżeli przyjęcie tego środka nastąpiło na skutek niezasadnego przywrócenia terminu. </a:t>
            </a:r>
          </a:p>
          <a:p>
            <a:r>
              <a:rPr lang="pl-PL" dirty="0">
                <a:solidFill>
                  <a:schemeClr val="tx2"/>
                </a:solidFill>
              </a:rPr>
              <a:t>Na </a:t>
            </a:r>
            <a:r>
              <a:rPr lang="pl-PL" u="sng" dirty="0">
                <a:solidFill>
                  <a:schemeClr val="tx2"/>
                </a:solidFill>
              </a:rPr>
              <a:t>postanowienie </a:t>
            </a:r>
            <a:r>
              <a:rPr lang="pl-PL" dirty="0">
                <a:solidFill>
                  <a:schemeClr val="tx2"/>
                </a:solidFill>
              </a:rPr>
              <a:t>przysługuje zażalenie do innego równorzędnego składu sądu, chyba że zostało ono wydane przez SN </a:t>
            </a:r>
            <a:endParaRPr lang="pl-PL" u="sng" dirty="0">
              <a:solidFill>
                <a:schemeClr val="tx2"/>
              </a:solidFill>
            </a:endParaRPr>
          </a:p>
        </p:txBody>
      </p:sp>
      <p:sp>
        <p:nvSpPr>
          <p:cNvPr id="7" name="pole tekstowe 6"/>
          <p:cNvSpPr txBox="1"/>
          <p:nvPr/>
        </p:nvSpPr>
        <p:spPr>
          <a:xfrm>
            <a:off x="5456784" y="3759859"/>
            <a:ext cx="6768752" cy="2862322"/>
          </a:xfrm>
          <a:prstGeom prst="rect">
            <a:avLst/>
          </a:prstGeom>
          <a:noFill/>
        </p:spPr>
        <p:txBody>
          <a:bodyPr wrap="square" rtlCol="0">
            <a:spAutoFit/>
          </a:bodyPr>
          <a:lstStyle/>
          <a:p>
            <a:r>
              <a:rPr lang="pl-PL" b="1" dirty="0">
                <a:solidFill>
                  <a:schemeClr val="tx2"/>
                </a:solidFill>
              </a:rPr>
              <a:t>Sąd odwoławczy przyjmuje apelację do rozpoznania. </a:t>
            </a:r>
            <a:endParaRPr lang="pl-PL" dirty="0">
              <a:solidFill>
                <a:schemeClr val="tx2"/>
              </a:solidFill>
            </a:endParaRPr>
          </a:p>
          <a:p>
            <a:pPr algn="just"/>
            <a:r>
              <a:rPr lang="pl-PL" b="1" dirty="0">
                <a:solidFill>
                  <a:schemeClr val="tx2"/>
                </a:solidFill>
              </a:rPr>
              <a:t>art. 449a § 1 </a:t>
            </a:r>
            <a:r>
              <a:rPr lang="pl-PL" dirty="0"/>
              <a:t>Jeżeli jest to niezbędne dla prawidłowego wyrokowania w sprawie, sąd odwoławczy przed wydaniem orzeczenia może zwrócić akta sprawy sądowi pierwszej instancji w celu uzupełnienia uzasadnienia zaskarżonego wyroku, jednocześnie szczegółowo wskazując kwestie, o które należy uzupełnić uzasadnienie. Kwestie te mogą dotyczyć uzupełnienia zakresu uzasadnienia o inne części wyroku w wypadkach, o których mowa w art. 423 § 1a, lub uzupełnienia treści zawartych w uzasadnieniu w tym zakresie, w jakim zostało ono sporządzone.</a:t>
            </a:r>
            <a:endParaRPr lang="pl-PL" dirty="0">
              <a:solidFill>
                <a:schemeClr val="tx2"/>
              </a:solidFill>
            </a:endParaRPr>
          </a:p>
        </p:txBody>
      </p:sp>
    </p:spTree>
    <p:extLst>
      <p:ext uri="{BB962C8B-B14F-4D97-AF65-F5344CB8AC3E}">
        <p14:creationId xmlns:p14="http://schemas.microsoft.com/office/powerpoint/2010/main" val="3871650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C15A95-59CE-EF51-3484-72630707E454}"/>
              </a:ext>
            </a:extLst>
          </p:cNvPr>
          <p:cNvSpPr>
            <a:spLocks noGrp="1"/>
          </p:cNvSpPr>
          <p:nvPr>
            <p:ph type="title"/>
          </p:nvPr>
        </p:nvSpPr>
        <p:spPr>
          <a:xfrm>
            <a:off x="838200" y="156029"/>
            <a:ext cx="10515600" cy="693058"/>
          </a:xfrm>
        </p:spPr>
        <p:txBody>
          <a:bodyPr>
            <a:normAutofit fontScale="90000"/>
          </a:bodyPr>
          <a:lstStyle/>
          <a:p>
            <a:pPr algn="ctr"/>
            <a:r>
              <a:rPr lang="pl-PL" dirty="0"/>
              <a:t>Kazus</a:t>
            </a:r>
          </a:p>
        </p:txBody>
      </p:sp>
      <p:sp>
        <p:nvSpPr>
          <p:cNvPr id="3" name="Symbol zastępczy zawartości 2">
            <a:extLst>
              <a:ext uri="{FF2B5EF4-FFF2-40B4-BE49-F238E27FC236}">
                <a16:creationId xmlns:a16="http://schemas.microsoft.com/office/drawing/2014/main" id="{ACA61A20-C104-83B9-B0B1-FD55E84F38F0}"/>
              </a:ext>
            </a:extLst>
          </p:cNvPr>
          <p:cNvSpPr>
            <a:spLocks noGrp="1"/>
          </p:cNvSpPr>
          <p:nvPr>
            <p:ph idx="1"/>
          </p:nvPr>
        </p:nvSpPr>
        <p:spPr>
          <a:xfrm>
            <a:off x="838200" y="849087"/>
            <a:ext cx="10515600" cy="5769427"/>
          </a:xfrm>
        </p:spPr>
        <p:txBody>
          <a:bodyPr>
            <a:normAutofit fontScale="92500" lnSpcReduction="10000"/>
          </a:bodyPr>
          <a:lstStyle/>
          <a:p>
            <a:pPr algn="just"/>
            <a:r>
              <a:rPr lang="pl-PL" dirty="0"/>
              <a:t>Wyrokiem Sądu Rejonowego dla Wrocławia – Krzyków skazano Mariusza Z. na karę 4 lat pozbawienia wolności za przestępstwo z art. 280 </a:t>
            </a:r>
            <a:r>
              <a:rPr lang="pl-PL" sz="2800" dirty="0"/>
              <a:t>§ 1 k.k. (przestępstwo rozboju w typie podstawowym). Prokurator wniósł apelację w sprawie, nie wskazując kierunku zaskarżenia, ponieważ – jak argumentował – skoro nie musi wykazywać </a:t>
            </a:r>
            <a:r>
              <a:rPr lang="pl-PL" sz="2800" i="1" dirty="0" err="1"/>
              <a:t>gravamen</a:t>
            </a:r>
            <a:r>
              <a:rPr lang="pl-PL" sz="2800" i="1" dirty="0"/>
              <a:t> </a:t>
            </a:r>
            <a:r>
              <a:rPr lang="pl-PL" sz="2800" dirty="0"/>
              <a:t>i stoi na straży praworządności to występuje w obronie obiektywnego porządku prawnego. Również obrońca, wnosząc apelację, nie wskazał kierunku zaskarżenia. Oskarżony, widząc jakość apelacji obrońcy, uznał, że lepiej weźmie sprawy w swoje ręce. 5 dni po ogłoszeniu wyroku wniósł apelację do Sądu Okręgowego we Wrocławiu. Prezes Sądu Okręgowego uznał, że apelacja została błędnie wniesiona bezpośrednio do sądu odwoławczego, dlatego też podjął decyzję o odmowie przyjęcia apelacji na podstawie art. 429 k.p.k., a na marginesie – obarczona była ona brakami formalnymi, ponieważ nie zawierała żadnych zarzutów. </a:t>
            </a:r>
          </a:p>
          <a:p>
            <a:pPr algn="just"/>
            <a:r>
              <a:rPr lang="pl-PL" sz="2400" b="1" i="1" dirty="0"/>
              <a:t>Czy uczestnicy byli zobowiązani do wskazania kierunku zaskarżenia?</a:t>
            </a:r>
          </a:p>
          <a:p>
            <a:pPr algn="just"/>
            <a:r>
              <a:rPr lang="pl-PL" sz="2400" b="1" i="1" dirty="0"/>
              <a:t>Jakie skutki powinna wywołać apelacja wniesiona „wprost” przez oskarżonego?</a:t>
            </a:r>
          </a:p>
          <a:p>
            <a:pPr algn="just"/>
            <a:r>
              <a:rPr lang="pl-PL" sz="2400" b="1" i="1" dirty="0"/>
              <a:t>Oceń decyzję prezesa SO. Czy powinien postąpić inaczej? Jeżeli tak to w jaki sposób?</a:t>
            </a:r>
          </a:p>
          <a:p>
            <a:pPr algn="just"/>
            <a:endParaRPr lang="pl-PL" b="1" dirty="0"/>
          </a:p>
        </p:txBody>
      </p:sp>
    </p:spTree>
    <p:extLst>
      <p:ext uri="{BB962C8B-B14F-4D97-AF65-F5344CB8AC3E}">
        <p14:creationId xmlns:p14="http://schemas.microsoft.com/office/powerpoint/2010/main" val="2361747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A228B7-2F02-464B-A2D8-C7DF4ED1BDFF}"/>
              </a:ext>
            </a:extLst>
          </p:cNvPr>
          <p:cNvSpPr>
            <a:spLocks noGrp="1"/>
          </p:cNvSpPr>
          <p:nvPr>
            <p:ph type="title"/>
          </p:nvPr>
        </p:nvSpPr>
        <p:spPr>
          <a:xfrm>
            <a:off x="1097280" y="286603"/>
            <a:ext cx="10058400" cy="1450757"/>
          </a:xfrm>
        </p:spPr>
        <p:txBody>
          <a:bodyPr>
            <a:normAutofit/>
          </a:bodyPr>
          <a:lstStyle/>
          <a:p>
            <a:r>
              <a:rPr lang="pl-PL" dirty="0"/>
              <a:t>Zarzuty w środku odwoławczym – czy obligatoryjne?</a:t>
            </a:r>
          </a:p>
        </p:txBody>
      </p:sp>
      <p:sp>
        <p:nvSpPr>
          <p:cNvPr id="3" name="Symbol zastępczy zawartości 2">
            <a:extLst>
              <a:ext uri="{FF2B5EF4-FFF2-40B4-BE49-F238E27FC236}">
                <a16:creationId xmlns:a16="http://schemas.microsoft.com/office/drawing/2014/main" id="{0F10DB8E-7473-4C68-AE26-6487A51BBF3E}"/>
              </a:ext>
            </a:extLst>
          </p:cNvPr>
          <p:cNvSpPr>
            <a:spLocks noGrp="1"/>
          </p:cNvSpPr>
          <p:nvPr>
            <p:ph idx="1"/>
          </p:nvPr>
        </p:nvSpPr>
        <p:spPr>
          <a:xfrm>
            <a:off x="1097280" y="2108201"/>
            <a:ext cx="10058400" cy="3760891"/>
          </a:xfrm>
        </p:spPr>
        <p:txBody>
          <a:bodyPr>
            <a:normAutofit/>
          </a:bodyPr>
          <a:lstStyle/>
          <a:p>
            <a:pPr algn="just"/>
            <a:r>
              <a:rPr lang="pl-PL" dirty="0"/>
              <a:t>Ustawa co do zasady nie nakłada na odwołującego się obowiązku sformułowania zarzutów – zob. art. 427 § 1. </a:t>
            </a:r>
          </a:p>
          <a:p>
            <a:pPr algn="just"/>
            <a:r>
              <a:rPr lang="pl-PL" dirty="0"/>
              <a:t>Wyjątek dotyczy jednak profesjonalnych reprezentantów uczestników postępowania – adwokatów, radców prawnych, radców prokuratorii generalnej skarbu państwa – oraz prokuratora (zob. art. 427 § 2). </a:t>
            </a:r>
          </a:p>
        </p:txBody>
      </p:sp>
    </p:spTree>
    <p:extLst>
      <p:ext uri="{BB962C8B-B14F-4D97-AF65-F5344CB8AC3E}">
        <p14:creationId xmlns:p14="http://schemas.microsoft.com/office/powerpoint/2010/main" val="2502499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E267D2-15B4-4E3F-BEEA-2D1B499AFD76}"/>
              </a:ext>
            </a:extLst>
          </p:cNvPr>
          <p:cNvSpPr>
            <a:spLocks noGrp="1"/>
          </p:cNvSpPr>
          <p:nvPr>
            <p:ph type="title"/>
          </p:nvPr>
        </p:nvSpPr>
        <p:spPr>
          <a:xfrm>
            <a:off x="1097280" y="286603"/>
            <a:ext cx="10058400" cy="1450757"/>
          </a:xfrm>
        </p:spPr>
        <p:txBody>
          <a:bodyPr>
            <a:normAutofit/>
          </a:bodyPr>
          <a:lstStyle/>
          <a:p>
            <a:r>
              <a:rPr lang="pl-PL" dirty="0"/>
              <a:t>Zarzuty – co może być przedmiotem zarzutu?</a:t>
            </a:r>
          </a:p>
        </p:txBody>
      </p:sp>
      <p:sp>
        <p:nvSpPr>
          <p:cNvPr id="3" name="Symbol zastępczy zawartości 2">
            <a:extLst>
              <a:ext uri="{FF2B5EF4-FFF2-40B4-BE49-F238E27FC236}">
                <a16:creationId xmlns:a16="http://schemas.microsoft.com/office/drawing/2014/main" id="{E0F0F031-6D25-4E42-87C1-7F0DC60BDDDF}"/>
              </a:ext>
            </a:extLst>
          </p:cNvPr>
          <p:cNvSpPr>
            <a:spLocks noGrp="1"/>
          </p:cNvSpPr>
          <p:nvPr>
            <p:ph idx="1"/>
          </p:nvPr>
        </p:nvSpPr>
        <p:spPr>
          <a:xfrm>
            <a:off x="1097280" y="2108201"/>
            <a:ext cx="10561320" cy="3760891"/>
          </a:xfrm>
        </p:spPr>
        <p:txBody>
          <a:bodyPr>
            <a:normAutofit fontScale="92500" lnSpcReduction="20000"/>
          </a:bodyPr>
          <a:lstStyle/>
          <a:p>
            <a:pPr algn="just">
              <a:lnSpc>
                <a:spcPct val="110000"/>
              </a:lnSpc>
            </a:pPr>
            <a:r>
              <a:rPr lang="pl-PL" dirty="0"/>
              <a:t>Zarzut to twierdzenie strony o uchybieniu, które zaistniało w postępowaniu. Może dotyczyć kwestii prawnych (naruszenie prawa materialnego, procesowego), ustaleń faktycznych (sąd/prokurator nie znalazł – choć powinien – określonych dowodów), wymiaru kary (rażąca niewspółmierność kary). </a:t>
            </a:r>
          </a:p>
          <a:p>
            <a:pPr algn="just">
              <a:lnSpc>
                <a:spcPct val="110000"/>
              </a:lnSpc>
            </a:pPr>
            <a:r>
              <a:rPr lang="pl-PL" dirty="0"/>
              <a:t>W środku odwoławczym, skarżący powinien wykazać zaistnienie okoliczności z art. 438 (względne przyczyny odwoławcze), art. 439 (bezwzględne przyczyny odwoławcze), czy np. rażącą niesprawiedliwość orzeczenia (art. 440). </a:t>
            </a:r>
          </a:p>
          <a:p>
            <a:pPr>
              <a:lnSpc>
                <a:spcPct val="110000"/>
              </a:lnSpc>
            </a:pPr>
            <a:endParaRPr lang="pl-PL" dirty="0"/>
          </a:p>
        </p:txBody>
      </p:sp>
    </p:spTree>
    <p:extLst>
      <p:ext uri="{BB962C8B-B14F-4D97-AF65-F5344CB8AC3E}">
        <p14:creationId xmlns:p14="http://schemas.microsoft.com/office/powerpoint/2010/main" val="2031138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783994"/>
          </a:xfrm>
        </p:spPr>
        <p:txBody>
          <a:bodyPr/>
          <a:lstStyle/>
          <a:p>
            <a:r>
              <a:rPr lang="pl-PL" dirty="0"/>
              <a:t>Zarzuty i przyczyny odwoławcze </a:t>
            </a:r>
          </a:p>
        </p:txBody>
      </p:sp>
      <p:sp>
        <p:nvSpPr>
          <p:cNvPr id="3" name="Symbol zastępczy zawartości 2"/>
          <p:cNvSpPr>
            <a:spLocks noGrp="1"/>
          </p:cNvSpPr>
          <p:nvPr>
            <p:ph idx="1"/>
          </p:nvPr>
        </p:nvSpPr>
        <p:spPr>
          <a:xfrm>
            <a:off x="352424" y="1240971"/>
            <a:ext cx="11477625" cy="5369379"/>
          </a:xfrm>
        </p:spPr>
        <p:txBody>
          <a:bodyPr/>
          <a:lstStyle/>
          <a:p>
            <a:pPr algn="just"/>
            <a:r>
              <a:rPr lang="pl-PL" u="sng" dirty="0"/>
              <a:t>Zarzuty odwoławcze</a:t>
            </a:r>
            <a:r>
              <a:rPr lang="pl-PL" dirty="0"/>
              <a:t> to twierdzenia stron o uchybieniach popełnionych przez sąd pierwszej instancji. Zarzuty mają zawsze odcień subiektywny, bez względu na ich odbicie w faktach.</a:t>
            </a:r>
          </a:p>
          <a:p>
            <a:pPr algn="just"/>
            <a:r>
              <a:rPr lang="pl-PL" dirty="0"/>
              <a:t>Obiektywizacją zarzutów odwoławczych są przyczyny odwoławcze.  </a:t>
            </a:r>
          </a:p>
          <a:p>
            <a:pPr algn="just"/>
            <a:endParaRPr lang="pl-PL" dirty="0"/>
          </a:p>
          <a:p>
            <a:pPr algn="just"/>
            <a:endParaRPr lang="pl-PL" dirty="0"/>
          </a:p>
          <a:p>
            <a:pPr algn="just"/>
            <a:endParaRPr lang="pl-PL" dirty="0"/>
          </a:p>
          <a:p>
            <a:pPr algn="just"/>
            <a:endParaRPr lang="pl-PL" dirty="0"/>
          </a:p>
          <a:p>
            <a:pPr algn="just"/>
            <a:endParaRPr lang="pl-PL" dirty="0"/>
          </a:p>
          <a:p>
            <a:pPr algn="just"/>
            <a:endParaRPr lang="pl-PL" dirty="0"/>
          </a:p>
          <a:p>
            <a:pPr algn="just"/>
            <a:endParaRPr lang="pl-PL" dirty="0"/>
          </a:p>
          <a:p>
            <a:pPr algn="just"/>
            <a:endParaRPr lang="pl-PL" dirty="0"/>
          </a:p>
          <a:p>
            <a:pPr marL="0" indent="0" algn="just">
              <a:buNone/>
            </a:pPr>
            <a:endParaRPr lang="pl-PL" dirty="0"/>
          </a:p>
        </p:txBody>
      </p:sp>
      <p:sp>
        <p:nvSpPr>
          <p:cNvPr id="4" name="Nawias klamrowy zamykający 3"/>
          <p:cNvSpPr/>
          <p:nvPr/>
        </p:nvSpPr>
        <p:spPr>
          <a:xfrm rot="5400000">
            <a:off x="5933312" y="1761364"/>
            <a:ext cx="315846" cy="2752725"/>
          </a:xfrm>
          <a:prstGeom prst="rightBrace">
            <a:avLst>
              <a:gd name="adj1" fmla="val 5055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dirty="0"/>
          </a:p>
        </p:txBody>
      </p:sp>
      <p:sp>
        <p:nvSpPr>
          <p:cNvPr id="5" name="pole tekstowe 4"/>
          <p:cNvSpPr txBox="1"/>
          <p:nvPr/>
        </p:nvSpPr>
        <p:spPr>
          <a:xfrm>
            <a:off x="191344" y="3137726"/>
            <a:ext cx="11638705" cy="923330"/>
          </a:xfrm>
          <a:prstGeom prst="rect">
            <a:avLst/>
          </a:prstGeom>
          <a:noFill/>
        </p:spPr>
        <p:txBody>
          <a:bodyPr wrap="square" rtlCol="0">
            <a:spAutoFit/>
          </a:bodyPr>
          <a:lstStyle/>
          <a:p>
            <a:pPr algn="just"/>
            <a:r>
              <a:rPr lang="pl-PL" dirty="0"/>
              <a:t>Uchybienia, których stwierdzenie przez sąd (organ) odwoławczy powoduje określone konsekwencje procesowe w stosunku do zaskarżonego orzeczenia. </a:t>
            </a:r>
          </a:p>
          <a:p>
            <a:pPr algn="just"/>
            <a:r>
              <a:rPr lang="pl-PL" dirty="0"/>
              <a:t>Przyczyny odwoławcze można traktować jako powody do uchylenia lub zmiany zaskarżonego orzeczenia. </a:t>
            </a:r>
          </a:p>
        </p:txBody>
      </p:sp>
      <p:graphicFrame>
        <p:nvGraphicFramePr>
          <p:cNvPr id="7" name="Diagram 6"/>
          <p:cNvGraphicFramePr/>
          <p:nvPr/>
        </p:nvGraphicFramePr>
        <p:xfrm>
          <a:off x="2063552" y="4288429"/>
          <a:ext cx="7920880" cy="24798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7305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07368" y="546591"/>
            <a:ext cx="11439525" cy="706964"/>
          </a:xfrm>
        </p:spPr>
        <p:txBody>
          <a:bodyPr>
            <a:normAutofit/>
          </a:bodyPr>
          <a:lstStyle/>
          <a:p>
            <a:r>
              <a:rPr lang="pl-PL" dirty="0"/>
              <a:t>Względne przyczyny odwoławcze - art. 438 k.p.k. </a:t>
            </a:r>
          </a:p>
        </p:txBody>
      </p:sp>
      <p:sp>
        <p:nvSpPr>
          <p:cNvPr id="3" name="Symbol zastępczy zawartości 2"/>
          <p:cNvSpPr>
            <a:spLocks noGrp="1"/>
          </p:cNvSpPr>
          <p:nvPr>
            <p:ph idx="1"/>
          </p:nvPr>
        </p:nvSpPr>
        <p:spPr>
          <a:xfrm>
            <a:off x="0" y="1412776"/>
            <a:ext cx="12144672" cy="5475745"/>
          </a:xfrm>
        </p:spPr>
        <p:txBody>
          <a:bodyPr>
            <a:normAutofit/>
          </a:bodyPr>
          <a:lstStyle/>
          <a:p>
            <a:pPr algn="just"/>
            <a:endParaRPr lang="pl-PL" sz="2200" dirty="0"/>
          </a:p>
          <a:p>
            <a:pPr algn="just"/>
            <a:r>
              <a:rPr lang="pl-PL" sz="2200" dirty="0"/>
              <a:t>Takie uchybienia, które mogą spowodować uchylenie lub zmianę zaskarżonego orzeczenia lub zarządzenia jedynie wtedy, gdy uchybienie to mogło mieć wpływ na jego treść. </a:t>
            </a:r>
          </a:p>
          <a:p>
            <a:pPr marL="0" indent="0" algn="just">
              <a:buNone/>
            </a:pPr>
            <a:endParaRPr lang="pl-PL" sz="2200" dirty="0"/>
          </a:p>
          <a:p>
            <a:pPr algn="just">
              <a:buFont typeface="+mj-lt"/>
              <a:buAutoNum type="arabicPeriod"/>
            </a:pPr>
            <a:r>
              <a:rPr lang="pl-PL" sz="2200" b="1" dirty="0"/>
              <a:t>Obraza przepisów prawa materialnego w zakresie kwalifikacji prawnej czynu przypisanego oskarżonemu </a:t>
            </a:r>
            <a:r>
              <a:rPr lang="pl-PL" sz="2200" dirty="0"/>
              <a:t>(art. 438 pkt 1 k.p.k.)</a:t>
            </a:r>
          </a:p>
          <a:p>
            <a:pPr algn="just">
              <a:buFont typeface="+mj-lt"/>
              <a:buAutoNum type="arabicPeriod"/>
            </a:pPr>
            <a:r>
              <a:rPr lang="pl-PL" sz="2200" b="1" dirty="0"/>
              <a:t>Obraza przepisów prawa materialnego w inny wypadku niż wskazany w pkt 1, chyba że pomimo błędnej podstawy prawnej orzeczenie odpowiada prawu (art. 438 pkt 1a k.p.k.)</a:t>
            </a:r>
          </a:p>
          <a:p>
            <a:pPr lvl="1" algn="just"/>
            <a:r>
              <a:rPr lang="pl-PL" sz="2200" dirty="0"/>
              <a:t>Błędna wykładnia przepisu, zastosowanie nieodpowiedniego przepisu lub niezastosowanie przepisu, którego zastosowanie było obowiązkowe </a:t>
            </a:r>
          </a:p>
          <a:p>
            <a:pPr lvl="1" algn="just"/>
            <a:r>
              <a:rPr lang="pl-PL" sz="2200" dirty="0"/>
              <a:t>Tylko tam, gdzie przepisy prawa materialnego mówią o bezwzględnym obowiązku zastosowania określonego przepisu np. obligatoryjne nadzwyczajne złagodzenie kary z art. 60 § 3 </a:t>
            </a:r>
          </a:p>
          <a:p>
            <a:pPr lvl="1" algn="just"/>
            <a:r>
              <a:rPr lang="pl-PL" sz="2200" b="1" dirty="0"/>
              <a:t>Zarzut ten można podnieść </a:t>
            </a:r>
            <a:r>
              <a:rPr lang="pl-PL" sz="2200" b="1" u="sng" dirty="0"/>
              <a:t>tylko wtedy, gdy orzeczenie nie odpowiada prawu!</a:t>
            </a:r>
            <a:endParaRPr lang="pl-PL" sz="2200" b="1" dirty="0"/>
          </a:p>
          <a:p>
            <a:pPr marL="0" indent="0" algn="just">
              <a:buNone/>
            </a:pPr>
            <a:endParaRPr lang="pl-PL" sz="2200" b="1" dirty="0"/>
          </a:p>
        </p:txBody>
      </p:sp>
    </p:spTree>
    <p:extLst>
      <p:ext uri="{BB962C8B-B14F-4D97-AF65-F5344CB8AC3E}">
        <p14:creationId xmlns:p14="http://schemas.microsoft.com/office/powerpoint/2010/main" val="2231067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Względne przyczyny odwoławcze - art. 438 k.p.k. </a:t>
            </a:r>
          </a:p>
        </p:txBody>
      </p:sp>
      <p:sp>
        <p:nvSpPr>
          <p:cNvPr id="3" name="Symbol zastępczy zawartości 2"/>
          <p:cNvSpPr>
            <a:spLocks noGrp="1"/>
          </p:cNvSpPr>
          <p:nvPr>
            <p:ph idx="1"/>
          </p:nvPr>
        </p:nvSpPr>
        <p:spPr>
          <a:xfrm>
            <a:off x="263352" y="2180496"/>
            <a:ext cx="11737304" cy="4560872"/>
          </a:xfrm>
        </p:spPr>
        <p:txBody>
          <a:bodyPr>
            <a:noAutofit/>
          </a:bodyPr>
          <a:lstStyle/>
          <a:p>
            <a:pPr marL="342900" indent="-342900" algn="just">
              <a:buFont typeface="+mj-lt"/>
              <a:buAutoNum type="arabicPeriod" startAt="2"/>
            </a:pPr>
            <a:r>
              <a:rPr lang="pl-PL" sz="2200" dirty="0"/>
              <a:t>Obraza przepisów postępowania, </a:t>
            </a:r>
            <a:r>
              <a:rPr lang="pl-PL" sz="2200" b="1" dirty="0"/>
              <a:t>jeżeli mogła ona mieć wpływ na treść orzeczenia </a:t>
            </a:r>
          </a:p>
          <a:p>
            <a:pPr lvl="1" algn="just"/>
            <a:r>
              <a:rPr lang="pl-PL" sz="2200" dirty="0"/>
              <a:t>Naruszenie przepisów k.p.k. czy np. przepisów EKPC jeżeli są to uchybienia, które mogły mieć wpływ na treść orzeczenia, z wyłączeniem tych wskazanych w art. 439 </a:t>
            </a:r>
          </a:p>
          <a:p>
            <a:pPr marL="1257300" lvl="2" indent="-342900" algn="just">
              <a:buFont typeface="+mj-lt"/>
              <a:buAutoNum type="arabicPeriod"/>
            </a:pPr>
            <a:r>
              <a:rPr lang="pl-PL" sz="2200" dirty="0"/>
              <a:t>Zaniechanie określonych nakazów wynikających z k.p.k. – nieuprzedzenie stron o możliwości zmiany kwalifikacji prawnej czynu na surowszą,</a:t>
            </a:r>
          </a:p>
          <a:p>
            <a:pPr marL="1257300" lvl="2" indent="-342900" algn="just">
              <a:buFont typeface="+mj-lt"/>
              <a:buAutoNum type="arabicPeriod"/>
            </a:pPr>
            <a:r>
              <a:rPr lang="pl-PL" sz="2200" dirty="0"/>
              <a:t>Działanie sprzeczne z przepisami k.p.k. – np. odczytanie oskarżonemu jego uprzednich zeznań złożonych w charakterze świadka,</a:t>
            </a:r>
          </a:p>
          <a:p>
            <a:pPr marL="1257300" lvl="2" indent="-342900" algn="just">
              <a:buFont typeface="+mj-lt"/>
              <a:buAutoNum type="arabicPeriod"/>
            </a:pPr>
            <a:r>
              <a:rPr lang="pl-PL" sz="2200" dirty="0"/>
              <a:t>Naruszenie przepisów dotyczących samego orzekania np. sprzeczność między treścią wyroku a jego uzasadnieniem.</a:t>
            </a:r>
          </a:p>
          <a:p>
            <a:endParaRPr lang="pl-PL" sz="2200" dirty="0"/>
          </a:p>
        </p:txBody>
      </p:sp>
    </p:spTree>
    <p:extLst>
      <p:ext uri="{BB962C8B-B14F-4D97-AF65-F5344CB8AC3E}">
        <p14:creationId xmlns:p14="http://schemas.microsoft.com/office/powerpoint/2010/main" val="103738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Względne przyczyny odwoławcze - art. 438 k.p.k. </a:t>
            </a:r>
          </a:p>
        </p:txBody>
      </p:sp>
      <p:sp>
        <p:nvSpPr>
          <p:cNvPr id="3" name="Symbol zastępczy zawartości 2"/>
          <p:cNvSpPr>
            <a:spLocks noGrp="1"/>
          </p:cNvSpPr>
          <p:nvPr>
            <p:ph idx="1"/>
          </p:nvPr>
        </p:nvSpPr>
        <p:spPr>
          <a:xfrm>
            <a:off x="0" y="1715956"/>
            <a:ext cx="12192000" cy="5025412"/>
          </a:xfrm>
        </p:spPr>
        <p:txBody>
          <a:bodyPr>
            <a:normAutofit/>
          </a:bodyPr>
          <a:lstStyle/>
          <a:p>
            <a:pPr marL="457200" indent="-457200" algn="just">
              <a:buFont typeface="+mj-lt"/>
              <a:buAutoNum type="arabicPeriod" startAt="3"/>
            </a:pPr>
            <a:r>
              <a:rPr lang="pl-PL" sz="2400" dirty="0"/>
              <a:t>Błąd w ustaleniach faktycznych przyjętych za podstawę orzeczenia, </a:t>
            </a:r>
            <a:r>
              <a:rPr lang="pl-PL" sz="2400" b="1" dirty="0"/>
              <a:t>jeżeli mógł mieć wpływ na jego treść</a:t>
            </a:r>
          </a:p>
          <a:p>
            <a:pPr lvl="1" algn="just"/>
            <a:r>
              <a:rPr lang="pl-PL" sz="2400" dirty="0"/>
              <a:t>Błędu w ustaleniach faktycznych nie powinno się wskazywać łącznie z obrazą przepisów prawa materialnego. Zawsze szukamy błędu źródłowego (początkowego). Jeżeli wadliwie ustalono stan faktyczny to obraza przepisów prawa materialnego jest błędem pochodnym </a:t>
            </a:r>
          </a:p>
          <a:p>
            <a:pPr lvl="1" algn="just"/>
            <a:r>
              <a:rPr lang="pl-PL" sz="2400" dirty="0"/>
              <a:t>błąd braku – nie przeprowadzono określonego dowodu </a:t>
            </a:r>
          </a:p>
          <a:p>
            <a:pPr lvl="1" algn="just"/>
            <a:r>
              <a:rPr lang="pl-PL" sz="2400" dirty="0"/>
              <a:t>błąd dowolności – sąd przekroczył granice swobodnej oceny dowodów (art. 7)</a:t>
            </a:r>
          </a:p>
          <a:p>
            <a:endParaRPr lang="pl-PL" sz="2400" dirty="0"/>
          </a:p>
        </p:txBody>
      </p:sp>
    </p:spTree>
    <p:extLst>
      <p:ext uri="{BB962C8B-B14F-4D97-AF65-F5344CB8AC3E}">
        <p14:creationId xmlns:p14="http://schemas.microsoft.com/office/powerpoint/2010/main" val="3199200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0A2FD3-6DB0-42C2-92DC-1FBE098F402B}"/>
              </a:ext>
            </a:extLst>
          </p:cNvPr>
          <p:cNvSpPr>
            <a:spLocks noGrp="1"/>
          </p:cNvSpPr>
          <p:nvPr>
            <p:ph type="title"/>
          </p:nvPr>
        </p:nvSpPr>
        <p:spPr>
          <a:xfrm>
            <a:off x="1251858" y="286603"/>
            <a:ext cx="9903822" cy="1450757"/>
          </a:xfrm>
        </p:spPr>
        <p:txBody>
          <a:bodyPr>
            <a:normAutofit/>
          </a:bodyPr>
          <a:lstStyle/>
          <a:p>
            <a:r>
              <a:rPr lang="pl-PL" dirty="0"/>
              <a:t>Termin do wniesienia apelacji </a:t>
            </a:r>
          </a:p>
        </p:txBody>
      </p:sp>
      <p:sp>
        <p:nvSpPr>
          <p:cNvPr id="3" name="Symbol zastępczy zawartości 2">
            <a:extLst>
              <a:ext uri="{FF2B5EF4-FFF2-40B4-BE49-F238E27FC236}">
                <a16:creationId xmlns:a16="http://schemas.microsoft.com/office/drawing/2014/main" id="{3F72DD52-8E04-47CD-9615-3C1D360415A1}"/>
              </a:ext>
            </a:extLst>
          </p:cNvPr>
          <p:cNvSpPr>
            <a:spLocks noGrp="1"/>
          </p:cNvSpPr>
          <p:nvPr>
            <p:ph idx="1"/>
          </p:nvPr>
        </p:nvSpPr>
        <p:spPr>
          <a:xfrm>
            <a:off x="957943" y="2108201"/>
            <a:ext cx="10197737" cy="3760891"/>
          </a:xfrm>
        </p:spPr>
        <p:txBody>
          <a:bodyPr>
            <a:normAutofit lnSpcReduction="10000"/>
          </a:bodyPr>
          <a:lstStyle/>
          <a:p>
            <a:pPr>
              <a:lnSpc>
                <a:spcPct val="90000"/>
              </a:lnSpc>
            </a:pPr>
            <a:r>
              <a:rPr lang="pl-PL" dirty="0"/>
              <a:t>Art. 445 </a:t>
            </a:r>
          </a:p>
          <a:p>
            <a:pPr lvl="1" algn="just">
              <a:lnSpc>
                <a:spcPct val="90000"/>
              </a:lnSpc>
            </a:pPr>
            <a:r>
              <a:rPr lang="pl-PL" dirty="0"/>
              <a:t>§ 1. Termin do wniesienia apelacji wynosi </a:t>
            </a:r>
            <a:r>
              <a:rPr lang="pl-PL" b="1" dirty="0"/>
              <a:t>14 dni</a:t>
            </a:r>
            <a:r>
              <a:rPr lang="pl-PL" b="1" i="1" dirty="0"/>
              <a:t> </a:t>
            </a:r>
            <a:r>
              <a:rPr lang="pl-PL" dirty="0"/>
              <a:t>i biegnie dla każdego uprawnionego </a:t>
            </a:r>
            <a:r>
              <a:rPr lang="pl-PL" b="1" dirty="0"/>
              <a:t>od dnia doręczenia mu wyroku z uzasadnieniem. </a:t>
            </a:r>
          </a:p>
          <a:p>
            <a:pPr lvl="1" algn="just">
              <a:lnSpc>
                <a:spcPct val="90000"/>
              </a:lnSpc>
            </a:pPr>
            <a:r>
              <a:rPr lang="pl-PL" dirty="0"/>
              <a:t>§ 2. Apelacja wniesiona przed upływem terminu do złożenia wniosku o sporządzenie uzasadnienia wywołuje skutki określone w art. 422 i podlega rozpoznaniu; apelację można uzupełnić w terminie wskazanym w § 1 </a:t>
            </a:r>
          </a:p>
          <a:p>
            <a:pPr lvl="2" algn="just">
              <a:lnSpc>
                <a:spcPct val="90000"/>
              </a:lnSpc>
            </a:pPr>
            <a:r>
              <a:rPr lang="pl-PL" dirty="0"/>
              <a:t>„skutki z art. 422” </a:t>
            </a:r>
            <a:r>
              <a:rPr lang="pl-PL" dirty="0">
                <a:sym typeface="Wingdings" panose="05000000000000000000" pitchFamily="2" charset="2"/>
              </a:rPr>
              <a:t> czyli sąd musi sporządzić uzasadnienie wyroku i doręczyć je stronie </a:t>
            </a:r>
          </a:p>
          <a:p>
            <a:pPr lvl="1" algn="just">
              <a:lnSpc>
                <a:spcPct val="90000"/>
              </a:lnSpc>
            </a:pPr>
            <a:r>
              <a:rPr lang="pl-PL" dirty="0">
                <a:sym typeface="Wingdings" panose="05000000000000000000" pitchFamily="2" charset="2"/>
              </a:rPr>
              <a:t>Termin do wniesienia apelacji jest </a:t>
            </a:r>
            <a:r>
              <a:rPr lang="pl-PL" b="1" dirty="0">
                <a:sym typeface="Wingdings" panose="05000000000000000000" pitchFamily="2" charset="2"/>
              </a:rPr>
              <a:t>terminem zawitym</a:t>
            </a:r>
          </a:p>
          <a:p>
            <a:pPr lvl="1" algn="just">
              <a:lnSpc>
                <a:spcPct val="90000"/>
              </a:lnSpc>
            </a:pPr>
            <a:r>
              <a:rPr lang="pl-PL" b="1" u="sng" dirty="0">
                <a:sym typeface="Wingdings" panose="05000000000000000000" pitchFamily="2" charset="2"/>
              </a:rPr>
              <a:t>w postępowaniu przyspieszonym </a:t>
            </a:r>
            <a:r>
              <a:rPr lang="pl-PL" dirty="0">
                <a:sym typeface="Wingdings" panose="05000000000000000000" pitchFamily="2" charset="2"/>
              </a:rPr>
              <a:t>apelację wnosi się w terminie 7 dni, a wniosek o uzasadnienie wnosi się w terminie 3 dni (art. 517h </a:t>
            </a:r>
            <a:r>
              <a:rPr lang="pl-PL" dirty="0"/>
              <a:t>§ 2 i 3)</a:t>
            </a:r>
          </a:p>
          <a:p>
            <a:pPr>
              <a:lnSpc>
                <a:spcPct val="90000"/>
              </a:lnSpc>
            </a:pPr>
            <a:endParaRPr lang="pl-PL" dirty="0"/>
          </a:p>
        </p:txBody>
      </p:sp>
    </p:spTree>
    <p:extLst>
      <p:ext uri="{BB962C8B-B14F-4D97-AF65-F5344CB8AC3E}">
        <p14:creationId xmlns:p14="http://schemas.microsoft.com/office/powerpoint/2010/main" val="1749002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Względne przyczyny odwoławcze - art. 438 k.p.k. </a:t>
            </a:r>
          </a:p>
        </p:txBody>
      </p:sp>
      <p:sp>
        <p:nvSpPr>
          <p:cNvPr id="3" name="Symbol zastępczy zawartości 2"/>
          <p:cNvSpPr>
            <a:spLocks noGrp="1"/>
          </p:cNvSpPr>
          <p:nvPr>
            <p:ph idx="1"/>
          </p:nvPr>
        </p:nvSpPr>
        <p:spPr>
          <a:xfrm>
            <a:off x="30040" y="1849756"/>
            <a:ext cx="12192000" cy="5025412"/>
          </a:xfrm>
        </p:spPr>
        <p:txBody>
          <a:bodyPr>
            <a:normAutofit/>
          </a:bodyPr>
          <a:lstStyle/>
          <a:p>
            <a:pPr marL="0" indent="0" algn="just">
              <a:buNone/>
            </a:pPr>
            <a:r>
              <a:rPr lang="pl-PL" sz="2200" dirty="0"/>
              <a:t>4. Rażąca niewspółmierność kary środka karnego, nawiązki lub niesłusznego zastosowania albo niezastosowania środka zabezpieczającego, przepadku lub innego środka</a:t>
            </a:r>
          </a:p>
          <a:p>
            <a:pPr lvl="1" algn="just"/>
            <a:r>
              <a:rPr lang="pl-PL" sz="2200" dirty="0"/>
              <a:t>zarzut bardzo ocenny </a:t>
            </a:r>
          </a:p>
          <a:p>
            <a:pPr lvl="1" algn="just"/>
            <a:r>
              <a:rPr lang="pl-PL" sz="2200" dirty="0"/>
              <a:t>Rażąca niewspółmierność kary występuje wtedy, gdy kara orzeczona nie uwzględnia w należyty sposób stopnia społecznej szkodliwości przypisywanego czynu oraz nie realizuje wystarczająco celu kary, ze szczególnym uwzględnieniem celów zapobiegawczych i wychowawczych. Pojęcie niewspółmierności rażącej oznacza znaczną, wyraźną i oczywistą, a więc niedającą się zaakceptować dysproporcję między karą wymierzoną a karą sprawiedliwą (zasłużoną). Przesłanka rażącej niewspółmierności kary jest spełniona tylko wtedy, gdy na podstawie ustalonych okoliczności sprawy, które powinny mieć decydujące znaczenie dla wymiaru kary, można przyjąć, iż zachodzi wyraźna różnica między karą wymierzoną a karą, która powinna zostać wymierzona w wyniku prawidłowego zastosowania dyrektyw wymiaru kary oraz zasad ukształtowanych przez orzecznictwo (wyrok SN z 22.10.2007 r., SNO 75/07).</a:t>
            </a:r>
          </a:p>
          <a:p>
            <a:endParaRPr lang="pl-PL" sz="2200" dirty="0"/>
          </a:p>
        </p:txBody>
      </p:sp>
    </p:spTree>
    <p:extLst>
      <p:ext uri="{BB962C8B-B14F-4D97-AF65-F5344CB8AC3E}">
        <p14:creationId xmlns:p14="http://schemas.microsoft.com/office/powerpoint/2010/main" val="4009421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A2C315-BE6C-FEA8-3C25-FAEECADE772B}"/>
              </a:ext>
            </a:extLst>
          </p:cNvPr>
          <p:cNvSpPr>
            <a:spLocks noGrp="1"/>
          </p:cNvSpPr>
          <p:nvPr>
            <p:ph type="title"/>
          </p:nvPr>
        </p:nvSpPr>
        <p:spPr/>
        <p:txBody>
          <a:bodyPr/>
          <a:lstStyle/>
          <a:p>
            <a:pPr algn="ctr"/>
            <a:r>
              <a:rPr lang="pl-PL" dirty="0"/>
              <a:t>Zasady, którymi należy się kierować przy formułowaniu zarzutów</a:t>
            </a:r>
          </a:p>
        </p:txBody>
      </p:sp>
      <p:sp>
        <p:nvSpPr>
          <p:cNvPr id="3" name="Symbol zastępczy zawartości 2">
            <a:extLst>
              <a:ext uri="{FF2B5EF4-FFF2-40B4-BE49-F238E27FC236}">
                <a16:creationId xmlns:a16="http://schemas.microsoft.com/office/drawing/2014/main" id="{840B38E5-9AE1-DDD1-34CE-C29E30336F50}"/>
              </a:ext>
            </a:extLst>
          </p:cNvPr>
          <p:cNvSpPr>
            <a:spLocks noGrp="1"/>
          </p:cNvSpPr>
          <p:nvPr>
            <p:ph idx="1"/>
          </p:nvPr>
        </p:nvSpPr>
        <p:spPr/>
        <p:txBody>
          <a:bodyPr/>
          <a:lstStyle/>
          <a:p>
            <a:pPr algn="just"/>
            <a:r>
              <a:rPr lang="pl-PL" dirty="0"/>
              <a:t>Zasada jedno uchybienie = jeden zarzut,</a:t>
            </a:r>
          </a:p>
          <a:p>
            <a:pPr algn="just"/>
            <a:r>
              <a:rPr lang="pl-PL" dirty="0"/>
              <a:t>Zasada zarzutu pierwotnego – należy poszukiwać źródła błędu popełnionego przez sąd,</a:t>
            </a:r>
          </a:p>
          <a:p>
            <a:pPr algn="just"/>
            <a:r>
              <a:rPr lang="pl-PL" dirty="0"/>
              <a:t>Zakaz łączenia zarzutu błędu w ustaleniach faktycznych z zarzutem naruszenia prawa materialnego. </a:t>
            </a:r>
            <a:r>
              <a:rPr lang="pl-PL" sz="2800" dirty="0"/>
              <a:t>Jeżeli wadliwie ustalono stan faktyczny to obraza przepisów prawa materialnego jest błędem pochodnym. </a:t>
            </a:r>
            <a:endParaRPr lang="pl-PL" dirty="0"/>
          </a:p>
          <a:p>
            <a:pPr algn="just"/>
            <a:endParaRPr lang="pl-PL" dirty="0"/>
          </a:p>
        </p:txBody>
      </p:sp>
    </p:spTree>
    <p:extLst>
      <p:ext uri="{BB962C8B-B14F-4D97-AF65-F5344CB8AC3E}">
        <p14:creationId xmlns:p14="http://schemas.microsoft.com/office/powerpoint/2010/main" val="3774009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A1CE16-855B-2796-03DA-44B69759A7D4}"/>
              </a:ext>
            </a:extLst>
          </p:cNvPr>
          <p:cNvSpPr>
            <a:spLocks noGrp="1"/>
          </p:cNvSpPr>
          <p:nvPr>
            <p:ph type="title"/>
          </p:nvPr>
        </p:nvSpPr>
        <p:spPr/>
        <p:txBody>
          <a:bodyPr/>
          <a:lstStyle/>
          <a:p>
            <a:pPr algn="ctr"/>
            <a:r>
              <a:rPr lang="pl-PL" dirty="0"/>
              <a:t>Opis uchybienia nr 1</a:t>
            </a:r>
          </a:p>
        </p:txBody>
      </p:sp>
      <p:sp>
        <p:nvSpPr>
          <p:cNvPr id="3" name="Symbol zastępczy zawartości 2">
            <a:extLst>
              <a:ext uri="{FF2B5EF4-FFF2-40B4-BE49-F238E27FC236}">
                <a16:creationId xmlns:a16="http://schemas.microsoft.com/office/drawing/2014/main" id="{0244BA17-D8B0-D23F-939E-6DDD6A5A9533}"/>
              </a:ext>
            </a:extLst>
          </p:cNvPr>
          <p:cNvSpPr>
            <a:spLocks noGrp="1"/>
          </p:cNvSpPr>
          <p:nvPr>
            <p:ph idx="1"/>
          </p:nvPr>
        </p:nvSpPr>
        <p:spPr/>
        <p:txBody>
          <a:bodyPr/>
          <a:lstStyle/>
          <a:p>
            <a:pPr algn="just"/>
            <a:r>
              <a:rPr lang="pl-PL" dirty="0"/>
              <a:t>W ocenie obrońcy z materiału dowodowego wynika, że oskarżony podczas rozboju posługiwał się całą, nierozbitą butelką po piwie, grożąc uderzeniem nią w głowę pokrzywdzonego, a nie butelką rozbitą – tzw. tulipanem, dlatego też czyn oskarżonego nie zrealizował znamion rozboju przy posługiwaniu się niebezpiecznym narzędziem (art. 280 § 2 k.k.), a rozbój w typie podstawowym (art. 280 § 1 k.k.).</a:t>
            </a:r>
          </a:p>
          <a:p>
            <a:pPr marL="0" indent="0" algn="just">
              <a:buNone/>
            </a:pPr>
            <a:r>
              <a:rPr lang="pl-PL" dirty="0"/>
              <a:t> Tzw. </a:t>
            </a:r>
            <a:r>
              <a:rPr lang="pl-PL" i="1" dirty="0"/>
              <a:t>Tulipan jako niebezpieczne narzędzie – </a:t>
            </a:r>
            <a:r>
              <a:rPr lang="pl-PL" dirty="0"/>
              <a:t>por. m.in. wyrok SA w Katowicach z 16.02.2006 r., II AKa 15/06, LEX nr 191761</a:t>
            </a:r>
          </a:p>
          <a:p>
            <a:pPr marL="0" indent="0" algn="just">
              <a:buNone/>
            </a:pPr>
            <a:endParaRPr lang="pl-PL" dirty="0"/>
          </a:p>
          <a:p>
            <a:pPr marL="0" indent="0" algn="just">
              <a:buNone/>
            </a:pPr>
            <a:r>
              <a:rPr lang="pl-PL" i="1" dirty="0"/>
              <a:t>Jaki zarzut powinien podnieść obrońca?</a:t>
            </a:r>
          </a:p>
        </p:txBody>
      </p:sp>
    </p:spTree>
    <p:extLst>
      <p:ext uri="{BB962C8B-B14F-4D97-AF65-F5344CB8AC3E}">
        <p14:creationId xmlns:p14="http://schemas.microsoft.com/office/powerpoint/2010/main" val="309485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F5E9FE-EE71-FDE5-7931-E7C3EA61EE8C}"/>
              </a:ext>
            </a:extLst>
          </p:cNvPr>
          <p:cNvSpPr>
            <a:spLocks noGrp="1"/>
          </p:cNvSpPr>
          <p:nvPr>
            <p:ph type="title"/>
          </p:nvPr>
        </p:nvSpPr>
        <p:spPr/>
        <p:txBody>
          <a:bodyPr/>
          <a:lstStyle/>
          <a:p>
            <a:pPr algn="ctr"/>
            <a:r>
              <a:rPr lang="pl-PL" dirty="0"/>
              <a:t>Opis uchybienia nr 2</a:t>
            </a:r>
          </a:p>
        </p:txBody>
      </p:sp>
      <p:sp>
        <p:nvSpPr>
          <p:cNvPr id="3" name="Symbol zastępczy zawartości 2">
            <a:extLst>
              <a:ext uri="{FF2B5EF4-FFF2-40B4-BE49-F238E27FC236}">
                <a16:creationId xmlns:a16="http://schemas.microsoft.com/office/drawing/2014/main" id="{2A37D74F-9B08-5E5F-5293-DBE1D23D336D}"/>
              </a:ext>
            </a:extLst>
          </p:cNvPr>
          <p:cNvSpPr>
            <a:spLocks noGrp="1"/>
          </p:cNvSpPr>
          <p:nvPr>
            <p:ph idx="1"/>
          </p:nvPr>
        </p:nvSpPr>
        <p:spPr/>
        <p:txBody>
          <a:bodyPr/>
          <a:lstStyle/>
          <a:p>
            <a:pPr algn="just"/>
            <a:r>
              <a:rPr lang="pl-PL" dirty="0"/>
              <a:t>W ocenie obrońcy tzw. tulipan nie jest „innym podobnie niebezpiecznym narzędziem”, dlatego posługiwanie się nim nie realizuje znamion kwalifikowanego rozboju z art. 280 § 2 k.k. </a:t>
            </a:r>
          </a:p>
          <a:p>
            <a:pPr marL="0" indent="0" algn="just">
              <a:buNone/>
            </a:pPr>
            <a:endParaRPr lang="pl-PL" dirty="0"/>
          </a:p>
          <a:p>
            <a:pPr marL="0" indent="0" algn="just">
              <a:buNone/>
            </a:pPr>
            <a:r>
              <a:rPr lang="pl-PL" i="1" dirty="0"/>
              <a:t>Jaki zarzut powinien podnieść obrońca?</a:t>
            </a:r>
          </a:p>
          <a:p>
            <a:pPr marL="0" indent="0" algn="just">
              <a:buNone/>
            </a:pPr>
            <a:endParaRPr lang="pl-PL" dirty="0"/>
          </a:p>
        </p:txBody>
      </p:sp>
    </p:spTree>
    <p:extLst>
      <p:ext uri="{BB962C8B-B14F-4D97-AF65-F5344CB8AC3E}">
        <p14:creationId xmlns:p14="http://schemas.microsoft.com/office/powerpoint/2010/main" val="2556771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BD5D9B-A1A3-A905-EC3C-BF894FF167FA}"/>
              </a:ext>
            </a:extLst>
          </p:cNvPr>
          <p:cNvSpPr>
            <a:spLocks noGrp="1"/>
          </p:cNvSpPr>
          <p:nvPr>
            <p:ph type="title"/>
          </p:nvPr>
        </p:nvSpPr>
        <p:spPr/>
        <p:txBody>
          <a:bodyPr/>
          <a:lstStyle/>
          <a:p>
            <a:pPr algn="ctr"/>
            <a:r>
              <a:rPr lang="pl-PL" dirty="0"/>
              <a:t>Opis uchybienia nr 3</a:t>
            </a:r>
          </a:p>
        </p:txBody>
      </p:sp>
      <p:sp>
        <p:nvSpPr>
          <p:cNvPr id="3" name="Symbol zastępczy zawartości 2">
            <a:extLst>
              <a:ext uri="{FF2B5EF4-FFF2-40B4-BE49-F238E27FC236}">
                <a16:creationId xmlns:a16="http://schemas.microsoft.com/office/drawing/2014/main" id="{E7432DE4-5CB5-ECF7-A1F1-2DBE47E4989A}"/>
              </a:ext>
            </a:extLst>
          </p:cNvPr>
          <p:cNvSpPr>
            <a:spLocks noGrp="1"/>
          </p:cNvSpPr>
          <p:nvPr>
            <p:ph idx="1"/>
          </p:nvPr>
        </p:nvSpPr>
        <p:spPr/>
        <p:txBody>
          <a:bodyPr/>
          <a:lstStyle/>
          <a:p>
            <a:pPr algn="just"/>
            <a:r>
              <a:rPr lang="pl-PL" dirty="0"/>
              <a:t>Sąd na podstawie art. 389 § 1 k.p.k. postanowił odczytać zeznania oskarżonego złożone na etapie postępowania przygotowawczego po pouczeniu go o treści art. 183 k.p.k.</a:t>
            </a:r>
          </a:p>
          <a:p>
            <a:pPr algn="just"/>
            <a:endParaRPr lang="pl-PL" dirty="0"/>
          </a:p>
          <a:p>
            <a:pPr algn="just"/>
            <a:r>
              <a:rPr lang="pl-PL" i="1" dirty="0"/>
              <a:t>Jaki zarzut należy podnieść w tej sytuacji?</a:t>
            </a:r>
          </a:p>
        </p:txBody>
      </p:sp>
    </p:spTree>
    <p:extLst>
      <p:ext uri="{BB962C8B-B14F-4D97-AF65-F5344CB8AC3E}">
        <p14:creationId xmlns:p14="http://schemas.microsoft.com/office/powerpoint/2010/main" val="534185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65C325-1C84-C1F9-926A-56345EE0B57A}"/>
              </a:ext>
            </a:extLst>
          </p:cNvPr>
          <p:cNvSpPr>
            <a:spLocks noGrp="1"/>
          </p:cNvSpPr>
          <p:nvPr>
            <p:ph type="title"/>
          </p:nvPr>
        </p:nvSpPr>
        <p:spPr/>
        <p:txBody>
          <a:bodyPr/>
          <a:lstStyle/>
          <a:p>
            <a:pPr algn="ctr"/>
            <a:r>
              <a:rPr lang="pl-PL" dirty="0"/>
              <a:t>Opis uchybienia nr 4</a:t>
            </a:r>
          </a:p>
        </p:txBody>
      </p:sp>
      <p:sp>
        <p:nvSpPr>
          <p:cNvPr id="3" name="Symbol zastępczy zawartości 2">
            <a:extLst>
              <a:ext uri="{FF2B5EF4-FFF2-40B4-BE49-F238E27FC236}">
                <a16:creationId xmlns:a16="http://schemas.microsoft.com/office/drawing/2014/main" id="{EEF42FB4-A30C-E1BC-13F1-9C21245CA679}"/>
              </a:ext>
            </a:extLst>
          </p:cNvPr>
          <p:cNvSpPr>
            <a:spLocks noGrp="1"/>
          </p:cNvSpPr>
          <p:nvPr>
            <p:ph idx="1"/>
          </p:nvPr>
        </p:nvSpPr>
        <p:spPr/>
        <p:txBody>
          <a:bodyPr/>
          <a:lstStyle/>
          <a:p>
            <a:r>
              <a:rPr lang="pl-PL" dirty="0"/>
              <a:t>Oskarżonemu za przestępstwo z art. 226 § 1 k.k. wymierzono karę 3 lat pozbawienia wolności.  </a:t>
            </a:r>
          </a:p>
          <a:p>
            <a:pPr marL="0" indent="0" algn="just">
              <a:buNone/>
            </a:pPr>
            <a:endParaRPr lang="pl-PL" dirty="0"/>
          </a:p>
          <a:p>
            <a:pPr algn="just"/>
            <a:r>
              <a:rPr lang="pl-PL" i="1" dirty="0"/>
              <a:t>Jaki zarzut należy podnieść w tej sytuacji?</a:t>
            </a:r>
          </a:p>
        </p:txBody>
      </p:sp>
    </p:spTree>
    <p:extLst>
      <p:ext uri="{BB962C8B-B14F-4D97-AF65-F5344CB8AC3E}">
        <p14:creationId xmlns:p14="http://schemas.microsoft.com/office/powerpoint/2010/main" val="1117491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07368" y="1052736"/>
            <a:ext cx="10944224" cy="706964"/>
          </a:xfrm>
        </p:spPr>
        <p:txBody>
          <a:bodyPr>
            <a:normAutofit/>
          </a:bodyPr>
          <a:lstStyle/>
          <a:p>
            <a:r>
              <a:rPr lang="pl-PL" dirty="0"/>
              <a:t>Bezwzględne przyczyny odwoławcze – art. 439 </a:t>
            </a:r>
          </a:p>
        </p:txBody>
      </p:sp>
      <p:sp>
        <p:nvSpPr>
          <p:cNvPr id="3" name="Symbol zastępczy zawartości 2"/>
          <p:cNvSpPr>
            <a:spLocks noGrp="1"/>
          </p:cNvSpPr>
          <p:nvPr>
            <p:ph idx="1"/>
          </p:nvPr>
        </p:nvSpPr>
        <p:spPr>
          <a:xfrm>
            <a:off x="263352" y="1959429"/>
            <a:ext cx="11665296" cy="4898571"/>
          </a:xfrm>
        </p:spPr>
        <p:txBody>
          <a:bodyPr>
            <a:noAutofit/>
          </a:bodyPr>
          <a:lstStyle/>
          <a:p>
            <a:pPr algn="just"/>
            <a:r>
              <a:rPr lang="pl-PL" sz="2200" dirty="0"/>
              <a:t>Tak istotne uchybienia, że bez względy na ich wpływ na treść orzeczenia zawsze powodują uchylenie zaskarżonego orzeczenia. Organ odwoławczy uwzględnia je poza przedmiotowymi i podmiotowymi granicami zaskarżenia i niezależnie od podniesionych zarzutów. </a:t>
            </a:r>
          </a:p>
          <a:p>
            <a:pPr algn="just"/>
            <a:r>
              <a:rPr lang="pl-PL" sz="2200" dirty="0"/>
              <a:t>Wystąpienie bezwzględnej przyczyny odwoławczej zawsze skutkuje </a:t>
            </a:r>
            <a:r>
              <a:rPr lang="pl-PL" sz="2200" b="1" dirty="0"/>
              <a:t>uchyleniem </a:t>
            </a:r>
            <a:r>
              <a:rPr lang="pl-PL" sz="2200" dirty="0"/>
              <a:t>zaskarżonego orzeczenia. </a:t>
            </a:r>
          </a:p>
          <a:p>
            <a:pPr algn="just"/>
            <a:r>
              <a:rPr lang="pl-PL" sz="2200" dirty="0"/>
              <a:t>Katalog bezwzględnych przyczyn odwoławczych jest katalogiem zamkniętym, który nie podlega rozszerzającej interpretacji. </a:t>
            </a:r>
          </a:p>
          <a:p>
            <a:pPr algn="just"/>
            <a:r>
              <a:rPr lang="pl-PL" sz="2200" dirty="0"/>
              <a:t>Po uchyleniu orzeczenia z przyczyny wskazanych w art. 439 obowiązuje zakaz </a:t>
            </a:r>
            <a:r>
              <a:rPr lang="pl-PL" sz="2200" dirty="0" err="1"/>
              <a:t>reformationis</a:t>
            </a:r>
            <a:r>
              <a:rPr lang="pl-PL" sz="2200" dirty="0"/>
              <a:t> in </a:t>
            </a:r>
            <a:r>
              <a:rPr lang="pl-PL" sz="2200" dirty="0" err="1"/>
              <a:t>peius</a:t>
            </a:r>
            <a:r>
              <a:rPr lang="pl-PL" sz="2200" dirty="0"/>
              <a:t> </a:t>
            </a:r>
          </a:p>
          <a:p>
            <a:pPr lvl="1" algn="just"/>
            <a:r>
              <a:rPr lang="pl-PL" sz="2200" dirty="0"/>
              <a:t>Dlatego bardzo ważne jest zaznaczenie, czy orzeczenie zaskarżamy na korzyść czy niekorzyść oskarżonego </a:t>
            </a:r>
          </a:p>
          <a:p>
            <a:pPr algn="just"/>
            <a:r>
              <a:rPr lang="pl-PL" sz="2200" dirty="0"/>
              <a:t>Modyfikacja powyższej reguły </a:t>
            </a:r>
            <a:r>
              <a:rPr lang="pl-PL" sz="2200" dirty="0">
                <a:sym typeface="Wingdings" panose="05000000000000000000" pitchFamily="2" charset="2"/>
              </a:rPr>
              <a:t> </a:t>
            </a:r>
            <a:r>
              <a:rPr lang="pl-PL" sz="2200" dirty="0"/>
              <a:t>Art. 439 § 2. Uchylenie orzeczenia jedynie z powodów określonych w § 1 pkt 9 – 11 może nastąpić </a:t>
            </a:r>
            <a:r>
              <a:rPr lang="pl-PL" sz="2200" b="1" dirty="0"/>
              <a:t>tylko na korzyść oskarżonego</a:t>
            </a:r>
            <a:r>
              <a:rPr lang="pl-PL" sz="2200" dirty="0"/>
              <a:t>. </a:t>
            </a:r>
          </a:p>
          <a:p>
            <a:pPr marL="0" indent="0" algn="just">
              <a:buNone/>
            </a:pPr>
            <a:endParaRPr lang="pl-PL" sz="2200" dirty="0"/>
          </a:p>
          <a:p>
            <a:pPr marL="57150" indent="0" algn="just">
              <a:buNone/>
            </a:pPr>
            <a:endParaRPr lang="pl-PL" sz="2200" dirty="0"/>
          </a:p>
        </p:txBody>
      </p:sp>
    </p:spTree>
    <p:extLst>
      <p:ext uri="{BB962C8B-B14F-4D97-AF65-F5344CB8AC3E}">
        <p14:creationId xmlns:p14="http://schemas.microsoft.com/office/powerpoint/2010/main" val="1237010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76250" y="476672"/>
            <a:ext cx="11029950" cy="706964"/>
          </a:xfrm>
        </p:spPr>
        <p:txBody>
          <a:bodyPr>
            <a:normAutofit/>
          </a:bodyPr>
          <a:lstStyle/>
          <a:p>
            <a:r>
              <a:rPr lang="pl-PL" dirty="0"/>
              <a:t>Bezwzględne przyczyny odwoławcze – art. 439 </a:t>
            </a:r>
          </a:p>
        </p:txBody>
      </p:sp>
      <p:sp>
        <p:nvSpPr>
          <p:cNvPr id="3" name="Symbol zastępczy zawartości 2"/>
          <p:cNvSpPr>
            <a:spLocks noGrp="1"/>
          </p:cNvSpPr>
          <p:nvPr>
            <p:ph idx="1"/>
          </p:nvPr>
        </p:nvSpPr>
        <p:spPr>
          <a:xfrm>
            <a:off x="180975" y="1412776"/>
            <a:ext cx="11620500" cy="5623688"/>
          </a:xfrm>
        </p:spPr>
        <p:txBody>
          <a:bodyPr>
            <a:normAutofit fontScale="70000" lnSpcReduction="20000"/>
          </a:bodyPr>
          <a:lstStyle/>
          <a:p>
            <a:pPr algn="just">
              <a:buFont typeface="+mj-lt"/>
              <a:buAutoNum type="arabicPeriod"/>
            </a:pPr>
            <a:r>
              <a:rPr lang="pl-PL" dirty="0"/>
              <a:t>w wydaniu orzeczenia brała udział osoba nieuprawniona lub niezdolna do orzekania bądź podlegająca wyłączeniu na podstawie art. 40,</a:t>
            </a:r>
          </a:p>
          <a:p>
            <a:pPr algn="just">
              <a:buFont typeface="+mj-lt"/>
              <a:buAutoNum type="arabicPeriod"/>
            </a:pPr>
            <a:r>
              <a:rPr lang="pl-PL" dirty="0"/>
              <a:t>w wydaniu orzeczenia brał udział sędzia lub sędziowie wyznaczeni z pominięciem sposobu wskazanego w art. 351, co do których nie uwzględniono wniosku o wyłączenie złożonego zgodnie z art. 40a</a:t>
            </a:r>
          </a:p>
          <a:p>
            <a:pPr algn="just">
              <a:buFont typeface="+mj-lt"/>
              <a:buAutoNum type="arabicPeriod"/>
            </a:pPr>
            <a:r>
              <a:rPr lang="pl-PL" dirty="0"/>
              <a:t>sąd był nienależycie obsadzony lub którykolwiek z jego członków nie był obecny na całej rozprawie,</a:t>
            </a:r>
          </a:p>
          <a:p>
            <a:pPr algn="just">
              <a:buFont typeface="+mj-lt"/>
              <a:buAutoNum type="arabicPeriod"/>
            </a:pPr>
            <a:r>
              <a:rPr lang="pl-PL" dirty="0"/>
              <a:t>sąd powszechny orzekł w sprawie należącej do właściwości sądu szczególnego albo sąd szczególny orzekł w sprawie należącej do właściwości sądu powszechnego,</a:t>
            </a:r>
          </a:p>
          <a:p>
            <a:pPr algn="just">
              <a:buFont typeface="+mj-lt"/>
              <a:buAutoNum type="arabicPeriod"/>
            </a:pPr>
            <a:r>
              <a:rPr lang="pl-PL" dirty="0"/>
              <a:t>sąd niższego rzędu orzekł w sprawie należącej do właściwości sądu wyższego rzędu,</a:t>
            </a:r>
          </a:p>
          <a:p>
            <a:pPr algn="just">
              <a:buFont typeface="+mj-lt"/>
              <a:buAutoNum type="arabicPeriod"/>
            </a:pPr>
            <a:r>
              <a:rPr lang="pl-PL" dirty="0"/>
              <a:t>orzeczono karę, środek karny, środek kompensacyjny lub środek zabezpieczający nieznane ustawie,</a:t>
            </a:r>
          </a:p>
          <a:p>
            <a:pPr algn="just">
              <a:buFont typeface="+mj-lt"/>
              <a:buAutoNum type="arabicPeriod"/>
            </a:pPr>
            <a:r>
              <a:rPr lang="pl-PL" dirty="0"/>
              <a:t>zapadło z naruszeniem zasady większości głosów lub nie zostało podpisane przez którąkolwiek z osób biorących udział w jego wydaniu,</a:t>
            </a:r>
          </a:p>
          <a:p>
            <a:pPr algn="just">
              <a:buFont typeface="+mj-lt"/>
              <a:buAutoNum type="arabicPeriod"/>
            </a:pPr>
            <a:r>
              <a:rPr lang="pl-PL" dirty="0"/>
              <a:t>zachodzi sprzeczność w treści orzeczenia, uniemożliwiająca jego wykonanie,</a:t>
            </a:r>
          </a:p>
          <a:p>
            <a:pPr algn="just">
              <a:buFont typeface="+mj-lt"/>
              <a:buAutoNum type="arabicPeriod"/>
            </a:pPr>
            <a:r>
              <a:rPr lang="pl-PL" dirty="0"/>
              <a:t>zostało wydane pomimo to, że postępowanie karne co do tego samego czynu tej samej osoby zostało już prawomocnie zakończone,</a:t>
            </a:r>
          </a:p>
          <a:p>
            <a:pPr algn="just">
              <a:buFont typeface="+mj-lt"/>
              <a:buAutoNum type="arabicPeriod"/>
            </a:pPr>
            <a:r>
              <a:rPr lang="pl-PL" dirty="0"/>
              <a:t>zachodzi jedna z okoliczności wyłączających postępowanie, określonych w art. 17 § 1 pkt 5, 6 i 8 – 11 </a:t>
            </a:r>
          </a:p>
          <a:p>
            <a:pPr algn="just">
              <a:buFont typeface="+mj-lt"/>
              <a:buAutoNum type="arabicPeriod"/>
            </a:pPr>
            <a:r>
              <a:rPr lang="pl-PL" dirty="0"/>
              <a:t>oskarżony w postępowaniu sądowym nie miał obrońcy w wypadkach określonych w art. 79 § 1 i 2 oraz art. 80 lub obrońca nie brał udziału w czynnościach, w których jego udział był obowiązkowy,</a:t>
            </a:r>
          </a:p>
          <a:p>
            <a:pPr algn="just">
              <a:buFont typeface="+mj-lt"/>
              <a:buAutoNum type="arabicPeriod"/>
            </a:pPr>
            <a:r>
              <a:rPr lang="pl-PL" dirty="0"/>
              <a:t>sprawę rozpoznano podczas nieobecności oskarżonego, którego obecność była obowiązkowa</a:t>
            </a:r>
          </a:p>
          <a:p>
            <a:pPr algn="just">
              <a:buFont typeface="+mj-lt"/>
              <a:buAutoNum type="arabicPeriod"/>
            </a:pPr>
            <a:endParaRPr lang="pl-PL" dirty="0"/>
          </a:p>
        </p:txBody>
      </p:sp>
    </p:spTree>
    <p:extLst>
      <p:ext uri="{BB962C8B-B14F-4D97-AF65-F5344CB8AC3E}">
        <p14:creationId xmlns:p14="http://schemas.microsoft.com/office/powerpoint/2010/main" val="720659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Rozpoznanie sprawy przez sąd odwoławczy – granice zaskarżenia. </a:t>
            </a:r>
          </a:p>
        </p:txBody>
      </p:sp>
      <p:sp>
        <p:nvSpPr>
          <p:cNvPr id="3" name="Symbol zastępczy zawartości 2"/>
          <p:cNvSpPr>
            <a:spLocks noGrp="1"/>
          </p:cNvSpPr>
          <p:nvPr>
            <p:ph idx="1"/>
          </p:nvPr>
        </p:nvSpPr>
        <p:spPr/>
        <p:txBody>
          <a:bodyPr>
            <a:normAutofit fontScale="85000" lnSpcReduction="20000"/>
          </a:bodyPr>
          <a:lstStyle/>
          <a:p>
            <a:pPr algn="just"/>
            <a:r>
              <a:rPr lang="pl-PL" b="1" u="sng" dirty="0"/>
              <a:t>Granice rozpoznania sprawy przez sąd odwoławczy</a:t>
            </a:r>
            <a:r>
              <a:rPr lang="pl-PL" dirty="0"/>
              <a:t> </a:t>
            </a:r>
            <a:r>
              <a:rPr lang="pl-PL" dirty="0">
                <a:sym typeface="Wingdings" panose="05000000000000000000" pitchFamily="2" charset="2"/>
              </a:rPr>
              <a:t> </a:t>
            </a:r>
            <a:r>
              <a:rPr lang="pl-PL" dirty="0"/>
              <a:t>Sąd odwoławczy rozpoznaje sprawę w granicach zaskarżenia, a jeżeli w środku odwoławczym zostały wskazane zarzuty stawiane rozstrzygnięciu - również w granicach podniesionych zarzutów, uwzględniając treść art. 447 § 1-3, a w zakresie szerszym w wypadkach wskazanych w art. 435, art. 439 § 1, art. 440 i art. 455.</a:t>
            </a:r>
          </a:p>
          <a:p>
            <a:pPr algn="just"/>
            <a:r>
              <a:rPr lang="pl-PL" dirty="0"/>
              <a:t>Granice rozpoznania sprawy przez sąd odwoławczy wyznaczane przez – kierunek, zakres i zarzuty środka odwoławczego. </a:t>
            </a:r>
          </a:p>
          <a:p>
            <a:pPr algn="just"/>
            <a:r>
              <a:rPr lang="pl-PL" dirty="0"/>
              <a:t>art. 447 § 1–3 to ustawowa modyfikacja zakresu zaskarżenia. </a:t>
            </a:r>
          </a:p>
          <a:p>
            <a:pPr marL="666900" lvl="1" indent="-342900" algn="just">
              <a:buFont typeface="+mj-lt"/>
              <a:buAutoNum type="arabicPeriod"/>
            </a:pPr>
            <a:r>
              <a:rPr lang="pl-PL" dirty="0"/>
              <a:t>Apelację co do </a:t>
            </a:r>
            <a:r>
              <a:rPr lang="pl-PL" b="1" u="sng" dirty="0"/>
              <a:t>winy</a:t>
            </a:r>
            <a:r>
              <a:rPr lang="pl-PL" dirty="0"/>
              <a:t> uważa się za zwróconą przeciwko </a:t>
            </a:r>
            <a:r>
              <a:rPr lang="pl-PL" b="1" u="sng" dirty="0">
                <a:solidFill>
                  <a:srgbClr val="FF0000"/>
                </a:solidFill>
              </a:rPr>
              <a:t>całości wyroku</a:t>
            </a:r>
            <a:r>
              <a:rPr lang="pl-PL" dirty="0"/>
              <a:t>. </a:t>
            </a:r>
          </a:p>
          <a:p>
            <a:pPr marL="666900" lvl="1" indent="-342900" algn="just">
              <a:buFont typeface="+mj-lt"/>
              <a:buAutoNum type="arabicPeriod"/>
            </a:pPr>
            <a:r>
              <a:rPr lang="pl-PL" dirty="0"/>
              <a:t>Apelację co do </a:t>
            </a:r>
            <a:r>
              <a:rPr lang="pl-PL" b="1" u="sng" dirty="0"/>
              <a:t>kary</a:t>
            </a:r>
            <a:r>
              <a:rPr lang="pl-PL" dirty="0"/>
              <a:t> uważa się za zwróconą przeciwko </a:t>
            </a:r>
            <a:r>
              <a:rPr lang="pl-PL" b="1" u="sng" dirty="0">
                <a:solidFill>
                  <a:srgbClr val="FF0000"/>
                </a:solidFill>
              </a:rPr>
              <a:t>całości rozstrzygnięcia o karze i środkach karnych </a:t>
            </a:r>
            <a:r>
              <a:rPr lang="pl-PL" dirty="0"/>
              <a:t>(art. 447 k.p.k.). Jeżeli apelacja dotyczy winy, to nie uprawomocnia się całość wyroku, a jeżeli dotyczy kary, to nie uprawomocnia się całość rozstrzygnięcia o karze i środkach karnych.</a:t>
            </a:r>
          </a:p>
          <a:p>
            <a:pPr marL="666900" lvl="1" indent="-342900" algn="just">
              <a:buFont typeface="+mj-lt"/>
              <a:buAutoNum type="arabicPeriod"/>
            </a:pPr>
            <a:r>
              <a:rPr lang="pl-PL" dirty="0"/>
              <a:t>Apelację co do </a:t>
            </a:r>
            <a:r>
              <a:rPr lang="pl-PL" b="1" u="sng" dirty="0"/>
              <a:t>środka karnego </a:t>
            </a:r>
            <a:r>
              <a:rPr lang="pl-PL" dirty="0"/>
              <a:t>uważa się za zwróconą przeciwko </a:t>
            </a:r>
            <a:r>
              <a:rPr lang="pl-PL" b="1" u="sng" dirty="0">
                <a:solidFill>
                  <a:srgbClr val="FF0000"/>
                </a:solidFill>
              </a:rPr>
              <a:t>całości rozstrzygnięcia o środkach karnych</a:t>
            </a:r>
            <a:r>
              <a:rPr lang="pl-PL" dirty="0"/>
              <a:t>. Zaskarżyć można również brak rozstrzygnięcia w przedmiocie środka karnego</a:t>
            </a:r>
          </a:p>
          <a:p>
            <a:endParaRPr lang="pl-PL" dirty="0"/>
          </a:p>
        </p:txBody>
      </p:sp>
    </p:spTree>
    <p:extLst>
      <p:ext uri="{BB962C8B-B14F-4D97-AF65-F5344CB8AC3E}">
        <p14:creationId xmlns:p14="http://schemas.microsoft.com/office/powerpoint/2010/main" val="15040074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Możliwość orzekania poza granicami zaskarżenia</a:t>
            </a:r>
          </a:p>
        </p:txBody>
      </p:sp>
      <p:sp>
        <p:nvSpPr>
          <p:cNvPr id="3" name="Symbol zastępczy zawartości 2"/>
          <p:cNvSpPr>
            <a:spLocks noGrp="1"/>
          </p:cNvSpPr>
          <p:nvPr>
            <p:ph idx="1"/>
          </p:nvPr>
        </p:nvSpPr>
        <p:spPr>
          <a:xfrm>
            <a:off x="119336" y="2060848"/>
            <a:ext cx="12025336" cy="4680520"/>
          </a:xfrm>
        </p:spPr>
        <p:txBody>
          <a:bodyPr>
            <a:normAutofit fontScale="70000" lnSpcReduction="20000"/>
          </a:bodyPr>
          <a:lstStyle/>
          <a:p>
            <a:pPr algn="just"/>
            <a:r>
              <a:rPr lang="pl-PL" dirty="0"/>
              <a:t>Sąd odwoławczy może wyjść poza granice podmiotowe lub przedmiotowe zaskarżonego orzeczenia. </a:t>
            </a:r>
          </a:p>
          <a:p>
            <a:pPr algn="just"/>
            <a:r>
              <a:rPr lang="pl-PL" dirty="0"/>
              <a:t>Orzekanie poza </a:t>
            </a:r>
            <a:r>
              <a:rPr lang="pl-PL" b="1" u="sng" dirty="0"/>
              <a:t>granicami podmiotowymi </a:t>
            </a:r>
            <a:r>
              <a:rPr lang="pl-PL" dirty="0"/>
              <a:t>możliwe w sytuacji wskazanej w art. 435 </a:t>
            </a:r>
          </a:p>
          <a:p>
            <a:pPr lvl="1" algn="just"/>
            <a:r>
              <a:rPr lang="pl-PL" dirty="0"/>
              <a:t>Uprawnienie sądu odwoławczego do orzekania z urzędu, jest to także orzekanie niezależnie od podniesionych zarzutów. </a:t>
            </a:r>
          </a:p>
          <a:p>
            <a:pPr lvl="1" algn="just"/>
            <a:r>
              <a:rPr lang="pl-PL" dirty="0"/>
              <a:t>Sąd odwoławczy </a:t>
            </a:r>
            <a:r>
              <a:rPr lang="pl-PL" b="1" dirty="0"/>
              <a:t>uchyla lub zmienia orzeczenie na korzyść współoskarżonych</a:t>
            </a:r>
            <a:r>
              <a:rPr lang="pl-PL" dirty="0"/>
              <a:t>, choćby nie wnieśli oni środka odwoławczego, jeżeli uchylił je lub zmienił na korzyść oskarżonego, którego środek dotyczył, gdy te same względy przemawiają za uchyleniem lub zmianą na rzecz pozostałych. </a:t>
            </a:r>
          </a:p>
          <a:p>
            <a:pPr lvl="1" algn="just"/>
            <a:r>
              <a:rPr lang="pl-PL" dirty="0"/>
              <a:t>Wyjście poza granice podmiotowe jest możliwe jedynie w razie orzekania na korzyść oskarżonego, którego środek dotyczył. </a:t>
            </a:r>
          </a:p>
          <a:p>
            <a:pPr algn="just"/>
            <a:r>
              <a:rPr lang="pl-PL" dirty="0"/>
              <a:t>Orzekanie poza </a:t>
            </a:r>
            <a:r>
              <a:rPr lang="pl-PL" b="1" u="sng" dirty="0"/>
              <a:t>granicami przedmiotowymi</a:t>
            </a:r>
            <a:r>
              <a:rPr lang="pl-PL" b="1" dirty="0"/>
              <a:t> </a:t>
            </a:r>
            <a:r>
              <a:rPr lang="pl-PL" dirty="0"/>
              <a:t>i jednocześnie niezależnie od podniesionych zarzutów jest możliwe w trzech sytuacjach:</a:t>
            </a:r>
            <a:endParaRPr lang="pl-PL" b="1" u="sng" dirty="0"/>
          </a:p>
          <a:p>
            <a:pPr marL="666900" lvl="1" indent="-342900" algn="just">
              <a:buFont typeface="+mj-lt"/>
              <a:buAutoNum type="arabicPeriod"/>
            </a:pPr>
            <a:r>
              <a:rPr lang="pl-PL" dirty="0"/>
              <a:t>Art. 439 – bezwzględne przyczyny odwoławcze</a:t>
            </a:r>
          </a:p>
          <a:p>
            <a:pPr marL="666900" lvl="1" indent="-342900" algn="just">
              <a:buFont typeface="+mj-lt"/>
              <a:buAutoNum type="arabicPeriod"/>
            </a:pPr>
            <a:r>
              <a:rPr lang="pl-PL" dirty="0"/>
              <a:t>Art. 440 – rażąca niesprawiedliwość orzeczenia </a:t>
            </a:r>
          </a:p>
          <a:p>
            <a:pPr marL="666900" lvl="1" indent="-342900" algn="just">
              <a:buFont typeface="+mj-lt"/>
              <a:buAutoNum type="arabicPeriod"/>
            </a:pPr>
            <a:r>
              <a:rPr lang="pl-PL" dirty="0"/>
              <a:t>art. 455 – poprawa błędnej kwalifikacji czynu </a:t>
            </a:r>
          </a:p>
          <a:p>
            <a:pPr algn="just"/>
            <a:r>
              <a:rPr lang="pl-PL" dirty="0"/>
              <a:t>W razie stwierdzenia jednego ze wskazanych w tych przepisach uchybień, sąd odwoławczy niezależnie od zakresu zaskarżenia oraz podniesionych zarzutów, zobowiązany jest wyjść poza granice środka odwoławczego. Oznacza to, że niezależnie od granic środka odwoławczego, sąd odwoławczy kontroluje zawsze zaskarżone orzeczenie pod kątem tych podstaw, które zobowiązany jest uwzględnić z urzędu</a:t>
            </a:r>
          </a:p>
        </p:txBody>
      </p:sp>
    </p:spTree>
    <p:extLst>
      <p:ext uri="{BB962C8B-B14F-4D97-AF65-F5344CB8AC3E}">
        <p14:creationId xmlns:p14="http://schemas.microsoft.com/office/powerpoint/2010/main" val="668620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 procesowe </a:t>
            </a:r>
          </a:p>
        </p:txBody>
      </p:sp>
      <p:sp>
        <p:nvSpPr>
          <p:cNvPr id="3" name="Symbol zastępczy zawartości 2"/>
          <p:cNvSpPr>
            <a:spLocks noGrp="1"/>
          </p:cNvSpPr>
          <p:nvPr>
            <p:ph idx="1"/>
          </p:nvPr>
        </p:nvSpPr>
        <p:spPr>
          <a:xfrm>
            <a:off x="356616" y="1801368"/>
            <a:ext cx="11548872" cy="4835406"/>
          </a:xfrm>
        </p:spPr>
        <p:txBody>
          <a:bodyPr>
            <a:normAutofit fontScale="85000" lnSpcReduction="20000"/>
          </a:bodyPr>
          <a:lstStyle/>
          <a:p>
            <a:pPr algn="just"/>
            <a:r>
              <a:rPr lang="pl-PL" dirty="0"/>
              <a:t>Zawite </a:t>
            </a:r>
          </a:p>
          <a:p>
            <a:pPr lvl="1" algn="just"/>
            <a:r>
              <a:rPr lang="pl-PL" b="1" dirty="0"/>
              <a:t>Art. 122 § 1 – terminy do wnoszenia środków zaskarżenia i inne, które ustawa uznaje za zawite </a:t>
            </a:r>
          </a:p>
          <a:p>
            <a:pPr lvl="1" algn="just"/>
            <a:r>
              <a:rPr lang="pl-PL" dirty="0"/>
              <a:t>Jest to termin nieprzekraczalny, czyli czynność podjęta po jego upływie jest bezskuteczna, ale można go przywrócić, jeżeli niedotrzymanie terminu zawitego nastąpiło z przyczyn niezależnych od uczestnika postępowania </a:t>
            </a:r>
          </a:p>
          <a:p>
            <a:pPr lvl="1" algn="just"/>
            <a:r>
              <a:rPr lang="pl-PL" dirty="0"/>
              <a:t>Art. 126 § 1 – konieczne jest złożenie wniosku o przywrócenie terminu, w ciągu 7 dni (termin zawity) od daty ustania przeszkody, w którym należy wykazać, że niezachowanie terminu nastąpiło z przyczyn niezależnych od strony (uczestnika postępowania), </a:t>
            </a:r>
            <a:r>
              <a:rPr lang="pl-PL" b="1" dirty="0"/>
              <a:t>dopełniając jednocześnie czynności, która miała być wykonana</a:t>
            </a:r>
            <a:r>
              <a:rPr lang="pl-PL" dirty="0"/>
              <a:t>. Na odmowę przywrócenia terminu przysługuje zażalenie (art. 126 § 3). Wniosek o przywrócenie terminu nie wstrzymuje wykonania orzeczenia </a:t>
            </a:r>
          </a:p>
          <a:p>
            <a:pPr algn="just"/>
            <a:r>
              <a:rPr lang="pl-PL" dirty="0"/>
              <a:t>Prekluzyjne </a:t>
            </a:r>
          </a:p>
          <a:p>
            <a:pPr lvl="1" algn="just"/>
            <a:r>
              <a:rPr lang="pl-PL" dirty="0"/>
              <a:t>Terminy nieprzekraczalne i </a:t>
            </a:r>
            <a:r>
              <a:rPr lang="pl-PL" dirty="0" err="1"/>
              <a:t>nieprzywracalne</a:t>
            </a:r>
            <a:r>
              <a:rPr lang="pl-PL" dirty="0"/>
              <a:t>. Po ich terminie dane uprawnienie procesowe </a:t>
            </a:r>
            <a:r>
              <a:rPr lang="pl-PL" b="1" dirty="0"/>
              <a:t>wygasa</a:t>
            </a:r>
            <a:r>
              <a:rPr lang="pl-PL" dirty="0"/>
              <a:t>. Np. subsydiarny akt oskarżenia można wnieść w terminie miesiąca od dnia doręczenia postanowienia prokuratora nadrzędnego o utrzymaniu w mocy zaskarżonego postanowienia.</a:t>
            </a:r>
          </a:p>
          <a:p>
            <a:pPr algn="just"/>
            <a:r>
              <a:rPr lang="pl-PL" dirty="0"/>
              <a:t>Instrukcyjne </a:t>
            </a:r>
          </a:p>
          <a:p>
            <a:pPr lvl="1" algn="just"/>
            <a:r>
              <a:rPr lang="pl-PL" dirty="0"/>
              <a:t>Mobilizujące organy procesowe. Są przejawem realizacji w toku postępowania postulatu szybkości (sprawności) procesu)</a:t>
            </a:r>
          </a:p>
        </p:txBody>
      </p:sp>
    </p:spTree>
    <p:extLst>
      <p:ext uri="{BB962C8B-B14F-4D97-AF65-F5344CB8AC3E}">
        <p14:creationId xmlns:p14="http://schemas.microsoft.com/office/powerpoint/2010/main" val="673804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6"/>
            <a:ext cx="10515600" cy="647246"/>
          </a:xfrm>
        </p:spPr>
        <p:txBody>
          <a:bodyPr>
            <a:normAutofit fontScale="90000"/>
          </a:bodyPr>
          <a:lstStyle/>
          <a:p>
            <a:r>
              <a:rPr lang="pl-PL" dirty="0"/>
              <a:t>Zakaz </a:t>
            </a:r>
            <a:r>
              <a:rPr lang="pl-PL" i="1" dirty="0" err="1"/>
              <a:t>reformationis</a:t>
            </a:r>
            <a:r>
              <a:rPr lang="pl-PL" i="1" dirty="0"/>
              <a:t> in </a:t>
            </a:r>
            <a:r>
              <a:rPr lang="pl-PL" i="1" dirty="0" err="1"/>
              <a:t>peius</a:t>
            </a:r>
            <a:r>
              <a:rPr lang="pl-PL" i="1" dirty="0"/>
              <a:t> </a:t>
            </a:r>
            <a:r>
              <a:rPr lang="pl-PL" dirty="0"/>
              <a:t>i reguły </a:t>
            </a:r>
            <a:r>
              <a:rPr lang="pl-PL" i="1" dirty="0" err="1"/>
              <a:t>ne</a:t>
            </a:r>
            <a:r>
              <a:rPr lang="pl-PL" i="1" dirty="0"/>
              <a:t> </a:t>
            </a:r>
            <a:r>
              <a:rPr lang="pl-PL" i="1" dirty="0" err="1"/>
              <a:t>peius</a:t>
            </a:r>
            <a:endParaRPr lang="pl-PL" i="1" dirty="0"/>
          </a:p>
        </p:txBody>
      </p:sp>
      <p:sp>
        <p:nvSpPr>
          <p:cNvPr id="3" name="Symbol zastępczy zawartości 2"/>
          <p:cNvSpPr>
            <a:spLocks noGrp="1"/>
          </p:cNvSpPr>
          <p:nvPr>
            <p:ph idx="1"/>
          </p:nvPr>
        </p:nvSpPr>
        <p:spPr>
          <a:xfrm>
            <a:off x="0" y="1175657"/>
            <a:ext cx="12192000" cy="5682343"/>
          </a:xfrm>
        </p:spPr>
        <p:txBody>
          <a:bodyPr>
            <a:noAutofit/>
          </a:bodyPr>
          <a:lstStyle/>
          <a:p>
            <a:pPr algn="just"/>
            <a:r>
              <a:rPr lang="pl-PL" sz="1800" b="1" dirty="0"/>
              <a:t>Kierunek środka odwoławczego </a:t>
            </a:r>
            <a:r>
              <a:rPr lang="pl-PL" sz="1800" dirty="0"/>
              <a:t>to wskazanie na stosunek tego środka do sytuacji oskarżonego. Orzeczenie może być zaskarżone na korzyść bądź na niekorzyść oskarżonego. W środku odwoławczym należy wskazać kierunek.</a:t>
            </a:r>
          </a:p>
          <a:p>
            <a:pPr lvl="1" algn="just"/>
            <a:r>
              <a:rPr lang="pl-PL" sz="1800" dirty="0"/>
              <a:t>Kierunek środka odwoławczego związany jest z interesem procesowym strony. Jedynie wyjątkowa rola w procesie karnym oskarżyciela publicznego, który musi kierować się zasadą obiektywizmu, daje mu prawo do wniesienia środka odwoławczego także na korzyść oskarżonego (art. 425 § 4 k.p.k.). Oskarżony, jego obrońca i przedstawiciel ustawowy mają prawo skarżyć orzeczenie tylko na korzyść.  Oskarżyciel posiłkowy i oskarżyciel prywatny mogą skarżyć rozstrzygnięcie jedynie na niekorzyść oskarżonego.</a:t>
            </a:r>
          </a:p>
          <a:p>
            <a:pPr algn="just"/>
            <a:r>
              <a:rPr lang="pl-PL" sz="1800" b="1" dirty="0"/>
              <a:t>Przekroczenie granic środka odwoławczego w związku z kierunkiem zaskarżenia możliwe jest wyłącznie na korzyść oskarżonego</a:t>
            </a:r>
            <a:r>
              <a:rPr lang="pl-PL" sz="1800" dirty="0"/>
              <a:t>. </a:t>
            </a:r>
          </a:p>
          <a:p>
            <a:pPr lvl="1" algn="just"/>
            <a:r>
              <a:rPr lang="pl-PL" sz="1800" dirty="0"/>
              <a:t>art. 432 § 2. Środek odwoławczy wniesiony na niekorzyść oskarżonego może spowodować orzeczenie także na korzyść oskarżonego, jeżeli zachodzą przesłanki określone w art. 440. 	</a:t>
            </a:r>
          </a:p>
          <a:p>
            <a:pPr algn="just"/>
            <a:r>
              <a:rPr lang="pl-PL" sz="1800" b="1" dirty="0"/>
              <a:t>Kierunek środka odwoławczego na korzyść oskarżonego wiąże się z zakazem </a:t>
            </a:r>
            <a:r>
              <a:rPr lang="pl-PL" sz="1800" b="1" i="1" u="sng" dirty="0" err="1"/>
              <a:t>reformationis</a:t>
            </a:r>
            <a:r>
              <a:rPr lang="pl-PL" sz="1800" b="1" i="1" u="sng" dirty="0"/>
              <a:t> in </a:t>
            </a:r>
            <a:r>
              <a:rPr lang="pl-PL" sz="1800" b="1" i="1" u="sng" dirty="0" err="1"/>
              <a:t>peius</a:t>
            </a:r>
            <a:r>
              <a:rPr lang="pl-PL" sz="1800" dirty="0"/>
              <a:t>, który ma on chronić oskarżonego przed narażeniem się na orzeczenie niekorzystne w razie zaskarżenia orzeczenia wyłącznie na korzyść. </a:t>
            </a:r>
          </a:p>
          <a:p>
            <a:pPr algn="just"/>
            <a:r>
              <a:rPr lang="pl-PL" sz="1800" b="1" u="sng" dirty="0"/>
              <a:t>Orzekanie na niekorzyść na podstawie niekorzystnego dla oskarżonego środka odwoławczego może przy tym nastąpić tylko w granicach zaskarżenia – 434 </a:t>
            </a:r>
            <a:endParaRPr lang="pl-PL" sz="1800" dirty="0"/>
          </a:p>
          <a:p>
            <a:pPr algn="just"/>
            <a:r>
              <a:rPr lang="pl-PL" sz="1800" dirty="0"/>
              <a:t>Kodeks postępowania karnego przewiduje </a:t>
            </a:r>
            <a:r>
              <a:rPr lang="pl-PL" sz="1800" b="1" u="sng" dirty="0"/>
              <a:t>wyjątek, zakładający nieobowiązywanie zakazu </a:t>
            </a:r>
            <a:r>
              <a:rPr lang="pl-PL" sz="1800" b="1" u="sng" dirty="0" err="1"/>
              <a:t>reformationis</a:t>
            </a:r>
            <a:r>
              <a:rPr lang="pl-PL" sz="1800" b="1" u="sng" dirty="0"/>
              <a:t> in </a:t>
            </a:r>
            <a:r>
              <a:rPr lang="pl-PL" sz="1800" b="1" u="sng" dirty="0" err="1"/>
              <a:t>peius</a:t>
            </a:r>
            <a:r>
              <a:rPr lang="pl-PL" sz="1800" b="1" u="sng" dirty="0"/>
              <a:t> </a:t>
            </a:r>
            <a:r>
              <a:rPr lang="pl-PL" sz="1800" dirty="0"/>
              <a:t>tj. art. 60 § 3 i 4 k.k., art. 36 § 3 </a:t>
            </a:r>
            <a:r>
              <a:rPr lang="pl-PL" sz="1800" dirty="0" err="1"/>
              <a:t>k.k.s</a:t>
            </a:r>
            <a:r>
              <a:rPr lang="pl-PL" sz="1800" dirty="0"/>
              <a:t>. </a:t>
            </a:r>
          </a:p>
          <a:p>
            <a:pPr algn="just"/>
            <a:r>
              <a:rPr lang="pl-PL" sz="1800" dirty="0"/>
              <a:t>Kierunek środka rzutuje </a:t>
            </a:r>
            <a:r>
              <a:rPr lang="pl-PL" sz="1800" b="1" dirty="0"/>
              <a:t>również na zakaz </a:t>
            </a:r>
            <a:r>
              <a:rPr lang="pl-PL" sz="1800" b="1" dirty="0" err="1"/>
              <a:t>reformationis</a:t>
            </a:r>
            <a:r>
              <a:rPr lang="pl-PL" sz="1800" b="1" dirty="0"/>
              <a:t> in </a:t>
            </a:r>
            <a:r>
              <a:rPr lang="pl-PL" sz="1800" b="1" dirty="0" err="1"/>
              <a:t>peius</a:t>
            </a:r>
            <a:r>
              <a:rPr lang="pl-PL" sz="1800" b="1" dirty="0"/>
              <a:t> wiążący sąd ponownie rozpoznający sprawę po uchyleniu zaskarżonego orzeczenia</a:t>
            </a:r>
            <a:r>
              <a:rPr lang="pl-PL" sz="1800" dirty="0"/>
              <a:t>. Sąd ten może w dalszym postępowaniu wydać orzeczenie surowsze niż uchylone tylko wtedy, gdy orzeczenie było zaskarżone na niekorzyść oskarżonego. </a:t>
            </a:r>
          </a:p>
        </p:txBody>
      </p:sp>
    </p:spTree>
    <p:extLst>
      <p:ext uri="{BB962C8B-B14F-4D97-AF65-F5344CB8AC3E}">
        <p14:creationId xmlns:p14="http://schemas.microsoft.com/office/powerpoint/2010/main" val="3387062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Zakaz </a:t>
            </a:r>
            <a:r>
              <a:rPr lang="pl-PL" i="1" dirty="0" err="1"/>
              <a:t>reformationis</a:t>
            </a:r>
            <a:r>
              <a:rPr lang="pl-PL" i="1" dirty="0"/>
              <a:t> in </a:t>
            </a:r>
            <a:r>
              <a:rPr lang="pl-PL" i="1" dirty="0" err="1"/>
              <a:t>peius</a:t>
            </a:r>
            <a:r>
              <a:rPr lang="pl-PL" i="1" dirty="0"/>
              <a:t> </a:t>
            </a:r>
            <a:r>
              <a:rPr lang="pl-PL" dirty="0"/>
              <a:t>i reguły </a:t>
            </a:r>
            <a:r>
              <a:rPr lang="pl-PL" i="1" dirty="0" err="1"/>
              <a:t>ne</a:t>
            </a:r>
            <a:r>
              <a:rPr lang="pl-PL" i="1" dirty="0"/>
              <a:t> </a:t>
            </a:r>
            <a:r>
              <a:rPr lang="pl-PL" i="1" dirty="0" err="1"/>
              <a:t>peius</a:t>
            </a:r>
            <a:endParaRPr lang="pl-PL" dirty="0"/>
          </a:p>
        </p:txBody>
      </p:sp>
      <p:sp>
        <p:nvSpPr>
          <p:cNvPr id="3" name="Symbol zastępczy zawartości 2"/>
          <p:cNvSpPr>
            <a:spLocks noGrp="1"/>
          </p:cNvSpPr>
          <p:nvPr>
            <p:ph idx="1"/>
          </p:nvPr>
        </p:nvSpPr>
        <p:spPr>
          <a:xfrm>
            <a:off x="335360" y="1844824"/>
            <a:ext cx="11521280" cy="5013176"/>
          </a:xfrm>
        </p:spPr>
        <p:txBody>
          <a:bodyPr>
            <a:normAutofit/>
          </a:bodyPr>
          <a:lstStyle/>
          <a:p>
            <a:r>
              <a:rPr lang="pl-PL" sz="2400" dirty="0"/>
              <a:t>Zakaz </a:t>
            </a:r>
            <a:r>
              <a:rPr lang="pl-PL" sz="2400" dirty="0" err="1"/>
              <a:t>reformationis</a:t>
            </a:r>
            <a:r>
              <a:rPr lang="pl-PL" sz="2400" dirty="0"/>
              <a:t> in </a:t>
            </a:r>
            <a:r>
              <a:rPr lang="pl-PL" sz="2400" dirty="0" err="1"/>
              <a:t>peius</a:t>
            </a:r>
            <a:r>
              <a:rPr lang="pl-PL" sz="2400" dirty="0"/>
              <a:t>:</a:t>
            </a:r>
          </a:p>
          <a:p>
            <a:pPr lvl="1"/>
            <a:r>
              <a:rPr lang="pl-PL" sz="2000" dirty="0"/>
              <a:t>Bezpośredni – odnosi się do sądu odwoławczego</a:t>
            </a:r>
          </a:p>
          <a:p>
            <a:pPr lvl="1"/>
            <a:r>
              <a:rPr lang="pl-PL" sz="2000" dirty="0"/>
              <a:t>Pośredni – dotyczy postępowania ponownego tj. uchylenia orzeczenia i przekazania sprawy do ponownego rozpoznania. </a:t>
            </a:r>
          </a:p>
          <a:p>
            <a:r>
              <a:rPr lang="pl-PL" sz="2400" b="1" u="sng" dirty="0"/>
              <a:t>Reguły </a:t>
            </a:r>
            <a:r>
              <a:rPr lang="pl-PL" sz="2400" b="1" u="sng" dirty="0" err="1"/>
              <a:t>ne</a:t>
            </a:r>
            <a:r>
              <a:rPr lang="pl-PL" sz="2400" b="1" u="sng" dirty="0"/>
              <a:t> </a:t>
            </a:r>
            <a:r>
              <a:rPr lang="pl-PL" sz="2400" b="1" u="sng" dirty="0" err="1"/>
              <a:t>peius</a:t>
            </a:r>
            <a:r>
              <a:rPr lang="pl-PL" sz="2400" b="1" u="sng" dirty="0"/>
              <a:t> – ograniczenie merytorycznego orzekania sądu odwoławczego przy istnieniu środka na niekorzyść oskarżonego. </a:t>
            </a:r>
          </a:p>
          <a:p>
            <a:r>
              <a:rPr lang="pl-PL" sz="2400" b="1" u="sng" dirty="0"/>
              <a:t>Sąd odwoławczy rozpoznając środek na niekorzyść oskarżonego:</a:t>
            </a:r>
          </a:p>
          <a:p>
            <a:pPr marL="666900" lvl="1" indent="-342900">
              <a:buFont typeface="+mj-lt"/>
              <a:buAutoNum type="arabicPeriod"/>
            </a:pPr>
            <a:r>
              <a:rPr lang="pl-PL" sz="2000" dirty="0"/>
              <a:t>Nie może skazać oskarżonego, który został uniewinniony w I instancji lub co do którego umorzono postępowanie (art. 454 § 1) </a:t>
            </a:r>
          </a:p>
          <a:p>
            <a:pPr marL="666900" lvl="1" indent="-342900">
              <a:buFont typeface="+mj-lt"/>
              <a:buAutoNum type="arabicPeriod"/>
            </a:pPr>
            <a:endParaRPr lang="pl-PL" dirty="0"/>
          </a:p>
        </p:txBody>
      </p:sp>
    </p:spTree>
    <p:extLst>
      <p:ext uri="{BB962C8B-B14F-4D97-AF65-F5344CB8AC3E}">
        <p14:creationId xmlns:p14="http://schemas.microsoft.com/office/powerpoint/2010/main" val="4137223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99456" y="260648"/>
            <a:ext cx="10058400" cy="1450757"/>
          </a:xfrm>
        </p:spPr>
        <p:txBody>
          <a:bodyPr/>
          <a:lstStyle/>
          <a:p>
            <a:r>
              <a:rPr lang="pl-PL" dirty="0"/>
              <a:t>Zażalenie jako środek odwoławczy</a:t>
            </a:r>
          </a:p>
        </p:txBody>
      </p:sp>
      <p:sp>
        <p:nvSpPr>
          <p:cNvPr id="3" name="Symbol zastępczy zawartości 2"/>
          <p:cNvSpPr>
            <a:spLocks noGrp="1"/>
          </p:cNvSpPr>
          <p:nvPr>
            <p:ph idx="1"/>
          </p:nvPr>
        </p:nvSpPr>
        <p:spPr>
          <a:xfrm>
            <a:off x="155340" y="1502229"/>
            <a:ext cx="11881320" cy="5191499"/>
          </a:xfrm>
        </p:spPr>
        <p:txBody>
          <a:bodyPr>
            <a:normAutofit fontScale="85000" lnSpcReduction="10000"/>
          </a:bodyPr>
          <a:lstStyle/>
          <a:p>
            <a:pPr algn="just"/>
            <a:r>
              <a:rPr lang="pl-PL" dirty="0"/>
              <a:t>Zażalenie jest środkiem odwoławczym, który służy </a:t>
            </a:r>
            <a:r>
              <a:rPr lang="pl-PL" b="1" u="sng" dirty="0"/>
              <a:t>do kontroli innych niż wyroku decyzji procesowych</a:t>
            </a:r>
            <a:r>
              <a:rPr lang="pl-PL" dirty="0"/>
              <a:t>, niektórych czynności niebędących decyzjami lub bezczynność organów postępowania </a:t>
            </a:r>
          </a:p>
          <a:p>
            <a:pPr algn="just"/>
            <a:r>
              <a:rPr lang="pl-PL" dirty="0"/>
              <a:t>Cechy zażalenia:</a:t>
            </a:r>
          </a:p>
          <a:p>
            <a:pPr lvl="1" algn="just"/>
            <a:r>
              <a:rPr lang="pl-PL" dirty="0"/>
              <a:t>Skargowość - art. 459 § 3. Zażalenie przysługuje stronom, a także osobie, której postanowienie bezpośrednio dotyczy, chyba że ustawa stanowi inaczej.</a:t>
            </a:r>
          </a:p>
          <a:p>
            <a:pPr lvl="1" algn="just"/>
            <a:r>
              <a:rPr lang="pl-PL" dirty="0"/>
              <a:t>Względna </a:t>
            </a:r>
            <a:r>
              <a:rPr lang="pl-PL" dirty="0" err="1"/>
              <a:t>dewolutywność</a:t>
            </a:r>
            <a:r>
              <a:rPr lang="pl-PL" dirty="0"/>
              <a:t> </a:t>
            </a:r>
          </a:p>
          <a:p>
            <a:pPr lvl="2" algn="just"/>
            <a:r>
              <a:rPr lang="pl-PL" dirty="0"/>
              <a:t>art. 463 § 1 Sąd, na którego postanowienie złożono zażalenie, </a:t>
            </a:r>
            <a:r>
              <a:rPr lang="pl-PL" b="1" dirty="0"/>
              <a:t>może je uwzględnić, jeżeli orzeka w tym samym składzie</a:t>
            </a:r>
            <a:r>
              <a:rPr lang="pl-PL" dirty="0"/>
              <a:t>, w którym wydał zaskarżone postanowienie; w innych wypadkach prezes sądu przekazuje zażalenie niezwłocznie, wraz z aktami lub niezbędnymi odpisami z akt sprawy, sądowi powołanemu do rozpoznania zażalenia.</a:t>
            </a:r>
          </a:p>
          <a:p>
            <a:pPr lvl="2" algn="just"/>
            <a:r>
              <a:rPr lang="pl-PL" dirty="0"/>
              <a:t>UWAGA – zażalenie jest bezwzględnie </a:t>
            </a:r>
            <a:r>
              <a:rPr lang="pl-PL" dirty="0" err="1"/>
              <a:t>dewolutywne</a:t>
            </a:r>
            <a:r>
              <a:rPr lang="pl-PL" dirty="0"/>
              <a:t> jeżeli skład sądu I instancji, który miał je uwzględnić, uległ zmianie. Chodzi o </a:t>
            </a:r>
            <a:r>
              <a:rPr lang="pl-PL" b="1" dirty="0"/>
              <a:t>ten sam</a:t>
            </a:r>
            <a:r>
              <a:rPr lang="pl-PL" dirty="0"/>
              <a:t> skład sądu, czyli te same osoby, które wydały zaskarżone postanowienie lub zarządzenie.</a:t>
            </a:r>
          </a:p>
          <a:p>
            <a:pPr lvl="2" algn="just"/>
            <a:r>
              <a:rPr lang="pl-PL" dirty="0"/>
              <a:t>Szczególny wyjątek od </a:t>
            </a:r>
            <a:r>
              <a:rPr lang="pl-PL" dirty="0" err="1"/>
              <a:t>dewolutywności</a:t>
            </a:r>
            <a:r>
              <a:rPr lang="pl-PL" dirty="0"/>
              <a:t> – tzw. instancja pozioma </a:t>
            </a:r>
          </a:p>
          <a:p>
            <a:pPr lvl="1" algn="just"/>
            <a:r>
              <a:rPr lang="pl-PL" dirty="0"/>
              <a:t>Względna suspensywność – art. 462 </a:t>
            </a:r>
          </a:p>
          <a:p>
            <a:pPr lvl="2" algn="just"/>
            <a:r>
              <a:rPr lang="pl-PL" dirty="0"/>
              <a:t>Wyjątek – wniesienie zażalenia wstrzymuje wykonanie zaskarżonego postanowienia m.in. w przypadkach wskazanych w: art. 237 § 2, 290 § 3 </a:t>
            </a:r>
          </a:p>
          <a:p>
            <a:pPr lvl="2" algn="just"/>
            <a:r>
              <a:rPr lang="pl-PL" dirty="0"/>
              <a:t>Art. 462 § 1 - sąd może wstrzymać wykonanie zaskarżonego postanowienia </a:t>
            </a:r>
          </a:p>
          <a:p>
            <a:pPr lvl="1" algn="just"/>
            <a:r>
              <a:rPr lang="pl-PL" dirty="0"/>
              <a:t>Zakaz </a:t>
            </a:r>
            <a:r>
              <a:rPr lang="pl-PL" dirty="0" err="1"/>
              <a:t>reformationis</a:t>
            </a:r>
            <a:r>
              <a:rPr lang="pl-PL" dirty="0"/>
              <a:t> in </a:t>
            </a:r>
            <a:r>
              <a:rPr lang="pl-PL" dirty="0" err="1"/>
              <a:t>peius</a:t>
            </a:r>
            <a:r>
              <a:rPr lang="pl-PL" dirty="0"/>
              <a:t> </a:t>
            </a:r>
          </a:p>
        </p:txBody>
      </p:sp>
    </p:spTree>
    <p:extLst>
      <p:ext uri="{BB962C8B-B14F-4D97-AF65-F5344CB8AC3E}">
        <p14:creationId xmlns:p14="http://schemas.microsoft.com/office/powerpoint/2010/main" val="32348365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27448" y="260648"/>
            <a:ext cx="10058400" cy="1450757"/>
          </a:xfrm>
        </p:spPr>
        <p:txBody>
          <a:bodyPr/>
          <a:lstStyle/>
          <a:p>
            <a:r>
              <a:rPr lang="pl-PL" dirty="0"/>
              <a:t>Zażalenie jako środek odwoławczy </a:t>
            </a:r>
          </a:p>
        </p:txBody>
      </p:sp>
      <p:sp>
        <p:nvSpPr>
          <p:cNvPr id="3" name="Symbol zastępczy zawartości 2"/>
          <p:cNvSpPr>
            <a:spLocks noGrp="1"/>
          </p:cNvSpPr>
          <p:nvPr>
            <p:ph idx="1"/>
          </p:nvPr>
        </p:nvSpPr>
        <p:spPr>
          <a:xfrm>
            <a:off x="581192" y="2060848"/>
            <a:ext cx="11029615" cy="4680520"/>
          </a:xfrm>
        </p:spPr>
        <p:txBody>
          <a:bodyPr>
            <a:normAutofit fontScale="92500" lnSpcReduction="20000"/>
          </a:bodyPr>
          <a:lstStyle/>
          <a:p>
            <a:pPr marL="0" indent="0" algn="just">
              <a:buNone/>
            </a:pPr>
            <a:r>
              <a:rPr lang="pl-PL" dirty="0"/>
              <a:t>Zażalenie służy na: </a:t>
            </a:r>
          </a:p>
          <a:p>
            <a:pPr marL="342900" indent="-342900" algn="just">
              <a:buFont typeface="+mj-lt"/>
              <a:buAutoNum type="arabicPeriod"/>
            </a:pPr>
            <a:r>
              <a:rPr lang="pl-PL" dirty="0"/>
              <a:t>Postanowienia zamykające drogę do wydania wyroku, chyba że ustawa stanowi inaczej (art. 459 § 1)</a:t>
            </a:r>
          </a:p>
          <a:p>
            <a:pPr marL="342900" indent="-342900" algn="just">
              <a:buFont typeface="+mj-lt"/>
              <a:buAutoNum type="arabicPeriod"/>
            </a:pPr>
            <a:r>
              <a:rPr lang="pl-PL" dirty="0"/>
              <a:t>Wszelkie postanowienia co do środka zabezpieczającego (art. 459 § 2)</a:t>
            </a:r>
          </a:p>
          <a:p>
            <a:pPr marL="342900" indent="-342900" algn="just">
              <a:buFont typeface="+mj-lt"/>
              <a:buAutoNum type="arabicPeriod"/>
            </a:pPr>
            <a:r>
              <a:rPr lang="pl-PL" dirty="0"/>
              <a:t>Postanowienia sądu, prokuratora i prowadzącego śledztwo lub dochodzenie w wypadkach przewidzianych w ustawie (art. 459  §  2)</a:t>
            </a:r>
          </a:p>
          <a:p>
            <a:pPr marL="342900" indent="-342900" algn="just">
              <a:buFont typeface="+mj-lt"/>
              <a:buAutoNum type="arabicPeriod"/>
            </a:pPr>
            <a:r>
              <a:rPr lang="pl-PL" dirty="0"/>
              <a:t>Zarządzenia odpowiadające podobnym wymogom, tj. zamykające drogę do wydania wyroku, dotyczące środka zabezpieczającego lub zaskarżalne z mocy przepisów szczególnych (art. 466  §  1)</a:t>
            </a:r>
          </a:p>
          <a:p>
            <a:pPr marL="342900" indent="-342900" algn="just">
              <a:buFont typeface="+mj-lt"/>
              <a:buAutoNum type="arabicPeriod"/>
            </a:pPr>
            <a:r>
              <a:rPr lang="pl-PL" dirty="0"/>
              <a:t>Zachowania organów procesowych niebędące decyzjami </a:t>
            </a:r>
          </a:p>
          <a:p>
            <a:pPr lvl="1" algn="just"/>
            <a:r>
              <a:rPr lang="pl-PL" dirty="0"/>
              <a:t>Czynności w postępowaniu przygotowawczym</a:t>
            </a:r>
          </a:p>
          <a:p>
            <a:pPr lvl="1" algn="just"/>
            <a:r>
              <a:rPr lang="pl-PL" dirty="0"/>
              <a:t>Zatrzymanie </a:t>
            </a:r>
          </a:p>
          <a:p>
            <a:pPr lvl="1" algn="just"/>
            <a:r>
              <a:rPr lang="pl-PL" dirty="0"/>
              <a:t>Bezczynność organu prowadzącego postępowanie </a:t>
            </a:r>
          </a:p>
          <a:p>
            <a:pPr algn="just"/>
            <a:endParaRPr lang="pl-PL" dirty="0"/>
          </a:p>
        </p:txBody>
      </p:sp>
    </p:spTree>
    <p:extLst>
      <p:ext uri="{BB962C8B-B14F-4D97-AF65-F5344CB8AC3E}">
        <p14:creationId xmlns:p14="http://schemas.microsoft.com/office/powerpoint/2010/main" val="34608987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wnoszenia zażalenia</a:t>
            </a:r>
          </a:p>
        </p:txBody>
      </p:sp>
      <p:sp>
        <p:nvSpPr>
          <p:cNvPr id="3" name="Symbol zastępczy zawartości 2"/>
          <p:cNvSpPr>
            <a:spLocks noGrp="1"/>
          </p:cNvSpPr>
          <p:nvPr>
            <p:ph idx="1"/>
          </p:nvPr>
        </p:nvSpPr>
        <p:spPr>
          <a:xfrm>
            <a:off x="335360" y="1988840"/>
            <a:ext cx="11521280" cy="4608512"/>
          </a:xfrm>
        </p:spPr>
        <p:txBody>
          <a:bodyPr>
            <a:normAutofit fontScale="92500" lnSpcReduction="10000"/>
          </a:bodyPr>
          <a:lstStyle/>
          <a:p>
            <a:pPr marL="342900" indent="-342900" algn="just">
              <a:buFont typeface="+mj-lt"/>
              <a:buAutoNum type="arabicPeriod"/>
            </a:pPr>
            <a:r>
              <a:rPr lang="pl-PL" dirty="0"/>
              <a:t>Zażalenie wnosi się do sądu (lub prokuratora jeżeli to on wydał zaskarżoną decyzję), w terminie 7 dni od dnia ogłoszenia lub doręczenia (jeżeli ustawa nakazuje doręczenie) postanowienia lub zarządzenia za pośrednictwem organu, który wydał zaskarżoną decyzję. </a:t>
            </a:r>
          </a:p>
          <a:p>
            <a:pPr marL="342900" indent="-342900" algn="just">
              <a:buFont typeface="+mj-lt"/>
              <a:buAutoNum type="arabicPeriod"/>
            </a:pPr>
            <a:r>
              <a:rPr lang="pl-PL" dirty="0"/>
              <a:t>Sąd może uwzględnić zażalenie, orzekając w tym samym składzie. Jeżeli nie jest możliwe odtworzenie tego samego składu osobowego albo nie przychylił się on do zażalenia, przekazuje je niezwłocznie wraz z aktami sprawy sądowi powołanemu do rozpoznania sprawy. </a:t>
            </a:r>
          </a:p>
          <a:p>
            <a:pPr marL="0" indent="0" algn="just">
              <a:buNone/>
            </a:pPr>
            <a:endParaRPr lang="pl-PL" dirty="0"/>
          </a:p>
          <a:p>
            <a:pPr marL="0" indent="0" algn="just">
              <a:buNone/>
            </a:pPr>
            <a:r>
              <a:rPr lang="pl-PL" dirty="0"/>
              <a:t>Zgodnie z art. 465 § 1 przepisy dotyczące zażaleń na postanowienia sądu stosuje się odpowiednio do zażaleń na postanowienia prokuratora i prowadzącego postępowanie przygotowawcze, chyba że ustawa stanowi inaczej. </a:t>
            </a:r>
          </a:p>
        </p:txBody>
      </p:sp>
    </p:spTree>
    <p:extLst>
      <p:ext uri="{BB962C8B-B14F-4D97-AF65-F5344CB8AC3E}">
        <p14:creationId xmlns:p14="http://schemas.microsoft.com/office/powerpoint/2010/main" val="7063693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5542" y="-251039"/>
            <a:ext cx="10058400" cy="1450757"/>
          </a:xfrm>
        </p:spPr>
        <p:txBody>
          <a:bodyPr/>
          <a:lstStyle/>
          <a:p>
            <a:r>
              <a:rPr lang="pl-PL" dirty="0"/>
              <a:t>Tryb wnoszenia zażalenia</a:t>
            </a:r>
          </a:p>
        </p:txBody>
      </p:sp>
      <p:sp>
        <p:nvSpPr>
          <p:cNvPr id="3" name="Symbol zastępczy zawartości 2"/>
          <p:cNvSpPr>
            <a:spLocks noGrp="1"/>
          </p:cNvSpPr>
          <p:nvPr>
            <p:ph idx="1"/>
          </p:nvPr>
        </p:nvSpPr>
        <p:spPr>
          <a:xfrm>
            <a:off x="6635427" y="5566724"/>
            <a:ext cx="3808469" cy="1250536"/>
          </a:xfrm>
        </p:spPr>
        <p:txBody>
          <a:bodyPr>
            <a:normAutofit fontScale="62500" lnSpcReduction="20000"/>
          </a:bodyPr>
          <a:lstStyle/>
          <a:p>
            <a:pPr marL="342900" indent="-342900">
              <a:buFont typeface="+mj-lt"/>
              <a:buAutoNum type="arabicPeriod"/>
            </a:pPr>
            <a:r>
              <a:rPr lang="pl-PL" dirty="0"/>
              <a:t>Przekazanie niezwłocznie zażalenia wraz z aktami sprawy do sądu (lub innego organu)</a:t>
            </a:r>
          </a:p>
          <a:p>
            <a:pPr marL="342900" indent="-342900">
              <a:buFont typeface="+mj-lt"/>
              <a:buAutoNum type="arabicPeriod"/>
            </a:pPr>
            <a:r>
              <a:rPr lang="pl-PL" dirty="0"/>
              <a:t>Kontrola przed organem odwoławczym </a:t>
            </a:r>
          </a:p>
          <a:p>
            <a:pPr marL="342900" indent="-342900">
              <a:buFont typeface="+mj-lt"/>
              <a:buAutoNum type="arabicPeriod"/>
            </a:pPr>
            <a:endParaRPr lang="pl-PL" dirty="0"/>
          </a:p>
        </p:txBody>
      </p:sp>
      <p:sp>
        <p:nvSpPr>
          <p:cNvPr id="5" name="Prostokąt zaokrąglony 4"/>
          <p:cNvSpPr/>
          <p:nvPr/>
        </p:nvSpPr>
        <p:spPr>
          <a:xfrm>
            <a:off x="84812" y="1672205"/>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Ogłoszenie lub doręczenie postanowienia </a:t>
            </a:r>
          </a:p>
        </p:txBody>
      </p:sp>
      <p:sp>
        <p:nvSpPr>
          <p:cNvPr id="8" name="Prostokąt zaokrąglony 7"/>
          <p:cNvSpPr/>
          <p:nvPr/>
        </p:nvSpPr>
        <p:spPr>
          <a:xfrm>
            <a:off x="4295395" y="1672205"/>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Kontrola formalna zażalenia (art. 429)</a:t>
            </a:r>
          </a:p>
        </p:txBody>
      </p:sp>
      <p:sp>
        <p:nvSpPr>
          <p:cNvPr id="9" name="pole tekstowe 8"/>
          <p:cNvSpPr txBox="1"/>
          <p:nvPr/>
        </p:nvSpPr>
        <p:spPr>
          <a:xfrm>
            <a:off x="1572654" y="1082710"/>
            <a:ext cx="4032448" cy="584775"/>
          </a:xfrm>
          <a:prstGeom prst="rect">
            <a:avLst/>
          </a:prstGeom>
          <a:noFill/>
        </p:spPr>
        <p:txBody>
          <a:bodyPr wrap="square" rtlCol="0">
            <a:spAutoFit/>
          </a:bodyPr>
          <a:lstStyle/>
          <a:p>
            <a:pPr algn="ctr"/>
            <a:r>
              <a:rPr lang="pl-PL" sz="1600" b="1" dirty="0"/>
              <a:t>7 dni na sporządzenie zażalenia i wniesienie go do odpowiedniego organu</a:t>
            </a:r>
          </a:p>
        </p:txBody>
      </p:sp>
      <p:sp>
        <p:nvSpPr>
          <p:cNvPr id="13" name="Prostokąt zaokrąglony 12"/>
          <p:cNvSpPr/>
          <p:nvPr/>
        </p:nvSpPr>
        <p:spPr>
          <a:xfrm>
            <a:off x="9818490" y="4558612"/>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Organ uwzględnia zażalenie</a:t>
            </a:r>
          </a:p>
        </p:txBody>
      </p:sp>
      <p:cxnSp>
        <p:nvCxnSpPr>
          <p:cNvPr id="15" name="Łącznik prosty ze strzałką 14"/>
          <p:cNvCxnSpPr/>
          <p:nvPr/>
        </p:nvCxnSpPr>
        <p:spPr>
          <a:xfrm flipV="1">
            <a:off x="6833879" y="1316479"/>
            <a:ext cx="1116124" cy="36004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p:nvPr/>
        </p:nvCxnSpPr>
        <p:spPr>
          <a:xfrm>
            <a:off x="6996836" y="1988262"/>
            <a:ext cx="1093930" cy="44871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pole tekstowe 19"/>
          <p:cNvSpPr txBox="1"/>
          <p:nvPr/>
        </p:nvSpPr>
        <p:spPr>
          <a:xfrm>
            <a:off x="8182160" y="651823"/>
            <a:ext cx="3426576" cy="861774"/>
          </a:xfrm>
          <a:prstGeom prst="rect">
            <a:avLst/>
          </a:prstGeom>
          <a:noFill/>
          <a:ln>
            <a:solidFill>
              <a:schemeClr val="accent3"/>
            </a:solidFill>
          </a:ln>
        </p:spPr>
        <p:txBody>
          <a:bodyPr wrap="square" rtlCol="0">
            <a:spAutoFit/>
          </a:bodyPr>
          <a:lstStyle/>
          <a:p>
            <a:pPr algn="ctr"/>
            <a:r>
              <a:rPr lang="pl-PL" sz="1600" b="1" dirty="0"/>
              <a:t>Niespełnienie wymogów formalnych – odmowa przyjęcia zażalenia </a:t>
            </a:r>
          </a:p>
          <a:p>
            <a:pPr algn="ctr"/>
            <a:r>
              <a:rPr lang="pl-PL" sz="1600" b="1" dirty="0"/>
              <a:t>Zarządzenie zaskarżalne </a:t>
            </a:r>
          </a:p>
        </p:txBody>
      </p:sp>
      <p:sp>
        <p:nvSpPr>
          <p:cNvPr id="21" name="pole tekstowe 20"/>
          <p:cNvSpPr txBox="1"/>
          <p:nvPr/>
        </p:nvSpPr>
        <p:spPr>
          <a:xfrm>
            <a:off x="8328248" y="2327327"/>
            <a:ext cx="3280488" cy="830997"/>
          </a:xfrm>
          <a:prstGeom prst="rect">
            <a:avLst/>
          </a:prstGeom>
          <a:noFill/>
          <a:ln>
            <a:solidFill>
              <a:schemeClr val="tx2"/>
            </a:solidFill>
          </a:ln>
        </p:spPr>
        <p:txBody>
          <a:bodyPr wrap="square" rtlCol="0">
            <a:spAutoFit/>
          </a:bodyPr>
          <a:lstStyle/>
          <a:p>
            <a:pPr algn="ctr"/>
            <a:r>
              <a:rPr lang="pl-PL" sz="1600" b="1" dirty="0"/>
              <a:t>Zażalenie spełnia wymogi formalne – przyjęcie zażalenia do rozpoznania </a:t>
            </a:r>
          </a:p>
        </p:txBody>
      </p:sp>
      <p:sp>
        <p:nvSpPr>
          <p:cNvPr id="23" name="Strzałka w prawo 22"/>
          <p:cNvSpPr/>
          <p:nvPr/>
        </p:nvSpPr>
        <p:spPr>
          <a:xfrm rot="7782487">
            <a:off x="8056150" y="3317461"/>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4" name="Strzałka w prawo 23"/>
          <p:cNvSpPr/>
          <p:nvPr/>
        </p:nvSpPr>
        <p:spPr>
          <a:xfrm>
            <a:off x="2677100" y="1952342"/>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5" name="Strzałka w prawo 24"/>
          <p:cNvSpPr/>
          <p:nvPr/>
        </p:nvSpPr>
        <p:spPr>
          <a:xfrm rot="5400000">
            <a:off x="10308468" y="3493041"/>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6" name="Prostokąt zaokrąglony 25"/>
          <p:cNvSpPr/>
          <p:nvPr/>
        </p:nvSpPr>
        <p:spPr>
          <a:xfrm>
            <a:off x="6938638" y="4389224"/>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Organ nie przychyla się do zażalenia </a:t>
            </a:r>
          </a:p>
        </p:txBody>
      </p:sp>
      <p:sp>
        <p:nvSpPr>
          <p:cNvPr id="27" name="Strzałka w prawo 26"/>
          <p:cNvSpPr/>
          <p:nvPr/>
        </p:nvSpPr>
        <p:spPr>
          <a:xfrm rot="12549197">
            <a:off x="4631221" y="4541735"/>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0" name="pole tekstowe 29"/>
          <p:cNvSpPr txBox="1"/>
          <p:nvPr/>
        </p:nvSpPr>
        <p:spPr>
          <a:xfrm rot="1902594">
            <a:off x="3891264" y="3488983"/>
            <a:ext cx="3168352" cy="830997"/>
          </a:xfrm>
          <a:prstGeom prst="rect">
            <a:avLst/>
          </a:prstGeom>
          <a:noFill/>
        </p:spPr>
        <p:txBody>
          <a:bodyPr wrap="square" rtlCol="0">
            <a:spAutoFit/>
          </a:bodyPr>
          <a:lstStyle/>
          <a:p>
            <a:pPr algn="ctr"/>
            <a:r>
              <a:rPr lang="pl-PL" sz="1600" b="1" dirty="0"/>
              <a:t>Przekazanie niezwłocznie zażalenia wraz z aktami sprawy do sądu (lub innego organu)</a:t>
            </a:r>
          </a:p>
        </p:txBody>
      </p:sp>
      <p:sp>
        <p:nvSpPr>
          <p:cNvPr id="31" name="Prostokąt zaokrąglony 30"/>
          <p:cNvSpPr/>
          <p:nvPr/>
        </p:nvSpPr>
        <p:spPr>
          <a:xfrm>
            <a:off x="1710862" y="3508088"/>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Kontrola formalna</a:t>
            </a:r>
          </a:p>
          <a:p>
            <a:pPr algn="ctr"/>
            <a:r>
              <a:rPr lang="pl-PL" sz="1600" b="1" dirty="0"/>
              <a:t>(art. 430) </a:t>
            </a:r>
          </a:p>
        </p:txBody>
      </p:sp>
      <p:cxnSp>
        <p:nvCxnSpPr>
          <p:cNvPr id="32" name="Łącznik prosty ze strzałką 31"/>
          <p:cNvCxnSpPr/>
          <p:nvPr/>
        </p:nvCxnSpPr>
        <p:spPr>
          <a:xfrm flipH="1">
            <a:off x="1275294" y="4763290"/>
            <a:ext cx="878641" cy="59875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4" name="Łącznik prosty ze strzałką 33"/>
          <p:cNvCxnSpPr/>
          <p:nvPr/>
        </p:nvCxnSpPr>
        <p:spPr>
          <a:xfrm>
            <a:off x="3067445" y="4767300"/>
            <a:ext cx="609759" cy="60788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7" name="pole tekstowe 36"/>
          <p:cNvSpPr txBox="1"/>
          <p:nvPr/>
        </p:nvSpPr>
        <p:spPr>
          <a:xfrm>
            <a:off x="51158" y="5456305"/>
            <a:ext cx="2448272" cy="830997"/>
          </a:xfrm>
          <a:prstGeom prst="rect">
            <a:avLst/>
          </a:prstGeom>
          <a:noFill/>
          <a:ln>
            <a:solidFill>
              <a:schemeClr val="tx2"/>
            </a:solidFill>
          </a:ln>
        </p:spPr>
        <p:txBody>
          <a:bodyPr wrap="square" rtlCol="0">
            <a:spAutoFit/>
          </a:bodyPr>
          <a:lstStyle/>
          <a:p>
            <a:pPr algn="ctr"/>
            <a:r>
              <a:rPr lang="pl-PL" sz="1600" b="1" dirty="0"/>
              <a:t>Negatywny wynik – zażalenie pozostawia się bez rozpoznania </a:t>
            </a:r>
          </a:p>
        </p:txBody>
      </p:sp>
      <p:sp>
        <p:nvSpPr>
          <p:cNvPr id="38" name="pole tekstowe 37"/>
          <p:cNvSpPr txBox="1"/>
          <p:nvPr/>
        </p:nvSpPr>
        <p:spPr>
          <a:xfrm>
            <a:off x="3390346" y="5559803"/>
            <a:ext cx="2724396" cy="830997"/>
          </a:xfrm>
          <a:prstGeom prst="rect">
            <a:avLst/>
          </a:prstGeom>
          <a:noFill/>
          <a:ln>
            <a:solidFill>
              <a:schemeClr val="accent1"/>
            </a:solidFill>
          </a:ln>
        </p:spPr>
        <p:txBody>
          <a:bodyPr wrap="square" rtlCol="0">
            <a:spAutoFit/>
          </a:bodyPr>
          <a:lstStyle/>
          <a:p>
            <a:pPr algn="ctr"/>
            <a:r>
              <a:rPr lang="pl-PL" sz="1600" b="1" dirty="0"/>
              <a:t>Jeżeli zażalenie spełnia warunki formalne – przyjęcie do rozpoznania </a:t>
            </a:r>
          </a:p>
        </p:txBody>
      </p:sp>
    </p:spTree>
    <p:extLst>
      <p:ext uri="{BB962C8B-B14F-4D97-AF65-F5344CB8AC3E}">
        <p14:creationId xmlns:p14="http://schemas.microsoft.com/office/powerpoint/2010/main" val="9644841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3392" y="260648"/>
            <a:ext cx="11155680" cy="1450757"/>
          </a:xfrm>
        </p:spPr>
        <p:txBody>
          <a:bodyPr/>
          <a:lstStyle/>
          <a:p>
            <a:r>
              <a:rPr lang="pl-PL" dirty="0"/>
              <a:t>Zażalenie w postępowaniu przygotowawczym </a:t>
            </a:r>
          </a:p>
        </p:txBody>
      </p:sp>
      <p:sp>
        <p:nvSpPr>
          <p:cNvPr id="3" name="Symbol zastępczy zawartości 2"/>
          <p:cNvSpPr>
            <a:spLocks noGrp="1"/>
          </p:cNvSpPr>
          <p:nvPr>
            <p:ph idx="1"/>
          </p:nvPr>
        </p:nvSpPr>
        <p:spPr>
          <a:xfrm>
            <a:off x="0" y="1916832"/>
            <a:ext cx="12192000" cy="4941168"/>
          </a:xfrm>
        </p:spPr>
        <p:txBody>
          <a:bodyPr>
            <a:normAutofit fontScale="55000" lnSpcReduction="20000"/>
          </a:bodyPr>
          <a:lstStyle/>
          <a:p>
            <a:pPr marL="0" indent="0" algn="just">
              <a:buNone/>
            </a:pPr>
            <a:r>
              <a:rPr lang="pl-PL" dirty="0"/>
              <a:t>Zatem zasady obowiązują w przypadku złożenia zażalenia na postanowienia (lub zarządzenia) </a:t>
            </a:r>
            <a:r>
              <a:rPr lang="pl-PL" b="1" dirty="0"/>
              <a:t>wydane przez prokuratora </a:t>
            </a:r>
            <a:r>
              <a:rPr lang="pl-PL" dirty="0"/>
              <a:t>w postępowaniu przygotowawczym. Przepis art. 465 § 2 wprowadza zasadę ogólną tzn. że na postanowienie </a:t>
            </a:r>
            <a:r>
              <a:rPr lang="pl-PL" b="1" dirty="0"/>
              <a:t>prokuratora przysługuje zażalenie do sądu właściwego do rozpoznania sprawy</a:t>
            </a:r>
            <a:r>
              <a:rPr lang="pl-PL" dirty="0"/>
              <a:t>. </a:t>
            </a:r>
          </a:p>
          <a:p>
            <a:pPr marL="0" indent="0" algn="just">
              <a:buNone/>
            </a:pPr>
            <a:r>
              <a:rPr lang="pl-PL" b="1" dirty="0"/>
              <a:t>Sądem właściwym do rozpoznania sprawy jest sąd</a:t>
            </a:r>
            <a:r>
              <a:rPr lang="pl-PL" dirty="0"/>
              <a:t>, który rozpoznawałby ją w razie wniesienia aktu oskarżenia, a więc przejęte zażalenie powinno być przekazane sądowi z uwzględnieniem kwalifikacji prawnej czynu, odnośnie do którego toczy się postępowanie przygotowawcze, z tym że przy zaskarżaniu np. postanowienia o jego umorzeniu sąd, jako że istotne znaczenie ma zdarzenie faktyczne, którego proces dotyczy, a nie jego ocena prawna przez prokuratora, nie jest nią związany i dokonuje tu też własnej oceny prawnokarnej, a więc i oceny swej właściwości; dotyczy to tym samym także kwalifikacji prawnej wskazywanej przez samego skarżącego np. przy odmowie wszczęcia postępowania. </a:t>
            </a:r>
          </a:p>
          <a:p>
            <a:pPr marL="0" indent="0" algn="just">
              <a:buNone/>
            </a:pPr>
            <a:r>
              <a:rPr lang="pl-PL" dirty="0"/>
              <a:t>Ustawodawca zastrzega jednak, że możliwe są wyjątki, czyli zażalenie będzie rozpatrywane przez inny organ niż „sąd właściwy do rozpoznania sprawy”. Przepisy szczególne wskazują wówczas, jaki organ rozpoznaje złożony środek odwoławczy: </a:t>
            </a:r>
          </a:p>
          <a:p>
            <a:pPr marL="342900" indent="-342900" algn="just">
              <a:buFont typeface="+mj-lt"/>
              <a:buAutoNum type="arabicPeriod"/>
            </a:pPr>
            <a:r>
              <a:rPr lang="pl-PL" dirty="0"/>
              <a:t>sąd inny niż wskazany w art. 465 § 2; np. w odniesieniu do zażaleń na postanowienia w przedmiocie środka zapobiegawczego (art. 252 § 2) kiedy to sądem właściwym do ich rozpoznania jest sąd rejonowy miejsca prowadzenia postępowania przygotowawczego, w ramach którego decyzje te wydano lub w przypadku zażalenia na zatrzymanie, gdzie sądem właściwym jest sąd rejonowy miejsca zatrzymania (art. 246 § 2)</a:t>
            </a:r>
          </a:p>
          <a:p>
            <a:pPr marL="342900" indent="-342900" algn="just">
              <a:buFont typeface="+mj-lt"/>
              <a:buAutoNum type="arabicPeriod"/>
            </a:pPr>
            <a:r>
              <a:rPr lang="pl-PL" dirty="0"/>
              <a:t>prokurator bezpośrednio przełożony, który jest właściwy do rozpoznawania zażaleń na postanowienia prokuratora, o jakich mowa w art. 302 § 1, tj. osób niebędących stronami na postanowienia naruszające ich prawa (§ 3 art. 302),</a:t>
            </a:r>
          </a:p>
          <a:p>
            <a:pPr marL="342900" indent="-342900" algn="just">
              <a:buFont typeface="+mj-lt"/>
              <a:buAutoNum type="arabicPeriod"/>
            </a:pPr>
            <a:r>
              <a:rPr lang="pl-PL" dirty="0"/>
              <a:t>prokurator nadrzędny, który rozpoznaje zażalenia na postanowienia prokuratora np.: o odmowie wszczęcia i o umorzeniu postępowania przygotowawczego w wypadku wskazanym w art. 465 § 2a (odmowa wszczęcia lub umorzenia postępowania przygotowawczego w postępowaniu prywatnoskargowym ze względu na brak interesu społecznego w ściganiu sprawcy)</a:t>
            </a:r>
          </a:p>
          <a:p>
            <a:pPr marL="0" indent="0" algn="just">
              <a:buNone/>
            </a:pPr>
            <a:r>
              <a:rPr lang="pl-PL" dirty="0"/>
              <a:t>Zażalenie na postanowienia prowadzącego postępowanie przygotowawcze, </a:t>
            </a:r>
            <a:r>
              <a:rPr lang="pl-PL" b="1" u="sng" dirty="0"/>
              <a:t>jeżeli nie jest nim prokurator, </a:t>
            </a:r>
            <a:r>
              <a:rPr lang="pl-PL" dirty="0"/>
              <a:t>rozpoznaje </a:t>
            </a:r>
            <a:r>
              <a:rPr lang="pl-PL" b="1" dirty="0"/>
              <a:t>prokurator sprawujący nadzór nad prowadzonym postępowaniem </a:t>
            </a:r>
            <a:r>
              <a:rPr lang="pl-PL" dirty="0"/>
              <a:t>(art. 465 § 3) </a:t>
            </a:r>
          </a:p>
        </p:txBody>
      </p:sp>
    </p:spTree>
    <p:extLst>
      <p:ext uri="{BB962C8B-B14F-4D97-AF65-F5344CB8AC3E}">
        <p14:creationId xmlns:p14="http://schemas.microsoft.com/office/powerpoint/2010/main" val="25608603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Rozpoznanie zażalenia </a:t>
            </a:r>
          </a:p>
        </p:txBody>
      </p:sp>
      <p:sp>
        <p:nvSpPr>
          <p:cNvPr id="3" name="Symbol zastępczy zawartości 2"/>
          <p:cNvSpPr>
            <a:spLocks noGrp="1"/>
          </p:cNvSpPr>
          <p:nvPr>
            <p:ph idx="1"/>
          </p:nvPr>
        </p:nvSpPr>
        <p:spPr>
          <a:xfrm>
            <a:off x="191344" y="1916832"/>
            <a:ext cx="11593288" cy="4824536"/>
          </a:xfrm>
        </p:spPr>
        <p:txBody>
          <a:bodyPr/>
          <a:lstStyle/>
          <a:p>
            <a:pPr algn="just"/>
            <a:r>
              <a:rPr lang="pl-PL" b="1" u="sng" dirty="0"/>
              <a:t>Zażalenie sąd rozpoznaje na posiedzeniu</a:t>
            </a:r>
            <a:r>
              <a:rPr lang="pl-PL" dirty="0"/>
              <a:t>. </a:t>
            </a:r>
          </a:p>
          <a:p>
            <a:pPr algn="just"/>
            <a:r>
              <a:rPr lang="pl-PL" dirty="0"/>
              <a:t>Art. 464. </a:t>
            </a:r>
            <a:endParaRPr lang="pl-PL" baseline="30000" dirty="0"/>
          </a:p>
          <a:p>
            <a:pPr marL="324000" lvl="1" indent="0" algn="just">
              <a:buNone/>
            </a:pPr>
            <a:r>
              <a:rPr lang="pl-PL" dirty="0"/>
              <a:t>§ 1. Strony oraz obrońcy i pełnomocnicy mają prawo wziąć udział w posiedzeniu sądu odwoławczego rozpoznającego zażalenie na postanowienie kończące postępowanie oraz na zatrzymanie. Mają oni prawo do udziału w posiedzeniu sądu odwoławczego także wtedy, gdy przysługuje im prawo udziału w posiedzeniu sądu pierwszej instancji.</a:t>
            </a:r>
          </a:p>
          <a:p>
            <a:pPr marL="324000" lvl="1" indent="0" algn="just">
              <a:buNone/>
            </a:pPr>
            <a:r>
              <a:rPr lang="pl-PL" dirty="0"/>
              <a:t>§ 2. W innych wypadkach sąd odwoławczy może zezwolić stronom lub obrońcy albo pełnomocnikowi na wzięcie udziału w posiedzeniu.</a:t>
            </a:r>
          </a:p>
          <a:p>
            <a:pPr marL="324000" lvl="1" indent="0" algn="just">
              <a:buNone/>
            </a:pPr>
            <a:r>
              <a:rPr lang="pl-PL" dirty="0"/>
              <a:t>§ 3. Przepis art. 451 stosuje się odpowiednio, gdy przedmiotem posiedzenia ma być rozpoznanie zażalenia na postanowienie kończące postępowanie oraz na zatrzymanie.</a:t>
            </a:r>
          </a:p>
          <a:p>
            <a:pPr marL="594000" lvl="2" indent="0" algn="just">
              <a:buNone/>
            </a:pPr>
            <a:r>
              <a:rPr lang="pl-PL" dirty="0"/>
              <a:t>Sprowadzenie – na wniosek oskarżonego – na posiedzenie</a:t>
            </a:r>
          </a:p>
          <a:p>
            <a:pPr algn="just"/>
            <a:endParaRPr lang="pl-PL" dirty="0"/>
          </a:p>
        </p:txBody>
      </p:sp>
    </p:spTree>
    <p:extLst>
      <p:ext uri="{BB962C8B-B14F-4D97-AF65-F5344CB8AC3E}">
        <p14:creationId xmlns:p14="http://schemas.microsoft.com/office/powerpoint/2010/main" val="35314071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3472" y="260648"/>
            <a:ext cx="10058400" cy="1450757"/>
          </a:xfrm>
        </p:spPr>
        <p:txBody>
          <a:bodyPr/>
          <a:lstStyle/>
          <a:p>
            <a:r>
              <a:rPr lang="pl-PL" dirty="0"/>
              <a:t>Organy rozpatrujące zażalenie</a:t>
            </a:r>
          </a:p>
        </p:txBody>
      </p:sp>
      <p:sp>
        <p:nvSpPr>
          <p:cNvPr id="9" name="Symbol zastępczy zawartości 8"/>
          <p:cNvSpPr>
            <a:spLocks noGrp="1"/>
          </p:cNvSpPr>
          <p:nvPr>
            <p:ph idx="1"/>
          </p:nvPr>
        </p:nvSpPr>
        <p:spPr>
          <a:xfrm>
            <a:off x="191344" y="1988840"/>
            <a:ext cx="11809312" cy="4752528"/>
          </a:xfrm>
        </p:spPr>
        <p:txBody>
          <a:bodyPr>
            <a:normAutofit/>
          </a:bodyPr>
          <a:lstStyle/>
          <a:p>
            <a:pPr marL="342900" lvl="0" indent="-342900" algn="just" rtl="0">
              <a:buFont typeface="+mj-lt"/>
              <a:buAutoNum type="arabicPeriod"/>
            </a:pPr>
            <a:r>
              <a:rPr lang="pl-PL" sz="2200" b="1" dirty="0"/>
              <a:t>Sąd –  w stosunku do postanowień sądowych i zarządzeń prezesa sądu</a:t>
            </a:r>
          </a:p>
          <a:p>
            <a:pPr lvl="1" algn="just"/>
            <a:r>
              <a:rPr lang="pl-PL" sz="2200" dirty="0"/>
              <a:t>Zasada – sąd II instancji</a:t>
            </a:r>
          </a:p>
          <a:p>
            <a:pPr lvl="1" algn="just"/>
            <a:r>
              <a:rPr lang="pl-PL" sz="2200" dirty="0"/>
              <a:t>Wyjątek – tzw. instancja pozioma, czyli inny skład tego samego sądu; np.:</a:t>
            </a:r>
          </a:p>
          <a:p>
            <a:pPr lvl="2" algn="just"/>
            <a:r>
              <a:rPr lang="pl-PL" sz="2200" dirty="0"/>
              <a:t>Art. 75 § 3, art. 254 § 3, art. 263 § 5, art. 376 § 1, art. 382, 426 § 3</a:t>
            </a:r>
          </a:p>
          <a:p>
            <a:pPr marL="342900" lvl="0" indent="-342900" algn="just" rtl="0">
              <a:buFont typeface="+mj-lt"/>
              <a:buAutoNum type="arabicPeriod"/>
            </a:pPr>
            <a:r>
              <a:rPr lang="pl-PL" sz="2200" b="1" dirty="0"/>
              <a:t>Sąd – w stosunku do postanowień prokuratora </a:t>
            </a:r>
          </a:p>
          <a:p>
            <a:pPr lvl="1" algn="just"/>
            <a:r>
              <a:rPr lang="pl-PL" sz="2200" dirty="0"/>
              <a:t>Art. 465 § 2, art. 240, art. 252 § 2, art. 290 § 2, art. 306 § 1 i 1a, art. 330 § 1</a:t>
            </a:r>
          </a:p>
          <a:p>
            <a:pPr marL="342900" lvl="0" indent="-342900" algn="just" rtl="0">
              <a:buFont typeface="+mj-lt"/>
              <a:buAutoNum type="arabicPeriod"/>
            </a:pPr>
            <a:r>
              <a:rPr lang="pl-PL" sz="2200" b="1" dirty="0"/>
              <a:t>Sąd – na zatrzymanie osoby podejrzanej </a:t>
            </a:r>
          </a:p>
          <a:p>
            <a:pPr marL="342900" lvl="0" indent="-342900" algn="just" rtl="0">
              <a:buFont typeface="+mj-lt"/>
              <a:buAutoNum type="arabicPeriod"/>
            </a:pPr>
            <a:r>
              <a:rPr lang="pl-PL" sz="2200" b="1" dirty="0"/>
              <a:t>Prokurator nadrzędny </a:t>
            </a:r>
            <a:r>
              <a:rPr lang="pl-PL" sz="2200" dirty="0"/>
              <a:t>– w stosunku do postanowień wydanych przez prokuratora, chyba że rozpoznaje je sąd</a:t>
            </a:r>
          </a:p>
          <a:p>
            <a:pPr marL="342900" lvl="0" indent="-342900" algn="just" rtl="0">
              <a:buFont typeface="+mj-lt"/>
              <a:buAutoNum type="arabicPeriod"/>
            </a:pPr>
            <a:r>
              <a:rPr lang="pl-PL" sz="2200" b="1" dirty="0"/>
              <a:t>Prokurator sprawujący nadzór nad postępowaniem przygotowawczym </a:t>
            </a:r>
            <a:r>
              <a:rPr lang="pl-PL" sz="2200" dirty="0"/>
              <a:t>– w stosunku do postanowień wydanych przez prowadzącego to postępowanie jeżeli nie jest nim prokurator</a:t>
            </a:r>
          </a:p>
        </p:txBody>
      </p:sp>
    </p:spTree>
    <p:extLst>
      <p:ext uri="{BB962C8B-B14F-4D97-AF65-F5344CB8AC3E}">
        <p14:creationId xmlns:p14="http://schemas.microsoft.com/office/powerpoint/2010/main" val="2553822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Wznowienie postępowania </a:t>
            </a:r>
          </a:p>
        </p:txBody>
      </p:sp>
    </p:spTree>
    <p:extLst>
      <p:ext uri="{BB962C8B-B14F-4D97-AF65-F5344CB8AC3E}">
        <p14:creationId xmlns:p14="http://schemas.microsoft.com/office/powerpoint/2010/main" val="214257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Przywrócenie terminu zawitego</a:t>
            </a:r>
          </a:p>
        </p:txBody>
      </p:sp>
      <p:graphicFrame>
        <p:nvGraphicFramePr>
          <p:cNvPr id="4" name="Symbol zastępczy zawartości 3"/>
          <p:cNvGraphicFramePr>
            <a:graphicFrameLocks noGrp="1"/>
          </p:cNvGraphicFramePr>
          <p:nvPr>
            <p:ph idx="1"/>
          </p:nvPr>
        </p:nvGraphicFramePr>
        <p:xfrm>
          <a:off x="0" y="2281083"/>
          <a:ext cx="12103510" cy="3844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2497394" y="2534630"/>
            <a:ext cx="4031226"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pl-PL" sz="1600" dirty="0"/>
              <a:t>Wniosek składa się do organu, przed którym należało dokonać czynności</a:t>
            </a:r>
          </a:p>
        </p:txBody>
      </p:sp>
      <p:sp>
        <p:nvSpPr>
          <p:cNvPr id="6" name="pole tekstowe 5"/>
          <p:cNvSpPr txBox="1"/>
          <p:nvPr/>
        </p:nvSpPr>
        <p:spPr>
          <a:xfrm>
            <a:off x="6528620" y="5548047"/>
            <a:ext cx="3805084"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sz="1600" dirty="0"/>
              <a:t>Czyli wniosek o przywrócenie terminu do wniesienia apelacji składamy wraz z apelacją</a:t>
            </a:r>
          </a:p>
        </p:txBody>
      </p:sp>
      <p:cxnSp>
        <p:nvCxnSpPr>
          <p:cNvPr id="8" name="Łącznik prosty ze strzałką 7"/>
          <p:cNvCxnSpPr/>
          <p:nvPr/>
        </p:nvCxnSpPr>
        <p:spPr>
          <a:xfrm flipH="1">
            <a:off x="2487562" y="4898258"/>
            <a:ext cx="1022554" cy="58010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157317" y="5586888"/>
            <a:ext cx="5683044"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1600" dirty="0"/>
              <a:t>Ponieważ termin do złożenia wniosku o przywrócenie terminu jest terminem zawitym możliwe jest złożenie </a:t>
            </a:r>
            <a:r>
              <a:rPr lang="pl-PL" sz="1600" b="1" dirty="0"/>
              <a:t>wniosku o przywrócenie terminu do złożenia wniosku o przywrócenie terminu </a:t>
            </a:r>
            <a:endParaRPr lang="pl-PL" sz="1600" dirty="0"/>
          </a:p>
        </p:txBody>
      </p:sp>
    </p:spTree>
    <p:extLst>
      <p:ext uri="{BB962C8B-B14F-4D97-AF65-F5344CB8AC3E}">
        <p14:creationId xmlns:p14="http://schemas.microsoft.com/office/powerpoint/2010/main" val="38060405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Wznowienie postępowania </a:t>
            </a:r>
          </a:p>
        </p:txBody>
      </p:sp>
      <p:sp>
        <p:nvSpPr>
          <p:cNvPr id="3" name="Symbol zastępczy zawartości 2"/>
          <p:cNvSpPr>
            <a:spLocks noGrp="1"/>
          </p:cNvSpPr>
          <p:nvPr>
            <p:ph idx="1"/>
          </p:nvPr>
        </p:nvSpPr>
        <p:spPr>
          <a:xfrm>
            <a:off x="190500" y="1895475"/>
            <a:ext cx="11830050" cy="4791075"/>
          </a:xfrm>
        </p:spPr>
        <p:txBody>
          <a:bodyPr>
            <a:normAutofit fontScale="77500" lnSpcReduction="20000"/>
          </a:bodyPr>
          <a:lstStyle/>
          <a:p>
            <a:pPr algn="just"/>
            <a:r>
              <a:rPr lang="pl-PL" dirty="0"/>
              <a:t>Drugi obok kasacji kodeksowy nadzwyczajny środek zaskarżenia. Ma na celu uchylenie orzeczenia przede wszystkim z uwagi na okoliczności, jakie zaistniały poza postępowaniem, a mogły mieć wpływ na treść rozstrzygnięcia. </a:t>
            </a:r>
          </a:p>
          <a:p>
            <a:pPr algn="just"/>
            <a:r>
              <a:rPr lang="pl-PL" dirty="0"/>
              <a:t>Wznowienie postępowania – zasadniczo – nie jest ograniczone żadnym terminem.</a:t>
            </a:r>
          </a:p>
          <a:p>
            <a:pPr lvl="1" algn="just"/>
            <a:r>
              <a:rPr lang="pl-PL" dirty="0"/>
              <a:t>Uwaga na:</a:t>
            </a:r>
          </a:p>
          <a:p>
            <a:pPr marL="470916" lvl="1" indent="-342900" algn="just">
              <a:buFont typeface="+mj-lt"/>
              <a:buAutoNum type="arabicPeriod"/>
            </a:pPr>
            <a:r>
              <a:rPr lang="pl-PL" dirty="0"/>
              <a:t>Art. 540b § 1 - Postępowanie sądowe zakończone prawomocnym orzeczeniem można wznowić na wniosek oskarżonego, złożony </a:t>
            </a:r>
            <a:r>
              <a:rPr lang="pl-PL" b="1" u="sng" dirty="0"/>
              <a:t>w terminie zawitym miesiąca </a:t>
            </a:r>
            <a:r>
              <a:rPr lang="pl-PL" dirty="0"/>
              <a:t>od dnia, w którym dowiedział się o zapadłym wobec niego orzeczeniu jeżeli sprawę rozpoznano pod nieobecność oskarżonego, któremu nie doręczono zawiadomienia o terminie posiedzenia lub rozprawy albo doręczono je w inny sposób niż osobiście, gdy wykaże on, że nie wiedział o terminie oraz o możliwości wydania orzeczenia pod jego nieobecność</a:t>
            </a:r>
          </a:p>
          <a:p>
            <a:pPr lvl="2" algn="just"/>
            <a:r>
              <a:rPr lang="pl-PL" dirty="0"/>
              <a:t>nie stosuje się tego przepisu, gdy w rozprawie/posiedzeniu uczestniczył obrońca oraz w przypadkach, o których mowa w art. 133 § 1, 136 § 1 i 139 § 1</a:t>
            </a:r>
          </a:p>
          <a:p>
            <a:pPr marL="470916" lvl="1" indent="-342900" algn="just">
              <a:buFont typeface="+mj-lt"/>
              <a:buAutoNum type="arabicPeriod"/>
            </a:pPr>
            <a:r>
              <a:rPr lang="pl-PL" dirty="0"/>
              <a:t>art. 542 § 5 – niedopuszczalne jest wznowienie postępowania z urzędu na niekorzyść oskarżonego po upływie 1 roku od daty uprawomocnienia się orzeczenia. </a:t>
            </a:r>
          </a:p>
          <a:p>
            <a:pPr algn="just"/>
            <a:r>
              <a:rPr lang="pl-PL" dirty="0"/>
              <a:t>Przeszkodą do wznowienia postępowania nie jest wykonanie kary, ułaskawienie, zatarcie skazania czy śmierć skazanego (art. 542 § 2) </a:t>
            </a:r>
          </a:p>
          <a:p>
            <a:pPr algn="just"/>
            <a:r>
              <a:rPr lang="pl-PL" dirty="0"/>
              <a:t>W trybie określonym w rozdziale 56 możliwe jest wznowienie </a:t>
            </a:r>
            <a:r>
              <a:rPr lang="pl-PL" dirty="0">
                <a:solidFill>
                  <a:srgbClr val="FF0000"/>
                </a:solidFill>
              </a:rPr>
              <a:t>jedynie </a:t>
            </a:r>
            <a:r>
              <a:rPr lang="pl-PL" b="1" u="sng" dirty="0">
                <a:solidFill>
                  <a:srgbClr val="FF0000"/>
                </a:solidFill>
              </a:rPr>
              <a:t>postepowania sądowego</a:t>
            </a:r>
            <a:r>
              <a:rPr lang="pl-PL" dirty="0">
                <a:solidFill>
                  <a:srgbClr val="FF0000"/>
                </a:solidFill>
              </a:rPr>
              <a:t>. </a:t>
            </a:r>
            <a:endParaRPr lang="pl-PL" dirty="0"/>
          </a:p>
        </p:txBody>
      </p:sp>
    </p:spTree>
    <p:extLst>
      <p:ext uri="{BB962C8B-B14F-4D97-AF65-F5344CB8AC3E}">
        <p14:creationId xmlns:p14="http://schemas.microsoft.com/office/powerpoint/2010/main" val="12569408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57528" y="-310134"/>
            <a:ext cx="10824972" cy="1499616"/>
          </a:xfrm>
        </p:spPr>
        <p:txBody>
          <a:bodyPr/>
          <a:lstStyle/>
          <a:p>
            <a:r>
              <a:rPr lang="pl-PL" dirty="0"/>
              <a:t>Kierunek wznowienia postępowania </a:t>
            </a:r>
          </a:p>
        </p:txBody>
      </p:sp>
      <p:sp>
        <p:nvSpPr>
          <p:cNvPr id="9" name="Symbol zastępczy zawartości 8"/>
          <p:cNvSpPr>
            <a:spLocks noGrp="1"/>
          </p:cNvSpPr>
          <p:nvPr>
            <p:ph idx="1"/>
          </p:nvPr>
        </p:nvSpPr>
        <p:spPr>
          <a:xfrm>
            <a:off x="104776" y="695325"/>
            <a:ext cx="12087224" cy="6076950"/>
          </a:xfrm>
        </p:spPr>
        <p:txBody>
          <a:bodyPr>
            <a:normAutofit fontScale="77500" lnSpcReduction="20000"/>
          </a:bodyPr>
          <a:lstStyle/>
          <a:p>
            <a:pPr lvl="0" algn="just" rtl="0"/>
            <a:r>
              <a:rPr lang="pl-PL" b="1" u="sng" dirty="0"/>
              <a:t>Wyłącznie na korzyść </a:t>
            </a:r>
          </a:p>
          <a:p>
            <a:pPr lvl="1" algn="just"/>
            <a:r>
              <a:rPr lang="pl-PL" dirty="0"/>
              <a:t>po wydaniu orzeczenia ujawnią się nowe fakty lub dowody wskazujące na to, że (art. 540 §  1 pkt. 2):</a:t>
            </a:r>
          </a:p>
          <a:p>
            <a:pPr marL="653796" lvl="2" indent="-342900" algn="just">
              <a:buFont typeface="+mj-lt"/>
              <a:buAutoNum type="alphaLcParenR"/>
            </a:pPr>
            <a:r>
              <a:rPr lang="pl-PL" dirty="0"/>
              <a:t>skazany nie popełnił czynu albo czyn jego nie stanowił przestępstwa lub nie podlegał karze,</a:t>
            </a:r>
          </a:p>
          <a:p>
            <a:pPr marL="653796" lvl="2" indent="-342900" algn="just">
              <a:buFont typeface="+mj-lt"/>
              <a:buAutoNum type="alphaLcParenR"/>
            </a:pPr>
            <a:r>
              <a:rPr lang="pl-PL" dirty="0"/>
              <a:t>skazano go za przestępstwo zagrożone karą surowszą albo nie uwzględniono okoliczności zobowiązujących do nadzwyczajnego złagodzenia kary albo też błędnie przyjęto okoliczności wpływające na nadzwyczajne obostrzenie kary,</a:t>
            </a:r>
          </a:p>
          <a:p>
            <a:pPr marL="653796" lvl="2" indent="-342900" algn="just">
              <a:buFont typeface="+mj-lt"/>
              <a:buAutoNum type="alphaLcParenR"/>
            </a:pPr>
            <a:r>
              <a:rPr lang="pl-PL" dirty="0"/>
              <a:t>sąd umorzył lub warunkowo umorzył postępowanie karne, błędnie przyjmując popełnienie przez oskarżonego zarzucanego mu czynu.</a:t>
            </a:r>
          </a:p>
          <a:p>
            <a:pPr lvl="1" algn="just"/>
            <a:r>
              <a:rPr lang="pl-PL" dirty="0"/>
              <a:t>Trybunał Konstytucyjny orzekł o niezgodności z Konstytucją, ratyfikowaną umową międzynarodową lub z ustawą przepisu prawnego, na podstawie którego zostało wydane orzeczenie (art. 540 § 2);</a:t>
            </a:r>
          </a:p>
          <a:p>
            <a:pPr lvl="1" algn="just"/>
            <a:r>
              <a:rPr lang="pl-PL" dirty="0"/>
              <a:t>Potrzeba taka wynika z rozstrzygnięcia organu międzynarodowego działającego na mocy umowy międzynarodowej ratyfikowanej przez Rzeczpospolitą Polską (art. 540 § 3).</a:t>
            </a:r>
          </a:p>
          <a:p>
            <a:pPr lvl="1" algn="just"/>
            <a:r>
              <a:rPr lang="pl-PL" dirty="0"/>
              <a:t>Ujawnią się bezwzględne przyczyny odwoławcze z art. 439 § 1 pkt. 9 – 11, obligujące sąd do wznowienia postępowania z urzędu, pod warunkiem, że okoliczność ta nie była uprzednio przedmiotem rozpoznania kasacji (art. 542 § 3)</a:t>
            </a:r>
          </a:p>
          <a:p>
            <a:pPr lvl="0" algn="just" rtl="0"/>
            <a:r>
              <a:rPr lang="pl-PL" b="1" u="sng" dirty="0"/>
              <a:t>Na korzyść lub niekorzyść </a:t>
            </a:r>
          </a:p>
          <a:p>
            <a:pPr lvl="1" algn="just"/>
            <a:r>
              <a:rPr lang="pl-PL" dirty="0"/>
              <a:t>związku z postępowaniem dopuszczono się przestępstwa, a istnieje uzasadniona podstawa do przyjęcia, że mogło to mieć wpływ na treść orzeczenia (art. 540 § 1 pkt. 1), </a:t>
            </a:r>
          </a:p>
          <a:p>
            <a:pPr lvl="1" algn="just"/>
            <a:r>
              <a:rPr lang="pl-PL" dirty="0"/>
              <a:t>sprawę rozpoznano pod nieobecność oskarżonego, któremu nie doręczono zawiadomienia o terminie posiedzenia lub rozprawy albo doręczono je w inny sposób niż osobiście, gdy wykaże on, że nie wiedział o terminie oraz o możliwości wydania orzeczenia pod jego nieobecność (art. 540b § 1), </a:t>
            </a:r>
          </a:p>
          <a:p>
            <a:pPr lvl="1" algn="just"/>
            <a:r>
              <a:rPr lang="pl-PL" dirty="0"/>
              <a:t>W przypadku zaistnienia bezwzględnej przyczyny odwoławczej z art. 439 § 1 pkt. 1 – 8. </a:t>
            </a:r>
          </a:p>
          <a:p>
            <a:pPr lvl="0" algn="just" rtl="0"/>
            <a:r>
              <a:rPr lang="pl-PL" b="1" u="sng" dirty="0"/>
              <a:t>Wyłącznie na niekorzyść </a:t>
            </a:r>
          </a:p>
          <a:p>
            <a:pPr lvl="1" algn="just" rtl="0"/>
            <a:r>
              <a:rPr lang="pl-PL" dirty="0"/>
              <a:t>skazany, do którego zastosowano przepis art. 60 § 3 lub 4 k.k. lub art. 36 § 3 </a:t>
            </a:r>
            <a:r>
              <a:rPr lang="pl-PL" dirty="0" err="1"/>
              <a:t>k.k.s</a:t>
            </a:r>
            <a:r>
              <a:rPr lang="pl-PL" dirty="0"/>
              <a:t>., nie potwierdził w postępowaniu karnym ujawnionych przez siebie informacji (art. 540a pkt. 1),</a:t>
            </a:r>
          </a:p>
          <a:p>
            <a:pPr lvl="1" algn="just" rtl="0"/>
            <a:r>
              <a:rPr lang="pl-PL" dirty="0"/>
              <a:t>zachodzi okoliczność określona w art. 11 § 3 (art. 540a pkt. 2).</a:t>
            </a:r>
          </a:p>
        </p:txBody>
      </p:sp>
    </p:spTree>
    <p:extLst>
      <p:ext uri="{BB962C8B-B14F-4D97-AF65-F5344CB8AC3E}">
        <p14:creationId xmlns:p14="http://schemas.microsoft.com/office/powerpoint/2010/main" val="12297157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0170" y="-200847"/>
            <a:ext cx="9720072" cy="1499616"/>
          </a:xfrm>
        </p:spPr>
        <p:txBody>
          <a:bodyPr/>
          <a:lstStyle/>
          <a:p>
            <a:r>
              <a:rPr lang="pl-PL" dirty="0"/>
              <a:t>Przesłanki wznowienia postępowania </a:t>
            </a:r>
          </a:p>
        </p:txBody>
      </p:sp>
      <p:sp>
        <p:nvSpPr>
          <p:cNvPr id="3" name="Symbol zastępczy zawartości 2"/>
          <p:cNvSpPr>
            <a:spLocks noGrp="1"/>
          </p:cNvSpPr>
          <p:nvPr>
            <p:ph idx="1"/>
          </p:nvPr>
        </p:nvSpPr>
        <p:spPr>
          <a:xfrm>
            <a:off x="228600" y="930443"/>
            <a:ext cx="11819467" cy="5927558"/>
          </a:xfrm>
        </p:spPr>
        <p:txBody>
          <a:bodyPr>
            <a:normAutofit fontScale="70000" lnSpcReduction="20000"/>
          </a:bodyPr>
          <a:lstStyle/>
          <a:p>
            <a:pPr marL="0" indent="0" algn="just">
              <a:buNone/>
            </a:pPr>
            <a:r>
              <a:rPr lang="pl-PL" b="1" dirty="0"/>
              <a:t>Art. 540.</a:t>
            </a:r>
            <a:r>
              <a:rPr lang="pl-PL" dirty="0"/>
              <a:t> § 1. Postępowanie sądowe zakończone prawomocnym orzeczeniem wznawia się, jeżeli:</a:t>
            </a:r>
          </a:p>
          <a:p>
            <a:pPr marL="470916" lvl="1" indent="-342900" algn="just">
              <a:buFont typeface="+mj-lt"/>
              <a:buAutoNum type="arabicPeriod"/>
            </a:pPr>
            <a:r>
              <a:rPr lang="pl-PL" dirty="0"/>
              <a:t>w związku z postępowaniem dopuszczono się przestępstwa, a istnieje uzasadniona podstawa do przyjęcia, że mogło to mieć wpływ na treść orzeczenia,</a:t>
            </a:r>
          </a:p>
          <a:p>
            <a:pPr marL="470916" lvl="1" indent="-342900" algn="just">
              <a:buFont typeface="+mj-lt"/>
              <a:buAutoNum type="arabicPeriod"/>
            </a:pPr>
            <a:r>
              <a:rPr lang="pl-PL" dirty="0"/>
              <a:t>po wydaniu orzeczenia ujawnią się nowe fakty lub dowody wskazujące na to, że:</a:t>
            </a:r>
          </a:p>
          <a:p>
            <a:pPr marL="653796" lvl="2" indent="-342900" algn="just">
              <a:buFont typeface="+mj-lt"/>
              <a:buAutoNum type="alphaLcParenR"/>
            </a:pPr>
            <a:r>
              <a:rPr lang="pl-PL" dirty="0"/>
              <a:t>skazany nie popełnił czynu albo czyn jego nie stanowił przestępstwa lub nie podlegał karze,</a:t>
            </a:r>
          </a:p>
          <a:p>
            <a:pPr marL="653796" lvl="2" indent="-342900" algn="just">
              <a:buFont typeface="+mj-lt"/>
              <a:buAutoNum type="alphaLcParenR"/>
            </a:pPr>
            <a:r>
              <a:rPr lang="pl-PL" dirty="0"/>
              <a:t>skazano go za przestępstwo zagrożone karą surowszą albo nie uwzględniono okoliczności zobowiązujących do nadzwyczajnego złagodzenia kary albo też błędnie przyjęto okoliczności wpływające na nadzwyczajne obostrzenie kary,</a:t>
            </a:r>
          </a:p>
          <a:p>
            <a:pPr marL="653796" lvl="2" indent="-342900" algn="just">
              <a:buFont typeface="+mj-lt"/>
              <a:buAutoNum type="alphaLcParenR"/>
            </a:pPr>
            <a:r>
              <a:rPr lang="pl-PL" dirty="0"/>
              <a:t>sąd umorzył lub warunkowo umorzył postępowanie karne, błędnie przyjmując popełnienie przez oskarżonego zarzucanego mu czynu.</a:t>
            </a:r>
          </a:p>
          <a:p>
            <a:pPr marL="0" indent="0" algn="just">
              <a:buNone/>
            </a:pPr>
            <a:r>
              <a:rPr lang="pl-PL" dirty="0"/>
              <a:t>§ 2. Postępowanie wznawia się na korzyść strony, jeżeli Trybunał Konstytucyjny orzekł o niezgodności z Konstytucją, ratyfikowaną umową międzynarodową lub z ustawą przepisu prawnego, na podstawie którego zostało wydane orzeczenie; wznowienie nie może nastąpić na niekorzyść oskarżonego.</a:t>
            </a:r>
          </a:p>
          <a:p>
            <a:pPr marL="0" indent="0" algn="just">
              <a:buNone/>
            </a:pPr>
            <a:r>
              <a:rPr lang="pl-PL" dirty="0"/>
              <a:t>§ 3. Postępowanie wznawia się na korzyść oskarżonego, gdy potrzeba taka wynika z rozstrzygnięcia organu międzynarodowego działającego na mocy umowy międzynarodowej ratyfikowanej przez Rzeczpospolitą Polską.</a:t>
            </a:r>
          </a:p>
          <a:p>
            <a:pPr marL="0" indent="0" algn="just">
              <a:buNone/>
            </a:pPr>
            <a:r>
              <a:rPr lang="pl-PL" b="1" dirty="0"/>
              <a:t>Art. 540a </a:t>
            </a:r>
            <a:r>
              <a:rPr lang="pl-PL" dirty="0"/>
              <a:t>Postępowanie sądowe zakończone prawomocnym orzeczeniem można wznowić, jeżeli:</a:t>
            </a:r>
          </a:p>
          <a:p>
            <a:pPr marL="630936" lvl="1" indent="-457200" algn="just">
              <a:buFont typeface="+mj-lt"/>
              <a:buAutoNum type="arabicPeriod"/>
            </a:pPr>
            <a:r>
              <a:rPr lang="pl-PL" dirty="0"/>
              <a:t>skazany, do którego zastosowano przepis art. 60 § 3 lub 4 Kodeksu karnego lub art. 36 § 3 Kodeksu karnego skarbowego, nie potwierdził w postępowaniu karnym ujawnionych przez siebie informacji,</a:t>
            </a:r>
          </a:p>
          <a:p>
            <a:pPr marL="630936" lvl="1" indent="-457200" algn="just">
              <a:buFont typeface="+mj-lt"/>
              <a:buAutoNum type="arabicPeriod"/>
            </a:pPr>
            <a:r>
              <a:rPr lang="pl-PL" dirty="0"/>
              <a:t>zachodzi okoliczność określona w art. 11 § 3.</a:t>
            </a:r>
          </a:p>
          <a:p>
            <a:pPr marL="0" indent="0" algn="just">
              <a:buNone/>
            </a:pPr>
            <a:r>
              <a:rPr lang="pl-PL" b="1" dirty="0"/>
              <a:t>Art. 540b.</a:t>
            </a:r>
            <a:r>
              <a:rPr lang="pl-PL" dirty="0"/>
              <a:t>  § 1. Postępowanie sądowe zakończone prawomocnym orzeczeniem można wznowić na wniosek oskarżonego, złożony w terminie zawitym miesiąca od dnia, w którym dowiedział się o zapadłym wobec niego orzeczeniu, jeżeli sprawę rozpoznano pod nieobecność oskarżonego, któremu nie doręczono zawiadomienia o terminie posiedzenia lub rozprawy albo doręczono je w inny sposób niż osobiście, gdy wykaże on, że nie wiedział o terminie oraz o możliwości wydania orzeczenia pod jego nieobecność,</a:t>
            </a:r>
          </a:p>
          <a:p>
            <a:pPr algn="just"/>
            <a:r>
              <a:rPr lang="pl-PL" dirty="0"/>
              <a:t>§ 2. Przepisu § 1 nie stosuje się w wypadkach, o których mowa w art. 133 § 2, art. 136 § 1 oraz art. 139 § 1, a także jeżeli w rozprawie lub posiedzeniu </a:t>
            </a:r>
          </a:p>
        </p:txBody>
      </p:sp>
    </p:spTree>
    <p:extLst>
      <p:ext uri="{BB962C8B-B14F-4D97-AF65-F5344CB8AC3E}">
        <p14:creationId xmlns:p14="http://schemas.microsoft.com/office/powerpoint/2010/main" val="13557563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10815447" cy="1499616"/>
          </a:xfrm>
        </p:spPr>
        <p:txBody>
          <a:bodyPr>
            <a:normAutofit fontScale="90000"/>
          </a:bodyPr>
          <a:lstStyle/>
          <a:p>
            <a:r>
              <a:rPr lang="pl-PL" dirty="0"/>
              <a:t>PRZESTĘPSTWO POPEŁNIONE W ZWIĄZKU Z POSTĘPOWANIEM JAKO PODSTAWA WZNOWIENIA</a:t>
            </a:r>
          </a:p>
        </p:txBody>
      </p:sp>
      <p:sp>
        <p:nvSpPr>
          <p:cNvPr id="3" name="Symbol zastępczy zawartości 2"/>
          <p:cNvSpPr>
            <a:spLocks noGrp="1"/>
          </p:cNvSpPr>
          <p:nvPr>
            <p:ph idx="1"/>
          </p:nvPr>
        </p:nvSpPr>
        <p:spPr>
          <a:xfrm>
            <a:off x="295275" y="1971675"/>
            <a:ext cx="11544299" cy="4667250"/>
          </a:xfrm>
        </p:spPr>
        <p:txBody>
          <a:bodyPr>
            <a:normAutofit fontScale="92500" lnSpcReduction="20000"/>
          </a:bodyPr>
          <a:lstStyle/>
          <a:p>
            <a:r>
              <a:rPr lang="pl-PL" dirty="0"/>
              <a:t>Art. 540 § 1 pkt. 1 </a:t>
            </a:r>
            <a:r>
              <a:rPr lang="pl-PL" dirty="0">
                <a:sym typeface="Wingdings" panose="05000000000000000000" pitchFamily="2" charset="2"/>
              </a:rPr>
              <a:t> tzw. </a:t>
            </a:r>
            <a:r>
              <a:rPr lang="la-Latn" i="1" dirty="0">
                <a:sym typeface="Wingdings" panose="05000000000000000000" pitchFamily="2" charset="2"/>
              </a:rPr>
              <a:t>propter falsa </a:t>
            </a:r>
            <a:endParaRPr lang="la-Latn" dirty="0"/>
          </a:p>
          <a:p>
            <a:r>
              <a:rPr lang="pl-PL" dirty="0"/>
              <a:t>Postępowanie sądowe zakończone prawomocnym orzeczeniem wznawia się </a:t>
            </a:r>
            <a:r>
              <a:rPr lang="pl-PL" b="1" dirty="0"/>
              <a:t>jeżeli w związku z postępowaniem dopuszczono się przestępstwa</a:t>
            </a:r>
            <a:r>
              <a:rPr lang="pl-PL" dirty="0"/>
              <a:t>, a istnieje </a:t>
            </a:r>
            <a:r>
              <a:rPr lang="pl-PL" u="sng" dirty="0"/>
              <a:t>uzasadniona podstawa do przyjęcia, że mogło to mieć wpływ na treść orzeczenia</a:t>
            </a:r>
            <a:r>
              <a:rPr lang="pl-PL" dirty="0"/>
              <a:t>. </a:t>
            </a:r>
          </a:p>
          <a:p>
            <a:pPr lvl="1"/>
            <a:r>
              <a:rPr lang="pl-PL" b="1" dirty="0"/>
              <a:t>Art. 541.</a:t>
            </a:r>
            <a:r>
              <a:rPr lang="pl-PL" dirty="0"/>
              <a:t> § 1. Czyn, o którym mowa w art. 540 § 1 pkt 1, musi być ustalony prawomocnym wyrokiem skazującym, chyba że orzeczenie takie nie może zapaść z powodu przyczyn wymienionych w art. 17 § 1 pkt 3-11 lub w art. 22.</a:t>
            </a:r>
          </a:p>
          <a:p>
            <a:pPr lvl="1"/>
            <a:r>
              <a:rPr lang="pl-PL" dirty="0"/>
              <a:t>§ 2. W tym wypadku wniosek o wznowienie postępowania powinien wskazywać wyrok skazujący lub orzeczenie zapadłe w postępowaniu karnym, stwierdzające niemożność wydania wyroku skazującego.</a:t>
            </a:r>
          </a:p>
          <a:p>
            <a:r>
              <a:rPr lang="pl-PL" dirty="0"/>
              <a:t>Wznowienie na tej podstawie wymaga stwierdzenia dwóch okoliczności: </a:t>
            </a:r>
          </a:p>
          <a:p>
            <a:pPr marL="470916" lvl="1" indent="-342900">
              <a:buFont typeface="+mj-lt"/>
              <a:buAutoNum type="arabicPeriod"/>
            </a:pPr>
            <a:r>
              <a:rPr lang="pl-PL" dirty="0"/>
              <a:t>Faktu popełnienia przestępstwa, zgodnie z art. 541; </a:t>
            </a:r>
          </a:p>
          <a:p>
            <a:pPr marL="470916" lvl="1" indent="-342900">
              <a:buFont typeface="+mj-lt"/>
              <a:buAutoNum type="arabicPeriod"/>
            </a:pPr>
            <a:r>
              <a:rPr lang="pl-PL" dirty="0"/>
              <a:t>Wykazania wpływu przestępstwa na treść orzeczenia, czyli musi istnieć związek przyczynowy pomiędzy przestępstwem a treścią orzeczenia. Ustawa nie precyzuje rodzaju przestępstwa i z tego względu należy przyjąć, że chodzi o każde przestępstwo o cechach wyżej wskazanych, popełnione nie tylko przez uczestnika procesu.</a:t>
            </a:r>
          </a:p>
          <a:p>
            <a:endParaRPr lang="pl-PL" dirty="0"/>
          </a:p>
        </p:txBody>
      </p:sp>
    </p:spTree>
    <p:extLst>
      <p:ext uri="{BB962C8B-B14F-4D97-AF65-F5344CB8AC3E}">
        <p14:creationId xmlns:p14="http://schemas.microsoft.com/office/powerpoint/2010/main" val="16772523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63072" cy="1499616"/>
          </a:xfrm>
        </p:spPr>
        <p:txBody>
          <a:bodyPr/>
          <a:lstStyle/>
          <a:p>
            <a:r>
              <a:rPr lang="pl-PL" dirty="0"/>
              <a:t>NOWE FAKTY LUB DOWODY JAKO PODSTAWA WZNOWIENIA POSTĘPOWANIA</a:t>
            </a:r>
          </a:p>
        </p:txBody>
      </p:sp>
      <p:sp>
        <p:nvSpPr>
          <p:cNvPr id="3" name="Symbol zastępczy zawartości 2"/>
          <p:cNvSpPr>
            <a:spLocks noGrp="1"/>
          </p:cNvSpPr>
          <p:nvPr>
            <p:ph idx="1"/>
          </p:nvPr>
        </p:nvSpPr>
        <p:spPr>
          <a:xfrm>
            <a:off x="338667" y="2286000"/>
            <a:ext cx="11548533" cy="4457700"/>
          </a:xfrm>
        </p:spPr>
        <p:txBody>
          <a:bodyPr>
            <a:normAutofit fontScale="77500" lnSpcReduction="20000"/>
          </a:bodyPr>
          <a:lstStyle/>
          <a:p>
            <a:pPr algn="just"/>
            <a:r>
              <a:rPr lang="pl-PL" dirty="0"/>
              <a:t>Art. 540 § 1 pkt. 2 </a:t>
            </a:r>
            <a:r>
              <a:rPr lang="pl-PL" dirty="0">
                <a:sym typeface="Wingdings" panose="05000000000000000000" pitchFamily="2" charset="2"/>
              </a:rPr>
              <a:t> tzw. </a:t>
            </a:r>
            <a:r>
              <a:rPr lang="la-Latn" i="1" dirty="0">
                <a:sym typeface="Wingdings" panose="05000000000000000000" pitchFamily="2" charset="2"/>
              </a:rPr>
              <a:t>propter</a:t>
            </a:r>
            <a:r>
              <a:rPr lang="pl-PL" i="1" dirty="0">
                <a:sym typeface="Wingdings" panose="05000000000000000000" pitchFamily="2" charset="2"/>
              </a:rPr>
              <a:t> nova </a:t>
            </a:r>
            <a:endParaRPr lang="pl-PL" i="1" dirty="0"/>
          </a:p>
          <a:p>
            <a:pPr algn="just"/>
            <a:r>
              <a:rPr lang="pl-PL" dirty="0"/>
              <a:t>Nowe fakty lub dowody, które na to, że:</a:t>
            </a:r>
          </a:p>
          <a:p>
            <a:pPr marL="470916" lvl="1" indent="-342900" algn="just">
              <a:buFont typeface="+mj-lt"/>
              <a:buAutoNum type="alphaLcParenR"/>
            </a:pPr>
            <a:r>
              <a:rPr lang="pl-PL" dirty="0"/>
              <a:t>skazany nie popełnił czynu albo czyn jego nie stanowił przestępstwa lub nie podlegał karze,</a:t>
            </a:r>
          </a:p>
          <a:p>
            <a:pPr marL="470916" lvl="1" indent="-342900" algn="just">
              <a:buFont typeface="+mj-lt"/>
              <a:buAutoNum type="alphaLcParenR"/>
            </a:pPr>
            <a:r>
              <a:rPr lang="pl-PL" dirty="0"/>
              <a:t>skazano go za przestępstwo zagrożone karą surowszą albo nie uwzględniono okoliczności zobowiązujących do nadzwyczajnego złagodzenia kary albo też błędnie przyjęto okoliczności wpływające na nadzwyczajne obostrzenie kary,</a:t>
            </a:r>
          </a:p>
          <a:p>
            <a:pPr marL="470916" lvl="1" indent="-342900" algn="just">
              <a:buFont typeface="+mj-lt"/>
              <a:buAutoNum type="alphaLcParenR"/>
            </a:pPr>
            <a:r>
              <a:rPr lang="pl-PL" dirty="0"/>
              <a:t>sąd umorzył lub warunkowo umorzył postępowanie karne, błędnie przyjmując popełnienie przez oskarżonego zarzucanego mu czynu.</a:t>
            </a:r>
          </a:p>
          <a:p>
            <a:pPr marL="0" indent="0" algn="just">
              <a:buNone/>
            </a:pPr>
            <a:r>
              <a:rPr lang="pl-PL" dirty="0"/>
              <a:t>Chodzi o tzw. </a:t>
            </a:r>
            <a:r>
              <a:rPr lang="la-Latn" i="1" dirty="0"/>
              <a:t>noviter</a:t>
            </a:r>
            <a:r>
              <a:rPr lang="pl-PL" i="1" dirty="0"/>
              <a:t> </a:t>
            </a:r>
            <a:r>
              <a:rPr lang="la-Latn" i="1" dirty="0"/>
              <a:t>reperta</a:t>
            </a:r>
            <a:r>
              <a:rPr lang="pl-PL" dirty="0"/>
              <a:t>, czyli fakty (dowody) nowo ujawnione i uprzednio nieznane nawet stronie. Jak stwierdza się w Uzasadnieniu do projektu nowelizacji z 27 września 2013 r.: „W postępowaniu opartym na modelu kontradyktoryjnym strona nie powinna pozostawać bierna w prezentowaniu dowodów w toku postępowania przed wydaniem prawomocnego orzeczenia i niejako „zaskakiwać” nimi organy wymiaru sprawiedliwości dopiero we wniosku mającym inicjować postępowanie toczące się w trybie nadzwyczajnego środka zaskarżenia.”</a:t>
            </a:r>
          </a:p>
          <a:p>
            <a:pPr marL="0" indent="0" algn="just">
              <a:buNone/>
            </a:pPr>
            <a:r>
              <a:rPr lang="pl-PL" dirty="0"/>
              <a:t>Strona musi uprawdopodobnić okoliczności wskazane w art. 540 § 1 pkt. 2 </a:t>
            </a:r>
          </a:p>
        </p:txBody>
      </p:sp>
    </p:spTree>
    <p:extLst>
      <p:ext uri="{BB962C8B-B14F-4D97-AF65-F5344CB8AC3E}">
        <p14:creationId xmlns:p14="http://schemas.microsoft.com/office/powerpoint/2010/main" val="14670282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20542" cy="1499616"/>
          </a:xfrm>
        </p:spPr>
        <p:txBody>
          <a:bodyPr/>
          <a:lstStyle/>
          <a:p>
            <a:r>
              <a:rPr lang="pl-PL" dirty="0"/>
              <a:t>NOWE FAKTY LUB DOWODY JAKO PODSTAWA WZNOWIENIA POSTĘPOWANIA</a:t>
            </a:r>
          </a:p>
        </p:txBody>
      </p:sp>
      <p:sp>
        <p:nvSpPr>
          <p:cNvPr id="3" name="Symbol zastępczy zawartości 2"/>
          <p:cNvSpPr>
            <a:spLocks noGrp="1"/>
          </p:cNvSpPr>
          <p:nvPr>
            <p:ph idx="1"/>
          </p:nvPr>
        </p:nvSpPr>
        <p:spPr>
          <a:xfrm>
            <a:off x="1024128" y="2286000"/>
            <a:ext cx="10820542" cy="4023360"/>
          </a:xfrm>
        </p:spPr>
        <p:txBody>
          <a:bodyPr>
            <a:normAutofit fontScale="77500" lnSpcReduction="20000"/>
          </a:bodyPr>
          <a:lstStyle/>
          <a:p>
            <a:r>
              <a:rPr lang="pl-PL" b="1" dirty="0"/>
              <a:t> Postanowienie SN z dnia 19 kwietnia 2007 r., II KO 60/06</a:t>
            </a:r>
          </a:p>
          <a:p>
            <a:r>
              <a:rPr lang="pl-PL" dirty="0"/>
              <a:t>Ciężar dowodu w postępowaniu przewidzianym w rozdziale 56 k.p.k. spoczywa na stronie składającej wniosek o wznowienie postępowania. Jednocześnie nowy dowód, który nie był znany Sądom orzekającym w sprawie, musi mieć taki charakter i znaczenie, że z dużym prawdopodobieństwem wykazuje, iż zapadłe dotychczas orzeczenia były błędne, a więc, że doszło do "pomyłki sądowej".</a:t>
            </a:r>
          </a:p>
          <a:p>
            <a:r>
              <a:rPr lang="pl-PL" b="1" dirty="0"/>
              <a:t>Postanowienie SN z dnia 15 kwietnia 2008 r., II KO 84/07 </a:t>
            </a:r>
          </a:p>
          <a:p>
            <a:r>
              <a:rPr lang="pl-PL" dirty="0"/>
              <a:t> To skazany, w razie powoływania się na podstawę de </a:t>
            </a:r>
            <a:r>
              <a:rPr lang="pl-PL" dirty="0" err="1"/>
              <a:t>novis</a:t>
            </a:r>
            <a:r>
              <a:rPr lang="pl-PL" dirty="0"/>
              <a:t>, obarczony jest ciężarem uprawdopodobnienia zasadności wniosku o wznowienie postępowania, skoro wcześniej prawomocnym wyrokiem skazującym obalone zostało domniemanie niewinności. Nie wystarczy zatem samo powoływanie się przez autora wniosku na nowy fakt czy dowód, ale powinien on przedstawić co najmniej tzw. dowód swobodny (np. pisemne oświadczenie określonej osoby), świadczący o błędności skazania.</a:t>
            </a:r>
          </a:p>
          <a:p>
            <a:endParaRPr lang="pl-PL" dirty="0"/>
          </a:p>
          <a:p>
            <a:endParaRPr lang="pl-PL" dirty="0"/>
          </a:p>
        </p:txBody>
      </p:sp>
    </p:spTree>
    <p:extLst>
      <p:ext uri="{BB962C8B-B14F-4D97-AF65-F5344CB8AC3E}">
        <p14:creationId xmlns:p14="http://schemas.microsoft.com/office/powerpoint/2010/main" val="15268206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4761" y="0"/>
            <a:ext cx="10820542" cy="1499616"/>
          </a:xfrm>
        </p:spPr>
        <p:txBody>
          <a:bodyPr>
            <a:normAutofit fontScale="90000"/>
          </a:bodyPr>
          <a:lstStyle/>
          <a:p>
            <a:r>
              <a:rPr lang="pl-PL" dirty="0"/>
              <a:t>ORZECZENIE TRYBUNAŁU KONSTYTUCYJNEGO JAKO PODSTAWA WZNOWIENIA POSTĘPOWANIA</a:t>
            </a:r>
          </a:p>
        </p:txBody>
      </p:sp>
      <p:sp>
        <p:nvSpPr>
          <p:cNvPr id="3" name="Symbol zastępczy zawartości 2"/>
          <p:cNvSpPr>
            <a:spLocks noGrp="1"/>
          </p:cNvSpPr>
          <p:nvPr>
            <p:ph idx="1"/>
          </p:nvPr>
        </p:nvSpPr>
        <p:spPr>
          <a:xfrm>
            <a:off x="0" y="1499617"/>
            <a:ext cx="12192000" cy="5198896"/>
          </a:xfrm>
        </p:spPr>
        <p:txBody>
          <a:bodyPr>
            <a:normAutofit fontScale="70000" lnSpcReduction="20000"/>
          </a:bodyPr>
          <a:lstStyle/>
          <a:p>
            <a:pPr algn="just"/>
            <a:r>
              <a:rPr lang="pl-PL" dirty="0"/>
              <a:t>art. 540 § 2 </a:t>
            </a:r>
            <a:r>
              <a:rPr lang="pl-PL" dirty="0">
                <a:sym typeface="Wingdings" panose="05000000000000000000" pitchFamily="2" charset="2"/>
              </a:rPr>
              <a:t> tzw. </a:t>
            </a:r>
            <a:r>
              <a:rPr lang="la-Latn" i="1" dirty="0">
                <a:sym typeface="Wingdings" panose="05000000000000000000" pitchFamily="2" charset="2"/>
              </a:rPr>
              <a:t>propter</a:t>
            </a:r>
            <a:r>
              <a:rPr lang="pl-PL" i="1" dirty="0">
                <a:sym typeface="Wingdings" panose="05000000000000000000" pitchFamily="2" charset="2"/>
              </a:rPr>
              <a:t> </a:t>
            </a:r>
            <a:r>
              <a:rPr lang="la-Latn" i="1" dirty="0">
                <a:sym typeface="Wingdings" panose="05000000000000000000" pitchFamily="2" charset="2"/>
              </a:rPr>
              <a:t>decreta </a:t>
            </a:r>
          </a:p>
          <a:p>
            <a:pPr algn="just"/>
            <a:r>
              <a:rPr lang="pl-PL" dirty="0"/>
              <a:t>Trybunał Konstytucyjny orzekł o niezgodności z Konstytucją, ratyfikowaną umową międzynarodową lub z ustawą przepisu prawnego, na podstawie którego zostało wydane orzeczenie. </a:t>
            </a:r>
          </a:p>
          <a:p>
            <a:pPr algn="just"/>
            <a:r>
              <a:rPr lang="pl-PL" dirty="0"/>
              <a:t>Zgodnie z art. 190 ust. 4 Konstytucji orzeczenie TK o niezgodności z Konstytucją, umową międzynarodową lub z ustawą aktu normatywnego, na podstawie którego zostało wydane prawomocne orzeczenie sądowe, ostateczna decyzja administracyjna lub rozstrzygnięcie w innych sprawach, stanowi podstawę do wznowienia postępowania, uchylenia decyzji lub innego rozstrzygnięcia na zasadach i w trybie określonym w przepisach właściwych dla danego postępowania.</a:t>
            </a:r>
          </a:p>
          <a:p>
            <a:pPr algn="just"/>
            <a:r>
              <a:rPr lang="pl-PL" dirty="0">
                <a:sym typeface="Wingdings" panose="05000000000000000000" pitchFamily="2" charset="2"/>
              </a:rPr>
              <a:t>Art. 540 </a:t>
            </a:r>
            <a:r>
              <a:rPr lang="pl-PL" dirty="0"/>
              <a:t>§ 2 jest podstawą do wznowienia każdego orzeczenia (postanowienia oraz wyroku), niezależnie od rodzaju rozstrzygnięcia (skazanie, uniewinnienie, umorzenie czy warunkowe umorzenie postępowania). Nie jest wymagane spełnienie dodatkowych przesłanek - samodzielną podstawą wznowienia jest orzeczenie TK o niezgodności przepisu stanowiącego podstawę orzeczenia z Konstytucją RP, umową międzynarodową czy ustawą. </a:t>
            </a:r>
          </a:p>
          <a:p>
            <a:pPr algn="just"/>
            <a:r>
              <a:rPr lang="pl-PL" b="1" dirty="0"/>
              <a:t>Ustawodawca nie wymaga, aby w chwili złożenia wniosku konkretny przepis utracił moc obowiązującą. Chodzi jedynie o stwierdzenie jego niekonstytucyjności. </a:t>
            </a:r>
            <a:r>
              <a:rPr lang="pl-PL" dirty="0"/>
              <a:t>Jednak gdy TK stwierdził niekonstytucyjność przepisu, ale odroczył na podstawie art. 190 ust. 3 Konstytucji utratę jego mocy, wznowienie postępowania może nastąpić dopiero po upływie czasu, do którego przepis ten jeszcze obowiązuje</a:t>
            </a:r>
          </a:p>
          <a:p>
            <a:pPr marL="0" indent="0" algn="just">
              <a:buNone/>
            </a:pPr>
            <a:r>
              <a:rPr lang="pl-PL" dirty="0"/>
              <a:t>Wznowienie postępowania przepisu może nastąpić tylko na korzyść strony, ale jednocześnie pod warunkiem, że nie będzie to wznowienie postępowania na niekorzyść oskarżonego. Oznacza to, że wznowienie postępowania na korzyść innej strony niż oskarżony nie może doprowadzić do pogorszenia sytuacji prawnej oskarżonego w żadnym aspekcie w stosunku do tej, jaka istniała przed wznowieniem postępowania.</a:t>
            </a:r>
          </a:p>
          <a:p>
            <a:pPr algn="just"/>
            <a:endParaRPr lang="pl-PL" dirty="0"/>
          </a:p>
        </p:txBody>
      </p:sp>
    </p:spTree>
    <p:extLst>
      <p:ext uri="{BB962C8B-B14F-4D97-AF65-F5344CB8AC3E}">
        <p14:creationId xmlns:p14="http://schemas.microsoft.com/office/powerpoint/2010/main" val="39069350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08072" y="0"/>
            <a:ext cx="11025963" cy="1499616"/>
          </a:xfrm>
        </p:spPr>
        <p:txBody>
          <a:bodyPr>
            <a:normAutofit fontScale="90000"/>
          </a:bodyPr>
          <a:lstStyle/>
          <a:p>
            <a:r>
              <a:rPr lang="pl-PL" dirty="0"/>
              <a:t>ROZSTRZYGNIĘCIE ORGANU MIĘDZYNARODOWEGO JAKO PODSTAWA WZNOWIENIA POSTĘPOWANIA</a:t>
            </a:r>
          </a:p>
        </p:txBody>
      </p:sp>
      <p:sp>
        <p:nvSpPr>
          <p:cNvPr id="3" name="Symbol zastępczy zawartości 2"/>
          <p:cNvSpPr>
            <a:spLocks noGrp="1"/>
          </p:cNvSpPr>
          <p:nvPr>
            <p:ph idx="1"/>
          </p:nvPr>
        </p:nvSpPr>
        <p:spPr>
          <a:xfrm>
            <a:off x="808073" y="1626781"/>
            <a:ext cx="11025963" cy="5071731"/>
          </a:xfrm>
        </p:spPr>
        <p:txBody>
          <a:bodyPr>
            <a:normAutofit fontScale="92500" lnSpcReduction="10000"/>
          </a:bodyPr>
          <a:lstStyle/>
          <a:p>
            <a:r>
              <a:rPr lang="pl-PL" dirty="0"/>
              <a:t>Art. 540 §  3 </a:t>
            </a:r>
          </a:p>
          <a:p>
            <a:r>
              <a:rPr lang="pl-PL" dirty="0"/>
              <a:t>Postępowanie wznawia się na korzyść oskarżonego, gdy potrzeba taka wynika z rozstrzygnięcia organu międzynarodowego działającego na mocy umowy międzynarodowej ratyfikowanej przez Rzeczpospolitą Polską.</a:t>
            </a:r>
          </a:p>
          <a:p>
            <a:r>
              <a:rPr lang="pl-PL" dirty="0"/>
              <a:t>Głównie chodzi o ETPC, ale należy uwzględnić również Komitet Praw Człowieka ONZ</a:t>
            </a:r>
          </a:p>
          <a:p>
            <a:r>
              <a:rPr lang="pl-PL" b="1" dirty="0">
                <a:solidFill>
                  <a:srgbClr val="FF0000"/>
                </a:solidFill>
              </a:rPr>
              <a:t>uchwała 7 sędziów SN z dnia 26 czerwca 2014 r., I KZP 14/14</a:t>
            </a:r>
          </a:p>
          <a:p>
            <a:r>
              <a:rPr lang="pl-PL" b="1" dirty="0"/>
              <a:t> </a:t>
            </a:r>
            <a:r>
              <a:rPr lang="pl-PL" dirty="0"/>
              <a:t>"Potrzeba" wznowienia postępowania, o której mowa w art. 540 § 3 k.p.k., może dotyczyć </a:t>
            </a:r>
            <a:r>
              <a:rPr lang="pl-PL" u="sng" dirty="0"/>
              <a:t>nie tylko postępowania w sprawie, do której odnosi się rozstrzygnięcie Europejskiego Trybunału Praw Człowieka</a:t>
            </a:r>
            <a:r>
              <a:rPr lang="pl-PL" dirty="0"/>
              <a:t> o naruszeniu Konwencji o ochronie praw człowieka i podstawowych wolności, </a:t>
            </a:r>
            <a:r>
              <a:rPr lang="pl-PL" b="1" dirty="0"/>
              <a:t>ale także do innych postępowań karnych, w których zaistniało naruszenie postanowień Konwencji tożsame w układzie okoliczności faktyczno-prawnych do stwierdzonego w orzeczeniu tego Trybunału wydanym przeciwko Polsce.</a:t>
            </a:r>
          </a:p>
          <a:p>
            <a:pPr marL="0" indent="0">
              <a:buNone/>
            </a:pPr>
            <a:endParaRPr lang="pl-PL" dirty="0"/>
          </a:p>
          <a:p>
            <a:endParaRPr lang="pl-PL" dirty="0"/>
          </a:p>
        </p:txBody>
      </p:sp>
    </p:spTree>
    <p:extLst>
      <p:ext uri="{BB962C8B-B14F-4D97-AF65-F5344CB8AC3E}">
        <p14:creationId xmlns:p14="http://schemas.microsoft.com/office/powerpoint/2010/main" val="16764802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50605" y="585216"/>
            <a:ext cx="11249245" cy="1499616"/>
          </a:xfrm>
        </p:spPr>
        <p:txBody>
          <a:bodyPr/>
          <a:lstStyle/>
          <a:p>
            <a:r>
              <a:rPr lang="pl-PL" dirty="0"/>
              <a:t>Art. 540a – wznowienie wyłącznie na niekorzyść </a:t>
            </a:r>
          </a:p>
        </p:txBody>
      </p:sp>
      <p:sp>
        <p:nvSpPr>
          <p:cNvPr id="3" name="Symbol zastępczy zawartości 2"/>
          <p:cNvSpPr>
            <a:spLocks noGrp="1"/>
          </p:cNvSpPr>
          <p:nvPr>
            <p:ph idx="1"/>
          </p:nvPr>
        </p:nvSpPr>
        <p:spPr>
          <a:xfrm>
            <a:off x="956930" y="1850065"/>
            <a:ext cx="10930270" cy="4933507"/>
          </a:xfrm>
        </p:spPr>
        <p:txBody>
          <a:bodyPr>
            <a:normAutofit fontScale="77500" lnSpcReduction="20000"/>
          </a:bodyPr>
          <a:lstStyle/>
          <a:p>
            <a:pPr algn="just"/>
            <a:r>
              <a:rPr lang="pl-PL" dirty="0"/>
              <a:t>Pojawienia się nowych okoliczności świadczących o tym, że oskarżony nie zasługiwał na skazanie z zastosowaniem nadzwyczajnego złagodzenia kary w warunkach art. 60 § 3 lub 4 k.k. albo art. 36 § 3 k.k.s., albo wskazujących, że absorpcyjne umorzenie postępowania karnego było niezasadne. W tych sytuacjach wznowienie postępowania może nastąpić </a:t>
            </a:r>
            <a:r>
              <a:rPr lang="pl-PL" b="1" dirty="0"/>
              <a:t>tylko na wniosek strony. </a:t>
            </a:r>
          </a:p>
          <a:p>
            <a:pPr algn="just"/>
            <a:r>
              <a:rPr lang="pl-PL" dirty="0"/>
              <a:t>W wypadku wskazanym w pkt 1 chodzi o wznowienie postępowania w sprawie, w której wydano wyrok z zastosowaniem art. 60 § 3 lub 4 k.k. albo art. 36 § 3 k.k.s. w stosunku do współoskarżonego, który następnie w innym postępowaniu - przesłuchany jako świadek - </a:t>
            </a:r>
            <a:r>
              <a:rPr lang="pl-PL" b="1" dirty="0"/>
              <a:t>nie potwierdził okoliczności, które wówczas ujawnił, i dzięki temu skorzystał z dobrodziejstwa nadzwyczajnego złagodzenia kary.</a:t>
            </a:r>
            <a:endParaRPr lang="pl-PL" dirty="0"/>
          </a:p>
          <a:p>
            <a:pPr algn="just"/>
            <a:r>
              <a:rPr lang="pl-PL" dirty="0"/>
              <a:t>Pkt. 2 zawiera odesłanie do art. 11 § 3 („postępowanie umorzone na podstawie § 1 można wznowić [...]„). Wskazane w tym przepisie przesłanki wznowienia odnoszą się więc do każdego umorzonego absorpcyjnie postępowania. Chodzi tu o taki układ procesowy, w którym sąd absorpcyjnie umorzył postępowanie, natomiast wyrok skazujący wydany w innej sprawie, z powodu którego to postępowanie umorzono, został następnie uchylony lub w istotny sposób zmieniony w wyniku kasacji lub wznowienia postępowania. Dochodzi zatem do zmiany okoliczności, które leżały u podstaw umorzenia absorpcyjnego.</a:t>
            </a:r>
          </a:p>
          <a:p>
            <a:pPr algn="just"/>
            <a:endParaRPr lang="pl-PL" dirty="0"/>
          </a:p>
        </p:txBody>
      </p:sp>
    </p:spTree>
    <p:extLst>
      <p:ext uri="{BB962C8B-B14F-4D97-AF65-F5344CB8AC3E}">
        <p14:creationId xmlns:p14="http://schemas.microsoft.com/office/powerpoint/2010/main" val="2899577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10916235" cy="1499616"/>
          </a:xfrm>
        </p:spPr>
        <p:txBody>
          <a:bodyPr>
            <a:normAutofit fontScale="90000"/>
          </a:bodyPr>
          <a:lstStyle/>
          <a:p>
            <a:r>
              <a:rPr lang="pl-PL" dirty="0"/>
              <a:t>ROZPOZNANIE SPRAWY POD NIEOBECNOŚĆ OSKARŻONEGO JAKO PODSTAWA WZNOWIENIA POSTĘPOWANIA</a:t>
            </a:r>
          </a:p>
        </p:txBody>
      </p:sp>
      <p:sp>
        <p:nvSpPr>
          <p:cNvPr id="3" name="Symbol zastępczy zawartości 2"/>
          <p:cNvSpPr>
            <a:spLocks noGrp="1"/>
          </p:cNvSpPr>
          <p:nvPr>
            <p:ph idx="1"/>
          </p:nvPr>
        </p:nvSpPr>
        <p:spPr>
          <a:xfrm>
            <a:off x="1024128" y="2009553"/>
            <a:ext cx="10916234" cy="4667694"/>
          </a:xfrm>
        </p:spPr>
        <p:txBody>
          <a:bodyPr>
            <a:normAutofit fontScale="92500" lnSpcReduction="20000"/>
          </a:bodyPr>
          <a:lstStyle/>
          <a:p>
            <a:pPr algn="just"/>
            <a:r>
              <a:rPr lang="pl-PL" dirty="0"/>
              <a:t>art. 540b</a:t>
            </a:r>
          </a:p>
          <a:p>
            <a:pPr algn="just"/>
            <a:r>
              <a:rPr lang="pl-PL" dirty="0"/>
              <a:t>§ 1. Postępowanie sądowe zakończone prawomocnym orzeczeniem można wznowić na wniosek oskarżonego, złożony w terminie zawitym miesiąca od dnia, w którym dowiedział się o zapadłym wobec niego orzeczeniu, jeżeli:</a:t>
            </a:r>
          </a:p>
          <a:p>
            <a:pPr marL="630936" lvl="1" indent="-457200" algn="just">
              <a:buFont typeface="+mj-lt"/>
              <a:buAutoNum type="arabicPeriod"/>
            </a:pPr>
            <a:r>
              <a:rPr lang="pl-PL" dirty="0"/>
              <a:t>sprawę rozpoznano pod nieobecność oskarżonego, któremu nie doręczono zawiadomienia o terminie posiedzenia lub rozprawy albo doręczono je w inny sposób niż osobiście, gdy wykaże on, że nie wiedział o terminie oraz o możliwości wydania orzeczenia pod jego nieobecność,</a:t>
            </a:r>
          </a:p>
          <a:p>
            <a:pPr marL="630936" lvl="1" indent="-457200" algn="just">
              <a:buFont typeface="+mj-lt"/>
              <a:buAutoNum type="arabicPeriod"/>
            </a:pPr>
            <a:r>
              <a:rPr lang="pl-PL" dirty="0"/>
              <a:t>orzeczenia, o którym mowa w art. 100 § 3 i 4, wydanego pod nieobecność skazanego nie doręczono skazanemu albo doręczono w inny sposób niż osobiście, gdy wykaże on, że nie wiedział o jego treści oraz o przysługującym mu prawie, terminie i sposobie wniesienia środka zaskarżenia.</a:t>
            </a:r>
          </a:p>
          <a:p>
            <a:pPr algn="just"/>
            <a:r>
              <a:rPr lang="pl-PL" dirty="0"/>
              <a:t>§ 2. Przepisu § 1 nie stosuje się w wypadkach, o których mowa w art. 133 § 2, art. 136 § 1 oraz art. 139 § 1, a także jeżeli w rozprawie lub posiedzeniu uczestniczył obrońca.</a:t>
            </a:r>
          </a:p>
          <a:p>
            <a:pPr algn="just"/>
            <a:endParaRPr lang="pl-PL" dirty="0"/>
          </a:p>
        </p:txBody>
      </p:sp>
    </p:spTree>
    <p:extLst>
      <p:ext uri="{BB962C8B-B14F-4D97-AF65-F5344CB8AC3E}">
        <p14:creationId xmlns:p14="http://schemas.microsoft.com/office/powerpoint/2010/main" val="1010028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 procesowe </a:t>
            </a:r>
          </a:p>
        </p:txBody>
      </p:sp>
      <p:sp>
        <p:nvSpPr>
          <p:cNvPr id="3" name="Symbol zastępczy zawartości 2"/>
          <p:cNvSpPr>
            <a:spLocks noGrp="1"/>
          </p:cNvSpPr>
          <p:nvPr>
            <p:ph idx="1"/>
          </p:nvPr>
        </p:nvSpPr>
        <p:spPr/>
        <p:txBody>
          <a:bodyPr>
            <a:normAutofit fontScale="92500" lnSpcReduction="10000"/>
          </a:bodyPr>
          <a:lstStyle/>
          <a:p>
            <a:pPr algn="just"/>
            <a:r>
              <a:rPr lang="pl-PL" dirty="0"/>
              <a:t>W </a:t>
            </a:r>
            <a:r>
              <a:rPr lang="pl-PL" dirty="0" err="1"/>
              <a:t>kpk</a:t>
            </a:r>
            <a:r>
              <a:rPr lang="pl-PL" dirty="0"/>
              <a:t> występują również inne rodzaje terminów, np.:</a:t>
            </a:r>
          </a:p>
          <a:p>
            <a:pPr lvl="1" algn="just"/>
            <a:r>
              <a:rPr lang="pl-PL" dirty="0"/>
              <a:t>terminy przedawnienia </a:t>
            </a:r>
          </a:p>
          <a:p>
            <a:pPr lvl="2" algn="just"/>
            <a:r>
              <a:rPr lang="pl-PL" dirty="0"/>
              <a:t>Karnomaterialne – przedawnienie karalności przestępstwa </a:t>
            </a:r>
          </a:p>
          <a:p>
            <a:pPr lvl="2" algn="just"/>
            <a:r>
              <a:rPr lang="pl-PL" dirty="0"/>
              <a:t>Cywilnoprawne – roczny termin przedawnienia dochodzenia roszczeń odszkodowawczych za niesłuszne skazanie, tymczasowe aresztowanie lub zatrzymanie (art. 555)</a:t>
            </a:r>
          </a:p>
          <a:p>
            <a:pPr algn="just"/>
            <a:r>
              <a:rPr lang="pl-PL" dirty="0"/>
              <a:t>Zawieszenie terminu</a:t>
            </a:r>
          </a:p>
          <a:p>
            <a:pPr lvl="1" algn="just"/>
            <a:r>
              <a:rPr lang="pl-PL" dirty="0"/>
              <a:t>Art. 127a</a:t>
            </a:r>
          </a:p>
          <a:p>
            <a:pPr lvl="1" algn="just"/>
            <a:r>
              <a:rPr lang="pl-PL" dirty="0"/>
              <a:t>Jeżeli warunkiem skuteczności czynności procesowej jest jej dokonanie przez obrońcę lub pełnomocnika, termin do jej dokonania ulega zawieszeniu dla strony postępowania </a:t>
            </a:r>
            <a:r>
              <a:rPr lang="pl-PL" b="1" dirty="0"/>
              <a:t>na czas rozpoznania wniosku o przyznanie pomocy prawnej w tym zakresie. </a:t>
            </a:r>
          </a:p>
          <a:p>
            <a:pPr lvl="1" algn="just"/>
            <a:r>
              <a:rPr lang="pl-PL" dirty="0"/>
              <a:t>W przypadku wyznaczenia obrońcy lub pełnomocnika z urzędu termin do dokonania czynności przez wyznaczonego przedstawiciela procesowego rozpoczyna bieg od daty doręczenia mu postanowienia lub zarządzenia o tym wyznaczeniu </a:t>
            </a:r>
          </a:p>
        </p:txBody>
      </p:sp>
    </p:spTree>
    <p:extLst>
      <p:ext uri="{BB962C8B-B14F-4D97-AF65-F5344CB8AC3E}">
        <p14:creationId xmlns:p14="http://schemas.microsoft.com/office/powerpoint/2010/main" val="37212375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10841807" cy="1499616"/>
          </a:xfrm>
        </p:spPr>
        <p:txBody>
          <a:bodyPr>
            <a:normAutofit fontScale="90000"/>
          </a:bodyPr>
          <a:lstStyle/>
          <a:p>
            <a:r>
              <a:rPr lang="pl-PL" dirty="0"/>
              <a:t>ROZPOZNANIE SPRAWY POD NIEOBECNOŚĆ OSKARŻONEGO JAKO PODSTAWA WZNOWIENIA POSTĘPOWANIA</a:t>
            </a:r>
          </a:p>
        </p:txBody>
      </p:sp>
      <p:sp>
        <p:nvSpPr>
          <p:cNvPr id="3" name="Symbol zastępczy zawartości 2"/>
          <p:cNvSpPr>
            <a:spLocks noGrp="1"/>
          </p:cNvSpPr>
          <p:nvPr>
            <p:ph idx="1"/>
          </p:nvPr>
        </p:nvSpPr>
        <p:spPr>
          <a:xfrm>
            <a:off x="340242" y="2009553"/>
            <a:ext cx="11525692" cy="4742121"/>
          </a:xfrm>
        </p:spPr>
        <p:txBody>
          <a:bodyPr>
            <a:normAutofit fontScale="62500" lnSpcReduction="20000"/>
          </a:bodyPr>
          <a:lstStyle/>
          <a:p>
            <a:pPr algn="just"/>
            <a:r>
              <a:rPr lang="pl-PL" dirty="0"/>
              <a:t>Kontrowersyjna podstawa wznowienia postępowania. Została wprowadzona w związku z koniecznością dostosowania przepisów k.p.k. do wymogów unijnych (decyzja ramowa Rady 2009/299/</a:t>
            </a:r>
            <a:r>
              <a:rPr lang="pl-PL" dirty="0" err="1"/>
              <a:t>WSiSW</a:t>
            </a:r>
            <a:r>
              <a:rPr lang="pl-PL" dirty="0"/>
              <a:t> z 26 lutego 2009 r. zmieniającej decyzje ramowe 2002/584/</a:t>
            </a:r>
            <a:r>
              <a:rPr lang="pl-PL" dirty="0" err="1"/>
              <a:t>WSiSW</a:t>
            </a:r>
            <a:r>
              <a:rPr lang="pl-PL" dirty="0"/>
              <a:t>, 2005/214/</a:t>
            </a:r>
            <a:r>
              <a:rPr lang="pl-PL" dirty="0" err="1"/>
              <a:t>WSiSW</a:t>
            </a:r>
            <a:r>
              <a:rPr lang="pl-PL" dirty="0"/>
              <a:t>, 2006/783/</a:t>
            </a:r>
            <a:r>
              <a:rPr lang="pl-PL" dirty="0" err="1"/>
              <a:t>WSiSW</a:t>
            </a:r>
            <a:r>
              <a:rPr lang="pl-PL" dirty="0"/>
              <a:t>, 2008/909/</a:t>
            </a:r>
            <a:r>
              <a:rPr lang="pl-PL" dirty="0" err="1"/>
              <a:t>WSiSW</a:t>
            </a:r>
            <a:r>
              <a:rPr lang="pl-PL" dirty="0"/>
              <a:t> oraz 2008/947/</a:t>
            </a:r>
            <a:r>
              <a:rPr lang="pl-PL" dirty="0" err="1"/>
              <a:t>WSiSW</a:t>
            </a:r>
            <a:r>
              <a:rPr lang="pl-PL" dirty="0"/>
              <a:t> (</a:t>
            </a:r>
            <a:r>
              <a:rPr lang="pl-PL" dirty="0" err="1"/>
              <a:t>Dz.Urz</a:t>
            </a:r>
            <a:r>
              <a:rPr lang="pl-PL" dirty="0"/>
              <a:t>. UE 2009 L 81/24). Celem było wzmocnienie praw procesowych oskarżonych oraz ułatwienie stosowania zasady wzajemnego uznawania do orzeczeń wydanych pod nieobecność danej osoby na rozprawie. Wskazana decyzja ramowa preferuje - w zakresie form doręczania korespondencji procesowej - doręczenie osobiste lub inną formę zapewniającą bezpośrednie uzyskanie przez oskarżonego informacji o czasie i miejscu rozprawy. Implementacja tej decyzji ramowej nie polega jednak na zmianie modelu doręczeń pism sądowych.</a:t>
            </a:r>
          </a:p>
          <a:p>
            <a:pPr algn="just"/>
            <a:r>
              <a:rPr lang="pl-PL" dirty="0"/>
              <a:t>„Wznowienie postępowania na podstawie art. 540b ma fakultatywny charakter. W uzasadnieniu projektu ustawy wskazano, że "do oceny sądu pozostawiono ocenę, czy wznowienie postępowania w konkretnej sprawie byłoby celowe. Nie zawsze bowiem uchybienie obowiązkowi doręczenia np. orzeczenia skutkować będzie ograniczeniem praw procesowych oskarżonego. Jako przykład można podać niedoręczenie lub wadliwe doręczenie wyroku wydanego na posiedzeniu, wobec którego bieg terminu do złożenia środka zaskarżenia rozpoczął się z dniem jego ogłoszenia, nie zaś doręczenia stronie (tzw. doręczenie informacyjne). Wznowienie postępowania w takiej sytuacji byłoby całkowicie nieuzasadnione". Wydaje się, że wznowienie będzie niecelowe również w sytuacji, gdy oskarżony nie został w ogóle zawiadomiony, ale nie budzi wątpliwości, że wiedział o terminie rozprawy lub posiedzenia z innego źródła, np. od obrońcy. </a:t>
            </a:r>
            <a:r>
              <a:rPr lang="pl-PL" b="1" dirty="0"/>
              <a:t>Postulować jednak należy daleko idącą wstrzemięźliwość w korzystaniu z możliwości odmowy wznowienia, pomimo że zachodzi jedna z podstaw określonych w art. 540b § 1. W przeciwnym razie może dojść do całkowitej uznaniowości w stosowaniu tej instytucji</a:t>
            </a:r>
            <a:r>
              <a:rPr lang="pl-PL" dirty="0"/>
              <a:t>.” </a:t>
            </a:r>
          </a:p>
          <a:p>
            <a:pPr algn="just"/>
            <a:r>
              <a:rPr lang="pl-PL" dirty="0"/>
              <a:t>Prof. S. </a:t>
            </a:r>
            <a:r>
              <a:rPr lang="pl-PL" dirty="0" err="1"/>
              <a:t>Steinborn</a:t>
            </a:r>
            <a:r>
              <a:rPr lang="pl-PL" dirty="0"/>
              <a:t>, </a:t>
            </a:r>
            <a:r>
              <a:rPr lang="pl-PL" i="1" dirty="0"/>
              <a:t>Komentarz aktualizowany do art.540b k.p.k</a:t>
            </a:r>
            <a:r>
              <a:rPr lang="pl-PL" dirty="0"/>
              <a:t>., LEX</a:t>
            </a:r>
          </a:p>
          <a:p>
            <a:pPr algn="just"/>
            <a:endParaRPr lang="pl-PL" dirty="0"/>
          </a:p>
        </p:txBody>
      </p:sp>
    </p:spTree>
    <p:extLst>
      <p:ext uri="{BB962C8B-B14F-4D97-AF65-F5344CB8AC3E}">
        <p14:creationId xmlns:p14="http://schemas.microsoft.com/office/powerpoint/2010/main" val="40244055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Wznowienie postępowania z Urzędu </a:t>
            </a:r>
          </a:p>
        </p:txBody>
      </p:sp>
      <p:sp>
        <p:nvSpPr>
          <p:cNvPr id="3" name="Symbol zastępczy zawartości 2"/>
          <p:cNvSpPr>
            <a:spLocks noGrp="1"/>
          </p:cNvSpPr>
          <p:nvPr>
            <p:ph idx="1"/>
          </p:nvPr>
        </p:nvSpPr>
        <p:spPr>
          <a:xfrm>
            <a:off x="118872" y="1903228"/>
            <a:ext cx="11725798" cy="4688958"/>
          </a:xfrm>
        </p:spPr>
        <p:txBody>
          <a:bodyPr>
            <a:normAutofit fontScale="85000" lnSpcReduction="20000"/>
          </a:bodyPr>
          <a:lstStyle/>
          <a:p>
            <a:pPr algn="just"/>
            <a:r>
              <a:rPr lang="pl-PL" dirty="0"/>
              <a:t>Art. 542 § 3 – wznowienie postępowania </a:t>
            </a:r>
            <a:r>
              <a:rPr lang="pl-PL" b="1" dirty="0"/>
              <a:t>jedynie z urzędu w przypadku zaistnienia bezwzględnych przyczyn odwoławczych</a:t>
            </a:r>
            <a:r>
              <a:rPr lang="pl-PL" dirty="0"/>
              <a:t> jeżeli nie były one uprzednio przedmiotem rozpoznania w trybie kasacji.</a:t>
            </a:r>
          </a:p>
          <a:p>
            <a:pPr algn="just"/>
            <a:r>
              <a:rPr lang="pl-PL" dirty="0"/>
              <a:t>art. 439 § 1, przy czym wznowienie postępowania jedynie z powodów określonych w pkt 9-11 może nastąpić tylko na korzyść oskarżonego.</a:t>
            </a:r>
          </a:p>
          <a:p>
            <a:pPr algn="just"/>
            <a:r>
              <a:rPr lang="pl-PL" dirty="0"/>
              <a:t>Wznowienie postępowania na niekorzyść oskarżonego jest ograniczone 6 miesięcznym terminem</a:t>
            </a:r>
          </a:p>
          <a:p>
            <a:pPr algn="just"/>
            <a:r>
              <a:rPr lang="pl-PL" dirty="0"/>
              <a:t>Wyjątek od zasady skargowości! </a:t>
            </a:r>
          </a:p>
          <a:p>
            <a:pPr algn="just"/>
            <a:r>
              <a:rPr lang="pl-PL" dirty="0"/>
              <a:t>Bezwzględne przyczyny odwoławcze nie mogą być podstawą wznowienia postępowania na wniosek strony. Dla strony przyczyny te mogą być podstawą kasacji. Strona może jednak w trybie art. 9 § 2 zasygnalizować sądowi zaistnienie powyższych uchybień. </a:t>
            </a:r>
          </a:p>
          <a:p>
            <a:pPr algn="just"/>
            <a:r>
              <a:rPr lang="pl-PL" dirty="0"/>
              <a:t>Zasygnalizowanie uchybień w trybie art. 9 § 2 nie jest obarczone przymusem adwokacko – radcowskim. </a:t>
            </a:r>
          </a:p>
          <a:p>
            <a:pPr algn="just"/>
            <a:r>
              <a:rPr lang="pl-PL" b="1" dirty="0"/>
              <a:t>Sąd, działając z urzędu, postanowieniem wznawia postępowanie. </a:t>
            </a:r>
          </a:p>
        </p:txBody>
      </p:sp>
    </p:spTree>
    <p:extLst>
      <p:ext uri="{BB962C8B-B14F-4D97-AF65-F5344CB8AC3E}">
        <p14:creationId xmlns:p14="http://schemas.microsoft.com/office/powerpoint/2010/main" val="3993211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wznowienia postępowania </a:t>
            </a:r>
          </a:p>
        </p:txBody>
      </p:sp>
      <p:sp>
        <p:nvSpPr>
          <p:cNvPr id="4" name="Symbol zastępczy tekstu 3"/>
          <p:cNvSpPr>
            <a:spLocks noGrp="1"/>
          </p:cNvSpPr>
          <p:nvPr>
            <p:ph type="body" idx="1"/>
          </p:nvPr>
        </p:nvSpPr>
        <p:spPr>
          <a:xfrm>
            <a:off x="1024128" y="1768156"/>
            <a:ext cx="4754880" cy="822960"/>
          </a:xfrm>
        </p:spPr>
        <p:txBody>
          <a:bodyPr>
            <a:normAutofit/>
          </a:bodyPr>
          <a:lstStyle/>
          <a:p>
            <a:pPr algn="ctr"/>
            <a:r>
              <a:rPr lang="pl-PL" sz="2800" dirty="0"/>
              <a:t>Na wniosek </a:t>
            </a:r>
          </a:p>
        </p:txBody>
      </p:sp>
      <p:sp>
        <p:nvSpPr>
          <p:cNvPr id="5" name="Symbol zastępczy zawartości 4"/>
          <p:cNvSpPr>
            <a:spLocks noGrp="1"/>
          </p:cNvSpPr>
          <p:nvPr>
            <p:ph sz="half" idx="2"/>
          </p:nvPr>
        </p:nvSpPr>
        <p:spPr>
          <a:xfrm>
            <a:off x="1024128" y="2591116"/>
            <a:ext cx="4754880" cy="3718244"/>
          </a:xfrm>
        </p:spPr>
        <p:txBody>
          <a:bodyPr/>
          <a:lstStyle/>
          <a:p>
            <a:pPr algn="just"/>
            <a:r>
              <a:rPr lang="pl-PL" dirty="0"/>
              <a:t>Art. 542 § 1 </a:t>
            </a:r>
          </a:p>
          <a:p>
            <a:pPr algn="just"/>
            <a:r>
              <a:rPr lang="pl-PL" dirty="0"/>
              <a:t>Art. 540, 540a i 540b</a:t>
            </a:r>
          </a:p>
          <a:p>
            <a:pPr algn="just"/>
            <a:r>
              <a:rPr lang="pl-PL" dirty="0"/>
              <a:t>Wznowienie postępowania następuje </a:t>
            </a:r>
            <a:r>
              <a:rPr lang="pl-PL" b="1" dirty="0"/>
              <a:t>na wniosek strony</a:t>
            </a:r>
            <a:r>
              <a:rPr lang="pl-PL" dirty="0"/>
              <a:t>. </a:t>
            </a:r>
          </a:p>
          <a:p>
            <a:pPr algn="just"/>
            <a:r>
              <a:rPr lang="pl-PL" dirty="0"/>
              <a:t>Po śmierci skazanego, wniosek o wznowienie postępowania na korzyść może złożyć osoba najbliższa</a:t>
            </a:r>
          </a:p>
        </p:txBody>
      </p:sp>
      <p:sp>
        <p:nvSpPr>
          <p:cNvPr id="6" name="Symbol zastępczy tekstu 5"/>
          <p:cNvSpPr>
            <a:spLocks noGrp="1"/>
          </p:cNvSpPr>
          <p:nvPr>
            <p:ph type="body" sz="quarter" idx="3"/>
          </p:nvPr>
        </p:nvSpPr>
        <p:spPr>
          <a:xfrm>
            <a:off x="5989320" y="1768156"/>
            <a:ext cx="4754880" cy="822960"/>
          </a:xfrm>
        </p:spPr>
        <p:txBody>
          <a:bodyPr>
            <a:normAutofit/>
          </a:bodyPr>
          <a:lstStyle/>
          <a:p>
            <a:pPr algn="ctr"/>
            <a:r>
              <a:rPr lang="pl-PL" sz="3200" dirty="0"/>
              <a:t>Z urzędu </a:t>
            </a:r>
          </a:p>
        </p:txBody>
      </p:sp>
      <p:sp>
        <p:nvSpPr>
          <p:cNvPr id="7" name="Symbol zastępczy zawartości 6"/>
          <p:cNvSpPr>
            <a:spLocks noGrp="1"/>
          </p:cNvSpPr>
          <p:nvPr>
            <p:ph sz="quarter" idx="4"/>
          </p:nvPr>
        </p:nvSpPr>
        <p:spPr>
          <a:xfrm>
            <a:off x="6143625" y="2466976"/>
            <a:ext cx="5715000" cy="4229100"/>
          </a:xfrm>
        </p:spPr>
        <p:txBody>
          <a:bodyPr>
            <a:normAutofit/>
          </a:bodyPr>
          <a:lstStyle/>
          <a:p>
            <a:pPr algn="just"/>
            <a:r>
              <a:rPr lang="pl-PL" dirty="0"/>
              <a:t>Art. 542 § 3 </a:t>
            </a:r>
          </a:p>
          <a:p>
            <a:pPr algn="just"/>
            <a:r>
              <a:rPr lang="pl-PL" dirty="0"/>
              <a:t>W przypadku zaistnienia przyczyn wskazanych w art. 439 § 1, przy czym wznowienie postępowania jedynie z powodów określonych w pkt 9-11 może nastąpić tylko na korzyść oskarżonego.</a:t>
            </a:r>
          </a:p>
        </p:txBody>
      </p:sp>
    </p:spTree>
    <p:extLst>
      <p:ext uri="{BB962C8B-B14F-4D97-AF65-F5344CB8AC3E}">
        <p14:creationId xmlns:p14="http://schemas.microsoft.com/office/powerpoint/2010/main" val="9744386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Tryb wznowienia postępowania</a:t>
            </a:r>
          </a:p>
        </p:txBody>
      </p:sp>
      <p:sp>
        <p:nvSpPr>
          <p:cNvPr id="8" name="Symbol zastępczy zawartości 7"/>
          <p:cNvSpPr>
            <a:spLocks noGrp="1"/>
          </p:cNvSpPr>
          <p:nvPr>
            <p:ph idx="1"/>
          </p:nvPr>
        </p:nvSpPr>
        <p:spPr>
          <a:xfrm>
            <a:off x="1024128" y="1871330"/>
            <a:ext cx="10852439" cy="4763386"/>
          </a:xfrm>
        </p:spPr>
        <p:txBody>
          <a:bodyPr>
            <a:normAutofit fontScale="77500" lnSpcReduction="20000"/>
          </a:bodyPr>
          <a:lstStyle/>
          <a:p>
            <a:pPr algn="just"/>
            <a:r>
              <a:rPr lang="pl-PL" dirty="0"/>
              <a:t>W postępowaniu w przedmiocie wznowienia postępowania stosuje się odpowiednio przepisy postępowania odwoławczego i kasacyjnego, wskazane w art. 545: </a:t>
            </a:r>
          </a:p>
          <a:p>
            <a:pPr marL="457200" indent="-457200" algn="just">
              <a:buFont typeface="+mj-lt"/>
              <a:buAutoNum type="arabicPeriod"/>
            </a:pPr>
            <a:r>
              <a:rPr lang="pl-PL" dirty="0"/>
              <a:t>art. 425 § 2 </a:t>
            </a:r>
            <a:r>
              <a:rPr lang="pl-PL" dirty="0" err="1"/>
              <a:t>zd</a:t>
            </a:r>
            <a:r>
              <a:rPr lang="pl-PL" dirty="0"/>
              <a:t>. 1 – strona może w drodze wznowienia postępowania zaskarżyć prawomocne orzeczenie w całości lub w części. Recypowanie tylko zdania pierwszego art. 425 § 2 oznacza, że w trybie wznowienia postępowania nie jest dopuszczalne zaskarżenie samego uzasadnienia orzeczenia;</a:t>
            </a:r>
          </a:p>
          <a:p>
            <a:pPr marL="457200" indent="-457200" algn="just">
              <a:buFont typeface="+mj-lt"/>
              <a:buAutoNum type="arabicPeriod"/>
            </a:pPr>
            <a:r>
              <a:rPr lang="pl-PL" dirty="0"/>
              <a:t>art. 425 § 3 i 4 – </a:t>
            </a:r>
            <a:r>
              <a:rPr lang="pl-PL" i="1" dirty="0" err="1"/>
              <a:t>gravamen</a:t>
            </a:r>
            <a:r>
              <a:rPr lang="pl-PL" i="1" dirty="0"/>
              <a:t> </a:t>
            </a:r>
            <a:r>
              <a:rPr lang="pl-PL" dirty="0"/>
              <a:t>w zaskarżeniu orzeczenia (§ 3), co nie dotyczy oskarżyciela publicznego, który może złożyć wniosek o wznowienie postępowania na korzyść oskarżonego (§ 4);</a:t>
            </a:r>
          </a:p>
          <a:p>
            <a:pPr marL="457200" indent="-457200" algn="just">
              <a:buFont typeface="+mj-lt"/>
              <a:buAutoNum type="arabicPeriod"/>
            </a:pPr>
            <a:r>
              <a:rPr lang="pl-PL" dirty="0"/>
              <a:t>3) art. 429 – kontrola formalna wniosku o wznowienie postępowania przez prezesa sądu .W wypadku, gdy wniosek pochodzi od osoby nieuprawnionej (niebędącej stroną lub osobą wskazaną w art. 542 § 2) albo jest niedopuszczalny z mocy ustawy (nie dotyczy postępowania sądowego zakończonego prawomocnym orzeczeniem) lub pomimo wezwania do uzupełnienia jego braków formalnych nie zostały one usunięte, </a:t>
            </a:r>
            <a:r>
              <a:rPr lang="pl-PL" b="1" dirty="0"/>
              <a:t>prezes sądu wydaje zarządzenie o odmowie jego przyjęcia</a:t>
            </a:r>
            <a:r>
              <a:rPr lang="pl-PL" dirty="0"/>
              <a:t>. Podstawą do odmowy przyjęcia wniosku o wznowienie postępowania jest również art. 530 § 2.  </a:t>
            </a:r>
          </a:p>
          <a:p>
            <a:pPr marL="630936" lvl="1" indent="-457200" algn="just"/>
            <a:r>
              <a:rPr lang="pl-PL" dirty="0"/>
              <a:t>Zarządzenie prezesa sądu jest zaskarżalne. </a:t>
            </a:r>
          </a:p>
          <a:p>
            <a:pPr algn="just"/>
            <a:endParaRPr lang="pl-PL" dirty="0"/>
          </a:p>
        </p:txBody>
      </p:sp>
    </p:spTree>
    <p:extLst>
      <p:ext uri="{BB962C8B-B14F-4D97-AF65-F5344CB8AC3E}">
        <p14:creationId xmlns:p14="http://schemas.microsoft.com/office/powerpoint/2010/main" val="6285308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 y="0"/>
            <a:ext cx="12192000" cy="6943060"/>
          </a:xfrm>
        </p:spPr>
        <p:txBody>
          <a:bodyPr>
            <a:normAutofit fontScale="77500" lnSpcReduction="20000"/>
          </a:bodyPr>
          <a:lstStyle/>
          <a:p>
            <a:pPr marL="457200" indent="-457200" algn="just">
              <a:buFont typeface="+mj-lt"/>
              <a:buAutoNum type="arabicPeriod" startAt="4"/>
            </a:pPr>
            <a:r>
              <a:rPr lang="pl-PL" dirty="0"/>
              <a:t>art. 430 § 1 – mimo przyjęcia wniosku i skierowania do rozpoznania sąd powinien pozostawić wniosek bez rozpoznania, jeżeli zachodzą podstawy do odmowy jego przyjęcia określone w art. 429 § 1.. Recypowanie tylko § 1 art. 430 ogranicza możliwość zaskarżenia postanowienia o pozostawieniu wniosku bez rozpoznania tylko do sytuacji wskazanej w art. 547 § 1 tzn. gdy to postanowienie wydał sąd okręgowy;</a:t>
            </a:r>
          </a:p>
          <a:p>
            <a:pPr marL="457200" indent="-457200" algn="just">
              <a:buFont typeface="+mj-lt"/>
              <a:buAutoNum type="arabicPeriod" startAt="4"/>
            </a:pPr>
            <a:r>
              <a:rPr lang="pl-PL" dirty="0"/>
              <a:t>art. 431 i 432 – cofnięcie wniosku o wznowienie postępowania na takich samych zasadach, jak w wypadku cofnięcia środka odwoławczego. </a:t>
            </a:r>
          </a:p>
          <a:p>
            <a:pPr marL="457200" indent="-457200" algn="just">
              <a:buFont typeface="+mj-lt"/>
              <a:buAutoNum type="arabicPeriod" startAt="4"/>
            </a:pPr>
            <a:r>
              <a:rPr lang="pl-PL" dirty="0"/>
              <a:t>art. 435 – w sprawach złożonych podmiotowo (więcej niż jeden oskarżony), gdy wniosek o wznowienie postępowania ograniczony został co do jednego ze współoskarżonych (skazanych), sąd wznowieniowy, wznawiając postępowanie na korzyść tego oskarżonego (skazanego), może także wznowić postępowanie co do pozostałych współoskarżonych (skazanych), którzy nie złożyli wniosku o wznowienie postępowania, jeżeli te same względy przemawiają za wznowieniem postępowania na rzecz tamtych</a:t>
            </a:r>
          </a:p>
          <a:p>
            <a:pPr marL="457200" indent="-457200" algn="just">
              <a:buFont typeface="+mj-lt"/>
              <a:buAutoNum type="arabicPeriod" startAt="4"/>
            </a:pPr>
            <a:r>
              <a:rPr lang="pl-PL" dirty="0"/>
              <a:t>art. 442 – sąd, wznawiając postępowanie, uchylił zaskarżone orzeczenie i przekazał sprawę do ponownego rozpoznania sądowi pierwszej lub drugiej instancji. Sąd ponownie rozpoznaje sprawę </a:t>
            </a:r>
            <a:r>
              <a:rPr lang="pl-PL" b="1" dirty="0"/>
              <a:t>tylko w granicach przekazania</a:t>
            </a:r>
            <a:r>
              <a:rPr lang="pl-PL" dirty="0"/>
              <a:t>. Jeżeli zostało wznowione jedynie w części dotyczącej orzeczenia o karze, sąd ponownie rozpoznający sprawę może wyjść poza granice przekazania i uniewinnić oskarżonego lub umorzyć postępowanie (art. 442 § 1). Sąd ponownie rozpoznający sprawę jest jednak związany zapatrywaniami prawnymi i wskazaniami co do dalszego postępowania sformułowanymi przez sąd wznowieniowy (art. 442 § 3)</a:t>
            </a:r>
          </a:p>
          <a:p>
            <a:pPr marL="457200" indent="-457200" algn="just">
              <a:buFont typeface="+mj-lt"/>
              <a:buAutoNum type="arabicPeriod" startAt="4"/>
            </a:pPr>
            <a:r>
              <a:rPr lang="pl-PL" dirty="0"/>
              <a:t>art. 456 – forma orzeczenia sądu wznowieniowego. Gdy wznowienie dotyczy postępowania zakończonego prawomocnym wyrokiem, to wznawiając postępowanie, sąd wznowieniowy orzeka w formie wyroku. Natomiast gdy wznowienie dotyczy postępowania sądowego zakończonego prawomocnym postanowieniem, to zgodnie z regułą wyrażoną w art. 93 § 1 sąd orzeka w formie postanowienia;</a:t>
            </a:r>
          </a:p>
        </p:txBody>
      </p:sp>
    </p:spTree>
    <p:extLst>
      <p:ext uri="{BB962C8B-B14F-4D97-AF65-F5344CB8AC3E}">
        <p14:creationId xmlns:p14="http://schemas.microsoft.com/office/powerpoint/2010/main" val="32112973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36883" y="753979"/>
            <a:ext cx="11389895" cy="5791200"/>
          </a:xfrm>
        </p:spPr>
        <p:txBody>
          <a:bodyPr>
            <a:normAutofit fontScale="77500" lnSpcReduction="20000"/>
          </a:bodyPr>
          <a:lstStyle/>
          <a:p>
            <a:pPr marL="457200" indent="-457200" algn="just">
              <a:buFont typeface="+mj-lt"/>
              <a:buAutoNum type="arabicPeriod" startAt="9"/>
            </a:pPr>
            <a:r>
              <a:rPr lang="pl-PL" dirty="0"/>
              <a:t>art. 529 –wniesieniu i rozpoznaniu wniosku o wznowienie postępowania na korzyść oskarżonego (skazanego) nie stoi na przeszkodzie wykonanie kary, zatarcie skazania, akt łaski ani też okoliczność wyłączająca ściganie lub uzasadniająca zawieszenie postępowania;</a:t>
            </a:r>
          </a:p>
          <a:p>
            <a:pPr marL="457200" indent="-457200" algn="just">
              <a:buFont typeface="+mj-lt"/>
              <a:buAutoNum type="arabicPeriod" startAt="9"/>
            </a:pPr>
            <a:r>
              <a:rPr lang="pl-PL" dirty="0"/>
              <a:t>art. 530 - podstawę do podjęcia przez prezesa sądu właściwego do wznowienia postępowania czynności dotyczących wstępnej kontroli wniosku o wznowienie postępowania w zakresie wskazanym w tym przepisie, a także uprawnia do wniesienia zażalenia na zarządzenie o odmowie przyjęcia wniosku Gdy sądem odwoławczym jest Sąd Najwyższy, a więc przy zażaleniu na zarządzenie prezesa sądu apelacyjnego lub Prezesa Sądu Najwyższego, to zgodnie z art. 530 § 3 zd. 2 Sąd Najwyższy orzeka jednoosobowo;</a:t>
            </a:r>
          </a:p>
          <a:p>
            <a:pPr marL="457200" indent="-457200" algn="just">
              <a:buFont typeface="+mj-lt"/>
              <a:buAutoNum type="arabicPeriod" startAt="9"/>
            </a:pPr>
            <a:r>
              <a:rPr lang="pl-PL" dirty="0"/>
              <a:t>art. 532 – możliwość wstrzymania wykonania orzeczenia, którym prawomocnie zakończono postępowanie sądowe, jak też innego orzeczenia, którego wykonanie zależy od rozpoznania wniosku. Wstrzymanie wykonania orzeczenia może być połączone z zastosowaniem wskazanych w tym przepisie środków zapobiegawczych. </a:t>
            </a:r>
          </a:p>
          <a:p>
            <a:pPr marL="457200" indent="-457200" algn="just">
              <a:buFont typeface="+mj-lt"/>
              <a:buAutoNum type="arabicPeriod" startAt="9"/>
            </a:pPr>
            <a:r>
              <a:rPr lang="pl-PL" dirty="0"/>
              <a:t>art. 538 - gdy po rozpoznaniu wniosku o wznowienie postępowania lub wznawiając postępowanie z urzędu, sąd uchylił wyrok skazujący, to ustaje wykonanie kary. W wypadku ponownego skazania karę już wykonaną zalicza się na poczet nowo orzeczonej kary (art. 538 § 1). W takiej sytuacji sąd wznowieniowy może również zastosować środek zapobiegawczy (art. 538 § 2). Na postanowienie o zastosowaniu tego środka przysługuje zażalenie (art. 252 § 1);</a:t>
            </a:r>
          </a:p>
          <a:p>
            <a:pPr marL="457200" indent="-457200" algn="just">
              <a:buFont typeface="+mj-lt"/>
              <a:buAutoNum type="arabicPeriod" startAt="9"/>
            </a:pPr>
            <a:r>
              <a:rPr lang="pl-PL" dirty="0"/>
              <a:t>art. 434 i 443 – wznowienie postępowania na korzyść oskarżonego (skazanego) i obowiązywanie zakazu </a:t>
            </a:r>
            <a:r>
              <a:rPr lang="pl-PL" i="1" dirty="0"/>
              <a:t>reformationis in peius. </a:t>
            </a:r>
            <a:endParaRPr lang="pl-PL" dirty="0"/>
          </a:p>
          <a:p>
            <a:endParaRPr lang="pl-PL" dirty="0"/>
          </a:p>
        </p:txBody>
      </p:sp>
    </p:spTree>
    <p:extLst>
      <p:ext uri="{BB962C8B-B14F-4D97-AF65-F5344CB8AC3E}">
        <p14:creationId xmlns:p14="http://schemas.microsoft.com/office/powerpoint/2010/main" val="39906889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16958" y="566182"/>
            <a:ext cx="2381693" cy="9994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Wniosek o wznowienie postępowania </a:t>
            </a:r>
          </a:p>
        </p:txBody>
      </p:sp>
      <p:sp>
        <p:nvSpPr>
          <p:cNvPr id="5" name="Prostokąt zaokrąglony 4"/>
          <p:cNvSpPr/>
          <p:nvPr/>
        </p:nvSpPr>
        <p:spPr>
          <a:xfrm>
            <a:off x="4657061" y="566182"/>
            <a:ext cx="2381693" cy="9994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Kontrola formalna wniosku art. 429 – PREZES SĄDU </a:t>
            </a:r>
          </a:p>
        </p:txBody>
      </p:sp>
      <p:sp>
        <p:nvSpPr>
          <p:cNvPr id="6" name="Prostokąt zaokrąglony 5"/>
          <p:cNvSpPr/>
          <p:nvPr/>
        </p:nvSpPr>
        <p:spPr>
          <a:xfrm>
            <a:off x="9298097" y="4050629"/>
            <a:ext cx="2756997" cy="9994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Kontrola dokonywana przez sąd wznowieniowy (art. 430)</a:t>
            </a:r>
          </a:p>
        </p:txBody>
      </p:sp>
      <p:sp>
        <p:nvSpPr>
          <p:cNvPr id="8" name="Prostokąt zaokrąglony 7"/>
          <p:cNvSpPr/>
          <p:nvPr/>
        </p:nvSpPr>
        <p:spPr>
          <a:xfrm>
            <a:off x="302588" y="4168446"/>
            <a:ext cx="5061687" cy="16311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1900" b="1" dirty="0"/>
              <a:t>Skład sądu – 3 sędziów </a:t>
            </a:r>
          </a:p>
          <a:p>
            <a:r>
              <a:rPr lang="pl-PL" sz="1900" dirty="0"/>
              <a:t>W kwestii wznowienia postępowania </a:t>
            </a:r>
            <a:r>
              <a:rPr lang="pl-PL" sz="1900" b="1" dirty="0"/>
              <a:t>sąd orzeka na posiedzeniu bez udziału stron</a:t>
            </a:r>
            <a:r>
              <a:rPr lang="pl-PL" sz="1900" dirty="0"/>
              <a:t>, chyba że prezes sądu lub sąd postanowi inaczej.</a:t>
            </a:r>
          </a:p>
        </p:txBody>
      </p:sp>
      <p:sp>
        <p:nvSpPr>
          <p:cNvPr id="10" name="Strzałka w prawo 9"/>
          <p:cNvSpPr/>
          <p:nvPr/>
        </p:nvSpPr>
        <p:spPr>
          <a:xfrm>
            <a:off x="2778642" y="861774"/>
            <a:ext cx="1598428" cy="356191"/>
          </a:xfrm>
          <a:prstGeom prst="rightArrow">
            <a:avLst>
              <a:gd name="adj1" fmla="val 2419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2" name="Łącznik prosty ze strzałką 11"/>
          <p:cNvCxnSpPr/>
          <p:nvPr/>
        </p:nvCxnSpPr>
        <p:spPr>
          <a:xfrm flipV="1">
            <a:off x="7318745" y="249864"/>
            <a:ext cx="839972" cy="632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p:nvPr/>
        </p:nvCxnSpPr>
        <p:spPr>
          <a:xfrm>
            <a:off x="7038754" y="1887271"/>
            <a:ext cx="522441" cy="12724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pole tekstowe 14"/>
          <p:cNvSpPr txBox="1"/>
          <p:nvPr/>
        </p:nvSpPr>
        <p:spPr>
          <a:xfrm>
            <a:off x="8432272" y="31192"/>
            <a:ext cx="3426576" cy="861774"/>
          </a:xfrm>
          <a:prstGeom prst="rect">
            <a:avLst/>
          </a:prstGeom>
          <a:noFill/>
          <a:ln>
            <a:solidFill>
              <a:schemeClr val="accent3"/>
            </a:solidFill>
          </a:ln>
        </p:spPr>
        <p:txBody>
          <a:bodyPr wrap="square" rtlCol="0">
            <a:spAutoFit/>
          </a:bodyPr>
          <a:lstStyle/>
          <a:p>
            <a:pPr algn="ctr"/>
            <a:r>
              <a:rPr lang="pl-PL" sz="1600" b="1" dirty="0"/>
              <a:t>Niespełnienie wymogów formalnych – odmowa przyjęcia wniosku </a:t>
            </a:r>
          </a:p>
          <a:p>
            <a:pPr algn="ctr"/>
            <a:r>
              <a:rPr lang="pl-PL" sz="1600" b="1" dirty="0"/>
              <a:t>Zarządzenie zaskarżalne </a:t>
            </a:r>
          </a:p>
        </p:txBody>
      </p:sp>
      <p:sp>
        <p:nvSpPr>
          <p:cNvPr id="16" name="pole tekstowe 15"/>
          <p:cNvSpPr txBox="1"/>
          <p:nvPr/>
        </p:nvSpPr>
        <p:spPr>
          <a:xfrm>
            <a:off x="5847907" y="3270254"/>
            <a:ext cx="3426576" cy="584775"/>
          </a:xfrm>
          <a:prstGeom prst="rect">
            <a:avLst/>
          </a:prstGeom>
          <a:noFill/>
          <a:ln>
            <a:solidFill>
              <a:schemeClr val="tx2"/>
            </a:solidFill>
          </a:ln>
        </p:spPr>
        <p:txBody>
          <a:bodyPr wrap="square" rtlCol="0">
            <a:spAutoFit/>
          </a:bodyPr>
          <a:lstStyle/>
          <a:p>
            <a:pPr algn="ctr"/>
            <a:r>
              <a:rPr lang="pl-PL" sz="1600" b="1" dirty="0"/>
              <a:t>Wniosek spełnia wymogi formalne – przyjęcie zażalenia do rozpoznania </a:t>
            </a:r>
          </a:p>
        </p:txBody>
      </p:sp>
      <p:sp>
        <p:nvSpPr>
          <p:cNvPr id="17" name="Strzałka w prawo 16"/>
          <p:cNvSpPr/>
          <p:nvPr/>
        </p:nvSpPr>
        <p:spPr>
          <a:xfrm rot="1185723">
            <a:off x="7609425" y="4044460"/>
            <a:ext cx="1305653" cy="343683"/>
          </a:xfrm>
          <a:prstGeom prst="rightArrow">
            <a:avLst>
              <a:gd name="adj1" fmla="val 2419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8" name="pole tekstowe 17"/>
          <p:cNvSpPr txBox="1"/>
          <p:nvPr/>
        </p:nvSpPr>
        <p:spPr>
          <a:xfrm>
            <a:off x="9723033" y="5972924"/>
            <a:ext cx="2448272" cy="830997"/>
          </a:xfrm>
          <a:prstGeom prst="rect">
            <a:avLst/>
          </a:prstGeom>
          <a:noFill/>
          <a:ln>
            <a:solidFill>
              <a:schemeClr val="tx2"/>
            </a:solidFill>
          </a:ln>
        </p:spPr>
        <p:txBody>
          <a:bodyPr wrap="square" rtlCol="0">
            <a:spAutoFit/>
          </a:bodyPr>
          <a:lstStyle/>
          <a:p>
            <a:pPr algn="ctr"/>
            <a:r>
              <a:rPr lang="pl-PL" sz="1600" b="1" dirty="0"/>
              <a:t>Negatywny wynik – wniosek pozostawia się bez rozpoznania </a:t>
            </a:r>
          </a:p>
        </p:txBody>
      </p:sp>
      <p:sp>
        <p:nvSpPr>
          <p:cNvPr id="19" name="pole tekstowe 18"/>
          <p:cNvSpPr txBox="1"/>
          <p:nvPr/>
        </p:nvSpPr>
        <p:spPr>
          <a:xfrm>
            <a:off x="6796519" y="5964887"/>
            <a:ext cx="2724396" cy="830997"/>
          </a:xfrm>
          <a:prstGeom prst="rect">
            <a:avLst/>
          </a:prstGeom>
          <a:noFill/>
          <a:ln>
            <a:solidFill>
              <a:schemeClr val="accent1"/>
            </a:solidFill>
          </a:ln>
        </p:spPr>
        <p:txBody>
          <a:bodyPr wrap="square" rtlCol="0">
            <a:spAutoFit/>
          </a:bodyPr>
          <a:lstStyle/>
          <a:p>
            <a:pPr algn="ctr"/>
            <a:r>
              <a:rPr lang="pl-PL" sz="1600" b="1" dirty="0"/>
              <a:t>Jeżeli wniosek spełnia warunki formalne – przyjęcie do rozpoznania </a:t>
            </a:r>
          </a:p>
        </p:txBody>
      </p:sp>
      <p:cxnSp>
        <p:nvCxnSpPr>
          <p:cNvPr id="21" name="Łącznik prosty ze strzałką 20"/>
          <p:cNvCxnSpPr/>
          <p:nvPr/>
        </p:nvCxnSpPr>
        <p:spPr>
          <a:xfrm>
            <a:off x="11145164" y="5223367"/>
            <a:ext cx="421483" cy="576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Łącznik prosty ze strzałką 21"/>
          <p:cNvCxnSpPr/>
          <p:nvPr/>
        </p:nvCxnSpPr>
        <p:spPr>
          <a:xfrm flipH="1">
            <a:off x="8611116" y="5223367"/>
            <a:ext cx="555526" cy="487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Prostokąt 23"/>
          <p:cNvSpPr/>
          <p:nvPr/>
        </p:nvSpPr>
        <p:spPr>
          <a:xfrm>
            <a:off x="237460" y="1594884"/>
            <a:ext cx="2498651" cy="584775"/>
          </a:xfrm>
          <a:prstGeom prst="rect">
            <a:avLst/>
          </a:prstGeom>
        </p:spPr>
        <p:txBody>
          <a:bodyPr wrap="square">
            <a:spAutoFit/>
          </a:bodyPr>
          <a:lstStyle/>
          <a:p>
            <a:r>
              <a:rPr lang="pl-PL" sz="1600" b="1" u="sng" dirty="0"/>
              <a:t>Przymus adwokacko – radcowski</a:t>
            </a:r>
            <a:r>
              <a:rPr lang="pl-PL" sz="1600" dirty="0"/>
              <a:t> – art. 545 § 2 </a:t>
            </a:r>
          </a:p>
        </p:txBody>
      </p:sp>
      <p:sp>
        <p:nvSpPr>
          <p:cNvPr id="25" name="Prostokąt 24"/>
          <p:cNvSpPr/>
          <p:nvPr/>
        </p:nvSpPr>
        <p:spPr>
          <a:xfrm>
            <a:off x="0" y="2379163"/>
            <a:ext cx="6096000" cy="1323439"/>
          </a:xfrm>
          <a:prstGeom prst="rect">
            <a:avLst/>
          </a:prstGeom>
        </p:spPr>
        <p:txBody>
          <a:bodyPr>
            <a:spAutoFit/>
          </a:bodyPr>
          <a:lstStyle/>
          <a:p>
            <a:pPr algn="ctr"/>
            <a:r>
              <a:rPr lang="pl-PL" sz="1600" b="1" u="sng" dirty="0"/>
              <a:t>WŁAŚCIWOŚĆ SĄDU</a:t>
            </a:r>
          </a:p>
          <a:p>
            <a:r>
              <a:rPr lang="pl-PL" sz="1600" dirty="0"/>
              <a:t>1) sąd okręgowy – sprawy zakończone orzeczeniem sądu rejonowego,</a:t>
            </a:r>
          </a:p>
          <a:p>
            <a:r>
              <a:rPr lang="pl-PL" sz="1600" dirty="0"/>
              <a:t>2) sąd apelacyjny – sprawy zakończone orzeczeniem sądu okręgowego,</a:t>
            </a:r>
          </a:p>
          <a:p>
            <a:r>
              <a:rPr lang="pl-PL" sz="1600" dirty="0"/>
              <a:t>3) Sąd Najwyższy orzeka w przedmiocie wznowienia postępowania zakończonego orzeczeniem sądu apelacyjnego lub Sądu Najwyższego.</a:t>
            </a:r>
          </a:p>
        </p:txBody>
      </p:sp>
      <p:sp>
        <p:nvSpPr>
          <p:cNvPr id="28" name="Strzałka w prawo 27"/>
          <p:cNvSpPr/>
          <p:nvPr/>
        </p:nvSpPr>
        <p:spPr>
          <a:xfrm rot="13626464">
            <a:off x="5669156" y="5847508"/>
            <a:ext cx="960115" cy="323352"/>
          </a:xfrm>
          <a:prstGeom prst="rightArrow">
            <a:avLst>
              <a:gd name="adj1" fmla="val 2419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9" name="Prostokąt 28"/>
          <p:cNvSpPr/>
          <p:nvPr/>
        </p:nvSpPr>
        <p:spPr>
          <a:xfrm>
            <a:off x="208894" y="6065363"/>
            <a:ext cx="6096000" cy="584775"/>
          </a:xfrm>
          <a:prstGeom prst="rect">
            <a:avLst/>
          </a:prstGeom>
        </p:spPr>
        <p:txBody>
          <a:bodyPr>
            <a:spAutoFit/>
          </a:bodyPr>
          <a:lstStyle/>
          <a:p>
            <a:r>
              <a:rPr lang="pl-PL" sz="1600" dirty="0"/>
              <a:t>Jeżeli sąd zarządził sprawdzenie okoliczności w trybie art. 97, strony mają prawo wziąć udział w czynnościach sprawdzających.</a:t>
            </a:r>
          </a:p>
        </p:txBody>
      </p:sp>
      <p:sp>
        <p:nvSpPr>
          <p:cNvPr id="31" name="Prostokąt 30"/>
          <p:cNvSpPr/>
          <p:nvPr/>
        </p:nvSpPr>
        <p:spPr>
          <a:xfrm>
            <a:off x="7878727" y="983136"/>
            <a:ext cx="4302642" cy="2031325"/>
          </a:xfrm>
          <a:prstGeom prst="rect">
            <a:avLst/>
          </a:prstGeom>
        </p:spPr>
        <p:txBody>
          <a:bodyPr wrap="square">
            <a:spAutoFit/>
          </a:bodyPr>
          <a:lstStyle/>
          <a:p>
            <a:r>
              <a:rPr lang="pl-PL" sz="1400" dirty="0"/>
              <a:t>Sąd, orzekając jednoosobowo, odmawia przyjęcia wniosku niepochodzącego od osoby wymienionej w § 2 bez wzywania do usunięcia jego braków formalnych, jeżeli z treści wniosku, w szczególności odwołującego się do okoliczności, które były już rozpoznawane w postępowaniu o wznowienie postępowania, wynika jego oczywista bezzasadność. Na postanowienie o odmowie przyjęcia wniosku przysługuje zażalenie do tego samego sądu orzekającego w składzie trzech sędziów.</a:t>
            </a:r>
          </a:p>
        </p:txBody>
      </p:sp>
    </p:spTree>
    <p:extLst>
      <p:ext uri="{BB962C8B-B14F-4D97-AF65-F5344CB8AC3E}">
        <p14:creationId xmlns:p14="http://schemas.microsoft.com/office/powerpoint/2010/main" val="3782574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rozstrzygnięć </a:t>
            </a:r>
          </a:p>
        </p:txBody>
      </p:sp>
      <p:sp>
        <p:nvSpPr>
          <p:cNvPr id="6" name="Symbol zastępczy tekstu 5"/>
          <p:cNvSpPr>
            <a:spLocks noGrp="1"/>
          </p:cNvSpPr>
          <p:nvPr>
            <p:ph type="body" idx="1"/>
          </p:nvPr>
        </p:nvSpPr>
        <p:spPr>
          <a:xfrm>
            <a:off x="109728" y="1641908"/>
            <a:ext cx="4754880" cy="822960"/>
          </a:xfrm>
        </p:spPr>
        <p:txBody>
          <a:bodyPr>
            <a:normAutofit/>
          </a:bodyPr>
          <a:lstStyle/>
          <a:p>
            <a:pPr algn="ctr"/>
            <a:r>
              <a:rPr lang="pl-PL" sz="2800" b="1" dirty="0"/>
              <a:t>Merytoryczne </a:t>
            </a:r>
          </a:p>
        </p:txBody>
      </p:sp>
      <p:sp>
        <p:nvSpPr>
          <p:cNvPr id="7" name="Symbol zastępczy zawartości 6"/>
          <p:cNvSpPr>
            <a:spLocks noGrp="1"/>
          </p:cNvSpPr>
          <p:nvPr>
            <p:ph sz="half" idx="2"/>
          </p:nvPr>
        </p:nvSpPr>
        <p:spPr>
          <a:xfrm>
            <a:off x="109728" y="2322576"/>
            <a:ext cx="6784848" cy="4453128"/>
          </a:xfrm>
        </p:spPr>
        <p:txBody>
          <a:bodyPr>
            <a:normAutofit fontScale="77500" lnSpcReduction="20000"/>
          </a:bodyPr>
          <a:lstStyle/>
          <a:p>
            <a:pPr algn="just"/>
            <a:r>
              <a:rPr lang="pl-PL" dirty="0"/>
              <a:t>Oddalenie wniosku – jeżeli sąd nie go uwzględnia </a:t>
            </a:r>
          </a:p>
          <a:p>
            <a:pPr algn="just"/>
            <a:r>
              <a:rPr lang="pl-PL" dirty="0"/>
              <a:t>Uwzględnienie wniosku i: </a:t>
            </a:r>
          </a:p>
          <a:p>
            <a:pPr marL="457200" indent="-457200" algn="just">
              <a:buFont typeface="+mj-lt"/>
              <a:buAutoNum type="arabicPeriod"/>
            </a:pPr>
            <a:r>
              <a:rPr lang="pl-PL" dirty="0"/>
              <a:t>uchylenie zaskarżonego orzeczenia i przekazanie sprawy do ponownego rozpoznania właściwemu sądowi. W sytuacji, w której wznowienie dotyczy postępowania zakończonego orzeczeniem sądu drugiej instancji, przekazanie sprawy do ponownego rozpoznania może nastąpić zarówno do sądu pierwszej, jak i drugiej instancji. Orzeczenie o wznowieniu postępowania i uchyleniu zaskarżonego rozstrzygnięcia z przekazaniem sprawy do ponownego rozpoznania nie podlega zaskarżeniu;</a:t>
            </a:r>
          </a:p>
          <a:p>
            <a:pPr marL="457200" indent="-457200" algn="just">
              <a:buFont typeface="+mj-lt"/>
              <a:buAutoNum type="arabicPeriod"/>
            </a:pPr>
            <a:r>
              <a:rPr lang="pl-PL" dirty="0"/>
              <a:t>uchylenie zaskarżonego orzeczenia i uniewinnienie oskarżonego;</a:t>
            </a:r>
          </a:p>
          <a:p>
            <a:pPr marL="457200" indent="-457200" algn="just">
              <a:buFont typeface="+mj-lt"/>
              <a:buAutoNum type="arabicPeriod"/>
            </a:pPr>
            <a:r>
              <a:rPr lang="pl-PL" dirty="0"/>
              <a:t>uchylenie zaskarżonego orzeczenia i umorzenie postępowania.</a:t>
            </a:r>
          </a:p>
          <a:p>
            <a:pPr algn="just"/>
            <a:endParaRPr lang="pl-PL" dirty="0"/>
          </a:p>
        </p:txBody>
      </p:sp>
      <p:sp>
        <p:nvSpPr>
          <p:cNvPr id="8" name="Symbol zastępczy tekstu 7"/>
          <p:cNvSpPr>
            <a:spLocks noGrp="1"/>
          </p:cNvSpPr>
          <p:nvPr>
            <p:ph type="body" sz="quarter" idx="3"/>
          </p:nvPr>
        </p:nvSpPr>
        <p:spPr>
          <a:xfrm>
            <a:off x="7437120" y="1641908"/>
            <a:ext cx="4754880" cy="822960"/>
          </a:xfrm>
        </p:spPr>
        <p:txBody>
          <a:bodyPr>
            <a:normAutofit/>
          </a:bodyPr>
          <a:lstStyle/>
          <a:p>
            <a:pPr algn="ctr"/>
            <a:r>
              <a:rPr lang="pl-PL" sz="2800" b="1" dirty="0"/>
              <a:t>Niemerytoryczne </a:t>
            </a:r>
          </a:p>
        </p:txBody>
      </p:sp>
      <p:sp>
        <p:nvSpPr>
          <p:cNvPr id="9" name="Symbol zastępczy zawartości 8"/>
          <p:cNvSpPr>
            <a:spLocks noGrp="1"/>
          </p:cNvSpPr>
          <p:nvPr>
            <p:ph sz="quarter" idx="4"/>
          </p:nvPr>
        </p:nvSpPr>
        <p:spPr>
          <a:xfrm>
            <a:off x="7437120" y="2464868"/>
            <a:ext cx="4754880" cy="3341572"/>
          </a:xfrm>
        </p:spPr>
        <p:txBody>
          <a:bodyPr>
            <a:normAutofit fontScale="77500" lnSpcReduction="20000"/>
          </a:bodyPr>
          <a:lstStyle/>
          <a:p>
            <a:pPr algn="just"/>
            <a:r>
              <a:rPr lang="pl-PL" dirty="0"/>
              <a:t>Odmowa przyjęcia jeżeli zachodzą braki formalne </a:t>
            </a:r>
          </a:p>
          <a:p>
            <a:pPr algn="just"/>
            <a:r>
              <a:rPr lang="pl-PL" dirty="0"/>
              <a:t>Pozostawienie bez rozpoznania:</a:t>
            </a:r>
          </a:p>
          <a:p>
            <a:pPr lvl="1" algn="just"/>
            <a:r>
              <a:rPr lang="pl-PL" dirty="0"/>
              <a:t>Zachodzą braki formalne </a:t>
            </a:r>
          </a:p>
          <a:p>
            <a:pPr lvl="1" algn="just"/>
            <a:r>
              <a:rPr lang="pl-PL" dirty="0"/>
              <a:t>Wniosek o wznowienie został cofnięty</a:t>
            </a:r>
          </a:p>
        </p:txBody>
      </p:sp>
      <p:sp>
        <p:nvSpPr>
          <p:cNvPr id="12" name="pole tekstowe 11"/>
          <p:cNvSpPr txBox="1"/>
          <p:nvPr/>
        </p:nvSpPr>
        <p:spPr>
          <a:xfrm>
            <a:off x="7437120" y="4549140"/>
            <a:ext cx="4517431" cy="1631216"/>
          </a:xfrm>
          <a:prstGeom prst="rect">
            <a:avLst/>
          </a:prstGeom>
          <a:noFill/>
          <a:ln w="19050">
            <a:solidFill>
              <a:schemeClr val="accent1"/>
            </a:solidFill>
          </a:ln>
        </p:spPr>
        <p:txBody>
          <a:bodyPr wrap="square" rtlCol="0">
            <a:spAutoFit/>
          </a:bodyPr>
          <a:lstStyle/>
          <a:p>
            <a:r>
              <a:rPr lang="pl-PL" sz="2000" b="1" dirty="0"/>
              <a:t>Art. 547.</a:t>
            </a:r>
            <a:r>
              <a:rPr lang="pl-PL" sz="2000" dirty="0"/>
              <a:t> § 1. Na postanowienie </a:t>
            </a:r>
            <a:r>
              <a:rPr lang="pl-PL" sz="2000" b="1" dirty="0"/>
              <a:t>oddalające wniosek </a:t>
            </a:r>
            <a:r>
              <a:rPr lang="pl-PL" sz="2000" dirty="0"/>
              <a:t>lub </a:t>
            </a:r>
            <a:r>
              <a:rPr lang="pl-PL" sz="2000" b="1" dirty="0"/>
              <a:t>pozostawiające go bez rozpoznania </a:t>
            </a:r>
            <a:r>
              <a:rPr lang="pl-PL" sz="2000" dirty="0"/>
              <a:t>przysługuje zażalenie, chyba że orzekł o tym sąd apelacyjny lub Sąd Najwyższy.</a:t>
            </a:r>
          </a:p>
        </p:txBody>
      </p:sp>
    </p:spTree>
    <p:extLst>
      <p:ext uri="{BB962C8B-B14F-4D97-AF65-F5344CB8AC3E}">
        <p14:creationId xmlns:p14="http://schemas.microsoft.com/office/powerpoint/2010/main" val="29646967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Forma orzeczenia </a:t>
            </a:r>
          </a:p>
        </p:txBody>
      </p:sp>
      <p:sp>
        <p:nvSpPr>
          <p:cNvPr id="8" name="Symbol zastępczy zawartości 7"/>
          <p:cNvSpPr>
            <a:spLocks noGrp="1"/>
          </p:cNvSpPr>
          <p:nvPr>
            <p:ph idx="1"/>
          </p:nvPr>
        </p:nvSpPr>
        <p:spPr/>
        <p:txBody>
          <a:bodyPr>
            <a:normAutofit lnSpcReduction="10000"/>
          </a:bodyPr>
          <a:lstStyle/>
          <a:p>
            <a:pPr algn="just"/>
            <a:r>
              <a:rPr lang="pl-PL" dirty="0"/>
              <a:t>W wypadku gdy sąd wznawia postępowanie </a:t>
            </a:r>
            <a:r>
              <a:rPr lang="pl-PL" b="1" u="sng" dirty="0"/>
              <a:t>zakończone wydaniem wyroku</a:t>
            </a:r>
            <a:r>
              <a:rPr lang="pl-PL" dirty="0"/>
              <a:t>, </a:t>
            </a:r>
            <a:r>
              <a:rPr lang="pl-PL" b="1" u="sng" dirty="0"/>
              <a:t>orzeka także w formie wyroku </a:t>
            </a:r>
            <a:r>
              <a:rPr lang="pl-PL" dirty="0"/>
              <a:t>(art. 456 w zw. z art. 545 § 1). </a:t>
            </a:r>
          </a:p>
          <a:p>
            <a:pPr algn="just"/>
            <a:r>
              <a:rPr lang="pl-PL" dirty="0"/>
              <a:t>Jeżeli przedmiotem wznowienia jest postępowanie zakończone wydaniem </a:t>
            </a:r>
            <a:r>
              <a:rPr lang="pl-PL" b="1" u="sng" dirty="0"/>
              <a:t>postanowienia</a:t>
            </a:r>
            <a:r>
              <a:rPr lang="pl-PL" dirty="0"/>
              <a:t>, to w przypadku </a:t>
            </a:r>
            <a:r>
              <a:rPr lang="pl-PL" b="1" dirty="0"/>
              <a:t>wznowienia postępowania i uchylenia tego orzeczenia z przekazaniem sprawy do ponownego rozpoznania sąd orzeka w formie postanowienia </a:t>
            </a:r>
            <a:r>
              <a:rPr lang="pl-PL" dirty="0"/>
              <a:t>(art. 93 § 1). </a:t>
            </a:r>
          </a:p>
          <a:p>
            <a:pPr algn="just"/>
            <a:r>
              <a:rPr lang="pl-PL" dirty="0"/>
              <a:t>W sytuacji, w której sąd po wznowieniu postępowania </a:t>
            </a:r>
            <a:r>
              <a:rPr lang="pl-PL" b="1" dirty="0"/>
              <a:t>uniewinnia oskarżonego lub umarza postępowanie,</a:t>
            </a:r>
            <a:r>
              <a:rPr lang="pl-PL" dirty="0"/>
              <a:t> </a:t>
            </a:r>
            <a:r>
              <a:rPr lang="pl-PL" b="1" u="sng" dirty="0"/>
              <a:t>orzeka w formie wyroku niezależnie od tego, jaką formę miało orzeczenie kończące postępowanie.</a:t>
            </a:r>
          </a:p>
        </p:txBody>
      </p:sp>
    </p:spTree>
    <p:extLst>
      <p:ext uri="{BB962C8B-B14F-4D97-AF65-F5344CB8AC3E}">
        <p14:creationId xmlns:p14="http://schemas.microsoft.com/office/powerpoint/2010/main" val="23491940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8952" y="585216"/>
            <a:ext cx="11329416" cy="1499616"/>
          </a:xfrm>
        </p:spPr>
        <p:txBody>
          <a:bodyPr/>
          <a:lstStyle/>
          <a:p>
            <a:r>
              <a:rPr lang="pl-PL" dirty="0"/>
              <a:t>ZASKARŻALNOŚĆ WYROKÓW WYDANYCH W POSTĘPOWANIU WZNOWIENIOWYM</a:t>
            </a:r>
          </a:p>
        </p:txBody>
      </p:sp>
      <p:sp>
        <p:nvSpPr>
          <p:cNvPr id="3" name="Symbol zastępczy zawartości 2"/>
          <p:cNvSpPr>
            <a:spLocks noGrp="1"/>
          </p:cNvSpPr>
          <p:nvPr>
            <p:ph idx="1"/>
          </p:nvPr>
        </p:nvSpPr>
        <p:spPr>
          <a:xfrm>
            <a:off x="758952" y="2286000"/>
            <a:ext cx="11073384" cy="4416552"/>
          </a:xfrm>
        </p:spPr>
        <p:txBody>
          <a:bodyPr>
            <a:normAutofit fontScale="92500" lnSpcReduction="20000"/>
          </a:bodyPr>
          <a:lstStyle/>
          <a:p>
            <a:pPr algn="just"/>
            <a:r>
              <a:rPr lang="pl-PL" b="1" dirty="0"/>
              <a:t>Art. 547.</a:t>
            </a:r>
          </a:p>
          <a:p>
            <a:pPr algn="just"/>
            <a:r>
              <a:rPr lang="pl-PL" dirty="0"/>
              <a:t>§ 3. Uchylając zaskarżone orzeczenie, sąd może wyrokiem uniewinnić oskarżonego, jeżeli nowe fakty lub dowody wskazują na to, że orzeczenie to jest oczywiście niesłuszne, albo też postępowanie umorzyć. </a:t>
            </a:r>
            <a:r>
              <a:rPr lang="pl-PL" b="1" u="sng" dirty="0"/>
              <a:t>Od wyroku uniewinniającego lub umarzającego postępowanie przysługuje środek odwoławczy</a:t>
            </a:r>
            <a:r>
              <a:rPr lang="pl-PL" dirty="0"/>
              <a:t>.</a:t>
            </a:r>
          </a:p>
          <a:p>
            <a:pPr algn="just"/>
            <a:r>
              <a:rPr lang="pl-PL" dirty="0"/>
              <a:t>§ 4. Od orzeczeń, o których mowa w § 3, wydanych przez Sąd Najwyższy, środek odwoławczy nie przysługuje</a:t>
            </a:r>
          </a:p>
          <a:p>
            <a:pPr algn="just"/>
            <a:endParaRPr lang="pl-PL" dirty="0"/>
          </a:p>
          <a:p>
            <a:pPr algn="just"/>
            <a:r>
              <a:rPr lang="pl-PL" dirty="0"/>
              <a:t>Można wnieść apelację od wyroku uniewinniającego lub umarzającego postępowanie tylko wtedy, gdy został on wydany przez sąd okręgowy lub sąd apelacyjny. Jeżeli wyrok wydał sąd apelacyjny sądem odwoławczym będzie Sąd Najwyższy.  </a:t>
            </a:r>
          </a:p>
        </p:txBody>
      </p:sp>
    </p:spTree>
    <p:extLst>
      <p:ext uri="{BB962C8B-B14F-4D97-AF65-F5344CB8AC3E}">
        <p14:creationId xmlns:p14="http://schemas.microsoft.com/office/powerpoint/2010/main" val="146789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5E051C-E0E3-869E-9713-885EA5F9E22A}"/>
              </a:ext>
            </a:extLst>
          </p:cNvPr>
          <p:cNvSpPr>
            <a:spLocks noGrp="1"/>
          </p:cNvSpPr>
          <p:nvPr>
            <p:ph type="title"/>
          </p:nvPr>
        </p:nvSpPr>
        <p:spPr/>
        <p:txBody>
          <a:bodyPr/>
          <a:lstStyle/>
          <a:p>
            <a:r>
              <a:rPr lang="pl-PL" dirty="0"/>
              <a:t>Terminy procesowe</a:t>
            </a:r>
          </a:p>
        </p:txBody>
      </p:sp>
      <p:sp>
        <p:nvSpPr>
          <p:cNvPr id="3" name="Symbol zastępczy zawartości 2">
            <a:extLst>
              <a:ext uri="{FF2B5EF4-FFF2-40B4-BE49-F238E27FC236}">
                <a16:creationId xmlns:a16="http://schemas.microsoft.com/office/drawing/2014/main" id="{E16B87AF-5AAC-338F-EB95-AC7C576D865A}"/>
              </a:ext>
            </a:extLst>
          </p:cNvPr>
          <p:cNvSpPr>
            <a:spLocks noGrp="1"/>
          </p:cNvSpPr>
          <p:nvPr>
            <p:ph idx="1"/>
          </p:nvPr>
        </p:nvSpPr>
        <p:spPr/>
        <p:txBody>
          <a:bodyPr/>
          <a:lstStyle/>
          <a:p>
            <a:pPr algn="just"/>
            <a:r>
              <a:rPr lang="pl-PL" b="1" dirty="0"/>
              <a:t>Art.  124</a:t>
            </a:r>
            <a:r>
              <a:rPr lang="pl-PL" dirty="0"/>
              <a:t>.  Termin jest zachowany, jeżeli przed jego upływem pismo zostało nadane w placówce podmiotu zajmującego się doręczaniem korespondencji na terenie Unii Europejskiej, w polskim urzędzie konsularnym lub złożone przez żołnierza, z wyjątkiem żołnierza pełniącego terytorialną służbę wojskową dyspozycyjnie, w dowództwie jednostki wojskowej albo przez osobę pozbawioną wolności w administracji odpowiedniego zakładu, a przez członka załogi polskiego statku morskiego - kapitanowi statku.</a:t>
            </a:r>
          </a:p>
          <a:p>
            <a:endParaRPr lang="pl-PL" dirty="0"/>
          </a:p>
        </p:txBody>
      </p:sp>
    </p:spTree>
    <p:extLst>
      <p:ext uri="{BB962C8B-B14F-4D97-AF65-F5344CB8AC3E}">
        <p14:creationId xmlns:p14="http://schemas.microsoft.com/office/powerpoint/2010/main" val="3620529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6E4CB4-91E0-1100-66F4-5BF8D280C25E}"/>
              </a:ext>
            </a:extLst>
          </p:cNvPr>
          <p:cNvSpPr>
            <a:spLocks noGrp="1"/>
          </p:cNvSpPr>
          <p:nvPr>
            <p:ph type="title"/>
          </p:nvPr>
        </p:nvSpPr>
        <p:spPr/>
        <p:txBody>
          <a:bodyPr/>
          <a:lstStyle/>
          <a:p>
            <a:r>
              <a:rPr lang="pl-PL" b="1" dirty="0"/>
              <a:t>Wymogi formalne środka odwoławczego</a:t>
            </a:r>
          </a:p>
        </p:txBody>
      </p:sp>
      <p:sp>
        <p:nvSpPr>
          <p:cNvPr id="3" name="Symbol zastępczy zawartości 2">
            <a:extLst>
              <a:ext uri="{FF2B5EF4-FFF2-40B4-BE49-F238E27FC236}">
                <a16:creationId xmlns:a16="http://schemas.microsoft.com/office/drawing/2014/main" id="{DA8F57FB-B012-66FE-D7AC-00E220EDEBCC}"/>
              </a:ext>
            </a:extLst>
          </p:cNvPr>
          <p:cNvSpPr>
            <a:spLocks noGrp="1"/>
          </p:cNvSpPr>
          <p:nvPr>
            <p:ph idx="1"/>
          </p:nvPr>
        </p:nvSpPr>
        <p:spPr/>
        <p:txBody>
          <a:bodyPr/>
          <a:lstStyle/>
          <a:p>
            <a:pPr algn="just"/>
            <a:r>
              <a:rPr lang="pl-PL" b="1" dirty="0"/>
              <a:t>Środek odwoławczy wnosi się na piśmie do organu, który wydał zaskarżone orzeczenie – art. 428 § 1 – pisemność środka odwoławczego.</a:t>
            </a:r>
            <a:endParaRPr lang="en-US" b="1" dirty="0"/>
          </a:p>
          <a:p>
            <a:endParaRPr lang="pl-PL" dirty="0"/>
          </a:p>
        </p:txBody>
      </p:sp>
    </p:spTree>
    <p:extLst>
      <p:ext uri="{BB962C8B-B14F-4D97-AF65-F5344CB8AC3E}">
        <p14:creationId xmlns:p14="http://schemas.microsoft.com/office/powerpoint/2010/main" val="933524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74812" y="286435"/>
            <a:ext cx="10058400" cy="1450757"/>
          </a:xfrm>
        </p:spPr>
        <p:txBody>
          <a:bodyPr/>
          <a:lstStyle/>
          <a:p>
            <a:pPr algn="ctr"/>
            <a:r>
              <a:rPr lang="pl-PL" dirty="0"/>
              <a:t>Wymogi formalne apelacji</a:t>
            </a:r>
          </a:p>
        </p:txBody>
      </p:sp>
      <p:sp>
        <p:nvSpPr>
          <p:cNvPr id="3" name="Symbol zastępczy zawartości 2"/>
          <p:cNvSpPr>
            <a:spLocks noGrp="1"/>
          </p:cNvSpPr>
          <p:nvPr>
            <p:ph idx="1"/>
          </p:nvPr>
        </p:nvSpPr>
        <p:spPr>
          <a:xfrm>
            <a:off x="479376" y="1600200"/>
            <a:ext cx="11449272" cy="5257800"/>
          </a:xfrm>
        </p:spPr>
        <p:txBody>
          <a:bodyPr>
            <a:normAutofit fontScale="92500" lnSpcReduction="20000"/>
          </a:bodyPr>
          <a:lstStyle/>
          <a:p>
            <a:pPr algn="just"/>
            <a:r>
              <a:rPr lang="pl-PL" dirty="0"/>
              <a:t>Musi odpowiadać ogólnym rygorom pisma procesowego – art. 119 oraz wymogom szczególnym :</a:t>
            </a:r>
          </a:p>
          <a:p>
            <a:pPr lvl="1" algn="just"/>
            <a:r>
              <a:rPr lang="pl-PL" dirty="0"/>
              <a:t>Skarżący powinien:</a:t>
            </a:r>
          </a:p>
          <a:p>
            <a:pPr marL="972900" lvl="2" indent="-342900" algn="just">
              <a:buFont typeface="+mj-lt"/>
              <a:buAutoNum type="arabicPeriod"/>
            </a:pPr>
            <a:r>
              <a:rPr lang="pl-PL" b="1" dirty="0"/>
              <a:t>Wskazać zaskarżone orzeczenie</a:t>
            </a:r>
          </a:p>
          <a:p>
            <a:pPr marL="972900" lvl="2" indent="-342900" algn="just">
              <a:buFont typeface="+mj-lt"/>
              <a:buAutoNum type="arabicPeriod"/>
            </a:pPr>
            <a:r>
              <a:rPr lang="pl-PL" b="1" dirty="0"/>
              <a:t>Sformułować zarzuty </a:t>
            </a:r>
            <a:r>
              <a:rPr lang="pl-PL" b="1" dirty="0">
                <a:sym typeface="Wingdings" panose="05000000000000000000" pitchFamily="2" charset="2"/>
              </a:rPr>
              <a:t>– </a:t>
            </a:r>
            <a:r>
              <a:rPr lang="pl-PL" dirty="0">
                <a:sym typeface="Wingdings" panose="05000000000000000000" pitchFamily="2" charset="2"/>
              </a:rPr>
              <a:t>jeżeli apelację wnosi profesjonalny pełnomocnik</a:t>
            </a:r>
            <a:endParaRPr lang="pl-PL" dirty="0"/>
          </a:p>
          <a:p>
            <a:pPr marL="972900" lvl="2" indent="-342900" algn="just">
              <a:buFont typeface="+mj-lt"/>
              <a:buAutoNum type="arabicPeriod"/>
            </a:pPr>
            <a:r>
              <a:rPr lang="pl-PL" dirty="0"/>
              <a:t>Podać czego się domaga – czy chodzi mu o uchylenie orzeczenia i przekazanie sprawy do ponownego rozpoznania, czy o uchylenie wyroku i umorzenie postępowania czy o zmianę orzeczenia i np. uniewinnienie (art. 427 § 1)</a:t>
            </a:r>
          </a:p>
          <a:p>
            <a:pPr marL="972900" lvl="2" indent="-342900" algn="just">
              <a:buFont typeface="+mj-lt"/>
              <a:buAutoNum type="arabicPeriod"/>
            </a:pPr>
            <a:r>
              <a:rPr lang="pl-PL" dirty="0"/>
              <a:t>Jeżeli apelację sporządza obrońca lub pełnomocnik – powinna ona zawierać uzasadnienie (art. 427 § 2)</a:t>
            </a:r>
          </a:p>
          <a:p>
            <a:pPr marL="645750" lvl="1" indent="-285750" algn="just"/>
            <a:r>
              <a:rPr lang="pl-PL" dirty="0"/>
              <a:t>Może również wskazać nowe fakty lub dowody, </a:t>
            </a:r>
            <a:r>
              <a:rPr lang="pl-PL" b="1" dirty="0"/>
              <a:t>jeżeli skarżący nie mógł ich powołać w postępowaniu przed sądem I instancji </a:t>
            </a:r>
            <a:r>
              <a:rPr lang="pl-PL" dirty="0"/>
              <a:t>(art. 427 § 3) </a:t>
            </a:r>
          </a:p>
          <a:p>
            <a:pPr marL="321750" indent="-285750" algn="just"/>
            <a:r>
              <a:rPr lang="pl-PL" dirty="0"/>
              <a:t>Przymus adwokacko – radcowski – </a:t>
            </a:r>
            <a:r>
              <a:rPr lang="pl-PL" b="1" dirty="0"/>
              <a:t>apelacja od wyroku sądu okręgowego, która nie pochodzi od prokuratora powinna zostać sporządzona i podpisana przez adwokata, radcę prawnego albo radcę Prokuratorii Generalnej RP </a:t>
            </a:r>
            <a:r>
              <a:rPr lang="pl-PL" dirty="0"/>
              <a:t>(art. 445  § 1)</a:t>
            </a:r>
          </a:p>
          <a:p>
            <a:pPr marL="321750" indent="-285750" algn="just"/>
            <a:r>
              <a:rPr lang="pl-PL" dirty="0"/>
              <a:t>Do apelacji wniesionej przez obrońcę lub pełnomocnika oraz prokuratora należy dołączyć odpowiednią liczbę odpisów dla stron przeciwnych. Do apelacji wnoszonej do sądu apelacyjnego dołącza się dodatkowo jeden odpis (art. 446  § 2)</a:t>
            </a:r>
          </a:p>
        </p:txBody>
      </p:sp>
      <p:sp>
        <p:nvSpPr>
          <p:cNvPr id="4" name="Nawias klamrowy otwierający 3"/>
          <p:cNvSpPr/>
          <p:nvPr/>
        </p:nvSpPr>
        <p:spPr>
          <a:xfrm>
            <a:off x="751633" y="3140968"/>
            <a:ext cx="216024" cy="792088"/>
          </a:xfrm>
          <a:prstGeom prst="leftBrace">
            <a:avLst>
              <a:gd name="adj1" fmla="val 360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rot="16200000">
            <a:off x="-460214" y="3207170"/>
            <a:ext cx="1879179" cy="738664"/>
          </a:xfrm>
          <a:prstGeom prst="rect">
            <a:avLst/>
          </a:prstGeom>
          <a:noFill/>
        </p:spPr>
        <p:txBody>
          <a:bodyPr wrap="square" rtlCol="0">
            <a:spAutoFit/>
          </a:bodyPr>
          <a:lstStyle/>
          <a:p>
            <a:r>
              <a:rPr lang="pl-PL" sz="1400" dirty="0">
                <a:solidFill>
                  <a:schemeClr val="tx2"/>
                </a:solidFill>
              </a:rPr>
              <a:t>Bezwzględne wymogi środka odwoławczego</a:t>
            </a:r>
          </a:p>
        </p:txBody>
      </p:sp>
    </p:spTree>
    <p:extLst>
      <p:ext uri="{BB962C8B-B14F-4D97-AF65-F5344CB8AC3E}">
        <p14:creationId xmlns:p14="http://schemas.microsoft.com/office/powerpoint/2010/main" val="420741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249A4A-C87C-ACB1-1356-71E020143B78}"/>
              </a:ext>
            </a:extLst>
          </p:cNvPr>
          <p:cNvSpPr>
            <a:spLocks noGrp="1"/>
          </p:cNvSpPr>
          <p:nvPr>
            <p:ph type="title"/>
          </p:nvPr>
        </p:nvSpPr>
        <p:spPr/>
        <p:txBody>
          <a:bodyPr/>
          <a:lstStyle/>
          <a:p>
            <a:pPr algn="ctr"/>
            <a:r>
              <a:rPr lang="pl-PL" dirty="0"/>
              <a:t>Wymogi formalne apelacji</a:t>
            </a:r>
          </a:p>
        </p:txBody>
      </p:sp>
      <p:sp>
        <p:nvSpPr>
          <p:cNvPr id="4" name="Symbol zastępczy zawartości 3">
            <a:extLst>
              <a:ext uri="{FF2B5EF4-FFF2-40B4-BE49-F238E27FC236}">
                <a16:creationId xmlns:a16="http://schemas.microsoft.com/office/drawing/2014/main" id="{A84262B2-5722-EA6D-2303-BC8FCD716586}"/>
              </a:ext>
            </a:extLst>
          </p:cNvPr>
          <p:cNvSpPr>
            <a:spLocks noGrp="1"/>
          </p:cNvSpPr>
          <p:nvPr>
            <p:ph idx="1"/>
          </p:nvPr>
        </p:nvSpPr>
        <p:spPr>
          <a:xfrm>
            <a:off x="838200" y="1825625"/>
            <a:ext cx="10515600" cy="4337598"/>
          </a:xfrm>
          <a:prstGeom prst="rect">
            <a:avLst/>
          </a:prstGeom>
        </p:spPr>
        <p:txBody>
          <a:bodyPr wrap="square">
            <a:spAutoFit/>
          </a:bodyPr>
          <a:lstStyle/>
          <a:p>
            <a:pPr marL="0" indent="0" algn="just">
              <a:buNone/>
            </a:pPr>
            <a:endParaRPr lang="pl-PL" sz="3200" dirty="0">
              <a:sym typeface="Wingdings" panose="05000000000000000000" pitchFamily="2" charset="2"/>
            </a:endParaRPr>
          </a:p>
          <a:p>
            <a:pPr marL="800100" lvl="1" indent="-342900" algn="just">
              <a:buFont typeface="+mj-lt"/>
              <a:buAutoNum type="arabicPeriod"/>
            </a:pPr>
            <a:r>
              <a:rPr lang="pl-PL" sz="3200" dirty="0">
                <a:sym typeface="Wingdings" panose="05000000000000000000" pitchFamily="2" charset="2"/>
              </a:rPr>
              <a:t>Co skarżymy – jakie orzeczenie</a:t>
            </a:r>
          </a:p>
          <a:p>
            <a:pPr marL="800100" lvl="1" indent="-342900" algn="just">
              <a:buFont typeface="+mj-lt"/>
              <a:buAutoNum type="arabicPeriod"/>
            </a:pPr>
            <a:r>
              <a:rPr lang="pl-PL" sz="3200" dirty="0">
                <a:sym typeface="Wingdings" panose="05000000000000000000" pitchFamily="2" charset="2"/>
              </a:rPr>
              <a:t>W jakim zakresie – w całości, w części (domniemania z art. 447 k.p.k. w wypadku apelacji!)</a:t>
            </a:r>
            <a:r>
              <a:rPr lang="pl-PL" sz="3200" b="1" dirty="0"/>
              <a:t> Art. 443a k.p.k. – </a:t>
            </a:r>
            <a:r>
              <a:rPr lang="pl-PL" sz="3200" dirty="0"/>
              <a:t>zaskarżenie uzasadnienia orzeczenia - </a:t>
            </a:r>
            <a:r>
              <a:rPr lang="pl-PL" sz="3200" b="1" u="sng" dirty="0"/>
              <a:t>skarżąc wyłącznie uzasadnienie wystarczy wnieść zażalenie, a nie apelację.</a:t>
            </a:r>
            <a:endParaRPr lang="pl-PL" sz="3200" dirty="0">
              <a:sym typeface="Wingdings" panose="05000000000000000000" pitchFamily="2" charset="2"/>
            </a:endParaRPr>
          </a:p>
          <a:p>
            <a:pPr marL="800100" lvl="1" indent="-342900" algn="just">
              <a:buFont typeface="+mj-lt"/>
              <a:buAutoNum type="arabicPeriod"/>
            </a:pPr>
            <a:r>
              <a:rPr lang="pl-PL" sz="3200" dirty="0">
                <a:sym typeface="Wingdings" panose="05000000000000000000" pitchFamily="2" charset="2"/>
              </a:rPr>
              <a:t>Dlaczego coś skarżymy  zarzuty (jeżeli jesteśmy obrońcą lub pełnomocnikiem albo prokuratorem)</a:t>
            </a:r>
          </a:p>
          <a:p>
            <a:pPr marL="800100" lvl="1" indent="-342900" algn="just">
              <a:buFont typeface="+mj-lt"/>
              <a:buAutoNum type="arabicPeriod"/>
            </a:pPr>
            <a:r>
              <a:rPr lang="pl-PL" sz="3200" dirty="0">
                <a:sym typeface="Wingdings" panose="05000000000000000000" pitchFamily="2" charset="2"/>
              </a:rPr>
              <a:t>Czego się domagamy.</a:t>
            </a:r>
            <a:endParaRPr lang="pl-PL" sz="3200" dirty="0"/>
          </a:p>
        </p:txBody>
      </p:sp>
    </p:spTree>
    <p:extLst>
      <p:ext uri="{BB962C8B-B14F-4D97-AF65-F5344CB8AC3E}">
        <p14:creationId xmlns:p14="http://schemas.microsoft.com/office/powerpoint/2010/main" val="291729993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1934</TotalTime>
  <Words>9271</Words>
  <Application>Microsoft Office PowerPoint</Application>
  <PresentationFormat>Panoramiczny</PresentationFormat>
  <Paragraphs>442</Paragraphs>
  <Slides>59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59</vt:i4>
      </vt:variant>
    </vt:vector>
  </HeadingPairs>
  <TitlesOfParts>
    <vt:vector size="64" baseType="lpstr">
      <vt:lpstr>Arial</vt:lpstr>
      <vt:lpstr>Calibri</vt:lpstr>
      <vt:lpstr>Calibri Light</vt:lpstr>
      <vt:lpstr>Wingdings</vt:lpstr>
      <vt:lpstr>Motyw pakietu Office</vt:lpstr>
      <vt:lpstr>Dopuszczalność apelacji, osoby uprawnione i termin wniesienia </vt:lpstr>
      <vt:lpstr>Termin do wniesienia apelacji </vt:lpstr>
      <vt:lpstr>Terminy procesowe </vt:lpstr>
      <vt:lpstr>Przywrócenie terminu zawitego</vt:lpstr>
      <vt:lpstr>Terminy procesowe </vt:lpstr>
      <vt:lpstr>Terminy procesowe</vt:lpstr>
      <vt:lpstr>Wymogi formalne środka odwoławczego</vt:lpstr>
      <vt:lpstr>Wymogi formalne apelacji</vt:lpstr>
      <vt:lpstr>Wymogi formalne apelacji</vt:lpstr>
      <vt:lpstr>Tryb wnoszenia apelacji  </vt:lpstr>
      <vt:lpstr>Tryb wnoszenia apelacji  </vt:lpstr>
      <vt:lpstr>Tryb wnoszenia apelacji </vt:lpstr>
      <vt:lpstr>Kazus</vt:lpstr>
      <vt:lpstr>Zarzuty w środku odwoławczym – czy obligatoryjne?</vt:lpstr>
      <vt:lpstr>Zarzuty – co może być przedmiotem zarzutu?</vt:lpstr>
      <vt:lpstr>Zarzuty i przyczyny odwoławcze </vt:lpstr>
      <vt:lpstr>Względne przyczyny odwoławcze - art. 438 k.p.k. </vt:lpstr>
      <vt:lpstr>Względne przyczyny odwoławcze - art. 438 k.p.k. </vt:lpstr>
      <vt:lpstr>Względne przyczyny odwoławcze - art. 438 k.p.k. </vt:lpstr>
      <vt:lpstr>Względne przyczyny odwoławcze - art. 438 k.p.k. </vt:lpstr>
      <vt:lpstr>Zasady, którymi należy się kierować przy formułowaniu zarzutów</vt:lpstr>
      <vt:lpstr>Opis uchybienia nr 1</vt:lpstr>
      <vt:lpstr>Opis uchybienia nr 2</vt:lpstr>
      <vt:lpstr>Opis uchybienia nr 3</vt:lpstr>
      <vt:lpstr>Opis uchybienia nr 4</vt:lpstr>
      <vt:lpstr>Bezwzględne przyczyny odwoławcze – art. 439 </vt:lpstr>
      <vt:lpstr>Bezwzględne przyczyny odwoławcze – art. 439 </vt:lpstr>
      <vt:lpstr>Rozpoznanie sprawy przez sąd odwoławczy – granice zaskarżenia. </vt:lpstr>
      <vt:lpstr>Możliwość orzekania poza granicami zaskarżenia</vt:lpstr>
      <vt:lpstr>Zakaz reformationis in peius i reguły ne peius</vt:lpstr>
      <vt:lpstr>Zakaz reformationis in peius i reguły ne peius</vt:lpstr>
      <vt:lpstr>Zażalenie jako środek odwoławczy</vt:lpstr>
      <vt:lpstr>Zażalenie jako środek odwoławczy </vt:lpstr>
      <vt:lpstr>Tryb wnoszenia zażalenia</vt:lpstr>
      <vt:lpstr>Tryb wnoszenia zażalenia</vt:lpstr>
      <vt:lpstr>Zażalenie w postępowaniu przygotowawczym </vt:lpstr>
      <vt:lpstr>Rozpoznanie zażalenia </vt:lpstr>
      <vt:lpstr>Organy rozpatrujące zażalenie</vt:lpstr>
      <vt:lpstr>Wznowienie postępowania </vt:lpstr>
      <vt:lpstr>Wznowienie postępowania </vt:lpstr>
      <vt:lpstr>Kierunek wznowienia postępowania </vt:lpstr>
      <vt:lpstr>Przesłanki wznowienia postępowania </vt:lpstr>
      <vt:lpstr>PRZESTĘPSTWO POPEŁNIONE W ZWIĄZKU Z POSTĘPOWANIEM JAKO PODSTAWA WZNOWIENIA</vt:lpstr>
      <vt:lpstr>NOWE FAKTY LUB DOWODY JAKO PODSTAWA WZNOWIENIA POSTĘPOWANIA</vt:lpstr>
      <vt:lpstr>NOWE FAKTY LUB DOWODY JAKO PODSTAWA WZNOWIENIA POSTĘPOWANIA</vt:lpstr>
      <vt:lpstr>ORZECZENIE TRYBUNAŁU KONSTYTUCYJNEGO JAKO PODSTAWA WZNOWIENIA POSTĘPOWANIA</vt:lpstr>
      <vt:lpstr>ROZSTRZYGNIĘCIE ORGANU MIĘDZYNARODOWEGO JAKO PODSTAWA WZNOWIENIA POSTĘPOWANIA</vt:lpstr>
      <vt:lpstr>Art. 540a – wznowienie wyłącznie na niekorzyść </vt:lpstr>
      <vt:lpstr>ROZPOZNANIE SPRAWY POD NIEOBECNOŚĆ OSKARŻONEGO JAKO PODSTAWA WZNOWIENIA POSTĘPOWANIA</vt:lpstr>
      <vt:lpstr>ROZPOZNANIE SPRAWY POD NIEOBECNOŚĆ OSKARŻONEGO JAKO PODSTAWA WZNOWIENIA POSTĘPOWANIA</vt:lpstr>
      <vt:lpstr>Wznowienie postępowania z Urzędu </vt:lpstr>
      <vt:lpstr>Tryb wznowienia postępowania </vt:lpstr>
      <vt:lpstr>Tryb wznowienia postępowania</vt:lpstr>
      <vt:lpstr>Prezentacja programu PowerPoint</vt:lpstr>
      <vt:lpstr>Prezentacja programu PowerPoint</vt:lpstr>
      <vt:lpstr>Prezentacja programu PowerPoint</vt:lpstr>
      <vt:lpstr>Rodzaje rozstrzygnięć </vt:lpstr>
      <vt:lpstr>Forma orzeczenia </vt:lpstr>
      <vt:lpstr>ZASKARŻALNOŚĆ WYROKÓW WYDANYCH W POSTĘPOWANIU WZNOWIENIOWYM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Postępowanie przed sądem I instancji – kazusy. Apelacja i zażalenie – cz. I</dc:title>
  <dc:creator>Karol Jarząbek</dc:creator>
  <cp:lastModifiedBy>Karol</cp:lastModifiedBy>
  <cp:revision>11</cp:revision>
  <dcterms:created xsi:type="dcterms:W3CDTF">2022-05-06T08:22:40Z</dcterms:created>
  <dcterms:modified xsi:type="dcterms:W3CDTF">2024-06-09T07:30:43Z</dcterms:modified>
</cp:coreProperties>
</file>