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375" r:id="rId2"/>
    <p:sldId id="257" r:id="rId3"/>
    <p:sldId id="260" r:id="rId4"/>
    <p:sldId id="261" r:id="rId5"/>
    <p:sldId id="262" r:id="rId6"/>
    <p:sldId id="263" r:id="rId7"/>
    <p:sldId id="363" r:id="rId8"/>
    <p:sldId id="364" r:id="rId9"/>
    <p:sldId id="366" r:id="rId10"/>
    <p:sldId id="367" r:id="rId11"/>
    <p:sldId id="368" r:id="rId12"/>
    <p:sldId id="369" r:id="rId13"/>
    <p:sldId id="370" r:id="rId14"/>
    <p:sldId id="372" r:id="rId15"/>
    <p:sldId id="373" r:id="rId16"/>
    <p:sldId id="264" r:id="rId17"/>
    <p:sldId id="265" r:id="rId18"/>
    <p:sldId id="266" r:id="rId19"/>
    <p:sldId id="268" r:id="rId20"/>
    <p:sldId id="270" r:id="rId21"/>
    <p:sldId id="271" r:id="rId22"/>
    <p:sldId id="272" r:id="rId23"/>
    <p:sldId id="274" r:id="rId24"/>
    <p:sldId id="275" r:id="rId25"/>
    <p:sldId id="276" r:id="rId26"/>
    <p:sldId id="277" r:id="rId27"/>
    <p:sldId id="279" r:id="rId28"/>
    <p:sldId id="280" r:id="rId29"/>
    <p:sldId id="281" r:id="rId30"/>
    <p:sldId id="283" r:id="rId31"/>
    <p:sldId id="284" r:id="rId32"/>
    <p:sldId id="285" r:id="rId33"/>
    <p:sldId id="286" r:id="rId34"/>
    <p:sldId id="287" r:id="rId35"/>
    <p:sldId id="288" r:id="rId36"/>
    <p:sldId id="289" r:id="rId37"/>
    <p:sldId id="374" r:id="rId38"/>
    <p:sldId id="290" r:id="rId39"/>
    <p:sldId id="291" r:id="rId40"/>
    <p:sldId id="292" r:id="rId41"/>
    <p:sldId id="294" r:id="rId42"/>
    <p:sldId id="295" r:id="rId43"/>
    <p:sldId id="296" r:id="rId44"/>
    <p:sldId id="297" r:id="rId45"/>
    <p:sldId id="298" r:id="rId46"/>
    <p:sldId id="444" r:id="rId47"/>
    <p:sldId id="392" r:id="rId48"/>
    <p:sldId id="299" r:id="rId49"/>
    <p:sldId id="343" r:id="rId50"/>
    <p:sldId id="300" r:id="rId51"/>
    <p:sldId id="301" r:id="rId52"/>
    <p:sldId id="302" r:id="rId53"/>
    <p:sldId id="303" r:id="rId54"/>
    <p:sldId id="344" r:id="rId55"/>
    <p:sldId id="304" r:id="rId56"/>
    <p:sldId id="305" r:id="rId57"/>
    <p:sldId id="306" r:id="rId58"/>
    <p:sldId id="307" r:id="rId59"/>
    <p:sldId id="308" r:id="rId60"/>
    <p:sldId id="309" r:id="rId61"/>
    <p:sldId id="443" r:id="rId62"/>
    <p:sldId id="346" r:id="rId63"/>
    <p:sldId id="311" r:id="rId64"/>
    <p:sldId id="376" r:id="rId65"/>
    <p:sldId id="378" r:id="rId66"/>
    <p:sldId id="379" r:id="rId67"/>
    <p:sldId id="380" r:id="rId68"/>
    <p:sldId id="382" r:id="rId69"/>
    <p:sldId id="384" r:id="rId70"/>
    <p:sldId id="385" r:id="rId71"/>
    <p:sldId id="387" r:id="rId72"/>
    <p:sldId id="389" r:id="rId73"/>
    <p:sldId id="390" r:id="rId74"/>
    <p:sldId id="393" r:id="rId75"/>
    <p:sldId id="394" r:id="rId76"/>
    <p:sldId id="395" r:id="rId77"/>
    <p:sldId id="396" r:id="rId78"/>
    <p:sldId id="397" r:id="rId79"/>
    <p:sldId id="398" r:id="rId80"/>
    <p:sldId id="399" r:id="rId81"/>
    <p:sldId id="400" r:id="rId82"/>
    <p:sldId id="401" r:id="rId8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varScale="1">
        <p:scale>
          <a:sx n="63" d="100"/>
          <a:sy n="63" d="100"/>
        </p:scale>
        <p:origin x="840"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869591-2AFA-4DC3-AFA7-3119F4F2DC75}" type="doc">
      <dgm:prSet loTypeId="urn:microsoft.com/office/officeart/2009/3/layout/DescendingProcess" loCatId="process" qsTypeId="urn:microsoft.com/office/officeart/2005/8/quickstyle/simple3" qsCatId="simple" csTypeId="urn:microsoft.com/office/officeart/2005/8/colors/accent2_4" csCatId="accent2" phldr="1"/>
      <dgm:spPr/>
      <dgm:t>
        <a:bodyPr/>
        <a:lstStyle/>
        <a:p>
          <a:endParaRPr lang="pl-PL"/>
        </a:p>
      </dgm:t>
    </dgm:pt>
    <dgm:pt modelId="{5A3E33D4-9783-4548-90AC-19508FFC4AE5}">
      <dgm:prSet phldrT="[Tekst]"/>
      <dgm:spPr/>
      <dgm:t>
        <a:bodyPr/>
        <a:lstStyle/>
        <a:p>
          <a:r>
            <a:rPr lang="pl-PL" dirty="0"/>
            <a:t>ustalenie czy został popełniony czyn zabroniony i czy stanowi on przestępstwo </a:t>
          </a:r>
        </a:p>
      </dgm:t>
    </dgm:pt>
    <dgm:pt modelId="{B77FAEA7-C5B2-4CF8-AE76-F65309ED6491}" type="parTrans" cxnId="{BDDB8476-FA17-4094-9097-79DAF1DC5DF7}">
      <dgm:prSet/>
      <dgm:spPr/>
      <dgm:t>
        <a:bodyPr/>
        <a:lstStyle/>
        <a:p>
          <a:endParaRPr lang="pl-PL"/>
        </a:p>
      </dgm:t>
    </dgm:pt>
    <dgm:pt modelId="{75435228-F22D-4CF0-90A8-8FE1E97E7DCD}" type="sibTrans" cxnId="{BDDB8476-FA17-4094-9097-79DAF1DC5DF7}">
      <dgm:prSet/>
      <dgm:spPr/>
      <dgm:t>
        <a:bodyPr/>
        <a:lstStyle/>
        <a:p>
          <a:endParaRPr lang="pl-PL"/>
        </a:p>
      </dgm:t>
    </dgm:pt>
    <dgm:pt modelId="{8CAED743-DFFD-4F9E-A094-6812A2F4CAAC}">
      <dgm:prSet phldrT="[Tekst]"/>
      <dgm:spPr/>
      <dgm:t>
        <a:bodyPr/>
        <a:lstStyle/>
        <a:p>
          <a:r>
            <a:rPr lang="pl-PL" dirty="0"/>
            <a:t>wykrycie i w razie potrzeby ujęcie sprawcy</a:t>
          </a:r>
        </a:p>
      </dgm:t>
    </dgm:pt>
    <dgm:pt modelId="{5D8DBDD8-C1E0-4301-A1A7-B6176D6ED596}" type="parTrans" cxnId="{269A2E5E-9C94-454F-A27F-871A98B36589}">
      <dgm:prSet/>
      <dgm:spPr/>
      <dgm:t>
        <a:bodyPr/>
        <a:lstStyle/>
        <a:p>
          <a:endParaRPr lang="pl-PL"/>
        </a:p>
      </dgm:t>
    </dgm:pt>
    <dgm:pt modelId="{CDC3BEF8-B29A-4426-B66F-46FBE57C17D5}" type="sibTrans" cxnId="{269A2E5E-9C94-454F-A27F-871A98B36589}">
      <dgm:prSet/>
      <dgm:spPr/>
      <dgm:t>
        <a:bodyPr/>
        <a:lstStyle/>
        <a:p>
          <a:endParaRPr lang="pl-PL"/>
        </a:p>
      </dgm:t>
    </dgm:pt>
    <dgm:pt modelId="{76AD2305-1585-4A69-8E69-09DA4C041F3F}">
      <dgm:prSet phldrT="[Tekst]"/>
      <dgm:spPr/>
      <dgm:t>
        <a:bodyPr/>
        <a:lstStyle/>
        <a:p>
          <a:r>
            <a:rPr lang="pl-PL" dirty="0"/>
            <a:t>zebranie danych o podejrzanym zgodnie z art. 213 i 214 k.p.k.  </a:t>
          </a:r>
        </a:p>
      </dgm:t>
    </dgm:pt>
    <dgm:pt modelId="{49F15E73-4144-429F-9DBA-DD80B5F10D91}" type="parTrans" cxnId="{7F1292C5-BB3D-4B3E-93CD-95484E7F0C49}">
      <dgm:prSet/>
      <dgm:spPr/>
      <dgm:t>
        <a:bodyPr/>
        <a:lstStyle/>
        <a:p>
          <a:endParaRPr lang="pl-PL"/>
        </a:p>
      </dgm:t>
    </dgm:pt>
    <dgm:pt modelId="{BA415984-A471-4C75-A69C-275E3F04674D}" type="sibTrans" cxnId="{7F1292C5-BB3D-4B3E-93CD-95484E7F0C49}">
      <dgm:prSet/>
      <dgm:spPr/>
      <dgm:t>
        <a:bodyPr/>
        <a:lstStyle/>
        <a:p>
          <a:endParaRPr lang="pl-PL"/>
        </a:p>
      </dgm:t>
    </dgm:pt>
    <dgm:pt modelId="{C8B19BFC-C333-41B7-8414-243B3F81A5BA}">
      <dgm:prSet phldrT="[Tekst]"/>
      <dgm:spPr/>
      <dgm:t>
        <a:bodyPr/>
        <a:lstStyle/>
        <a:p>
          <a:r>
            <a:rPr lang="pl-PL" dirty="0"/>
            <a:t>wyjaśnienie okoliczności sprawy, w tym ustalenie osób pokrzywdzonych i rozmiarów szkody  </a:t>
          </a:r>
        </a:p>
      </dgm:t>
    </dgm:pt>
    <dgm:pt modelId="{3A96B3BB-15F7-4183-8A92-C43DB2A25E19}" type="parTrans" cxnId="{1174F582-5083-4012-AE90-CDD27116EA2D}">
      <dgm:prSet/>
      <dgm:spPr/>
      <dgm:t>
        <a:bodyPr/>
        <a:lstStyle/>
        <a:p>
          <a:endParaRPr lang="pl-PL"/>
        </a:p>
      </dgm:t>
    </dgm:pt>
    <dgm:pt modelId="{1C3543B8-E32F-4594-A58B-3B2FB454C3E9}" type="sibTrans" cxnId="{1174F582-5083-4012-AE90-CDD27116EA2D}">
      <dgm:prSet/>
      <dgm:spPr/>
      <dgm:t>
        <a:bodyPr/>
        <a:lstStyle/>
        <a:p>
          <a:endParaRPr lang="pl-PL"/>
        </a:p>
      </dgm:t>
    </dgm:pt>
    <dgm:pt modelId="{080C6EE5-75E5-483F-AAB5-7E7E79D06109}">
      <dgm:prSet phldrT="[Tekst]"/>
      <dgm:spPr/>
      <dgm:t>
        <a:bodyPr/>
        <a:lstStyle/>
        <a:p>
          <a:r>
            <a:rPr lang="pl-PL" dirty="0"/>
            <a:t>zebranie, zabezpieczenie i w niezbędnym zakresie utrwalenie dowodów dla sądu. </a:t>
          </a:r>
        </a:p>
      </dgm:t>
    </dgm:pt>
    <dgm:pt modelId="{1B848053-789F-449C-8F3C-27BC477EABDE}" type="parTrans" cxnId="{C42EBF15-9B88-4D3B-8E7A-2D9D2713F35C}">
      <dgm:prSet/>
      <dgm:spPr/>
      <dgm:t>
        <a:bodyPr/>
        <a:lstStyle/>
        <a:p>
          <a:endParaRPr lang="pl-PL"/>
        </a:p>
      </dgm:t>
    </dgm:pt>
    <dgm:pt modelId="{D230836D-64B9-4948-8D4C-E69D076F7D66}" type="sibTrans" cxnId="{C42EBF15-9B88-4D3B-8E7A-2D9D2713F35C}">
      <dgm:prSet/>
      <dgm:spPr/>
      <dgm:t>
        <a:bodyPr/>
        <a:lstStyle/>
        <a:p>
          <a:endParaRPr lang="pl-PL"/>
        </a:p>
      </dgm:t>
    </dgm:pt>
    <dgm:pt modelId="{63D560C6-BF63-48CC-AA0B-17107703C157}" type="pres">
      <dgm:prSet presAssocID="{B9869591-2AFA-4DC3-AFA7-3119F4F2DC75}" presName="Name0" presStyleCnt="0">
        <dgm:presLayoutVars>
          <dgm:chMax val="7"/>
          <dgm:chPref val="5"/>
        </dgm:presLayoutVars>
      </dgm:prSet>
      <dgm:spPr/>
    </dgm:pt>
    <dgm:pt modelId="{00DAC4FC-4F70-4C33-BE34-9378D3A3DECF}" type="pres">
      <dgm:prSet presAssocID="{B9869591-2AFA-4DC3-AFA7-3119F4F2DC75}" presName="arrowNode" presStyleLbl="node1" presStyleIdx="0" presStyleCnt="1"/>
      <dgm:spPr/>
    </dgm:pt>
    <dgm:pt modelId="{6865BA61-D8AC-4DC0-8C63-732FF25D55A5}" type="pres">
      <dgm:prSet presAssocID="{5A3E33D4-9783-4548-90AC-19508FFC4AE5}" presName="txNode1" presStyleLbl="revTx" presStyleIdx="0" presStyleCnt="5" custScaleX="219115" custLinFactNeighborX="53055" custLinFactNeighborY="8476">
        <dgm:presLayoutVars>
          <dgm:bulletEnabled val="1"/>
        </dgm:presLayoutVars>
      </dgm:prSet>
      <dgm:spPr/>
    </dgm:pt>
    <dgm:pt modelId="{BBAF6B4C-D3C8-4BD0-834C-A1BFF50073D7}" type="pres">
      <dgm:prSet presAssocID="{8CAED743-DFFD-4F9E-A094-6812A2F4CAAC}" presName="txNode2" presStyleLbl="revTx" presStyleIdx="1" presStyleCnt="5" custLinFactNeighborX="-9338" custLinFactNeighborY="-14651">
        <dgm:presLayoutVars>
          <dgm:bulletEnabled val="1"/>
        </dgm:presLayoutVars>
      </dgm:prSet>
      <dgm:spPr/>
    </dgm:pt>
    <dgm:pt modelId="{09E9DB9E-40ED-4A14-B4F8-6F4DACCF2D7A}" type="pres">
      <dgm:prSet presAssocID="{CDC3BEF8-B29A-4426-B66F-46FBE57C17D5}" presName="dotNode2" presStyleCnt="0"/>
      <dgm:spPr/>
    </dgm:pt>
    <dgm:pt modelId="{5792A796-93FB-44EF-925A-3A2845ACD736}" type="pres">
      <dgm:prSet presAssocID="{CDC3BEF8-B29A-4426-B66F-46FBE57C17D5}" presName="dotRepeatNode" presStyleLbl="fgShp" presStyleIdx="0" presStyleCnt="3"/>
      <dgm:spPr/>
    </dgm:pt>
    <dgm:pt modelId="{68FD3221-E28F-4C84-9B40-3531AE7FCF74}" type="pres">
      <dgm:prSet presAssocID="{76AD2305-1585-4A69-8E69-09DA4C041F3F}" presName="txNode3" presStyleLbl="revTx" presStyleIdx="2" presStyleCnt="5" custLinFactNeighborX="6134" custLinFactNeighborY="54126">
        <dgm:presLayoutVars>
          <dgm:bulletEnabled val="1"/>
        </dgm:presLayoutVars>
      </dgm:prSet>
      <dgm:spPr/>
    </dgm:pt>
    <dgm:pt modelId="{2F9494D3-D6A4-49FC-9DCB-87405C61E764}" type="pres">
      <dgm:prSet presAssocID="{BA415984-A471-4C75-A69C-275E3F04674D}" presName="dotNode3" presStyleCnt="0"/>
      <dgm:spPr/>
    </dgm:pt>
    <dgm:pt modelId="{DDF4AFBC-BFB8-47A8-9537-DE4114B3F9D0}" type="pres">
      <dgm:prSet presAssocID="{BA415984-A471-4C75-A69C-275E3F04674D}" presName="dotRepeatNode" presStyleLbl="fgShp" presStyleIdx="1" presStyleCnt="3"/>
      <dgm:spPr/>
    </dgm:pt>
    <dgm:pt modelId="{9CD32EF3-1D4B-4E26-AD84-341EEA937C41}" type="pres">
      <dgm:prSet presAssocID="{C8B19BFC-C333-41B7-8414-243B3F81A5BA}" presName="txNode4" presStyleLbl="revTx" presStyleIdx="3" presStyleCnt="5" custScaleX="172163" custScaleY="172926" custLinFactNeighborX="21452" custLinFactNeighborY="4412">
        <dgm:presLayoutVars>
          <dgm:bulletEnabled val="1"/>
        </dgm:presLayoutVars>
      </dgm:prSet>
      <dgm:spPr/>
    </dgm:pt>
    <dgm:pt modelId="{2DB4B536-AE70-43B2-9B06-B60D4AB3595C}" type="pres">
      <dgm:prSet presAssocID="{1C3543B8-E32F-4594-A58B-3B2FB454C3E9}" presName="dotNode4" presStyleCnt="0"/>
      <dgm:spPr/>
    </dgm:pt>
    <dgm:pt modelId="{4F34B631-84CC-4AF0-A6C0-435B47EDD7A4}" type="pres">
      <dgm:prSet presAssocID="{1C3543B8-E32F-4594-A58B-3B2FB454C3E9}" presName="dotRepeatNode" presStyleLbl="fgShp" presStyleIdx="2" presStyleCnt="3"/>
      <dgm:spPr/>
    </dgm:pt>
    <dgm:pt modelId="{DDF353A5-E078-4218-997F-C5DB87DCF908}" type="pres">
      <dgm:prSet presAssocID="{080C6EE5-75E5-483F-AAB5-7E7E79D06109}" presName="txNode5" presStyleLbl="revTx" presStyleIdx="4" presStyleCnt="5" custScaleX="252406" custScaleY="133906" custLinFactNeighborX="-36074" custLinFactNeighborY="-2941">
        <dgm:presLayoutVars>
          <dgm:bulletEnabled val="1"/>
        </dgm:presLayoutVars>
      </dgm:prSet>
      <dgm:spPr/>
    </dgm:pt>
  </dgm:ptLst>
  <dgm:cxnLst>
    <dgm:cxn modelId="{2CAEB70C-4E9A-4FFC-A189-4DAD401AC741}" type="presOf" srcId="{5A3E33D4-9783-4548-90AC-19508FFC4AE5}" destId="{6865BA61-D8AC-4DC0-8C63-732FF25D55A5}" srcOrd="0" destOrd="0" presId="urn:microsoft.com/office/officeart/2009/3/layout/DescendingProcess"/>
    <dgm:cxn modelId="{C42B240D-10F0-4663-96AD-36695637949A}" type="presOf" srcId="{8CAED743-DFFD-4F9E-A094-6812A2F4CAAC}" destId="{BBAF6B4C-D3C8-4BD0-834C-A1BFF50073D7}" srcOrd="0" destOrd="0" presId="urn:microsoft.com/office/officeart/2009/3/layout/DescendingProcess"/>
    <dgm:cxn modelId="{C42EBF15-9B88-4D3B-8E7A-2D9D2713F35C}" srcId="{B9869591-2AFA-4DC3-AFA7-3119F4F2DC75}" destId="{080C6EE5-75E5-483F-AAB5-7E7E79D06109}" srcOrd="4" destOrd="0" parTransId="{1B848053-789F-449C-8F3C-27BC477EABDE}" sibTransId="{D230836D-64B9-4948-8D4C-E69D076F7D66}"/>
    <dgm:cxn modelId="{09D5BB34-7654-4B94-A412-DD2522CC47EA}" type="presOf" srcId="{76AD2305-1585-4A69-8E69-09DA4C041F3F}" destId="{68FD3221-E28F-4C84-9B40-3531AE7FCF74}" srcOrd="0" destOrd="0" presId="urn:microsoft.com/office/officeart/2009/3/layout/DescendingProcess"/>
    <dgm:cxn modelId="{269A2E5E-9C94-454F-A27F-871A98B36589}" srcId="{B9869591-2AFA-4DC3-AFA7-3119F4F2DC75}" destId="{8CAED743-DFFD-4F9E-A094-6812A2F4CAAC}" srcOrd="1" destOrd="0" parTransId="{5D8DBDD8-C1E0-4301-A1A7-B6176D6ED596}" sibTransId="{CDC3BEF8-B29A-4426-B66F-46FBE57C17D5}"/>
    <dgm:cxn modelId="{6388985F-2B05-4B20-B677-B376030C6DD7}" type="presOf" srcId="{1C3543B8-E32F-4594-A58B-3B2FB454C3E9}" destId="{4F34B631-84CC-4AF0-A6C0-435B47EDD7A4}" srcOrd="0" destOrd="0" presId="urn:microsoft.com/office/officeart/2009/3/layout/DescendingProcess"/>
    <dgm:cxn modelId="{7DC19C66-EA47-4CE4-803A-F9CA9F501D35}" type="presOf" srcId="{B9869591-2AFA-4DC3-AFA7-3119F4F2DC75}" destId="{63D560C6-BF63-48CC-AA0B-17107703C157}" srcOrd="0" destOrd="0" presId="urn:microsoft.com/office/officeart/2009/3/layout/DescendingProcess"/>
    <dgm:cxn modelId="{BDDB8476-FA17-4094-9097-79DAF1DC5DF7}" srcId="{B9869591-2AFA-4DC3-AFA7-3119F4F2DC75}" destId="{5A3E33D4-9783-4548-90AC-19508FFC4AE5}" srcOrd="0" destOrd="0" parTransId="{B77FAEA7-C5B2-4CF8-AE76-F65309ED6491}" sibTransId="{75435228-F22D-4CF0-90A8-8FE1E97E7DCD}"/>
    <dgm:cxn modelId="{1174F582-5083-4012-AE90-CDD27116EA2D}" srcId="{B9869591-2AFA-4DC3-AFA7-3119F4F2DC75}" destId="{C8B19BFC-C333-41B7-8414-243B3F81A5BA}" srcOrd="3" destOrd="0" parTransId="{3A96B3BB-15F7-4183-8A92-C43DB2A25E19}" sibTransId="{1C3543B8-E32F-4594-A58B-3B2FB454C3E9}"/>
    <dgm:cxn modelId="{2B29F389-5511-402D-9B90-E4FCD4063A3F}" type="presOf" srcId="{080C6EE5-75E5-483F-AAB5-7E7E79D06109}" destId="{DDF353A5-E078-4218-997F-C5DB87DCF908}" srcOrd="0" destOrd="0" presId="urn:microsoft.com/office/officeart/2009/3/layout/DescendingProcess"/>
    <dgm:cxn modelId="{8A39D28E-7181-4645-A939-0B3C230EA06A}" type="presOf" srcId="{CDC3BEF8-B29A-4426-B66F-46FBE57C17D5}" destId="{5792A796-93FB-44EF-925A-3A2845ACD736}" srcOrd="0" destOrd="0" presId="urn:microsoft.com/office/officeart/2009/3/layout/DescendingProcess"/>
    <dgm:cxn modelId="{6C70D89B-661F-4AFA-AF31-CF8A3C1ADAF8}" type="presOf" srcId="{C8B19BFC-C333-41B7-8414-243B3F81A5BA}" destId="{9CD32EF3-1D4B-4E26-AD84-341EEA937C41}" srcOrd="0" destOrd="0" presId="urn:microsoft.com/office/officeart/2009/3/layout/DescendingProcess"/>
    <dgm:cxn modelId="{7F1292C5-BB3D-4B3E-93CD-95484E7F0C49}" srcId="{B9869591-2AFA-4DC3-AFA7-3119F4F2DC75}" destId="{76AD2305-1585-4A69-8E69-09DA4C041F3F}" srcOrd="2" destOrd="0" parTransId="{49F15E73-4144-429F-9DBA-DD80B5F10D91}" sibTransId="{BA415984-A471-4C75-A69C-275E3F04674D}"/>
    <dgm:cxn modelId="{B81BAFE6-C106-4E88-82BE-64561E9629C2}" type="presOf" srcId="{BA415984-A471-4C75-A69C-275E3F04674D}" destId="{DDF4AFBC-BFB8-47A8-9537-DE4114B3F9D0}" srcOrd="0" destOrd="0" presId="urn:microsoft.com/office/officeart/2009/3/layout/DescendingProcess"/>
    <dgm:cxn modelId="{665E7097-6769-43B7-BBED-F23BB5FBF422}" type="presParOf" srcId="{63D560C6-BF63-48CC-AA0B-17107703C157}" destId="{00DAC4FC-4F70-4C33-BE34-9378D3A3DECF}" srcOrd="0" destOrd="0" presId="urn:microsoft.com/office/officeart/2009/3/layout/DescendingProcess"/>
    <dgm:cxn modelId="{21271BAA-CC2B-4682-98C3-75CA11064634}" type="presParOf" srcId="{63D560C6-BF63-48CC-AA0B-17107703C157}" destId="{6865BA61-D8AC-4DC0-8C63-732FF25D55A5}" srcOrd="1" destOrd="0" presId="urn:microsoft.com/office/officeart/2009/3/layout/DescendingProcess"/>
    <dgm:cxn modelId="{B4BE3F46-7014-498F-B890-085025B8AD50}" type="presParOf" srcId="{63D560C6-BF63-48CC-AA0B-17107703C157}" destId="{BBAF6B4C-D3C8-4BD0-834C-A1BFF50073D7}" srcOrd="2" destOrd="0" presId="urn:microsoft.com/office/officeart/2009/3/layout/DescendingProcess"/>
    <dgm:cxn modelId="{10294E11-5C64-4491-8979-DEB1C905ACAF}" type="presParOf" srcId="{63D560C6-BF63-48CC-AA0B-17107703C157}" destId="{09E9DB9E-40ED-4A14-B4F8-6F4DACCF2D7A}" srcOrd="3" destOrd="0" presId="urn:microsoft.com/office/officeart/2009/3/layout/DescendingProcess"/>
    <dgm:cxn modelId="{BB0B6256-037E-41A9-B8C7-8F19AE23A66D}" type="presParOf" srcId="{09E9DB9E-40ED-4A14-B4F8-6F4DACCF2D7A}" destId="{5792A796-93FB-44EF-925A-3A2845ACD736}" srcOrd="0" destOrd="0" presId="urn:microsoft.com/office/officeart/2009/3/layout/DescendingProcess"/>
    <dgm:cxn modelId="{6F864534-2054-4694-AFE1-FE289A304DDD}" type="presParOf" srcId="{63D560C6-BF63-48CC-AA0B-17107703C157}" destId="{68FD3221-E28F-4C84-9B40-3531AE7FCF74}" srcOrd="4" destOrd="0" presId="urn:microsoft.com/office/officeart/2009/3/layout/DescendingProcess"/>
    <dgm:cxn modelId="{E11956FC-E382-4A1C-B94A-3415E62730A7}" type="presParOf" srcId="{63D560C6-BF63-48CC-AA0B-17107703C157}" destId="{2F9494D3-D6A4-49FC-9DCB-87405C61E764}" srcOrd="5" destOrd="0" presId="urn:microsoft.com/office/officeart/2009/3/layout/DescendingProcess"/>
    <dgm:cxn modelId="{3BDF8517-B584-4C7C-9645-92141211EC8F}" type="presParOf" srcId="{2F9494D3-D6A4-49FC-9DCB-87405C61E764}" destId="{DDF4AFBC-BFB8-47A8-9537-DE4114B3F9D0}" srcOrd="0" destOrd="0" presId="urn:microsoft.com/office/officeart/2009/3/layout/DescendingProcess"/>
    <dgm:cxn modelId="{7610758F-EC35-4535-8AD9-9E06D3868471}" type="presParOf" srcId="{63D560C6-BF63-48CC-AA0B-17107703C157}" destId="{9CD32EF3-1D4B-4E26-AD84-341EEA937C41}" srcOrd="6" destOrd="0" presId="urn:microsoft.com/office/officeart/2009/3/layout/DescendingProcess"/>
    <dgm:cxn modelId="{0B12A5BD-1A04-40EB-ABE1-F8905C04B18B}" type="presParOf" srcId="{63D560C6-BF63-48CC-AA0B-17107703C157}" destId="{2DB4B536-AE70-43B2-9B06-B60D4AB3595C}" srcOrd="7" destOrd="0" presId="urn:microsoft.com/office/officeart/2009/3/layout/DescendingProcess"/>
    <dgm:cxn modelId="{90EFD7CA-9F35-40A7-8227-60A76D715E3D}" type="presParOf" srcId="{2DB4B536-AE70-43B2-9B06-B60D4AB3595C}" destId="{4F34B631-84CC-4AF0-A6C0-435B47EDD7A4}" srcOrd="0" destOrd="0" presId="urn:microsoft.com/office/officeart/2009/3/layout/DescendingProcess"/>
    <dgm:cxn modelId="{138D0823-42E1-4BF1-84E8-7C981EC91711}" type="presParOf" srcId="{63D560C6-BF63-48CC-AA0B-17107703C157}" destId="{DDF353A5-E078-4218-997F-C5DB87DCF908}"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E749A-271F-4EE4-9747-4123CF31AE08}"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pl-PL"/>
        </a:p>
      </dgm:t>
    </dgm:pt>
    <dgm:pt modelId="{126F2998-97AC-4039-9650-848C8FBEE796}">
      <dgm:prSet phldrT="[Tekst]" custT="1"/>
      <dgm:spPr/>
      <dgm:t>
        <a:bodyPr/>
        <a:lstStyle/>
        <a:p>
          <a:r>
            <a:rPr lang="pl-PL" sz="2400" b="1" dirty="0"/>
            <a:t>O prawach i obowiązkach</a:t>
          </a:r>
        </a:p>
      </dgm:t>
    </dgm:pt>
    <dgm:pt modelId="{B372AA72-B45D-4841-A8EF-37504BDDE5D1}" type="parTrans" cxnId="{57A60541-D8BE-4381-A5B2-1C3DDB7986F2}">
      <dgm:prSet/>
      <dgm:spPr/>
      <dgm:t>
        <a:bodyPr/>
        <a:lstStyle/>
        <a:p>
          <a:endParaRPr lang="pl-PL"/>
        </a:p>
      </dgm:t>
    </dgm:pt>
    <dgm:pt modelId="{9DB6BCD5-FB03-424F-8848-5B66E851C042}" type="sibTrans" cxnId="{57A60541-D8BE-4381-A5B2-1C3DDB7986F2}">
      <dgm:prSet/>
      <dgm:spPr/>
      <dgm:t>
        <a:bodyPr/>
        <a:lstStyle/>
        <a:p>
          <a:endParaRPr lang="pl-PL"/>
        </a:p>
      </dgm:t>
    </dgm:pt>
    <dgm:pt modelId="{F1880F67-18A2-4C56-A8F7-645BE5942CF3}">
      <dgm:prSet phldrT="[Tekst]"/>
      <dgm:spPr/>
      <dgm:t>
        <a:bodyPr/>
        <a:lstStyle/>
        <a:p>
          <a:pPr algn="just">
            <a:buFont typeface="Arial" pitchFamily="34" charset="0"/>
            <a:buChar char="•"/>
          </a:pPr>
          <a:r>
            <a:rPr lang="pl-PL" dirty="0"/>
            <a:t>Ogólny obowiązek pouczenia uczestników postępowania o prawach i obowiązkach procesowych – art. 16 k.p.k. </a:t>
          </a:r>
        </a:p>
      </dgm:t>
    </dgm:pt>
    <dgm:pt modelId="{19D0FD87-506F-46FD-BAF0-8D9CCC113E49}" type="parTrans" cxnId="{69612B81-45A8-423F-A78E-9E287252F1CA}">
      <dgm:prSet/>
      <dgm:spPr/>
      <dgm:t>
        <a:bodyPr/>
        <a:lstStyle/>
        <a:p>
          <a:endParaRPr lang="pl-PL"/>
        </a:p>
      </dgm:t>
    </dgm:pt>
    <dgm:pt modelId="{A744C9B3-E2A5-44B0-AF52-AEAD5DF374D7}" type="sibTrans" cxnId="{69612B81-45A8-423F-A78E-9E287252F1CA}">
      <dgm:prSet/>
      <dgm:spPr/>
      <dgm:t>
        <a:bodyPr/>
        <a:lstStyle/>
        <a:p>
          <a:endParaRPr lang="pl-PL"/>
        </a:p>
      </dgm:t>
    </dgm:pt>
    <dgm:pt modelId="{CFEDF48F-290C-4611-A32E-16FC640D942D}">
      <dgm:prSet phldrT="[Tekst]" custT="1"/>
      <dgm:spPr/>
      <dgm:t>
        <a:bodyPr/>
        <a:lstStyle/>
        <a:p>
          <a:r>
            <a:rPr lang="pl-PL" sz="2400" b="1" dirty="0"/>
            <a:t>O faktach</a:t>
          </a:r>
          <a:endParaRPr lang="pl-PL" sz="1800" b="1" dirty="0"/>
        </a:p>
      </dgm:t>
    </dgm:pt>
    <dgm:pt modelId="{3DB32336-62B4-4ABE-8DB9-140D77D551CC}" type="parTrans" cxnId="{BE43DF95-9800-4A0B-B1FA-772ABEB84727}">
      <dgm:prSet/>
      <dgm:spPr/>
      <dgm:t>
        <a:bodyPr/>
        <a:lstStyle/>
        <a:p>
          <a:endParaRPr lang="pl-PL"/>
        </a:p>
      </dgm:t>
    </dgm:pt>
    <dgm:pt modelId="{7B286073-8424-463B-A0F9-E69AEE7A5A5C}" type="sibTrans" cxnId="{BE43DF95-9800-4A0B-B1FA-772ABEB84727}">
      <dgm:prSet/>
      <dgm:spPr/>
      <dgm:t>
        <a:bodyPr/>
        <a:lstStyle/>
        <a:p>
          <a:endParaRPr lang="pl-PL"/>
        </a:p>
      </dgm:t>
    </dgm:pt>
    <dgm:pt modelId="{D47D9DEA-847B-4911-A6E6-84EEF33F27F5}">
      <dgm:prSet phldrT="[Tekst]"/>
      <dgm:spPr/>
      <dgm:t>
        <a:bodyPr/>
        <a:lstStyle/>
        <a:p>
          <a:pPr algn="just">
            <a:buFont typeface="Arial" pitchFamily="34" charset="0"/>
            <a:buChar char="•"/>
          </a:pPr>
          <a:r>
            <a:rPr lang="pl-PL" dirty="0"/>
            <a:t>dostęp do akt postępowania przygotowawczego – art. 156 § 5 </a:t>
          </a:r>
        </a:p>
      </dgm:t>
    </dgm:pt>
    <dgm:pt modelId="{6D5056D4-6B68-46A1-B316-9359588CA4B6}" type="parTrans" cxnId="{1DF41314-A525-441F-950F-3BF60BF6FBE4}">
      <dgm:prSet/>
      <dgm:spPr/>
      <dgm:t>
        <a:bodyPr/>
        <a:lstStyle/>
        <a:p>
          <a:endParaRPr lang="pl-PL"/>
        </a:p>
      </dgm:t>
    </dgm:pt>
    <dgm:pt modelId="{7CF110BE-CB98-4E43-843A-8D6A166F554F}" type="sibTrans" cxnId="{1DF41314-A525-441F-950F-3BF60BF6FBE4}">
      <dgm:prSet/>
      <dgm:spPr/>
      <dgm:t>
        <a:bodyPr/>
        <a:lstStyle/>
        <a:p>
          <a:endParaRPr lang="pl-PL"/>
        </a:p>
      </dgm:t>
    </dgm:pt>
    <dgm:pt modelId="{C7418AD1-F188-43B3-88AB-5130784F1E50}">
      <dgm:prSet phldrT="[Tekst]" custT="1"/>
      <dgm:spPr/>
      <dgm:t>
        <a:bodyPr/>
        <a:lstStyle/>
        <a:p>
          <a:r>
            <a:rPr lang="pl-PL" sz="2400" b="1" dirty="0"/>
            <a:t>Komunikowanie rozstrzygnięć</a:t>
          </a:r>
        </a:p>
      </dgm:t>
    </dgm:pt>
    <dgm:pt modelId="{8EDB1664-8DB3-45B6-B842-3E4B801BCCEF}" type="parTrans" cxnId="{94191036-FDF8-4E51-B011-8B00357CC6AE}">
      <dgm:prSet/>
      <dgm:spPr/>
      <dgm:t>
        <a:bodyPr/>
        <a:lstStyle/>
        <a:p>
          <a:endParaRPr lang="pl-PL"/>
        </a:p>
      </dgm:t>
    </dgm:pt>
    <dgm:pt modelId="{A36C87BF-50F8-4D90-BF8A-DCECAED50C55}" type="sibTrans" cxnId="{94191036-FDF8-4E51-B011-8B00357CC6AE}">
      <dgm:prSet/>
      <dgm:spPr/>
      <dgm:t>
        <a:bodyPr/>
        <a:lstStyle/>
        <a:p>
          <a:endParaRPr lang="pl-PL"/>
        </a:p>
      </dgm:t>
    </dgm:pt>
    <dgm:pt modelId="{4EBE8B52-649A-4723-831B-CC5CB65C03E2}">
      <dgm:prSet phldrT="[Tekst]"/>
      <dgm:spPr/>
      <dgm:t>
        <a:bodyPr/>
        <a:lstStyle/>
        <a:p>
          <a:pPr algn="l">
            <a:buFont typeface="Arial" pitchFamily="34" charset="0"/>
            <a:buChar char="•"/>
          </a:pPr>
          <a:r>
            <a:rPr lang="pl-PL"/>
            <a:t>art. 100 k.p.k. </a:t>
          </a:r>
        </a:p>
      </dgm:t>
    </dgm:pt>
    <dgm:pt modelId="{3C88B894-73DB-458B-A4C0-BDDC69B93F2B}" type="parTrans" cxnId="{0BB38C18-DC7C-4FD3-85B7-E7435F51F07D}">
      <dgm:prSet/>
      <dgm:spPr/>
      <dgm:t>
        <a:bodyPr/>
        <a:lstStyle/>
        <a:p>
          <a:endParaRPr lang="pl-PL"/>
        </a:p>
      </dgm:t>
    </dgm:pt>
    <dgm:pt modelId="{154FEFA9-E017-4DD9-8DFC-31CC3016A211}" type="sibTrans" cxnId="{0BB38C18-DC7C-4FD3-85B7-E7435F51F07D}">
      <dgm:prSet/>
      <dgm:spPr/>
      <dgm:t>
        <a:bodyPr/>
        <a:lstStyle/>
        <a:p>
          <a:endParaRPr lang="pl-PL"/>
        </a:p>
      </dgm:t>
    </dgm:pt>
    <dgm:pt modelId="{069051E4-3D40-4C55-BA19-0AFE4F32506F}">
      <dgm:prSet/>
      <dgm:spPr/>
      <dgm:t>
        <a:bodyPr/>
        <a:lstStyle/>
        <a:p>
          <a:pPr algn="just"/>
          <a:r>
            <a:rPr lang="pl-PL"/>
            <a:t>art. 300 § 1 k.p.k. – pouczenie podejrzanego</a:t>
          </a:r>
          <a:endParaRPr lang="pl-PL" dirty="0"/>
        </a:p>
      </dgm:t>
    </dgm:pt>
    <dgm:pt modelId="{EEAD33CA-BEF7-4A5F-AFBA-33F9150C9A70}" type="parTrans" cxnId="{B743F74E-9A8F-42A6-B69D-552EC23FCB9C}">
      <dgm:prSet/>
      <dgm:spPr/>
      <dgm:t>
        <a:bodyPr/>
        <a:lstStyle/>
        <a:p>
          <a:endParaRPr lang="pl-PL"/>
        </a:p>
      </dgm:t>
    </dgm:pt>
    <dgm:pt modelId="{375DF4CF-CC81-493C-9961-152D02346032}" type="sibTrans" cxnId="{B743F74E-9A8F-42A6-B69D-552EC23FCB9C}">
      <dgm:prSet/>
      <dgm:spPr/>
      <dgm:t>
        <a:bodyPr/>
        <a:lstStyle/>
        <a:p>
          <a:endParaRPr lang="pl-PL"/>
        </a:p>
      </dgm:t>
    </dgm:pt>
    <dgm:pt modelId="{0883D3E1-2570-4B15-A5B8-0EE65BB29FCC}">
      <dgm:prSet/>
      <dgm:spPr/>
      <dgm:t>
        <a:bodyPr/>
        <a:lstStyle/>
        <a:p>
          <a:pPr algn="just"/>
          <a:r>
            <a:rPr lang="pl-PL" dirty="0"/>
            <a:t>art. 300 § 2 – pouczenie pokrzywdzonego</a:t>
          </a:r>
        </a:p>
      </dgm:t>
    </dgm:pt>
    <dgm:pt modelId="{B4EF2BF2-E65F-4284-982A-B821F07A95CC}" type="parTrans" cxnId="{2D85CA0D-C376-4E72-9922-2E73B2C809A7}">
      <dgm:prSet/>
      <dgm:spPr/>
      <dgm:t>
        <a:bodyPr/>
        <a:lstStyle/>
        <a:p>
          <a:endParaRPr lang="pl-PL"/>
        </a:p>
      </dgm:t>
    </dgm:pt>
    <dgm:pt modelId="{E9273423-7EB7-4969-B8F1-6C78C091DFA3}" type="sibTrans" cxnId="{2D85CA0D-C376-4E72-9922-2E73B2C809A7}">
      <dgm:prSet/>
      <dgm:spPr/>
      <dgm:t>
        <a:bodyPr/>
        <a:lstStyle/>
        <a:p>
          <a:endParaRPr lang="pl-PL"/>
        </a:p>
      </dgm:t>
    </dgm:pt>
    <dgm:pt modelId="{651B095B-9F8E-44A0-A615-82DF251B1A19}">
      <dgm:prSet/>
      <dgm:spPr/>
      <dgm:t>
        <a:bodyPr/>
        <a:lstStyle/>
        <a:p>
          <a:pPr algn="just"/>
          <a:r>
            <a:rPr lang="pl-PL"/>
            <a:t>art. 157 § 3 – nie można odmówić stronie zezwolenia na sporządzenie odpisu protokołu czynności, w której uczestniczyła lub miała prawo uczestniczyć</a:t>
          </a:r>
          <a:endParaRPr lang="pl-PL" dirty="0"/>
        </a:p>
      </dgm:t>
    </dgm:pt>
    <dgm:pt modelId="{E02691EF-CB21-4B6F-AF1D-6E00DA6676F0}" type="parTrans" cxnId="{8AD77413-BAE9-47D2-8760-241D9EABDE3C}">
      <dgm:prSet/>
      <dgm:spPr/>
      <dgm:t>
        <a:bodyPr/>
        <a:lstStyle/>
        <a:p>
          <a:endParaRPr lang="pl-PL"/>
        </a:p>
      </dgm:t>
    </dgm:pt>
    <dgm:pt modelId="{547D132B-8220-4854-B6FE-4CF3F26C7D71}" type="sibTrans" cxnId="{8AD77413-BAE9-47D2-8760-241D9EABDE3C}">
      <dgm:prSet/>
      <dgm:spPr/>
      <dgm:t>
        <a:bodyPr/>
        <a:lstStyle/>
        <a:p>
          <a:endParaRPr lang="pl-PL"/>
        </a:p>
      </dgm:t>
    </dgm:pt>
    <dgm:pt modelId="{89B5BD4D-F481-4554-90A0-F7B00DEB68C2}">
      <dgm:prSet/>
      <dgm:spPr/>
      <dgm:t>
        <a:bodyPr/>
        <a:lstStyle/>
        <a:p>
          <a:pPr algn="just"/>
          <a:r>
            <a:rPr lang="pl-PL" dirty="0"/>
            <a:t>art. 306 § 1b – prawo przejrzenia akt w przypadku złożenia zażalenia na odmowę wszczęcia lub umorzenie postępowania przygotowawczego</a:t>
          </a:r>
        </a:p>
      </dgm:t>
    </dgm:pt>
    <dgm:pt modelId="{27A1E337-4F04-4E3B-B559-55DF9A4DACE6}" type="parTrans" cxnId="{ACE49241-F427-4ABA-91C7-AD6F7EEBA282}">
      <dgm:prSet/>
      <dgm:spPr/>
      <dgm:t>
        <a:bodyPr/>
        <a:lstStyle/>
        <a:p>
          <a:endParaRPr lang="pl-PL"/>
        </a:p>
      </dgm:t>
    </dgm:pt>
    <dgm:pt modelId="{E92A21FC-F949-46D1-A3BA-33E25947E3B0}" type="sibTrans" cxnId="{ACE49241-F427-4ABA-91C7-AD6F7EEBA282}">
      <dgm:prSet/>
      <dgm:spPr/>
      <dgm:t>
        <a:bodyPr/>
        <a:lstStyle/>
        <a:p>
          <a:endParaRPr lang="pl-PL"/>
        </a:p>
      </dgm:t>
    </dgm:pt>
    <dgm:pt modelId="{6B83CB3F-1C14-47CB-8C7B-FEE9A39D3C5B}">
      <dgm:prSet/>
      <dgm:spPr/>
      <dgm:t>
        <a:bodyPr/>
        <a:lstStyle/>
        <a:p>
          <a:pPr algn="just"/>
          <a:r>
            <a:rPr lang="pl-PL" dirty="0"/>
            <a:t>art. 318 – zapoznanie się z opinią biegłego </a:t>
          </a:r>
        </a:p>
      </dgm:t>
    </dgm:pt>
    <dgm:pt modelId="{F6D6D668-AF8E-4FF3-BFC6-B6BAFAA82AD8}" type="parTrans" cxnId="{DDB0B760-0BA2-4FA6-B109-BE4C2F645A94}">
      <dgm:prSet/>
      <dgm:spPr/>
      <dgm:t>
        <a:bodyPr/>
        <a:lstStyle/>
        <a:p>
          <a:endParaRPr lang="pl-PL"/>
        </a:p>
      </dgm:t>
    </dgm:pt>
    <dgm:pt modelId="{6C71CD85-0FF0-447C-BC3A-8C0B372E6FD2}" type="sibTrans" cxnId="{DDB0B760-0BA2-4FA6-B109-BE4C2F645A94}">
      <dgm:prSet/>
      <dgm:spPr/>
      <dgm:t>
        <a:bodyPr/>
        <a:lstStyle/>
        <a:p>
          <a:endParaRPr lang="pl-PL"/>
        </a:p>
      </dgm:t>
    </dgm:pt>
    <dgm:pt modelId="{5AD7A53C-3F47-41D4-A568-F5CF06B28462}">
      <dgm:prSet/>
      <dgm:spPr/>
      <dgm:t>
        <a:bodyPr/>
        <a:lstStyle/>
        <a:p>
          <a:pPr algn="just"/>
          <a:r>
            <a:rPr lang="pl-PL" dirty="0"/>
            <a:t>Postanowienie albo zarządzenie, od którego przysługuje środek odwoławczy, doręcza się podmiotom uprawnionym do wniesienia tego środka, a postanowienie kończące postępowanie jego stronom, chyba że byli obecni przy ogłoszeniu postanowienia lub zarządzenia. O treści innych postanowień i zarządzeń należy strony powiadomić (§ 4 i 5).</a:t>
          </a:r>
        </a:p>
      </dgm:t>
    </dgm:pt>
    <dgm:pt modelId="{055DD41F-DAC2-40D4-B04E-08C4CC56FE79}" type="parTrans" cxnId="{D8CF853B-B366-496E-9EDF-9B0A9665E2BA}">
      <dgm:prSet/>
      <dgm:spPr/>
      <dgm:t>
        <a:bodyPr/>
        <a:lstStyle/>
        <a:p>
          <a:endParaRPr lang="pl-PL"/>
        </a:p>
      </dgm:t>
    </dgm:pt>
    <dgm:pt modelId="{2144D699-9014-4E0A-AF8D-9284F944D186}" type="sibTrans" cxnId="{D8CF853B-B366-496E-9EDF-9B0A9665E2BA}">
      <dgm:prSet/>
      <dgm:spPr/>
      <dgm:t>
        <a:bodyPr/>
        <a:lstStyle/>
        <a:p>
          <a:endParaRPr lang="pl-PL"/>
        </a:p>
      </dgm:t>
    </dgm:pt>
    <dgm:pt modelId="{B870748B-FC80-43EC-8CCB-48EF3750D065}" type="pres">
      <dgm:prSet presAssocID="{BC9E749A-271F-4EE4-9747-4123CF31AE08}" presName="Name0" presStyleCnt="0">
        <dgm:presLayoutVars>
          <dgm:dir/>
          <dgm:animLvl val="lvl"/>
          <dgm:resizeHandles val="exact"/>
        </dgm:presLayoutVars>
      </dgm:prSet>
      <dgm:spPr/>
    </dgm:pt>
    <dgm:pt modelId="{6CF1F515-23D0-490E-A6B4-96623001BDA4}" type="pres">
      <dgm:prSet presAssocID="{126F2998-97AC-4039-9650-848C8FBEE796}" presName="composite" presStyleCnt="0"/>
      <dgm:spPr/>
    </dgm:pt>
    <dgm:pt modelId="{2F1B32B1-BF5A-4186-BE42-B2E5C9F38BD5}" type="pres">
      <dgm:prSet presAssocID="{126F2998-97AC-4039-9650-848C8FBEE796}" presName="parTx" presStyleLbl="alignNode1" presStyleIdx="0" presStyleCnt="3">
        <dgm:presLayoutVars>
          <dgm:chMax val="0"/>
          <dgm:chPref val="0"/>
          <dgm:bulletEnabled val="1"/>
        </dgm:presLayoutVars>
      </dgm:prSet>
      <dgm:spPr/>
    </dgm:pt>
    <dgm:pt modelId="{418C0319-BC78-4130-8543-0376A3E94909}" type="pres">
      <dgm:prSet presAssocID="{126F2998-97AC-4039-9650-848C8FBEE796}" presName="desTx" presStyleLbl="alignAccFollowNode1" presStyleIdx="0" presStyleCnt="3">
        <dgm:presLayoutVars>
          <dgm:bulletEnabled val="1"/>
        </dgm:presLayoutVars>
      </dgm:prSet>
      <dgm:spPr/>
    </dgm:pt>
    <dgm:pt modelId="{831BA1CF-2765-488D-90CB-C36D6D21E73E}" type="pres">
      <dgm:prSet presAssocID="{9DB6BCD5-FB03-424F-8848-5B66E851C042}" presName="space" presStyleCnt="0"/>
      <dgm:spPr/>
    </dgm:pt>
    <dgm:pt modelId="{48B68671-3673-4C95-B9D1-957D9C8B3CED}" type="pres">
      <dgm:prSet presAssocID="{CFEDF48F-290C-4611-A32E-16FC640D942D}" presName="composite" presStyleCnt="0"/>
      <dgm:spPr/>
    </dgm:pt>
    <dgm:pt modelId="{48B13D4E-3B1C-4B20-A826-8D6A453EECEA}" type="pres">
      <dgm:prSet presAssocID="{CFEDF48F-290C-4611-A32E-16FC640D942D}" presName="parTx" presStyleLbl="alignNode1" presStyleIdx="1" presStyleCnt="3">
        <dgm:presLayoutVars>
          <dgm:chMax val="0"/>
          <dgm:chPref val="0"/>
          <dgm:bulletEnabled val="1"/>
        </dgm:presLayoutVars>
      </dgm:prSet>
      <dgm:spPr/>
    </dgm:pt>
    <dgm:pt modelId="{E82F98D5-5FF2-48F3-A710-7437D1485AF1}" type="pres">
      <dgm:prSet presAssocID="{CFEDF48F-290C-4611-A32E-16FC640D942D}" presName="desTx" presStyleLbl="alignAccFollowNode1" presStyleIdx="1" presStyleCnt="3">
        <dgm:presLayoutVars>
          <dgm:bulletEnabled val="1"/>
        </dgm:presLayoutVars>
      </dgm:prSet>
      <dgm:spPr/>
    </dgm:pt>
    <dgm:pt modelId="{43DCC226-9163-4EA6-A18F-4CA0C9636810}" type="pres">
      <dgm:prSet presAssocID="{7B286073-8424-463B-A0F9-E69AEE7A5A5C}" presName="space" presStyleCnt="0"/>
      <dgm:spPr/>
    </dgm:pt>
    <dgm:pt modelId="{57F7C521-EA04-4957-8ADB-D4BC40E46348}" type="pres">
      <dgm:prSet presAssocID="{C7418AD1-F188-43B3-88AB-5130784F1E50}" presName="composite" presStyleCnt="0"/>
      <dgm:spPr/>
    </dgm:pt>
    <dgm:pt modelId="{EFDBD427-A395-494C-8EE2-0419365E6879}" type="pres">
      <dgm:prSet presAssocID="{C7418AD1-F188-43B3-88AB-5130784F1E50}" presName="parTx" presStyleLbl="alignNode1" presStyleIdx="2" presStyleCnt="3">
        <dgm:presLayoutVars>
          <dgm:chMax val="0"/>
          <dgm:chPref val="0"/>
          <dgm:bulletEnabled val="1"/>
        </dgm:presLayoutVars>
      </dgm:prSet>
      <dgm:spPr/>
    </dgm:pt>
    <dgm:pt modelId="{DFB6FA0E-B713-499F-9021-E54E07E8ABF2}" type="pres">
      <dgm:prSet presAssocID="{C7418AD1-F188-43B3-88AB-5130784F1E50}" presName="desTx" presStyleLbl="alignAccFollowNode1" presStyleIdx="2" presStyleCnt="3">
        <dgm:presLayoutVars>
          <dgm:bulletEnabled val="1"/>
        </dgm:presLayoutVars>
      </dgm:prSet>
      <dgm:spPr/>
    </dgm:pt>
  </dgm:ptLst>
  <dgm:cxnLst>
    <dgm:cxn modelId="{2D85CA0D-C376-4E72-9922-2E73B2C809A7}" srcId="{126F2998-97AC-4039-9650-848C8FBEE796}" destId="{0883D3E1-2570-4B15-A5B8-0EE65BB29FCC}" srcOrd="2" destOrd="0" parTransId="{B4EF2BF2-E65F-4284-982A-B821F07A95CC}" sibTransId="{E9273423-7EB7-4969-B8F1-6C78C091DFA3}"/>
    <dgm:cxn modelId="{B2F08510-4C94-4737-8B0D-4701FD1CFC99}" type="presOf" srcId="{F1880F67-18A2-4C56-A8F7-645BE5942CF3}" destId="{418C0319-BC78-4130-8543-0376A3E94909}" srcOrd="0" destOrd="0" presId="urn:microsoft.com/office/officeart/2005/8/layout/hList1"/>
    <dgm:cxn modelId="{C8B40412-0AA8-4D21-9214-A86459622125}" type="presOf" srcId="{4EBE8B52-649A-4723-831B-CC5CB65C03E2}" destId="{DFB6FA0E-B713-499F-9021-E54E07E8ABF2}" srcOrd="0" destOrd="0" presId="urn:microsoft.com/office/officeart/2005/8/layout/hList1"/>
    <dgm:cxn modelId="{8AD77413-BAE9-47D2-8760-241D9EABDE3C}" srcId="{CFEDF48F-290C-4611-A32E-16FC640D942D}" destId="{651B095B-9F8E-44A0-A615-82DF251B1A19}" srcOrd="1" destOrd="0" parTransId="{E02691EF-CB21-4B6F-AF1D-6E00DA6676F0}" sibTransId="{547D132B-8220-4854-B6FE-4CF3F26C7D71}"/>
    <dgm:cxn modelId="{1DF41314-A525-441F-950F-3BF60BF6FBE4}" srcId="{CFEDF48F-290C-4611-A32E-16FC640D942D}" destId="{D47D9DEA-847B-4911-A6E6-84EEF33F27F5}" srcOrd="0" destOrd="0" parTransId="{6D5056D4-6B68-46A1-B316-9359588CA4B6}" sibTransId="{7CF110BE-CB98-4E43-843A-8D6A166F554F}"/>
    <dgm:cxn modelId="{0BB38C18-DC7C-4FD3-85B7-E7435F51F07D}" srcId="{C7418AD1-F188-43B3-88AB-5130784F1E50}" destId="{4EBE8B52-649A-4723-831B-CC5CB65C03E2}" srcOrd="0" destOrd="0" parTransId="{3C88B894-73DB-458B-A4C0-BDDC69B93F2B}" sibTransId="{154FEFA9-E017-4DD9-8DFC-31CC3016A211}"/>
    <dgm:cxn modelId="{D9911F1E-258A-4F33-8F78-DE31A931D564}" type="presOf" srcId="{126F2998-97AC-4039-9650-848C8FBEE796}" destId="{2F1B32B1-BF5A-4186-BE42-B2E5C9F38BD5}" srcOrd="0" destOrd="0" presId="urn:microsoft.com/office/officeart/2005/8/layout/hList1"/>
    <dgm:cxn modelId="{94191036-FDF8-4E51-B011-8B00357CC6AE}" srcId="{BC9E749A-271F-4EE4-9747-4123CF31AE08}" destId="{C7418AD1-F188-43B3-88AB-5130784F1E50}" srcOrd="2" destOrd="0" parTransId="{8EDB1664-8DB3-45B6-B842-3E4B801BCCEF}" sibTransId="{A36C87BF-50F8-4D90-BF8A-DCECAED50C55}"/>
    <dgm:cxn modelId="{D8CF853B-B366-496E-9EDF-9B0A9665E2BA}" srcId="{C7418AD1-F188-43B3-88AB-5130784F1E50}" destId="{5AD7A53C-3F47-41D4-A568-F5CF06B28462}" srcOrd="1" destOrd="0" parTransId="{055DD41F-DAC2-40D4-B04E-08C4CC56FE79}" sibTransId="{2144D699-9014-4E0A-AF8D-9284F944D186}"/>
    <dgm:cxn modelId="{DDB0B760-0BA2-4FA6-B109-BE4C2F645A94}" srcId="{CFEDF48F-290C-4611-A32E-16FC640D942D}" destId="{6B83CB3F-1C14-47CB-8C7B-FEE9A39D3C5B}" srcOrd="3" destOrd="0" parTransId="{F6D6D668-AF8E-4FF3-BFC6-B6BAFAA82AD8}" sibTransId="{6C71CD85-0FF0-447C-BC3A-8C0B372E6FD2}"/>
    <dgm:cxn modelId="{57A60541-D8BE-4381-A5B2-1C3DDB7986F2}" srcId="{BC9E749A-271F-4EE4-9747-4123CF31AE08}" destId="{126F2998-97AC-4039-9650-848C8FBEE796}" srcOrd="0" destOrd="0" parTransId="{B372AA72-B45D-4841-A8EF-37504BDDE5D1}" sibTransId="{9DB6BCD5-FB03-424F-8848-5B66E851C042}"/>
    <dgm:cxn modelId="{ACE49241-F427-4ABA-91C7-AD6F7EEBA282}" srcId="{CFEDF48F-290C-4611-A32E-16FC640D942D}" destId="{89B5BD4D-F481-4554-90A0-F7B00DEB68C2}" srcOrd="2" destOrd="0" parTransId="{27A1E337-4F04-4E3B-B559-55DF9A4DACE6}" sibTransId="{E92A21FC-F949-46D1-A3BA-33E25947E3B0}"/>
    <dgm:cxn modelId="{4861FE67-40C9-41C1-98B3-6985000982FB}" type="presOf" srcId="{D47D9DEA-847B-4911-A6E6-84EEF33F27F5}" destId="{E82F98D5-5FF2-48F3-A710-7437D1485AF1}" srcOrd="0" destOrd="0" presId="urn:microsoft.com/office/officeart/2005/8/layout/hList1"/>
    <dgm:cxn modelId="{46121C4E-083C-46B9-9C43-B0A7D1620AA9}" type="presOf" srcId="{C7418AD1-F188-43B3-88AB-5130784F1E50}" destId="{EFDBD427-A395-494C-8EE2-0419365E6879}" srcOrd="0" destOrd="0" presId="urn:microsoft.com/office/officeart/2005/8/layout/hList1"/>
    <dgm:cxn modelId="{B743F74E-9A8F-42A6-B69D-552EC23FCB9C}" srcId="{126F2998-97AC-4039-9650-848C8FBEE796}" destId="{069051E4-3D40-4C55-BA19-0AFE4F32506F}" srcOrd="1" destOrd="0" parTransId="{EEAD33CA-BEF7-4A5F-AFBA-33F9150C9A70}" sibTransId="{375DF4CF-CC81-493C-9961-152D02346032}"/>
    <dgm:cxn modelId="{69612B81-45A8-423F-A78E-9E287252F1CA}" srcId="{126F2998-97AC-4039-9650-848C8FBEE796}" destId="{F1880F67-18A2-4C56-A8F7-645BE5942CF3}" srcOrd="0" destOrd="0" parTransId="{19D0FD87-506F-46FD-BAF0-8D9CCC113E49}" sibTransId="{A744C9B3-E2A5-44B0-AF52-AEAD5DF374D7}"/>
    <dgm:cxn modelId="{BE43DF95-9800-4A0B-B1FA-772ABEB84727}" srcId="{BC9E749A-271F-4EE4-9747-4123CF31AE08}" destId="{CFEDF48F-290C-4611-A32E-16FC640D942D}" srcOrd="1" destOrd="0" parTransId="{3DB32336-62B4-4ABE-8DB9-140D77D551CC}" sibTransId="{7B286073-8424-463B-A0F9-E69AEE7A5A5C}"/>
    <dgm:cxn modelId="{D797ECA4-AFAB-49B4-B33D-7EF4A0D2B29B}" type="presOf" srcId="{069051E4-3D40-4C55-BA19-0AFE4F32506F}" destId="{418C0319-BC78-4130-8543-0376A3E94909}" srcOrd="0" destOrd="1" presId="urn:microsoft.com/office/officeart/2005/8/layout/hList1"/>
    <dgm:cxn modelId="{3930DDBA-7CDB-4ED6-85B3-B5681B72D6D6}" type="presOf" srcId="{651B095B-9F8E-44A0-A615-82DF251B1A19}" destId="{E82F98D5-5FF2-48F3-A710-7437D1485AF1}" srcOrd="0" destOrd="1" presId="urn:microsoft.com/office/officeart/2005/8/layout/hList1"/>
    <dgm:cxn modelId="{6BE661D0-1CE5-4662-82DF-B98EFDF8B0DB}" type="presOf" srcId="{5AD7A53C-3F47-41D4-A568-F5CF06B28462}" destId="{DFB6FA0E-B713-499F-9021-E54E07E8ABF2}" srcOrd="0" destOrd="1" presId="urn:microsoft.com/office/officeart/2005/8/layout/hList1"/>
    <dgm:cxn modelId="{D2D614D1-2941-448A-997A-245F003DC884}" type="presOf" srcId="{BC9E749A-271F-4EE4-9747-4123CF31AE08}" destId="{B870748B-FC80-43EC-8CCB-48EF3750D065}" srcOrd="0" destOrd="0" presId="urn:microsoft.com/office/officeart/2005/8/layout/hList1"/>
    <dgm:cxn modelId="{01F848EC-D247-4B99-90B1-B9166AEE8338}" type="presOf" srcId="{6B83CB3F-1C14-47CB-8C7B-FEE9A39D3C5B}" destId="{E82F98D5-5FF2-48F3-A710-7437D1485AF1}" srcOrd="0" destOrd="3" presId="urn:microsoft.com/office/officeart/2005/8/layout/hList1"/>
    <dgm:cxn modelId="{D84EECEF-E6CF-4B20-BF77-768DD321C25D}" type="presOf" srcId="{0883D3E1-2570-4B15-A5B8-0EE65BB29FCC}" destId="{418C0319-BC78-4130-8543-0376A3E94909}" srcOrd="0" destOrd="2" presId="urn:microsoft.com/office/officeart/2005/8/layout/hList1"/>
    <dgm:cxn modelId="{01655FF4-AF61-40F1-8E80-7FE3B339B5D7}" type="presOf" srcId="{89B5BD4D-F481-4554-90A0-F7B00DEB68C2}" destId="{E82F98D5-5FF2-48F3-A710-7437D1485AF1}" srcOrd="0" destOrd="2" presId="urn:microsoft.com/office/officeart/2005/8/layout/hList1"/>
    <dgm:cxn modelId="{306947F8-9E2C-423E-8FCD-A0647E81FA7F}" type="presOf" srcId="{CFEDF48F-290C-4611-A32E-16FC640D942D}" destId="{48B13D4E-3B1C-4B20-A826-8D6A453EECEA}" srcOrd="0" destOrd="0" presId="urn:microsoft.com/office/officeart/2005/8/layout/hList1"/>
    <dgm:cxn modelId="{19945F1B-42F9-4B87-A099-94D6B690739A}" type="presParOf" srcId="{B870748B-FC80-43EC-8CCB-48EF3750D065}" destId="{6CF1F515-23D0-490E-A6B4-96623001BDA4}" srcOrd="0" destOrd="0" presId="urn:microsoft.com/office/officeart/2005/8/layout/hList1"/>
    <dgm:cxn modelId="{29F12411-069D-4FD4-B4A0-EFF6EDF8F1F9}" type="presParOf" srcId="{6CF1F515-23D0-490E-A6B4-96623001BDA4}" destId="{2F1B32B1-BF5A-4186-BE42-B2E5C9F38BD5}" srcOrd="0" destOrd="0" presId="urn:microsoft.com/office/officeart/2005/8/layout/hList1"/>
    <dgm:cxn modelId="{28F7AFF0-B222-4918-AA6D-4EC03210E2B0}" type="presParOf" srcId="{6CF1F515-23D0-490E-A6B4-96623001BDA4}" destId="{418C0319-BC78-4130-8543-0376A3E94909}" srcOrd="1" destOrd="0" presId="urn:microsoft.com/office/officeart/2005/8/layout/hList1"/>
    <dgm:cxn modelId="{3998ED3C-D95E-4B27-B21E-3F9D563B943F}" type="presParOf" srcId="{B870748B-FC80-43EC-8CCB-48EF3750D065}" destId="{831BA1CF-2765-488D-90CB-C36D6D21E73E}" srcOrd="1" destOrd="0" presId="urn:microsoft.com/office/officeart/2005/8/layout/hList1"/>
    <dgm:cxn modelId="{D1AAA2DA-D605-46C4-9EE3-E314D5EF456D}" type="presParOf" srcId="{B870748B-FC80-43EC-8CCB-48EF3750D065}" destId="{48B68671-3673-4C95-B9D1-957D9C8B3CED}" srcOrd="2" destOrd="0" presId="urn:microsoft.com/office/officeart/2005/8/layout/hList1"/>
    <dgm:cxn modelId="{648B9D74-01CA-4213-B52F-F420DE69E786}" type="presParOf" srcId="{48B68671-3673-4C95-B9D1-957D9C8B3CED}" destId="{48B13D4E-3B1C-4B20-A826-8D6A453EECEA}" srcOrd="0" destOrd="0" presId="urn:microsoft.com/office/officeart/2005/8/layout/hList1"/>
    <dgm:cxn modelId="{642B86E5-A2C1-42B9-B119-DC14D7534735}" type="presParOf" srcId="{48B68671-3673-4C95-B9D1-957D9C8B3CED}" destId="{E82F98D5-5FF2-48F3-A710-7437D1485AF1}" srcOrd="1" destOrd="0" presId="urn:microsoft.com/office/officeart/2005/8/layout/hList1"/>
    <dgm:cxn modelId="{6B4B1B81-F644-4B6A-88FE-FDDA8BDF7F7C}" type="presParOf" srcId="{B870748B-FC80-43EC-8CCB-48EF3750D065}" destId="{43DCC226-9163-4EA6-A18F-4CA0C9636810}" srcOrd="3" destOrd="0" presId="urn:microsoft.com/office/officeart/2005/8/layout/hList1"/>
    <dgm:cxn modelId="{7A82ACFC-9770-48A9-8C86-F4CF639345F8}" type="presParOf" srcId="{B870748B-FC80-43EC-8CCB-48EF3750D065}" destId="{57F7C521-EA04-4957-8ADB-D4BC40E46348}" srcOrd="4" destOrd="0" presId="urn:microsoft.com/office/officeart/2005/8/layout/hList1"/>
    <dgm:cxn modelId="{04A31135-F88F-431C-A34C-14290C6C91EB}" type="presParOf" srcId="{57F7C521-EA04-4957-8ADB-D4BC40E46348}" destId="{EFDBD427-A395-494C-8EE2-0419365E6879}" srcOrd="0" destOrd="0" presId="urn:microsoft.com/office/officeart/2005/8/layout/hList1"/>
    <dgm:cxn modelId="{103BCB8A-EE8D-4D0B-8B26-01CD08EDA82A}" type="presParOf" srcId="{57F7C521-EA04-4957-8ADB-D4BC40E46348}" destId="{DFB6FA0E-B713-499F-9021-E54E07E8ABF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3E0ABA-D562-41F2-ABD5-64FD89B0A783}"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pl-PL"/>
        </a:p>
      </dgm:t>
    </dgm:pt>
    <dgm:pt modelId="{2AA2192C-B186-443F-975F-E55887CBD05E}">
      <dgm:prSet phldrT="[Tekst]"/>
      <dgm:spPr/>
      <dgm:t>
        <a:bodyPr/>
        <a:lstStyle/>
        <a:p>
          <a:r>
            <a:rPr lang="pl-PL" b="1" dirty="0"/>
            <a:t>3 miesiące </a:t>
          </a:r>
        </a:p>
      </dgm:t>
    </dgm:pt>
    <dgm:pt modelId="{501934D0-D30B-4C91-A912-8554DFE38B4F}" type="parTrans" cxnId="{E9A85B76-0CEB-4683-B7BE-3EB6FA0212C4}">
      <dgm:prSet/>
      <dgm:spPr/>
      <dgm:t>
        <a:bodyPr/>
        <a:lstStyle/>
        <a:p>
          <a:endParaRPr lang="pl-PL"/>
        </a:p>
      </dgm:t>
    </dgm:pt>
    <dgm:pt modelId="{7081E7D6-A3EA-44CE-9B04-C4FBD0F450D0}" type="sibTrans" cxnId="{E9A85B76-0CEB-4683-B7BE-3EB6FA0212C4}">
      <dgm:prSet/>
      <dgm:spPr/>
      <dgm:t>
        <a:bodyPr/>
        <a:lstStyle/>
        <a:p>
          <a:endParaRPr lang="pl-PL"/>
        </a:p>
      </dgm:t>
    </dgm:pt>
    <dgm:pt modelId="{5E2A6F1A-048E-49E0-8197-EE249B68DC7A}">
      <dgm:prSet phldrT="[Tekst]"/>
      <dgm:spPr/>
      <dgm:t>
        <a:bodyPr/>
        <a:lstStyle/>
        <a:p>
          <a:r>
            <a:rPr lang="pl-PL" dirty="0"/>
            <a:t>podstawowy czas trwania śledztwa </a:t>
          </a:r>
        </a:p>
      </dgm:t>
    </dgm:pt>
    <dgm:pt modelId="{42E36A05-CD2F-4999-8856-32DD6B67F1C3}" type="parTrans" cxnId="{7577EED8-7E9C-4FD4-8984-97A00F3C6E69}">
      <dgm:prSet/>
      <dgm:spPr/>
      <dgm:t>
        <a:bodyPr/>
        <a:lstStyle/>
        <a:p>
          <a:endParaRPr lang="pl-PL"/>
        </a:p>
      </dgm:t>
    </dgm:pt>
    <dgm:pt modelId="{4A2DAA65-1B41-40F0-8C33-B7B45DD91735}" type="sibTrans" cxnId="{7577EED8-7E9C-4FD4-8984-97A00F3C6E69}">
      <dgm:prSet/>
      <dgm:spPr/>
      <dgm:t>
        <a:bodyPr/>
        <a:lstStyle/>
        <a:p>
          <a:endParaRPr lang="pl-PL"/>
        </a:p>
      </dgm:t>
    </dgm:pt>
    <dgm:pt modelId="{055D76CA-E7B5-49DD-A402-B896B9BFA5E1}">
      <dgm:prSet phldrT="[Tekst]"/>
      <dgm:spPr/>
      <dgm:t>
        <a:bodyPr/>
        <a:lstStyle/>
        <a:p>
          <a:r>
            <a:rPr lang="pl-PL" b="1" dirty="0"/>
            <a:t>do roku</a:t>
          </a:r>
        </a:p>
      </dgm:t>
    </dgm:pt>
    <dgm:pt modelId="{30B56495-3495-49F2-AD2A-CF3D1B3A0BAB}" type="parTrans" cxnId="{12CA5CBC-CA74-4BE6-8EC6-908E3C956C58}">
      <dgm:prSet/>
      <dgm:spPr/>
      <dgm:t>
        <a:bodyPr/>
        <a:lstStyle/>
        <a:p>
          <a:endParaRPr lang="pl-PL"/>
        </a:p>
      </dgm:t>
    </dgm:pt>
    <dgm:pt modelId="{B03E9F56-3AEC-4A86-A800-593F9E255CC2}" type="sibTrans" cxnId="{12CA5CBC-CA74-4BE6-8EC6-908E3C956C58}">
      <dgm:prSet/>
      <dgm:spPr/>
      <dgm:t>
        <a:bodyPr/>
        <a:lstStyle/>
        <a:p>
          <a:endParaRPr lang="pl-PL"/>
        </a:p>
      </dgm:t>
    </dgm:pt>
    <dgm:pt modelId="{0A82AB26-BD0F-466B-A67A-674CF327AE55}">
      <dgm:prSet phldrT="[Tekst]"/>
      <dgm:spPr/>
      <dgm:t>
        <a:bodyPr/>
        <a:lstStyle/>
        <a:p>
          <a:r>
            <a:rPr lang="pl-PL" dirty="0"/>
            <a:t>może przedłużyć </a:t>
          </a:r>
          <a:r>
            <a:rPr lang="pl-PL" b="1" dirty="0"/>
            <a:t>prokurator nadzorujący lub bezpośrednio przełożony nad prokuratorem prowadzącym śledztwo</a:t>
          </a:r>
          <a:endParaRPr lang="pl-PL" dirty="0"/>
        </a:p>
      </dgm:t>
    </dgm:pt>
    <dgm:pt modelId="{71316856-BD89-4F3C-84EA-8BB7EFA572A4}" type="parTrans" cxnId="{BEEAB3F8-AA1E-466D-9834-ABBAF0E84747}">
      <dgm:prSet/>
      <dgm:spPr/>
      <dgm:t>
        <a:bodyPr/>
        <a:lstStyle/>
        <a:p>
          <a:endParaRPr lang="pl-PL"/>
        </a:p>
      </dgm:t>
    </dgm:pt>
    <dgm:pt modelId="{EFD6299B-9233-44CD-B9FB-1D4B32776030}" type="sibTrans" cxnId="{BEEAB3F8-AA1E-466D-9834-ABBAF0E84747}">
      <dgm:prSet/>
      <dgm:spPr/>
      <dgm:t>
        <a:bodyPr/>
        <a:lstStyle/>
        <a:p>
          <a:endParaRPr lang="pl-PL"/>
        </a:p>
      </dgm:t>
    </dgm:pt>
    <dgm:pt modelId="{F4EB2F80-3212-4533-94EC-0F2C5187F49C}">
      <dgm:prSet phldrT="[Tekst]"/>
      <dgm:spPr/>
      <dgm:t>
        <a:bodyPr/>
        <a:lstStyle/>
        <a:p>
          <a:r>
            <a:rPr lang="pl-PL" dirty="0"/>
            <a:t>„uzasadnione wypadki”</a:t>
          </a:r>
        </a:p>
      </dgm:t>
    </dgm:pt>
    <dgm:pt modelId="{DD00D00B-24CC-44EC-81AA-41345140D9E3}" type="parTrans" cxnId="{4F534844-1D67-4DE4-B00C-9F193E58B5E9}">
      <dgm:prSet/>
      <dgm:spPr/>
      <dgm:t>
        <a:bodyPr/>
        <a:lstStyle/>
        <a:p>
          <a:endParaRPr lang="pl-PL"/>
        </a:p>
      </dgm:t>
    </dgm:pt>
    <dgm:pt modelId="{933E1024-C587-42D8-8A66-8ABADE7A4E40}" type="sibTrans" cxnId="{4F534844-1D67-4DE4-B00C-9F193E58B5E9}">
      <dgm:prSet/>
      <dgm:spPr/>
      <dgm:t>
        <a:bodyPr/>
        <a:lstStyle/>
        <a:p>
          <a:endParaRPr lang="pl-PL"/>
        </a:p>
      </dgm:t>
    </dgm:pt>
    <dgm:pt modelId="{2C22548A-B429-43AC-A07F-3D1552245854}">
      <dgm:prSet phldrT="[Tekst]"/>
      <dgm:spPr/>
      <dgm:t>
        <a:bodyPr/>
        <a:lstStyle/>
        <a:p>
          <a:r>
            <a:rPr lang="pl-PL" b="1" dirty="0"/>
            <a:t>dalszy czas oznaczony</a:t>
          </a:r>
        </a:p>
      </dgm:t>
    </dgm:pt>
    <dgm:pt modelId="{FB4E113D-B50D-4E56-9A26-4195D6D8B211}" type="parTrans" cxnId="{4A3B4733-6F77-432B-AB8D-B245C8117DA2}">
      <dgm:prSet/>
      <dgm:spPr/>
      <dgm:t>
        <a:bodyPr/>
        <a:lstStyle/>
        <a:p>
          <a:endParaRPr lang="pl-PL"/>
        </a:p>
      </dgm:t>
    </dgm:pt>
    <dgm:pt modelId="{13936462-435A-4BE9-B94F-3B8046ED5266}" type="sibTrans" cxnId="{4A3B4733-6F77-432B-AB8D-B245C8117DA2}">
      <dgm:prSet/>
      <dgm:spPr/>
      <dgm:t>
        <a:bodyPr/>
        <a:lstStyle/>
        <a:p>
          <a:endParaRPr lang="pl-PL"/>
        </a:p>
      </dgm:t>
    </dgm:pt>
    <dgm:pt modelId="{C1709C58-4C14-403D-B283-610E1DA1C723}">
      <dgm:prSet phldrT="[Tekst]"/>
      <dgm:spPr/>
      <dgm:t>
        <a:bodyPr/>
        <a:lstStyle/>
        <a:p>
          <a:r>
            <a:rPr lang="pl-PL" dirty="0"/>
            <a:t>właściwy </a:t>
          </a:r>
          <a:r>
            <a:rPr lang="pl-PL" b="1" dirty="0"/>
            <a:t>prokurator nadrzędny </a:t>
          </a:r>
        </a:p>
      </dgm:t>
    </dgm:pt>
    <dgm:pt modelId="{994CEE82-BC29-4C47-9C8D-7015F0958A17}" type="parTrans" cxnId="{C8412784-2BA4-488B-AD63-86220E66132F}">
      <dgm:prSet/>
      <dgm:spPr/>
      <dgm:t>
        <a:bodyPr/>
        <a:lstStyle/>
        <a:p>
          <a:endParaRPr lang="pl-PL"/>
        </a:p>
      </dgm:t>
    </dgm:pt>
    <dgm:pt modelId="{BECEC363-E1EE-42BC-AC8B-9752FAED547B}" type="sibTrans" cxnId="{C8412784-2BA4-488B-AD63-86220E66132F}">
      <dgm:prSet/>
      <dgm:spPr/>
      <dgm:t>
        <a:bodyPr/>
        <a:lstStyle/>
        <a:p>
          <a:endParaRPr lang="pl-PL"/>
        </a:p>
      </dgm:t>
    </dgm:pt>
    <dgm:pt modelId="{18F9859A-85E5-4DB9-9A5B-CB6C75AD067F}">
      <dgm:prSet phldrT="[Tekst]"/>
      <dgm:spPr/>
      <dgm:t>
        <a:bodyPr/>
        <a:lstStyle/>
        <a:p>
          <a:r>
            <a:rPr lang="pl-PL" dirty="0"/>
            <a:t>„szczególnie uzasadnione wypadki”</a:t>
          </a:r>
        </a:p>
      </dgm:t>
    </dgm:pt>
    <dgm:pt modelId="{C458F663-743B-4AFC-97E4-9DEB768EF52D}" type="parTrans" cxnId="{5EBEBBDE-BFBC-49D3-BBE8-722149E54E8A}">
      <dgm:prSet/>
      <dgm:spPr/>
      <dgm:t>
        <a:bodyPr/>
        <a:lstStyle/>
        <a:p>
          <a:endParaRPr lang="pl-PL"/>
        </a:p>
      </dgm:t>
    </dgm:pt>
    <dgm:pt modelId="{27EF7FF4-569E-44AD-AFD6-E493EDDB0DD6}" type="sibTrans" cxnId="{5EBEBBDE-BFBC-49D3-BBE8-722149E54E8A}">
      <dgm:prSet/>
      <dgm:spPr/>
      <dgm:t>
        <a:bodyPr/>
        <a:lstStyle/>
        <a:p>
          <a:endParaRPr lang="pl-PL"/>
        </a:p>
      </dgm:t>
    </dgm:pt>
    <dgm:pt modelId="{57FFC548-914D-40B1-9A65-98D6EB47E932}" type="pres">
      <dgm:prSet presAssocID="{4A3E0ABA-D562-41F2-ABD5-64FD89B0A783}" presName="linearFlow" presStyleCnt="0">
        <dgm:presLayoutVars>
          <dgm:dir/>
          <dgm:animLvl val="lvl"/>
          <dgm:resizeHandles val="exact"/>
        </dgm:presLayoutVars>
      </dgm:prSet>
      <dgm:spPr/>
    </dgm:pt>
    <dgm:pt modelId="{4056A8B8-AFD8-44C9-ADB9-218729F69197}" type="pres">
      <dgm:prSet presAssocID="{2AA2192C-B186-443F-975F-E55887CBD05E}" presName="composite" presStyleCnt="0"/>
      <dgm:spPr/>
    </dgm:pt>
    <dgm:pt modelId="{E8593FC8-2B32-4D51-ABCA-B1E89DE9BC7F}" type="pres">
      <dgm:prSet presAssocID="{2AA2192C-B186-443F-975F-E55887CBD05E}" presName="parentText" presStyleLbl="alignNode1" presStyleIdx="0" presStyleCnt="3">
        <dgm:presLayoutVars>
          <dgm:chMax val="1"/>
          <dgm:bulletEnabled val="1"/>
        </dgm:presLayoutVars>
      </dgm:prSet>
      <dgm:spPr/>
    </dgm:pt>
    <dgm:pt modelId="{25A20A7C-E671-4572-8F42-BC4CEE66E96E}" type="pres">
      <dgm:prSet presAssocID="{2AA2192C-B186-443F-975F-E55887CBD05E}" presName="descendantText" presStyleLbl="alignAcc1" presStyleIdx="0" presStyleCnt="3">
        <dgm:presLayoutVars>
          <dgm:bulletEnabled val="1"/>
        </dgm:presLayoutVars>
      </dgm:prSet>
      <dgm:spPr/>
    </dgm:pt>
    <dgm:pt modelId="{50EE31B7-2D35-49FE-8BB3-C3CBDCD7ACC1}" type="pres">
      <dgm:prSet presAssocID="{7081E7D6-A3EA-44CE-9B04-C4FBD0F450D0}" presName="sp" presStyleCnt="0"/>
      <dgm:spPr/>
    </dgm:pt>
    <dgm:pt modelId="{E7422331-8198-418B-804F-EB4BF869AE5B}" type="pres">
      <dgm:prSet presAssocID="{055D76CA-E7B5-49DD-A402-B896B9BFA5E1}" presName="composite" presStyleCnt="0"/>
      <dgm:spPr/>
    </dgm:pt>
    <dgm:pt modelId="{B4D5504F-3E45-43DF-B01F-DF606038542F}" type="pres">
      <dgm:prSet presAssocID="{055D76CA-E7B5-49DD-A402-B896B9BFA5E1}" presName="parentText" presStyleLbl="alignNode1" presStyleIdx="1" presStyleCnt="3">
        <dgm:presLayoutVars>
          <dgm:chMax val="1"/>
          <dgm:bulletEnabled val="1"/>
        </dgm:presLayoutVars>
      </dgm:prSet>
      <dgm:spPr/>
    </dgm:pt>
    <dgm:pt modelId="{12F6CFD7-39AC-4288-8A6F-E4C0EC4D7595}" type="pres">
      <dgm:prSet presAssocID="{055D76CA-E7B5-49DD-A402-B896B9BFA5E1}" presName="descendantText" presStyleLbl="alignAcc1" presStyleIdx="1" presStyleCnt="3" custScaleY="149085">
        <dgm:presLayoutVars>
          <dgm:bulletEnabled val="1"/>
        </dgm:presLayoutVars>
      </dgm:prSet>
      <dgm:spPr/>
    </dgm:pt>
    <dgm:pt modelId="{56EF7804-452A-470C-AF4F-A1EEE6ADE737}" type="pres">
      <dgm:prSet presAssocID="{B03E9F56-3AEC-4A86-A800-593F9E255CC2}" presName="sp" presStyleCnt="0"/>
      <dgm:spPr/>
    </dgm:pt>
    <dgm:pt modelId="{A219762B-E395-48D3-B96E-0098A3A731E1}" type="pres">
      <dgm:prSet presAssocID="{2C22548A-B429-43AC-A07F-3D1552245854}" presName="composite" presStyleCnt="0"/>
      <dgm:spPr/>
    </dgm:pt>
    <dgm:pt modelId="{DED86272-13E6-44B4-B62C-CC8CF108F044}" type="pres">
      <dgm:prSet presAssocID="{2C22548A-B429-43AC-A07F-3D1552245854}" presName="parentText" presStyleLbl="alignNode1" presStyleIdx="2" presStyleCnt="3">
        <dgm:presLayoutVars>
          <dgm:chMax val="1"/>
          <dgm:bulletEnabled val="1"/>
        </dgm:presLayoutVars>
      </dgm:prSet>
      <dgm:spPr/>
    </dgm:pt>
    <dgm:pt modelId="{AE5C3139-77C8-49F6-AD8F-65824B9A3FB4}" type="pres">
      <dgm:prSet presAssocID="{2C22548A-B429-43AC-A07F-3D1552245854}" presName="descendantText" presStyleLbl="alignAcc1" presStyleIdx="2" presStyleCnt="3">
        <dgm:presLayoutVars>
          <dgm:bulletEnabled val="1"/>
        </dgm:presLayoutVars>
      </dgm:prSet>
      <dgm:spPr/>
    </dgm:pt>
  </dgm:ptLst>
  <dgm:cxnLst>
    <dgm:cxn modelId="{14D12C25-0705-48C9-A503-639E6A62CBD1}" type="presOf" srcId="{2AA2192C-B186-443F-975F-E55887CBD05E}" destId="{E8593FC8-2B32-4D51-ABCA-B1E89DE9BC7F}" srcOrd="0" destOrd="0" presId="urn:microsoft.com/office/officeart/2005/8/layout/chevron2"/>
    <dgm:cxn modelId="{4A3B4733-6F77-432B-AB8D-B245C8117DA2}" srcId="{4A3E0ABA-D562-41F2-ABD5-64FD89B0A783}" destId="{2C22548A-B429-43AC-A07F-3D1552245854}" srcOrd="2" destOrd="0" parTransId="{FB4E113D-B50D-4E56-9A26-4195D6D8B211}" sibTransId="{13936462-435A-4BE9-B94F-3B8046ED5266}"/>
    <dgm:cxn modelId="{4F534844-1D67-4DE4-B00C-9F193E58B5E9}" srcId="{055D76CA-E7B5-49DD-A402-B896B9BFA5E1}" destId="{F4EB2F80-3212-4533-94EC-0F2C5187F49C}" srcOrd="1" destOrd="0" parTransId="{DD00D00B-24CC-44EC-81AA-41345140D9E3}" sibTransId="{933E1024-C587-42D8-8A66-8ABADE7A4E40}"/>
    <dgm:cxn modelId="{E9A85B76-0CEB-4683-B7BE-3EB6FA0212C4}" srcId="{4A3E0ABA-D562-41F2-ABD5-64FD89B0A783}" destId="{2AA2192C-B186-443F-975F-E55887CBD05E}" srcOrd="0" destOrd="0" parTransId="{501934D0-D30B-4C91-A912-8554DFE38B4F}" sibTransId="{7081E7D6-A3EA-44CE-9B04-C4FBD0F450D0}"/>
    <dgm:cxn modelId="{329FF257-F1D4-4449-A0C1-C7B9D8D3BFA5}" type="presOf" srcId="{0A82AB26-BD0F-466B-A67A-674CF327AE55}" destId="{12F6CFD7-39AC-4288-8A6F-E4C0EC4D7595}" srcOrd="0" destOrd="0" presId="urn:microsoft.com/office/officeart/2005/8/layout/chevron2"/>
    <dgm:cxn modelId="{C8412784-2BA4-488B-AD63-86220E66132F}" srcId="{2C22548A-B429-43AC-A07F-3D1552245854}" destId="{C1709C58-4C14-403D-B283-610E1DA1C723}" srcOrd="0" destOrd="0" parTransId="{994CEE82-BC29-4C47-9C8D-7015F0958A17}" sibTransId="{BECEC363-E1EE-42BC-AC8B-9752FAED547B}"/>
    <dgm:cxn modelId="{C7B8D4A1-1555-44EA-BCA3-E9459192D628}" type="presOf" srcId="{2C22548A-B429-43AC-A07F-3D1552245854}" destId="{DED86272-13E6-44B4-B62C-CC8CF108F044}" srcOrd="0" destOrd="0" presId="urn:microsoft.com/office/officeart/2005/8/layout/chevron2"/>
    <dgm:cxn modelId="{D16D85AE-EF75-45A3-B47D-C8CF092EC80F}" type="presOf" srcId="{5E2A6F1A-048E-49E0-8197-EE249B68DC7A}" destId="{25A20A7C-E671-4572-8F42-BC4CEE66E96E}" srcOrd="0" destOrd="0" presId="urn:microsoft.com/office/officeart/2005/8/layout/chevron2"/>
    <dgm:cxn modelId="{12CA5CBC-CA74-4BE6-8EC6-908E3C956C58}" srcId="{4A3E0ABA-D562-41F2-ABD5-64FD89B0A783}" destId="{055D76CA-E7B5-49DD-A402-B896B9BFA5E1}" srcOrd="1" destOrd="0" parTransId="{30B56495-3495-49F2-AD2A-CF3D1B3A0BAB}" sibTransId="{B03E9F56-3AEC-4A86-A800-593F9E255CC2}"/>
    <dgm:cxn modelId="{7E8C87C0-1328-46C4-8409-1BDD6FF2D0B5}" type="presOf" srcId="{F4EB2F80-3212-4533-94EC-0F2C5187F49C}" destId="{12F6CFD7-39AC-4288-8A6F-E4C0EC4D7595}" srcOrd="0" destOrd="1" presId="urn:microsoft.com/office/officeart/2005/8/layout/chevron2"/>
    <dgm:cxn modelId="{7577EED8-7E9C-4FD4-8984-97A00F3C6E69}" srcId="{2AA2192C-B186-443F-975F-E55887CBD05E}" destId="{5E2A6F1A-048E-49E0-8197-EE249B68DC7A}" srcOrd="0" destOrd="0" parTransId="{42E36A05-CD2F-4999-8856-32DD6B67F1C3}" sibTransId="{4A2DAA65-1B41-40F0-8C33-B7B45DD91735}"/>
    <dgm:cxn modelId="{16C886DE-C2AE-43E7-8577-466FA476C7F6}" type="presOf" srcId="{055D76CA-E7B5-49DD-A402-B896B9BFA5E1}" destId="{B4D5504F-3E45-43DF-B01F-DF606038542F}" srcOrd="0" destOrd="0" presId="urn:microsoft.com/office/officeart/2005/8/layout/chevron2"/>
    <dgm:cxn modelId="{5EBEBBDE-BFBC-49D3-BBE8-722149E54E8A}" srcId="{2C22548A-B429-43AC-A07F-3D1552245854}" destId="{18F9859A-85E5-4DB9-9A5B-CB6C75AD067F}" srcOrd="1" destOrd="0" parTransId="{C458F663-743B-4AFC-97E4-9DEB768EF52D}" sibTransId="{27EF7FF4-569E-44AD-AFD6-E493EDDB0DD6}"/>
    <dgm:cxn modelId="{BB9E9AEB-246F-4A5F-9D99-03D1D3DD6833}" type="presOf" srcId="{C1709C58-4C14-403D-B283-610E1DA1C723}" destId="{AE5C3139-77C8-49F6-AD8F-65824B9A3FB4}" srcOrd="0" destOrd="0" presId="urn:microsoft.com/office/officeart/2005/8/layout/chevron2"/>
    <dgm:cxn modelId="{8D1DB1EC-218C-4D4B-B48B-A1A6F68BCD51}" type="presOf" srcId="{18F9859A-85E5-4DB9-9A5B-CB6C75AD067F}" destId="{AE5C3139-77C8-49F6-AD8F-65824B9A3FB4}" srcOrd="0" destOrd="1" presId="urn:microsoft.com/office/officeart/2005/8/layout/chevron2"/>
    <dgm:cxn modelId="{CE000DEE-FBC7-4989-B7AD-4DBBEB071A66}" type="presOf" srcId="{4A3E0ABA-D562-41F2-ABD5-64FD89B0A783}" destId="{57FFC548-914D-40B1-9A65-98D6EB47E932}" srcOrd="0" destOrd="0" presId="urn:microsoft.com/office/officeart/2005/8/layout/chevron2"/>
    <dgm:cxn modelId="{BEEAB3F8-AA1E-466D-9834-ABBAF0E84747}" srcId="{055D76CA-E7B5-49DD-A402-B896B9BFA5E1}" destId="{0A82AB26-BD0F-466B-A67A-674CF327AE55}" srcOrd="0" destOrd="0" parTransId="{71316856-BD89-4F3C-84EA-8BB7EFA572A4}" sibTransId="{EFD6299B-9233-44CD-B9FB-1D4B32776030}"/>
    <dgm:cxn modelId="{F9FB43CD-AFAA-4190-A277-52B726345851}" type="presParOf" srcId="{57FFC548-914D-40B1-9A65-98D6EB47E932}" destId="{4056A8B8-AFD8-44C9-ADB9-218729F69197}" srcOrd="0" destOrd="0" presId="urn:microsoft.com/office/officeart/2005/8/layout/chevron2"/>
    <dgm:cxn modelId="{19FF4136-CF3E-47D3-9EF9-B9BCA985B685}" type="presParOf" srcId="{4056A8B8-AFD8-44C9-ADB9-218729F69197}" destId="{E8593FC8-2B32-4D51-ABCA-B1E89DE9BC7F}" srcOrd="0" destOrd="0" presId="urn:microsoft.com/office/officeart/2005/8/layout/chevron2"/>
    <dgm:cxn modelId="{5F015F46-3310-4F37-9C08-BB0C7D6556D4}" type="presParOf" srcId="{4056A8B8-AFD8-44C9-ADB9-218729F69197}" destId="{25A20A7C-E671-4572-8F42-BC4CEE66E96E}" srcOrd="1" destOrd="0" presId="urn:microsoft.com/office/officeart/2005/8/layout/chevron2"/>
    <dgm:cxn modelId="{B263DAE9-AC3E-4D6E-B41D-0735C91C5A85}" type="presParOf" srcId="{57FFC548-914D-40B1-9A65-98D6EB47E932}" destId="{50EE31B7-2D35-49FE-8BB3-C3CBDCD7ACC1}" srcOrd="1" destOrd="0" presId="urn:microsoft.com/office/officeart/2005/8/layout/chevron2"/>
    <dgm:cxn modelId="{48FE1920-3BB3-4E41-951E-2D287050C6A9}" type="presParOf" srcId="{57FFC548-914D-40B1-9A65-98D6EB47E932}" destId="{E7422331-8198-418B-804F-EB4BF869AE5B}" srcOrd="2" destOrd="0" presId="urn:microsoft.com/office/officeart/2005/8/layout/chevron2"/>
    <dgm:cxn modelId="{2FA59A8D-CB02-4146-B91E-84674D9C0CF2}" type="presParOf" srcId="{E7422331-8198-418B-804F-EB4BF869AE5B}" destId="{B4D5504F-3E45-43DF-B01F-DF606038542F}" srcOrd="0" destOrd="0" presId="urn:microsoft.com/office/officeart/2005/8/layout/chevron2"/>
    <dgm:cxn modelId="{4DDAFF8C-B07C-41B5-B396-A76638DDFE39}" type="presParOf" srcId="{E7422331-8198-418B-804F-EB4BF869AE5B}" destId="{12F6CFD7-39AC-4288-8A6F-E4C0EC4D7595}" srcOrd="1" destOrd="0" presId="urn:microsoft.com/office/officeart/2005/8/layout/chevron2"/>
    <dgm:cxn modelId="{E387DF95-2FCE-4613-A29A-56C20EDE63B8}" type="presParOf" srcId="{57FFC548-914D-40B1-9A65-98D6EB47E932}" destId="{56EF7804-452A-470C-AF4F-A1EEE6ADE737}" srcOrd="3" destOrd="0" presId="urn:microsoft.com/office/officeart/2005/8/layout/chevron2"/>
    <dgm:cxn modelId="{269FF626-1116-4199-8DC8-2B2343B27487}" type="presParOf" srcId="{57FFC548-914D-40B1-9A65-98D6EB47E932}" destId="{A219762B-E395-48D3-B96E-0098A3A731E1}" srcOrd="4" destOrd="0" presId="urn:microsoft.com/office/officeart/2005/8/layout/chevron2"/>
    <dgm:cxn modelId="{CC907658-8A9D-47DE-A2B3-D4A12C55C157}" type="presParOf" srcId="{A219762B-E395-48D3-B96E-0098A3A731E1}" destId="{DED86272-13E6-44B4-B62C-CC8CF108F044}" srcOrd="0" destOrd="0" presId="urn:microsoft.com/office/officeart/2005/8/layout/chevron2"/>
    <dgm:cxn modelId="{B324CED2-EBDC-49D3-A714-314436FEEC1E}" type="presParOf" srcId="{A219762B-E395-48D3-B96E-0098A3A731E1}" destId="{AE5C3139-77C8-49F6-AD8F-65824B9A3F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2D08D7-8510-443A-9761-0DCB255E2041}"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pl-PL"/>
        </a:p>
      </dgm:t>
    </dgm:pt>
    <dgm:pt modelId="{2F96A31D-292D-4F37-91E0-A29C978A734A}">
      <dgm:prSet phldrT="[Tekst]"/>
      <dgm:spPr/>
      <dgm:t>
        <a:bodyPr/>
        <a:lstStyle/>
        <a:p>
          <a:r>
            <a:rPr lang="pl-PL" b="1" dirty="0"/>
            <a:t>2 miesiące </a:t>
          </a:r>
        </a:p>
      </dgm:t>
    </dgm:pt>
    <dgm:pt modelId="{F58EDAC2-D5DF-4605-A7F0-FACD1CD64610}" type="parTrans" cxnId="{07B7990F-B1A0-40FD-9AB5-4106D32610E6}">
      <dgm:prSet/>
      <dgm:spPr/>
      <dgm:t>
        <a:bodyPr/>
        <a:lstStyle/>
        <a:p>
          <a:endParaRPr lang="pl-PL"/>
        </a:p>
      </dgm:t>
    </dgm:pt>
    <dgm:pt modelId="{86BAA4D1-FEE6-4700-9D9E-C39425E54895}" type="sibTrans" cxnId="{07B7990F-B1A0-40FD-9AB5-4106D32610E6}">
      <dgm:prSet/>
      <dgm:spPr/>
      <dgm:t>
        <a:bodyPr/>
        <a:lstStyle/>
        <a:p>
          <a:endParaRPr lang="pl-PL"/>
        </a:p>
      </dgm:t>
    </dgm:pt>
    <dgm:pt modelId="{88FBF804-904C-4E42-B515-675D0C9D73C1}">
      <dgm:prSet phldrT="[Tekst]"/>
      <dgm:spPr/>
      <dgm:t>
        <a:bodyPr/>
        <a:lstStyle/>
        <a:p>
          <a:r>
            <a:rPr lang="pl-PL" dirty="0"/>
            <a:t>podstawowy czas trwania dochodzenia</a:t>
          </a:r>
        </a:p>
      </dgm:t>
    </dgm:pt>
    <dgm:pt modelId="{59C46D46-99D5-463D-B4DC-44C75E105110}" type="parTrans" cxnId="{BA9BF82A-A8A6-4C67-9E9D-0479D8552B89}">
      <dgm:prSet/>
      <dgm:spPr/>
      <dgm:t>
        <a:bodyPr/>
        <a:lstStyle/>
        <a:p>
          <a:endParaRPr lang="pl-PL"/>
        </a:p>
      </dgm:t>
    </dgm:pt>
    <dgm:pt modelId="{F660A9FA-FAC1-4F1B-B2AB-04BB2B994F86}" type="sibTrans" cxnId="{BA9BF82A-A8A6-4C67-9E9D-0479D8552B89}">
      <dgm:prSet/>
      <dgm:spPr/>
      <dgm:t>
        <a:bodyPr/>
        <a:lstStyle/>
        <a:p>
          <a:endParaRPr lang="pl-PL"/>
        </a:p>
      </dgm:t>
    </dgm:pt>
    <dgm:pt modelId="{D0197DF2-32A3-4B0E-B4FD-698365E3FA68}">
      <dgm:prSet phldrT="[Tekst]"/>
      <dgm:spPr/>
      <dgm:t>
        <a:bodyPr/>
        <a:lstStyle/>
        <a:p>
          <a:r>
            <a:rPr lang="pl-PL" dirty="0"/>
            <a:t>Prokurator może przedłużyć do </a:t>
          </a:r>
          <a:r>
            <a:rPr lang="pl-PL" b="1" dirty="0"/>
            <a:t>3 miesięcy</a:t>
          </a:r>
        </a:p>
      </dgm:t>
    </dgm:pt>
    <dgm:pt modelId="{C2ED3380-D4C8-417B-BB3D-25546B50ACBF}" type="parTrans" cxnId="{F01DBD76-4F5B-4942-94DD-A41C9AC79E50}">
      <dgm:prSet/>
      <dgm:spPr/>
      <dgm:t>
        <a:bodyPr/>
        <a:lstStyle/>
        <a:p>
          <a:endParaRPr lang="pl-PL"/>
        </a:p>
      </dgm:t>
    </dgm:pt>
    <dgm:pt modelId="{1EB055D4-2408-4F87-AEDD-4B35514D5D3E}" type="sibTrans" cxnId="{F01DBD76-4F5B-4942-94DD-A41C9AC79E50}">
      <dgm:prSet/>
      <dgm:spPr/>
      <dgm:t>
        <a:bodyPr/>
        <a:lstStyle/>
        <a:p>
          <a:endParaRPr lang="pl-PL"/>
        </a:p>
      </dgm:t>
    </dgm:pt>
    <dgm:pt modelId="{BF40BE9F-3165-4233-988D-81F14CDCF4C6}">
      <dgm:prSet phldrT="[Tekst]"/>
      <dgm:spPr/>
      <dgm:t>
        <a:bodyPr/>
        <a:lstStyle/>
        <a:p>
          <a:r>
            <a:rPr lang="pl-PL" dirty="0"/>
            <a:t>a w „szczególnie uzasadnionych wypadkach” </a:t>
          </a:r>
          <a:r>
            <a:rPr lang="pl-PL" b="1" dirty="0"/>
            <a:t>na dalszy czas oznaczony</a:t>
          </a:r>
        </a:p>
      </dgm:t>
    </dgm:pt>
    <dgm:pt modelId="{58C9C1E4-E5FD-4CFC-9BDA-092771A770B5}" type="parTrans" cxnId="{76D6BE01-07F3-41C1-84BB-1EC0711CF097}">
      <dgm:prSet/>
      <dgm:spPr/>
      <dgm:t>
        <a:bodyPr/>
        <a:lstStyle/>
        <a:p>
          <a:endParaRPr lang="pl-PL"/>
        </a:p>
      </dgm:t>
    </dgm:pt>
    <dgm:pt modelId="{C3D6C674-82E8-4AB7-99B7-846CB4A5A9D7}" type="sibTrans" cxnId="{76D6BE01-07F3-41C1-84BB-1EC0711CF097}">
      <dgm:prSet/>
      <dgm:spPr/>
      <dgm:t>
        <a:bodyPr/>
        <a:lstStyle/>
        <a:p>
          <a:endParaRPr lang="pl-PL"/>
        </a:p>
      </dgm:t>
    </dgm:pt>
    <dgm:pt modelId="{7C78BDC6-9699-4A73-BB36-95FA94995485}" type="pres">
      <dgm:prSet presAssocID="{332D08D7-8510-443A-9761-0DCB255E2041}" presName="Name0" presStyleCnt="0">
        <dgm:presLayoutVars>
          <dgm:dir/>
          <dgm:animLvl val="lvl"/>
          <dgm:resizeHandles val="exact"/>
        </dgm:presLayoutVars>
      </dgm:prSet>
      <dgm:spPr/>
    </dgm:pt>
    <dgm:pt modelId="{5CD62FF2-381A-47C6-988A-2A34A00AFAD8}" type="pres">
      <dgm:prSet presAssocID="{D0197DF2-32A3-4B0E-B4FD-698365E3FA68}" presName="boxAndChildren" presStyleCnt="0"/>
      <dgm:spPr/>
    </dgm:pt>
    <dgm:pt modelId="{39E95F26-DB33-4F7D-B86D-5DCC901FC6ED}" type="pres">
      <dgm:prSet presAssocID="{D0197DF2-32A3-4B0E-B4FD-698365E3FA68}" presName="parentTextBox" presStyleLbl="node1" presStyleIdx="0" presStyleCnt="2"/>
      <dgm:spPr/>
    </dgm:pt>
    <dgm:pt modelId="{7F7455C2-D21F-4F29-9FDF-11D804F82F9A}" type="pres">
      <dgm:prSet presAssocID="{D0197DF2-32A3-4B0E-B4FD-698365E3FA68}" presName="entireBox" presStyleLbl="node1" presStyleIdx="0" presStyleCnt="2"/>
      <dgm:spPr/>
    </dgm:pt>
    <dgm:pt modelId="{C206A0BF-8EF1-4122-AE0F-3BAD14424664}" type="pres">
      <dgm:prSet presAssocID="{D0197DF2-32A3-4B0E-B4FD-698365E3FA68}" presName="descendantBox" presStyleCnt="0"/>
      <dgm:spPr/>
    </dgm:pt>
    <dgm:pt modelId="{B7EAB8CF-A3B5-43C2-B5E0-D4E8D098264B}" type="pres">
      <dgm:prSet presAssocID="{BF40BE9F-3165-4233-988D-81F14CDCF4C6}" presName="childTextBox" presStyleLbl="fgAccFollowNode1" presStyleIdx="0" presStyleCnt="2">
        <dgm:presLayoutVars>
          <dgm:bulletEnabled val="1"/>
        </dgm:presLayoutVars>
      </dgm:prSet>
      <dgm:spPr/>
    </dgm:pt>
    <dgm:pt modelId="{E168BCB8-BF35-477C-B2E7-D1329E8CF141}" type="pres">
      <dgm:prSet presAssocID="{86BAA4D1-FEE6-4700-9D9E-C39425E54895}" presName="sp" presStyleCnt="0"/>
      <dgm:spPr/>
    </dgm:pt>
    <dgm:pt modelId="{5FEDD6BC-F032-42D2-B081-BB7532081513}" type="pres">
      <dgm:prSet presAssocID="{2F96A31D-292D-4F37-91E0-A29C978A734A}" presName="arrowAndChildren" presStyleCnt="0"/>
      <dgm:spPr/>
    </dgm:pt>
    <dgm:pt modelId="{995E42D2-DB64-4E09-B32E-BB5DB98ADBF7}" type="pres">
      <dgm:prSet presAssocID="{2F96A31D-292D-4F37-91E0-A29C978A734A}" presName="parentTextArrow" presStyleLbl="node1" presStyleIdx="0" presStyleCnt="2"/>
      <dgm:spPr/>
    </dgm:pt>
    <dgm:pt modelId="{F0285F1D-979D-4813-A48F-8692177B00B2}" type="pres">
      <dgm:prSet presAssocID="{2F96A31D-292D-4F37-91E0-A29C978A734A}" presName="arrow" presStyleLbl="node1" presStyleIdx="1" presStyleCnt="2"/>
      <dgm:spPr/>
    </dgm:pt>
    <dgm:pt modelId="{C1F63702-E605-45CA-9747-4EEB83A1991F}" type="pres">
      <dgm:prSet presAssocID="{2F96A31D-292D-4F37-91E0-A29C978A734A}" presName="descendantArrow" presStyleCnt="0"/>
      <dgm:spPr/>
    </dgm:pt>
    <dgm:pt modelId="{A6E6BBD6-1D19-418D-A3DB-763801041F32}" type="pres">
      <dgm:prSet presAssocID="{88FBF804-904C-4E42-B515-675D0C9D73C1}" presName="childTextArrow" presStyleLbl="fgAccFollowNode1" presStyleIdx="1" presStyleCnt="2" custScaleX="798234">
        <dgm:presLayoutVars>
          <dgm:bulletEnabled val="1"/>
        </dgm:presLayoutVars>
      </dgm:prSet>
      <dgm:spPr/>
    </dgm:pt>
  </dgm:ptLst>
  <dgm:cxnLst>
    <dgm:cxn modelId="{76D6BE01-07F3-41C1-84BB-1EC0711CF097}" srcId="{D0197DF2-32A3-4B0E-B4FD-698365E3FA68}" destId="{BF40BE9F-3165-4233-988D-81F14CDCF4C6}" srcOrd="0" destOrd="0" parTransId="{58C9C1E4-E5FD-4CFC-9BDA-092771A770B5}" sibTransId="{C3D6C674-82E8-4AB7-99B7-846CB4A5A9D7}"/>
    <dgm:cxn modelId="{07B7990F-B1A0-40FD-9AB5-4106D32610E6}" srcId="{332D08D7-8510-443A-9761-0DCB255E2041}" destId="{2F96A31D-292D-4F37-91E0-A29C978A734A}" srcOrd="0" destOrd="0" parTransId="{F58EDAC2-D5DF-4605-A7F0-FACD1CD64610}" sibTransId="{86BAA4D1-FEE6-4700-9D9E-C39425E54895}"/>
    <dgm:cxn modelId="{BA9BF82A-A8A6-4C67-9E9D-0479D8552B89}" srcId="{2F96A31D-292D-4F37-91E0-A29C978A734A}" destId="{88FBF804-904C-4E42-B515-675D0C9D73C1}" srcOrd="0" destOrd="0" parTransId="{59C46D46-99D5-463D-B4DC-44C75E105110}" sibTransId="{F660A9FA-FAC1-4F1B-B2AB-04BB2B994F86}"/>
    <dgm:cxn modelId="{62BA4F5D-BE85-4099-A881-C94090044B13}" type="presOf" srcId="{BF40BE9F-3165-4233-988D-81F14CDCF4C6}" destId="{B7EAB8CF-A3B5-43C2-B5E0-D4E8D098264B}" srcOrd="0" destOrd="0" presId="urn:microsoft.com/office/officeart/2005/8/layout/process4"/>
    <dgm:cxn modelId="{E7CAF349-B1F3-4197-BB5D-0670C417643A}" type="presOf" srcId="{D0197DF2-32A3-4B0E-B4FD-698365E3FA68}" destId="{7F7455C2-D21F-4F29-9FDF-11D804F82F9A}" srcOrd="1" destOrd="0" presId="urn:microsoft.com/office/officeart/2005/8/layout/process4"/>
    <dgm:cxn modelId="{F01DBD76-4F5B-4942-94DD-A41C9AC79E50}" srcId="{332D08D7-8510-443A-9761-0DCB255E2041}" destId="{D0197DF2-32A3-4B0E-B4FD-698365E3FA68}" srcOrd="1" destOrd="0" parTransId="{C2ED3380-D4C8-417B-BB3D-25546B50ACBF}" sibTransId="{1EB055D4-2408-4F87-AEDD-4B35514D5D3E}"/>
    <dgm:cxn modelId="{077B1284-2291-4460-919F-209B631F580A}" type="presOf" srcId="{2F96A31D-292D-4F37-91E0-A29C978A734A}" destId="{F0285F1D-979D-4813-A48F-8692177B00B2}" srcOrd="1" destOrd="0" presId="urn:microsoft.com/office/officeart/2005/8/layout/process4"/>
    <dgm:cxn modelId="{247B7D8B-0B8D-4EFB-B525-95C6E085DA8D}" type="presOf" srcId="{88FBF804-904C-4E42-B515-675D0C9D73C1}" destId="{A6E6BBD6-1D19-418D-A3DB-763801041F32}" srcOrd="0" destOrd="0" presId="urn:microsoft.com/office/officeart/2005/8/layout/process4"/>
    <dgm:cxn modelId="{E7759CAD-4FDA-41EB-B116-F0D0D18CE331}" type="presOf" srcId="{2F96A31D-292D-4F37-91E0-A29C978A734A}" destId="{995E42D2-DB64-4E09-B32E-BB5DB98ADBF7}" srcOrd="0" destOrd="0" presId="urn:microsoft.com/office/officeart/2005/8/layout/process4"/>
    <dgm:cxn modelId="{058F11E4-46DF-41FE-BC94-27FAB3332A11}" type="presOf" srcId="{D0197DF2-32A3-4B0E-B4FD-698365E3FA68}" destId="{39E95F26-DB33-4F7D-B86D-5DCC901FC6ED}" srcOrd="0" destOrd="0" presId="urn:microsoft.com/office/officeart/2005/8/layout/process4"/>
    <dgm:cxn modelId="{8ABF83F5-BBFD-4739-9152-CA358113FB54}" type="presOf" srcId="{332D08D7-8510-443A-9761-0DCB255E2041}" destId="{7C78BDC6-9699-4A73-BB36-95FA94995485}" srcOrd="0" destOrd="0" presId="urn:microsoft.com/office/officeart/2005/8/layout/process4"/>
    <dgm:cxn modelId="{5C1F8CFF-DB9B-46A2-8464-259E9472272E}" type="presParOf" srcId="{7C78BDC6-9699-4A73-BB36-95FA94995485}" destId="{5CD62FF2-381A-47C6-988A-2A34A00AFAD8}" srcOrd="0" destOrd="0" presId="urn:microsoft.com/office/officeart/2005/8/layout/process4"/>
    <dgm:cxn modelId="{BCA1DA30-4BA0-4AE3-9E23-30AF73993FAF}" type="presParOf" srcId="{5CD62FF2-381A-47C6-988A-2A34A00AFAD8}" destId="{39E95F26-DB33-4F7D-B86D-5DCC901FC6ED}" srcOrd="0" destOrd="0" presId="urn:microsoft.com/office/officeart/2005/8/layout/process4"/>
    <dgm:cxn modelId="{F9EE118B-30E0-478C-B832-82B4A2EED487}" type="presParOf" srcId="{5CD62FF2-381A-47C6-988A-2A34A00AFAD8}" destId="{7F7455C2-D21F-4F29-9FDF-11D804F82F9A}" srcOrd="1" destOrd="0" presId="urn:microsoft.com/office/officeart/2005/8/layout/process4"/>
    <dgm:cxn modelId="{A4F2CA9A-F50F-4BE4-B310-8AAAD308EB77}" type="presParOf" srcId="{5CD62FF2-381A-47C6-988A-2A34A00AFAD8}" destId="{C206A0BF-8EF1-4122-AE0F-3BAD14424664}" srcOrd="2" destOrd="0" presId="urn:microsoft.com/office/officeart/2005/8/layout/process4"/>
    <dgm:cxn modelId="{4C696C43-2146-4A24-A7FC-A79347FD521B}" type="presParOf" srcId="{C206A0BF-8EF1-4122-AE0F-3BAD14424664}" destId="{B7EAB8CF-A3B5-43C2-B5E0-D4E8D098264B}" srcOrd="0" destOrd="0" presId="urn:microsoft.com/office/officeart/2005/8/layout/process4"/>
    <dgm:cxn modelId="{9843B164-7586-45D7-B3DE-25DA9A1523F3}" type="presParOf" srcId="{7C78BDC6-9699-4A73-BB36-95FA94995485}" destId="{E168BCB8-BF35-477C-B2E7-D1329E8CF141}" srcOrd="1" destOrd="0" presId="urn:microsoft.com/office/officeart/2005/8/layout/process4"/>
    <dgm:cxn modelId="{D2EA757D-0FFB-4088-846E-0F8FF1052AFE}" type="presParOf" srcId="{7C78BDC6-9699-4A73-BB36-95FA94995485}" destId="{5FEDD6BC-F032-42D2-B081-BB7532081513}" srcOrd="2" destOrd="0" presId="urn:microsoft.com/office/officeart/2005/8/layout/process4"/>
    <dgm:cxn modelId="{D8440C12-3197-4DB6-B500-D9E382704506}" type="presParOf" srcId="{5FEDD6BC-F032-42D2-B081-BB7532081513}" destId="{995E42D2-DB64-4E09-B32E-BB5DB98ADBF7}" srcOrd="0" destOrd="0" presId="urn:microsoft.com/office/officeart/2005/8/layout/process4"/>
    <dgm:cxn modelId="{1272EA2A-F8B5-4AC4-B251-C41394BAB6FF}" type="presParOf" srcId="{5FEDD6BC-F032-42D2-B081-BB7532081513}" destId="{F0285F1D-979D-4813-A48F-8692177B00B2}" srcOrd="1" destOrd="0" presId="urn:microsoft.com/office/officeart/2005/8/layout/process4"/>
    <dgm:cxn modelId="{C49DB9E1-9F23-4B8F-A3E4-CD0BFFCFDE9C}" type="presParOf" srcId="{5FEDD6BC-F032-42D2-B081-BB7532081513}" destId="{C1F63702-E605-45CA-9747-4EEB83A1991F}" srcOrd="2" destOrd="0" presId="urn:microsoft.com/office/officeart/2005/8/layout/process4"/>
    <dgm:cxn modelId="{6C7CD759-9400-46C3-A229-CA93A867BA5F}" type="presParOf" srcId="{C1F63702-E605-45CA-9747-4EEB83A1991F}" destId="{A6E6BBD6-1D19-418D-A3DB-763801041F32}"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CC4EA6-197E-48C2-B0DC-9EB217306A6A}" type="doc">
      <dgm:prSet loTypeId="urn:microsoft.com/office/officeart/2005/8/layout/process1" loCatId="process" qsTypeId="urn:microsoft.com/office/officeart/2005/8/quickstyle/simple1" qsCatId="simple" csTypeId="urn:microsoft.com/office/officeart/2005/8/colors/accent1_2" csCatId="accent1" phldr="1"/>
      <dgm:spPr/>
    </dgm:pt>
    <dgm:pt modelId="{1E3A4348-08B9-49EA-8759-FC196E3F0ACA}">
      <dgm:prSet phldrT="[Teks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r>
            <a:rPr lang="pl-PL" dirty="0">
              <a:solidFill>
                <a:schemeClr val="tx1"/>
              </a:solidFill>
            </a:rPr>
            <a:t>Umorzenie postępowania przez prokuratora</a:t>
          </a:r>
        </a:p>
      </dgm:t>
    </dgm:pt>
    <dgm:pt modelId="{5FBBBD6D-3765-4C8E-B88A-5C41DF2FC1FB}" type="parTrans" cxnId="{CE01F11B-CEC4-463D-909D-0286E8429387}">
      <dgm:prSet/>
      <dgm:spPr/>
      <dgm:t>
        <a:bodyPr/>
        <a:lstStyle/>
        <a:p>
          <a:endParaRPr lang="pl-PL"/>
        </a:p>
      </dgm:t>
    </dgm:pt>
    <dgm:pt modelId="{4E82D23B-9AFF-43F6-BCD3-F87F839C1ABA}" type="sibTrans" cxnId="{CE01F11B-CEC4-463D-909D-0286E8429387}">
      <dgm:prSe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endParaRPr lang="pl-PL">
            <a:solidFill>
              <a:schemeClr val="tx1"/>
            </a:solidFill>
          </a:endParaRPr>
        </a:p>
      </dgm:t>
    </dgm:pt>
    <dgm:pt modelId="{1AFF5C6D-E266-46A9-88A0-A08FF4303619}">
      <dgm:prSet phldrT="[Teks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r>
            <a:rPr lang="pl-PL" dirty="0">
              <a:solidFill>
                <a:schemeClr val="tx1"/>
              </a:solidFill>
            </a:rPr>
            <a:t>Uprawomocnienie się postanowienia o umorzeniu</a:t>
          </a:r>
        </a:p>
      </dgm:t>
    </dgm:pt>
    <dgm:pt modelId="{39734487-6C57-4EE2-A8FB-552A8EF88B73}" type="parTrans" cxnId="{125F6713-4511-4085-BF51-74BAF790F58C}">
      <dgm:prSet/>
      <dgm:spPr/>
      <dgm:t>
        <a:bodyPr/>
        <a:lstStyle/>
        <a:p>
          <a:endParaRPr lang="pl-PL"/>
        </a:p>
      </dgm:t>
    </dgm:pt>
    <dgm:pt modelId="{68FD142C-D191-410E-AB74-441D8CD7398B}" type="sibTrans" cxnId="{125F6713-4511-4085-BF51-74BAF790F58C}">
      <dgm:prSe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endParaRPr lang="pl-PL">
            <a:solidFill>
              <a:schemeClr val="tx1"/>
            </a:solidFill>
          </a:endParaRPr>
        </a:p>
      </dgm:t>
    </dgm:pt>
    <dgm:pt modelId="{A69F53F7-67C0-4CA6-B4F2-4774A72902DE}">
      <dgm:prSet phldrT="[Teks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r>
            <a:rPr lang="pl-PL" b="1" dirty="0">
              <a:solidFill>
                <a:schemeClr val="tx1"/>
              </a:solidFill>
            </a:rPr>
            <a:t>Skierowanie wniosku do sądu o orzeczenie przepadku (art. 17 § 4 k.p.k.)</a:t>
          </a:r>
        </a:p>
      </dgm:t>
    </dgm:pt>
    <dgm:pt modelId="{17651807-1EE5-4AC0-8946-D1B2EBA8ADB8}" type="parTrans" cxnId="{440899F3-70AC-4DD0-833B-204DCC226E67}">
      <dgm:prSet/>
      <dgm:spPr/>
      <dgm:t>
        <a:bodyPr/>
        <a:lstStyle/>
        <a:p>
          <a:endParaRPr lang="pl-PL"/>
        </a:p>
      </dgm:t>
    </dgm:pt>
    <dgm:pt modelId="{F605B043-6409-40C9-8529-41936B3CBEA3}" type="sibTrans" cxnId="{440899F3-70AC-4DD0-833B-204DCC226E67}">
      <dgm:prSet/>
      <dgm:spPr/>
      <dgm:t>
        <a:bodyPr/>
        <a:lstStyle/>
        <a:p>
          <a:endParaRPr lang="pl-PL"/>
        </a:p>
      </dgm:t>
    </dgm:pt>
    <dgm:pt modelId="{A1E80E03-408A-4994-9ABC-CC0452BA3392}" type="pres">
      <dgm:prSet presAssocID="{86CC4EA6-197E-48C2-B0DC-9EB217306A6A}" presName="Name0" presStyleCnt="0">
        <dgm:presLayoutVars>
          <dgm:dir/>
          <dgm:resizeHandles val="exact"/>
        </dgm:presLayoutVars>
      </dgm:prSet>
      <dgm:spPr/>
    </dgm:pt>
    <dgm:pt modelId="{548D0790-E262-4B1D-9904-A9DF27361660}" type="pres">
      <dgm:prSet presAssocID="{1E3A4348-08B9-49EA-8759-FC196E3F0ACA}" presName="node" presStyleLbl="node1" presStyleIdx="0" presStyleCnt="3">
        <dgm:presLayoutVars>
          <dgm:bulletEnabled val="1"/>
        </dgm:presLayoutVars>
      </dgm:prSet>
      <dgm:spPr/>
    </dgm:pt>
    <dgm:pt modelId="{81AAA0A1-925A-4641-8A76-EF59211A86B5}" type="pres">
      <dgm:prSet presAssocID="{4E82D23B-9AFF-43F6-BCD3-F87F839C1ABA}" presName="sibTrans" presStyleLbl="sibTrans2D1" presStyleIdx="0" presStyleCnt="2"/>
      <dgm:spPr/>
    </dgm:pt>
    <dgm:pt modelId="{FC68D9AE-27DA-4AAF-B777-B732392BAE9C}" type="pres">
      <dgm:prSet presAssocID="{4E82D23B-9AFF-43F6-BCD3-F87F839C1ABA}" presName="connectorText" presStyleLbl="sibTrans2D1" presStyleIdx="0" presStyleCnt="2"/>
      <dgm:spPr/>
    </dgm:pt>
    <dgm:pt modelId="{38F4C205-968B-45AF-8BF0-742C51C1BF57}" type="pres">
      <dgm:prSet presAssocID="{1AFF5C6D-E266-46A9-88A0-A08FF4303619}" presName="node" presStyleLbl="node1" presStyleIdx="1" presStyleCnt="3">
        <dgm:presLayoutVars>
          <dgm:bulletEnabled val="1"/>
        </dgm:presLayoutVars>
      </dgm:prSet>
      <dgm:spPr/>
    </dgm:pt>
    <dgm:pt modelId="{DD20F6B5-2345-47BA-9EC7-6CBEDC68BFA9}" type="pres">
      <dgm:prSet presAssocID="{68FD142C-D191-410E-AB74-441D8CD7398B}" presName="sibTrans" presStyleLbl="sibTrans2D1" presStyleIdx="1" presStyleCnt="2"/>
      <dgm:spPr/>
    </dgm:pt>
    <dgm:pt modelId="{20028EFD-B959-4C75-899A-C3C06A75733B}" type="pres">
      <dgm:prSet presAssocID="{68FD142C-D191-410E-AB74-441D8CD7398B}" presName="connectorText" presStyleLbl="sibTrans2D1" presStyleIdx="1" presStyleCnt="2"/>
      <dgm:spPr/>
    </dgm:pt>
    <dgm:pt modelId="{DF54D33B-1562-416D-A90C-914D9101B77B}" type="pres">
      <dgm:prSet presAssocID="{A69F53F7-67C0-4CA6-B4F2-4774A72902DE}" presName="node" presStyleLbl="node1" presStyleIdx="2" presStyleCnt="3">
        <dgm:presLayoutVars>
          <dgm:bulletEnabled val="1"/>
        </dgm:presLayoutVars>
      </dgm:prSet>
      <dgm:spPr/>
    </dgm:pt>
  </dgm:ptLst>
  <dgm:cxnLst>
    <dgm:cxn modelId="{125F6713-4511-4085-BF51-74BAF790F58C}" srcId="{86CC4EA6-197E-48C2-B0DC-9EB217306A6A}" destId="{1AFF5C6D-E266-46A9-88A0-A08FF4303619}" srcOrd="1" destOrd="0" parTransId="{39734487-6C57-4EE2-A8FB-552A8EF88B73}" sibTransId="{68FD142C-D191-410E-AB74-441D8CD7398B}"/>
    <dgm:cxn modelId="{CE01F11B-CEC4-463D-909D-0286E8429387}" srcId="{86CC4EA6-197E-48C2-B0DC-9EB217306A6A}" destId="{1E3A4348-08B9-49EA-8759-FC196E3F0ACA}" srcOrd="0" destOrd="0" parTransId="{5FBBBD6D-3765-4C8E-B88A-5C41DF2FC1FB}" sibTransId="{4E82D23B-9AFF-43F6-BCD3-F87F839C1ABA}"/>
    <dgm:cxn modelId="{F322EE68-129F-472B-9336-8753985C4A0B}" type="presOf" srcId="{86CC4EA6-197E-48C2-B0DC-9EB217306A6A}" destId="{A1E80E03-408A-4994-9ABC-CC0452BA3392}" srcOrd="0" destOrd="0" presId="urn:microsoft.com/office/officeart/2005/8/layout/process1"/>
    <dgm:cxn modelId="{E6243251-E88A-4F50-BF81-767805A87DEA}" type="presOf" srcId="{1E3A4348-08B9-49EA-8759-FC196E3F0ACA}" destId="{548D0790-E262-4B1D-9904-A9DF27361660}" srcOrd="0" destOrd="0" presId="urn:microsoft.com/office/officeart/2005/8/layout/process1"/>
    <dgm:cxn modelId="{424BB991-BB5F-4760-A3D3-3414C8BA0525}" type="presOf" srcId="{1AFF5C6D-E266-46A9-88A0-A08FF4303619}" destId="{38F4C205-968B-45AF-8BF0-742C51C1BF57}" srcOrd="0" destOrd="0" presId="urn:microsoft.com/office/officeart/2005/8/layout/process1"/>
    <dgm:cxn modelId="{6B97FD9F-673C-42DE-B665-B9872C6E1B01}" type="presOf" srcId="{68FD142C-D191-410E-AB74-441D8CD7398B}" destId="{DD20F6B5-2345-47BA-9EC7-6CBEDC68BFA9}" srcOrd="0" destOrd="0" presId="urn:microsoft.com/office/officeart/2005/8/layout/process1"/>
    <dgm:cxn modelId="{FF2E68C4-9B29-40FB-9D10-88028ED3531E}" type="presOf" srcId="{4E82D23B-9AFF-43F6-BCD3-F87F839C1ABA}" destId="{FC68D9AE-27DA-4AAF-B777-B732392BAE9C}" srcOrd="1" destOrd="0" presId="urn:microsoft.com/office/officeart/2005/8/layout/process1"/>
    <dgm:cxn modelId="{C14CE1C8-3C43-4260-9D42-FEA90410368A}" type="presOf" srcId="{4E82D23B-9AFF-43F6-BCD3-F87F839C1ABA}" destId="{81AAA0A1-925A-4641-8A76-EF59211A86B5}" srcOrd="0" destOrd="0" presId="urn:microsoft.com/office/officeart/2005/8/layout/process1"/>
    <dgm:cxn modelId="{8DC708D5-03AF-482F-B3D9-69D06996C365}" type="presOf" srcId="{68FD142C-D191-410E-AB74-441D8CD7398B}" destId="{20028EFD-B959-4C75-899A-C3C06A75733B}" srcOrd="1" destOrd="0" presId="urn:microsoft.com/office/officeart/2005/8/layout/process1"/>
    <dgm:cxn modelId="{440899F3-70AC-4DD0-833B-204DCC226E67}" srcId="{86CC4EA6-197E-48C2-B0DC-9EB217306A6A}" destId="{A69F53F7-67C0-4CA6-B4F2-4774A72902DE}" srcOrd="2" destOrd="0" parTransId="{17651807-1EE5-4AC0-8946-D1B2EBA8ADB8}" sibTransId="{F605B043-6409-40C9-8529-41936B3CBEA3}"/>
    <dgm:cxn modelId="{82F7B6F3-7CA8-46CD-B1FC-15A6F374CA58}" type="presOf" srcId="{A69F53F7-67C0-4CA6-B4F2-4774A72902DE}" destId="{DF54D33B-1562-416D-A90C-914D9101B77B}" srcOrd="0" destOrd="0" presId="urn:microsoft.com/office/officeart/2005/8/layout/process1"/>
    <dgm:cxn modelId="{66A64945-4609-4A87-B398-F84F35CC14E7}" type="presParOf" srcId="{A1E80E03-408A-4994-9ABC-CC0452BA3392}" destId="{548D0790-E262-4B1D-9904-A9DF27361660}" srcOrd="0" destOrd="0" presId="urn:microsoft.com/office/officeart/2005/8/layout/process1"/>
    <dgm:cxn modelId="{3A5140DD-1A29-4B52-8BBE-F728C8E1A767}" type="presParOf" srcId="{A1E80E03-408A-4994-9ABC-CC0452BA3392}" destId="{81AAA0A1-925A-4641-8A76-EF59211A86B5}" srcOrd="1" destOrd="0" presId="urn:microsoft.com/office/officeart/2005/8/layout/process1"/>
    <dgm:cxn modelId="{904B07C1-7B24-47B4-8F04-DD40CAB16417}" type="presParOf" srcId="{81AAA0A1-925A-4641-8A76-EF59211A86B5}" destId="{FC68D9AE-27DA-4AAF-B777-B732392BAE9C}" srcOrd="0" destOrd="0" presId="urn:microsoft.com/office/officeart/2005/8/layout/process1"/>
    <dgm:cxn modelId="{24EC65CD-CB9F-4942-8B06-414C03D07647}" type="presParOf" srcId="{A1E80E03-408A-4994-9ABC-CC0452BA3392}" destId="{38F4C205-968B-45AF-8BF0-742C51C1BF57}" srcOrd="2" destOrd="0" presId="urn:microsoft.com/office/officeart/2005/8/layout/process1"/>
    <dgm:cxn modelId="{CBEF3D09-96D1-48F9-9AA2-FA19FBA76B10}" type="presParOf" srcId="{A1E80E03-408A-4994-9ABC-CC0452BA3392}" destId="{DD20F6B5-2345-47BA-9EC7-6CBEDC68BFA9}" srcOrd="3" destOrd="0" presId="urn:microsoft.com/office/officeart/2005/8/layout/process1"/>
    <dgm:cxn modelId="{9519FB30-191A-4010-B2E2-90E140151C23}" type="presParOf" srcId="{DD20F6B5-2345-47BA-9EC7-6CBEDC68BFA9}" destId="{20028EFD-B959-4C75-899A-C3C06A75733B}" srcOrd="0" destOrd="0" presId="urn:microsoft.com/office/officeart/2005/8/layout/process1"/>
    <dgm:cxn modelId="{C01F8E77-A636-4403-9699-E033D7C53186}" type="presParOf" srcId="{A1E80E03-408A-4994-9ABC-CC0452BA3392}" destId="{DF54D33B-1562-416D-A90C-914D9101B77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9812FC-417A-40ED-B48C-5ADBF6C63A0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pl-PL"/>
        </a:p>
      </dgm:t>
    </dgm:pt>
    <dgm:pt modelId="{B852EE6D-62BF-46A4-910D-7A0E17790EB7}">
      <dgm:prSet phldrT="[Tekst]"/>
      <dgm:spPr/>
      <dgm:t>
        <a:bodyPr/>
        <a:lstStyle/>
        <a:p>
          <a:r>
            <a:rPr lang="pl-PL" dirty="0"/>
            <a:t>śledztwo</a:t>
          </a:r>
        </a:p>
      </dgm:t>
    </dgm:pt>
    <dgm:pt modelId="{FE5B0CAA-54D8-4A12-991B-CAD240A66FF2}" type="parTrans" cxnId="{B2F803FC-61CD-4C09-8F17-262DA267D56C}">
      <dgm:prSet/>
      <dgm:spPr/>
      <dgm:t>
        <a:bodyPr/>
        <a:lstStyle/>
        <a:p>
          <a:endParaRPr lang="pl-PL"/>
        </a:p>
      </dgm:t>
    </dgm:pt>
    <dgm:pt modelId="{DF7031B6-762C-46DE-8519-7116EBEE814F}" type="sibTrans" cxnId="{B2F803FC-61CD-4C09-8F17-262DA267D56C}">
      <dgm:prSet/>
      <dgm:spPr/>
      <dgm:t>
        <a:bodyPr/>
        <a:lstStyle/>
        <a:p>
          <a:endParaRPr lang="pl-PL"/>
        </a:p>
      </dgm:t>
    </dgm:pt>
    <dgm:pt modelId="{F3F30A8C-771C-4BE6-9E57-DB667F412953}">
      <dgm:prSet phldrT="[Tekst]"/>
      <dgm:spPr/>
      <dgm:t>
        <a:bodyPr/>
        <a:lstStyle/>
        <a:p>
          <a:pPr algn="ctr"/>
          <a:r>
            <a:rPr lang="pl-PL" dirty="0"/>
            <a:t>Postanowienie wraz z uzasadnieniem</a:t>
          </a:r>
        </a:p>
      </dgm:t>
    </dgm:pt>
    <dgm:pt modelId="{3589CAB1-C525-4197-A7FA-26D2A9EBFAEB}" type="parTrans" cxnId="{51627A3D-3667-401D-91F6-E328C3522806}">
      <dgm:prSet/>
      <dgm:spPr/>
      <dgm:t>
        <a:bodyPr/>
        <a:lstStyle/>
        <a:p>
          <a:endParaRPr lang="pl-PL"/>
        </a:p>
      </dgm:t>
    </dgm:pt>
    <dgm:pt modelId="{DB39D765-D0FB-4756-81F2-E4E45E9944AF}" type="sibTrans" cxnId="{51627A3D-3667-401D-91F6-E328C3522806}">
      <dgm:prSet/>
      <dgm:spPr/>
      <dgm:t>
        <a:bodyPr/>
        <a:lstStyle/>
        <a:p>
          <a:endParaRPr lang="pl-PL"/>
        </a:p>
      </dgm:t>
    </dgm:pt>
    <dgm:pt modelId="{25A15441-202A-4490-92F1-6AE25303B653}">
      <dgm:prSet phldrT="[Tekst]"/>
      <dgm:spPr/>
      <dgm:t>
        <a:bodyPr/>
        <a:lstStyle/>
        <a:p>
          <a:r>
            <a:rPr lang="pl-PL" dirty="0"/>
            <a:t>Dochodzenie </a:t>
          </a:r>
        </a:p>
      </dgm:t>
    </dgm:pt>
    <dgm:pt modelId="{2FDF351A-2E32-4789-9A59-10FAC53988FE}" type="parTrans" cxnId="{CB8C6E6C-5C11-43CD-8F83-B75EAEF11AAE}">
      <dgm:prSet/>
      <dgm:spPr/>
      <dgm:t>
        <a:bodyPr/>
        <a:lstStyle/>
        <a:p>
          <a:endParaRPr lang="pl-PL"/>
        </a:p>
      </dgm:t>
    </dgm:pt>
    <dgm:pt modelId="{D0A3FC0F-32AC-49C6-8016-09461AFE9128}" type="sibTrans" cxnId="{CB8C6E6C-5C11-43CD-8F83-B75EAEF11AAE}">
      <dgm:prSet/>
      <dgm:spPr/>
      <dgm:t>
        <a:bodyPr/>
        <a:lstStyle/>
        <a:p>
          <a:endParaRPr lang="pl-PL"/>
        </a:p>
      </dgm:t>
    </dgm:pt>
    <dgm:pt modelId="{37F38B89-165F-4DBC-82AA-D7D545CC366E}">
      <dgm:prSet phldrT="[Tekst]"/>
      <dgm:spPr/>
      <dgm:t>
        <a:bodyPr/>
        <a:lstStyle/>
        <a:p>
          <a:r>
            <a:rPr lang="pl-PL" dirty="0"/>
            <a:t>Można odstąpić od sporządzania uzasadnienia, ale na żądanie strony należy podać ustnie motywy rozstrzygnięcia </a:t>
          </a:r>
        </a:p>
      </dgm:t>
    </dgm:pt>
    <dgm:pt modelId="{BDD69BB5-CD77-49B0-9095-A3D07834D396}" type="parTrans" cxnId="{D1D3E115-C61F-465C-B952-EFCE31745D10}">
      <dgm:prSet/>
      <dgm:spPr/>
      <dgm:t>
        <a:bodyPr/>
        <a:lstStyle/>
        <a:p>
          <a:endParaRPr lang="pl-PL"/>
        </a:p>
      </dgm:t>
    </dgm:pt>
    <dgm:pt modelId="{0D4289E5-3A43-435C-9FC0-F889528F8BDE}" type="sibTrans" cxnId="{D1D3E115-C61F-465C-B952-EFCE31745D10}">
      <dgm:prSet/>
      <dgm:spPr/>
      <dgm:t>
        <a:bodyPr/>
        <a:lstStyle/>
        <a:p>
          <a:endParaRPr lang="pl-PL"/>
        </a:p>
      </dgm:t>
    </dgm:pt>
    <dgm:pt modelId="{5907F761-6D93-4726-9CE4-5FE25992CF85}" type="pres">
      <dgm:prSet presAssocID="{189812FC-417A-40ED-B48C-5ADBF6C63A0C}" presName="Name0" presStyleCnt="0">
        <dgm:presLayoutVars>
          <dgm:dir/>
          <dgm:animLvl val="lvl"/>
          <dgm:resizeHandles/>
        </dgm:presLayoutVars>
      </dgm:prSet>
      <dgm:spPr/>
    </dgm:pt>
    <dgm:pt modelId="{A8DB5494-3780-4E3B-B1FD-DF8AC0205C98}" type="pres">
      <dgm:prSet presAssocID="{B852EE6D-62BF-46A4-910D-7A0E17790EB7}" presName="linNode" presStyleCnt="0"/>
      <dgm:spPr/>
    </dgm:pt>
    <dgm:pt modelId="{56CC834A-A77B-4089-9231-362ADFB9C23D}" type="pres">
      <dgm:prSet presAssocID="{B852EE6D-62BF-46A4-910D-7A0E17790EB7}" presName="parentShp" presStyleLbl="node1" presStyleIdx="0" presStyleCnt="2">
        <dgm:presLayoutVars>
          <dgm:bulletEnabled val="1"/>
        </dgm:presLayoutVars>
      </dgm:prSet>
      <dgm:spPr/>
    </dgm:pt>
    <dgm:pt modelId="{66D10C00-CA7B-4442-BA82-25EF09E4740C}" type="pres">
      <dgm:prSet presAssocID="{B852EE6D-62BF-46A4-910D-7A0E17790EB7}" presName="childShp" presStyleLbl="bgAccFollowNode1" presStyleIdx="0" presStyleCnt="2">
        <dgm:presLayoutVars>
          <dgm:bulletEnabled val="1"/>
        </dgm:presLayoutVars>
      </dgm:prSet>
      <dgm:spPr/>
    </dgm:pt>
    <dgm:pt modelId="{A1419AE6-3384-47B0-8EA9-021D4A72BF62}" type="pres">
      <dgm:prSet presAssocID="{DF7031B6-762C-46DE-8519-7116EBEE814F}" presName="spacing" presStyleCnt="0"/>
      <dgm:spPr/>
    </dgm:pt>
    <dgm:pt modelId="{C11F5E4D-C39E-4F51-B8F9-B36F1155C1D2}" type="pres">
      <dgm:prSet presAssocID="{25A15441-202A-4490-92F1-6AE25303B653}" presName="linNode" presStyleCnt="0"/>
      <dgm:spPr/>
    </dgm:pt>
    <dgm:pt modelId="{B0202B94-F23C-465E-9966-ED810050990E}" type="pres">
      <dgm:prSet presAssocID="{25A15441-202A-4490-92F1-6AE25303B653}" presName="parentShp" presStyleLbl="node1" presStyleIdx="1" presStyleCnt="2">
        <dgm:presLayoutVars>
          <dgm:bulletEnabled val="1"/>
        </dgm:presLayoutVars>
      </dgm:prSet>
      <dgm:spPr/>
    </dgm:pt>
    <dgm:pt modelId="{C5886CE2-BF11-48B5-8108-35EF9E40C613}" type="pres">
      <dgm:prSet presAssocID="{25A15441-202A-4490-92F1-6AE25303B653}" presName="childShp" presStyleLbl="bgAccFollowNode1" presStyleIdx="1" presStyleCnt="2">
        <dgm:presLayoutVars>
          <dgm:bulletEnabled val="1"/>
        </dgm:presLayoutVars>
      </dgm:prSet>
      <dgm:spPr/>
    </dgm:pt>
  </dgm:ptLst>
  <dgm:cxnLst>
    <dgm:cxn modelId="{BCF96E0A-C9D9-4E9C-BD39-3300A305A551}" type="presOf" srcId="{F3F30A8C-771C-4BE6-9E57-DB667F412953}" destId="{66D10C00-CA7B-4442-BA82-25EF09E4740C}" srcOrd="0" destOrd="0" presId="urn:microsoft.com/office/officeart/2005/8/layout/vList6"/>
    <dgm:cxn modelId="{D1D3E115-C61F-465C-B952-EFCE31745D10}" srcId="{25A15441-202A-4490-92F1-6AE25303B653}" destId="{37F38B89-165F-4DBC-82AA-D7D545CC366E}" srcOrd="0" destOrd="0" parTransId="{BDD69BB5-CD77-49B0-9095-A3D07834D396}" sibTransId="{0D4289E5-3A43-435C-9FC0-F889528F8BDE}"/>
    <dgm:cxn modelId="{51627A3D-3667-401D-91F6-E328C3522806}" srcId="{B852EE6D-62BF-46A4-910D-7A0E17790EB7}" destId="{F3F30A8C-771C-4BE6-9E57-DB667F412953}" srcOrd="0" destOrd="0" parTransId="{3589CAB1-C525-4197-A7FA-26D2A9EBFAEB}" sibTransId="{DB39D765-D0FB-4756-81F2-E4E45E9944AF}"/>
    <dgm:cxn modelId="{F731F13E-0FB2-4970-984D-D7C4670E80FC}" type="presOf" srcId="{25A15441-202A-4490-92F1-6AE25303B653}" destId="{B0202B94-F23C-465E-9966-ED810050990E}" srcOrd="0" destOrd="0" presId="urn:microsoft.com/office/officeart/2005/8/layout/vList6"/>
    <dgm:cxn modelId="{CB8C6E6C-5C11-43CD-8F83-B75EAEF11AAE}" srcId="{189812FC-417A-40ED-B48C-5ADBF6C63A0C}" destId="{25A15441-202A-4490-92F1-6AE25303B653}" srcOrd="1" destOrd="0" parTransId="{2FDF351A-2E32-4789-9A59-10FAC53988FE}" sibTransId="{D0A3FC0F-32AC-49C6-8016-09461AFE9128}"/>
    <dgm:cxn modelId="{E1A5BE76-ED1C-48E0-9142-74326C967085}" type="presOf" srcId="{189812FC-417A-40ED-B48C-5ADBF6C63A0C}" destId="{5907F761-6D93-4726-9CE4-5FE25992CF85}" srcOrd="0" destOrd="0" presId="urn:microsoft.com/office/officeart/2005/8/layout/vList6"/>
    <dgm:cxn modelId="{A529A37F-46E1-4522-A9A0-4804C7199942}" type="presOf" srcId="{37F38B89-165F-4DBC-82AA-D7D545CC366E}" destId="{C5886CE2-BF11-48B5-8108-35EF9E40C613}" srcOrd="0" destOrd="0" presId="urn:microsoft.com/office/officeart/2005/8/layout/vList6"/>
    <dgm:cxn modelId="{BC7D7084-E775-41FB-8664-A82373EE1796}" type="presOf" srcId="{B852EE6D-62BF-46A4-910D-7A0E17790EB7}" destId="{56CC834A-A77B-4089-9231-362ADFB9C23D}" srcOrd="0" destOrd="0" presId="urn:microsoft.com/office/officeart/2005/8/layout/vList6"/>
    <dgm:cxn modelId="{B2F803FC-61CD-4C09-8F17-262DA267D56C}" srcId="{189812FC-417A-40ED-B48C-5ADBF6C63A0C}" destId="{B852EE6D-62BF-46A4-910D-7A0E17790EB7}" srcOrd="0" destOrd="0" parTransId="{FE5B0CAA-54D8-4A12-991B-CAD240A66FF2}" sibTransId="{DF7031B6-762C-46DE-8519-7116EBEE814F}"/>
    <dgm:cxn modelId="{525E5D64-F20E-443A-B2BF-926433C2777D}" type="presParOf" srcId="{5907F761-6D93-4726-9CE4-5FE25992CF85}" destId="{A8DB5494-3780-4E3B-B1FD-DF8AC0205C98}" srcOrd="0" destOrd="0" presId="urn:microsoft.com/office/officeart/2005/8/layout/vList6"/>
    <dgm:cxn modelId="{DD5A77AC-BBC3-42A0-A99C-2CEFB8B09777}" type="presParOf" srcId="{A8DB5494-3780-4E3B-B1FD-DF8AC0205C98}" destId="{56CC834A-A77B-4089-9231-362ADFB9C23D}" srcOrd="0" destOrd="0" presId="urn:microsoft.com/office/officeart/2005/8/layout/vList6"/>
    <dgm:cxn modelId="{105E0A64-8624-47EA-A733-ED1067141640}" type="presParOf" srcId="{A8DB5494-3780-4E3B-B1FD-DF8AC0205C98}" destId="{66D10C00-CA7B-4442-BA82-25EF09E4740C}" srcOrd="1" destOrd="0" presId="urn:microsoft.com/office/officeart/2005/8/layout/vList6"/>
    <dgm:cxn modelId="{4CB46D70-C314-4543-A45A-37F2A68E0465}" type="presParOf" srcId="{5907F761-6D93-4726-9CE4-5FE25992CF85}" destId="{A1419AE6-3384-47B0-8EA9-021D4A72BF62}" srcOrd="1" destOrd="0" presId="urn:microsoft.com/office/officeart/2005/8/layout/vList6"/>
    <dgm:cxn modelId="{5867237A-D520-4C2C-A672-60FFF6723C35}" type="presParOf" srcId="{5907F761-6D93-4726-9CE4-5FE25992CF85}" destId="{C11F5E4D-C39E-4F51-B8F9-B36F1155C1D2}" srcOrd="2" destOrd="0" presId="urn:microsoft.com/office/officeart/2005/8/layout/vList6"/>
    <dgm:cxn modelId="{B646E392-3EDC-4180-B3CA-34DA1872EB1F}" type="presParOf" srcId="{C11F5E4D-C39E-4F51-B8F9-B36F1155C1D2}" destId="{B0202B94-F23C-465E-9966-ED810050990E}" srcOrd="0" destOrd="0" presId="urn:microsoft.com/office/officeart/2005/8/layout/vList6"/>
    <dgm:cxn modelId="{F5A54D5D-CFA4-476C-8610-F740A0B2B724}" type="presParOf" srcId="{C11F5E4D-C39E-4F51-B8F9-B36F1155C1D2}" destId="{C5886CE2-BF11-48B5-8108-35EF9E40C61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AC4FC-4F70-4C33-BE34-9378D3A3DECF}">
      <dsp:nvSpPr>
        <dsp:cNvPr id="0" name=""/>
        <dsp:cNvSpPr/>
      </dsp:nvSpPr>
      <dsp:spPr>
        <a:xfrm rot="4396374">
          <a:off x="1441501" y="1271677"/>
          <a:ext cx="5920232" cy="4128623"/>
        </a:xfrm>
        <a:prstGeom prst="swooshArrow">
          <a:avLst>
            <a:gd name="adj1" fmla="val 16310"/>
            <a:gd name="adj2" fmla="val 31370"/>
          </a:avLst>
        </a:prstGeom>
        <a:solidFill>
          <a:schemeClr val="accent2">
            <a:shade val="5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792A796-93FB-44EF-925A-3A2845ACD736}">
      <dsp:nvSpPr>
        <dsp:cNvPr id="0" name=""/>
        <dsp:cNvSpPr/>
      </dsp:nvSpPr>
      <dsp:spPr>
        <a:xfrm>
          <a:off x="3659238" y="1810769"/>
          <a:ext cx="149504" cy="149504"/>
        </a:xfrm>
        <a:prstGeom prst="ellipse">
          <a:avLst/>
        </a:prstGeom>
        <a:solidFill>
          <a:schemeClr val="accent2">
            <a:tint val="55000"/>
            <a:hueOff val="0"/>
            <a:satOff val="0"/>
            <a:lumOff val="0"/>
            <a:alphaOff val="0"/>
          </a:schemeClr>
        </a:soli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DDF4AFBC-BFB8-47A8-9537-DE4114B3F9D0}">
      <dsp:nvSpPr>
        <dsp:cNvPr id="0" name=""/>
        <dsp:cNvSpPr/>
      </dsp:nvSpPr>
      <dsp:spPr>
        <a:xfrm>
          <a:off x="4682932" y="2636473"/>
          <a:ext cx="149504" cy="149504"/>
        </a:xfrm>
        <a:prstGeom prst="ellipse">
          <a:avLst/>
        </a:prstGeom>
        <a:solidFill>
          <a:schemeClr val="accent2">
            <a:tint val="55000"/>
            <a:hueOff val="0"/>
            <a:satOff val="0"/>
            <a:lumOff val="0"/>
            <a:alphaOff val="0"/>
          </a:schemeClr>
        </a:soli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4F34B631-84CC-4AF0-A6C0-435B47EDD7A4}">
      <dsp:nvSpPr>
        <dsp:cNvPr id="0" name=""/>
        <dsp:cNvSpPr/>
      </dsp:nvSpPr>
      <dsp:spPr>
        <a:xfrm>
          <a:off x="5450136" y="3602079"/>
          <a:ext cx="149504" cy="149504"/>
        </a:xfrm>
        <a:prstGeom prst="ellipse">
          <a:avLst/>
        </a:prstGeom>
        <a:solidFill>
          <a:schemeClr val="accent2">
            <a:tint val="55000"/>
            <a:hueOff val="0"/>
            <a:satOff val="0"/>
            <a:lumOff val="0"/>
            <a:alphaOff val="0"/>
          </a:schemeClr>
        </a:soli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6865BA61-D8AC-4DC0-8C63-732FF25D55A5}">
      <dsp:nvSpPr>
        <dsp:cNvPr id="0" name=""/>
        <dsp:cNvSpPr/>
      </dsp:nvSpPr>
      <dsp:spPr>
        <a:xfrm>
          <a:off x="863128" y="-5"/>
          <a:ext cx="6115951" cy="109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b" anchorCtr="0">
          <a:noAutofit/>
        </a:bodyPr>
        <a:lstStyle/>
        <a:p>
          <a:pPr marL="0" lvl="0" indent="0" algn="ctr" defTabSz="1022350">
            <a:lnSpc>
              <a:spcPct val="90000"/>
            </a:lnSpc>
            <a:spcBef>
              <a:spcPct val="0"/>
            </a:spcBef>
            <a:spcAft>
              <a:spcPct val="35000"/>
            </a:spcAft>
            <a:buNone/>
          </a:pPr>
          <a:r>
            <a:rPr lang="pl-PL" sz="2300" kern="1200" dirty="0"/>
            <a:t>ustalenie czy został popełniony czyn zabroniony i czy stanowi on przestępstwo </a:t>
          </a:r>
        </a:p>
      </dsp:txBody>
      <dsp:txXfrm>
        <a:off x="863128" y="-5"/>
        <a:ext cx="6115951" cy="1097280"/>
      </dsp:txXfrm>
    </dsp:sp>
    <dsp:sp modelId="{BBAF6B4C-D3C8-4BD0-834C-A1BFF50073D7}">
      <dsp:nvSpPr>
        <dsp:cNvPr id="0" name=""/>
        <dsp:cNvSpPr/>
      </dsp:nvSpPr>
      <dsp:spPr>
        <a:xfrm>
          <a:off x="4134376" y="1176119"/>
          <a:ext cx="4073652" cy="109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r>
            <a:rPr lang="pl-PL" sz="2300" kern="1200" dirty="0"/>
            <a:t>wykrycie i w razie potrzeby ujęcie sprawcy</a:t>
          </a:r>
        </a:p>
      </dsp:txBody>
      <dsp:txXfrm>
        <a:off x="4134376" y="1176119"/>
        <a:ext cx="4073652" cy="1097280"/>
      </dsp:txXfrm>
    </dsp:sp>
    <dsp:sp modelId="{68FD3221-E28F-4C84-9B40-3531AE7FCF74}">
      <dsp:nvSpPr>
        <dsp:cNvPr id="0" name=""/>
        <dsp:cNvSpPr/>
      </dsp:nvSpPr>
      <dsp:spPr>
        <a:xfrm>
          <a:off x="1243603" y="2756499"/>
          <a:ext cx="3243834" cy="109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r" defTabSz="1022350">
            <a:lnSpc>
              <a:spcPct val="90000"/>
            </a:lnSpc>
            <a:spcBef>
              <a:spcPct val="0"/>
            </a:spcBef>
            <a:spcAft>
              <a:spcPct val="35000"/>
            </a:spcAft>
            <a:buNone/>
          </a:pPr>
          <a:r>
            <a:rPr lang="pl-PL" sz="2300" kern="1200" dirty="0"/>
            <a:t>zebranie danych o podejrzanym zgodnie z art. 213 i 214 k.p.k.  </a:t>
          </a:r>
        </a:p>
      </dsp:txBody>
      <dsp:txXfrm>
        <a:off x="1243603" y="2756499"/>
        <a:ext cx="3243834" cy="1097280"/>
      </dsp:txXfrm>
    </dsp:sp>
    <dsp:sp modelId="{9CD32EF3-1D4B-4E26-AD84-341EEA937C41}">
      <dsp:nvSpPr>
        <dsp:cNvPr id="0" name=""/>
        <dsp:cNvSpPr/>
      </dsp:nvSpPr>
      <dsp:spPr>
        <a:xfrm>
          <a:off x="5734777" y="2776502"/>
          <a:ext cx="4285918" cy="1897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l" defTabSz="977900">
            <a:lnSpc>
              <a:spcPct val="90000"/>
            </a:lnSpc>
            <a:spcBef>
              <a:spcPct val="0"/>
            </a:spcBef>
            <a:spcAft>
              <a:spcPct val="35000"/>
            </a:spcAft>
            <a:buNone/>
          </a:pPr>
          <a:r>
            <a:rPr lang="pl-PL" sz="2200" kern="1200" dirty="0"/>
            <a:t>wyjaśnienie okoliczności sprawy, w tym ustalenie osób pokrzywdzonych i rozmiarów szkody  </a:t>
          </a:r>
        </a:p>
      </dsp:txBody>
      <dsp:txXfrm>
        <a:off x="5734777" y="2776502"/>
        <a:ext cx="4285918" cy="1897482"/>
      </dsp:txXfrm>
    </dsp:sp>
    <dsp:sp modelId="{DDF353A5-E078-4218-997F-C5DB87DCF908}">
      <dsp:nvSpPr>
        <dsp:cNvPr id="0" name=""/>
        <dsp:cNvSpPr/>
      </dsp:nvSpPr>
      <dsp:spPr>
        <a:xfrm>
          <a:off x="581550" y="5449416"/>
          <a:ext cx="9520501" cy="1469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marL="0" lvl="0" indent="0" algn="ctr" defTabSz="977900">
            <a:lnSpc>
              <a:spcPct val="90000"/>
            </a:lnSpc>
            <a:spcBef>
              <a:spcPct val="0"/>
            </a:spcBef>
            <a:spcAft>
              <a:spcPct val="35000"/>
            </a:spcAft>
            <a:buNone/>
          </a:pPr>
          <a:r>
            <a:rPr lang="pl-PL" sz="2200" kern="1200" dirty="0"/>
            <a:t>zebranie, zabezpieczenie i w niezbędnym zakresie utrwalenie dowodów dla sądu. </a:t>
          </a:r>
        </a:p>
      </dsp:txBody>
      <dsp:txXfrm>
        <a:off x="581550" y="5449416"/>
        <a:ext cx="9520501" cy="14693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B32B1-BF5A-4186-BE42-B2E5C9F38BD5}">
      <dsp:nvSpPr>
        <dsp:cNvPr id="0" name=""/>
        <dsp:cNvSpPr/>
      </dsp:nvSpPr>
      <dsp:spPr>
        <a:xfrm>
          <a:off x="3813" y="89122"/>
          <a:ext cx="3718464" cy="870388"/>
        </a:xfrm>
        <a:prstGeom prst="rect">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l-PL" sz="2400" b="1" kern="1200" dirty="0"/>
            <a:t>O prawach i obowiązkach</a:t>
          </a:r>
        </a:p>
      </dsp:txBody>
      <dsp:txXfrm>
        <a:off x="3813" y="89122"/>
        <a:ext cx="3718464" cy="870388"/>
      </dsp:txXfrm>
    </dsp:sp>
    <dsp:sp modelId="{418C0319-BC78-4130-8543-0376A3E94909}">
      <dsp:nvSpPr>
        <dsp:cNvPr id="0" name=""/>
        <dsp:cNvSpPr/>
      </dsp:nvSpPr>
      <dsp:spPr>
        <a:xfrm>
          <a:off x="3813" y="959511"/>
          <a:ext cx="3718464" cy="4825967"/>
        </a:xfrm>
        <a:prstGeom prst="rect">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Font typeface="Arial" pitchFamily="34" charset="0"/>
            <a:buChar char="•"/>
          </a:pPr>
          <a:r>
            <a:rPr lang="pl-PL" sz="1900" kern="1200" dirty="0"/>
            <a:t>Ogólny obowiązek pouczenia uczestników postępowania o prawach i obowiązkach procesowych – art. 16 k.p.k. </a:t>
          </a:r>
        </a:p>
        <a:p>
          <a:pPr marL="171450" lvl="1" indent="-171450" algn="just" defTabSz="844550">
            <a:lnSpc>
              <a:spcPct val="90000"/>
            </a:lnSpc>
            <a:spcBef>
              <a:spcPct val="0"/>
            </a:spcBef>
            <a:spcAft>
              <a:spcPct val="15000"/>
            </a:spcAft>
            <a:buChar char="•"/>
          </a:pPr>
          <a:r>
            <a:rPr lang="pl-PL" sz="1900" kern="1200"/>
            <a:t>art. 300 § 1 k.p.k. – pouczenie podejrzanego</a:t>
          </a:r>
          <a:endParaRPr lang="pl-PL" sz="1900" kern="1200" dirty="0"/>
        </a:p>
        <a:p>
          <a:pPr marL="171450" lvl="1" indent="-171450" algn="just" defTabSz="844550">
            <a:lnSpc>
              <a:spcPct val="90000"/>
            </a:lnSpc>
            <a:spcBef>
              <a:spcPct val="0"/>
            </a:spcBef>
            <a:spcAft>
              <a:spcPct val="15000"/>
            </a:spcAft>
            <a:buChar char="•"/>
          </a:pPr>
          <a:r>
            <a:rPr lang="pl-PL" sz="1900" kern="1200" dirty="0"/>
            <a:t>art. 300 § 2 – pouczenie pokrzywdzonego</a:t>
          </a:r>
        </a:p>
      </dsp:txBody>
      <dsp:txXfrm>
        <a:off x="3813" y="959511"/>
        <a:ext cx="3718464" cy="4825967"/>
      </dsp:txXfrm>
    </dsp:sp>
    <dsp:sp modelId="{48B13D4E-3B1C-4B20-A826-8D6A453EECEA}">
      <dsp:nvSpPr>
        <dsp:cNvPr id="0" name=""/>
        <dsp:cNvSpPr/>
      </dsp:nvSpPr>
      <dsp:spPr>
        <a:xfrm>
          <a:off x="4242863" y="89122"/>
          <a:ext cx="3718464" cy="870388"/>
        </a:xfrm>
        <a:prstGeom prst="rect">
          <a:avLst/>
        </a:prstGeom>
        <a:solidFill>
          <a:schemeClr val="accent3">
            <a:hueOff val="0"/>
            <a:satOff val="0"/>
            <a:lumOff val="0"/>
            <a:alphaOff val="0"/>
          </a:schemeClr>
        </a:solidFill>
        <a:ln w="1397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l-PL" sz="2400" b="1" kern="1200" dirty="0"/>
            <a:t>O faktach</a:t>
          </a:r>
          <a:endParaRPr lang="pl-PL" sz="1800" b="1" kern="1200" dirty="0"/>
        </a:p>
      </dsp:txBody>
      <dsp:txXfrm>
        <a:off x="4242863" y="89122"/>
        <a:ext cx="3718464" cy="870388"/>
      </dsp:txXfrm>
    </dsp:sp>
    <dsp:sp modelId="{E82F98D5-5FF2-48F3-A710-7437D1485AF1}">
      <dsp:nvSpPr>
        <dsp:cNvPr id="0" name=""/>
        <dsp:cNvSpPr/>
      </dsp:nvSpPr>
      <dsp:spPr>
        <a:xfrm>
          <a:off x="4242863" y="959511"/>
          <a:ext cx="3718464" cy="4825967"/>
        </a:xfrm>
        <a:prstGeom prst="rect">
          <a:avLst/>
        </a:prstGeom>
        <a:solidFill>
          <a:schemeClr val="accent3">
            <a:tint val="40000"/>
            <a:alpha val="90000"/>
            <a:hueOff val="0"/>
            <a:satOff val="0"/>
            <a:lumOff val="0"/>
            <a:alphaOff val="0"/>
          </a:schemeClr>
        </a:solidFill>
        <a:ln w="1397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Font typeface="Arial" pitchFamily="34" charset="0"/>
            <a:buChar char="•"/>
          </a:pPr>
          <a:r>
            <a:rPr lang="pl-PL" sz="1900" kern="1200" dirty="0"/>
            <a:t>dostęp do akt postępowania przygotowawczego – art. 156 § 5 </a:t>
          </a:r>
        </a:p>
        <a:p>
          <a:pPr marL="171450" lvl="1" indent="-171450" algn="just" defTabSz="844550">
            <a:lnSpc>
              <a:spcPct val="90000"/>
            </a:lnSpc>
            <a:spcBef>
              <a:spcPct val="0"/>
            </a:spcBef>
            <a:spcAft>
              <a:spcPct val="15000"/>
            </a:spcAft>
            <a:buChar char="•"/>
          </a:pPr>
          <a:r>
            <a:rPr lang="pl-PL" sz="1900" kern="1200"/>
            <a:t>art. 157 § 3 – nie można odmówić stronie zezwolenia na sporządzenie odpisu protokołu czynności, w której uczestniczyła lub miała prawo uczestniczyć</a:t>
          </a:r>
          <a:endParaRPr lang="pl-PL" sz="1900" kern="1200" dirty="0"/>
        </a:p>
        <a:p>
          <a:pPr marL="171450" lvl="1" indent="-171450" algn="just" defTabSz="844550">
            <a:lnSpc>
              <a:spcPct val="90000"/>
            </a:lnSpc>
            <a:spcBef>
              <a:spcPct val="0"/>
            </a:spcBef>
            <a:spcAft>
              <a:spcPct val="15000"/>
            </a:spcAft>
            <a:buChar char="•"/>
          </a:pPr>
          <a:r>
            <a:rPr lang="pl-PL" sz="1900" kern="1200" dirty="0"/>
            <a:t>art. 306 § 1b – prawo przejrzenia akt w przypadku złożenia zażalenia na odmowę wszczęcia lub umorzenie postępowania przygotowawczego</a:t>
          </a:r>
        </a:p>
        <a:p>
          <a:pPr marL="171450" lvl="1" indent="-171450" algn="just" defTabSz="844550">
            <a:lnSpc>
              <a:spcPct val="90000"/>
            </a:lnSpc>
            <a:spcBef>
              <a:spcPct val="0"/>
            </a:spcBef>
            <a:spcAft>
              <a:spcPct val="15000"/>
            </a:spcAft>
            <a:buChar char="•"/>
          </a:pPr>
          <a:r>
            <a:rPr lang="pl-PL" sz="1900" kern="1200" dirty="0"/>
            <a:t>art. 318 – zapoznanie się z opinią biegłego </a:t>
          </a:r>
        </a:p>
      </dsp:txBody>
      <dsp:txXfrm>
        <a:off x="4242863" y="959511"/>
        <a:ext cx="3718464" cy="4825967"/>
      </dsp:txXfrm>
    </dsp:sp>
    <dsp:sp modelId="{EFDBD427-A395-494C-8EE2-0419365E6879}">
      <dsp:nvSpPr>
        <dsp:cNvPr id="0" name=""/>
        <dsp:cNvSpPr/>
      </dsp:nvSpPr>
      <dsp:spPr>
        <a:xfrm>
          <a:off x="8481913" y="89122"/>
          <a:ext cx="3718464" cy="870388"/>
        </a:xfrm>
        <a:prstGeom prst="rect">
          <a:avLst/>
        </a:prstGeom>
        <a:solidFill>
          <a:schemeClr val="accent4">
            <a:hueOff val="0"/>
            <a:satOff val="0"/>
            <a:lumOff val="0"/>
            <a:alphaOff val="0"/>
          </a:schemeClr>
        </a:solidFill>
        <a:ln w="1397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l-PL" sz="2400" b="1" kern="1200" dirty="0"/>
            <a:t>Komunikowanie rozstrzygnięć</a:t>
          </a:r>
        </a:p>
      </dsp:txBody>
      <dsp:txXfrm>
        <a:off x="8481913" y="89122"/>
        <a:ext cx="3718464" cy="870388"/>
      </dsp:txXfrm>
    </dsp:sp>
    <dsp:sp modelId="{DFB6FA0E-B713-499F-9021-E54E07E8ABF2}">
      <dsp:nvSpPr>
        <dsp:cNvPr id="0" name=""/>
        <dsp:cNvSpPr/>
      </dsp:nvSpPr>
      <dsp:spPr>
        <a:xfrm>
          <a:off x="8481913" y="959511"/>
          <a:ext cx="3718464" cy="4825967"/>
        </a:xfrm>
        <a:prstGeom prst="rect">
          <a:avLst/>
        </a:prstGeom>
        <a:solidFill>
          <a:schemeClr val="accent4">
            <a:tint val="40000"/>
            <a:alpha val="90000"/>
            <a:hueOff val="0"/>
            <a:satOff val="0"/>
            <a:lumOff val="0"/>
            <a:alphaOff val="0"/>
          </a:schemeClr>
        </a:solidFill>
        <a:ln w="1397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itchFamily="34" charset="0"/>
            <a:buChar char="•"/>
          </a:pPr>
          <a:r>
            <a:rPr lang="pl-PL" sz="1900" kern="1200"/>
            <a:t>art. 100 k.p.k. </a:t>
          </a:r>
        </a:p>
        <a:p>
          <a:pPr marL="171450" lvl="1" indent="-171450" algn="just" defTabSz="844550">
            <a:lnSpc>
              <a:spcPct val="90000"/>
            </a:lnSpc>
            <a:spcBef>
              <a:spcPct val="0"/>
            </a:spcBef>
            <a:spcAft>
              <a:spcPct val="15000"/>
            </a:spcAft>
            <a:buChar char="•"/>
          </a:pPr>
          <a:r>
            <a:rPr lang="pl-PL" sz="1900" kern="1200" dirty="0"/>
            <a:t>Postanowienie albo zarządzenie, od którego przysługuje środek odwoławczy, doręcza się podmiotom uprawnionym do wniesienia tego środka, a postanowienie kończące postępowanie jego stronom, chyba że byli obecni przy ogłoszeniu postanowienia lub zarządzenia. O treści innych postanowień i zarządzeń należy strony powiadomić (§ 4 i 5).</a:t>
          </a:r>
        </a:p>
      </dsp:txBody>
      <dsp:txXfrm>
        <a:off x="8481913" y="959511"/>
        <a:ext cx="3718464" cy="48259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93FC8-2B32-4D51-ABCA-B1E89DE9BC7F}">
      <dsp:nvSpPr>
        <dsp:cNvPr id="0" name=""/>
        <dsp:cNvSpPr/>
      </dsp:nvSpPr>
      <dsp:spPr>
        <a:xfrm rot="5400000">
          <a:off x="-242196" y="255379"/>
          <a:ext cx="1614641" cy="1130248"/>
        </a:xfrm>
        <a:prstGeom prst="chevron">
          <a:avLst/>
        </a:prstGeom>
        <a:solidFill>
          <a:schemeClr val="accent4">
            <a:hueOff val="0"/>
            <a:satOff val="0"/>
            <a:lumOff val="0"/>
            <a:alphaOff val="0"/>
          </a:schemeClr>
        </a:solidFill>
        <a:ln w="1397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b="1" kern="1200" dirty="0"/>
            <a:t>3 miesiące </a:t>
          </a:r>
        </a:p>
      </dsp:txBody>
      <dsp:txXfrm rot="-5400000">
        <a:off x="1" y="578306"/>
        <a:ext cx="1130248" cy="484393"/>
      </dsp:txXfrm>
    </dsp:sp>
    <dsp:sp modelId="{25A20A7C-E671-4572-8F42-BC4CEE66E96E}">
      <dsp:nvSpPr>
        <dsp:cNvPr id="0" name=""/>
        <dsp:cNvSpPr/>
      </dsp:nvSpPr>
      <dsp:spPr>
        <a:xfrm rot="5400000">
          <a:off x="3535733" y="-2392300"/>
          <a:ext cx="1049516" cy="5860486"/>
        </a:xfrm>
        <a:prstGeom prst="round2SameRect">
          <a:avLst/>
        </a:prstGeom>
        <a:solidFill>
          <a:schemeClr val="lt1">
            <a:alpha val="90000"/>
            <a:hueOff val="0"/>
            <a:satOff val="0"/>
            <a:lumOff val="0"/>
            <a:alphaOff val="0"/>
          </a:schemeClr>
        </a:solidFill>
        <a:ln w="1397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pl-PL" sz="1800" kern="1200" dirty="0"/>
            <a:t>podstawowy czas trwania śledztwa </a:t>
          </a:r>
        </a:p>
      </dsp:txBody>
      <dsp:txXfrm rot="-5400000">
        <a:off x="1130249" y="64417"/>
        <a:ext cx="5809253" cy="947050"/>
      </dsp:txXfrm>
    </dsp:sp>
    <dsp:sp modelId="{B4D5504F-3E45-43DF-B01F-DF606038542F}">
      <dsp:nvSpPr>
        <dsp:cNvPr id="0" name=""/>
        <dsp:cNvSpPr/>
      </dsp:nvSpPr>
      <dsp:spPr>
        <a:xfrm rot="5400000">
          <a:off x="-242196" y="1946074"/>
          <a:ext cx="1614641" cy="1130248"/>
        </a:xfrm>
        <a:prstGeom prst="chevron">
          <a:avLst/>
        </a:prstGeom>
        <a:solidFill>
          <a:schemeClr val="accent4">
            <a:hueOff val="-4135930"/>
            <a:satOff val="23223"/>
            <a:lumOff val="-1078"/>
            <a:alphaOff val="0"/>
          </a:schemeClr>
        </a:solidFill>
        <a:ln w="13970" cap="flat" cmpd="sng" algn="ctr">
          <a:solidFill>
            <a:schemeClr val="accent4">
              <a:hueOff val="-4135930"/>
              <a:satOff val="23223"/>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b="1" kern="1200" dirty="0"/>
            <a:t>do roku</a:t>
          </a:r>
        </a:p>
      </dsp:txBody>
      <dsp:txXfrm rot="-5400000">
        <a:off x="1" y="2269001"/>
        <a:ext cx="1130248" cy="484393"/>
      </dsp:txXfrm>
    </dsp:sp>
    <dsp:sp modelId="{12F6CFD7-39AC-4288-8A6F-E4C0EC4D7595}">
      <dsp:nvSpPr>
        <dsp:cNvPr id="0" name=""/>
        <dsp:cNvSpPr/>
      </dsp:nvSpPr>
      <dsp:spPr>
        <a:xfrm rot="5400000">
          <a:off x="3278155" y="-701606"/>
          <a:ext cx="1564672" cy="5860486"/>
        </a:xfrm>
        <a:prstGeom prst="round2SameRect">
          <a:avLst/>
        </a:prstGeom>
        <a:solidFill>
          <a:schemeClr val="lt1">
            <a:alpha val="90000"/>
            <a:hueOff val="0"/>
            <a:satOff val="0"/>
            <a:lumOff val="0"/>
            <a:alphaOff val="0"/>
          </a:schemeClr>
        </a:solidFill>
        <a:ln w="13970" cap="flat" cmpd="sng" algn="ctr">
          <a:solidFill>
            <a:schemeClr val="accent4">
              <a:hueOff val="-4135930"/>
              <a:satOff val="23223"/>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pl-PL" sz="1800" kern="1200" dirty="0"/>
            <a:t>może przedłużyć </a:t>
          </a:r>
          <a:r>
            <a:rPr lang="pl-PL" sz="1800" b="1" kern="1200" dirty="0"/>
            <a:t>prokurator nadzorujący lub bezpośrednio przełożony nad prokuratorem prowadzącym śledztwo</a:t>
          </a:r>
          <a:endParaRPr lang="pl-PL" sz="1800" kern="1200" dirty="0"/>
        </a:p>
        <a:p>
          <a:pPr marL="171450" lvl="1" indent="-171450" algn="l" defTabSz="800100">
            <a:lnSpc>
              <a:spcPct val="90000"/>
            </a:lnSpc>
            <a:spcBef>
              <a:spcPct val="0"/>
            </a:spcBef>
            <a:spcAft>
              <a:spcPct val="15000"/>
            </a:spcAft>
            <a:buChar char="•"/>
          </a:pPr>
          <a:r>
            <a:rPr lang="pl-PL" sz="1800" kern="1200" dirty="0"/>
            <a:t>„uzasadnione wypadki”</a:t>
          </a:r>
        </a:p>
      </dsp:txBody>
      <dsp:txXfrm rot="-5400000">
        <a:off x="1130249" y="1522681"/>
        <a:ext cx="5784105" cy="1411910"/>
      </dsp:txXfrm>
    </dsp:sp>
    <dsp:sp modelId="{DED86272-13E6-44B4-B62C-CC8CF108F044}">
      <dsp:nvSpPr>
        <dsp:cNvPr id="0" name=""/>
        <dsp:cNvSpPr/>
      </dsp:nvSpPr>
      <dsp:spPr>
        <a:xfrm rot="5400000">
          <a:off x="-242196" y="3379191"/>
          <a:ext cx="1614641" cy="1130248"/>
        </a:xfrm>
        <a:prstGeom prst="chevron">
          <a:avLst/>
        </a:prstGeom>
        <a:solidFill>
          <a:schemeClr val="accent4">
            <a:hueOff val="-8271860"/>
            <a:satOff val="46445"/>
            <a:lumOff val="-2156"/>
            <a:alphaOff val="0"/>
          </a:schemeClr>
        </a:solidFill>
        <a:ln w="13970" cap="flat" cmpd="sng" algn="ctr">
          <a:solidFill>
            <a:schemeClr val="accent4">
              <a:hueOff val="-8271860"/>
              <a:satOff val="46445"/>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l-PL" sz="1500" b="1" kern="1200" dirty="0"/>
            <a:t>dalszy czas oznaczony</a:t>
          </a:r>
        </a:p>
      </dsp:txBody>
      <dsp:txXfrm rot="-5400000">
        <a:off x="1" y="3702118"/>
        <a:ext cx="1130248" cy="484393"/>
      </dsp:txXfrm>
    </dsp:sp>
    <dsp:sp modelId="{AE5C3139-77C8-49F6-AD8F-65824B9A3FB4}">
      <dsp:nvSpPr>
        <dsp:cNvPr id="0" name=""/>
        <dsp:cNvSpPr/>
      </dsp:nvSpPr>
      <dsp:spPr>
        <a:xfrm rot="5400000">
          <a:off x="3535733" y="731510"/>
          <a:ext cx="1049516" cy="5860486"/>
        </a:xfrm>
        <a:prstGeom prst="round2SameRect">
          <a:avLst/>
        </a:prstGeom>
        <a:solidFill>
          <a:schemeClr val="lt1">
            <a:alpha val="90000"/>
            <a:hueOff val="0"/>
            <a:satOff val="0"/>
            <a:lumOff val="0"/>
            <a:alphaOff val="0"/>
          </a:schemeClr>
        </a:solidFill>
        <a:ln w="13970" cap="flat" cmpd="sng" algn="ctr">
          <a:solidFill>
            <a:schemeClr val="accent4">
              <a:hueOff val="-8271860"/>
              <a:satOff val="46445"/>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pl-PL" sz="1800" kern="1200" dirty="0"/>
            <a:t>właściwy </a:t>
          </a:r>
          <a:r>
            <a:rPr lang="pl-PL" sz="1800" b="1" kern="1200" dirty="0"/>
            <a:t>prokurator nadrzędny </a:t>
          </a:r>
        </a:p>
        <a:p>
          <a:pPr marL="171450" lvl="1" indent="-171450" algn="l" defTabSz="800100">
            <a:lnSpc>
              <a:spcPct val="90000"/>
            </a:lnSpc>
            <a:spcBef>
              <a:spcPct val="0"/>
            </a:spcBef>
            <a:spcAft>
              <a:spcPct val="15000"/>
            </a:spcAft>
            <a:buChar char="•"/>
          </a:pPr>
          <a:r>
            <a:rPr lang="pl-PL" sz="1800" kern="1200" dirty="0"/>
            <a:t>„szczególnie uzasadnione wypadki”</a:t>
          </a:r>
        </a:p>
      </dsp:txBody>
      <dsp:txXfrm rot="-5400000">
        <a:off x="1130249" y="3188228"/>
        <a:ext cx="5809253" cy="947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455C2-D21F-4F29-9FDF-11D804F82F9A}">
      <dsp:nvSpPr>
        <dsp:cNvPr id="0" name=""/>
        <dsp:cNvSpPr/>
      </dsp:nvSpPr>
      <dsp:spPr>
        <a:xfrm>
          <a:off x="0" y="2841844"/>
          <a:ext cx="4374063" cy="1864557"/>
        </a:xfrm>
        <a:prstGeom prst="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pl-PL" sz="2400" kern="1200" dirty="0"/>
            <a:t>Prokurator może przedłużyć do </a:t>
          </a:r>
          <a:r>
            <a:rPr lang="pl-PL" sz="2400" b="1" kern="1200" dirty="0"/>
            <a:t>3 miesięcy</a:t>
          </a:r>
        </a:p>
      </dsp:txBody>
      <dsp:txXfrm>
        <a:off x="0" y="2841844"/>
        <a:ext cx="4374063" cy="1006861"/>
      </dsp:txXfrm>
    </dsp:sp>
    <dsp:sp modelId="{B7EAB8CF-A3B5-43C2-B5E0-D4E8D098264B}">
      <dsp:nvSpPr>
        <dsp:cNvPr id="0" name=""/>
        <dsp:cNvSpPr/>
      </dsp:nvSpPr>
      <dsp:spPr>
        <a:xfrm>
          <a:off x="0" y="3811414"/>
          <a:ext cx="4374063" cy="857696"/>
        </a:xfrm>
        <a:prstGeom prst="rect">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pl-PL" sz="1900" kern="1200" dirty="0"/>
            <a:t>a w „szczególnie uzasadnionych wypadkach” </a:t>
          </a:r>
          <a:r>
            <a:rPr lang="pl-PL" sz="1900" b="1" kern="1200" dirty="0"/>
            <a:t>na dalszy czas oznaczony</a:t>
          </a:r>
        </a:p>
      </dsp:txBody>
      <dsp:txXfrm>
        <a:off x="0" y="3811414"/>
        <a:ext cx="4374063" cy="857696"/>
      </dsp:txXfrm>
    </dsp:sp>
    <dsp:sp modelId="{F0285F1D-979D-4813-A48F-8692177B00B2}">
      <dsp:nvSpPr>
        <dsp:cNvPr id="0" name=""/>
        <dsp:cNvSpPr/>
      </dsp:nvSpPr>
      <dsp:spPr>
        <a:xfrm rot="10800000">
          <a:off x="0" y="2123"/>
          <a:ext cx="4374063" cy="2867689"/>
        </a:xfrm>
        <a:prstGeom prst="upArrowCallout">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pl-PL" sz="2400" b="1" kern="1200" dirty="0"/>
            <a:t>2 miesiące </a:t>
          </a:r>
        </a:p>
      </dsp:txBody>
      <dsp:txXfrm rot="-10800000">
        <a:off x="0" y="2123"/>
        <a:ext cx="4374063" cy="1006558"/>
      </dsp:txXfrm>
    </dsp:sp>
    <dsp:sp modelId="{A6E6BBD6-1D19-418D-A3DB-763801041F32}">
      <dsp:nvSpPr>
        <dsp:cNvPr id="0" name=""/>
        <dsp:cNvSpPr/>
      </dsp:nvSpPr>
      <dsp:spPr>
        <a:xfrm>
          <a:off x="565" y="1008682"/>
          <a:ext cx="4372931" cy="857439"/>
        </a:xfrm>
        <a:prstGeom prst="rect">
          <a:avLst/>
        </a:prstGeom>
        <a:solidFill>
          <a:schemeClr val="accent3">
            <a:tint val="40000"/>
            <a:alpha val="90000"/>
            <a:hueOff val="0"/>
            <a:satOff val="0"/>
            <a:lumOff val="0"/>
            <a:alphaOff val="0"/>
          </a:schemeClr>
        </a:solidFill>
        <a:ln w="1397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pl-PL" sz="1900" kern="1200" dirty="0"/>
            <a:t>podstawowy czas trwania dochodzenia</a:t>
          </a:r>
        </a:p>
      </dsp:txBody>
      <dsp:txXfrm>
        <a:off x="565" y="1008682"/>
        <a:ext cx="4372931" cy="8574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D0790-E262-4B1D-9904-A9DF27361660}">
      <dsp:nvSpPr>
        <dsp:cNvPr id="0" name=""/>
        <dsp:cNvSpPr/>
      </dsp:nvSpPr>
      <dsp:spPr>
        <a:xfrm>
          <a:off x="7496" y="1296780"/>
          <a:ext cx="2240670" cy="1470439"/>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solidFill>
                <a:schemeClr val="tx1"/>
              </a:solidFill>
            </a:rPr>
            <a:t>Umorzenie postępowania przez prokuratora</a:t>
          </a:r>
        </a:p>
      </dsp:txBody>
      <dsp:txXfrm>
        <a:off x="50564" y="1339848"/>
        <a:ext cx="2154534" cy="1384303"/>
      </dsp:txXfrm>
    </dsp:sp>
    <dsp:sp modelId="{81AAA0A1-925A-4641-8A76-EF59211A86B5}">
      <dsp:nvSpPr>
        <dsp:cNvPr id="0" name=""/>
        <dsp:cNvSpPr/>
      </dsp:nvSpPr>
      <dsp:spPr>
        <a:xfrm>
          <a:off x="2472233" y="1754156"/>
          <a:ext cx="475022" cy="555686"/>
        </a:xfrm>
        <a:prstGeom prst="rightArrow">
          <a:avLst>
            <a:gd name="adj1" fmla="val 60000"/>
            <a:gd name="adj2" fmla="val 5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solidFill>
              <a:schemeClr val="tx1"/>
            </a:solidFill>
          </a:endParaRPr>
        </a:p>
      </dsp:txBody>
      <dsp:txXfrm>
        <a:off x="2472233" y="1865293"/>
        <a:ext cx="332515" cy="333412"/>
      </dsp:txXfrm>
    </dsp:sp>
    <dsp:sp modelId="{38F4C205-968B-45AF-8BF0-742C51C1BF57}">
      <dsp:nvSpPr>
        <dsp:cNvPr id="0" name=""/>
        <dsp:cNvSpPr/>
      </dsp:nvSpPr>
      <dsp:spPr>
        <a:xfrm>
          <a:off x="3144434" y="1296780"/>
          <a:ext cx="2240670" cy="1470439"/>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solidFill>
                <a:schemeClr val="tx1"/>
              </a:solidFill>
            </a:rPr>
            <a:t>Uprawomocnienie się postanowienia o umorzeniu</a:t>
          </a:r>
        </a:p>
      </dsp:txBody>
      <dsp:txXfrm>
        <a:off x="3187502" y="1339848"/>
        <a:ext cx="2154534" cy="1384303"/>
      </dsp:txXfrm>
    </dsp:sp>
    <dsp:sp modelId="{DD20F6B5-2345-47BA-9EC7-6CBEDC68BFA9}">
      <dsp:nvSpPr>
        <dsp:cNvPr id="0" name=""/>
        <dsp:cNvSpPr/>
      </dsp:nvSpPr>
      <dsp:spPr>
        <a:xfrm>
          <a:off x="5609172" y="1754156"/>
          <a:ext cx="475022" cy="555686"/>
        </a:xfrm>
        <a:prstGeom prst="rightArrow">
          <a:avLst>
            <a:gd name="adj1" fmla="val 60000"/>
            <a:gd name="adj2" fmla="val 5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solidFill>
              <a:schemeClr val="tx1"/>
            </a:solidFill>
          </a:endParaRPr>
        </a:p>
      </dsp:txBody>
      <dsp:txXfrm>
        <a:off x="5609172" y="1865293"/>
        <a:ext cx="332515" cy="333412"/>
      </dsp:txXfrm>
    </dsp:sp>
    <dsp:sp modelId="{DF54D33B-1562-416D-A90C-914D9101B77B}">
      <dsp:nvSpPr>
        <dsp:cNvPr id="0" name=""/>
        <dsp:cNvSpPr/>
      </dsp:nvSpPr>
      <dsp:spPr>
        <a:xfrm>
          <a:off x="6281373" y="1296780"/>
          <a:ext cx="2240670" cy="1470439"/>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b="1" kern="1200" dirty="0">
              <a:solidFill>
                <a:schemeClr val="tx1"/>
              </a:solidFill>
            </a:rPr>
            <a:t>Skierowanie wniosku do sądu o orzeczenie przepadku (art. 17 § 4 k.p.k.)</a:t>
          </a:r>
        </a:p>
      </dsp:txBody>
      <dsp:txXfrm>
        <a:off x="6324441" y="1339848"/>
        <a:ext cx="2154534" cy="13843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10C00-CA7B-4442-BA82-25EF09E4740C}">
      <dsp:nvSpPr>
        <dsp:cNvPr id="0" name=""/>
        <dsp:cNvSpPr/>
      </dsp:nvSpPr>
      <dsp:spPr>
        <a:xfrm>
          <a:off x="2438399" y="496"/>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ctr" defTabSz="755650">
            <a:lnSpc>
              <a:spcPct val="90000"/>
            </a:lnSpc>
            <a:spcBef>
              <a:spcPct val="0"/>
            </a:spcBef>
            <a:spcAft>
              <a:spcPct val="15000"/>
            </a:spcAft>
            <a:buChar char="•"/>
          </a:pPr>
          <a:r>
            <a:rPr lang="pl-PL" sz="1700" kern="1200" dirty="0"/>
            <a:t>Postanowienie wraz z uzasadnieniem</a:t>
          </a:r>
        </a:p>
      </dsp:txBody>
      <dsp:txXfrm>
        <a:off x="2438399" y="242342"/>
        <a:ext cx="2932063" cy="1451073"/>
      </dsp:txXfrm>
    </dsp:sp>
    <dsp:sp modelId="{56CC834A-A77B-4089-9231-362ADFB9C23D}">
      <dsp:nvSpPr>
        <dsp:cNvPr id="0" name=""/>
        <dsp:cNvSpPr/>
      </dsp:nvSpPr>
      <dsp:spPr>
        <a:xfrm>
          <a:off x="0" y="496"/>
          <a:ext cx="2438400" cy="1934765"/>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pl-PL" sz="2700" kern="1200" dirty="0"/>
            <a:t>śledztwo</a:t>
          </a:r>
        </a:p>
      </dsp:txBody>
      <dsp:txXfrm>
        <a:off x="94447" y="94943"/>
        <a:ext cx="2249506" cy="1745871"/>
      </dsp:txXfrm>
    </dsp:sp>
    <dsp:sp modelId="{C5886CE2-BF11-48B5-8108-35EF9E40C613}">
      <dsp:nvSpPr>
        <dsp:cNvPr id="0" name=""/>
        <dsp:cNvSpPr/>
      </dsp:nvSpPr>
      <dsp:spPr>
        <a:xfrm>
          <a:off x="2438400" y="2128738"/>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pl-PL" sz="1700" kern="1200" dirty="0"/>
            <a:t>Można odstąpić od sporządzania uzasadnienia, ale na żądanie strony należy podać ustnie motywy rozstrzygnięcia </a:t>
          </a:r>
        </a:p>
      </dsp:txBody>
      <dsp:txXfrm>
        <a:off x="2438400" y="2370584"/>
        <a:ext cx="2932063" cy="1451073"/>
      </dsp:txXfrm>
    </dsp:sp>
    <dsp:sp modelId="{B0202B94-F23C-465E-9966-ED810050990E}">
      <dsp:nvSpPr>
        <dsp:cNvPr id="0" name=""/>
        <dsp:cNvSpPr/>
      </dsp:nvSpPr>
      <dsp:spPr>
        <a:xfrm>
          <a:off x="0" y="2128738"/>
          <a:ext cx="2438400" cy="1934765"/>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pl-PL" sz="2700" kern="1200" dirty="0"/>
            <a:t>Dochodzenie </a:t>
          </a:r>
        </a:p>
      </dsp:txBody>
      <dsp:txXfrm>
        <a:off x="94447" y="2223185"/>
        <a:ext cx="2249506" cy="1745871"/>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pl-PL"/>
              <a:t>Kliknij, aby edytować styl</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96DFF08F-DC6B-4601-B491-B0F83F6DD2DA}" type="datetimeFigureOut">
              <a:rPr lang="en-US" smtClean="0"/>
              <a:t>5/12/2024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7036014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5/12/2024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0329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5/12/2024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15585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5/12/2024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1246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pl-PL"/>
              <a:t>Kliknij, aby edytować styl</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5/12/2024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65401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5/12/2024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1150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pl-PL"/>
              <a:t>Edytuj style wzorca tekstu</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5/12/2024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6611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5/12/2024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9919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5/12/2024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52535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pl-PL"/>
              <a:t>Kliknij, aby edytować styl</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96DFF08F-DC6B-4601-B491-B0F83F6DD2DA}" type="datetimeFigureOut">
              <a:rPr lang="en-US" smtClean="0"/>
              <a:t>5/12/2024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6546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96DFF08F-DC6B-4601-B491-B0F83F6DD2DA}" type="datetimeFigureOut">
              <a:rPr lang="en-US" smtClean="0"/>
              <a:t>5/12/2024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8079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pl-PL"/>
              <a:t>Kliknij, aby edytować styl</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fld id="{96DFF08F-DC6B-4601-B491-B0F83F6DD2DA}" type="datetimeFigureOut">
              <a:rPr lang="en-US" smtClean="0"/>
              <a:pPr/>
              <a:t>5/12/2024</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008121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6FF4DCE-D646-4805-8ACF-88DB4244FC61}"/>
              </a:ext>
            </a:extLst>
          </p:cNvPr>
          <p:cNvSpPr>
            <a:spLocks noGrp="1"/>
          </p:cNvSpPr>
          <p:nvPr>
            <p:ph type="title"/>
          </p:nvPr>
        </p:nvSpPr>
        <p:spPr>
          <a:xfrm>
            <a:off x="654807" y="-2397"/>
            <a:ext cx="9692640" cy="1397124"/>
          </a:xfrm>
        </p:spPr>
        <p:txBody>
          <a:bodyPr/>
          <a:lstStyle/>
          <a:p>
            <a:r>
              <a:rPr lang="pl-PL" dirty="0"/>
              <a:t>Przebieg postępowania karnego </a:t>
            </a:r>
            <a:endParaRPr lang="en-GB" dirty="0"/>
          </a:p>
        </p:txBody>
      </p:sp>
      <p:sp>
        <p:nvSpPr>
          <p:cNvPr id="4" name="Strzałka w prawo 3"/>
          <p:cNvSpPr/>
          <p:nvPr/>
        </p:nvSpPr>
        <p:spPr>
          <a:xfrm>
            <a:off x="446569" y="2367609"/>
            <a:ext cx="11745433" cy="3551274"/>
          </a:xfrm>
          <a:prstGeom prst="rightArrow">
            <a:avLst/>
          </a:prstGeom>
          <a:solidFill>
            <a:schemeClr val="accent5">
              <a:lumMod val="40000"/>
              <a:lumOff val="6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rot="5400000">
            <a:off x="9855012" y="3789303"/>
            <a:ext cx="2388358" cy="707886"/>
          </a:xfrm>
          <a:prstGeom prst="rect">
            <a:avLst/>
          </a:prstGeom>
          <a:noFill/>
        </p:spPr>
        <p:txBody>
          <a:bodyPr wrap="square" rtlCol="0">
            <a:spAutoFit/>
          </a:bodyPr>
          <a:lstStyle/>
          <a:p>
            <a:pPr algn="ctr"/>
            <a:r>
              <a:rPr lang="pl-PL" sz="2000" b="1" dirty="0"/>
              <a:t>Prawomocny wyrok </a:t>
            </a:r>
          </a:p>
        </p:txBody>
      </p:sp>
      <p:sp>
        <p:nvSpPr>
          <p:cNvPr id="7" name="Nawias klamrowy zamykający 6"/>
          <p:cNvSpPr/>
          <p:nvPr/>
        </p:nvSpPr>
        <p:spPr>
          <a:xfrm rot="16200000">
            <a:off x="2615612" y="512227"/>
            <a:ext cx="574158" cy="4912242"/>
          </a:xfrm>
          <a:prstGeom prst="rightBrace">
            <a:avLst>
              <a:gd name="adj1" fmla="val 39815"/>
              <a:gd name="adj2" fmla="val 50000"/>
            </a:avLst>
          </a:prstGeom>
          <a:ln w="19050"/>
        </p:spPr>
        <p:style>
          <a:lnRef idx="2">
            <a:schemeClr val="dk1"/>
          </a:lnRef>
          <a:fillRef idx="0">
            <a:schemeClr val="dk1"/>
          </a:fillRef>
          <a:effectRef idx="1">
            <a:schemeClr val="dk1"/>
          </a:effectRef>
          <a:fontRef idx="minor">
            <a:schemeClr val="tx1"/>
          </a:fontRef>
        </p:style>
        <p:txBody>
          <a:bodyPr rtlCol="0" anchor="ctr"/>
          <a:lstStyle/>
          <a:p>
            <a:pPr algn="ctr"/>
            <a:endParaRPr lang="pl-PL"/>
          </a:p>
        </p:txBody>
      </p:sp>
      <p:sp>
        <p:nvSpPr>
          <p:cNvPr id="8" name="Nawias klamrowy zamykający 7"/>
          <p:cNvSpPr/>
          <p:nvPr/>
        </p:nvSpPr>
        <p:spPr>
          <a:xfrm rot="16200000">
            <a:off x="7607597" y="432483"/>
            <a:ext cx="574158" cy="5071728"/>
          </a:xfrm>
          <a:prstGeom prst="rightBrace">
            <a:avLst>
              <a:gd name="adj1" fmla="val 39815"/>
              <a:gd name="adj2" fmla="val 50000"/>
            </a:avLst>
          </a:prstGeom>
          <a:ln w="19050"/>
        </p:spPr>
        <p:style>
          <a:lnRef idx="2">
            <a:schemeClr val="dk1"/>
          </a:lnRef>
          <a:fillRef idx="0">
            <a:schemeClr val="dk1"/>
          </a:fillRef>
          <a:effectRef idx="1">
            <a:schemeClr val="dk1"/>
          </a:effectRef>
          <a:fontRef idx="minor">
            <a:schemeClr val="tx1"/>
          </a:fontRef>
        </p:style>
        <p:txBody>
          <a:bodyPr rtlCol="0" anchor="ctr"/>
          <a:lstStyle/>
          <a:p>
            <a:pPr algn="ctr"/>
            <a:endParaRPr lang="pl-PL"/>
          </a:p>
        </p:txBody>
      </p:sp>
      <p:sp>
        <p:nvSpPr>
          <p:cNvPr id="10" name="pole tekstowe 9"/>
          <p:cNvSpPr txBox="1"/>
          <p:nvPr/>
        </p:nvSpPr>
        <p:spPr>
          <a:xfrm>
            <a:off x="1229779" y="1520412"/>
            <a:ext cx="3983308" cy="1077218"/>
          </a:xfrm>
          <a:prstGeom prst="rect">
            <a:avLst/>
          </a:prstGeom>
          <a:noFill/>
        </p:spPr>
        <p:txBody>
          <a:bodyPr wrap="square" rtlCol="0">
            <a:spAutoFit/>
          </a:bodyPr>
          <a:lstStyle/>
          <a:p>
            <a:pPr algn="ctr"/>
            <a:r>
              <a:rPr lang="pl-PL" b="1" dirty="0"/>
              <a:t>Postępowanie przygotowawcze </a:t>
            </a:r>
          </a:p>
          <a:p>
            <a:pPr algn="ctr"/>
            <a:endParaRPr lang="pl-PL" b="1" dirty="0"/>
          </a:p>
          <a:p>
            <a:pPr marL="285750" indent="-285750" algn="just">
              <a:buFontTx/>
              <a:buChar char="-"/>
            </a:pPr>
            <a:r>
              <a:rPr lang="pl-PL" sz="1400" dirty="0"/>
              <a:t>prowadzi prokurator</a:t>
            </a:r>
          </a:p>
          <a:p>
            <a:pPr marL="285750" indent="-285750" algn="just">
              <a:buFontTx/>
              <a:buChar char="-"/>
            </a:pPr>
            <a:r>
              <a:rPr lang="pl-PL" sz="1400" dirty="0"/>
              <a:t>Strony: podejrzany i pokrzywdzony  </a:t>
            </a:r>
          </a:p>
        </p:txBody>
      </p:sp>
      <p:sp>
        <p:nvSpPr>
          <p:cNvPr id="11" name="pole tekstowe 10"/>
          <p:cNvSpPr txBox="1"/>
          <p:nvPr/>
        </p:nvSpPr>
        <p:spPr>
          <a:xfrm>
            <a:off x="6175859" y="1231607"/>
            <a:ext cx="3437634" cy="1077218"/>
          </a:xfrm>
          <a:prstGeom prst="rect">
            <a:avLst/>
          </a:prstGeom>
          <a:noFill/>
        </p:spPr>
        <p:txBody>
          <a:bodyPr wrap="square" rtlCol="0">
            <a:spAutoFit/>
          </a:bodyPr>
          <a:lstStyle/>
          <a:p>
            <a:pPr algn="ctr"/>
            <a:r>
              <a:rPr lang="pl-PL" b="1" dirty="0"/>
              <a:t>Postępowanie sądowe</a:t>
            </a:r>
          </a:p>
          <a:p>
            <a:pPr algn="ctr"/>
            <a:endParaRPr lang="pl-PL" b="1" dirty="0"/>
          </a:p>
          <a:p>
            <a:pPr marL="285750" indent="-285750">
              <a:buFontTx/>
              <a:buChar char="-"/>
            </a:pPr>
            <a:r>
              <a:rPr lang="pl-PL" sz="1400" dirty="0"/>
              <a:t>Prowadzi sąd </a:t>
            </a:r>
          </a:p>
          <a:p>
            <a:pPr marL="285750" indent="-285750">
              <a:buFontTx/>
              <a:buChar char="-"/>
            </a:pPr>
            <a:r>
              <a:rPr lang="pl-PL" sz="1400" dirty="0"/>
              <a:t>Strony: oskarżyciel i oskarżony  </a:t>
            </a:r>
          </a:p>
        </p:txBody>
      </p:sp>
      <p:cxnSp>
        <p:nvCxnSpPr>
          <p:cNvPr id="13" name="Łącznik prosty 12"/>
          <p:cNvCxnSpPr/>
          <p:nvPr/>
        </p:nvCxnSpPr>
        <p:spPr>
          <a:xfrm>
            <a:off x="5358812" y="3413051"/>
            <a:ext cx="0" cy="329609"/>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Łącznik prosty 13"/>
          <p:cNvCxnSpPr/>
          <p:nvPr/>
        </p:nvCxnSpPr>
        <p:spPr>
          <a:xfrm>
            <a:off x="5358812" y="3813637"/>
            <a:ext cx="0" cy="329609"/>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Łącznik prosty 14"/>
          <p:cNvCxnSpPr/>
          <p:nvPr/>
        </p:nvCxnSpPr>
        <p:spPr>
          <a:xfrm>
            <a:off x="5358812" y="4245934"/>
            <a:ext cx="0" cy="329609"/>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Łącznik prosty 15"/>
          <p:cNvCxnSpPr/>
          <p:nvPr/>
        </p:nvCxnSpPr>
        <p:spPr>
          <a:xfrm>
            <a:off x="5372991" y="4681870"/>
            <a:ext cx="0" cy="329609"/>
          </a:xfrm>
          <a:prstGeom prst="line">
            <a:avLst/>
          </a:prstGeom>
          <a:ln w="19050"/>
        </p:spPr>
        <p:style>
          <a:lnRef idx="1">
            <a:schemeClr val="dk1"/>
          </a:lnRef>
          <a:fillRef idx="0">
            <a:schemeClr val="dk1"/>
          </a:fillRef>
          <a:effectRef idx="0">
            <a:schemeClr val="dk1"/>
          </a:effectRef>
          <a:fontRef idx="minor">
            <a:schemeClr val="tx1"/>
          </a:fontRef>
        </p:style>
      </p:cxnSp>
      <p:sp>
        <p:nvSpPr>
          <p:cNvPr id="17" name="pole tekstowe 16"/>
          <p:cNvSpPr txBox="1"/>
          <p:nvPr/>
        </p:nvSpPr>
        <p:spPr>
          <a:xfrm rot="16200000">
            <a:off x="-2371213" y="3747608"/>
            <a:ext cx="5167426" cy="461665"/>
          </a:xfrm>
          <a:prstGeom prst="rect">
            <a:avLst/>
          </a:prstGeom>
          <a:noFill/>
        </p:spPr>
        <p:txBody>
          <a:bodyPr wrap="square" rtlCol="0">
            <a:spAutoFit/>
          </a:bodyPr>
          <a:lstStyle/>
          <a:p>
            <a:pPr algn="ctr"/>
            <a:r>
              <a:rPr lang="pl-PL" sz="1200" dirty="0"/>
              <a:t>Czynności przed wszczęciem postępowania np. art. 307 </a:t>
            </a:r>
            <a:r>
              <a:rPr lang="pl-PL" sz="1200" dirty="0" err="1"/>
              <a:t>kpk</a:t>
            </a:r>
            <a:r>
              <a:rPr lang="pl-PL" sz="1200" dirty="0"/>
              <a:t>, czynności </a:t>
            </a:r>
            <a:r>
              <a:rPr lang="pl-PL" sz="1200" dirty="0" err="1"/>
              <a:t>operacyjno</a:t>
            </a:r>
            <a:r>
              <a:rPr lang="pl-PL" sz="1200" dirty="0"/>
              <a:t> - rozpoznawcze</a:t>
            </a:r>
          </a:p>
        </p:txBody>
      </p:sp>
      <p:sp>
        <p:nvSpPr>
          <p:cNvPr id="18" name="Elipsa 17"/>
          <p:cNvSpPr/>
          <p:nvPr/>
        </p:nvSpPr>
        <p:spPr>
          <a:xfrm>
            <a:off x="394221" y="4838968"/>
            <a:ext cx="344597" cy="3450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Elipsa 20"/>
          <p:cNvSpPr/>
          <p:nvPr/>
        </p:nvSpPr>
        <p:spPr>
          <a:xfrm>
            <a:off x="2315324" y="4838967"/>
            <a:ext cx="344597" cy="3450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ole tekstowe 21"/>
          <p:cNvSpPr txBox="1"/>
          <p:nvPr/>
        </p:nvSpPr>
        <p:spPr>
          <a:xfrm>
            <a:off x="239458" y="5265912"/>
            <a:ext cx="150428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l-PL" sz="1200" dirty="0"/>
              <a:t>Wydanie postanowienie o wszczęciu postępowania przygotowawczego – art. 303 </a:t>
            </a:r>
          </a:p>
        </p:txBody>
      </p:sp>
      <p:sp>
        <p:nvSpPr>
          <p:cNvPr id="23" name="pole tekstowe 22"/>
          <p:cNvSpPr txBox="1"/>
          <p:nvPr/>
        </p:nvSpPr>
        <p:spPr>
          <a:xfrm>
            <a:off x="1874477" y="5265912"/>
            <a:ext cx="1304657"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l-PL" sz="1200" dirty="0"/>
              <a:t>Przedstawienie zarzutów – art. 313 (wyjątkowo art. 308) </a:t>
            </a:r>
          </a:p>
        </p:txBody>
      </p:sp>
      <p:sp>
        <p:nvSpPr>
          <p:cNvPr id="24" name="Nawias klamrowy zamykający 23"/>
          <p:cNvSpPr/>
          <p:nvPr/>
        </p:nvSpPr>
        <p:spPr>
          <a:xfrm rot="16200000">
            <a:off x="1369517" y="3653327"/>
            <a:ext cx="340867" cy="1917405"/>
          </a:xfrm>
          <a:prstGeom prst="rightBrace">
            <a:avLst>
              <a:gd name="adj1" fmla="val 45764"/>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5" name="pole tekstowe 24"/>
          <p:cNvSpPr txBox="1"/>
          <p:nvPr/>
        </p:nvSpPr>
        <p:spPr>
          <a:xfrm>
            <a:off x="597845" y="3820080"/>
            <a:ext cx="1928960" cy="646331"/>
          </a:xfrm>
          <a:prstGeom prst="rect">
            <a:avLst/>
          </a:prstGeom>
          <a:noFill/>
        </p:spPr>
        <p:txBody>
          <a:bodyPr wrap="square" rtlCol="0">
            <a:spAutoFit/>
          </a:bodyPr>
          <a:lstStyle/>
          <a:p>
            <a:pPr algn="ctr"/>
            <a:r>
              <a:rPr lang="pl-PL" sz="1200" dirty="0"/>
              <a:t>Postępowanie in rem </a:t>
            </a:r>
          </a:p>
          <a:p>
            <a:pPr algn="ctr"/>
            <a:r>
              <a:rPr lang="pl-PL" sz="1200" dirty="0"/>
              <a:t>(w sprawie o jakieś przestępstwo)</a:t>
            </a:r>
          </a:p>
        </p:txBody>
      </p:sp>
      <p:sp>
        <p:nvSpPr>
          <p:cNvPr id="26" name="Nawias klamrowy zamykający 25"/>
          <p:cNvSpPr/>
          <p:nvPr/>
        </p:nvSpPr>
        <p:spPr>
          <a:xfrm rot="16200000">
            <a:off x="3764076" y="3191968"/>
            <a:ext cx="340867" cy="2848604"/>
          </a:xfrm>
          <a:prstGeom prst="rightBrace">
            <a:avLst>
              <a:gd name="adj1" fmla="val 45764"/>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7" name="pole tekstowe 26"/>
          <p:cNvSpPr txBox="1"/>
          <p:nvPr/>
        </p:nvSpPr>
        <p:spPr>
          <a:xfrm>
            <a:off x="2948664" y="3795265"/>
            <a:ext cx="1988289" cy="646331"/>
          </a:xfrm>
          <a:prstGeom prst="rect">
            <a:avLst/>
          </a:prstGeom>
          <a:noFill/>
        </p:spPr>
        <p:txBody>
          <a:bodyPr wrap="square" rtlCol="0">
            <a:spAutoFit/>
          </a:bodyPr>
          <a:lstStyle/>
          <a:p>
            <a:pPr algn="ctr"/>
            <a:r>
              <a:rPr lang="pl-PL" sz="1200" dirty="0"/>
              <a:t>Postępowanie in personam (przeciwko określonej osobie)</a:t>
            </a:r>
          </a:p>
        </p:txBody>
      </p:sp>
      <p:sp>
        <p:nvSpPr>
          <p:cNvPr id="28" name="Elipsa 27"/>
          <p:cNvSpPr/>
          <p:nvPr/>
        </p:nvSpPr>
        <p:spPr>
          <a:xfrm>
            <a:off x="3841373" y="4838966"/>
            <a:ext cx="344597" cy="3450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pole tekstowe 28"/>
          <p:cNvSpPr txBox="1"/>
          <p:nvPr/>
        </p:nvSpPr>
        <p:spPr>
          <a:xfrm>
            <a:off x="3262813" y="5265912"/>
            <a:ext cx="167414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pl-PL" sz="1200" dirty="0"/>
              <a:t>Końcowe zaznajomienie z materiałami postępowania – art. 321 </a:t>
            </a:r>
          </a:p>
        </p:txBody>
      </p:sp>
      <p:sp>
        <p:nvSpPr>
          <p:cNvPr id="32" name="Elipsa 31"/>
          <p:cNvSpPr/>
          <p:nvPr/>
        </p:nvSpPr>
        <p:spPr>
          <a:xfrm>
            <a:off x="5089352" y="3894966"/>
            <a:ext cx="538015" cy="518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34" name="Łącznik prosty ze strzałką 33"/>
          <p:cNvCxnSpPr>
            <a:cxnSpLocks/>
          </p:cNvCxnSpPr>
          <p:nvPr/>
        </p:nvCxnSpPr>
        <p:spPr>
          <a:xfrm>
            <a:off x="5347845" y="4339890"/>
            <a:ext cx="2029733" cy="1941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pole tekstowe 34"/>
          <p:cNvSpPr txBox="1"/>
          <p:nvPr/>
        </p:nvSpPr>
        <p:spPr>
          <a:xfrm>
            <a:off x="7255049" y="5294693"/>
            <a:ext cx="1967894" cy="1569660"/>
          </a:xfrm>
          <a:prstGeom prst="rect">
            <a:avLst/>
          </a:prstGeom>
          <a:noFill/>
        </p:spPr>
        <p:txBody>
          <a:bodyPr wrap="square" rtlCol="0">
            <a:spAutoFit/>
          </a:bodyPr>
          <a:lstStyle/>
          <a:p>
            <a:endParaRPr lang="pl-PL" sz="1200" dirty="0"/>
          </a:p>
          <a:p>
            <a:r>
              <a:rPr lang="pl-PL" sz="1200" dirty="0"/>
              <a:t>Zakończenie postępowania przygotowawczego:</a:t>
            </a:r>
          </a:p>
          <a:p>
            <a:pPr marL="285750" indent="-285750">
              <a:buFontTx/>
              <a:buChar char="-"/>
            </a:pPr>
            <a:r>
              <a:rPr lang="pl-PL" sz="1200" dirty="0"/>
              <a:t>Umorzenie postępowania </a:t>
            </a:r>
          </a:p>
          <a:p>
            <a:pPr marL="285750" indent="-285750">
              <a:buFontTx/>
              <a:buChar char="-"/>
            </a:pPr>
            <a:r>
              <a:rPr lang="pl-PL" sz="1200" dirty="0"/>
              <a:t>Skierowanie sprawy do sądu </a:t>
            </a:r>
          </a:p>
        </p:txBody>
      </p:sp>
      <p:sp>
        <p:nvSpPr>
          <p:cNvPr id="37" name="Elipsa 36"/>
          <p:cNvSpPr/>
          <p:nvPr/>
        </p:nvSpPr>
        <p:spPr>
          <a:xfrm>
            <a:off x="4846451" y="4838965"/>
            <a:ext cx="344597" cy="3450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pole tekstowe 37"/>
          <p:cNvSpPr txBox="1"/>
          <p:nvPr/>
        </p:nvSpPr>
        <p:spPr>
          <a:xfrm>
            <a:off x="4936953" y="5269156"/>
            <a:ext cx="1393845" cy="1015663"/>
          </a:xfrm>
          <a:prstGeom prst="rect">
            <a:avLst/>
          </a:prstGeom>
          <a:noFill/>
        </p:spPr>
        <p:txBody>
          <a:bodyPr wrap="square" rtlCol="0">
            <a:spAutoFit/>
          </a:bodyPr>
          <a:lstStyle/>
          <a:p>
            <a:r>
              <a:rPr lang="pl-PL" sz="1200" dirty="0"/>
              <a:t>Wydanie postanowienia o zamknięciu post. przygotowawczego - art. 321 § 6</a:t>
            </a:r>
          </a:p>
        </p:txBody>
      </p:sp>
      <p:sp>
        <p:nvSpPr>
          <p:cNvPr id="49" name="pole tekstowe 48"/>
          <p:cNvSpPr txBox="1"/>
          <p:nvPr/>
        </p:nvSpPr>
        <p:spPr>
          <a:xfrm>
            <a:off x="8947348" y="5447711"/>
            <a:ext cx="3711661" cy="1569660"/>
          </a:xfrm>
          <a:prstGeom prst="rect">
            <a:avLst/>
          </a:prstGeom>
          <a:noFill/>
        </p:spPr>
        <p:txBody>
          <a:bodyPr wrap="square" rtlCol="0">
            <a:spAutoFit/>
          </a:bodyPr>
          <a:lstStyle/>
          <a:p>
            <a:pPr marL="285750" indent="-285750">
              <a:buFontTx/>
              <a:buChar char="-"/>
            </a:pPr>
            <a:r>
              <a:rPr lang="pl-PL" sz="1200" dirty="0"/>
              <a:t>Akt oskarżenia </a:t>
            </a:r>
          </a:p>
          <a:p>
            <a:pPr marL="285750" indent="-285750">
              <a:buFontTx/>
              <a:buChar char="-"/>
            </a:pPr>
            <a:r>
              <a:rPr lang="pl-PL" sz="1200" dirty="0"/>
              <a:t>Wniosek o </a:t>
            </a:r>
            <a:r>
              <a:rPr lang="pl-PL" sz="1200" dirty="0" err="1"/>
              <a:t>w.um.p</a:t>
            </a:r>
            <a:r>
              <a:rPr lang="pl-PL" sz="1200" dirty="0"/>
              <a:t>.</a:t>
            </a:r>
          </a:p>
          <a:p>
            <a:pPr marL="285750" indent="-285750">
              <a:buFontTx/>
              <a:buChar char="-"/>
            </a:pPr>
            <a:r>
              <a:rPr lang="pl-PL" sz="1200" dirty="0"/>
              <a:t>Wniosek z art. 335 § 1</a:t>
            </a:r>
          </a:p>
          <a:p>
            <a:pPr marL="285750" indent="-285750">
              <a:buFontTx/>
              <a:buChar char="-"/>
            </a:pPr>
            <a:r>
              <a:rPr lang="pl-PL" sz="1200" dirty="0"/>
              <a:t>Wniosek o rozpoznanie sprawy w trybie </a:t>
            </a:r>
            <a:r>
              <a:rPr lang="pl-PL" sz="1200" dirty="0" err="1"/>
              <a:t>przysp</a:t>
            </a:r>
            <a:r>
              <a:rPr lang="pl-PL" sz="1200" dirty="0"/>
              <a:t>. </a:t>
            </a:r>
          </a:p>
          <a:p>
            <a:pPr marL="285750" indent="-285750">
              <a:buFontTx/>
              <a:buChar char="-"/>
            </a:pPr>
            <a:r>
              <a:rPr lang="pl-PL" sz="1200" dirty="0"/>
              <a:t>Wniosek o um. post. i </a:t>
            </a:r>
            <a:r>
              <a:rPr lang="pl-PL" sz="1200" dirty="0" err="1"/>
              <a:t>zast</a:t>
            </a:r>
            <a:r>
              <a:rPr lang="pl-PL" sz="1200" dirty="0"/>
              <a:t>. środków zabezpieczających  </a:t>
            </a:r>
          </a:p>
          <a:p>
            <a:endParaRPr lang="pl-PL" sz="1200" dirty="0"/>
          </a:p>
        </p:txBody>
      </p:sp>
      <p:sp>
        <p:nvSpPr>
          <p:cNvPr id="50" name="Elipsa 49"/>
          <p:cNvSpPr/>
          <p:nvPr/>
        </p:nvSpPr>
        <p:spPr>
          <a:xfrm>
            <a:off x="6321584" y="2584739"/>
            <a:ext cx="977538" cy="967250"/>
          </a:xfrm>
          <a:prstGeom prst="ellipse">
            <a:avLst/>
          </a:prstGeom>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51" name="Elipsa 50"/>
          <p:cNvSpPr/>
          <p:nvPr/>
        </p:nvSpPr>
        <p:spPr>
          <a:xfrm>
            <a:off x="7973003" y="3230078"/>
            <a:ext cx="344597" cy="3450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2" name="Elipsa 51"/>
          <p:cNvSpPr/>
          <p:nvPr/>
        </p:nvSpPr>
        <p:spPr>
          <a:xfrm>
            <a:off x="9387827" y="3230078"/>
            <a:ext cx="344597" cy="3450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3" name="Nawias klamrowy otwierający 52"/>
          <p:cNvSpPr/>
          <p:nvPr/>
        </p:nvSpPr>
        <p:spPr>
          <a:xfrm rot="16200000">
            <a:off x="5883399" y="2960463"/>
            <a:ext cx="340601" cy="141170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54" name="pole tekstowe 53"/>
          <p:cNvSpPr txBox="1"/>
          <p:nvPr/>
        </p:nvSpPr>
        <p:spPr>
          <a:xfrm>
            <a:off x="5089352" y="4037757"/>
            <a:ext cx="2897734" cy="1200329"/>
          </a:xfrm>
          <a:prstGeom prst="rect">
            <a:avLst/>
          </a:prstGeom>
          <a:noFill/>
        </p:spPr>
        <p:txBody>
          <a:bodyPr wrap="square" rtlCol="0">
            <a:spAutoFit/>
          </a:bodyPr>
          <a:lstStyle/>
          <a:p>
            <a:r>
              <a:rPr lang="pl-PL" sz="1200" b="1" dirty="0"/>
              <a:t>Postępowanie </a:t>
            </a:r>
            <a:r>
              <a:rPr lang="pl-PL" sz="1200" b="1" dirty="0" err="1"/>
              <a:t>międzyinstancyjne</a:t>
            </a:r>
            <a:r>
              <a:rPr lang="pl-PL" sz="1200" b="1" dirty="0"/>
              <a:t>:</a:t>
            </a:r>
          </a:p>
          <a:p>
            <a:pPr marL="285750" indent="-285750">
              <a:buFontTx/>
              <a:buChar char="-"/>
            </a:pPr>
            <a:r>
              <a:rPr lang="pl-PL" sz="1200" dirty="0"/>
              <a:t>Zwrot do post. </a:t>
            </a:r>
            <a:r>
              <a:rPr lang="pl-PL" sz="1200" dirty="0" err="1"/>
              <a:t>przyg</a:t>
            </a:r>
            <a:r>
              <a:rPr lang="pl-PL" sz="1200" dirty="0"/>
              <a:t>. </a:t>
            </a:r>
          </a:p>
          <a:p>
            <a:pPr marL="285750" indent="-285750">
              <a:buFontTx/>
              <a:buChar char="-"/>
            </a:pPr>
            <a:r>
              <a:rPr lang="pl-PL" sz="1200" dirty="0"/>
              <a:t>Zakończenie post. karnego (wyrok lub post. o umorzeniu) </a:t>
            </a:r>
          </a:p>
          <a:p>
            <a:pPr marL="285750" indent="-285750">
              <a:buFontTx/>
              <a:buChar char="-"/>
            </a:pPr>
            <a:r>
              <a:rPr lang="pl-PL" sz="1200" dirty="0"/>
              <a:t>Przygotowanie rozprawy głównej </a:t>
            </a:r>
          </a:p>
          <a:p>
            <a:endParaRPr lang="pl-PL" sz="1200" dirty="0"/>
          </a:p>
        </p:txBody>
      </p:sp>
      <p:sp>
        <p:nvSpPr>
          <p:cNvPr id="55" name="pole tekstowe 54"/>
          <p:cNvSpPr txBox="1"/>
          <p:nvPr/>
        </p:nvSpPr>
        <p:spPr>
          <a:xfrm>
            <a:off x="6115014" y="2773562"/>
            <a:ext cx="1390678" cy="523220"/>
          </a:xfrm>
          <a:prstGeom prst="rect">
            <a:avLst/>
          </a:prstGeom>
          <a:noFill/>
        </p:spPr>
        <p:txBody>
          <a:bodyPr wrap="square" rtlCol="0">
            <a:spAutoFit/>
          </a:bodyPr>
          <a:lstStyle/>
          <a:p>
            <a:pPr algn="ctr"/>
            <a:r>
              <a:rPr lang="pl-PL" sz="1400" b="1" dirty="0"/>
              <a:t>ROZPRAWA GŁÓWNA </a:t>
            </a:r>
          </a:p>
        </p:txBody>
      </p:sp>
      <p:sp>
        <p:nvSpPr>
          <p:cNvPr id="56" name="pole tekstowe 55"/>
          <p:cNvSpPr txBox="1"/>
          <p:nvPr/>
        </p:nvSpPr>
        <p:spPr>
          <a:xfrm>
            <a:off x="7619236" y="3559417"/>
            <a:ext cx="1084297" cy="646331"/>
          </a:xfrm>
          <a:prstGeom prst="rect">
            <a:avLst/>
          </a:prstGeom>
          <a:noFill/>
        </p:spPr>
        <p:txBody>
          <a:bodyPr wrap="square" rtlCol="0">
            <a:spAutoFit/>
          </a:bodyPr>
          <a:lstStyle/>
          <a:p>
            <a:pPr algn="ctr"/>
            <a:r>
              <a:rPr lang="pl-PL" sz="1200" b="1" dirty="0"/>
              <a:t>Wyrok sądu I instancji </a:t>
            </a:r>
          </a:p>
        </p:txBody>
      </p:sp>
      <p:cxnSp>
        <p:nvCxnSpPr>
          <p:cNvPr id="6" name="Łącznik prosty ze strzałką 5">
            <a:extLst>
              <a:ext uri="{FF2B5EF4-FFF2-40B4-BE49-F238E27FC236}">
                <a16:creationId xmlns:a16="http://schemas.microsoft.com/office/drawing/2014/main" id="{7C417091-0A7B-4700-B487-17588A9729EC}"/>
              </a:ext>
            </a:extLst>
          </p:cNvPr>
          <p:cNvCxnSpPr/>
          <p:nvPr/>
        </p:nvCxnSpPr>
        <p:spPr>
          <a:xfrm>
            <a:off x="8410353" y="4413853"/>
            <a:ext cx="202018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pole tekstowe 8">
            <a:extLst>
              <a:ext uri="{FF2B5EF4-FFF2-40B4-BE49-F238E27FC236}">
                <a16:creationId xmlns:a16="http://schemas.microsoft.com/office/drawing/2014/main" id="{312AA364-42F4-425F-B4FA-1EC0E5402F49}"/>
              </a:ext>
            </a:extLst>
          </p:cNvPr>
          <p:cNvSpPr txBox="1"/>
          <p:nvPr/>
        </p:nvSpPr>
        <p:spPr>
          <a:xfrm>
            <a:off x="8591107" y="4575543"/>
            <a:ext cx="1773626" cy="646331"/>
          </a:xfrm>
          <a:prstGeom prst="rect">
            <a:avLst/>
          </a:prstGeom>
          <a:noFill/>
        </p:spPr>
        <p:txBody>
          <a:bodyPr wrap="square" rtlCol="0">
            <a:spAutoFit/>
          </a:bodyPr>
          <a:lstStyle/>
          <a:p>
            <a:r>
              <a:rPr lang="pl-PL" sz="1200" dirty="0"/>
              <a:t>gdy wyrok nie został zaskarżony lub minął termin do zaskarżenia </a:t>
            </a:r>
            <a:endParaRPr lang="en-GB" sz="1200" dirty="0"/>
          </a:p>
        </p:txBody>
      </p:sp>
      <p:sp>
        <p:nvSpPr>
          <p:cNvPr id="12" name="pole tekstowe 11">
            <a:extLst>
              <a:ext uri="{FF2B5EF4-FFF2-40B4-BE49-F238E27FC236}">
                <a16:creationId xmlns:a16="http://schemas.microsoft.com/office/drawing/2014/main" id="{F50BB6E2-9E15-4ADE-82AC-77BA31BFB2B6}"/>
              </a:ext>
            </a:extLst>
          </p:cNvPr>
          <p:cNvSpPr txBox="1"/>
          <p:nvPr/>
        </p:nvSpPr>
        <p:spPr>
          <a:xfrm>
            <a:off x="8269774" y="2958259"/>
            <a:ext cx="1084297" cy="276999"/>
          </a:xfrm>
          <a:prstGeom prst="rect">
            <a:avLst/>
          </a:prstGeom>
          <a:noFill/>
        </p:spPr>
        <p:txBody>
          <a:bodyPr wrap="square" rtlCol="0">
            <a:spAutoFit/>
          </a:bodyPr>
          <a:lstStyle/>
          <a:p>
            <a:r>
              <a:rPr lang="pl-PL" sz="1200" dirty="0"/>
              <a:t>apelacja</a:t>
            </a:r>
            <a:endParaRPr lang="en-GB" dirty="0"/>
          </a:p>
        </p:txBody>
      </p:sp>
      <p:sp>
        <p:nvSpPr>
          <p:cNvPr id="19" name="Nawias klamrowy zamykający 18">
            <a:extLst>
              <a:ext uri="{FF2B5EF4-FFF2-40B4-BE49-F238E27FC236}">
                <a16:creationId xmlns:a16="http://schemas.microsoft.com/office/drawing/2014/main" id="{20D06678-A31B-4F91-9308-4DB9C3B65994}"/>
              </a:ext>
            </a:extLst>
          </p:cNvPr>
          <p:cNvSpPr/>
          <p:nvPr/>
        </p:nvSpPr>
        <p:spPr>
          <a:xfrm rot="5400000">
            <a:off x="6543709" y="3620858"/>
            <a:ext cx="479059" cy="2856342"/>
          </a:xfrm>
          <a:prstGeom prst="righ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pole tekstowe 29">
            <a:extLst>
              <a:ext uri="{FF2B5EF4-FFF2-40B4-BE49-F238E27FC236}">
                <a16:creationId xmlns:a16="http://schemas.microsoft.com/office/drawing/2014/main" id="{3B2F2E1A-812F-44AC-A56C-E728CF8500B8}"/>
              </a:ext>
            </a:extLst>
          </p:cNvPr>
          <p:cNvSpPr txBox="1"/>
          <p:nvPr/>
        </p:nvSpPr>
        <p:spPr>
          <a:xfrm>
            <a:off x="4888059" y="5096418"/>
            <a:ext cx="3620655" cy="523220"/>
          </a:xfrm>
          <a:prstGeom prst="rect">
            <a:avLst/>
          </a:prstGeom>
          <a:noFill/>
        </p:spPr>
        <p:txBody>
          <a:bodyPr wrap="square" rtlCol="0">
            <a:spAutoFit/>
          </a:bodyPr>
          <a:lstStyle/>
          <a:p>
            <a:pPr algn="ctr"/>
            <a:r>
              <a:rPr lang="pl-PL" sz="1400" b="1" dirty="0"/>
              <a:t>Postępowanie przed sądem I instancji </a:t>
            </a:r>
            <a:endParaRPr lang="en-GB" sz="1400" b="1" dirty="0"/>
          </a:p>
        </p:txBody>
      </p:sp>
      <p:cxnSp>
        <p:nvCxnSpPr>
          <p:cNvPr id="33" name="Łącznik prosty 32">
            <a:extLst>
              <a:ext uri="{FF2B5EF4-FFF2-40B4-BE49-F238E27FC236}">
                <a16:creationId xmlns:a16="http://schemas.microsoft.com/office/drawing/2014/main" id="{E3EBB658-77D4-488C-8C9A-7FC641403222}"/>
              </a:ext>
            </a:extLst>
          </p:cNvPr>
          <p:cNvCxnSpPr/>
          <p:nvPr/>
        </p:nvCxnSpPr>
        <p:spPr>
          <a:xfrm>
            <a:off x="8211410" y="4466411"/>
            <a:ext cx="0" cy="257989"/>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Łącznik prosty 46">
            <a:extLst>
              <a:ext uri="{FF2B5EF4-FFF2-40B4-BE49-F238E27FC236}">
                <a16:creationId xmlns:a16="http://schemas.microsoft.com/office/drawing/2014/main" id="{15A82AC4-1462-4FCB-96AC-D4F68B1A6A26}"/>
              </a:ext>
            </a:extLst>
          </p:cNvPr>
          <p:cNvCxnSpPr/>
          <p:nvPr/>
        </p:nvCxnSpPr>
        <p:spPr>
          <a:xfrm>
            <a:off x="8213540" y="3728368"/>
            <a:ext cx="0" cy="257989"/>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Łącznik prosty 45">
            <a:extLst>
              <a:ext uri="{FF2B5EF4-FFF2-40B4-BE49-F238E27FC236}">
                <a16:creationId xmlns:a16="http://schemas.microsoft.com/office/drawing/2014/main" id="{E618531A-98A8-4EA0-9365-6A8140A4A956}"/>
              </a:ext>
            </a:extLst>
          </p:cNvPr>
          <p:cNvCxnSpPr/>
          <p:nvPr/>
        </p:nvCxnSpPr>
        <p:spPr>
          <a:xfrm>
            <a:off x="8203380" y="4116939"/>
            <a:ext cx="0" cy="257989"/>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36" name="pole tekstowe 35">
            <a:extLst>
              <a:ext uri="{FF2B5EF4-FFF2-40B4-BE49-F238E27FC236}">
                <a16:creationId xmlns:a16="http://schemas.microsoft.com/office/drawing/2014/main" id="{293B261B-D188-4A74-9FC5-FA0AEC3E3589}"/>
              </a:ext>
            </a:extLst>
          </p:cNvPr>
          <p:cNvSpPr txBox="1"/>
          <p:nvPr/>
        </p:nvSpPr>
        <p:spPr>
          <a:xfrm>
            <a:off x="8846769" y="3660432"/>
            <a:ext cx="1517959" cy="461665"/>
          </a:xfrm>
          <a:prstGeom prst="rect">
            <a:avLst/>
          </a:prstGeom>
          <a:noFill/>
        </p:spPr>
        <p:txBody>
          <a:bodyPr wrap="square" rtlCol="0">
            <a:spAutoFit/>
          </a:bodyPr>
          <a:lstStyle/>
          <a:p>
            <a:r>
              <a:rPr lang="pl-PL" sz="1200" dirty="0"/>
              <a:t>rozprawa przed sądem II instancji </a:t>
            </a:r>
            <a:endParaRPr lang="en-GB" sz="1200" dirty="0"/>
          </a:p>
        </p:txBody>
      </p:sp>
      <p:sp>
        <p:nvSpPr>
          <p:cNvPr id="39" name="Nawias klamrowy zamykający 38">
            <a:extLst>
              <a:ext uri="{FF2B5EF4-FFF2-40B4-BE49-F238E27FC236}">
                <a16:creationId xmlns:a16="http://schemas.microsoft.com/office/drawing/2014/main" id="{CB9320B8-5B4C-4A87-AF9E-6E807453DCEC}"/>
              </a:ext>
            </a:extLst>
          </p:cNvPr>
          <p:cNvSpPr/>
          <p:nvPr/>
        </p:nvSpPr>
        <p:spPr>
          <a:xfrm rot="16200000">
            <a:off x="9149217" y="1617673"/>
            <a:ext cx="293491" cy="2269158"/>
          </a:xfrm>
          <a:prstGeom prst="rightBrace">
            <a:avLst>
              <a:gd name="adj1" fmla="val 70645"/>
              <a:gd name="adj2" fmla="val 47256"/>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pole tekstowe 39">
            <a:extLst>
              <a:ext uri="{FF2B5EF4-FFF2-40B4-BE49-F238E27FC236}">
                <a16:creationId xmlns:a16="http://schemas.microsoft.com/office/drawing/2014/main" id="{F2C99A84-162A-491A-AF17-1A3A063CFCD7}"/>
              </a:ext>
            </a:extLst>
          </p:cNvPr>
          <p:cNvSpPr txBox="1"/>
          <p:nvPr/>
        </p:nvSpPr>
        <p:spPr>
          <a:xfrm>
            <a:off x="7831468" y="2165018"/>
            <a:ext cx="2736164" cy="523220"/>
          </a:xfrm>
          <a:prstGeom prst="rect">
            <a:avLst/>
          </a:prstGeom>
          <a:noFill/>
        </p:spPr>
        <p:txBody>
          <a:bodyPr wrap="square" rtlCol="0">
            <a:spAutoFit/>
          </a:bodyPr>
          <a:lstStyle/>
          <a:p>
            <a:pPr algn="ctr"/>
            <a:r>
              <a:rPr lang="pl-PL" sz="1400" b="1" dirty="0"/>
              <a:t>postępowanie przed sądem II instancji </a:t>
            </a:r>
            <a:endParaRPr lang="en-GB" sz="1400" b="1" dirty="0"/>
          </a:p>
        </p:txBody>
      </p:sp>
      <p:cxnSp>
        <p:nvCxnSpPr>
          <p:cNvPr id="57" name="Łącznik prosty ze strzałką 56">
            <a:extLst>
              <a:ext uri="{FF2B5EF4-FFF2-40B4-BE49-F238E27FC236}">
                <a16:creationId xmlns:a16="http://schemas.microsoft.com/office/drawing/2014/main" id="{B086521A-FB18-461D-8280-F5AF0113664B}"/>
              </a:ext>
            </a:extLst>
          </p:cNvPr>
          <p:cNvCxnSpPr>
            <a:cxnSpLocks/>
          </p:cNvCxnSpPr>
          <p:nvPr/>
        </p:nvCxnSpPr>
        <p:spPr>
          <a:xfrm>
            <a:off x="9793084" y="3442504"/>
            <a:ext cx="101009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Owal 41">
            <a:extLst>
              <a:ext uri="{FF2B5EF4-FFF2-40B4-BE49-F238E27FC236}">
                <a16:creationId xmlns:a16="http://schemas.microsoft.com/office/drawing/2014/main" id="{812A8F2A-A20B-48E1-9631-9C1CB478E584}"/>
              </a:ext>
            </a:extLst>
          </p:cNvPr>
          <p:cNvSpPr/>
          <p:nvPr/>
        </p:nvSpPr>
        <p:spPr>
          <a:xfrm>
            <a:off x="10433813" y="1120209"/>
            <a:ext cx="1758188" cy="1799466"/>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b="1" dirty="0">
                <a:solidFill>
                  <a:schemeClr val="tx1"/>
                </a:solidFill>
              </a:rPr>
              <a:t>Kasacja, wniosek o wznowienie postępowania </a:t>
            </a:r>
            <a:endParaRPr lang="en-GB" sz="1200" b="1" dirty="0">
              <a:solidFill>
                <a:schemeClr val="tx1"/>
              </a:solidFill>
            </a:endParaRPr>
          </a:p>
        </p:txBody>
      </p:sp>
    </p:spTree>
    <p:extLst>
      <p:ext uri="{BB962C8B-B14F-4D97-AF65-F5344CB8AC3E}">
        <p14:creationId xmlns:p14="http://schemas.microsoft.com/office/powerpoint/2010/main" val="1828510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390E56-1A5C-4942-BA39-1EA1751F975E}"/>
              </a:ext>
            </a:extLst>
          </p:cNvPr>
          <p:cNvSpPr>
            <a:spLocks noGrp="1"/>
          </p:cNvSpPr>
          <p:nvPr>
            <p:ph type="title"/>
          </p:nvPr>
        </p:nvSpPr>
        <p:spPr/>
        <p:txBody>
          <a:bodyPr/>
          <a:lstStyle/>
          <a:p>
            <a:r>
              <a:rPr lang="pl-PL" dirty="0"/>
              <a:t>Zasada legalizmu I stopnia </a:t>
            </a:r>
            <a:endParaRPr lang="en-GB" dirty="0"/>
          </a:p>
        </p:txBody>
      </p:sp>
      <p:sp>
        <p:nvSpPr>
          <p:cNvPr id="3" name="Symbol zastępczy zawartości 2">
            <a:extLst>
              <a:ext uri="{FF2B5EF4-FFF2-40B4-BE49-F238E27FC236}">
                <a16:creationId xmlns:a16="http://schemas.microsoft.com/office/drawing/2014/main" id="{A0B61F12-C2F5-41E6-A64E-6318672D8F77}"/>
              </a:ext>
            </a:extLst>
          </p:cNvPr>
          <p:cNvSpPr>
            <a:spLocks noGrp="1"/>
          </p:cNvSpPr>
          <p:nvPr>
            <p:ph idx="1"/>
          </p:nvPr>
        </p:nvSpPr>
        <p:spPr>
          <a:xfrm>
            <a:off x="404037" y="2011680"/>
            <a:ext cx="10777310" cy="4533499"/>
          </a:xfrm>
        </p:spPr>
        <p:txBody>
          <a:bodyPr>
            <a:normAutofit fontScale="92500" lnSpcReduction="20000"/>
          </a:bodyPr>
          <a:lstStyle/>
          <a:p>
            <a:pPr algn="just"/>
            <a:r>
              <a:rPr lang="pl-PL" dirty="0"/>
              <a:t>Zasada legalizmu dotyczy </a:t>
            </a:r>
            <a:r>
              <a:rPr lang="pl-PL" b="1" dirty="0"/>
              <a:t>wyłącznie </a:t>
            </a:r>
            <a:r>
              <a:rPr lang="pl-PL" dirty="0"/>
              <a:t>czynów ściganych z urzędu. Nie odnosi się do przestępstw prywatnoskargowych. </a:t>
            </a:r>
          </a:p>
          <a:p>
            <a:pPr algn="just"/>
            <a:r>
              <a:rPr lang="pl-PL" dirty="0"/>
              <a:t>Przestępstwa publicznoskargowe ścigane z urzędu:</a:t>
            </a:r>
          </a:p>
          <a:p>
            <a:pPr lvl="1" algn="just">
              <a:buFontTx/>
              <a:buChar char="-"/>
            </a:pPr>
            <a:r>
              <a:rPr lang="pl-PL" dirty="0"/>
              <a:t>obowiązek </a:t>
            </a:r>
            <a:r>
              <a:rPr lang="pl-PL" b="1" u="sng" dirty="0">
                <a:solidFill>
                  <a:schemeClr val="accent1"/>
                </a:solidFill>
              </a:rPr>
              <a:t>wszczęcia</a:t>
            </a:r>
            <a:r>
              <a:rPr lang="pl-PL" dirty="0"/>
              <a:t> postępowania przygotowawczego (art. 303 k.p.k.) przez organy postępowania przygotowawczego (prokurator i organy z art. 312 k.p.k.) i </a:t>
            </a:r>
            <a:r>
              <a:rPr lang="pl-PL" b="1" u="sng" dirty="0">
                <a:solidFill>
                  <a:schemeClr val="accent1"/>
                </a:solidFill>
              </a:rPr>
              <a:t>przeprowadzenia</a:t>
            </a:r>
            <a:r>
              <a:rPr lang="pl-PL" dirty="0"/>
              <a:t> tego postępowania (por. cele postępowania przygotowawczego – art. 297 k.p.k.) </a:t>
            </a:r>
          </a:p>
          <a:p>
            <a:pPr lvl="1" algn="just">
              <a:buFontTx/>
              <a:buChar char="-"/>
            </a:pPr>
            <a:r>
              <a:rPr lang="pl-PL" dirty="0"/>
              <a:t>Oskarżyciel publiczny ma obowiązek </a:t>
            </a:r>
            <a:r>
              <a:rPr lang="pl-PL" b="1" u="sng" dirty="0">
                <a:solidFill>
                  <a:schemeClr val="accent1"/>
                </a:solidFill>
              </a:rPr>
              <a:t>wnieść</a:t>
            </a:r>
            <a:r>
              <a:rPr lang="pl-PL" dirty="0"/>
              <a:t> i </a:t>
            </a:r>
            <a:r>
              <a:rPr lang="pl-PL" b="1" u="sng" dirty="0">
                <a:solidFill>
                  <a:schemeClr val="accent1"/>
                </a:solidFill>
              </a:rPr>
              <a:t>popierać</a:t>
            </a:r>
            <a:r>
              <a:rPr lang="pl-PL" dirty="0"/>
              <a:t> akt oskarżenia przed sądem (lub inną skargę np. wniosek o warunkowe umorzenie postępowania, wniosek o skazanie bez rozprawy, wniosek o rozpoznanie sprawy w trybie przyspieszonym albo wniosek o umorzenie postępowania i zastosowanie środków zabezpieczających). </a:t>
            </a:r>
          </a:p>
          <a:p>
            <a:pPr lvl="2" algn="just"/>
            <a:r>
              <a:rPr lang="pl-PL" dirty="0"/>
              <a:t>oskarżyciel publiczny – art. 45 § 2 k.p.k. ALE nie należy utożsamiać prokuratora z oskarżycielem publicznym, ponieważ oskarżycielem publicznym mogą być również </a:t>
            </a:r>
            <a:r>
              <a:rPr lang="pl-PL" b="1" dirty="0"/>
              <a:t>nieprokuratorskie organy np. finansowe organy postępowania przygotowawczego z KKS</a:t>
            </a:r>
            <a:endParaRPr lang="pl-PL" dirty="0"/>
          </a:p>
          <a:p>
            <a:pPr algn="just"/>
            <a:r>
              <a:rPr lang="pl-PL" dirty="0"/>
              <a:t>Przestępstwa publicznoskargowe ścigane na wniosek:</a:t>
            </a:r>
          </a:p>
          <a:p>
            <a:pPr lvl="1" algn="just"/>
            <a:r>
              <a:rPr lang="pl-PL" dirty="0"/>
              <a:t>art. 17 § 2. - Do chwili otrzymania wniosku lub zezwolenia władzy, od których ustawa uzależnia ściganie, organy procesowe </a:t>
            </a:r>
            <a:r>
              <a:rPr lang="pl-PL" b="1" u="sng" dirty="0"/>
              <a:t>dokonują tylko czynności nie cierpiących zwłoki w celu zabezpieczenia śladów i dowodów, a także czynności zmierzających do wyjaśnienia, czy wniosek będzie złożony lub zezwolenie będzie wydane.</a:t>
            </a:r>
            <a:endParaRPr lang="en-GB" b="1" u="sng" dirty="0"/>
          </a:p>
        </p:txBody>
      </p:sp>
      <p:pic>
        <p:nvPicPr>
          <p:cNvPr id="4" name="Picture 2" descr="Podobny obraz">
            <a:extLst>
              <a:ext uri="{FF2B5EF4-FFF2-40B4-BE49-F238E27FC236}">
                <a16:creationId xmlns:a16="http://schemas.microsoft.com/office/drawing/2014/main" id="{9A23A013-16C7-4018-ACCC-FDB1EC7DACD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4769" y1="85180" x2="13154" y2="91942"/>
                        <a14:backgroundMark x1="13154" y1="91942" x2="24077" y2="94820"/>
                        <a14:backgroundMark x1="24077" y1="94820" x2="58154" y2="92950"/>
                        <a14:backgroundMark x1="58154" y1="92950" x2="96769" y2="95252"/>
                        <a14:backgroundMark x1="5462" y1="84964" x2="3385" y2="87338"/>
                        <a14:backgroundMark x1="1308" y1="88633" x2="3615" y2="98705"/>
                        <a14:backgroundMark x1="3615" y1="98705" x2="21462" y2="99712"/>
                        <a14:backgroundMark x1="21462" y1="99712" x2="59154" y2="96763"/>
                        <a14:backgroundMark x1="59154" y1="96763" x2="71846" y2="98561"/>
                        <a14:backgroundMark x1="71846" y1="98561" x2="83385" y2="98273"/>
                        <a14:backgroundMark x1="83385" y1="98273" x2="95077" y2="99496"/>
                        <a14:backgroundMark x1="95077" y1="99496" x2="87462" y2="91439"/>
                        <a14:backgroundMark x1="87462" y1="91439" x2="1154" y2="90144"/>
                      </a14:backgroundRemoval>
                    </a14:imgEffect>
                  </a14:imgLayer>
                </a14:imgProps>
              </a:ext>
              <a:ext uri="{28A0092B-C50C-407E-A947-70E740481C1C}">
                <a14:useLocalDpi xmlns:a14="http://schemas.microsoft.com/office/drawing/2010/main" val="0"/>
              </a:ext>
            </a:extLst>
          </a:blip>
          <a:srcRect/>
          <a:stretch>
            <a:fillRect/>
          </a:stretch>
        </p:blipFill>
        <p:spPr bwMode="auto">
          <a:xfrm>
            <a:off x="10061894" y="-191387"/>
            <a:ext cx="2515683" cy="269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386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69A9C9-7EB3-44C1-81C5-9D41B623189B}"/>
              </a:ext>
            </a:extLst>
          </p:cNvPr>
          <p:cNvSpPr>
            <a:spLocks noGrp="1"/>
          </p:cNvSpPr>
          <p:nvPr>
            <p:ph type="title"/>
          </p:nvPr>
        </p:nvSpPr>
        <p:spPr/>
        <p:txBody>
          <a:bodyPr/>
          <a:lstStyle/>
          <a:p>
            <a:r>
              <a:rPr lang="pl-PL" dirty="0"/>
              <a:t>Zasada legalizmu I stopnia </a:t>
            </a:r>
            <a:endParaRPr lang="en-GB" dirty="0"/>
          </a:p>
        </p:txBody>
      </p:sp>
      <p:sp>
        <p:nvSpPr>
          <p:cNvPr id="3" name="Symbol zastępczy zawartości 2">
            <a:extLst>
              <a:ext uri="{FF2B5EF4-FFF2-40B4-BE49-F238E27FC236}">
                <a16:creationId xmlns:a16="http://schemas.microsoft.com/office/drawing/2014/main" id="{6F865E3D-1DFC-4184-B8C1-159F9BB620FE}"/>
              </a:ext>
            </a:extLst>
          </p:cNvPr>
          <p:cNvSpPr>
            <a:spLocks noGrp="1"/>
          </p:cNvSpPr>
          <p:nvPr>
            <p:ph idx="1"/>
          </p:nvPr>
        </p:nvSpPr>
        <p:spPr>
          <a:xfrm>
            <a:off x="372140" y="2011680"/>
            <a:ext cx="10825249" cy="4613710"/>
          </a:xfrm>
        </p:spPr>
        <p:txBody>
          <a:bodyPr>
            <a:normAutofit lnSpcReduction="10000"/>
          </a:bodyPr>
          <a:lstStyle/>
          <a:p>
            <a:pPr algn="just"/>
            <a:r>
              <a:rPr lang="pl-PL" dirty="0"/>
              <a:t>Istota zasady legalizmu – art. 10 § 2. Z wyjątkiem wypadków określonych w ustawie lub w prawie </a:t>
            </a:r>
            <a:r>
              <a:rPr lang="pl-PL" b="1" u="sng" dirty="0">
                <a:solidFill>
                  <a:schemeClr val="accent4"/>
                </a:solidFill>
              </a:rPr>
              <a:t>międzynarodowym nikt nie może być zwolniony od odpowiedzialności za popełnione przestępstwo.</a:t>
            </a:r>
          </a:p>
          <a:p>
            <a:pPr algn="just"/>
            <a:r>
              <a:rPr lang="pl-PL" dirty="0"/>
              <a:t> Celem jest uniemożliwienie komukolwiek uchylenia się odpowiedzialności za popełnione przestępstwo niezależnie od rodzaju przestępstwa, statusu społecznego, pełnionej funkcji itp. </a:t>
            </a:r>
          </a:p>
          <a:p>
            <a:pPr algn="just"/>
            <a:endParaRPr lang="pl-PL" dirty="0"/>
          </a:p>
          <a:p>
            <a:pPr algn="just"/>
            <a:r>
              <a:rPr lang="pl-PL" dirty="0"/>
              <a:t>Przestępstwa prywatnoskargowe, do których nie ma zastosowania zasada legalizmu, nie są jednak wyjątkami na rzecz zasady oportunizmu. Prokurator może w każdej sprawie prywatnoskargowej, wszcząć lub przyłączyć się do toczącego się postępowania, jeżeli wymaga tego interes społeczny. </a:t>
            </a:r>
          </a:p>
          <a:p>
            <a:pPr lvl="1" algn="just"/>
            <a:r>
              <a:rPr lang="pl-PL" dirty="0"/>
              <a:t>art. 60 §  1 - W sprawach o przestępstwa ścigane z oskarżenia prywatnego prokurator wszczyna postępowanie albo wstępuje do postępowania już wszczętego, jeżeli wymaga tego interes społeczny.</a:t>
            </a:r>
          </a:p>
        </p:txBody>
      </p:sp>
      <p:pic>
        <p:nvPicPr>
          <p:cNvPr id="4" name="Picture 2" descr="Podobny obraz">
            <a:extLst>
              <a:ext uri="{FF2B5EF4-FFF2-40B4-BE49-F238E27FC236}">
                <a16:creationId xmlns:a16="http://schemas.microsoft.com/office/drawing/2014/main" id="{26659C05-15D7-4092-8B36-250983D382F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4769" y1="85180" x2="13154" y2="91942"/>
                        <a14:backgroundMark x1="13154" y1="91942" x2="24077" y2="94820"/>
                        <a14:backgroundMark x1="24077" y1="94820" x2="58154" y2="92950"/>
                        <a14:backgroundMark x1="58154" y1="92950" x2="96769" y2="95252"/>
                        <a14:backgroundMark x1="5462" y1="84964" x2="3385" y2="87338"/>
                        <a14:backgroundMark x1="1308" y1="88633" x2="3615" y2="98705"/>
                        <a14:backgroundMark x1="3615" y1="98705" x2="21462" y2="99712"/>
                        <a14:backgroundMark x1="21462" y1="99712" x2="59154" y2="96763"/>
                        <a14:backgroundMark x1="59154" y1="96763" x2="71846" y2="98561"/>
                        <a14:backgroundMark x1="71846" y1="98561" x2="83385" y2="98273"/>
                        <a14:backgroundMark x1="83385" y1="98273" x2="95077" y2="99496"/>
                        <a14:backgroundMark x1="95077" y1="99496" x2="87462" y2="91439"/>
                        <a14:backgroundMark x1="87462" y1="91439" x2="1154" y2="90144"/>
                      </a14:backgroundRemoval>
                    </a14:imgEffect>
                  </a14:imgLayer>
                </a14:imgProps>
              </a:ext>
              <a:ext uri="{28A0092B-C50C-407E-A947-70E740481C1C}">
                <a14:useLocalDpi xmlns:a14="http://schemas.microsoft.com/office/drawing/2010/main" val="0"/>
              </a:ext>
            </a:extLst>
          </a:blip>
          <a:srcRect/>
          <a:stretch>
            <a:fillRect/>
          </a:stretch>
        </p:blipFill>
        <p:spPr bwMode="auto">
          <a:xfrm>
            <a:off x="10061894" y="-191387"/>
            <a:ext cx="2515683" cy="269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980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DFA1D0-263F-4DC3-84E2-A18E2F66C4FA}"/>
              </a:ext>
            </a:extLst>
          </p:cNvPr>
          <p:cNvSpPr>
            <a:spLocks noGrp="1"/>
          </p:cNvSpPr>
          <p:nvPr>
            <p:ph type="title"/>
          </p:nvPr>
        </p:nvSpPr>
        <p:spPr/>
        <p:txBody>
          <a:bodyPr/>
          <a:lstStyle/>
          <a:p>
            <a:r>
              <a:rPr lang="pl-PL" dirty="0"/>
              <a:t>Zasada oportunizmu </a:t>
            </a:r>
            <a:endParaRPr lang="en-GB" dirty="0"/>
          </a:p>
        </p:txBody>
      </p:sp>
      <p:sp>
        <p:nvSpPr>
          <p:cNvPr id="4" name="AutoShape 2" descr="data:image/jpeg;base64,/9j/4AAQSkZJRgABAQAAAQABAAD/2wCEAAkGBxITEhUTEhIVFRUXFhUVFRcYGBcXFRUXFRUXFhUVFxUYHSggGBolHRcVITEhJSkrLi4uFx8zODMtNygtLisBCgoKDg0OGxAQGjUiIB0vNy81NzcrLysvKzI3MS4tMi8vLS0rLS0tNystNi8uLS8tLy8tLS0tLTUtLS0tLS0tLf/AABEIAMgA/AMBIgACEQEDEQH/xAAbAAEAAQUBAAAAAAAAAAAAAAAABQECAwQGB//EAEEQAAEDAQUDCgUCAwYHAAAAAAEAAhEDBBIhMVEFQZEGEyJSYXGBobHRFDJCwfAV4WJyogcjQ1OS8SQzY4KywuL/xAAaAQEAAgMBAAAAAAAAAAAAAAAABAUCAwYB/8QALhEBAAICAQIFAQYHAAAAAAAAAAECAxEEBRITITFBUTIjQmFxgbEUInKh0eHw/9oADAMBAAIRAxEAPwD3BEVHOjFBVEBRAREQEREBERAREQEREBERAREQEREBERAREQEREBERARFQuCCqIiAiIgxlkfLw3eGiuY+fuN4Vyteye/VBcisD4wPHcfZXoCIozbO1BREDF5yG4DUrKtZtOoYZMlcdZtb0hIveBiSAO1YRbaRwFRhP8w91wtqt7nmXOJP5kNyw/EKdXgTMecqW/WoidVr/AHejhyquH2dtZ9M4HDQ5fsuvsNsbVbeb4jeCo2bj2xevosOJzsfI8o8p+GyiItCaIiICIiAiIgIqSoOnytsrrT8KKh528WRdddvNBkX4icCvJtEerZTFfJvsrM685/CE6i5+3crqFK0/CubU5wiZDRc+QvzvTk07lo8neXlG11hRbSewuaXNLrsG7jEAnGJPgsfFpvW2+ODyJpOSKTqI3+ny65Fwbf7Rb1rFnZZwWmtzXOc5mL128GXPuu7BSl63+n2YcjiZeP2+LGu6Nx+X6KoqOdCsgnPAabz3+yzRwvn5eO791c1gHfvO8q4BEBERAREQEREFCFZBb2jzHusiILQ6RgvP9q2svqOdqcO7d5LvqjN4wPke9eY2h27IjMaKdwYjumVN1mbdlYhifVWPnlgrVFr86rqHJ23tK0a2K6Tk/bC2o3HB3RPjkePquOs78VPWEnCM5Ed84KPnrFqzCbw72pkrMPQwqoEXPu4EREBERARFbUqBokmAg0dvbRFns9WsfoYXAan6W+JgLwSjWc2KwFTnRUD+cg83hjnHzF88YXsHKKpTtLTSe29TkEi85slpkElpB8JjBaBot5kWeBzIAAp4FuBvDPE444qPmwzkn11pcdO6jj4dJjt7ptPn/T8fv+Dl7db219qUqzcn0Q6NJsjyR4GR4LnNm36NNlrpuILKxpzuaeaa5vEGoPAL0Shs2iwhzKNNrhg0hgkAgjAjEYEjxWelZmNbdaxrWzN0NutkYA3QIntWueLM+cylU65THWK1x7jUV859Yju/D3iXA7DsXN2mwE51TSqxP0mq5rIHaGg+K90L9wxP5muZ2fZy4jMDAfsMMAuopsgALfixeHuIVvUOfbmWra0amP8AO/8ASjWbzifTuV6ItqvEREBERAREQEREBERAK4Dlbs806hcB0XEuB0J+Yfmq79YLZZGVGljxIPl2jQrbiyeHbaNyuPGana8drnXj+ZLUdVAzU/yw5NVaB5ymS+mTHa07pH3HkuQffyg+3d7K3x5e6NxLl8/GnHbttGpT9hIOMrreTdm5yqI+VkOcd2HyjvkT4FQvJTk5UrAH5WDNxznRo1XpGz7CyiwMYIA4k6k7yovI5Mamseqx4PT5mYvb0bQREVa6AREQERa9qtTWCczpOKC+vXDRJ4byuft9uc86DTHzxzVlstTnnGezAYLUPd/4oKE/n45Wz+SPdXR+S1UvHcT3yI/dBaXDs8vZX0qcnGPKB/Tiqs7/AOo+y37BRJPs4yO2Cgk9l2eBP5x37vNSKtpsgQrkBERAREQEREBERAREQEREArk9q8qHBxbSaAASLxxmNBuXVVHQCdBK8nFQl7v5Wk98n3PBTOJireZm3squqcm+GKxSdb22tq7Qq1xdqVXEdUQG+IAxUHUsI1+ykXrVOLmt1IHhv8pVrFIrGoc3fLbJbdp229g7StTOiysRTbhBDXDPISJXpuyrWatJryIOIPeDBXntipCbrRvy1Jy9l6PYLKKdNrBuGJ1JxJ8SSq/nRSNajzXfR75bTO53WGwiIq5fCIo+328AFokO17igyW62hgImHblAWm0Fxklvn7KlaqSZLge/FYie0cEFpI1b+eCtkat4BX3v4vL90v8A8fl+6DGbureAVwI1H+ke6rf/AI/L/wClVr/+p5fugvpR1v6f3U/s2jhOB0IwMYGFG7PYSejUmI3dvep+m2AgvREQEREBERAREQEREBERAREQae16l2hUIzuOA7yIHqvKbPVN6s6MgwN7SS4eK73+0Kq5tjddObmg92OHkF5nyYF1tWqRj0Q3X6xh3n0Kn8S2qzHzKk6nTuyRPxDdc2vvIHYboPCFrMr1GvF8SIdBEbmnIjPfgt2rTP1OdOjTdaOwDetCtva7pBwOO8xiQe0DEFT+2dbU0XrM6SNitbqdRtQZAg9nivVrFa21GNeMiJ7tQV4js6xvvgUwScQWj6wAchrAXW8m9sTRNKcHEAcCY8YUPkx4te73qtOn2/h8nb92/wC70H42nlzjeIWYvETOGq0aOy6VwS2TGJk5wo+3bSLWBjKciIwcBERGarXQNzaFuyuHv3eqhqrnEyWg991alO1gvuPDmkiR0mka9XvVjbUCXNDXktJHzNgwSMSW4INq6eq3+lYnVWgwebB/mYsVC0h4eOm1zQcLwOMGPp1WlYBZ7vTJvTvO7CMmoJVsnEBpHYWn0Vbruq3yWJgY1k05IzADhicJxIWrsl0iOkReJvXm4G6MILfyUEgA7RvELPSY85NbxCjhaQSQxtRwGBN5o4dFSOzSx7DUD3i7mDdOXggm9n0cAXMAOI3eoWxUtbGvDCek7LD7+C0rNtB5EtouLZzkeyx2w/8AE0u5vq5BMItFu0L1S4xt6M3TgNd2K3kBERAREQEREBERAREQEREEHyxs/OWYs3k4d8EjzXmexac2d13MPwGt3pDjeeP+1ey1aYcIcAe8SvNtrU2Un1G0wA288ZDe4kjLKfQKZw47raVXVbdmPuRjqgfJBHaJgjsIK1C284BuIbMndLhAAPmsVlrB1SoHAH5SJGO8HHgtjn4yjSIEQc8FbRu0aczM1paJj3Z+QhvW+Qei3EeBDRxBKy8prXRdaqvw2F0g1ABANRrnNqOaN+Yk74J3krNyQtbKFql4bceIBgC7vnAbvQLS2lyPtdO0OfRpPqMc9xa4RIDjIa6ThGu+JwyVfMRXNPdPsu62nJxY8ON6nz+Ydds/lDNIAvdhhk47gYkAzmfCFg2hbOlT+ljsS4MAOJ1u6RxW1ZLI9jADSN7ebm/h3cFme58QWPjtaVX3mJtOl3hi0Y4i3rpENqt59kdIRmWg7nZEtxCvsFYc5W6LfmP0N6zuxSfPPkdF0jLA4dx3KgtThODgTngQT3rFtRthrN52rg3PqN6x7FR1rshxIp/6I9GqSFsIxxB3mCJ8VjdaRvA4INHY9Vt12DYLsOi3THd3KmxbTTulpDJvEwQJiB2dhUiNoEYT5BUFvAM9GdbrZ4wg0dk2yiy82pcBDpxCk9jWYGjWc1o6QBEb4xK2dn12VHQQxxjqtJ9F0FFsNAiOxBG7M2hTbSaHOAImRjqVg2i0Pr0xOBaMRgcS7JS/wzOo3gFcaYmYEjIwJCCI2Y7mqjqTt+LTroppWOpNJkgEjKQFegIiICIiAiIgIiICIiAiIgFeS7dry5x1c48SSvWKr4BOgJ4Yrx7aWKsOnx/NKi63bVawgKlQte1zczIIOAIOp/MlvGoQ4tILXDAtIhwMTiPEKtlsodaKDTkXCe6cV2PKjZzLSL7YbVaOi7KR1XHTTTuW6/I8K+p90XDwv4jF3R6w5qx1oIXXbLthLQ3EwMI0G7w9F59QqkEtdgRmN/h2LodkW8tIIMEYg6LLLSM1PJr42a3Fy+fp7ut+Ido7gU+Mdq7zVKe1HETe9PZXjaT+sODfZVExqdS6qtotG491vx7us7iVX9Rd13cSrv1B2+7wCfH/AMLD4fuvHqz9Rd1zxVTtJ3X9PZUO0B/l0+B91jO0Gb6NNBU7Td1hwb7LJS2kTmW/6W+yxtttI50G8f2UhY7PQeCeZaI8UEpY9xgZbgBu7FtrExsAXYEDLcr2PnsOm9BciIgIiICIiAiIgIiICIiAiIgIiw1q7W5oNfblW7QqH+Egd7sB6rym3OkrveVVvBo3QRi4ZaDH1hee2mZ/Pwq24FdVmflzPWr92Wtfhs7DMWqgYmBUMdzcF27rbPzMb3Y+eq5Dk3ZuctECejSJnf0jH3XUv2a4fVxCh8yftFp0qusH6uY5b2APi0U23XNwqAfUMAHZbsj4aLmrLbcRivRK9icGukgiDIjMQZXCWSi1pddEdIjhhv7Vv4Vpt5fCH1elKTFveXUbAtYJAqNMERoewweHip0iz6O8/dcnYnxjpjwx+ynX0anVWvm07b7+Ujo+Wb4ZifaW2TZusR4O9lSLP/mkeDh/6qMqUKnVK1n0KnVKhLZN8xZz/jt8XAeqvGyqbsq7T3OafuubLHj6XLYs9ZwzB4FB0A5Ok5VfRTOx9n82CC69iN0f7qL2FaA50DOCujoshBkCtcwH7HeFciDHfj5uO7x0WRCFjukZYjTTu9kGRFRrgVVAREQEREBERAREQERalrtN3D89EGy94GZhQO2LcL2ExGcGFkq21u8Enw85yWu6szMzPdgO6D5oOb2zaCYnCBlvx9FzVZ8lTvKCsC90ZTA8BC52ekrzjx24ocdz7+JyZ/NKcnyOdqnsa384Kc+IIyJHioXks1p50ujFwifFTb6LdD5qq5M/aS6Tp8a49f8AvditFsfdd03fKfqOi5SznAHWTxMroLeGtY4zkCVzNB/Rb3BS+n+6s6392PzTFlM4agjiIW7T5S1pghh72n7FRNkrYhbFk2fzkkEgzl6Fe8+u4iWPRb6tNflN0uUrt9Nh7i4e6kLLt1rs6Udzp9WqAGxKm4rNR2ZVbuVY6J1lG00j9J4D3W5Sp0zu8lzNnFRubSpnZNVxdF098GEExZqYDsABmttYqbQFkvIKoqSqoCIiCxzN4wOvvqjX7jgfI9yvVHNlBVFjkjtHmO/VXgoKoiICIiAioStOvXG8nwQZ61pa3fPcue2ja3vdLWwNZ9FIOLTmYGnvCo+mDvHp6oIB1Uj6T+eKxOtP5j7KdfZZ3T3Y+ijNo0Ia7DG6Y1mCkPJnUOQ2lUUUHZrZt9YarQovvGGy46DE8Ar2LRFHGzSbZpXl2K2KVUjIkdxIW5YdkVCZc26NDnw3KSbsPsHBU+eYm8zDqeHW1cURaNNClUL2lriSCIMk71Y3Yg3OcB4eyl6exyMvuthlkeNyxpktT6Z025MGPL9ddtTZuw6Qxfef2EkD+mCuhszKTBDaYA7D7hR7GuG77rIKh0PBLZLW+qdvceHHj+iukwyszQ+R9lsU3MOvD/dQQr/n+6zU7UsGx0FOk06LISGjDBaFitjYJJgALBWt946DcPuUEmLQrxWUUyss9Oogkm1FkbUWix6zNcg2w9XgrXa5ZGlBlRWgqqCqsLI+XhuPsVeiC1r57Dorla5k/mKoHEYHwPvogvREQatstbWg7zoMVBvtn5BU0+xTosLtmTvCCJFpB3qvPLfdsad7fNYzsI7nAcQg1RVV4tB1PErKdhv3PHmfUJ+iVOuzz+yDWqNY7FzGOOrmNceJCq1jNzGjuEeQMLZ/R6nWbxPsq/o9TrN8/ZBrhrOr5/srgxnbwHusjdnOktv07wxIkyO2IV36c6bvOMvRMTjGsQgxikzrDgfZXCzjUcQsw2U/rN8/ZWmwuBDS9gJyE4mM4G9Bb8H2KnwY0WduzX9Zvn7LK2y1AYvjuk+iDU+BGiqNnN0C3GmHXS9l7qyL2uWaz81IkER2b0EJtii1lE3QPmbjGJxUNSeuj2vs6rVaGMcwNmSTMkjICBgFoU+TdUfWz+r2QYKTlt0ystPYlQfU3z9lm/Ty2JewSYEmJJ3CcygtYVsMKxMptx/vaeGfSGGMY6YrZNCM3AYE57hmUF7FlasTAJADmkkSMcxqNR2rMxnaPzBBcFerQxXAIKhEhEBERAREQVREQEREBERAQoiDlrBses2sL1NuD7/P3sT8l6GTm+66ZH+K7HDpX/p9Vrql2zMe/natVlcuY09JjgwTBcHgEU8rt0T/AAoiDTs2zrf0i59QXW1TTHORLy2zc1eHOPJF5towLiOkdQBubY2XUfaW1WU5/wCTLiaZpxTqXjfa4c4xzQXFppnEnEYKqII6zbLtzKQZTL2OaC1hNUFjWhjwWuBLi57qnSDoMBzZi6WnepWC0ivTqAPbTHRex9QPquaXktmpOTSbxbLpGE/SSIMtTYBqV61R7iGmpSqMAFPpGnSYAS66XtF5uQIy0JmOo7JttOkymx1QhtBrW/3olloFJjQ9xJxpNc10sxHSwaRgCIMuztmWum5rRfA50uB52WBjrVVqVrzSSXF9NzQ3OD1YJM9bqNoNOsGPbeI/ug1pY5uoLy5wLjudAjREQQ7rNaxUpubzgpgPlr6oeQJqZkOxdBbAIqZAS2CTo/p9qq2cTScXOps5s1KjH1GPuUy8vLpik9wxuEPEG6ATgRBIWvYxPP1DQDn1H3QWczzlOkxjmscznAWON59R0O/zTnABjqnJ22G6XupudzVNrxTwgU6tB4osNUuBEMqYuGJJmJwIg27HsetfoF1INLH1HOeDTbNNza7WtfcAcKrW1B8nQJc46RM8nLCaNAUy0NipXIAMw19eo9mP8rmoiCUREQEREBERAREQf//Z">
            <a:extLst>
              <a:ext uri="{FF2B5EF4-FFF2-40B4-BE49-F238E27FC236}">
                <a16:creationId xmlns:a16="http://schemas.microsoft.com/office/drawing/2014/main" id="{17D41D60-EA6A-48F8-A3B8-B86FE9996F1D}"/>
              </a:ext>
            </a:extLst>
          </p:cNvPr>
          <p:cNvSpPr>
            <a:spLocks noGrp="1" noChangeAspect="1" noChangeArrowheads="1"/>
          </p:cNvSpPr>
          <p:nvPr>
            <p:ph idx="1"/>
          </p:nvPr>
        </p:nvSpPr>
        <p:spPr bwMode="auto">
          <a:xfrm>
            <a:off x="244550" y="2011363"/>
            <a:ext cx="11017008" cy="4455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algn="just"/>
            <a:r>
              <a:rPr lang="pl-PL" dirty="0"/>
              <a:t>Przeciwieństwo zasady legalizmu. Organy procesowe mogą ocenić </a:t>
            </a:r>
            <a:r>
              <a:rPr lang="pl-PL" sz="2600" b="1" u="sng" dirty="0">
                <a:solidFill>
                  <a:srgbClr val="FF0000"/>
                </a:solidFill>
              </a:rPr>
              <a:t>celowość ścigania</a:t>
            </a:r>
            <a:r>
              <a:rPr lang="pl-PL" sz="2600" dirty="0">
                <a:solidFill>
                  <a:srgbClr val="FF0000"/>
                </a:solidFill>
              </a:rPr>
              <a:t> </a:t>
            </a:r>
            <a:r>
              <a:rPr lang="pl-PL" dirty="0"/>
              <a:t>i nie wszczynać go, jeżeli uznają, że w konkretnej sprawie koszty postępowania (ekonomiczne, społeczne itp.) będą wyższe niż potencjalne korzyści (ukaranie sprawcy przestępstwa za popełniony czyn).</a:t>
            </a:r>
          </a:p>
          <a:p>
            <a:pPr algn="just"/>
            <a:r>
              <a:rPr lang="pl-PL" dirty="0"/>
              <a:t>Rodzaje oportunizmu: </a:t>
            </a:r>
          </a:p>
          <a:p>
            <a:pPr lvl="1" algn="just"/>
            <a:r>
              <a:rPr lang="pl-PL" dirty="0"/>
              <a:t>właściwy – odstąpienie od ścigania ze względu na interes społeczny bez względu na wagę przestępstwa (np. można odstąpić od ścigania za zabójstwo, jeżeli sprawcą była 98 letnia kobieta, nad którą znęcał się mąż od 80 lat). </a:t>
            </a:r>
          </a:p>
          <a:p>
            <a:pPr lvl="1" algn="just"/>
            <a:r>
              <a:rPr lang="pl-PL" dirty="0"/>
              <a:t>niewłaściwy – odstąpienie od ścigania ze względu na małą wagę przestępstwa. </a:t>
            </a:r>
          </a:p>
        </p:txBody>
      </p:sp>
      <p:pic>
        <p:nvPicPr>
          <p:cNvPr id="5" name="Obraz 4">
            <a:extLst>
              <a:ext uri="{FF2B5EF4-FFF2-40B4-BE49-F238E27FC236}">
                <a16:creationId xmlns:a16="http://schemas.microsoft.com/office/drawing/2014/main" id="{64C125FC-56FE-42E0-94D9-F98F95EF3EA2}"/>
              </a:ext>
            </a:extLst>
          </p:cNvPr>
          <p:cNvPicPr>
            <a:picLocks noChangeAspect="1"/>
          </p:cNvPicPr>
          <p:nvPr/>
        </p:nvPicPr>
        <p:blipFill>
          <a:blip r:embed="rId2"/>
          <a:stretch>
            <a:fillRect/>
          </a:stretch>
        </p:blipFill>
        <p:spPr>
          <a:xfrm>
            <a:off x="9786849" y="86056"/>
            <a:ext cx="2400300" cy="1905000"/>
          </a:xfrm>
          <a:prstGeom prst="rect">
            <a:avLst/>
          </a:prstGeom>
        </p:spPr>
      </p:pic>
    </p:spTree>
    <p:extLst>
      <p:ext uri="{BB962C8B-B14F-4D97-AF65-F5344CB8AC3E}">
        <p14:creationId xmlns:p14="http://schemas.microsoft.com/office/powerpoint/2010/main" val="812538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66E066-B1D9-4D30-9905-3B91BB1FF8FB}"/>
              </a:ext>
            </a:extLst>
          </p:cNvPr>
          <p:cNvSpPr>
            <a:spLocks noGrp="1"/>
          </p:cNvSpPr>
          <p:nvPr>
            <p:ph type="title"/>
          </p:nvPr>
        </p:nvSpPr>
        <p:spPr/>
        <p:txBody>
          <a:bodyPr/>
          <a:lstStyle/>
          <a:p>
            <a:r>
              <a:rPr lang="pl-PL" dirty="0"/>
              <a:t>Zasada oportunizmu </a:t>
            </a:r>
            <a:endParaRPr lang="en-GB" dirty="0"/>
          </a:p>
        </p:txBody>
      </p:sp>
      <p:sp>
        <p:nvSpPr>
          <p:cNvPr id="3" name="Symbol zastępczy zawartości 2">
            <a:extLst>
              <a:ext uri="{FF2B5EF4-FFF2-40B4-BE49-F238E27FC236}">
                <a16:creationId xmlns:a16="http://schemas.microsoft.com/office/drawing/2014/main" id="{90B6C32B-99DC-4504-8448-02628885D457}"/>
              </a:ext>
            </a:extLst>
          </p:cNvPr>
          <p:cNvSpPr>
            <a:spLocks noGrp="1"/>
          </p:cNvSpPr>
          <p:nvPr>
            <p:ph idx="1"/>
          </p:nvPr>
        </p:nvSpPr>
        <p:spPr>
          <a:xfrm>
            <a:off x="158447" y="1991056"/>
            <a:ext cx="11151237" cy="4489955"/>
          </a:xfrm>
        </p:spPr>
        <p:txBody>
          <a:bodyPr>
            <a:normAutofit fontScale="85000" lnSpcReduction="20000"/>
          </a:bodyPr>
          <a:lstStyle/>
          <a:p>
            <a:pPr algn="just"/>
            <a:r>
              <a:rPr lang="pl-PL" dirty="0"/>
              <a:t>W polskim procesie karnym dominuje zasada legalizmu. Są jednak wyjątki na rzecz zasady oportunizmu: </a:t>
            </a:r>
          </a:p>
          <a:p>
            <a:pPr algn="just"/>
            <a:r>
              <a:rPr lang="pl-PL" dirty="0"/>
              <a:t>art. 11 k.p.k. – tzw. umorzenie absorpcyjne. </a:t>
            </a:r>
          </a:p>
          <a:p>
            <a:pPr marL="228600" lvl="1" indent="0" algn="just">
              <a:buNone/>
            </a:pPr>
            <a:r>
              <a:rPr lang="pl-PL" dirty="0"/>
              <a:t>§ 1 Postępowanie w sprawie o występek, zagrożony karą pozbawienia wolności do lat 5, można umorzyć, jeżeli orzeczenie wobec oskarżonego kary byłoby </a:t>
            </a:r>
            <a:r>
              <a:rPr lang="pl-PL" b="1" dirty="0"/>
              <a:t>oczywiście niecelowe </a:t>
            </a:r>
            <a:r>
              <a:rPr lang="pl-PL" dirty="0"/>
              <a:t>ze względu na rodzaj i wysokość kary prawomocnie orzeczonej za inne przestępstwo, a interes pokrzywdzonego temu się nie sprzeciwia.</a:t>
            </a:r>
          </a:p>
          <a:p>
            <a:pPr marL="228600" lvl="1" indent="0" algn="just">
              <a:buNone/>
            </a:pPr>
            <a:r>
              <a:rPr lang="pl-PL" dirty="0"/>
              <a:t>§ 2 Jeżeli kara za inne przestępstwo nie została prawomocnie orzeczona, postępowanie można zawiesić. Zawieszone postępowanie należy umorzyć albo podjąć przed upływem 3 miesięcy od uprawomocnienia się orzeczenia w sprawie o inne przestępstwo, o którym mowa w § 1.</a:t>
            </a:r>
          </a:p>
          <a:p>
            <a:pPr marL="228600" lvl="1" indent="0" algn="just">
              <a:buNone/>
            </a:pPr>
            <a:r>
              <a:rPr lang="pl-PL" dirty="0"/>
              <a:t>§ 3 Postępowanie umorzone na podstawie § 1 można wznowić w wypadku uchylenia lub istotnej zmiany treści prawomocnego wyroku, z powodu którego zostało ono umorzone.</a:t>
            </a:r>
          </a:p>
          <a:p>
            <a:pPr algn="just"/>
            <a:r>
              <a:rPr lang="pl-PL" dirty="0"/>
              <a:t>instytucja świadka koronnego – świadkiem koronnym jest sprawca przestępstwa, który zdecydował się współpracować z organami procesowymi </a:t>
            </a:r>
          </a:p>
          <a:p>
            <a:pPr lvl="1" algn="just"/>
            <a:r>
              <a:rPr lang="pl-PL" dirty="0"/>
              <a:t>zapłata za dostarczenie dowodów, bez których skazanie innych sprawców nie byłoby możliwe. </a:t>
            </a:r>
            <a:endParaRPr lang="en-GB" dirty="0"/>
          </a:p>
          <a:p>
            <a:pPr lvl="1" algn="just"/>
            <a:r>
              <a:rPr lang="pl-PL" dirty="0"/>
              <a:t>Prokurator wydaje postanowienie o umorzeniu postępowania w ciągu 14 dni od dnia uprawomocnienia się orzeczenia kończącego postępowanie przeciwko tym sprawcom, których udział w przestępstwie świadek koronny ujawnił oraz przeciwko którym zeznawał.</a:t>
            </a:r>
            <a:endParaRPr lang="en-GB" dirty="0"/>
          </a:p>
          <a:p>
            <a:pPr lvl="1" algn="just"/>
            <a:r>
              <a:rPr lang="pl-PL" dirty="0"/>
              <a:t>Umarza się postępowanie przeciwko sprawcy przestępstwa z zakresu przestępczości zorganizowanej lub wymienionych enumeratywnie w art. 1 ustawy o świadku koronnym, jeżeli złożył przed sądem wyczerpujące zeznania dotyczące osób uczestniczących w przestępstwie, które mogły przyczynić się do ujawnienia okoliczności przestępstwa, wykrycia pozostałych sprawców, ujawnienia dalszych przestępstw lub im zapobieżenia. </a:t>
            </a:r>
            <a:endParaRPr lang="en-GB" dirty="0"/>
          </a:p>
          <a:p>
            <a:pPr lvl="1" algn="just"/>
            <a:endParaRPr lang="en-GB" dirty="0"/>
          </a:p>
        </p:txBody>
      </p:sp>
      <p:pic>
        <p:nvPicPr>
          <p:cNvPr id="4" name="Obraz 3">
            <a:extLst>
              <a:ext uri="{FF2B5EF4-FFF2-40B4-BE49-F238E27FC236}">
                <a16:creationId xmlns:a16="http://schemas.microsoft.com/office/drawing/2014/main" id="{AABBD264-0516-44C7-AE46-AB9CE140CE7B}"/>
              </a:ext>
            </a:extLst>
          </p:cNvPr>
          <p:cNvPicPr>
            <a:picLocks noChangeAspect="1"/>
          </p:cNvPicPr>
          <p:nvPr/>
        </p:nvPicPr>
        <p:blipFill>
          <a:blip r:embed="rId2"/>
          <a:stretch>
            <a:fillRect/>
          </a:stretch>
        </p:blipFill>
        <p:spPr>
          <a:xfrm>
            <a:off x="9786849" y="22261"/>
            <a:ext cx="2400300" cy="1905000"/>
          </a:xfrm>
          <a:prstGeom prst="rect">
            <a:avLst/>
          </a:prstGeom>
        </p:spPr>
      </p:pic>
    </p:spTree>
    <p:extLst>
      <p:ext uri="{BB962C8B-B14F-4D97-AF65-F5344CB8AC3E}">
        <p14:creationId xmlns:p14="http://schemas.microsoft.com/office/powerpoint/2010/main" val="3040342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D5D0E5-CBF7-467C-A1E8-14A3038CAC15}"/>
              </a:ext>
            </a:extLst>
          </p:cNvPr>
          <p:cNvSpPr>
            <a:spLocks noGrp="1"/>
          </p:cNvSpPr>
          <p:nvPr>
            <p:ph type="title"/>
          </p:nvPr>
        </p:nvSpPr>
        <p:spPr/>
        <p:txBody>
          <a:bodyPr/>
          <a:lstStyle/>
          <a:p>
            <a:r>
              <a:rPr lang="pl-PL" dirty="0"/>
              <a:t>Zasada działania z urzędu</a:t>
            </a:r>
            <a:endParaRPr lang="en-GB" dirty="0"/>
          </a:p>
        </p:txBody>
      </p:sp>
      <p:sp>
        <p:nvSpPr>
          <p:cNvPr id="3" name="Symbol zastępczy zawartości 2">
            <a:extLst>
              <a:ext uri="{FF2B5EF4-FFF2-40B4-BE49-F238E27FC236}">
                <a16:creationId xmlns:a16="http://schemas.microsoft.com/office/drawing/2014/main" id="{39A220FD-3EDE-4EB0-883C-E576C695BBA4}"/>
              </a:ext>
            </a:extLst>
          </p:cNvPr>
          <p:cNvSpPr>
            <a:spLocks noGrp="1"/>
          </p:cNvSpPr>
          <p:nvPr>
            <p:ph idx="1"/>
          </p:nvPr>
        </p:nvSpPr>
        <p:spPr>
          <a:xfrm>
            <a:off x="414671" y="2011680"/>
            <a:ext cx="10878972" cy="4292867"/>
          </a:xfrm>
        </p:spPr>
        <p:txBody>
          <a:bodyPr>
            <a:normAutofit fontScale="92500" lnSpcReduction="10000"/>
          </a:bodyPr>
          <a:lstStyle/>
          <a:p>
            <a:pPr algn="just"/>
            <a:r>
              <a:rPr lang="pl-PL" dirty="0"/>
              <a:t>art. 9 § 1  Organy procesowe prowadzą postępowanie i dokonują czynności z urzędu, chyba że ustawa uzależnia je od wniosku określonej osoby, instytucji lub organu albo od zezwolenia władzy.</a:t>
            </a:r>
          </a:p>
          <a:p>
            <a:pPr algn="just"/>
            <a:r>
              <a:rPr lang="pl-PL" dirty="0"/>
              <a:t>Stronom i innym osobom bezpośrednio zainteresowanym przysługuje natomiast prawo do składania wniosków o dokonanie czynności, które organ może lub ma obowiązek podejmować z urzędu (art. 9 § 2 k.p.k.). </a:t>
            </a:r>
          </a:p>
          <a:p>
            <a:pPr lvl="1" algn="just"/>
            <a:r>
              <a:rPr lang="pl-PL" dirty="0"/>
              <a:t>jeżeli organ – wbrew nie podejmuje określonych działań – strona może złożyć stosowny wniosek. </a:t>
            </a:r>
            <a:endParaRPr lang="en-GB" dirty="0"/>
          </a:p>
          <a:p>
            <a:pPr algn="just"/>
            <a:r>
              <a:rPr lang="pl-PL" dirty="0"/>
              <a:t>Adresaci zasady – sąd, prokurator i inne organy procesowe. </a:t>
            </a:r>
          </a:p>
          <a:p>
            <a:pPr algn="just"/>
            <a:r>
              <a:rPr lang="pl-PL" dirty="0"/>
              <a:t>Obowiązuje we wszystkich stadiach postępowania. W odniesieniu do wszczęcia procesu (wszczęcia postępowania przygotowawczego) – obowiązek podjęcia działań z urzędu. </a:t>
            </a:r>
          </a:p>
          <a:p>
            <a:pPr lvl="1" algn="just">
              <a:buFontTx/>
              <a:buChar char="-"/>
            </a:pPr>
            <a:r>
              <a:rPr lang="pl-PL" dirty="0"/>
              <a:t>ważne: tryby ścigania przestępstw!</a:t>
            </a:r>
          </a:p>
          <a:p>
            <a:pPr algn="just">
              <a:buFont typeface="Arial" panose="020B0604020202020204" pitchFamily="34" charset="0"/>
              <a:buChar char="•"/>
            </a:pPr>
            <a:r>
              <a:rPr lang="pl-PL" dirty="0"/>
              <a:t>Czynnościami procesowymi dokonywanymi z urzędu są np. powołanie biegłego, wezwanie tłumacza, wyznaczenie obrońcy z urzędu.</a:t>
            </a:r>
            <a:endParaRPr lang="en-GB" dirty="0"/>
          </a:p>
          <a:p>
            <a:pPr marL="0" indent="0" algn="just">
              <a:buNone/>
            </a:pPr>
            <a:endParaRPr lang="pl-PL" dirty="0"/>
          </a:p>
        </p:txBody>
      </p:sp>
    </p:spTree>
    <p:extLst>
      <p:ext uri="{BB962C8B-B14F-4D97-AF65-F5344CB8AC3E}">
        <p14:creationId xmlns:p14="http://schemas.microsoft.com/office/powerpoint/2010/main" val="3541775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F28BE5-16BE-4F9D-9FEA-C4E399C1EDC1}"/>
              </a:ext>
            </a:extLst>
          </p:cNvPr>
          <p:cNvSpPr>
            <a:spLocks noGrp="1"/>
          </p:cNvSpPr>
          <p:nvPr>
            <p:ph type="title"/>
          </p:nvPr>
        </p:nvSpPr>
        <p:spPr>
          <a:xfrm>
            <a:off x="1069366" y="0"/>
            <a:ext cx="9692640" cy="1397124"/>
          </a:xfrm>
        </p:spPr>
        <p:txBody>
          <a:bodyPr/>
          <a:lstStyle/>
          <a:p>
            <a:r>
              <a:rPr lang="pl-PL" dirty="0"/>
              <a:t>Zasada ścigania z urzędu </a:t>
            </a:r>
            <a:endParaRPr lang="en-GB" dirty="0"/>
          </a:p>
        </p:txBody>
      </p:sp>
      <p:sp>
        <p:nvSpPr>
          <p:cNvPr id="3" name="Symbol zastępczy zawartości 2">
            <a:extLst>
              <a:ext uri="{FF2B5EF4-FFF2-40B4-BE49-F238E27FC236}">
                <a16:creationId xmlns:a16="http://schemas.microsoft.com/office/drawing/2014/main" id="{E957D521-C415-4705-A4A9-316F5D0C53A7}"/>
              </a:ext>
            </a:extLst>
          </p:cNvPr>
          <p:cNvSpPr>
            <a:spLocks noGrp="1"/>
          </p:cNvSpPr>
          <p:nvPr>
            <p:ph idx="1"/>
          </p:nvPr>
        </p:nvSpPr>
        <p:spPr>
          <a:xfrm>
            <a:off x="227574" y="1523999"/>
            <a:ext cx="11130238" cy="4526297"/>
          </a:xfrm>
        </p:spPr>
        <p:txBody>
          <a:bodyPr>
            <a:normAutofit lnSpcReduction="10000"/>
          </a:bodyPr>
          <a:lstStyle/>
          <a:p>
            <a:pPr algn="just"/>
            <a:r>
              <a:rPr lang="pl-PL" dirty="0"/>
              <a:t>Wyjątkami od zasady ścigania z urzędu – jeżeli chodzi o rozpoczęcie postępowania przygotowawczego -  są sytuacje, w których ściganie następuje z inicjatywy pokrzywdzonego, tj. </a:t>
            </a:r>
            <a:endParaRPr lang="en-GB" dirty="0"/>
          </a:p>
          <a:p>
            <a:pPr lvl="1" algn="just"/>
            <a:r>
              <a:rPr lang="pl-PL" dirty="0"/>
              <a:t>ściganie na wniosek – przestępstwa wnioskowe:</a:t>
            </a:r>
          </a:p>
          <a:p>
            <a:pPr lvl="2" algn="just"/>
            <a:r>
              <a:rPr lang="pl-PL" b="1" dirty="0"/>
              <a:t>bezwzględnie wnioskowe </a:t>
            </a:r>
            <a:r>
              <a:rPr lang="pl-PL" dirty="0"/>
              <a:t>(takie, które można ścigać wyłącznie na wniosek np. umyślne zarażanie wirusem HIV, chorobami wenerycznymi, zakaźnymi, groźba karalna) </a:t>
            </a:r>
          </a:p>
          <a:p>
            <a:pPr lvl="2" algn="just"/>
            <a:r>
              <a:rPr lang="pl-PL" b="1" dirty="0"/>
              <a:t>względnie wnioskowe</a:t>
            </a:r>
            <a:r>
              <a:rPr lang="pl-PL" dirty="0"/>
              <a:t> (takie, które w zwykłych okolicznościach są ścigane z urzędu ale ze względu na określony stosunek, który istnieje między sprawcą a pokrzywdzonym, wymaga się złożenia wniosku np. naruszenie czynności ciała lub rozstrój zdrowia albo kradzież - jeśli pokrzywdzonym jest osoba najbliższa).</a:t>
            </a:r>
            <a:endParaRPr lang="en-GB" dirty="0"/>
          </a:p>
          <a:p>
            <a:pPr lvl="1" algn="just"/>
            <a:r>
              <a:rPr lang="pl-PL" b="1" dirty="0"/>
              <a:t>ściganie z oskarżenia prywatnego </a:t>
            </a:r>
            <a:r>
              <a:rPr lang="pl-PL" dirty="0"/>
              <a:t>– dot. ścigania takich przestępstw jak naruszenie czynności narządu ciała lub rozstrój zdrowia nieprzekraczający 7 dni, chyba że pokrzywdzonym jest osoba najbliższa zamieszkująca wspólnie ze sprawcą, zniesławienie, zniewaga, naruszenie nietykalności cielesnej. </a:t>
            </a:r>
          </a:p>
          <a:p>
            <a:pPr lvl="1" algn="just"/>
            <a:r>
              <a:rPr lang="pl-PL" dirty="0"/>
              <a:t>Brak wniosku o ściganie – negatywna przesłanka procesowa (art. 17 § 1 pkt 10 k.p.k.) – umorzenie postępowania lub niewszczynanie postępowania.</a:t>
            </a:r>
            <a:endParaRPr lang="en-GB" dirty="0"/>
          </a:p>
          <a:p>
            <a:pPr algn="just"/>
            <a:r>
              <a:rPr lang="pl-PL" dirty="0"/>
              <a:t>W postępowaniu sądowym sąd może podjąć szereg działań z urzędu, choć w tym stadium postępowania dominujące znaczenie ma zasada skargowości. </a:t>
            </a:r>
            <a:endParaRPr lang="en-GB" dirty="0"/>
          </a:p>
        </p:txBody>
      </p:sp>
    </p:spTree>
    <p:extLst>
      <p:ext uri="{BB962C8B-B14F-4D97-AF65-F5344CB8AC3E}">
        <p14:creationId xmlns:p14="http://schemas.microsoft.com/office/powerpoint/2010/main" val="3732824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Uczestnicy postępowania przygotowawczego</a:t>
            </a:r>
          </a:p>
        </p:txBody>
      </p:sp>
      <p:sp>
        <p:nvSpPr>
          <p:cNvPr id="3" name="Symbol zastępczy zawartości 2"/>
          <p:cNvSpPr>
            <a:spLocks noGrp="1"/>
          </p:cNvSpPr>
          <p:nvPr>
            <p:ph idx="1"/>
          </p:nvPr>
        </p:nvSpPr>
        <p:spPr/>
        <p:txBody>
          <a:bodyPr/>
          <a:lstStyle/>
          <a:p>
            <a:pPr algn="just"/>
            <a:r>
              <a:rPr lang="pl-PL" b="1" dirty="0"/>
              <a:t>Organy procesowe</a:t>
            </a:r>
            <a:r>
              <a:rPr lang="pl-PL" dirty="0"/>
              <a:t>:</a:t>
            </a:r>
          </a:p>
          <a:p>
            <a:pPr lvl="1" algn="just"/>
            <a:r>
              <a:rPr lang="pl-PL" b="1" dirty="0"/>
              <a:t>Prokurator</a:t>
            </a:r>
            <a:r>
              <a:rPr lang="pl-PL" dirty="0"/>
              <a:t> – </a:t>
            </a:r>
            <a:r>
              <a:rPr lang="pl-PL" i="1" dirty="0"/>
              <a:t>dominus </a:t>
            </a:r>
            <a:r>
              <a:rPr lang="pl-PL" i="1" dirty="0" err="1"/>
              <a:t>litis</a:t>
            </a:r>
            <a:r>
              <a:rPr lang="pl-PL" i="1" dirty="0"/>
              <a:t> </a:t>
            </a:r>
            <a:r>
              <a:rPr lang="pl-PL" dirty="0"/>
              <a:t>postępowania przygotowawczego </a:t>
            </a:r>
          </a:p>
          <a:p>
            <a:pPr lvl="1" algn="just"/>
            <a:r>
              <a:rPr lang="pl-PL" dirty="0"/>
              <a:t>Policja i inne ograny prowadzące postępowanie przygotowawcze </a:t>
            </a:r>
          </a:p>
          <a:p>
            <a:pPr lvl="1" algn="just"/>
            <a:r>
              <a:rPr lang="pl-PL" dirty="0"/>
              <a:t>W zakresie czynności wykonywanych w postępowaniu przygotowawczym (np. stosowanie tymczasowego aresztowania, zwalnianie z tajemnicy adwokackiej itp.) organem jest również sąd, prezes sądu lub referendarz sądowy (np. w związku z wyznaczeniem obrońcy z urzędu). </a:t>
            </a:r>
          </a:p>
          <a:p>
            <a:pPr lvl="1" algn="just"/>
            <a:r>
              <a:rPr lang="pl-PL" b="1" u="sng" dirty="0">
                <a:solidFill>
                  <a:schemeClr val="accent6"/>
                </a:solidFill>
              </a:rPr>
              <a:t>Prokurator nie jest stroną postępowania przygotowawczego!</a:t>
            </a:r>
          </a:p>
          <a:p>
            <a:pPr algn="just"/>
            <a:r>
              <a:rPr lang="pl-PL" b="1" dirty="0">
                <a:solidFill>
                  <a:schemeClr val="tx1"/>
                </a:solidFill>
              </a:rPr>
              <a:t>Strony postępowania i reprezentanci stron</a:t>
            </a:r>
          </a:p>
          <a:p>
            <a:pPr lvl="1" algn="just"/>
            <a:r>
              <a:rPr lang="pl-PL" dirty="0">
                <a:solidFill>
                  <a:schemeClr val="tx1"/>
                </a:solidFill>
              </a:rPr>
              <a:t>podejrzany i obrońca oraz pokrzywdzony i pełnomocnik (art. 299 </a:t>
            </a:r>
            <a:r>
              <a:rPr lang="pl-PL" dirty="0"/>
              <a:t>§ 1) </a:t>
            </a:r>
          </a:p>
          <a:p>
            <a:pPr lvl="1" algn="just"/>
            <a:r>
              <a:rPr lang="pl-PL" b="1" u="sng" dirty="0">
                <a:solidFill>
                  <a:schemeClr val="tx1"/>
                </a:solidFill>
              </a:rPr>
              <a:t>W czynnościach sądowych </a:t>
            </a:r>
            <a:r>
              <a:rPr lang="pl-PL" dirty="0">
                <a:solidFill>
                  <a:schemeClr val="tx1"/>
                </a:solidFill>
              </a:rPr>
              <a:t>w postępowaniu przygotowawczym prokuratorowi </a:t>
            </a:r>
            <a:r>
              <a:rPr lang="pl-PL" b="1" dirty="0">
                <a:solidFill>
                  <a:schemeClr val="tx1"/>
                </a:solidFill>
              </a:rPr>
              <a:t>przysługują prawa strony </a:t>
            </a:r>
            <a:r>
              <a:rPr lang="pl-PL" dirty="0">
                <a:solidFill>
                  <a:schemeClr val="tx1"/>
                </a:solidFill>
              </a:rPr>
              <a:t>(art. 299 </a:t>
            </a:r>
            <a:r>
              <a:rPr lang="pl-PL" dirty="0"/>
              <a:t>§ 3). </a:t>
            </a:r>
          </a:p>
          <a:p>
            <a:pPr algn="just"/>
            <a:r>
              <a:rPr lang="pl-PL" dirty="0">
                <a:solidFill>
                  <a:schemeClr val="tx1"/>
                </a:solidFill>
              </a:rPr>
              <a:t>Świadkowie, biegli, tłumacze, specjaliści itp. </a:t>
            </a:r>
          </a:p>
        </p:txBody>
      </p:sp>
    </p:spTree>
    <p:extLst>
      <p:ext uri="{BB962C8B-B14F-4D97-AF65-F5344CB8AC3E}">
        <p14:creationId xmlns:p14="http://schemas.microsoft.com/office/powerpoint/2010/main" val="768300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Uprawnienia stron postępowania przygotowawczego </a:t>
            </a:r>
          </a:p>
        </p:txBody>
      </p:sp>
      <p:sp>
        <p:nvSpPr>
          <p:cNvPr id="3" name="Symbol zastępczy zawartości 2"/>
          <p:cNvSpPr>
            <a:spLocks noGrp="1"/>
          </p:cNvSpPr>
          <p:nvPr>
            <p:ph idx="1"/>
          </p:nvPr>
        </p:nvSpPr>
        <p:spPr/>
        <p:txBody>
          <a:bodyPr>
            <a:normAutofit fontScale="85000" lnSpcReduction="10000"/>
          </a:bodyPr>
          <a:lstStyle/>
          <a:p>
            <a:pPr marL="0" indent="0" algn="just">
              <a:buNone/>
            </a:pPr>
            <a:r>
              <a:rPr lang="pl-PL" dirty="0"/>
              <a:t>Uprawnienia stron postępowania przygotowawczego można rozpatrywać w 4 kategoriach:</a:t>
            </a:r>
          </a:p>
          <a:p>
            <a:pPr marL="788670" lvl="1" indent="-514350" algn="just">
              <a:buAutoNum type="arabicPeriod"/>
            </a:pPr>
            <a:r>
              <a:rPr lang="pl-PL" dirty="0"/>
              <a:t>uprawnienia związane z szeroko rozumianym </a:t>
            </a:r>
            <a:r>
              <a:rPr lang="pl-PL" b="1" dirty="0"/>
              <a:t>prawem do informacji</a:t>
            </a:r>
            <a:r>
              <a:rPr lang="pl-PL" dirty="0"/>
              <a:t>; </a:t>
            </a:r>
          </a:p>
          <a:p>
            <a:pPr marL="788670" lvl="1" indent="-514350" algn="just">
              <a:buAutoNum type="arabicPeriod"/>
            </a:pPr>
            <a:r>
              <a:rPr lang="pl-PL" dirty="0"/>
              <a:t>prawo złożenia </a:t>
            </a:r>
            <a:r>
              <a:rPr lang="pl-PL" b="1" dirty="0"/>
              <a:t>wniosku o przeprowadzenie czynności w postępowaniu przygotowawczym</a:t>
            </a:r>
            <a:r>
              <a:rPr lang="pl-PL" dirty="0"/>
              <a:t>; </a:t>
            </a:r>
          </a:p>
          <a:p>
            <a:pPr marL="788670" lvl="1" indent="-514350" algn="just">
              <a:buAutoNum type="arabicPeriod"/>
            </a:pPr>
            <a:r>
              <a:rPr lang="pl-PL" dirty="0"/>
              <a:t>możliwość wzięcia </a:t>
            </a:r>
            <a:r>
              <a:rPr lang="pl-PL" b="1" dirty="0"/>
              <a:t>udziału w czynnościach</a:t>
            </a:r>
            <a:r>
              <a:rPr lang="pl-PL" dirty="0"/>
              <a:t> postępowania przygotowawczego; </a:t>
            </a:r>
          </a:p>
          <a:p>
            <a:pPr marL="788670" lvl="1" indent="-514350" algn="just">
              <a:buAutoNum type="arabicPeriod"/>
            </a:pPr>
            <a:r>
              <a:rPr lang="pl-PL" dirty="0"/>
              <a:t>możliwość </a:t>
            </a:r>
            <a:r>
              <a:rPr lang="pl-PL" b="1" dirty="0"/>
              <a:t>zaskarżenia rozstrzygnięć </a:t>
            </a:r>
            <a:r>
              <a:rPr lang="pl-PL" dirty="0"/>
              <a:t>oraz działań lub zaniechań organów procesowych. </a:t>
            </a:r>
          </a:p>
          <a:p>
            <a:pPr algn="just"/>
            <a:r>
              <a:rPr lang="pl-PL" dirty="0"/>
              <a:t>Uprawnienia pokrzywdzonego i podejrzanego w obecnym stanie prawnym są bardzo zbliżone (symetryczne). Wprowadzono m.in. obowiązek pouczenia pokrzywdzonego o prawach i obowiązkach, zagwarantowano mu prawo udziału w zapoznaniu się z materiałami postępowania przygotowawczego czy uprawnienie z art. 299a k.p.k. </a:t>
            </a:r>
          </a:p>
          <a:p>
            <a:pPr algn="just"/>
            <a:r>
              <a:rPr lang="pl-PL" dirty="0"/>
              <a:t>Rozszerzenie uprawnień pokrzywdzonego związane z implementacją dyrektywy 2012/29/UE z dnia  25 października 2012 r. ustanawiającej normy minimalne w zakresie praw wsparcia i ochrony ofiar przestępstw oraz zastępującej decyzję ramową Rady 2001/220/</a:t>
            </a:r>
            <a:r>
              <a:rPr lang="pl-PL" dirty="0" err="1"/>
              <a:t>WSiSW</a:t>
            </a:r>
            <a:r>
              <a:rPr lang="pl-PL" dirty="0"/>
              <a:t>. </a:t>
            </a:r>
          </a:p>
        </p:txBody>
      </p:sp>
    </p:spTree>
    <p:extLst>
      <p:ext uri="{BB962C8B-B14F-4D97-AF65-F5344CB8AC3E}">
        <p14:creationId xmlns:p14="http://schemas.microsoft.com/office/powerpoint/2010/main" val="451610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61871" y="-167918"/>
            <a:ext cx="9692640" cy="1397124"/>
          </a:xfrm>
        </p:spPr>
        <p:txBody>
          <a:bodyPr>
            <a:normAutofit fontScale="90000"/>
          </a:bodyPr>
          <a:lstStyle/>
          <a:p>
            <a:r>
              <a:rPr lang="pl-PL" dirty="0"/>
              <a:t>Uprawnienia związane z szeroko rozumianym prawem do informacji </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224261093"/>
              </p:ext>
            </p:extLst>
          </p:nvPr>
        </p:nvGraphicFramePr>
        <p:xfrm>
          <a:off x="1" y="1229206"/>
          <a:ext cx="12204192" cy="5874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6986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Prawo do złożenia wniosku o przeprowadzenie czynności w postępowaniu przygotowawczym </a:t>
            </a:r>
          </a:p>
        </p:txBody>
      </p:sp>
      <p:sp>
        <p:nvSpPr>
          <p:cNvPr id="3" name="Symbol zastępczy zawartości 2"/>
          <p:cNvSpPr>
            <a:spLocks noGrp="1"/>
          </p:cNvSpPr>
          <p:nvPr>
            <p:ph idx="1"/>
          </p:nvPr>
        </p:nvSpPr>
        <p:spPr/>
        <p:txBody>
          <a:bodyPr/>
          <a:lstStyle/>
          <a:p>
            <a:pPr algn="just"/>
            <a:r>
              <a:rPr lang="pl-PL" dirty="0"/>
              <a:t>Inkwizycyjny charakter postępowania przygotowawczego nie wyłącza prawa stron do złożenia wniosku dowodowego. Zastosowanie ma art. 167 – dowody przeprowadza się na wniosek stron lub z urzędu. </a:t>
            </a:r>
          </a:p>
          <a:p>
            <a:pPr lvl="1" algn="just"/>
            <a:r>
              <a:rPr lang="pl-PL" dirty="0"/>
              <a:t>Niemniej inicjatywa dowodowa stron ma co do zasady subsydiarny charakter wobec obowiązku realizacji celów postępowania z art. 297 § 1 przez organy procesowe. </a:t>
            </a:r>
          </a:p>
          <a:p>
            <a:pPr algn="just"/>
            <a:r>
              <a:rPr lang="pl-PL" dirty="0"/>
              <a:t>Art. 315 § 1 k.p.k. – Podejrzany i jego obrońca oraz pokrzywdzony i jego pełnomocnik mogą składać wnioski o dokonanie czynności śledztwa (dot. także dochodzenia).  </a:t>
            </a:r>
          </a:p>
          <a:p>
            <a:pPr algn="just"/>
            <a:r>
              <a:rPr lang="pl-PL" dirty="0"/>
              <a:t>Art. 316 § 3 k.p.k. – prawo do żądania przesłuchania świadka przez sąd, jeżeli istnieje niebezpieczeństwo, że nie będzie można go przesłuchać na rozprawie. </a:t>
            </a:r>
          </a:p>
          <a:p>
            <a:pPr algn="just"/>
            <a:endParaRPr lang="pl-PL" dirty="0"/>
          </a:p>
          <a:p>
            <a:pPr algn="just"/>
            <a:endParaRPr lang="pl-PL" dirty="0"/>
          </a:p>
        </p:txBody>
      </p:sp>
    </p:spTree>
    <p:extLst>
      <p:ext uri="{BB962C8B-B14F-4D97-AF65-F5344CB8AC3E}">
        <p14:creationId xmlns:p14="http://schemas.microsoft.com/office/powerpoint/2010/main" val="4274386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Definicja </a:t>
            </a:r>
          </a:p>
        </p:txBody>
      </p:sp>
      <p:sp>
        <p:nvSpPr>
          <p:cNvPr id="3" name="Symbol zastępczy zawartości 2"/>
          <p:cNvSpPr>
            <a:spLocks noGrp="1"/>
          </p:cNvSpPr>
          <p:nvPr>
            <p:ph idx="1"/>
          </p:nvPr>
        </p:nvSpPr>
        <p:spPr>
          <a:xfrm>
            <a:off x="1261872" y="1828800"/>
            <a:ext cx="8595360" cy="4601497"/>
          </a:xfrm>
        </p:spPr>
        <p:txBody>
          <a:bodyPr>
            <a:normAutofit lnSpcReduction="10000"/>
          </a:bodyPr>
          <a:lstStyle/>
          <a:p>
            <a:pPr algn="just"/>
            <a:r>
              <a:rPr lang="pl-PL" dirty="0"/>
              <a:t>Postępowanie przygotowawcze – pierwsze stadium procesu karnego. Prowadzone celem weryfikacji, czy przestępstwo zostało popełnione, ujawnienia jego sprawcy oraz zebrania i zabezpieczenia dowodów dla sądu. </a:t>
            </a:r>
          </a:p>
          <a:p>
            <a:pPr algn="just"/>
            <a:r>
              <a:rPr lang="pl-PL" dirty="0"/>
              <a:t>„Poszukiwanie i wybór właściwej koncepcji postępowania przygotowawczego, a następnie wyrażenie jej w ustawowym modelu wymaga uwzględnienia wielu potrzeb wymiaru sprawiedliwości, pogodzenia różnych, nieraz sprzecznych interesów występujących w procesie karnym, niekiedy opowiedzenia się za jednym z konkurujących kierunków regulacji, co może się łączyć ze wzmocnieniem ochrony pewnych dóbr kosztem innych wartości”. </a:t>
            </a:r>
          </a:p>
          <a:p>
            <a:pPr marL="0" indent="0" algn="just">
              <a:buNone/>
            </a:pPr>
            <a:endParaRPr lang="pl-PL" dirty="0"/>
          </a:p>
          <a:p>
            <a:pPr marL="0" indent="0" algn="r">
              <a:lnSpc>
                <a:spcPct val="100000"/>
              </a:lnSpc>
              <a:spcBef>
                <a:spcPts val="0"/>
              </a:spcBef>
              <a:buNone/>
            </a:pPr>
            <a:r>
              <a:rPr lang="pl-PL" dirty="0"/>
              <a:t>T. Grzegorczyk, J. Tylman, </a:t>
            </a:r>
          </a:p>
          <a:p>
            <a:pPr marL="0" indent="0" algn="r">
              <a:lnSpc>
                <a:spcPct val="100000"/>
              </a:lnSpc>
              <a:spcBef>
                <a:spcPts val="0"/>
              </a:spcBef>
              <a:buNone/>
            </a:pPr>
            <a:r>
              <a:rPr lang="pl-PL" i="1" dirty="0"/>
              <a:t>Polskie postępowanie karne</a:t>
            </a:r>
            <a:r>
              <a:rPr lang="pl-PL" dirty="0"/>
              <a:t>, Warszawa 2011, s. 638.</a:t>
            </a:r>
          </a:p>
        </p:txBody>
      </p:sp>
    </p:spTree>
    <p:extLst>
      <p:ext uri="{BB962C8B-B14F-4D97-AF65-F5344CB8AC3E}">
        <p14:creationId xmlns:p14="http://schemas.microsoft.com/office/powerpoint/2010/main" val="4291149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Prawo do udziału w czynnościach postępowania przygotowawczego </a:t>
            </a:r>
          </a:p>
        </p:txBody>
      </p:sp>
      <p:sp>
        <p:nvSpPr>
          <p:cNvPr id="3" name="Symbol zastępczy zawartości 2"/>
          <p:cNvSpPr>
            <a:spLocks noGrp="1"/>
          </p:cNvSpPr>
          <p:nvPr>
            <p:ph idx="1"/>
          </p:nvPr>
        </p:nvSpPr>
        <p:spPr/>
        <p:txBody>
          <a:bodyPr>
            <a:normAutofit fontScale="85000" lnSpcReduction="10000"/>
          </a:bodyPr>
          <a:lstStyle/>
          <a:p>
            <a:pPr marL="514350" indent="-514350" algn="just">
              <a:lnSpc>
                <a:spcPct val="120000"/>
              </a:lnSpc>
              <a:buFont typeface="+mj-lt"/>
              <a:buAutoNum type="arabicPeriod"/>
            </a:pPr>
            <a:r>
              <a:rPr lang="pl-PL" sz="2200" dirty="0"/>
              <a:t>Art. 315 </a:t>
            </a:r>
            <a:r>
              <a:rPr lang="pl-PL" dirty="0"/>
              <a:t>§ 2 k.p.k. – „</a:t>
            </a:r>
            <a:r>
              <a:rPr lang="pl-PL" b="1" dirty="0"/>
              <a:t>czynności wnioskowe</a:t>
            </a:r>
            <a:r>
              <a:rPr lang="pl-PL" dirty="0"/>
              <a:t>” stronie, która złożyła wniosek oraz jej obrońcy lub pełnomocnikowi nie można odmówić wzięcia udziału w czynności, jeżeli tego żądają. Można jednak nie sprowadzać podejrzanego pozbawionego wolności, jeżeli spowodowałoby to poważne trudności. </a:t>
            </a:r>
          </a:p>
          <a:p>
            <a:pPr lvl="1" algn="just">
              <a:lnSpc>
                <a:spcPct val="120000"/>
              </a:lnSpc>
            </a:pPr>
            <a:r>
              <a:rPr lang="pl-PL" dirty="0"/>
              <a:t>uprawniony do udziału w czynności powinien zostać o niej powiadomiony zgodnie z art. 117 k.p.k. </a:t>
            </a:r>
          </a:p>
          <a:p>
            <a:pPr lvl="1" algn="just">
              <a:lnSpc>
                <a:spcPct val="120000"/>
              </a:lnSpc>
            </a:pPr>
            <a:r>
              <a:rPr lang="pl-PL" dirty="0"/>
              <a:t>„Poważne trudności” to np. znaczna odległość między miejscem, gdzie przebywa podejrzany a miejscem przeprowadzenia czynności. </a:t>
            </a:r>
          </a:p>
          <a:p>
            <a:pPr lvl="1" algn="just">
              <a:lnSpc>
                <a:spcPct val="120000"/>
              </a:lnSpc>
            </a:pPr>
            <a:r>
              <a:rPr lang="pl-PL" dirty="0"/>
              <a:t>Jeżeli strona złożyła wniosek, ale nie uczestniczyła w czynności nie można jej odmówić udostępnienia akt w tym zakresie (np. protokołu przesłuchania – por. art. 157 § 3)</a:t>
            </a:r>
          </a:p>
          <a:p>
            <a:pPr marL="514350" indent="-514350" algn="just">
              <a:lnSpc>
                <a:spcPct val="120000"/>
              </a:lnSpc>
              <a:buFont typeface="+mj-lt"/>
              <a:buAutoNum type="arabicPeriod"/>
            </a:pPr>
            <a:r>
              <a:rPr lang="pl-PL" dirty="0"/>
              <a:t>Art. 316  §  1 – prawo do udziału w </a:t>
            </a:r>
            <a:r>
              <a:rPr lang="pl-PL" b="1" u="sng" dirty="0"/>
              <a:t>czynnościach niepowtarzalnych </a:t>
            </a:r>
            <a:r>
              <a:rPr lang="pl-PL" dirty="0"/>
              <a:t>(chyba że zachodzi niebezpieczeństwo utraty lub zniekształcenia dowodu)</a:t>
            </a:r>
          </a:p>
          <a:p>
            <a:pPr lvl="1" algn="just">
              <a:lnSpc>
                <a:spcPct val="120000"/>
              </a:lnSpc>
            </a:pPr>
            <a:r>
              <a:rPr lang="pl-PL" dirty="0"/>
              <a:t>art. 316 § 2 – podejrzanego pozbawionego wolności nie sprowadza się, wtedy gdy zwłoka grozi utratą lub zniekształceniem dowodu. </a:t>
            </a:r>
          </a:p>
        </p:txBody>
      </p:sp>
    </p:spTree>
    <p:extLst>
      <p:ext uri="{BB962C8B-B14F-4D97-AF65-F5344CB8AC3E}">
        <p14:creationId xmlns:p14="http://schemas.microsoft.com/office/powerpoint/2010/main" val="30261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Prawo do udziału w czynnościach postępowania przygotowawczego </a:t>
            </a:r>
          </a:p>
        </p:txBody>
      </p:sp>
      <p:sp>
        <p:nvSpPr>
          <p:cNvPr id="3" name="Symbol zastępczy zawartości 2"/>
          <p:cNvSpPr>
            <a:spLocks noGrp="1"/>
          </p:cNvSpPr>
          <p:nvPr>
            <p:ph idx="1"/>
          </p:nvPr>
        </p:nvSpPr>
        <p:spPr/>
        <p:txBody>
          <a:bodyPr>
            <a:normAutofit fontScale="85000" lnSpcReduction="10000"/>
          </a:bodyPr>
          <a:lstStyle/>
          <a:p>
            <a:pPr marL="514350" indent="-514350" algn="just">
              <a:lnSpc>
                <a:spcPct val="120000"/>
              </a:lnSpc>
              <a:buFont typeface="+mj-lt"/>
              <a:buAutoNum type="arabicPeriod" startAt="3"/>
            </a:pPr>
            <a:r>
              <a:rPr lang="pl-PL" dirty="0"/>
              <a:t>Art. 317 </a:t>
            </a:r>
            <a:r>
              <a:rPr lang="pl-PL" sz="2400" dirty="0"/>
              <a:t>§ 1 – prawo do udziału w innych czynnościach niż powyższe, jeżeli strony zgłosiły takie żądanie</a:t>
            </a:r>
          </a:p>
          <a:p>
            <a:pPr lvl="1" algn="just">
              <a:lnSpc>
                <a:spcPct val="120000"/>
              </a:lnSpc>
            </a:pPr>
            <a:r>
              <a:rPr lang="pl-PL" dirty="0"/>
              <a:t>w szczególnie uzasadnionym wypadku prokurator może odmówić dopuszczenia do udziału w czynności ze względu na interes śledztwa albo może odmówić sprowadzenia podejrzanego pozbawionego wolności gdy spowodowałoby to poważne trudności. </a:t>
            </a:r>
          </a:p>
          <a:p>
            <a:pPr marL="514350" indent="-514350" algn="just">
              <a:lnSpc>
                <a:spcPct val="120000"/>
              </a:lnSpc>
              <a:buFont typeface="+mj-lt"/>
              <a:buAutoNum type="arabicPeriod" startAt="3"/>
            </a:pPr>
            <a:r>
              <a:rPr lang="pl-PL" dirty="0"/>
              <a:t>Art. 318 – prawo do zapoznania się z opinią biegłego i uczestniczeniu w przesłuchaniu biegłego. </a:t>
            </a:r>
          </a:p>
          <a:p>
            <a:pPr marL="514350" indent="-514350" algn="just">
              <a:lnSpc>
                <a:spcPct val="120000"/>
              </a:lnSpc>
              <a:buFont typeface="+mj-lt"/>
              <a:buAutoNum type="arabicPeriod" startAt="3"/>
            </a:pPr>
            <a:r>
              <a:rPr lang="pl-PL" dirty="0"/>
              <a:t>Art. 185a, 185b, 185c, 316 </a:t>
            </a:r>
            <a:r>
              <a:rPr lang="pl-PL" sz="2400" dirty="0"/>
              <a:t>§ 3 – uprawnienie do wzięcia udziału w sądowym przesłuchaniu świadka w toku postępowania przygotowawczego </a:t>
            </a:r>
          </a:p>
          <a:p>
            <a:pPr lvl="1" algn="just">
              <a:lnSpc>
                <a:spcPct val="120000"/>
              </a:lnSpc>
            </a:pPr>
            <a:r>
              <a:rPr lang="pl-PL" dirty="0"/>
              <a:t>w przypadku sądowego przesłuchania świadka z art. 185a – 185c </a:t>
            </a:r>
            <a:r>
              <a:rPr lang="pl-PL" b="1" dirty="0"/>
              <a:t>podejrzany nie ma prawa do wzięcia udziału w czynności! Uczestnicy w niej obrońca podejrzanego </a:t>
            </a:r>
            <a:endParaRPr lang="pl-PL" dirty="0"/>
          </a:p>
          <a:p>
            <a:endParaRPr lang="pl-PL" dirty="0"/>
          </a:p>
        </p:txBody>
      </p:sp>
    </p:spTree>
    <p:extLst>
      <p:ext uri="{BB962C8B-B14F-4D97-AF65-F5344CB8AC3E}">
        <p14:creationId xmlns:p14="http://schemas.microsoft.com/office/powerpoint/2010/main" val="2366848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Prawo do zaskarżenia rozstrzygnięć wydawanych w postępowaniu przygotowawczym </a:t>
            </a:r>
          </a:p>
        </p:txBody>
      </p:sp>
      <p:sp>
        <p:nvSpPr>
          <p:cNvPr id="3" name="Symbol zastępczy zawartości 2"/>
          <p:cNvSpPr>
            <a:spLocks noGrp="1"/>
          </p:cNvSpPr>
          <p:nvPr>
            <p:ph idx="1"/>
          </p:nvPr>
        </p:nvSpPr>
        <p:spPr/>
        <p:txBody>
          <a:bodyPr>
            <a:normAutofit fontScale="92500" lnSpcReduction="20000"/>
          </a:bodyPr>
          <a:lstStyle/>
          <a:p>
            <a:pPr algn="just"/>
            <a:r>
              <a:rPr lang="pl-PL" dirty="0"/>
              <a:t>Uprawnienie, które przysługuje również podmiotom, które nie są stroną w postępowaniu przygotowawczym. </a:t>
            </a:r>
          </a:p>
          <a:p>
            <a:pPr lvl="1" algn="just"/>
            <a:r>
              <a:rPr lang="pl-PL" dirty="0"/>
              <a:t>Art. 302 § 1 – osobom nie będącym stronami przysługuje zażalenie na postanowienia i zarządzenia naruszające ich prawa. </a:t>
            </a:r>
          </a:p>
          <a:p>
            <a:pPr lvl="1" algn="just"/>
            <a:r>
              <a:rPr lang="pl-PL" dirty="0"/>
              <a:t>Art. 302 § 2 – Stronom oraz osobom nie będącym stronami służy zażalenie na czynności inne niż postanowienia i zarządzenia naruszające ich prawa. </a:t>
            </a:r>
          </a:p>
          <a:p>
            <a:pPr algn="just"/>
            <a:r>
              <a:rPr lang="pl-PL" dirty="0"/>
              <a:t>Ponadto, osoba, która złożyła zawiadomienie o możliwości popełnienia przestępstwa może złożyć zażalenie na odmowę wszczęcia postępowania przygotowawczego lub na umorzenie śledztwa (dochodzenia) – art. 306 § 1 i 1a. </a:t>
            </a:r>
          </a:p>
          <a:p>
            <a:pPr algn="just"/>
            <a:r>
              <a:rPr lang="pl-PL" dirty="0"/>
              <a:t>Zasada – zażalenie na postanowienia prokuratora składa się do sądu (albo właściwego do rozpoznania sprawy albo zgodnie z przepisami szczególnymi, np. art. 252 § 2). </a:t>
            </a:r>
          </a:p>
          <a:p>
            <a:pPr algn="just"/>
            <a:r>
              <a:rPr lang="pl-PL" dirty="0"/>
              <a:t>Postanowienia nieprokuratorskich organów prowadzących postępowanie przygotowawcze rozpoznaje prokurator. </a:t>
            </a:r>
          </a:p>
        </p:txBody>
      </p:sp>
    </p:spTree>
    <p:extLst>
      <p:ext uri="{BB962C8B-B14F-4D97-AF65-F5344CB8AC3E}">
        <p14:creationId xmlns:p14="http://schemas.microsoft.com/office/powerpoint/2010/main" val="2109598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Formy postępowania przygotowawczego</a:t>
            </a:r>
          </a:p>
        </p:txBody>
      </p:sp>
      <p:sp>
        <p:nvSpPr>
          <p:cNvPr id="6" name="Symbol zastępczy tekstu 5"/>
          <p:cNvSpPr>
            <a:spLocks noGrp="1"/>
          </p:cNvSpPr>
          <p:nvPr>
            <p:ph type="body" idx="1"/>
          </p:nvPr>
        </p:nvSpPr>
        <p:spPr/>
        <p:txBody>
          <a:bodyPr>
            <a:normAutofit/>
          </a:bodyPr>
          <a:lstStyle/>
          <a:p>
            <a:pPr algn="ctr"/>
            <a:r>
              <a:rPr lang="pl-PL" sz="2800" b="1" dirty="0"/>
              <a:t>Śledztwo </a:t>
            </a:r>
          </a:p>
        </p:txBody>
      </p:sp>
      <p:sp>
        <p:nvSpPr>
          <p:cNvPr id="7" name="Symbol zastępczy zawartości 6"/>
          <p:cNvSpPr>
            <a:spLocks noGrp="1"/>
          </p:cNvSpPr>
          <p:nvPr>
            <p:ph sz="half" idx="2"/>
          </p:nvPr>
        </p:nvSpPr>
        <p:spPr/>
        <p:txBody>
          <a:bodyPr>
            <a:normAutofit/>
          </a:bodyPr>
          <a:lstStyle/>
          <a:p>
            <a:pPr algn="just"/>
            <a:r>
              <a:rPr lang="pl-PL" sz="2200" dirty="0"/>
              <a:t>Zarezerwowane dla spraw o wyższym ciężarze gatunkowym lub bardziej skomplikowanych oraz ze względu na osobę, którą podejrzewa się o popełnienie przestępstwa.</a:t>
            </a:r>
          </a:p>
          <a:p>
            <a:pPr marL="0" indent="0" algn="just">
              <a:buNone/>
            </a:pPr>
            <a:endParaRPr lang="pl-PL" sz="2200" dirty="0"/>
          </a:p>
        </p:txBody>
      </p:sp>
      <p:sp>
        <p:nvSpPr>
          <p:cNvPr id="8" name="Symbol zastępczy tekstu 7"/>
          <p:cNvSpPr>
            <a:spLocks noGrp="1"/>
          </p:cNvSpPr>
          <p:nvPr>
            <p:ph type="body" sz="quarter" idx="3"/>
          </p:nvPr>
        </p:nvSpPr>
        <p:spPr/>
        <p:txBody>
          <a:bodyPr>
            <a:normAutofit/>
          </a:bodyPr>
          <a:lstStyle/>
          <a:p>
            <a:pPr algn="ctr"/>
            <a:r>
              <a:rPr lang="pl-PL" sz="2800" b="1" dirty="0"/>
              <a:t>Dochodzenie</a:t>
            </a:r>
          </a:p>
        </p:txBody>
      </p:sp>
      <p:sp>
        <p:nvSpPr>
          <p:cNvPr id="9" name="Symbol zastępczy zawartości 8"/>
          <p:cNvSpPr>
            <a:spLocks noGrp="1"/>
          </p:cNvSpPr>
          <p:nvPr>
            <p:ph sz="quarter" idx="4"/>
          </p:nvPr>
        </p:nvSpPr>
        <p:spPr/>
        <p:txBody>
          <a:bodyPr>
            <a:normAutofit/>
          </a:bodyPr>
          <a:lstStyle/>
          <a:p>
            <a:pPr algn="just"/>
            <a:r>
              <a:rPr lang="pl-PL" sz="2200" dirty="0"/>
              <a:t>Uproszczona i mniej sformalizowana forma postępowania przygotowawczego. </a:t>
            </a:r>
          </a:p>
          <a:p>
            <a:pPr algn="just"/>
            <a:r>
              <a:rPr lang="pl-PL" sz="2200" dirty="0"/>
              <a:t>Prowadzi się w sprawach o niższym (lżejszym) ciężarze gatunkowym.</a:t>
            </a:r>
          </a:p>
        </p:txBody>
      </p:sp>
      <p:sp>
        <p:nvSpPr>
          <p:cNvPr id="10" name="pole tekstowe 9"/>
          <p:cNvSpPr txBox="1"/>
          <p:nvPr/>
        </p:nvSpPr>
        <p:spPr>
          <a:xfrm>
            <a:off x="1740310" y="4994786"/>
            <a:ext cx="8594330" cy="1938992"/>
          </a:xfrm>
          <a:prstGeom prst="rect">
            <a:avLst/>
          </a:prstGeom>
          <a:noFill/>
        </p:spPr>
        <p:txBody>
          <a:bodyPr wrap="square" rtlCol="0">
            <a:spAutoFit/>
          </a:bodyPr>
          <a:lstStyle/>
          <a:p>
            <a:pPr algn="ctr"/>
            <a:r>
              <a:rPr lang="pl-PL" sz="2000" b="1" dirty="0">
                <a:solidFill>
                  <a:schemeClr val="tx2"/>
                </a:solidFill>
              </a:rPr>
              <a:t>Różnice między śledztwem a dochodzeniem dotyczą:</a:t>
            </a:r>
          </a:p>
          <a:p>
            <a:pPr algn="ctr"/>
            <a:r>
              <a:rPr lang="pl-PL" sz="2000" b="1" dirty="0"/>
              <a:t> </a:t>
            </a:r>
          </a:p>
          <a:p>
            <a:pPr marL="342900" indent="-342900" algn="ctr">
              <a:buFont typeface="Arial" pitchFamily="34" charset="0"/>
              <a:buChar char="•"/>
            </a:pPr>
            <a:r>
              <a:rPr lang="pl-PL" sz="2000" dirty="0"/>
              <a:t>Rodzaju </a:t>
            </a:r>
            <a:r>
              <a:rPr lang="pl-PL" sz="2000" b="1" dirty="0"/>
              <a:t>spraw</a:t>
            </a:r>
            <a:r>
              <a:rPr lang="pl-PL" sz="2000" dirty="0"/>
              <a:t>, w jakich się je prowadzi</a:t>
            </a:r>
          </a:p>
          <a:p>
            <a:pPr marL="342900" indent="-342900" algn="ctr">
              <a:buFont typeface="Arial" pitchFamily="34" charset="0"/>
              <a:buChar char="•"/>
            </a:pPr>
            <a:r>
              <a:rPr lang="pl-PL" sz="2000" b="1" dirty="0"/>
              <a:t>Organów</a:t>
            </a:r>
            <a:r>
              <a:rPr lang="pl-PL" sz="2000" dirty="0"/>
              <a:t> prowadzących </a:t>
            </a:r>
          </a:p>
          <a:p>
            <a:pPr marL="342900" indent="-342900" algn="ctr">
              <a:buFont typeface="Arial" pitchFamily="34" charset="0"/>
              <a:buChar char="•"/>
            </a:pPr>
            <a:r>
              <a:rPr lang="pl-PL" sz="2000" b="1" dirty="0"/>
              <a:t>Czasu</a:t>
            </a:r>
            <a:r>
              <a:rPr lang="pl-PL" sz="2000" dirty="0"/>
              <a:t> trwania </a:t>
            </a:r>
          </a:p>
          <a:p>
            <a:pPr marL="342900" indent="-342900" algn="ctr">
              <a:buFont typeface="Arial" pitchFamily="34" charset="0"/>
              <a:buChar char="•"/>
            </a:pPr>
            <a:r>
              <a:rPr lang="pl-PL" sz="2000" dirty="0"/>
              <a:t>Stopnia </a:t>
            </a:r>
            <a:r>
              <a:rPr lang="pl-PL" sz="2000" b="1" dirty="0"/>
              <a:t>formalizmu</a:t>
            </a:r>
            <a:r>
              <a:rPr lang="pl-PL" sz="2000" dirty="0"/>
              <a:t> </a:t>
            </a:r>
          </a:p>
        </p:txBody>
      </p:sp>
    </p:spTree>
    <p:extLst>
      <p:ext uri="{BB962C8B-B14F-4D97-AF65-F5344CB8AC3E}">
        <p14:creationId xmlns:p14="http://schemas.microsoft.com/office/powerpoint/2010/main" val="3340604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15219"/>
            <a:ext cx="9144000" cy="914400"/>
          </a:xfrm>
        </p:spPr>
        <p:txBody>
          <a:bodyPr>
            <a:noAutofit/>
          </a:bodyPr>
          <a:lstStyle/>
          <a:p>
            <a:r>
              <a:rPr lang="pl-PL" sz="2700" dirty="0"/>
              <a:t>Rodzaj sprawy a forma postępowania przygotowawczego </a:t>
            </a:r>
          </a:p>
        </p:txBody>
      </p:sp>
      <p:sp>
        <p:nvSpPr>
          <p:cNvPr id="3" name="Symbol zastępczy tekstu 2"/>
          <p:cNvSpPr>
            <a:spLocks noGrp="1"/>
          </p:cNvSpPr>
          <p:nvPr>
            <p:ph type="body" idx="1"/>
          </p:nvPr>
        </p:nvSpPr>
        <p:spPr>
          <a:xfrm>
            <a:off x="1991544" y="764704"/>
            <a:ext cx="4040188" cy="685800"/>
          </a:xfrm>
        </p:spPr>
        <p:txBody>
          <a:bodyPr/>
          <a:lstStyle/>
          <a:p>
            <a:pPr algn="ctr"/>
            <a:r>
              <a:rPr lang="pl-PL" dirty="0"/>
              <a:t>Śledztwo (art. 309)</a:t>
            </a:r>
          </a:p>
        </p:txBody>
      </p:sp>
      <p:sp>
        <p:nvSpPr>
          <p:cNvPr id="4" name="Symbol zastępczy tekstu 3"/>
          <p:cNvSpPr>
            <a:spLocks noGrp="1"/>
          </p:cNvSpPr>
          <p:nvPr>
            <p:ph type="body" sz="half" idx="3"/>
          </p:nvPr>
        </p:nvSpPr>
        <p:spPr>
          <a:xfrm>
            <a:off x="6168009" y="764704"/>
            <a:ext cx="4041775" cy="685800"/>
          </a:xfrm>
        </p:spPr>
        <p:txBody>
          <a:bodyPr/>
          <a:lstStyle/>
          <a:p>
            <a:pPr algn="ctr"/>
            <a:r>
              <a:rPr lang="pl-PL" dirty="0"/>
              <a:t>Dochodzenie (art. 325b)</a:t>
            </a:r>
          </a:p>
        </p:txBody>
      </p:sp>
      <p:sp>
        <p:nvSpPr>
          <p:cNvPr id="5" name="Symbol zastępczy zawartości 4"/>
          <p:cNvSpPr>
            <a:spLocks noGrp="1"/>
          </p:cNvSpPr>
          <p:nvPr>
            <p:ph sz="quarter" idx="2"/>
          </p:nvPr>
        </p:nvSpPr>
        <p:spPr>
          <a:xfrm>
            <a:off x="1524000" y="1484784"/>
            <a:ext cx="4495800" cy="5373216"/>
          </a:xfrm>
        </p:spPr>
        <p:txBody>
          <a:bodyPr>
            <a:normAutofit fontScale="77500" lnSpcReduction="20000"/>
          </a:bodyPr>
          <a:lstStyle/>
          <a:p>
            <a:pPr marL="0" indent="0" algn="just">
              <a:buNone/>
            </a:pPr>
            <a:r>
              <a:rPr lang="pl-PL" b="1" u="sng" dirty="0"/>
              <a:t>Śledztwo obligatoryjne: </a:t>
            </a:r>
          </a:p>
          <a:p>
            <a:pPr marL="361950" indent="-361950" algn="just">
              <a:buFont typeface="+mj-lt"/>
              <a:buAutoNum type="arabicPeriod"/>
            </a:pPr>
            <a:r>
              <a:rPr lang="pl-PL" dirty="0"/>
              <a:t>w sprawach, których rozpoznanie w I instancji należy do właściwości sądu okręgowego </a:t>
            </a:r>
          </a:p>
          <a:p>
            <a:pPr marL="361950" lvl="1" indent="-190500" algn="just"/>
            <a:r>
              <a:rPr lang="pl-PL" dirty="0"/>
              <a:t>zbrodnie i występki wskazane w art. 25 § 1</a:t>
            </a:r>
          </a:p>
          <a:p>
            <a:pPr marL="361950" indent="-361950" algn="just">
              <a:buFont typeface="+mj-lt"/>
              <a:buAutoNum type="arabicPeriod"/>
            </a:pPr>
            <a:r>
              <a:rPr lang="pl-PL" dirty="0"/>
              <a:t>o występki – gdy osobą podejrzaną jest sędzia, prokurator, funkcjonariusz Policji, ABW, AW, SKW, SWW, Służby Celnej lub CBA</a:t>
            </a:r>
          </a:p>
          <a:p>
            <a:pPr marL="361950" indent="-361950" algn="just">
              <a:buFont typeface="+mj-lt"/>
              <a:buAutoNum type="arabicPeriod"/>
            </a:pPr>
            <a:r>
              <a:rPr lang="pl-PL" dirty="0"/>
              <a:t>o występki – gdy osobą podejrzaną jest funkcjonariusz Straży Granicznej, ŻW, finansowego organu postępowania przygotowawczego lub organu nadrzędnego nad finansowym organem postępowania przygotowawczego, </a:t>
            </a:r>
            <a:r>
              <a:rPr lang="pl-PL" u="sng" dirty="0"/>
              <a:t>w zakresie spraw należących do właściwości tych organów lub o występki popełnione przez tych funkcjonariuszy w związku z wykonywaniem czynności służbowych</a:t>
            </a:r>
            <a:endParaRPr lang="pl-PL" dirty="0"/>
          </a:p>
          <a:p>
            <a:pPr marL="361950" indent="-361950" algn="just">
              <a:buFont typeface="+mj-lt"/>
              <a:buAutoNum type="arabicPeriod"/>
            </a:pPr>
            <a:r>
              <a:rPr lang="pl-PL" dirty="0"/>
              <a:t>o występku, w których nie prowadzi się dochodzenia </a:t>
            </a:r>
          </a:p>
          <a:p>
            <a:pPr marL="0" indent="0" algn="just">
              <a:buNone/>
            </a:pPr>
            <a:r>
              <a:rPr lang="pl-PL" b="1" u="sng" dirty="0"/>
              <a:t>Śledztwo fakultatywne:</a:t>
            </a:r>
          </a:p>
          <a:p>
            <a:pPr marL="361950" indent="-361950" algn="just">
              <a:buFont typeface="+mj-lt"/>
              <a:buAutoNum type="arabicPeriod"/>
            </a:pPr>
            <a:r>
              <a:rPr lang="pl-PL" dirty="0"/>
              <a:t>w sprawach o występku, w których prowadzi się dochodzenie, jeżeli prokurator tak postanowi ze względu na wagę lub zawiłość sprawy</a:t>
            </a:r>
          </a:p>
        </p:txBody>
      </p:sp>
      <p:sp>
        <p:nvSpPr>
          <p:cNvPr id="6" name="Symbol zastępczy zawartości 5"/>
          <p:cNvSpPr>
            <a:spLocks noGrp="1"/>
          </p:cNvSpPr>
          <p:nvPr>
            <p:ph sz="quarter" idx="4"/>
          </p:nvPr>
        </p:nvSpPr>
        <p:spPr>
          <a:xfrm>
            <a:off x="6172200" y="1484784"/>
            <a:ext cx="4495800" cy="5373216"/>
          </a:xfrm>
        </p:spPr>
        <p:txBody>
          <a:bodyPr>
            <a:normAutofit fontScale="77500" lnSpcReduction="20000"/>
          </a:bodyPr>
          <a:lstStyle/>
          <a:p>
            <a:pPr marL="0" indent="0" algn="just">
              <a:buNone/>
            </a:pPr>
            <a:r>
              <a:rPr lang="pl-PL" dirty="0"/>
              <a:t>Dochodzenie prowadzi się w sprawach o przestępstwa należące do właściwości sądu rejonowego:</a:t>
            </a:r>
          </a:p>
          <a:p>
            <a:pPr marL="268288" indent="-268288" algn="just">
              <a:buFont typeface="+mj-lt"/>
              <a:buAutoNum type="arabicPeriod"/>
            </a:pPr>
            <a:r>
              <a:rPr lang="pl-PL" dirty="0"/>
              <a:t>zagrożone karą nieprzekraczającą 5 lat pozbawienia wolności, z tym że w wypadku przestępstw przeciwko mieniu tylko wówczas, gdy wartość przedmiotu przestępstwa albo szkoda wyrządzona lub grożąca nie przekracza 200.000 zł</a:t>
            </a:r>
          </a:p>
          <a:p>
            <a:pPr lvl="1" algn="just"/>
            <a:r>
              <a:rPr lang="pl-PL" dirty="0"/>
              <a:t>dochodzenia </a:t>
            </a:r>
            <a:r>
              <a:rPr lang="pl-PL" b="1" dirty="0"/>
              <a:t>nie prowadzi się jednak </a:t>
            </a:r>
            <a:r>
              <a:rPr lang="pl-PL" dirty="0"/>
              <a:t>w sprawach o przestępstwa wskazane w art. 325b § 2 m.in. art. 155, 156 § 2, 157a § 1, 168, k.k., w sprawach o przestępstwa przeciwko obrotowi gospodarczemu (z wyjątkiem art. 297 i 300 k.k.) oraz przeciwko obrotowi pieniędzmi i papierami wartościowymi</a:t>
            </a:r>
          </a:p>
          <a:p>
            <a:pPr marL="268288" indent="-268288" algn="just">
              <a:buFont typeface="+mj-lt"/>
              <a:buAutoNum type="arabicPeriod"/>
            </a:pPr>
            <a:r>
              <a:rPr lang="pl-PL" dirty="0"/>
              <a:t>przewidziane w art. 159, 254a i 262 § 2 k.k. </a:t>
            </a:r>
          </a:p>
          <a:p>
            <a:pPr marL="268288" indent="-268288" algn="just">
              <a:buFont typeface="+mj-lt"/>
              <a:buAutoNum type="arabicPeriod"/>
            </a:pPr>
            <a:r>
              <a:rPr lang="pl-PL" dirty="0"/>
              <a:t>przewidziane w art. 278 § 3a, 279 § 1, 286 § 1 i 2 k.k. oraz w art. 289 § 2 k.k., jeżeli wartość przedmiotu przestępstwa albo szkoda wyrządzona lub grożąca nie przekracza 200.000 zł </a:t>
            </a:r>
          </a:p>
        </p:txBody>
      </p:sp>
    </p:spTree>
    <p:extLst>
      <p:ext uri="{BB962C8B-B14F-4D97-AF65-F5344CB8AC3E}">
        <p14:creationId xmlns:p14="http://schemas.microsoft.com/office/powerpoint/2010/main" val="1625904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Organy prowadzące śledztwo i dochodzenie</a:t>
            </a:r>
          </a:p>
        </p:txBody>
      </p:sp>
      <p:sp>
        <p:nvSpPr>
          <p:cNvPr id="3" name="Symbol zastępczy tekstu 2"/>
          <p:cNvSpPr>
            <a:spLocks noGrp="1"/>
          </p:cNvSpPr>
          <p:nvPr>
            <p:ph type="body" idx="1"/>
          </p:nvPr>
        </p:nvSpPr>
        <p:spPr/>
        <p:txBody>
          <a:bodyPr/>
          <a:lstStyle/>
          <a:p>
            <a:pPr algn="ctr"/>
            <a:r>
              <a:rPr lang="pl-PL" dirty="0"/>
              <a:t>Śledztwo (art. 311)</a:t>
            </a:r>
          </a:p>
        </p:txBody>
      </p:sp>
      <p:sp>
        <p:nvSpPr>
          <p:cNvPr id="5" name="Symbol zastępczy zawartości 4"/>
          <p:cNvSpPr>
            <a:spLocks noGrp="1"/>
          </p:cNvSpPr>
          <p:nvPr>
            <p:ph sz="half" idx="2"/>
          </p:nvPr>
        </p:nvSpPr>
        <p:spPr/>
        <p:txBody>
          <a:bodyPr>
            <a:normAutofit fontScale="70000" lnSpcReduction="20000"/>
          </a:bodyPr>
          <a:lstStyle/>
          <a:p>
            <a:pPr marL="173038" indent="-173038" algn="just"/>
            <a:r>
              <a:rPr lang="pl-PL" dirty="0"/>
              <a:t>Śledztwo zasadniczo prowadzi prokurator.</a:t>
            </a:r>
          </a:p>
          <a:p>
            <a:pPr marL="173038" indent="-173038" algn="just"/>
            <a:r>
              <a:rPr lang="pl-PL" dirty="0"/>
              <a:t>Prokurator może powierzyć prowadzenie śledztwa Policji (innym uprawnionym organom z art. 312):</a:t>
            </a:r>
          </a:p>
          <a:p>
            <a:pPr marL="441325" lvl="1" indent="-166688" algn="just"/>
            <a:r>
              <a:rPr lang="pl-PL" dirty="0"/>
              <a:t>w całości </a:t>
            </a:r>
          </a:p>
          <a:p>
            <a:pPr marL="715645" lvl="2" indent="-166688" algn="just"/>
            <a:r>
              <a:rPr lang="pl-PL" dirty="0"/>
              <a:t>ważne! Nawet przekazanie śledztwa w całości nie obejmuje niektórych czynności np. tych z art. 180 § 1 czy 184, </a:t>
            </a:r>
          </a:p>
          <a:p>
            <a:pPr marL="441325" lvl="1" indent="-166688" algn="just"/>
            <a:r>
              <a:rPr lang="pl-PL" dirty="0"/>
              <a:t>w określonym zakresie </a:t>
            </a:r>
          </a:p>
          <a:p>
            <a:pPr marL="441325" lvl="1" indent="-166688" algn="just"/>
            <a:r>
              <a:rPr lang="pl-PL" dirty="0"/>
              <a:t>dokonanie poszczególnych czynności</a:t>
            </a:r>
          </a:p>
          <a:p>
            <a:pPr marL="173038" indent="-173038" algn="just"/>
            <a:r>
              <a:rPr lang="pl-PL" dirty="0"/>
              <a:t>Powierzenie śledztwa nie może obejmować: </a:t>
            </a:r>
          </a:p>
          <a:p>
            <a:pPr marL="536575" lvl="1" indent="-263525" algn="just">
              <a:buFont typeface="+mj-lt"/>
              <a:buAutoNum type="arabicPeriod"/>
            </a:pPr>
            <a:r>
              <a:rPr lang="pl-PL" dirty="0"/>
              <a:t>wydania postanowienia o wszczęciu śledztwa (art. 305 § 3)</a:t>
            </a:r>
          </a:p>
          <a:p>
            <a:pPr marL="173038" indent="-173038" algn="just"/>
            <a:r>
              <a:rPr lang="pl-PL" b="1" dirty="0"/>
              <a:t>W przypadku śledztwa prowadzonego ze względu na osobę podejrzaną (podejrzanego) prokurator może powierzyć jedynie dokonanie poszczególnych czynności śledztwa.</a:t>
            </a:r>
          </a:p>
          <a:p>
            <a:pPr marL="173038" indent="-173038" algn="just"/>
            <a:r>
              <a:rPr lang="pl-PL" dirty="0"/>
              <a:t>Prokurator może również zastrzec do osobistego wykonania jakąkolwiek czynność śledztwa. </a:t>
            </a:r>
          </a:p>
          <a:p>
            <a:pPr algn="just"/>
            <a:endParaRPr lang="pl-PL" dirty="0"/>
          </a:p>
          <a:p>
            <a:pPr algn="just"/>
            <a:endParaRPr lang="pl-PL" dirty="0"/>
          </a:p>
          <a:p>
            <a:pPr lvl="1" algn="just"/>
            <a:endParaRPr lang="pl-PL" dirty="0"/>
          </a:p>
        </p:txBody>
      </p:sp>
      <p:sp>
        <p:nvSpPr>
          <p:cNvPr id="4" name="Symbol zastępczy tekstu 3"/>
          <p:cNvSpPr>
            <a:spLocks noGrp="1"/>
          </p:cNvSpPr>
          <p:nvPr>
            <p:ph type="body" sz="quarter" idx="3"/>
          </p:nvPr>
        </p:nvSpPr>
        <p:spPr/>
        <p:txBody>
          <a:bodyPr/>
          <a:lstStyle/>
          <a:p>
            <a:pPr algn="ctr"/>
            <a:r>
              <a:rPr lang="pl-PL" dirty="0"/>
              <a:t>Dochodzenie (art. 325a)</a:t>
            </a:r>
          </a:p>
        </p:txBody>
      </p:sp>
      <p:sp>
        <p:nvSpPr>
          <p:cNvPr id="6" name="Symbol zastępczy zawartości 5"/>
          <p:cNvSpPr>
            <a:spLocks noGrp="1"/>
          </p:cNvSpPr>
          <p:nvPr>
            <p:ph sz="quarter" idx="4"/>
          </p:nvPr>
        </p:nvSpPr>
        <p:spPr/>
        <p:txBody>
          <a:bodyPr>
            <a:normAutofit fontScale="85000" lnSpcReduction="10000"/>
          </a:bodyPr>
          <a:lstStyle/>
          <a:p>
            <a:pPr algn="just"/>
            <a:r>
              <a:rPr lang="pl-PL" sz="2000" dirty="0"/>
              <a:t>Zasadniczo – Policja lub organy wskazane w art. 312 </a:t>
            </a:r>
          </a:p>
          <a:p>
            <a:pPr algn="just"/>
            <a:r>
              <a:rPr lang="pl-PL" sz="2000" dirty="0"/>
              <a:t>Prokurator może przejąć dochodzenie do własnego prowadzenia ze względu na szczególną wagę lub zawiłość sprawy </a:t>
            </a:r>
          </a:p>
          <a:p>
            <a:pPr lvl="1" algn="just"/>
            <a:r>
              <a:rPr lang="pl-PL" sz="1800" dirty="0"/>
              <a:t>raczej nie korzysta z tego uprawnienia</a:t>
            </a:r>
          </a:p>
          <a:p>
            <a:pPr algn="just"/>
            <a:r>
              <a:rPr lang="pl-PL" sz="2000" dirty="0"/>
              <a:t>Art. 325d – podmioty uprawnione, obok Policji, do prowadzenia dochodzeń oraz organy uprawnione do wnoszenia i popierania oskarżenia przed sądem I instancji określone w rozporządzeni MS z dnia 22 września 2015 r.</a:t>
            </a:r>
          </a:p>
        </p:txBody>
      </p:sp>
    </p:spTree>
    <p:extLst>
      <p:ext uri="{BB962C8B-B14F-4D97-AF65-F5344CB8AC3E}">
        <p14:creationId xmlns:p14="http://schemas.microsoft.com/office/powerpoint/2010/main" val="2357006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Organy prowadzące śledztwo i dochodzenie z art. 312</a:t>
            </a:r>
          </a:p>
        </p:txBody>
      </p:sp>
      <p:sp>
        <p:nvSpPr>
          <p:cNvPr id="5" name="Symbol zastępczy zawartości 4"/>
          <p:cNvSpPr>
            <a:spLocks noGrp="1"/>
          </p:cNvSpPr>
          <p:nvPr>
            <p:ph sz="quarter" idx="2"/>
          </p:nvPr>
        </p:nvSpPr>
        <p:spPr>
          <a:xfrm>
            <a:off x="1524000" y="1772816"/>
            <a:ext cx="9144000" cy="5085184"/>
          </a:xfrm>
        </p:spPr>
        <p:txBody>
          <a:bodyPr>
            <a:normAutofit fontScale="92500" lnSpcReduction="20000"/>
          </a:bodyPr>
          <a:lstStyle/>
          <a:p>
            <a:pPr marL="0" indent="0" algn="just">
              <a:buNone/>
            </a:pPr>
            <a:r>
              <a:rPr lang="pl-PL" dirty="0"/>
              <a:t>Uprawnienia Policji przysługują także w zakresie ich właściwości organom (§ 1):</a:t>
            </a:r>
          </a:p>
          <a:p>
            <a:pPr marL="514350" indent="-514350" algn="just">
              <a:buFont typeface="+mj-lt"/>
              <a:buAutoNum type="arabicPeriod"/>
            </a:pPr>
            <a:r>
              <a:rPr lang="pl-PL" dirty="0"/>
              <a:t> Straży Granicznej,</a:t>
            </a:r>
          </a:p>
          <a:p>
            <a:pPr marL="514350" indent="-514350" algn="just">
              <a:buFont typeface="+mj-lt"/>
              <a:buAutoNum type="arabicPeriod"/>
            </a:pPr>
            <a:r>
              <a:rPr lang="pl-PL" dirty="0"/>
              <a:t>ABW, </a:t>
            </a:r>
          </a:p>
          <a:p>
            <a:pPr marL="514350" indent="-514350" algn="just">
              <a:buFont typeface="+mj-lt"/>
              <a:buAutoNum type="arabicPeriod"/>
            </a:pPr>
            <a:r>
              <a:rPr lang="pl-PL" dirty="0"/>
              <a:t>Krajowej Administracji Skarbowej, </a:t>
            </a:r>
          </a:p>
          <a:p>
            <a:pPr marL="514350" indent="-514350" algn="just">
              <a:buFont typeface="+mj-lt"/>
              <a:buAutoNum type="arabicPeriod"/>
            </a:pPr>
            <a:r>
              <a:rPr lang="pl-PL" dirty="0"/>
              <a:t>CBA, </a:t>
            </a:r>
          </a:p>
          <a:p>
            <a:pPr marL="514350" indent="-514350" algn="just">
              <a:buFont typeface="+mj-lt"/>
              <a:buAutoNum type="arabicPeriod"/>
            </a:pPr>
            <a:r>
              <a:rPr lang="pl-PL" dirty="0"/>
              <a:t>Żandarmerii Wojskowej. </a:t>
            </a:r>
          </a:p>
          <a:p>
            <a:pPr marL="0" indent="0" algn="just">
              <a:buNone/>
            </a:pPr>
            <a:endParaRPr lang="pl-PL" dirty="0"/>
          </a:p>
          <a:p>
            <a:pPr marL="0" indent="0" algn="just">
              <a:buNone/>
            </a:pPr>
            <a:r>
              <a:rPr lang="pl-PL" b="1" dirty="0"/>
              <a:t>Inne uprawnione organy określone w przepisach szczególnych (§  2</a:t>
            </a:r>
            <a:r>
              <a:rPr lang="pl-PL" dirty="0"/>
              <a:t>) </a:t>
            </a:r>
            <a:r>
              <a:rPr lang="pl-PL" b="1" dirty="0"/>
              <a:t>to np.: </a:t>
            </a:r>
          </a:p>
          <a:p>
            <a:pPr marL="361950" indent="-361950" algn="just">
              <a:buFont typeface="+mj-lt"/>
              <a:buAutoNum type="arabicPeriod"/>
            </a:pPr>
            <a:r>
              <a:rPr lang="pl-PL" u="sng" dirty="0"/>
              <a:t>finansowe organy postępowania przygotowawczego </a:t>
            </a:r>
            <a:r>
              <a:rPr lang="pl-PL" dirty="0"/>
              <a:t>z k.k.s. (np. urzędy celno-skarbowe); </a:t>
            </a:r>
          </a:p>
          <a:p>
            <a:pPr marL="361950" indent="-361950" algn="just">
              <a:buFont typeface="+mj-lt"/>
              <a:buAutoNum type="arabicPeriod"/>
            </a:pPr>
            <a:r>
              <a:rPr lang="pl-PL" u="sng" dirty="0"/>
              <a:t>Straż Leśna</a:t>
            </a:r>
            <a:r>
              <a:rPr lang="pl-PL" dirty="0"/>
              <a:t> na podstawie ustawy z dnia 28 września 1991 r. o lasach gdy przedmiotem czynu jest drzewo z lasu państwowego (art. 47 ust. 2 pkt 7 tej ustawy);</a:t>
            </a:r>
          </a:p>
          <a:p>
            <a:pPr marL="361950" indent="-361950" algn="just">
              <a:buFont typeface="+mj-lt"/>
              <a:buAutoNum type="arabicPeriod"/>
            </a:pPr>
            <a:r>
              <a:rPr lang="pl-PL" u="sng" dirty="0"/>
              <a:t>Państwowa Straż Łowiecka </a:t>
            </a:r>
            <a:r>
              <a:rPr lang="pl-PL" dirty="0"/>
              <a:t>na podstawie ustawy z dnia 13 października 1995 r. - Prawo łowieckie, gdy przedmiotem czynu jest zwierzyna (art. 39 ust. 2 pkt 7)</a:t>
            </a:r>
          </a:p>
          <a:p>
            <a:pPr marL="0" indent="0" algn="just">
              <a:buNone/>
            </a:pPr>
            <a:endParaRPr lang="pl-PL" b="1" dirty="0"/>
          </a:p>
        </p:txBody>
      </p:sp>
    </p:spTree>
    <p:extLst>
      <p:ext uri="{BB962C8B-B14F-4D97-AF65-F5344CB8AC3E}">
        <p14:creationId xmlns:p14="http://schemas.microsoft.com/office/powerpoint/2010/main" val="501649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Czas trwania</a:t>
            </a:r>
          </a:p>
        </p:txBody>
      </p:sp>
      <p:sp>
        <p:nvSpPr>
          <p:cNvPr id="3" name="Symbol zastępczy tekstu 2"/>
          <p:cNvSpPr>
            <a:spLocks noGrp="1"/>
          </p:cNvSpPr>
          <p:nvPr>
            <p:ph type="body" idx="1"/>
          </p:nvPr>
        </p:nvSpPr>
        <p:spPr/>
        <p:txBody>
          <a:bodyPr/>
          <a:lstStyle/>
          <a:p>
            <a:pPr algn="ctr"/>
            <a:r>
              <a:rPr lang="pl-PL" dirty="0"/>
              <a:t>Śledztwo</a:t>
            </a:r>
          </a:p>
        </p:txBody>
      </p:sp>
      <p:sp>
        <p:nvSpPr>
          <p:cNvPr id="5" name="Symbol zastępczy zawartości 4"/>
          <p:cNvSpPr>
            <a:spLocks noGrp="1"/>
          </p:cNvSpPr>
          <p:nvPr>
            <p:ph sz="half" idx="2"/>
          </p:nvPr>
        </p:nvSpPr>
        <p:spPr/>
        <p:txBody>
          <a:bodyPr>
            <a:normAutofit fontScale="92500" lnSpcReduction="10000"/>
          </a:bodyPr>
          <a:lstStyle/>
          <a:p>
            <a:pPr algn="just"/>
            <a:r>
              <a:rPr lang="pl-PL" dirty="0"/>
              <a:t>Powinno zostać ukończone w ciągu </a:t>
            </a:r>
            <a:r>
              <a:rPr lang="pl-PL" b="1" u="sng" dirty="0"/>
              <a:t>3 miesięcy. </a:t>
            </a:r>
            <a:endParaRPr lang="pl-PL" dirty="0"/>
          </a:p>
          <a:p>
            <a:pPr algn="just"/>
            <a:r>
              <a:rPr lang="pl-PL" dirty="0"/>
              <a:t>Prokurator </a:t>
            </a:r>
            <a:r>
              <a:rPr lang="pl-PL" b="1" dirty="0">
                <a:solidFill>
                  <a:srgbClr val="FF0000"/>
                </a:solidFill>
              </a:rPr>
              <a:t>nadzorujący śledztwo lub bezpośrednio przełożony </a:t>
            </a:r>
            <a:r>
              <a:rPr lang="pl-PL" dirty="0"/>
              <a:t>wobec prokuratora, który prowadzi śledztwo może – </a:t>
            </a:r>
            <a:r>
              <a:rPr lang="pl-PL" b="1" dirty="0"/>
              <a:t>w uzasadnionych wypadkach </a:t>
            </a:r>
            <a:r>
              <a:rPr lang="pl-PL" dirty="0"/>
              <a:t>- przedłużyć je na </a:t>
            </a:r>
            <a:r>
              <a:rPr lang="pl-PL" b="1" u="sng" dirty="0"/>
              <a:t>dalszy czas oznaczony</a:t>
            </a:r>
            <a:r>
              <a:rPr lang="pl-PL" dirty="0"/>
              <a:t>, ale nie dłuższy niż </a:t>
            </a:r>
            <a:r>
              <a:rPr lang="pl-PL" b="1" u="sng" dirty="0"/>
              <a:t>rok</a:t>
            </a:r>
            <a:r>
              <a:rPr lang="pl-PL" dirty="0"/>
              <a:t>. </a:t>
            </a:r>
          </a:p>
          <a:p>
            <a:pPr algn="just"/>
            <a:r>
              <a:rPr lang="pl-PL" b="1" dirty="0">
                <a:solidFill>
                  <a:srgbClr val="FF0000"/>
                </a:solidFill>
              </a:rPr>
              <a:t>Prokurator nadrzędny </a:t>
            </a:r>
            <a:r>
              <a:rPr lang="pl-PL" dirty="0"/>
              <a:t>nad prokuratorem nadzorującym lub prowadzącym śledztwo – </a:t>
            </a:r>
            <a:r>
              <a:rPr lang="pl-PL" b="1" dirty="0"/>
              <a:t>w </a:t>
            </a:r>
            <a:r>
              <a:rPr lang="pl-PL" b="1" u="sng" dirty="0"/>
              <a:t>szczególnie</a:t>
            </a:r>
            <a:r>
              <a:rPr lang="pl-PL" b="1" dirty="0"/>
              <a:t> uzasadnionych wypadkach</a:t>
            </a:r>
            <a:r>
              <a:rPr lang="pl-PL" dirty="0"/>
              <a:t> może je przedłużyć </a:t>
            </a:r>
            <a:r>
              <a:rPr lang="pl-PL" b="1" u="sng" dirty="0"/>
              <a:t>na dalszy czas oznaczony</a:t>
            </a:r>
            <a:r>
              <a:rPr lang="pl-PL" dirty="0"/>
              <a:t>. </a:t>
            </a:r>
          </a:p>
        </p:txBody>
      </p:sp>
      <p:sp>
        <p:nvSpPr>
          <p:cNvPr id="4" name="Symbol zastępczy tekstu 3"/>
          <p:cNvSpPr>
            <a:spLocks noGrp="1"/>
          </p:cNvSpPr>
          <p:nvPr>
            <p:ph type="body" sz="quarter" idx="3"/>
          </p:nvPr>
        </p:nvSpPr>
        <p:spPr/>
        <p:txBody>
          <a:bodyPr/>
          <a:lstStyle/>
          <a:p>
            <a:pPr algn="ctr"/>
            <a:r>
              <a:rPr lang="pl-PL" dirty="0"/>
              <a:t>Dochodzenie</a:t>
            </a:r>
          </a:p>
        </p:txBody>
      </p:sp>
      <p:sp>
        <p:nvSpPr>
          <p:cNvPr id="6" name="Symbol zastępczy zawartości 5"/>
          <p:cNvSpPr>
            <a:spLocks noGrp="1"/>
          </p:cNvSpPr>
          <p:nvPr>
            <p:ph sz="quarter" idx="4"/>
          </p:nvPr>
        </p:nvSpPr>
        <p:spPr/>
        <p:txBody>
          <a:bodyPr>
            <a:normAutofit/>
          </a:bodyPr>
          <a:lstStyle/>
          <a:p>
            <a:pPr algn="just"/>
            <a:r>
              <a:rPr lang="pl-PL" dirty="0"/>
              <a:t>Powinno być ukończone w ciągu </a:t>
            </a:r>
            <a:r>
              <a:rPr lang="pl-PL" b="1" u="sng" dirty="0"/>
              <a:t>2 miesięcy</a:t>
            </a:r>
            <a:r>
              <a:rPr lang="pl-PL" dirty="0"/>
              <a:t>. </a:t>
            </a:r>
          </a:p>
          <a:p>
            <a:pPr algn="just"/>
            <a:r>
              <a:rPr lang="pl-PL" b="1" dirty="0">
                <a:solidFill>
                  <a:srgbClr val="FF0000"/>
                </a:solidFill>
              </a:rPr>
              <a:t>Prokurator</a:t>
            </a:r>
            <a:r>
              <a:rPr lang="pl-PL" dirty="0"/>
              <a:t> może przedłużyć ten okres </a:t>
            </a:r>
            <a:r>
              <a:rPr lang="pl-PL" b="1" u="sng" dirty="0"/>
              <a:t>do 3 miesięcy</a:t>
            </a:r>
            <a:r>
              <a:rPr lang="pl-PL" dirty="0"/>
              <a:t> a w </a:t>
            </a:r>
            <a:r>
              <a:rPr lang="pl-PL" b="1" dirty="0"/>
              <a:t>szczególnie </a:t>
            </a:r>
            <a:r>
              <a:rPr lang="pl-PL" dirty="0"/>
              <a:t>uzasadnionych wypadkach na </a:t>
            </a:r>
            <a:r>
              <a:rPr lang="pl-PL" b="1" u="sng" dirty="0"/>
              <a:t>dalszy czas oznaczony</a:t>
            </a:r>
            <a:r>
              <a:rPr lang="pl-PL" dirty="0"/>
              <a:t>. </a:t>
            </a:r>
          </a:p>
        </p:txBody>
      </p:sp>
    </p:spTree>
    <p:extLst>
      <p:ext uri="{BB962C8B-B14F-4D97-AF65-F5344CB8AC3E}">
        <p14:creationId xmlns:p14="http://schemas.microsoft.com/office/powerpoint/2010/main" val="780204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62063" y="-304192"/>
            <a:ext cx="9692640" cy="1397124"/>
          </a:xfrm>
        </p:spPr>
        <p:txBody>
          <a:bodyPr/>
          <a:lstStyle/>
          <a:p>
            <a:pPr algn="ctr"/>
            <a:r>
              <a:rPr lang="pl-PL" dirty="0"/>
              <a:t>Czas trwania</a:t>
            </a:r>
          </a:p>
        </p:txBody>
      </p:sp>
      <p:graphicFrame>
        <p:nvGraphicFramePr>
          <p:cNvPr id="7" name="Symbol zastępczy zawartości 6"/>
          <p:cNvGraphicFramePr>
            <a:graphicFrameLocks noGrp="1"/>
          </p:cNvGraphicFramePr>
          <p:nvPr>
            <p:ph idx="1"/>
            <p:extLst>
              <p:ext uri="{D42A27DB-BD31-4B8C-83A1-F6EECF244321}">
                <p14:modId xmlns:p14="http://schemas.microsoft.com/office/powerpoint/2010/main" val="187687981"/>
              </p:ext>
            </p:extLst>
          </p:nvPr>
        </p:nvGraphicFramePr>
        <p:xfrm>
          <a:off x="544820" y="1882775"/>
          <a:ext cx="6990735" cy="4764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ymbol zastępczy tekstu 2"/>
          <p:cNvSpPr>
            <a:spLocks noGrp="1"/>
          </p:cNvSpPr>
          <p:nvPr>
            <p:ph type="body" idx="4294967295"/>
          </p:nvPr>
        </p:nvSpPr>
        <p:spPr>
          <a:xfrm>
            <a:off x="1750142" y="1288026"/>
            <a:ext cx="4040188" cy="594749"/>
          </a:xfrm>
        </p:spPr>
        <p:txBody>
          <a:bodyPr>
            <a:normAutofit/>
          </a:bodyPr>
          <a:lstStyle/>
          <a:p>
            <a:pPr algn="ctr"/>
            <a:r>
              <a:rPr lang="pl-PL" sz="2800" b="1" dirty="0"/>
              <a:t>Śledztwo</a:t>
            </a:r>
          </a:p>
        </p:txBody>
      </p:sp>
      <p:sp>
        <p:nvSpPr>
          <p:cNvPr id="4" name="Symbol zastępczy tekstu 3"/>
          <p:cNvSpPr>
            <a:spLocks noGrp="1"/>
          </p:cNvSpPr>
          <p:nvPr>
            <p:ph type="body" sz="half" idx="4294967295"/>
          </p:nvPr>
        </p:nvSpPr>
        <p:spPr>
          <a:xfrm>
            <a:off x="8150225" y="1288026"/>
            <a:ext cx="4041775" cy="685800"/>
          </a:xfrm>
        </p:spPr>
        <p:txBody>
          <a:bodyPr/>
          <a:lstStyle/>
          <a:p>
            <a:pPr algn="ctr"/>
            <a:r>
              <a:rPr lang="pl-PL" sz="2800" b="1" dirty="0"/>
              <a:t>Dochodzenie</a:t>
            </a:r>
            <a:endParaRPr lang="pl-PL" b="1" dirty="0"/>
          </a:p>
        </p:txBody>
      </p:sp>
      <p:graphicFrame>
        <p:nvGraphicFramePr>
          <p:cNvPr id="8" name="Symbol zastępczy zawartości 7"/>
          <p:cNvGraphicFramePr>
            <a:graphicFrameLocks noGrp="1"/>
          </p:cNvGraphicFramePr>
          <p:nvPr>
            <p:ph sz="quarter" idx="4294967295"/>
            <p:extLst>
              <p:ext uri="{D42A27DB-BD31-4B8C-83A1-F6EECF244321}">
                <p14:modId xmlns:p14="http://schemas.microsoft.com/office/powerpoint/2010/main" val="1258986652"/>
              </p:ext>
            </p:extLst>
          </p:nvPr>
        </p:nvGraphicFramePr>
        <p:xfrm>
          <a:off x="7817937" y="1836654"/>
          <a:ext cx="4374063" cy="47085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03784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1229788" y="240630"/>
            <a:ext cx="8636107" cy="953385"/>
          </a:xfrm>
        </p:spPr>
        <p:txBody>
          <a:bodyPr>
            <a:normAutofit/>
          </a:bodyPr>
          <a:lstStyle/>
          <a:p>
            <a:r>
              <a:rPr lang="pl-PL" sz="3000" dirty="0"/>
              <a:t>Uproszczenia proceduralne w dochodzeniu (redukcja formalizmu dochodzenia)</a:t>
            </a:r>
          </a:p>
        </p:txBody>
      </p:sp>
      <p:sp>
        <p:nvSpPr>
          <p:cNvPr id="8" name="Symbol zastępczy zawartości 7"/>
          <p:cNvSpPr>
            <a:spLocks noGrp="1"/>
          </p:cNvSpPr>
          <p:nvPr>
            <p:ph idx="1"/>
          </p:nvPr>
        </p:nvSpPr>
        <p:spPr/>
        <p:txBody>
          <a:bodyPr>
            <a:normAutofit fontScale="85000" lnSpcReduction="20000"/>
          </a:bodyPr>
          <a:lstStyle/>
          <a:p>
            <a:pPr marL="361950" indent="-361950" algn="just">
              <a:buAutoNum type="arabicPeriod"/>
            </a:pPr>
            <a:r>
              <a:rPr lang="pl-PL" dirty="0"/>
              <a:t>art. 325e § 1 – postanowienie o wszczęciu dochodzenia, odmowie wszczęcia dochodzenia, umorzeniu dochodzenia i wpisaniu sprawy do rejestru przestępstw, umorzeniu dochodzenia oraz zawieszeniu dochodzenia mogą zostać zamieszczone w łącznym protokole (art. 304a) i nie wymagają uzasadnienia. Organ powinien ustnie podać powody rozstrzygnięcia.</a:t>
            </a:r>
          </a:p>
          <a:p>
            <a:pPr marL="354013" indent="-354013" algn="just">
              <a:buFont typeface="+mj-lt"/>
              <a:buAutoNum type="arabicPeriod"/>
            </a:pPr>
            <a:r>
              <a:rPr lang="pl-PL" dirty="0"/>
              <a:t>art. 325g § 1 – nie jest wymagane sporządzenie postanowienia o przedstawieniu zarzutów oraz wydanie postanowienia o zamknięciu dochodzenia, chyba że podejrzany jest tymczasowo aresztowany. </a:t>
            </a:r>
          </a:p>
          <a:p>
            <a:pPr marL="354013" indent="-354013" algn="just">
              <a:buFont typeface="+mj-lt"/>
              <a:buAutoNum type="arabicPeriod"/>
            </a:pPr>
            <a:r>
              <a:rPr lang="pl-PL" dirty="0"/>
              <a:t>art. 325g § 2 – przesłuchanie osoby podejrzanej zaczyna się od powiadomienia jej o treści zarzutu wpisanego do protokołu przesłuchania. Od chwili rozpoczęcia przesłuchania uważa się tę osobę za podejrzanego. </a:t>
            </a:r>
          </a:p>
          <a:p>
            <a:pPr marL="354013" indent="-354013" algn="just">
              <a:buFont typeface="+mj-lt"/>
              <a:buAutoNum type="arabicPeriod"/>
            </a:pPr>
            <a:r>
              <a:rPr lang="pl-PL" dirty="0"/>
              <a:t>art. 325h </a:t>
            </a:r>
            <a:r>
              <a:rPr lang="pl-PL" dirty="0" err="1"/>
              <a:t>zd</a:t>
            </a:r>
            <a:r>
              <a:rPr lang="pl-PL" dirty="0"/>
              <a:t>. 1 – możliwość ograniczenia zakresu dochodzenia do „ustalenia czy zachodzą wystarczające podstawy do wniesienia aktu oskarżenia albo innego zakończenia postępowania” </a:t>
            </a:r>
          </a:p>
          <a:p>
            <a:pPr marL="361950" indent="-361950" algn="just">
              <a:buFont typeface="+mj-lt"/>
              <a:buAutoNum type="arabicPeriod"/>
            </a:pPr>
            <a:r>
              <a:rPr lang="pl-PL" dirty="0"/>
              <a:t>art. 325h – protokół ograniczony - Utrwalenie innych czynności dowodowych następuje w formie protokołu ograniczonego do zapisu najbardziej istotnych oświadczeń osób biorących udział w czynności</a:t>
            </a:r>
          </a:p>
        </p:txBody>
      </p:sp>
    </p:spTree>
    <p:extLst>
      <p:ext uri="{BB962C8B-B14F-4D97-AF65-F5344CB8AC3E}">
        <p14:creationId xmlns:p14="http://schemas.microsoft.com/office/powerpoint/2010/main" val="1646992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Cele postępowania przygotowawczego </a:t>
            </a:r>
          </a:p>
        </p:txBody>
      </p:sp>
      <p:sp>
        <p:nvSpPr>
          <p:cNvPr id="3" name="Symbol zastępczy zawartości 2"/>
          <p:cNvSpPr>
            <a:spLocks noGrp="1"/>
          </p:cNvSpPr>
          <p:nvPr>
            <p:ph idx="1"/>
          </p:nvPr>
        </p:nvSpPr>
        <p:spPr/>
        <p:txBody>
          <a:bodyPr>
            <a:normAutofit fontScale="92500" lnSpcReduction="10000"/>
          </a:bodyPr>
          <a:lstStyle/>
          <a:p>
            <a:pPr algn="just"/>
            <a:r>
              <a:rPr lang="pl-PL" dirty="0"/>
              <a:t>Cele szczegółowe postępowania przygotowawczego wskazane w art. 297 k.p.k. </a:t>
            </a:r>
            <a:r>
              <a:rPr lang="pl-PL" b="1" dirty="0"/>
              <a:t>należy rozpatrywać na tle celów ogólnych procesu karnego z art. 2 § 1 k.p.k</a:t>
            </a:r>
            <a:r>
              <a:rPr lang="pl-PL" dirty="0"/>
              <a:t>. </a:t>
            </a:r>
          </a:p>
          <a:p>
            <a:pPr algn="just"/>
            <a:r>
              <a:rPr lang="pl-PL" dirty="0"/>
              <a:t>Przepis art. 2 § 1 k.p.k. stanowi, że przepisy k.p.k. mają na celu takie ukształtowanie postępowania karnego aby:</a:t>
            </a:r>
          </a:p>
          <a:p>
            <a:pPr marL="441325" lvl="1" indent="-168275" algn="just">
              <a:buFont typeface="+mj-lt"/>
              <a:buAutoNum type="arabicPeriod"/>
            </a:pPr>
            <a:r>
              <a:rPr lang="pl-PL" dirty="0"/>
              <a:t>sprawca przestępstwa został wykryty i pociągnięty do odpowiedzialności a osoba niewinna nie poniosła tej odpowiedzialności </a:t>
            </a:r>
          </a:p>
          <a:p>
            <a:pPr marL="441325" lvl="1" indent="-168275" algn="just">
              <a:buFont typeface="+mj-lt"/>
              <a:buAutoNum type="arabicPeriod"/>
            </a:pPr>
            <a:r>
              <a:rPr lang="pl-PL" dirty="0"/>
              <a:t>poprzez trafne zastosowanie środków przewidzianych w prawie karnym oraz ujawnienie okoliczności sprzyjających popełnieniu przestępstwa osiągnięte zostały zadania postępowania karnego nie tylko w zwalczaniu przestępstw, ale </a:t>
            </a:r>
            <a:r>
              <a:rPr lang="pl-PL" b="1" dirty="0"/>
              <a:t>również zapobieganiu im oraz umacnianiu poszanowania prawa i zasad współżycia społecznego</a:t>
            </a:r>
          </a:p>
          <a:p>
            <a:pPr marL="833120" lvl="2" indent="-285750" algn="just">
              <a:buFont typeface="Wingdings" panose="05000000000000000000" pitchFamily="2" charset="2"/>
              <a:buChar char="Ø"/>
            </a:pPr>
            <a:r>
              <a:rPr lang="pl-PL" dirty="0"/>
              <a:t>ważne dla realizacji przez postępowanie przygotowawcze funkcji profilaktycznej po uchyleniu art. 297 § 2.</a:t>
            </a:r>
          </a:p>
          <a:p>
            <a:pPr marL="441325" lvl="1" indent="-168275" algn="just">
              <a:buFont typeface="+mj-lt"/>
              <a:buAutoNum type="arabicPeriod"/>
            </a:pPr>
            <a:r>
              <a:rPr lang="pl-PL" dirty="0"/>
              <a:t>zostały uwzględnione prawnie chronione interesy pokrzywdzonego przy jednoczesnym poszanowaniu jego godności </a:t>
            </a:r>
          </a:p>
          <a:p>
            <a:pPr marL="441325" lvl="1" indent="-168275" algn="just">
              <a:buFont typeface="+mj-lt"/>
              <a:buAutoNum type="arabicPeriod"/>
            </a:pPr>
            <a:r>
              <a:rPr lang="pl-PL" dirty="0"/>
              <a:t>rozstrzygnięcie sprawy nastąpiło w rozsądnym terminie</a:t>
            </a:r>
          </a:p>
        </p:txBody>
      </p:sp>
    </p:spTree>
    <p:extLst>
      <p:ext uri="{BB962C8B-B14F-4D97-AF65-F5344CB8AC3E}">
        <p14:creationId xmlns:p14="http://schemas.microsoft.com/office/powerpoint/2010/main" val="1213094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fontScale="90000"/>
          </a:bodyPr>
          <a:lstStyle/>
          <a:p>
            <a:r>
              <a:rPr lang="pl-PL" dirty="0"/>
              <a:t>Nadzór prokuratora nad postępowaniem przygotowawczym </a:t>
            </a:r>
          </a:p>
        </p:txBody>
      </p:sp>
      <p:sp>
        <p:nvSpPr>
          <p:cNvPr id="8" name="Symbol zastępczy zawartości 7"/>
          <p:cNvSpPr>
            <a:spLocks noGrp="1"/>
          </p:cNvSpPr>
          <p:nvPr>
            <p:ph idx="1"/>
          </p:nvPr>
        </p:nvSpPr>
        <p:spPr/>
        <p:txBody>
          <a:bodyPr>
            <a:normAutofit fontScale="77500" lnSpcReduction="20000"/>
          </a:bodyPr>
          <a:lstStyle/>
          <a:p>
            <a:pPr marL="0" indent="0" algn="just">
              <a:buNone/>
            </a:pPr>
            <a:r>
              <a:rPr lang="pl-PL" dirty="0"/>
              <a:t>Prokurator jest „panem” postępowania przygotowawczego (</a:t>
            </a:r>
            <a:r>
              <a:rPr lang="pl-PL" i="1" dirty="0"/>
              <a:t>dominus </a:t>
            </a:r>
            <a:r>
              <a:rPr lang="pl-PL" i="1" dirty="0" err="1"/>
              <a:t>litis</a:t>
            </a:r>
            <a:r>
              <a:rPr lang="pl-PL" i="1" dirty="0"/>
              <a:t>)</a:t>
            </a:r>
            <a:endParaRPr lang="pl-PL" dirty="0"/>
          </a:p>
          <a:p>
            <a:pPr marL="0" indent="0" algn="just">
              <a:buNone/>
            </a:pPr>
            <a:r>
              <a:rPr lang="pl-PL" dirty="0"/>
              <a:t>Gdy prokurator nie prowadzi bezpośrednio całego postępowania przygotowawczego, to – wykonując osobiście niektóre czynności procesowe, zatwierdzając postanowienia albo czynności innych organów ścigania, rozpatrując zażalenia – w określonym zakresie kontroluje jego przebieg.</a:t>
            </a:r>
          </a:p>
          <a:p>
            <a:pPr marL="0" indent="0" algn="just">
              <a:buNone/>
            </a:pPr>
            <a:endParaRPr lang="pl-PL" b="1" dirty="0"/>
          </a:p>
          <a:p>
            <a:pPr marL="0" indent="0" algn="just">
              <a:buNone/>
            </a:pPr>
            <a:r>
              <a:rPr lang="pl-PL" b="1" dirty="0"/>
              <a:t>Ogólny nadzór:</a:t>
            </a:r>
          </a:p>
          <a:p>
            <a:pPr marL="266700" indent="-266700" algn="just">
              <a:buFont typeface="+mj-lt"/>
              <a:buAutoNum type="arabicPeriod"/>
            </a:pPr>
            <a:r>
              <a:rPr lang="pl-PL" dirty="0"/>
              <a:t>art. 15 § 1 – Policja i inne organy w zakresie postępowania karnego wykonują m.in. polecenia prokuratora oraz pod nadzorem prokuratora prowadzą śledztwo lub dochodzenie</a:t>
            </a:r>
          </a:p>
          <a:p>
            <a:pPr marL="266700" indent="-266700" algn="just">
              <a:buFont typeface="+mj-lt"/>
              <a:buAutoNum type="arabicPeriod"/>
            </a:pPr>
            <a:r>
              <a:rPr lang="pl-PL" dirty="0"/>
              <a:t>konieczność zatwierdzenia przez prokuratora niektórych decyzji (rozstrzygnięć) wydawanych w postępowaniu przygotowawczym</a:t>
            </a:r>
          </a:p>
          <a:p>
            <a:pPr lvl="1" algn="just"/>
            <a:r>
              <a:rPr lang="pl-PL" dirty="0"/>
              <a:t>np. postanowienie o umorzeniu dochodzenia prowadzonego przeciwko osobie; postanowienie o zawieszeniu dochodzenia (art. 325e § 2); postanowienie o zawieszeniu śledztwa (art. 325)</a:t>
            </a:r>
          </a:p>
          <a:p>
            <a:pPr marL="266700" indent="-266700" algn="just">
              <a:buFont typeface="+mj-lt"/>
              <a:buAutoNum type="arabicPeriod"/>
            </a:pPr>
            <a:r>
              <a:rPr lang="pl-PL" dirty="0"/>
              <a:t>Prokurator rozpoznaje część zażaleń – tzw. horyzontalna kontrola postępowania przygotowawczego (art. 302)</a:t>
            </a:r>
          </a:p>
          <a:p>
            <a:pPr marL="0" indent="0" algn="just">
              <a:buNone/>
            </a:pPr>
            <a:endParaRPr lang="pl-PL" dirty="0"/>
          </a:p>
        </p:txBody>
      </p:sp>
    </p:spTree>
    <p:extLst>
      <p:ext uri="{BB962C8B-B14F-4D97-AF65-F5344CB8AC3E}">
        <p14:creationId xmlns:p14="http://schemas.microsoft.com/office/powerpoint/2010/main" val="1585592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Nadzór prokuratora nad postępowaniem przygotowawczym </a:t>
            </a:r>
          </a:p>
        </p:txBody>
      </p:sp>
      <p:sp>
        <p:nvSpPr>
          <p:cNvPr id="3" name="Symbol zastępczy zawartości 2"/>
          <p:cNvSpPr>
            <a:spLocks noGrp="1"/>
          </p:cNvSpPr>
          <p:nvPr>
            <p:ph sz="quarter" idx="1"/>
          </p:nvPr>
        </p:nvSpPr>
        <p:spPr/>
        <p:txBody>
          <a:bodyPr>
            <a:normAutofit/>
          </a:bodyPr>
          <a:lstStyle/>
          <a:p>
            <a:pPr algn="just"/>
            <a:r>
              <a:rPr lang="pl-PL" dirty="0"/>
              <a:t>Prokurator sprawuje nadzór nad postępowaniem przygotowawczym, </a:t>
            </a:r>
            <a:r>
              <a:rPr lang="pl-PL" b="1" dirty="0"/>
              <a:t>w zakresie w jakim sam go nie prowadzi. </a:t>
            </a:r>
            <a:r>
              <a:rPr lang="pl-PL" dirty="0"/>
              <a:t>Może również objąć nadzorem tzw. czynności sprawdzające (art. 307)</a:t>
            </a:r>
          </a:p>
          <a:p>
            <a:pPr algn="just"/>
            <a:r>
              <a:rPr lang="pl-PL" dirty="0"/>
              <a:t>Ponadto, ma obowiązek czuwać nad prawidłowym i sprawnym przebiegiem całego postępowania. </a:t>
            </a:r>
          </a:p>
          <a:p>
            <a:pPr algn="just"/>
            <a:r>
              <a:rPr lang="pl-PL" dirty="0"/>
              <a:t>W ramach sprawowanego nadzoru prokurator powinien zadbać by zostały zrealizowane cele z art. 297 k.p.k., czuwać nad zgodnością przebiegu postępowania z przepisami prawa, w szczególności z zachowaniem praw podejrzanego, pokrzywdzonego i innych uczestników postępowania oraz udzielać organom ścigania pomocy w rozstrzyganiu kwestii prawnych. </a:t>
            </a:r>
          </a:p>
          <a:p>
            <a:pPr marL="0" indent="0" algn="just">
              <a:buNone/>
            </a:pPr>
            <a:endParaRPr lang="pl-PL" dirty="0"/>
          </a:p>
        </p:txBody>
      </p:sp>
    </p:spTree>
    <p:extLst>
      <p:ext uri="{BB962C8B-B14F-4D97-AF65-F5344CB8AC3E}">
        <p14:creationId xmlns:p14="http://schemas.microsoft.com/office/powerpoint/2010/main" val="450678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Nadzór prokuratora nad postępowaniem przygotowawczym </a:t>
            </a:r>
          </a:p>
        </p:txBody>
      </p:sp>
      <p:sp>
        <p:nvSpPr>
          <p:cNvPr id="3" name="Symbol zastępczy zawartości 2"/>
          <p:cNvSpPr>
            <a:spLocks noGrp="1"/>
          </p:cNvSpPr>
          <p:nvPr>
            <p:ph idx="1"/>
          </p:nvPr>
        </p:nvSpPr>
        <p:spPr/>
        <p:txBody>
          <a:bodyPr>
            <a:normAutofit fontScale="92500" lnSpcReduction="10000"/>
          </a:bodyPr>
          <a:lstStyle/>
          <a:p>
            <a:pPr marL="0" indent="0" algn="just">
              <a:buNone/>
            </a:pPr>
            <a:r>
              <a:rPr lang="pl-PL" dirty="0"/>
              <a:t>Formy wykonywania nadzoru: </a:t>
            </a:r>
          </a:p>
          <a:p>
            <a:pPr marL="514350" indent="-514350" algn="just">
              <a:buAutoNum type="arabicPeriod"/>
            </a:pPr>
            <a:r>
              <a:rPr lang="pl-PL" b="1" dirty="0"/>
              <a:t>Zaznajamianie</a:t>
            </a:r>
            <a:r>
              <a:rPr lang="pl-PL" dirty="0"/>
              <a:t> </a:t>
            </a:r>
            <a:r>
              <a:rPr lang="pl-PL" b="1" dirty="0"/>
              <a:t>się</a:t>
            </a:r>
            <a:r>
              <a:rPr lang="pl-PL" dirty="0"/>
              <a:t> z zamierzeniami prowadzącego postępowanie, </a:t>
            </a:r>
            <a:r>
              <a:rPr lang="pl-PL" b="1" dirty="0"/>
              <a:t>wskazywanie kierunków </a:t>
            </a:r>
            <a:r>
              <a:rPr lang="pl-PL" dirty="0"/>
              <a:t>postępowania oraz </a:t>
            </a:r>
            <a:r>
              <a:rPr lang="pl-PL" b="1" dirty="0"/>
              <a:t>wydawanie</a:t>
            </a:r>
            <a:r>
              <a:rPr lang="pl-PL" dirty="0"/>
              <a:t> co do powyższych kwestii </a:t>
            </a:r>
            <a:r>
              <a:rPr lang="pl-PL" b="1" dirty="0"/>
              <a:t>zarządzeń.</a:t>
            </a:r>
            <a:endParaRPr lang="pl-PL" dirty="0"/>
          </a:p>
          <a:p>
            <a:pPr marL="514350" indent="-514350" algn="just">
              <a:buAutoNum type="arabicPeriod"/>
            </a:pPr>
            <a:r>
              <a:rPr lang="pl-PL" dirty="0"/>
              <a:t>Żądanie </a:t>
            </a:r>
            <a:r>
              <a:rPr lang="pl-PL" b="1" dirty="0"/>
              <a:t>przedstawienia materiałów </a:t>
            </a:r>
            <a:r>
              <a:rPr lang="pl-PL" dirty="0"/>
              <a:t>zbieranych w postępowaniu przygotowawczym. </a:t>
            </a:r>
          </a:p>
          <a:p>
            <a:pPr marL="514350" indent="-514350" algn="just">
              <a:buAutoNum type="arabicPeriod"/>
            </a:pPr>
            <a:r>
              <a:rPr lang="pl-PL" b="1" dirty="0"/>
              <a:t>Uczestniczenie w czynnościach</a:t>
            </a:r>
            <a:r>
              <a:rPr lang="pl-PL" dirty="0"/>
              <a:t> dokonywanych przez prowadzących postępowanie, </a:t>
            </a:r>
            <a:r>
              <a:rPr lang="pl-PL" b="1" dirty="0"/>
              <a:t>osobiste przeprowadzanie niektórych czynności albo przejęcie sprawy do swojego prowadzenia</a:t>
            </a:r>
            <a:r>
              <a:rPr lang="pl-PL" dirty="0"/>
              <a:t>. </a:t>
            </a:r>
          </a:p>
          <a:p>
            <a:pPr marL="514350" indent="-514350" algn="just">
              <a:buAutoNum type="arabicPeriod"/>
            </a:pPr>
            <a:r>
              <a:rPr lang="pl-PL" b="1" dirty="0"/>
              <a:t>Wydawanie postanowień, zarządzeń lub poleceń </a:t>
            </a:r>
            <a:r>
              <a:rPr lang="pl-PL" dirty="0"/>
              <a:t>oraz </a:t>
            </a:r>
            <a:r>
              <a:rPr lang="pl-PL" b="1" dirty="0"/>
              <a:t>zmienianie i uchylanie </a:t>
            </a:r>
            <a:r>
              <a:rPr lang="pl-PL" dirty="0"/>
              <a:t>postanowień i zarządzeń wydanych przez prowadzącego postępowanie. </a:t>
            </a:r>
          </a:p>
          <a:p>
            <a:pPr marL="0" indent="0" algn="just">
              <a:buNone/>
            </a:pPr>
            <a:endParaRPr lang="pl-PL" b="1" dirty="0"/>
          </a:p>
        </p:txBody>
      </p:sp>
    </p:spTree>
    <p:extLst>
      <p:ext uri="{BB962C8B-B14F-4D97-AF65-F5344CB8AC3E}">
        <p14:creationId xmlns:p14="http://schemas.microsoft.com/office/powerpoint/2010/main" val="1230772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Nadzór prokuratora nad postępowaniem przygotowawczym </a:t>
            </a:r>
          </a:p>
        </p:txBody>
      </p:sp>
      <p:sp>
        <p:nvSpPr>
          <p:cNvPr id="3" name="Symbol zastępczy zawartości 2"/>
          <p:cNvSpPr>
            <a:spLocks noGrp="1"/>
          </p:cNvSpPr>
          <p:nvPr>
            <p:ph sz="quarter" idx="1"/>
          </p:nvPr>
        </p:nvSpPr>
        <p:spPr/>
        <p:txBody>
          <a:bodyPr/>
          <a:lstStyle/>
          <a:p>
            <a:pPr marL="0" indent="0" algn="just">
              <a:buNone/>
            </a:pPr>
            <a:r>
              <a:rPr lang="pl-PL" dirty="0"/>
              <a:t>Formy nadzoru to również: </a:t>
            </a:r>
          </a:p>
          <a:p>
            <a:pPr marL="514350" indent="-514350" algn="just">
              <a:buFont typeface="+mj-lt"/>
              <a:buAutoNum type="arabicPeriod"/>
            </a:pPr>
            <a:r>
              <a:rPr lang="pl-PL" dirty="0"/>
              <a:t>podjęcie na nowo umorzonego postępowania (art. 327 § 1) </a:t>
            </a:r>
          </a:p>
          <a:p>
            <a:pPr marL="514350" indent="-514350" algn="just">
              <a:buFont typeface="+mj-lt"/>
              <a:buAutoNum type="arabicPeriod"/>
            </a:pPr>
            <a:r>
              <a:rPr lang="pl-PL" dirty="0"/>
              <a:t>wznowienie prawomocnie umorzonego postępowania (art. 327 § 2)</a:t>
            </a:r>
          </a:p>
          <a:p>
            <a:pPr marL="514350" indent="-514350" algn="just">
              <a:buFont typeface="+mj-lt"/>
              <a:buAutoNum type="arabicPeriod"/>
            </a:pPr>
            <a:r>
              <a:rPr lang="pl-PL" dirty="0"/>
              <a:t>uchylenie przez PG prawomocnego postanowienia o umorzeniu (art. 328)</a:t>
            </a:r>
          </a:p>
        </p:txBody>
      </p:sp>
    </p:spTree>
    <p:extLst>
      <p:ext uri="{BB962C8B-B14F-4D97-AF65-F5344CB8AC3E}">
        <p14:creationId xmlns:p14="http://schemas.microsoft.com/office/powerpoint/2010/main" val="671186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Podjęcie na nowo umorzonego postępowania</a:t>
            </a:r>
          </a:p>
        </p:txBody>
      </p:sp>
      <p:sp>
        <p:nvSpPr>
          <p:cNvPr id="3" name="Symbol zastępczy zawartości 2"/>
          <p:cNvSpPr>
            <a:spLocks noGrp="1"/>
          </p:cNvSpPr>
          <p:nvPr>
            <p:ph idx="1"/>
          </p:nvPr>
        </p:nvSpPr>
        <p:spPr/>
        <p:txBody>
          <a:bodyPr/>
          <a:lstStyle/>
          <a:p>
            <a:pPr algn="just"/>
            <a:r>
              <a:rPr lang="pl-PL" dirty="0"/>
              <a:t>art. 327 § 1 </a:t>
            </a:r>
          </a:p>
          <a:p>
            <a:pPr algn="just"/>
            <a:r>
              <a:rPr lang="pl-PL" dirty="0"/>
              <a:t>Postępowanie przygotowawcze może być </a:t>
            </a:r>
            <a:r>
              <a:rPr lang="pl-PL" b="1" dirty="0"/>
              <a:t>podjęte na nowo</a:t>
            </a:r>
            <a:r>
              <a:rPr lang="pl-PL" dirty="0"/>
              <a:t> w każdym czasie – aż do przedawnienia karalności przestępstwa </a:t>
            </a:r>
            <a:r>
              <a:rPr lang="pl-PL" b="1" u="sng" dirty="0"/>
              <a:t>jeżeli</a:t>
            </a:r>
            <a:r>
              <a:rPr lang="pl-PL" dirty="0"/>
              <a:t> </a:t>
            </a:r>
            <a:r>
              <a:rPr lang="pl-PL" b="1" u="sng" dirty="0"/>
              <a:t>nie będzie toczyć się przeciw osobie, która w poprzednim postępowaniu występowała w charakterze podejrzanego. </a:t>
            </a:r>
            <a:endParaRPr lang="pl-PL" dirty="0"/>
          </a:p>
          <a:p>
            <a:pPr algn="just"/>
            <a:r>
              <a:rPr lang="pl-PL" dirty="0"/>
              <a:t>Postępowanie podejmuje </a:t>
            </a:r>
            <a:r>
              <a:rPr lang="pl-PL" b="1" u="sng" dirty="0"/>
              <a:t>prokurator</a:t>
            </a:r>
            <a:r>
              <a:rPr lang="pl-PL" dirty="0"/>
              <a:t> – może być nim także ten, który wydał lub zatwierdził postanowienie o umorzeniu albo inny prokurator, w tym prokurator nadrzędny </a:t>
            </a:r>
          </a:p>
          <a:p>
            <a:pPr lvl="1" algn="just"/>
            <a:r>
              <a:rPr lang="pl-PL" dirty="0"/>
              <a:t>przepis nie wprowadza ograniczeń w tym zakresie.</a:t>
            </a:r>
          </a:p>
        </p:txBody>
      </p:sp>
    </p:spTree>
    <p:extLst>
      <p:ext uri="{BB962C8B-B14F-4D97-AF65-F5344CB8AC3E}">
        <p14:creationId xmlns:p14="http://schemas.microsoft.com/office/powerpoint/2010/main" val="3729944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Wznowienie prawomocnie umorzonego postępowania</a:t>
            </a:r>
          </a:p>
        </p:txBody>
      </p:sp>
      <p:sp>
        <p:nvSpPr>
          <p:cNvPr id="3" name="Symbol zastępczy zawartości 2"/>
          <p:cNvSpPr>
            <a:spLocks noGrp="1"/>
          </p:cNvSpPr>
          <p:nvPr>
            <p:ph idx="1"/>
          </p:nvPr>
        </p:nvSpPr>
        <p:spPr/>
        <p:txBody>
          <a:bodyPr>
            <a:normAutofit fontScale="92500" lnSpcReduction="20000"/>
          </a:bodyPr>
          <a:lstStyle/>
          <a:p>
            <a:pPr algn="just"/>
            <a:r>
              <a:rPr lang="pl-PL" dirty="0"/>
              <a:t>art. 327 § 2 </a:t>
            </a:r>
          </a:p>
          <a:p>
            <a:pPr algn="just"/>
            <a:r>
              <a:rPr lang="pl-PL" dirty="0"/>
              <a:t>Możliwość ponownego prowadzenia postępowania </a:t>
            </a:r>
            <a:r>
              <a:rPr lang="pl-PL" b="1" u="sng" dirty="0"/>
              <a:t>przeciwko osobie, która w prawomocnie umorzonym postępowaniu występowała w charakterze podejrzanego. </a:t>
            </a:r>
          </a:p>
          <a:p>
            <a:pPr algn="just"/>
            <a:r>
              <a:rPr lang="pl-PL" dirty="0"/>
              <a:t>Warunek – ujawnienie </a:t>
            </a:r>
            <a:r>
              <a:rPr lang="pl-PL" b="1" u="sng" dirty="0"/>
              <a:t>nowych</a:t>
            </a:r>
            <a:r>
              <a:rPr lang="pl-PL" dirty="0"/>
              <a:t> </a:t>
            </a:r>
            <a:r>
              <a:rPr lang="pl-PL" b="1" u="sng" dirty="0"/>
              <a:t>istotnych faktów lub dowodów </a:t>
            </a:r>
            <a:r>
              <a:rPr lang="pl-PL" dirty="0"/>
              <a:t>nieznanych w poprzednim postępowaniu albo wystąpienie okoliczności z art. 11 § 3. </a:t>
            </a:r>
          </a:p>
          <a:p>
            <a:pPr lvl="1" algn="just"/>
            <a:r>
              <a:rPr lang="pl-PL" dirty="0"/>
              <a:t>takie fakty i dowody, które zwiększają prawdopodobieństwo wniesienia aktu oskarżenia przeciwko konkretnej osobie;</a:t>
            </a:r>
          </a:p>
          <a:p>
            <a:pPr lvl="1" algn="just"/>
            <a:r>
              <a:rPr lang="pl-PL" dirty="0"/>
              <a:t>nowe fakty, czyli takie które nie były znane w poprzednim postępowaniu ale mogą pochodzić zarówno z nowych źródeł dowodowych jak i z tych, które występowały w poprzednim postępowaniu</a:t>
            </a:r>
          </a:p>
          <a:p>
            <a:pPr lvl="1" algn="just"/>
            <a:r>
              <a:rPr lang="pl-PL" dirty="0"/>
              <a:t>nowym dowodem będzie także dowód znany stronie, ale nieznany organowi</a:t>
            </a:r>
          </a:p>
          <a:p>
            <a:pPr algn="just"/>
            <a:r>
              <a:rPr lang="pl-PL" dirty="0"/>
              <a:t>Wznowić postępowanie może </a:t>
            </a:r>
            <a:r>
              <a:rPr lang="pl-PL" b="1" dirty="0"/>
              <a:t>prokurator nadrzędny nad tym, który wydał lub zatwierdził postanowienie o umorzeniu.</a:t>
            </a:r>
            <a:endParaRPr lang="pl-PL" dirty="0"/>
          </a:p>
          <a:p>
            <a:pPr algn="just"/>
            <a:endParaRPr lang="pl-PL" dirty="0"/>
          </a:p>
        </p:txBody>
      </p:sp>
    </p:spTree>
    <p:extLst>
      <p:ext uri="{BB962C8B-B14F-4D97-AF65-F5344CB8AC3E}">
        <p14:creationId xmlns:p14="http://schemas.microsoft.com/office/powerpoint/2010/main" val="4128884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Uchylenie przez PG prawomocnego postanowienia o umorzeniu</a:t>
            </a:r>
          </a:p>
        </p:txBody>
      </p:sp>
      <p:sp>
        <p:nvSpPr>
          <p:cNvPr id="3" name="Symbol zastępczy zawartości 2"/>
          <p:cNvSpPr>
            <a:spLocks noGrp="1"/>
          </p:cNvSpPr>
          <p:nvPr>
            <p:ph idx="1"/>
          </p:nvPr>
        </p:nvSpPr>
        <p:spPr>
          <a:xfrm>
            <a:off x="1261872" y="1828800"/>
            <a:ext cx="8595360" cy="5130800"/>
          </a:xfrm>
        </p:spPr>
        <p:txBody>
          <a:bodyPr>
            <a:normAutofit fontScale="85000" lnSpcReduction="10000"/>
          </a:bodyPr>
          <a:lstStyle/>
          <a:p>
            <a:pPr algn="just"/>
            <a:r>
              <a:rPr lang="pl-PL" dirty="0"/>
              <a:t>Możliwość ponownego prowadzenia postępowania przygotowawczego przeciwko osobie, która w prawomocnie umorzonym postępowaniu występowała w charakterze podejrzanego, jeżeli umorzenie to było niezasadne. </a:t>
            </a:r>
          </a:p>
          <a:p>
            <a:pPr lvl="1" algn="just"/>
            <a:r>
              <a:rPr lang="pl-PL" dirty="0"/>
              <a:t>niezależenie od pojawienia się nowych faktów lub dowodów; </a:t>
            </a:r>
          </a:p>
          <a:p>
            <a:pPr lvl="1" algn="just"/>
            <a:r>
              <a:rPr lang="pl-PL" dirty="0"/>
              <a:t>możliwość naprawienia błędów postępowania</a:t>
            </a:r>
          </a:p>
          <a:p>
            <a:pPr algn="just"/>
            <a:r>
              <a:rPr lang="pl-PL" b="1" dirty="0"/>
              <a:t>Prokurator Generalny </a:t>
            </a:r>
            <a:endParaRPr lang="pl-PL" dirty="0"/>
          </a:p>
          <a:p>
            <a:pPr algn="just"/>
            <a:r>
              <a:rPr lang="pl-PL" dirty="0"/>
              <a:t>Nie dotyczy to wypadku, gdy sąd utrzymał w mocy postanowienie o umorzeniu (rozpoznając wniesione zażalenie). </a:t>
            </a:r>
          </a:p>
          <a:p>
            <a:pPr algn="just"/>
            <a:r>
              <a:rPr lang="pl-PL" dirty="0"/>
              <a:t>Uznanie umorzenia za niezasadne, wtedy gdy: </a:t>
            </a:r>
          </a:p>
          <a:p>
            <a:pPr lvl="1" algn="just"/>
            <a:r>
              <a:rPr lang="pl-PL" dirty="0"/>
              <a:t>prokurator niewłaściwie zinterpretował dowody i uznał, że nie wystarczały do sporządzenia aktu oskarżenia</a:t>
            </a:r>
          </a:p>
          <a:p>
            <a:pPr lvl="1" algn="just"/>
            <a:r>
              <a:rPr lang="pl-PL" dirty="0"/>
              <a:t>prokurator niewłaściwie zinterpretował przepisy, przyjmując, że czyn nie zawiera znamion przestępstwa albo mylnie przyjął, że nastąpiło przedawnienie karalności. </a:t>
            </a:r>
          </a:p>
          <a:p>
            <a:pPr algn="just"/>
            <a:r>
              <a:rPr lang="pl-PL" dirty="0"/>
              <a:t>„Wzruszenie” postępowania na niekorzyść podejrzanego możliwe tylko przez 1 rok</a:t>
            </a:r>
          </a:p>
          <a:p>
            <a:pPr lvl="1" algn="just"/>
            <a:r>
              <a:rPr lang="pl-PL" dirty="0"/>
              <a:t>Po upływie roku od daty uprawomocnienia się postanowienia o umorzeniu PG może uchylić lub zmienić postanowienie albo jego uzasadnienie </a:t>
            </a:r>
            <a:r>
              <a:rPr lang="pl-PL" b="1" dirty="0"/>
              <a:t>jedynie na korzyść podejrzanego.</a:t>
            </a:r>
            <a:endParaRPr lang="pl-PL" dirty="0"/>
          </a:p>
        </p:txBody>
      </p:sp>
    </p:spTree>
    <p:extLst>
      <p:ext uri="{BB962C8B-B14F-4D97-AF65-F5344CB8AC3E}">
        <p14:creationId xmlns:p14="http://schemas.microsoft.com/office/powerpoint/2010/main" val="1072695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35687" y="0"/>
            <a:ext cx="10972800" cy="1143000"/>
          </a:xfrm>
        </p:spPr>
        <p:txBody>
          <a:bodyPr>
            <a:normAutofit/>
          </a:bodyPr>
          <a:lstStyle/>
          <a:p>
            <a:r>
              <a:rPr lang="pl-PL" sz="3200" dirty="0"/>
              <a:t>Udział sądu w postępowaniu przygotowawczym</a:t>
            </a:r>
          </a:p>
        </p:txBody>
      </p:sp>
      <p:sp>
        <p:nvSpPr>
          <p:cNvPr id="3" name="Symbol zastępczy zawartości 2"/>
          <p:cNvSpPr>
            <a:spLocks noGrp="1"/>
          </p:cNvSpPr>
          <p:nvPr>
            <p:ph idx="1"/>
          </p:nvPr>
        </p:nvSpPr>
        <p:spPr>
          <a:xfrm>
            <a:off x="431128" y="1074821"/>
            <a:ext cx="10862514" cy="6168190"/>
          </a:xfrm>
        </p:spPr>
        <p:txBody>
          <a:bodyPr>
            <a:noAutofit/>
          </a:bodyPr>
          <a:lstStyle/>
          <a:p>
            <a:pPr marL="0" indent="0" algn="just">
              <a:buNone/>
            </a:pPr>
            <a:r>
              <a:rPr lang="pl-PL" sz="2150" dirty="0">
                <a:latin typeface="Times New Roman" pitchFamily="18" charset="0"/>
                <a:cs typeface="Times New Roman" pitchFamily="18" charset="0"/>
              </a:rPr>
              <a:t>Wyróżniamy trzy formy udziału sądu w postępowaniu przygotowawczym:</a:t>
            </a:r>
          </a:p>
          <a:p>
            <a:pPr marL="514350" indent="-514350" algn="just">
              <a:buAutoNum type="arabicParenR"/>
            </a:pPr>
            <a:r>
              <a:rPr lang="pl-PL" sz="2150" dirty="0">
                <a:latin typeface="Times New Roman" pitchFamily="18" charset="0"/>
                <a:cs typeface="Times New Roman" pitchFamily="18" charset="0"/>
              </a:rPr>
              <a:t>klasyczna instytucja </a:t>
            </a:r>
            <a:r>
              <a:rPr lang="pl-PL" sz="2150" b="1" dirty="0">
                <a:latin typeface="Times New Roman" pitchFamily="18" charset="0"/>
                <a:cs typeface="Times New Roman" pitchFamily="18" charset="0"/>
              </a:rPr>
              <a:t>sędziego śledczego</a:t>
            </a:r>
            <a:r>
              <a:rPr lang="pl-PL" sz="2150" dirty="0">
                <a:latin typeface="Times New Roman" pitchFamily="18" charset="0"/>
                <a:cs typeface="Times New Roman" pitchFamily="18" charset="0"/>
              </a:rPr>
              <a:t>;</a:t>
            </a:r>
          </a:p>
          <a:p>
            <a:pPr marL="514350" indent="-514350" algn="just">
              <a:buAutoNum type="arabicParenR"/>
            </a:pPr>
            <a:r>
              <a:rPr lang="pl-PL" sz="2150" dirty="0">
                <a:latin typeface="Times New Roman" pitchFamily="18" charset="0"/>
                <a:cs typeface="Times New Roman" pitchFamily="18" charset="0"/>
              </a:rPr>
              <a:t>instytucja tzw. </a:t>
            </a:r>
            <a:r>
              <a:rPr lang="pl-PL" sz="2150" b="1" dirty="0">
                <a:latin typeface="Times New Roman" pitchFamily="18" charset="0"/>
                <a:cs typeface="Times New Roman" pitchFamily="18" charset="0"/>
              </a:rPr>
              <a:t>sędziego ds. postępowania przygotowawczego (ds. śledztwa)</a:t>
            </a:r>
            <a:r>
              <a:rPr lang="pl-PL" sz="2150" dirty="0">
                <a:latin typeface="Times New Roman" pitchFamily="18" charset="0"/>
                <a:cs typeface="Times New Roman" pitchFamily="18" charset="0"/>
              </a:rPr>
              <a:t>;</a:t>
            </a:r>
          </a:p>
          <a:p>
            <a:pPr marL="514350" indent="-514350" algn="just">
              <a:buAutoNum type="arabicParenR"/>
            </a:pPr>
            <a:r>
              <a:rPr lang="pl-PL" sz="2150" u="sng" dirty="0">
                <a:latin typeface="Times New Roman" pitchFamily="18" charset="0"/>
                <a:cs typeface="Times New Roman" pitchFamily="18" charset="0"/>
              </a:rPr>
              <a:t>model występujący </a:t>
            </a:r>
            <a:r>
              <a:rPr lang="pl-PL" sz="2150" i="1" u="sng" dirty="0">
                <a:latin typeface="Times New Roman" pitchFamily="18" charset="0"/>
                <a:cs typeface="Times New Roman" pitchFamily="18" charset="0"/>
              </a:rPr>
              <a:t>de lege lata</a:t>
            </a:r>
            <a:r>
              <a:rPr lang="pl-PL" sz="2150" u="sng" dirty="0">
                <a:latin typeface="Times New Roman" pitchFamily="18" charset="0"/>
                <a:cs typeface="Times New Roman" pitchFamily="18" charset="0"/>
              </a:rPr>
              <a:t> w Polsce </a:t>
            </a:r>
            <a:r>
              <a:rPr lang="pl-PL" sz="2150" dirty="0">
                <a:latin typeface="Times New Roman" pitchFamily="18" charset="0"/>
                <a:cs typeface="Times New Roman" pitchFamily="18" charset="0"/>
              </a:rPr>
              <a:t>-  rola sądu w PP wyraża się w spełnianiu 3 funkcji:</a:t>
            </a:r>
          </a:p>
          <a:p>
            <a:pPr marL="0" indent="0" algn="just">
              <a:buNone/>
            </a:pPr>
            <a:r>
              <a:rPr lang="pl-PL" sz="2150" dirty="0">
                <a:latin typeface="Times New Roman" pitchFamily="18" charset="0"/>
                <a:cs typeface="Times New Roman" pitchFamily="18" charset="0"/>
              </a:rPr>
              <a:t>	a) organu decyzyjnego, podejmującego określone decyzje procesowe dotyczącego określonych praw i wolności oskarżonego, np. decyzje o TA, obserwacji psychiatrycznej, kontroli rozmów, wydawania listu żelaznego;</a:t>
            </a:r>
          </a:p>
          <a:p>
            <a:pPr marL="0" indent="0" algn="just">
              <a:buNone/>
            </a:pPr>
            <a:r>
              <a:rPr lang="pl-PL" sz="2150" dirty="0">
                <a:latin typeface="Times New Roman" pitchFamily="18" charset="0"/>
                <a:cs typeface="Times New Roman" pitchFamily="18" charset="0"/>
              </a:rPr>
              <a:t>	b) organu kontrolnego, rozpoznające zażalenia na decyzję prokuratora, stosownie do art. 465 § 2 KPK i innych organów PP stosownie do art. 246;</a:t>
            </a:r>
          </a:p>
          <a:p>
            <a:pPr marL="0" indent="0" algn="just">
              <a:buNone/>
            </a:pPr>
            <a:r>
              <a:rPr lang="pl-PL" sz="2150" dirty="0">
                <a:latin typeface="Times New Roman" pitchFamily="18" charset="0"/>
                <a:cs typeface="Times New Roman" pitchFamily="18" charset="0"/>
              </a:rPr>
              <a:t>	c) stosownie do czynności dowodowych (dokonując je) 185a i 185d; art. 316 § 3 k.p.k.</a:t>
            </a:r>
          </a:p>
        </p:txBody>
      </p:sp>
    </p:spTree>
    <p:extLst>
      <p:ext uri="{BB962C8B-B14F-4D97-AF65-F5344CB8AC3E}">
        <p14:creationId xmlns:p14="http://schemas.microsoft.com/office/powerpoint/2010/main" val="3762027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61871" y="294198"/>
            <a:ext cx="10144065" cy="1470434"/>
          </a:xfrm>
        </p:spPr>
        <p:txBody>
          <a:bodyPr>
            <a:normAutofit/>
          </a:bodyPr>
          <a:lstStyle/>
          <a:p>
            <a:r>
              <a:rPr lang="pl-PL" dirty="0"/>
              <a:t>Rola sądu w postępowaniu przygotowawczym </a:t>
            </a:r>
          </a:p>
        </p:txBody>
      </p:sp>
      <p:sp>
        <p:nvSpPr>
          <p:cNvPr id="3" name="Symbol zastępczy zawartości 2"/>
          <p:cNvSpPr>
            <a:spLocks noGrp="1"/>
          </p:cNvSpPr>
          <p:nvPr>
            <p:ph idx="1"/>
          </p:nvPr>
        </p:nvSpPr>
        <p:spPr/>
        <p:txBody>
          <a:bodyPr>
            <a:normAutofit fontScale="85000" lnSpcReduction="20000"/>
          </a:bodyPr>
          <a:lstStyle/>
          <a:p>
            <a:pPr algn="just"/>
            <a:r>
              <a:rPr lang="pl-PL" dirty="0"/>
              <a:t>Art. 298 § 2 k.p.k.  - określone w ustawie czynności w postępowaniu przygotowawczym przeprowadza sąd. </a:t>
            </a:r>
          </a:p>
          <a:p>
            <a:pPr algn="just"/>
            <a:r>
              <a:rPr lang="pl-PL" dirty="0"/>
              <a:t>K.p.k. przyznaje sądowi szereg uprawnień w toku postępowania przygotowawczego. </a:t>
            </a:r>
            <a:r>
              <a:rPr lang="pl-PL" b="1" u="sng" dirty="0"/>
              <a:t>W żadnym wypadku nie oznacza to, że sąd prowadzi postępowanie przygotowawcze. Ingerencja sądu jest dopuszczalna tylko wtedy, gdy k.p.k. tak stanowi</a:t>
            </a:r>
            <a:r>
              <a:rPr lang="pl-PL" dirty="0"/>
              <a:t>, ze względu na gwarancje procesowe stron pierwszego stadium procesu oraz zwiększenie wiarygodności dowodów uzyskanych w tym etapie. </a:t>
            </a:r>
            <a:endParaRPr lang="pl-PL" b="1" u="sng" dirty="0"/>
          </a:p>
          <a:p>
            <a:pPr algn="just"/>
            <a:r>
              <a:rPr lang="pl-PL" dirty="0"/>
              <a:t>Zwiększenie czynnika sądowego w pierwszym stadium procesu ma przede wszystkim znaczenie </a:t>
            </a:r>
            <a:r>
              <a:rPr lang="pl-PL" b="1" dirty="0"/>
              <a:t>gwarancyjne i kontrolne</a:t>
            </a:r>
            <a:r>
              <a:rPr lang="pl-PL" dirty="0"/>
              <a:t>. </a:t>
            </a:r>
          </a:p>
          <a:p>
            <a:pPr algn="just"/>
            <a:r>
              <a:rPr lang="pl-PL" dirty="0"/>
              <a:t>Pośredni i bezpośredni wpływ na przebieg postępowania przygotowawczego</a:t>
            </a:r>
          </a:p>
          <a:p>
            <a:pPr lvl="1" algn="just"/>
            <a:r>
              <a:rPr lang="pl-PL" dirty="0"/>
              <a:t>pośredni – ocena materiału dowodowego zebranego w postępowaniu przygotowawczym podczas rozprawy głównej; </a:t>
            </a:r>
          </a:p>
          <a:p>
            <a:pPr algn="just"/>
            <a:r>
              <a:rPr lang="pl-PL" dirty="0"/>
              <a:t>„</a:t>
            </a:r>
            <a:r>
              <a:rPr lang="pl-PL" b="1" dirty="0"/>
              <a:t>Stopień bezpośredniego oddziaływania sądu na postępowanie przygotowawcze jest zawsze miarą stopnia wolności obywatelskich</a:t>
            </a:r>
            <a:r>
              <a:rPr lang="pl-PL" dirty="0"/>
              <a:t>”</a:t>
            </a:r>
          </a:p>
          <a:p>
            <a:pPr marL="0" indent="0" algn="r">
              <a:spcBef>
                <a:spcPts val="0"/>
              </a:spcBef>
              <a:buNone/>
            </a:pPr>
            <a:r>
              <a:rPr lang="pl-PL" i="1" dirty="0"/>
              <a:t>S. Waltoś, </a:t>
            </a:r>
            <a:r>
              <a:rPr lang="pl-PL" dirty="0"/>
              <a:t>Proces Karny, </a:t>
            </a:r>
          </a:p>
          <a:p>
            <a:pPr marL="0" indent="0" algn="r">
              <a:spcBef>
                <a:spcPts val="0"/>
              </a:spcBef>
              <a:buNone/>
            </a:pPr>
            <a:r>
              <a:rPr lang="pl-PL" i="1" dirty="0"/>
              <a:t>Warszawa 2009,s. 504</a:t>
            </a:r>
          </a:p>
        </p:txBody>
      </p:sp>
    </p:spTree>
    <p:extLst>
      <p:ext uri="{BB962C8B-B14F-4D97-AF65-F5344CB8AC3E}">
        <p14:creationId xmlns:p14="http://schemas.microsoft.com/office/powerpoint/2010/main" val="393569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Czynności sądu w postępowaniu przygotowawczym </a:t>
            </a:r>
          </a:p>
        </p:txBody>
      </p:sp>
      <p:sp>
        <p:nvSpPr>
          <p:cNvPr id="3" name="Symbol zastępczy zawartości 2"/>
          <p:cNvSpPr>
            <a:spLocks noGrp="1"/>
          </p:cNvSpPr>
          <p:nvPr>
            <p:ph idx="1"/>
          </p:nvPr>
        </p:nvSpPr>
        <p:spPr/>
        <p:txBody>
          <a:bodyPr>
            <a:normAutofit fontScale="77500" lnSpcReduction="20000"/>
          </a:bodyPr>
          <a:lstStyle/>
          <a:p>
            <a:pPr marL="0" indent="0" algn="just">
              <a:buNone/>
            </a:pPr>
            <a:r>
              <a:rPr lang="pl-PL" b="1" dirty="0"/>
              <a:t>Bezpośredni wpływ sądu na postępowanie przygotowawcze: </a:t>
            </a:r>
          </a:p>
          <a:p>
            <a:pPr marL="514350" indent="-514350" algn="just">
              <a:buFont typeface="+mj-lt"/>
              <a:buAutoNum type="arabicPeriod"/>
            </a:pPr>
            <a:r>
              <a:rPr lang="pl-PL" b="1" dirty="0"/>
              <a:t>podejmowanie decyzji w I instancji</a:t>
            </a:r>
            <a:r>
              <a:rPr lang="pl-PL" dirty="0"/>
              <a:t>; np.:</a:t>
            </a:r>
          </a:p>
          <a:p>
            <a:pPr lvl="1" algn="just"/>
            <a:r>
              <a:rPr lang="pl-PL" dirty="0"/>
              <a:t>stosowanie tymczasowego aresztowania; </a:t>
            </a:r>
          </a:p>
          <a:p>
            <a:pPr lvl="1" algn="just"/>
            <a:r>
              <a:rPr lang="pl-PL" dirty="0"/>
              <a:t>zwolnienie z tajemnicy z art. 180 § 2; </a:t>
            </a:r>
          </a:p>
          <a:p>
            <a:pPr lvl="1" algn="just"/>
            <a:r>
              <a:rPr lang="pl-PL" dirty="0"/>
              <a:t>zarządzenie kontroli i utrwalania rozmów lub zatwierdzenie takiego postanowienia</a:t>
            </a:r>
          </a:p>
          <a:p>
            <a:pPr marL="514350" indent="-514350" algn="just">
              <a:buFont typeface="+mj-lt"/>
              <a:buAutoNum type="arabicPeriod"/>
            </a:pPr>
            <a:r>
              <a:rPr lang="pl-PL" b="1" dirty="0"/>
              <a:t>Wykonywanie działań korygujących </a:t>
            </a:r>
            <a:r>
              <a:rPr lang="pl-PL" dirty="0"/>
              <a:t>za pomocą decyzji wydawanych w wyniku wniesionych środków odwoławczych. Sąd rozpoznaje m.in. zażalenia na: </a:t>
            </a:r>
          </a:p>
          <a:p>
            <a:pPr lvl="1" algn="just"/>
            <a:r>
              <a:rPr lang="pl-PL" dirty="0"/>
              <a:t>postanowienia o odmowie wszczęcia/umorzenie śledztwa lub dochodzenia </a:t>
            </a:r>
          </a:p>
          <a:p>
            <a:pPr lvl="1" algn="just"/>
            <a:r>
              <a:rPr lang="pl-PL" dirty="0"/>
              <a:t>w przedmiocie stosowania nieizolacyjnych środków zapobiegawczych, jeżeli decyzję tę wydał prokurator</a:t>
            </a:r>
          </a:p>
          <a:p>
            <a:pPr lvl="1" algn="just"/>
            <a:r>
              <a:rPr lang="pl-PL" dirty="0"/>
              <a:t>w przedmiocie zabezpieczenia majątkowego </a:t>
            </a:r>
          </a:p>
          <a:p>
            <a:pPr lvl="1" algn="just"/>
            <a:r>
              <a:rPr lang="pl-PL" dirty="0"/>
              <a:t>zatrzymanie osoby podejrzanej</a:t>
            </a:r>
          </a:p>
          <a:p>
            <a:pPr marL="514350" indent="-514350" algn="just">
              <a:buFont typeface="+mj-lt"/>
              <a:buAutoNum type="arabicPeriod"/>
            </a:pPr>
            <a:r>
              <a:rPr lang="pl-PL" dirty="0"/>
              <a:t>Przeprowadzenie </a:t>
            </a:r>
            <a:r>
              <a:rPr lang="pl-PL" b="1" dirty="0"/>
              <a:t>czynności dowodowych</a:t>
            </a:r>
            <a:r>
              <a:rPr lang="pl-PL" dirty="0"/>
              <a:t> w toku postępowania przygotowawczego</a:t>
            </a:r>
          </a:p>
          <a:p>
            <a:pPr lvl="1" algn="just"/>
            <a:r>
              <a:rPr lang="pl-PL" dirty="0"/>
              <a:t>gdy zachodzi niebezpieczeństwo, że świadka nie będzie można przesłuchać na rozprawie – art. 316 § 3 </a:t>
            </a:r>
          </a:p>
          <a:p>
            <a:pPr lvl="1" algn="just"/>
            <a:r>
              <a:rPr lang="pl-PL" dirty="0"/>
              <a:t>art. 185a – 185c </a:t>
            </a:r>
            <a:r>
              <a:rPr lang="pl-PL" dirty="0">
                <a:sym typeface="Wingdings" pitchFamily="2" charset="2"/>
              </a:rPr>
              <a:t> przesłuchanie pokrzywdzonego i świadka, którzy nie ukończyli 15 lat oraz pokrzywdzonych przestępstwami przeciwko wolności seksualnej i obyczajności </a:t>
            </a:r>
            <a:endParaRPr lang="pl-PL" dirty="0"/>
          </a:p>
        </p:txBody>
      </p:sp>
    </p:spTree>
    <p:extLst>
      <p:ext uri="{BB962C8B-B14F-4D97-AF65-F5344CB8AC3E}">
        <p14:creationId xmlns:p14="http://schemas.microsoft.com/office/powerpoint/2010/main" val="1788135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Cele postępowania przygotowawczego </a:t>
            </a:r>
          </a:p>
        </p:txBody>
      </p:sp>
      <p:sp>
        <p:nvSpPr>
          <p:cNvPr id="3" name="Symbol zastępczy zawartości 2"/>
          <p:cNvSpPr>
            <a:spLocks noGrp="1"/>
          </p:cNvSpPr>
          <p:nvPr>
            <p:ph idx="1"/>
          </p:nvPr>
        </p:nvSpPr>
        <p:spPr/>
        <p:txBody>
          <a:bodyPr>
            <a:normAutofit fontScale="92500" lnSpcReduction="10000"/>
          </a:bodyPr>
          <a:lstStyle/>
          <a:p>
            <a:pPr marL="0" indent="0" algn="just">
              <a:buNone/>
            </a:pPr>
            <a:r>
              <a:rPr lang="pl-PL" dirty="0"/>
              <a:t>Cele szczegółowe postępowania przygotowawczego – art. 297 § 1 k.p.k. </a:t>
            </a:r>
          </a:p>
          <a:p>
            <a:pPr marL="630238" lvl="1" indent="-357188" algn="just">
              <a:buFont typeface="+mj-lt"/>
              <a:buAutoNum type="arabicPeriod"/>
            </a:pPr>
            <a:r>
              <a:rPr lang="pl-PL" dirty="0"/>
              <a:t>ustalenie czy został popełniony czyn zabroniony i czy stanowi on przestępstwo; </a:t>
            </a:r>
          </a:p>
          <a:p>
            <a:pPr marL="904558" lvl="2" indent="-357188" algn="just"/>
            <a:r>
              <a:rPr lang="pl-PL" dirty="0"/>
              <a:t>podstawą wszczęcia postępowania w sprawie jest „uzasadnione podejrzenie popełnienia przestępstwa”, które weryfikuje się w toku postępowania</a:t>
            </a:r>
          </a:p>
          <a:p>
            <a:pPr marL="630238" lvl="1" indent="-357188" algn="just">
              <a:buFont typeface="+mj-lt"/>
              <a:buAutoNum type="arabicPeriod"/>
            </a:pPr>
            <a:r>
              <a:rPr lang="pl-PL" dirty="0"/>
              <a:t>wykrycie i w razie potrzeby ujęcie sprawcy </a:t>
            </a:r>
          </a:p>
          <a:p>
            <a:pPr marL="904558" lvl="2" indent="-357188" algn="just"/>
            <a:r>
              <a:rPr lang="pl-PL" dirty="0"/>
              <a:t>„w celu wykrycia” – dokonywanie czynności dowodowych (jak również czynności nieprocesowych) dopuszczalnych w świetle k.p.k. </a:t>
            </a:r>
          </a:p>
          <a:p>
            <a:pPr marL="904558" lvl="2" indent="-357188" algn="just"/>
            <a:r>
              <a:rPr lang="pl-PL" dirty="0"/>
              <a:t>cel osiągnięty, gdy organy dojdą do wniosku, że istnieje „dostatecznie uzasadnione podejrzenie, że czyn popełniła określona osoba”</a:t>
            </a:r>
          </a:p>
          <a:p>
            <a:pPr marL="630238" lvl="1" indent="-357188" algn="just">
              <a:buFont typeface="+mj-lt"/>
              <a:buAutoNum type="arabicPeriod"/>
            </a:pPr>
            <a:r>
              <a:rPr lang="pl-PL" dirty="0"/>
              <a:t>zebranie danych stosownie do art. 213 i 214 k.p.k. </a:t>
            </a:r>
          </a:p>
          <a:p>
            <a:pPr marL="904558" lvl="2" indent="-357188" algn="just"/>
            <a:r>
              <a:rPr lang="pl-PL" dirty="0"/>
              <a:t>ustalenie tożsamości, wieku, stosunków majątkowych, przeprowadzenie wywiadu środowiskowego (w razie potrzeby, chyba że zachodzi przypadek z art. 214 § 2 k.p.k.), czy czyn popełniono w warunkach recydywy</a:t>
            </a:r>
          </a:p>
          <a:p>
            <a:pPr marL="630238" lvl="1" indent="-357188" algn="just">
              <a:buFont typeface="+mj-lt"/>
              <a:buAutoNum type="arabicPeriod"/>
            </a:pPr>
            <a:r>
              <a:rPr lang="pl-PL" dirty="0"/>
              <a:t>wyjaśnienie okoliczności sprawy, w tym ustalenie osób pokrzywdzonych i rozmiarów szkody </a:t>
            </a:r>
          </a:p>
          <a:p>
            <a:pPr marL="630238" lvl="1" indent="-357188" algn="just">
              <a:buFont typeface="+mj-lt"/>
              <a:buAutoNum type="arabicPeriod"/>
            </a:pPr>
            <a:r>
              <a:rPr lang="pl-PL" dirty="0"/>
              <a:t>zebranie, zabezpieczenie i w niezbędnym zakresie utrwalenie dowodów dla sądu.</a:t>
            </a:r>
          </a:p>
        </p:txBody>
      </p:sp>
    </p:spTree>
    <p:extLst>
      <p:ext uri="{BB962C8B-B14F-4D97-AF65-F5344CB8AC3E}">
        <p14:creationId xmlns:p14="http://schemas.microsoft.com/office/powerpoint/2010/main" val="1101193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Porządek czynności w śledztwie i dochodzeniu</a:t>
            </a:r>
          </a:p>
        </p:txBody>
      </p:sp>
      <p:sp>
        <p:nvSpPr>
          <p:cNvPr id="3" name="Symbol zastępczy zawartości 2"/>
          <p:cNvSpPr>
            <a:spLocks noGrp="1"/>
          </p:cNvSpPr>
          <p:nvPr>
            <p:ph sz="quarter" idx="1"/>
          </p:nvPr>
        </p:nvSpPr>
        <p:spPr/>
        <p:txBody>
          <a:bodyPr/>
          <a:lstStyle/>
          <a:p>
            <a:endParaRPr lang="pl-PL"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937" y="1691322"/>
            <a:ext cx="924675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ole tekstowe 3"/>
          <p:cNvSpPr txBox="1"/>
          <p:nvPr/>
        </p:nvSpPr>
        <p:spPr>
          <a:xfrm>
            <a:off x="7368686" y="6484059"/>
            <a:ext cx="5173864" cy="338554"/>
          </a:xfrm>
          <a:prstGeom prst="rect">
            <a:avLst/>
          </a:prstGeom>
          <a:noFill/>
        </p:spPr>
        <p:txBody>
          <a:bodyPr wrap="square" rtlCol="0">
            <a:spAutoFit/>
          </a:bodyPr>
          <a:lstStyle/>
          <a:p>
            <a:r>
              <a:rPr lang="pl-PL" sz="1600" dirty="0"/>
              <a:t>S. Waltoś, </a:t>
            </a:r>
            <a:r>
              <a:rPr lang="pl-PL" sz="1600" i="1" dirty="0"/>
              <a:t>Proces karny,  </a:t>
            </a:r>
            <a:r>
              <a:rPr lang="pl-PL" sz="1600" dirty="0"/>
              <a:t>Warszawa 2011, s. 493</a:t>
            </a:r>
          </a:p>
        </p:txBody>
      </p:sp>
    </p:spTree>
    <p:extLst>
      <p:ext uri="{BB962C8B-B14F-4D97-AF65-F5344CB8AC3E}">
        <p14:creationId xmlns:p14="http://schemas.microsoft.com/office/powerpoint/2010/main" val="1411624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t>Porządek czynności w śledztwie i dochodzeniu </a:t>
            </a:r>
          </a:p>
        </p:txBody>
      </p:sp>
      <p:sp>
        <p:nvSpPr>
          <p:cNvPr id="3" name="Symbol zastępczy zawartości 2"/>
          <p:cNvSpPr>
            <a:spLocks noGrp="1"/>
          </p:cNvSpPr>
          <p:nvPr>
            <p:ph idx="1"/>
          </p:nvPr>
        </p:nvSpPr>
        <p:spPr/>
        <p:txBody>
          <a:bodyPr>
            <a:normAutofit lnSpcReduction="10000"/>
          </a:bodyPr>
          <a:lstStyle/>
          <a:p>
            <a:pPr marL="355600" indent="-355600" algn="just">
              <a:buAutoNum type="arabicPeriod"/>
            </a:pPr>
            <a:r>
              <a:rPr lang="pl-PL" dirty="0"/>
              <a:t>Czynności poprzedzające formalne wszczęcie postępowania przygotowawczego </a:t>
            </a:r>
          </a:p>
          <a:p>
            <a:pPr marL="916686" lvl="1" indent="-514350" algn="just"/>
            <a:r>
              <a:rPr lang="pl-PL" dirty="0"/>
              <a:t>czynności sprawdzające (art. 307)</a:t>
            </a:r>
          </a:p>
          <a:p>
            <a:pPr marL="916686" lvl="1" indent="-514350" algn="just"/>
            <a:r>
              <a:rPr lang="pl-PL" dirty="0"/>
              <a:t>czynności w niezbędnym zakresie (art. 308)</a:t>
            </a:r>
          </a:p>
          <a:p>
            <a:pPr marL="355600" indent="-355600" algn="just">
              <a:buAutoNum type="arabicPeriod"/>
            </a:pPr>
            <a:r>
              <a:rPr lang="pl-PL" dirty="0"/>
              <a:t>Formalne wszczęcie śledztwa/dochodzenia w sprawie (faza </a:t>
            </a:r>
            <a:r>
              <a:rPr lang="pl-PL" i="1" dirty="0"/>
              <a:t>in rem</a:t>
            </a:r>
            <a:r>
              <a:rPr lang="pl-PL" dirty="0"/>
              <a:t>) </a:t>
            </a:r>
          </a:p>
          <a:p>
            <a:pPr marL="355600" indent="-355600" algn="just">
              <a:buAutoNum type="arabicPeriod"/>
            </a:pPr>
            <a:r>
              <a:rPr lang="pl-PL" dirty="0"/>
              <a:t>Przedstawienie zarzutów (faza </a:t>
            </a:r>
            <a:r>
              <a:rPr lang="pl-PL" i="1" dirty="0"/>
              <a:t>in personam</a:t>
            </a:r>
            <a:r>
              <a:rPr lang="pl-PL" dirty="0"/>
              <a:t>) i modyfikacja zarzutów </a:t>
            </a:r>
          </a:p>
          <a:p>
            <a:pPr marL="355600" indent="-355600" algn="just">
              <a:buAutoNum type="arabicPeriod"/>
            </a:pPr>
            <a:r>
              <a:rPr lang="pl-PL" dirty="0"/>
              <a:t>Czynności dowodowe </a:t>
            </a:r>
          </a:p>
          <a:p>
            <a:pPr marL="355600" indent="-355600" algn="just">
              <a:buAutoNum type="arabicPeriod"/>
            </a:pPr>
            <a:r>
              <a:rPr lang="pl-PL" dirty="0"/>
              <a:t>Zakończenie postępowania przygotowawczego</a:t>
            </a:r>
          </a:p>
          <a:p>
            <a:pPr marL="355600" indent="-355600" algn="just">
              <a:buAutoNum type="arabicPeriod"/>
            </a:pPr>
            <a:r>
              <a:rPr lang="pl-PL" dirty="0"/>
              <a:t>Sposoby zakończenia postępowania przygotowawczego </a:t>
            </a:r>
            <a:r>
              <a:rPr lang="pl-PL" dirty="0">
                <a:sym typeface="Wingdings" panose="05000000000000000000" pitchFamily="2" charset="2"/>
              </a:rPr>
              <a:t> umorzenie (różne wersje) albo skierowanie sprawy do sądu</a:t>
            </a:r>
            <a:endParaRPr lang="pl-PL" dirty="0"/>
          </a:p>
        </p:txBody>
      </p:sp>
    </p:spTree>
    <p:extLst>
      <p:ext uri="{BB962C8B-B14F-4D97-AF65-F5344CB8AC3E}">
        <p14:creationId xmlns:p14="http://schemas.microsoft.com/office/powerpoint/2010/main" val="2571808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t>Wszczęcie postępowania przygotowawczego</a:t>
            </a:r>
          </a:p>
        </p:txBody>
      </p:sp>
      <p:sp>
        <p:nvSpPr>
          <p:cNvPr id="3" name="Symbol zastępczy zawartości 2"/>
          <p:cNvSpPr>
            <a:spLocks noGrp="1"/>
          </p:cNvSpPr>
          <p:nvPr>
            <p:ph idx="1"/>
          </p:nvPr>
        </p:nvSpPr>
        <p:spPr/>
        <p:txBody>
          <a:bodyPr>
            <a:normAutofit lnSpcReduction="10000"/>
          </a:bodyPr>
          <a:lstStyle/>
          <a:p>
            <a:pPr marL="109728" indent="0" algn="just">
              <a:buNone/>
            </a:pPr>
            <a:r>
              <a:rPr lang="pl-PL" dirty="0"/>
              <a:t>Art. 303 k.p.k.</a:t>
            </a:r>
          </a:p>
          <a:p>
            <a:pPr marL="109728" indent="0" algn="just">
              <a:buNone/>
            </a:pPr>
            <a:r>
              <a:rPr lang="pl-PL" dirty="0"/>
              <a:t>Postępowanie przygotowawcze wszczyna się z urzędu lub na skutek zawiadomienia, jeżeli istnieje </a:t>
            </a:r>
            <a:r>
              <a:rPr lang="pl-PL" b="1" u="sng" dirty="0"/>
              <a:t>uzasadnione podejrzenie </a:t>
            </a:r>
            <a:r>
              <a:rPr lang="pl-PL" dirty="0"/>
              <a:t>popełnienia przestępstwa. </a:t>
            </a:r>
          </a:p>
          <a:p>
            <a:pPr algn="just"/>
            <a:r>
              <a:rPr lang="pl-PL" dirty="0"/>
              <a:t>Postępowanie wszczyna się </a:t>
            </a:r>
            <a:r>
              <a:rPr lang="pl-PL" b="1" dirty="0"/>
              <a:t>w sprawie </a:t>
            </a:r>
            <a:r>
              <a:rPr lang="pl-PL" dirty="0"/>
              <a:t>(faza in rem)</a:t>
            </a:r>
          </a:p>
          <a:p>
            <a:pPr lvl="1" algn="just"/>
            <a:r>
              <a:rPr lang="pl-PL" dirty="0"/>
              <a:t>organy nie wiedzą jeszcze kto jest podejrzanym, </a:t>
            </a:r>
          </a:p>
          <a:p>
            <a:pPr lvl="1" algn="just"/>
            <a:r>
              <a:rPr lang="pl-PL" dirty="0"/>
              <a:t>zbierają informacje, które pozwoliłyby na postawienie zarzutów konkretnej osobie</a:t>
            </a:r>
          </a:p>
          <a:p>
            <a:pPr algn="just"/>
            <a:r>
              <a:rPr lang="pl-PL" dirty="0"/>
              <a:t>Uzasadnione podejrzenie popełnienie przestępstwa to tzw. faktyczna podstawa wszczęcia śledztwa lub dochodzenia</a:t>
            </a:r>
          </a:p>
          <a:p>
            <a:pPr algn="just"/>
            <a:r>
              <a:rPr lang="pl-PL" dirty="0"/>
              <a:t>Konieczne jest posiadanie danych, na podstawie których można zasadnie podejrzewać, że miało miejsce przestępstwa</a:t>
            </a:r>
          </a:p>
          <a:p>
            <a:pPr marL="109728" indent="0" algn="just">
              <a:buNone/>
            </a:pPr>
            <a:endParaRPr lang="pl-PL" dirty="0"/>
          </a:p>
        </p:txBody>
      </p:sp>
    </p:spTree>
    <p:extLst>
      <p:ext uri="{BB962C8B-B14F-4D97-AF65-F5344CB8AC3E}">
        <p14:creationId xmlns:p14="http://schemas.microsoft.com/office/powerpoint/2010/main" val="235115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3600" dirty="0"/>
              <a:t>Wszczęcie postępowania przygotowawczego</a:t>
            </a:r>
            <a:br>
              <a:rPr lang="pl-PL" b="1" dirty="0"/>
            </a:br>
            <a:r>
              <a:rPr lang="pl-PL" b="1" dirty="0"/>
              <a:t>- </a:t>
            </a:r>
            <a:r>
              <a:rPr lang="pl-PL" sz="2700" dirty="0"/>
              <a:t>źródła informacji o przestępstwie</a:t>
            </a:r>
            <a:endParaRPr lang="pl-PL" sz="3100" dirty="0"/>
          </a:p>
        </p:txBody>
      </p:sp>
      <p:sp>
        <p:nvSpPr>
          <p:cNvPr id="3" name="Symbol zastępczy zawartości 2"/>
          <p:cNvSpPr>
            <a:spLocks noGrp="1"/>
          </p:cNvSpPr>
          <p:nvPr>
            <p:ph idx="1"/>
          </p:nvPr>
        </p:nvSpPr>
        <p:spPr/>
        <p:txBody>
          <a:bodyPr>
            <a:normAutofit/>
          </a:bodyPr>
          <a:lstStyle/>
          <a:p>
            <a:pPr algn="just"/>
            <a:r>
              <a:rPr lang="pl-PL" dirty="0"/>
              <a:t>Informacje własne organów procesowych („spostrzeżenia własne”)</a:t>
            </a:r>
          </a:p>
          <a:p>
            <a:pPr algn="just"/>
            <a:r>
              <a:rPr lang="pl-PL" dirty="0"/>
              <a:t>Zawiadomienie o możliwości popełnienia przestępstwa</a:t>
            </a:r>
          </a:p>
          <a:p>
            <a:pPr algn="just"/>
            <a:r>
              <a:rPr lang="pl-PL" dirty="0"/>
              <a:t>Samooskarżenie</a:t>
            </a:r>
          </a:p>
          <a:p>
            <a:pPr algn="just"/>
            <a:r>
              <a:rPr lang="pl-PL" dirty="0"/>
              <a:t>Wiadomości z radia, prasy, telewizji</a:t>
            </a:r>
          </a:p>
          <a:p>
            <a:pPr algn="just"/>
            <a:r>
              <a:rPr lang="pl-PL" dirty="0"/>
              <a:t>Wyniki działań operacyjnych </a:t>
            </a:r>
          </a:p>
          <a:p>
            <a:pPr algn="just"/>
            <a:r>
              <a:rPr lang="pl-PL" dirty="0"/>
              <a:t>Anonim </a:t>
            </a:r>
          </a:p>
          <a:p>
            <a:pPr lvl="1" algn="just"/>
            <a:r>
              <a:rPr lang="pl-PL" dirty="0"/>
              <a:t>w przypadku anonimu konieczne jest szczególnie dokładne zweryfikowanie jego treści, jeżeli informacje w nim zawarte w ogóle wydają się wiarygodne</a:t>
            </a:r>
          </a:p>
          <a:p>
            <a:pPr lvl="1" algn="just"/>
            <a:r>
              <a:rPr lang="pl-PL" dirty="0"/>
              <a:t>Najmniej „pewne” źródło informacji</a:t>
            </a:r>
          </a:p>
        </p:txBody>
      </p:sp>
    </p:spTree>
    <p:extLst>
      <p:ext uri="{BB962C8B-B14F-4D97-AF65-F5344CB8AC3E}">
        <p14:creationId xmlns:p14="http://schemas.microsoft.com/office/powerpoint/2010/main" val="30209631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216025"/>
            <a:ext cx="9144000" cy="1160112"/>
          </a:xfrm>
        </p:spPr>
        <p:txBody>
          <a:bodyPr>
            <a:noAutofit/>
          </a:bodyPr>
          <a:lstStyle/>
          <a:p>
            <a:pPr algn="ctr"/>
            <a:r>
              <a:rPr lang="pl-PL" sz="3600" dirty="0"/>
              <a:t>Obowiązek zawiadomienia o przestępstwie </a:t>
            </a:r>
          </a:p>
        </p:txBody>
      </p:sp>
      <p:sp>
        <p:nvSpPr>
          <p:cNvPr id="4" name="Symbol zastępczy tekstu 3"/>
          <p:cNvSpPr>
            <a:spLocks noGrp="1"/>
          </p:cNvSpPr>
          <p:nvPr>
            <p:ph type="body" idx="1"/>
          </p:nvPr>
        </p:nvSpPr>
        <p:spPr>
          <a:xfrm>
            <a:off x="1560004" y="1499592"/>
            <a:ext cx="3851920" cy="457200"/>
          </a:xfrm>
        </p:spPr>
        <p:txBody>
          <a:bodyPr/>
          <a:lstStyle/>
          <a:p>
            <a:pPr algn="ctr"/>
            <a:r>
              <a:rPr lang="pl-PL" sz="2400" dirty="0"/>
              <a:t>SPOŁECZNY</a:t>
            </a:r>
            <a:endParaRPr lang="pl-PL" dirty="0"/>
          </a:p>
        </p:txBody>
      </p:sp>
      <p:sp>
        <p:nvSpPr>
          <p:cNvPr id="6" name="Symbol zastępczy tekstu 5"/>
          <p:cNvSpPr>
            <a:spLocks noGrp="1"/>
          </p:cNvSpPr>
          <p:nvPr>
            <p:ph type="body" sz="half" idx="3"/>
          </p:nvPr>
        </p:nvSpPr>
        <p:spPr>
          <a:xfrm>
            <a:off x="5915472" y="1499592"/>
            <a:ext cx="4329807" cy="457200"/>
          </a:xfrm>
        </p:spPr>
        <p:txBody>
          <a:bodyPr/>
          <a:lstStyle/>
          <a:p>
            <a:pPr algn="ctr"/>
            <a:r>
              <a:rPr lang="pl-PL" sz="2400" dirty="0"/>
              <a:t>PRAWNY</a:t>
            </a:r>
          </a:p>
        </p:txBody>
      </p:sp>
      <p:sp>
        <p:nvSpPr>
          <p:cNvPr id="5" name="Symbol zastępczy zawartości 4"/>
          <p:cNvSpPr>
            <a:spLocks noGrp="1"/>
          </p:cNvSpPr>
          <p:nvPr>
            <p:ph sz="quarter" idx="2"/>
          </p:nvPr>
        </p:nvSpPr>
        <p:spPr>
          <a:xfrm>
            <a:off x="1524000" y="2204865"/>
            <a:ext cx="3923928" cy="2664296"/>
          </a:xfrm>
        </p:spPr>
        <p:txBody>
          <a:bodyPr>
            <a:normAutofit lnSpcReduction="10000"/>
          </a:bodyPr>
          <a:lstStyle/>
          <a:p>
            <a:pPr marL="171450" indent="-171450" algn="just"/>
            <a:r>
              <a:rPr lang="pl-PL" sz="1700" dirty="0"/>
              <a:t>Art. 304 § 1 – każdy dowiedziawszy się o popełnieniu przestępstwa </a:t>
            </a:r>
            <a:r>
              <a:rPr lang="pl-PL" sz="1700" b="1" dirty="0"/>
              <a:t>ściganego z urzędu</a:t>
            </a:r>
            <a:r>
              <a:rPr lang="pl-PL" sz="1700" dirty="0"/>
              <a:t> ma społeczny obowiązek zawiadomić o tym prokuratora lub Policję </a:t>
            </a:r>
          </a:p>
          <a:p>
            <a:pPr marL="171450" indent="-171450" algn="just"/>
            <a:r>
              <a:rPr lang="pl-PL" sz="1700" dirty="0"/>
              <a:t>Za naruszenie społecznego obowiązku zawiadomienia o przestępstwie nie ponosi się odpowiedzialności prawnej </a:t>
            </a:r>
          </a:p>
        </p:txBody>
      </p:sp>
      <p:sp>
        <p:nvSpPr>
          <p:cNvPr id="7" name="Symbol zastępczy zawartości 6"/>
          <p:cNvSpPr>
            <a:spLocks noGrp="1"/>
          </p:cNvSpPr>
          <p:nvPr>
            <p:ph sz="quarter" idx="4"/>
          </p:nvPr>
        </p:nvSpPr>
        <p:spPr>
          <a:xfrm>
            <a:off x="5761112" y="2276872"/>
            <a:ext cx="4932040" cy="4581128"/>
          </a:xfrm>
        </p:spPr>
        <p:txBody>
          <a:bodyPr>
            <a:noAutofit/>
          </a:bodyPr>
          <a:lstStyle/>
          <a:p>
            <a:pPr marL="271463" indent="-176213" algn="just"/>
            <a:r>
              <a:rPr lang="pl-PL" sz="1400" dirty="0"/>
              <a:t>Szczególna postać obowiązku zawiadomienia o przestępstwie; naruszenie wiąże się z ponoszeniem odpowiedzialności karnej (lub dyscyplinarnej).</a:t>
            </a:r>
          </a:p>
          <a:p>
            <a:pPr marL="271463" indent="-176213" algn="just"/>
            <a:r>
              <a:rPr lang="pl-PL" sz="1400" dirty="0"/>
              <a:t>Dotyczy: </a:t>
            </a:r>
          </a:p>
          <a:p>
            <a:pPr marL="536575" lvl="1" indent="-268288" algn="just">
              <a:buFont typeface="+mj-lt"/>
              <a:buAutoNum type="arabicPeriod"/>
            </a:pPr>
            <a:r>
              <a:rPr lang="pl-PL" sz="1400" dirty="0"/>
              <a:t>art. 304 § 2 –</a:t>
            </a:r>
            <a:r>
              <a:rPr lang="pl-PL" sz="1400" b="1" dirty="0"/>
              <a:t>instytucji państwowych i samorządowych, które </a:t>
            </a:r>
            <a:r>
              <a:rPr lang="pl-PL" sz="1400" b="1" u="sng" dirty="0"/>
              <a:t>w związku ze swoją działalnością </a:t>
            </a:r>
            <a:r>
              <a:rPr lang="pl-PL" sz="1400" b="1" dirty="0"/>
              <a:t>dowiedziały się o popełnieniu przestępstwa </a:t>
            </a:r>
          </a:p>
          <a:p>
            <a:pPr marL="536575" lvl="1" indent="-269875" algn="just">
              <a:buFont typeface="+mj-lt"/>
              <a:buAutoNum type="arabicPeriod"/>
            </a:pPr>
            <a:r>
              <a:rPr lang="pl-PL" sz="1400" dirty="0"/>
              <a:t>art. 240 § 1 k.k. – każdy ma </a:t>
            </a:r>
            <a:r>
              <a:rPr lang="pl-PL" sz="1400" b="1" dirty="0"/>
              <a:t>prawny obowiązek </a:t>
            </a:r>
            <a:r>
              <a:rPr lang="pl-PL" sz="1400" dirty="0"/>
              <a:t>zawiadomić o przestępstwach wyliczonych w tym przepisie. Są to m.in. ludobójstwo, zdrada, zamach stanu, zabójstwo, bezprawne pozbawienie wolności, przestępstwa o charakterze terrorystycznym</a:t>
            </a:r>
          </a:p>
          <a:p>
            <a:pPr marL="0" lvl="1" indent="0" algn="just">
              <a:buNone/>
              <a:tabLst>
                <a:tab pos="0" algn="l"/>
              </a:tabLst>
            </a:pPr>
            <a:r>
              <a:rPr lang="pl-PL" sz="1400" b="1" dirty="0">
                <a:solidFill>
                  <a:schemeClr val="accent4"/>
                </a:solidFill>
              </a:rPr>
              <a:t>   </a:t>
            </a:r>
            <a:r>
              <a:rPr lang="pl-PL" sz="1400" b="1" u="sng" dirty="0">
                <a:solidFill>
                  <a:schemeClr val="accent4"/>
                </a:solidFill>
              </a:rPr>
              <a:t>UWAGA NA:</a:t>
            </a:r>
          </a:p>
          <a:p>
            <a:pPr marL="630238" lvl="2" indent="-192088" algn="just"/>
            <a:r>
              <a:rPr lang="pl-PL" sz="1200" dirty="0">
                <a:solidFill>
                  <a:schemeClr val="accent4"/>
                </a:solidFill>
              </a:rPr>
              <a:t>Art. 240 § 2 – kontratyp „nie popełnia przestępstwa” </a:t>
            </a:r>
          </a:p>
          <a:p>
            <a:pPr marL="627063" lvl="2" indent="-185738" algn="just"/>
            <a:r>
              <a:rPr lang="pl-PL" sz="1200" dirty="0">
                <a:solidFill>
                  <a:schemeClr val="accent4"/>
                </a:solidFill>
              </a:rPr>
              <a:t>Art. 240 § 3 – klauzula niekaralności „nie podlega karze”</a:t>
            </a:r>
          </a:p>
          <a:p>
            <a:pPr marL="630238" lvl="2" indent="-188913" algn="just"/>
            <a:r>
              <a:rPr lang="pl-PL" sz="1200" dirty="0">
                <a:solidFill>
                  <a:schemeClr val="accent4"/>
                </a:solidFill>
              </a:rPr>
              <a:t>Prawny obowiązek z art. 240 § 1 nie dotyczy także osób z art. 178 k.p.k. </a:t>
            </a:r>
            <a:endParaRPr lang="pl-PL" sz="1200" dirty="0"/>
          </a:p>
        </p:txBody>
      </p:sp>
      <p:cxnSp>
        <p:nvCxnSpPr>
          <p:cNvPr id="9" name="Łącznik prosty ze strzałką 8"/>
          <p:cNvCxnSpPr/>
          <p:nvPr/>
        </p:nvCxnSpPr>
        <p:spPr>
          <a:xfrm flipH="1">
            <a:off x="4727848" y="3717032"/>
            <a:ext cx="1512168" cy="115212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1" name="Prostokąt 10"/>
          <p:cNvSpPr/>
          <p:nvPr/>
        </p:nvSpPr>
        <p:spPr>
          <a:xfrm>
            <a:off x="1631504" y="4869160"/>
            <a:ext cx="4283968" cy="19888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l-PL" sz="1600" dirty="0">
                <a:solidFill>
                  <a:schemeClr val="accent4"/>
                </a:solidFill>
              </a:rPr>
              <a:t>Oprócz niezwłocznego zawiadomienia, instytucje z art. 304 § 2 są obowiązane przedsięwziąć niezbędne czynności do czasu przybycia organu powołanego do ścigania przestępstw lub wydania przez ten organ zarządzenia, aby nie dopuścić do zatarcia śladów i dowodów przestępstwa </a:t>
            </a:r>
          </a:p>
        </p:txBody>
      </p:sp>
    </p:spTree>
    <p:extLst>
      <p:ext uri="{BB962C8B-B14F-4D97-AF65-F5344CB8AC3E}">
        <p14:creationId xmlns:p14="http://schemas.microsoft.com/office/powerpoint/2010/main" val="490906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a:bodyPr>
          <a:lstStyle/>
          <a:p>
            <a:r>
              <a:rPr lang="pl-PL" dirty="0"/>
              <a:t>Zawiadomienie o przestępstwie</a:t>
            </a:r>
          </a:p>
        </p:txBody>
      </p:sp>
      <p:sp>
        <p:nvSpPr>
          <p:cNvPr id="8" name="Symbol zastępczy zawartości 7"/>
          <p:cNvSpPr>
            <a:spLocks noGrp="1"/>
          </p:cNvSpPr>
          <p:nvPr>
            <p:ph idx="1"/>
          </p:nvPr>
        </p:nvSpPr>
        <p:spPr/>
        <p:txBody>
          <a:bodyPr>
            <a:normAutofit/>
          </a:bodyPr>
          <a:lstStyle/>
          <a:p>
            <a:pPr marL="109728" indent="0" algn="just">
              <a:buNone/>
            </a:pPr>
            <a:r>
              <a:rPr lang="pl-PL" sz="2400" dirty="0"/>
              <a:t>Niezwłocznie po otrzymaniu zawiadomienia o przestępstwie organ powołany do prowadzenia postępowania przygotowawczego jest obowiązany wydać postanowienie o: </a:t>
            </a:r>
          </a:p>
        </p:txBody>
      </p:sp>
      <p:cxnSp>
        <p:nvCxnSpPr>
          <p:cNvPr id="10" name="Łącznik prosty ze strzałką 9"/>
          <p:cNvCxnSpPr/>
          <p:nvPr/>
        </p:nvCxnSpPr>
        <p:spPr>
          <a:xfrm flipH="1">
            <a:off x="3719737" y="2636913"/>
            <a:ext cx="556845" cy="7222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a:off x="7464152" y="2636913"/>
            <a:ext cx="720080" cy="7222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2173333" y="3311294"/>
            <a:ext cx="2592288" cy="400110"/>
          </a:xfrm>
          <a:prstGeom prst="rect">
            <a:avLst/>
          </a:prstGeom>
          <a:noFill/>
        </p:spPr>
        <p:txBody>
          <a:bodyPr wrap="square" rtlCol="0">
            <a:spAutoFit/>
          </a:bodyPr>
          <a:lstStyle/>
          <a:p>
            <a:pPr algn="ctr"/>
            <a:r>
              <a:rPr lang="pl-PL" sz="2000" b="1" dirty="0"/>
              <a:t>wszczęciu</a:t>
            </a:r>
            <a:endParaRPr lang="pl-PL" sz="1600" b="1" dirty="0"/>
          </a:p>
        </p:txBody>
      </p:sp>
      <p:sp>
        <p:nvSpPr>
          <p:cNvPr id="15" name="pole tekstowe 14"/>
          <p:cNvSpPr txBox="1"/>
          <p:nvPr/>
        </p:nvSpPr>
        <p:spPr>
          <a:xfrm>
            <a:off x="7600431" y="3072939"/>
            <a:ext cx="2448272" cy="707886"/>
          </a:xfrm>
          <a:prstGeom prst="rect">
            <a:avLst/>
          </a:prstGeom>
          <a:noFill/>
        </p:spPr>
        <p:txBody>
          <a:bodyPr wrap="square" rtlCol="0">
            <a:spAutoFit/>
          </a:bodyPr>
          <a:lstStyle/>
          <a:p>
            <a:pPr algn="ctr"/>
            <a:r>
              <a:rPr lang="pl-PL" sz="2000" b="1" dirty="0"/>
              <a:t>Odmowie wszczęcia </a:t>
            </a:r>
          </a:p>
        </p:txBody>
      </p:sp>
      <p:sp>
        <p:nvSpPr>
          <p:cNvPr id="18" name="pole tekstowe 17"/>
          <p:cNvSpPr txBox="1"/>
          <p:nvPr/>
        </p:nvSpPr>
        <p:spPr>
          <a:xfrm>
            <a:off x="5051884" y="3035982"/>
            <a:ext cx="1944216" cy="646331"/>
          </a:xfrm>
          <a:prstGeom prst="rect">
            <a:avLst/>
          </a:prstGeom>
          <a:noFill/>
        </p:spPr>
        <p:txBody>
          <a:bodyPr wrap="square" rtlCol="0">
            <a:spAutoFit/>
          </a:bodyPr>
          <a:lstStyle/>
          <a:p>
            <a:pPr algn="ctr"/>
            <a:r>
              <a:rPr lang="pl-PL" sz="3600" b="1" u="sng" dirty="0"/>
              <a:t>LUB</a:t>
            </a:r>
          </a:p>
        </p:txBody>
      </p:sp>
      <p:sp>
        <p:nvSpPr>
          <p:cNvPr id="20" name="pole tekstowe 19"/>
          <p:cNvSpPr txBox="1"/>
          <p:nvPr/>
        </p:nvSpPr>
        <p:spPr>
          <a:xfrm>
            <a:off x="1524000" y="3769143"/>
            <a:ext cx="9144000" cy="1200329"/>
          </a:xfrm>
          <a:prstGeom prst="rect">
            <a:avLst/>
          </a:prstGeom>
          <a:noFill/>
          <a:ln w="28575">
            <a:solidFill>
              <a:schemeClr val="accent3"/>
            </a:solidFill>
          </a:ln>
        </p:spPr>
        <p:txBody>
          <a:bodyPr wrap="square" rtlCol="0">
            <a:spAutoFit/>
          </a:bodyPr>
          <a:lstStyle/>
          <a:p>
            <a:pPr algn="just"/>
            <a:r>
              <a:rPr lang="pl-PL" dirty="0"/>
              <a:t>Jeżeli organ procesowy nie znajduje dostatecznej podstawy (w świetle wymagań z art. 303) do wszczęcia postępowania, ale jednocześnie możliwość popełnienia przestępstwa nie jest wykluczona, k.p.k. dla takich sytuacji przewiduje instytucję </a:t>
            </a:r>
            <a:r>
              <a:rPr lang="pl-PL" b="1" dirty="0"/>
              <a:t>czynności sprawdzających </a:t>
            </a:r>
            <a:r>
              <a:rPr lang="pl-PL" dirty="0"/>
              <a:t>– art. 307 k.p.k. </a:t>
            </a:r>
          </a:p>
        </p:txBody>
      </p:sp>
      <p:sp>
        <p:nvSpPr>
          <p:cNvPr id="25" name="pole tekstowe 24"/>
          <p:cNvSpPr txBox="1"/>
          <p:nvPr/>
        </p:nvSpPr>
        <p:spPr>
          <a:xfrm>
            <a:off x="1524000" y="5056302"/>
            <a:ext cx="9126549" cy="1754326"/>
          </a:xfrm>
          <a:prstGeom prst="rect">
            <a:avLst/>
          </a:prstGeom>
          <a:noFill/>
          <a:ln w="28575">
            <a:solidFill>
              <a:schemeClr val="accent1"/>
            </a:solidFill>
          </a:ln>
        </p:spPr>
        <p:txBody>
          <a:bodyPr wrap="square" rtlCol="0">
            <a:spAutoFit/>
          </a:bodyPr>
          <a:lstStyle/>
          <a:p>
            <a:pPr algn="just"/>
            <a:r>
              <a:rPr lang="pl-PL" dirty="0"/>
              <a:t>O wszczęciu lub odmowie wszczęcia zawiadamia się osobę lub instytucję państwową, samorządową lub społeczną, która złożyła zawiadomienie o przestępstwie. Jeżeli nie zostaną oni w ciągu 6 tygodni powiadomieni o wydaniu odpowiedniego postanowienia, mogą wnieść </a:t>
            </a:r>
            <a:r>
              <a:rPr lang="pl-PL" b="1" dirty="0"/>
              <a:t>zażalenie </a:t>
            </a:r>
            <a:r>
              <a:rPr lang="pl-PL" dirty="0"/>
              <a:t>do </a:t>
            </a:r>
            <a:r>
              <a:rPr lang="pl-PL" u="sng" dirty="0"/>
              <a:t>prokuratora nadrzędnego albo powołanego do nadzoru nad organem, któremu złożono zawiadomienie. </a:t>
            </a:r>
            <a:r>
              <a:rPr lang="pl-PL" dirty="0">
                <a:sym typeface="Wingdings" pitchFamily="2" charset="2"/>
              </a:rPr>
              <a:t> tzw. </a:t>
            </a:r>
            <a:r>
              <a:rPr lang="pl-PL" b="1" u="sng" dirty="0">
                <a:sym typeface="Wingdings" pitchFamily="2" charset="2"/>
              </a:rPr>
              <a:t>skarga na bezczynność</a:t>
            </a:r>
            <a:endParaRPr lang="pl-PL" dirty="0"/>
          </a:p>
        </p:txBody>
      </p:sp>
    </p:spTree>
    <p:extLst>
      <p:ext uri="{BB962C8B-B14F-4D97-AF65-F5344CB8AC3E}">
        <p14:creationId xmlns:p14="http://schemas.microsoft.com/office/powerpoint/2010/main" val="6008492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DD7432-D33F-43C4-9232-1470CC2059F4}"/>
              </a:ext>
            </a:extLst>
          </p:cNvPr>
          <p:cNvSpPr>
            <a:spLocks noGrp="1"/>
          </p:cNvSpPr>
          <p:nvPr>
            <p:ph type="title"/>
          </p:nvPr>
        </p:nvSpPr>
        <p:spPr>
          <a:xfrm>
            <a:off x="646111" y="452718"/>
            <a:ext cx="9404723" cy="938760"/>
          </a:xfrm>
        </p:spPr>
        <p:txBody>
          <a:bodyPr/>
          <a:lstStyle/>
          <a:p>
            <a:r>
              <a:rPr lang="pl-PL" dirty="0"/>
              <a:t>KAZUS NR 1</a:t>
            </a:r>
          </a:p>
        </p:txBody>
      </p:sp>
      <p:sp>
        <p:nvSpPr>
          <p:cNvPr id="3" name="Symbol zastępczy zawartości 2">
            <a:extLst>
              <a:ext uri="{FF2B5EF4-FFF2-40B4-BE49-F238E27FC236}">
                <a16:creationId xmlns:a16="http://schemas.microsoft.com/office/drawing/2014/main" id="{F9FFD1AB-5DE2-4E92-B4AA-0AD99949199C}"/>
              </a:ext>
            </a:extLst>
          </p:cNvPr>
          <p:cNvSpPr>
            <a:spLocks noGrp="1"/>
          </p:cNvSpPr>
          <p:nvPr>
            <p:ph idx="1"/>
          </p:nvPr>
        </p:nvSpPr>
        <p:spPr>
          <a:xfrm>
            <a:off x="913795" y="1391478"/>
            <a:ext cx="10353762" cy="5466522"/>
          </a:xfrm>
        </p:spPr>
        <p:txBody>
          <a:bodyPr>
            <a:normAutofit/>
          </a:bodyPr>
          <a:lstStyle/>
          <a:p>
            <a:pPr marL="0" indent="0" algn="just">
              <a:buNone/>
            </a:pPr>
            <a:r>
              <a:rPr lang="pl-PL" dirty="0"/>
              <a:t>Do Prokuratury Rejonowej dla Wrocławia – Psie Pole wpłynęło zawiadomienie Towarzystwa Ubezpieczeniowego o możliwości popełnienia przestępstwa z art. 13 </a:t>
            </a:r>
            <a:r>
              <a:rPr lang="pl-PL" dirty="0">
                <a:effectLst/>
              </a:rPr>
              <a:t>§</a:t>
            </a:r>
            <a:r>
              <a:rPr lang="pl-PL" dirty="0"/>
              <a:t> 1 k.k. w zw. z art. 286 </a:t>
            </a:r>
            <a:r>
              <a:rPr lang="pl-PL" dirty="0">
                <a:effectLst/>
              </a:rPr>
              <a:t>§ </a:t>
            </a:r>
            <a:r>
              <a:rPr lang="pl-PL" dirty="0"/>
              <a:t>1 k.k. i art. 298 </a:t>
            </a:r>
            <a:r>
              <a:rPr lang="pl-PL" dirty="0">
                <a:effectLst/>
              </a:rPr>
              <a:t>§ 1 k.k. w zw. z art. 11 § 2 k.k., polegającego na usiłowaniu wyłudzenia wypłaty odszkodowania za zdarzenie komunikacyjne z polisy OC. Wg zawiadamiającego wyniki przeprowadzonego przez prywatnego detektywa „śledztwa” wskazywały na to, że Damian Z., funkcjonariusz Policji, nakłonił Tomasza G. do złożenia oświadczenia o spowodowaniu kolizji drogowej, pomimo tego że nie brał on udziału w zdarzeniu, a w rzeczywistości Damian Z. dokonał uszkodzenia samodzielnie, ulegając przez zbyt wysoką prędkość wypadkowi. Tym samym nie było podstaw do wypłaty odszkodowania przez pokrzywdzone Towarzystwo z polisy ubezpieczeniowej Tomasza G. Funkcjonariusz z Biura Spraw Wewnętrznych Policji wydał decyzję o wszczęciu śledztwa. </a:t>
            </a:r>
          </a:p>
          <a:p>
            <a:pPr algn="just"/>
            <a:r>
              <a:rPr lang="pl-PL" b="1" i="1" dirty="0">
                <a:effectLst/>
              </a:rPr>
              <a:t>Jaka jest prawidłowa forma postępowania przygotowawczego w tej sprawie? Jaki organ uprawniony jest do wydania decyzji w zakresie zasadności wszczęcia śledztwa (odmowy wszczęcia), a jaki w wypadku dochodzenia? </a:t>
            </a:r>
          </a:p>
        </p:txBody>
      </p:sp>
    </p:spTree>
    <p:extLst>
      <p:ext uri="{BB962C8B-B14F-4D97-AF65-F5344CB8AC3E}">
        <p14:creationId xmlns:p14="http://schemas.microsoft.com/office/powerpoint/2010/main" val="11915306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B01E451-AAFD-46C7-80E1-FFA7C0E42474}"/>
              </a:ext>
            </a:extLst>
          </p:cNvPr>
          <p:cNvSpPr>
            <a:spLocks noGrp="1"/>
          </p:cNvSpPr>
          <p:nvPr>
            <p:ph type="title"/>
          </p:nvPr>
        </p:nvSpPr>
        <p:spPr/>
        <p:txBody>
          <a:bodyPr/>
          <a:lstStyle/>
          <a:p>
            <a:r>
              <a:rPr lang="pl-PL" dirty="0"/>
              <a:t>KAZUS NR 2</a:t>
            </a:r>
          </a:p>
        </p:txBody>
      </p:sp>
      <p:sp>
        <p:nvSpPr>
          <p:cNvPr id="3" name="Symbol zastępczy zawartości 2">
            <a:extLst>
              <a:ext uri="{FF2B5EF4-FFF2-40B4-BE49-F238E27FC236}">
                <a16:creationId xmlns:a16="http://schemas.microsoft.com/office/drawing/2014/main" id="{CDD5A373-E1EE-4196-A384-D16046B76AC8}"/>
              </a:ext>
            </a:extLst>
          </p:cNvPr>
          <p:cNvSpPr>
            <a:spLocks noGrp="1"/>
          </p:cNvSpPr>
          <p:nvPr>
            <p:ph idx="1"/>
          </p:nvPr>
        </p:nvSpPr>
        <p:spPr/>
        <p:txBody>
          <a:bodyPr/>
          <a:lstStyle/>
          <a:p>
            <a:pPr marL="0" indent="0" algn="just">
              <a:buNone/>
            </a:pPr>
            <a:r>
              <a:rPr lang="pl-PL" dirty="0"/>
              <a:t>Prokuratura Rejonowa dla Wrocławia – Psie Pole prowadziła śledztwo w sprawie przestępstwa rozboju (art. 280 § 1 k.k.). Postanowienie o jego wszczęciu zostało wydane 5 maja 2019 r. Po upływie 3 miesięcy prokurator prowadzący śledztwo przedłużył czas trwania śledztwa o dalsze 3 miesiące. Następnie wydawał dalsze postanowienia, przedłużając śledztwo aż do 5 maja 2020 r. Przed upływem tego terminu zwrócił się do Prokuratora Rejonowego dla Wrocławia – Psie Pole o przedłużenie postępowania przygotowawczego na dalszy czas oznaczony. </a:t>
            </a:r>
          </a:p>
          <a:p>
            <a:pPr marL="0" indent="0" algn="just">
              <a:buNone/>
            </a:pPr>
            <a:r>
              <a:rPr lang="pl-PL" b="1" i="1" dirty="0"/>
              <a:t>Oceń prawidłowość postępowania prokuratora. </a:t>
            </a:r>
          </a:p>
        </p:txBody>
      </p:sp>
    </p:spTree>
    <p:extLst>
      <p:ext uri="{BB962C8B-B14F-4D97-AF65-F5344CB8AC3E}">
        <p14:creationId xmlns:p14="http://schemas.microsoft.com/office/powerpoint/2010/main" val="1695944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dirty="0"/>
              <a:t>Postępowanie sprawdzające art. 307</a:t>
            </a:r>
          </a:p>
        </p:txBody>
      </p:sp>
      <p:sp>
        <p:nvSpPr>
          <p:cNvPr id="3" name="Symbol zastępczy zawartości 2"/>
          <p:cNvSpPr>
            <a:spLocks noGrp="1"/>
          </p:cNvSpPr>
          <p:nvPr>
            <p:ph idx="1"/>
          </p:nvPr>
        </p:nvSpPr>
        <p:spPr/>
        <p:txBody>
          <a:bodyPr>
            <a:normAutofit/>
          </a:bodyPr>
          <a:lstStyle/>
          <a:p>
            <a:pPr marL="118872" indent="0" algn="just">
              <a:buNone/>
            </a:pPr>
            <a:r>
              <a:rPr lang="pl-PL" dirty="0"/>
              <a:t>Organy postępowania mogą sprawdzać własne informacje o przypuszczeniu popełnienia przestępstwa albo te, zawarte w zawiadomieniu. </a:t>
            </a:r>
          </a:p>
          <a:p>
            <a:pPr algn="just"/>
            <a:r>
              <a:rPr lang="pl-PL" dirty="0"/>
              <a:t>Czynności sprawdzające </a:t>
            </a:r>
            <a:r>
              <a:rPr lang="pl-PL" b="1" dirty="0"/>
              <a:t>wyprzedzają postępowanie karne, ponieważ toczą się przed jego wszczęciem</a:t>
            </a:r>
            <a:r>
              <a:rPr lang="pl-PL" dirty="0"/>
              <a:t>. Powinny być ograniczone do zbadania dopuszczalności wszczęcia śledztwa (dochodzenia). </a:t>
            </a:r>
          </a:p>
          <a:p>
            <a:pPr algn="just"/>
            <a:r>
              <a:rPr lang="pl-PL" dirty="0"/>
              <a:t>Można żądać uzupełnienia danych zawartych w zawiadomieniu o przestępstwie lub dokonać w tym zakresie sprawdzenia faktów. </a:t>
            </a:r>
          </a:p>
          <a:p>
            <a:pPr lvl="1" algn="just"/>
            <a:r>
              <a:rPr lang="pl-PL" dirty="0"/>
              <a:t>Uzupełnienie danych – np. przekazanie dodatkowej informacji</a:t>
            </a:r>
          </a:p>
          <a:p>
            <a:pPr lvl="1" algn="just"/>
            <a:r>
              <a:rPr lang="pl-PL" dirty="0"/>
              <a:t>Sprawdzenie faktów – przeprowadzenie rozmów, wywiadów i obserwacji przez Policję </a:t>
            </a:r>
          </a:p>
        </p:txBody>
      </p:sp>
    </p:spTree>
    <p:extLst>
      <p:ext uri="{BB962C8B-B14F-4D97-AF65-F5344CB8AC3E}">
        <p14:creationId xmlns:p14="http://schemas.microsoft.com/office/powerpoint/2010/main" val="7127387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Postępowanie sprawdzające art. 307</a:t>
            </a:r>
          </a:p>
        </p:txBody>
      </p:sp>
      <p:sp>
        <p:nvSpPr>
          <p:cNvPr id="3" name="Symbol zastępczy zawartości 2"/>
          <p:cNvSpPr>
            <a:spLocks noGrp="1"/>
          </p:cNvSpPr>
          <p:nvPr>
            <p:ph idx="1"/>
          </p:nvPr>
        </p:nvSpPr>
        <p:spPr/>
        <p:txBody>
          <a:bodyPr/>
          <a:lstStyle/>
          <a:p>
            <a:pPr algn="just"/>
            <a:r>
              <a:rPr lang="pl-PL" b="1" dirty="0"/>
              <a:t>W postępowaniu sprawdzającym nie przeprowadza się dowodu z opinii biegłego ani czynności wymagających spisania protokołu! </a:t>
            </a:r>
          </a:p>
          <a:p>
            <a:pPr lvl="1" algn="just"/>
            <a:r>
              <a:rPr lang="pl-PL" b="1" dirty="0"/>
              <a:t>Wyjątek! </a:t>
            </a:r>
            <a:r>
              <a:rPr lang="pl-PL" dirty="0"/>
              <a:t>Art. 307 § 2 i 3 </a:t>
            </a:r>
            <a:r>
              <a:rPr lang="pl-PL" dirty="0">
                <a:sym typeface="Wingdings" pitchFamily="2" charset="2"/>
              </a:rPr>
              <a:t> przyjęcie ustnego zawiadomienia o przestępstwie i przesłuchanie w charakterze świadka osoby zawiadamiającej utrwalane w formie protokołu </a:t>
            </a:r>
          </a:p>
          <a:p>
            <a:pPr lvl="1" algn="just"/>
            <a:r>
              <a:rPr lang="pl-PL" dirty="0">
                <a:sym typeface="Wingdings" pitchFamily="2" charset="2"/>
              </a:rPr>
              <a:t>Pozostałe czynności nie są protokołowane, nie mają charakteru czynności procesowych a ich wyniki nie nabierają mocy dowodowej w postępowaniu karnym </a:t>
            </a:r>
          </a:p>
          <a:p>
            <a:pPr lvl="1" algn="just"/>
            <a:r>
              <a:rPr lang="pl-PL" dirty="0">
                <a:sym typeface="Wingdings" pitchFamily="2" charset="2"/>
              </a:rPr>
              <a:t>Utrwala się je w formie notatek urzędowych (por. art. 143 </a:t>
            </a:r>
            <a:r>
              <a:rPr lang="pl-PL" dirty="0"/>
              <a:t>§ 2)</a:t>
            </a:r>
            <a:r>
              <a:rPr lang="pl-PL" dirty="0">
                <a:sym typeface="Wingdings" pitchFamily="2" charset="2"/>
              </a:rPr>
              <a:t> </a:t>
            </a:r>
          </a:p>
          <a:p>
            <a:pPr algn="just"/>
            <a:r>
              <a:rPr lang="pl-PL" dirty="0">
                <a:sym typeface="Wingdings" pitchFamily="2" charset="2"/>
              </a:rPr>
              <a:t>Czynności sprawdzające powinny być ukończone </a:t>
            </a:r>
            <a:r>
              <a:rPr lang="pl-PL" b="1" dirty="0">
                <a:sym typeface="Wingdings" pitchFamily="2" charset="2"/>
              </a:rPr>
              <a:t>w ciągu 30 dni</a:t>
            </a:r>
            <a:r>
              <a:rPr lang="pl-PL" dirty="0">
                <a:sym typeface="Wingdings" pitchFamily="2" charset="2"/>
              </a:rPr>
              <a:t>. Po tym okresie należy: </a:t>
            </a:r>
          </a:p>
          <a:p>
            <a:pPr lvl="1" algn="just"/>
            <a:r>
              <a:rPr lang="pl-PL" b="1" dirty="0">
                <a:sym typeface="Wingdings" pitchFamily="2" charset="2"/>
              </a:rPr>
              <a:t>albo wszcząć śledztwo (dochodzenie) albo odmówić wszczęcia </a:t>
            </a:r>
            <a:endParaRPr lang="pl-PL" dirty="0"/>
          </a:p>
          <a:p>
            <a:endParaRPr lang="pl-PL" dirty="0"/>
          </a:p>
        </p:txBody>
      </p:sp>
    </p:spTree>
    <p:extLst>
      <p:ext uri="{BB962C8B-B14F-4D97-AF65-F5344CB8AC3E}">
        <p14:creationId xmlns:p14="http://schemas.microsoft.com/office/powerpoint/2010/main" val="1735868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3762595902"/>
              </p:ext>
            </p:extLst>
          </p:nvPr>
        </p:nvGraphicFramePr>
        <p:xfrm>
          <a:off x="432619" y="0"/>
          <a:ext cx="10844981"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84009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Autofit/>
          </a:bodyPr>
          <a:lstStyle/>
          <a:p>
            <a:r>
              <a:rPr lang="pl-PL" sz="3200" dirty="0"/>
              <a:t>Wszczęcie postępowania przygotowawczego </a:t>
            </a:r>
          </a:p>
        </p:txBody>
      </p:sp>
      <p:sp>
        <p:nvSpPr>
          <p:cNvPr id="8" name="Symbol zastępczy zawartości 7"/>
          <p:cNvSpPr>
            <a:spLocks noGrp="1"/>
          </p:cNvSpPr>
          <p:nvPr>
            <p:ph idx="1"/>
          </p:nvPr>
        </p:nvSpPr>
        <p:spPr/>
        <p:txBody>
          <a:bodyPr/>
          <a:lstStyle/>
          <a:p>
            <a:pPr algn="just"/>
            <a:r>
              <a:rPr lang="pl-PL" dirty="0"/>
              <a:t>Poza uzasadnionym podejrzeniem popełnienia przestępstwa niezbędna jest również </a:t>
            </a:r>
            <a:r>
              <a:rPr lang="pl-PL" b="1" dirty="0"/>
              <a:t>prawna dopuszczalność ścigania, </a:t>
            </a:r>
            <a:r>
              <a:rPr lang="pl-PL" dirty="0"/>
              <a:t>czyli brak przeszkód prawnych w ściganiu danego czynu</a:t>
            </a:r>
          </a:p>
          <a:p>
            <a:pPr algn="just"/>
            <a:r>
              <a:rPr lang="pl-PL" dirty="0"/>
              <a:t>Warunki dopuszczalności procesu </a:t>
            </a:r>
            <a:r>
              <a:rPr lang="pl-PL" dirty="0">
                <a:sym typeface="Wingdings" pitchFamily="2" charset="2"/>
              </a:rPr>
              <a:t> </a:t>
            </a:r>
            <a:r>
              <a:rPr lang="pl-PL" b="1" dirty="0">
                <a:sym typeface="Wingdings" pitchFamily="2" charset="2"/>
              </a:rPr>
              <a:t>art. 17 </a:t>
            </a:r>
            <a:r>
              <a:rPr lang="pl-PL" b="1" dirty="0"/>
              <a:t>§ 1 </a:t>
            </a:r>
          </a:p>
          <a:p>
            <a:pPr lvl="1" algn="just"/>
            <a:r>
              <a:rPr lang="pl-PL" b="1" dirty="0"/>
              <a:t>ważne – na art. 17 § 2 </a:t>
            </a:r>
          </a:p>
          <a:p>
            <a:pPr lvl="1" algn="just"/>
            <a:r>
              <a:rPr lang="pl-PL" dirty="0"/>
              <a:t>.Do chwili otrzymania wniosku lub zezwolenia władzy, od których ustawa uzależnia ściganie, organy procesowe dokonują </a:t>
            </a:r>
            <a:r>
              <a:rPr lang="pl-PL" b="1" dirty="0"/>
              <a:t>tylko czynności nie cierpiących zwłoki</a:t>
            </a:r>
            <a:r>
              <a:rPr lang="pl-PL" dirty="0"/>
              <a:t> w celu zabezpieczenia śladów i dowodów, a także czynności zmierzających do wyjaśnienia, czy wniosek będzie złożony lub zezwolenie będzie wydane</a:t>
            </a:r>
            <a:endParaRPr lang="pl-PL" b="1" dirty="0"/>
          </a:p>
        </p:txBody>
      </p:sp>
    </p:spTree>
    <p:extLst>
      <p:ext uri="{BB962C8B-B14F-4D97-AF65-F5344CB8AC3E}">
        <p14:creationId xmlns:p14="http://schemas.microsoft.com/office/powerpoint/2010/main" val="3023512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a 8"/>
          <p:cNvGraphicFramePr>
            <a:graphicFrameLocks noGrp="1"/>
          </p:cNvGraphicFramePr>
          <p:nvPr>
            <p:extLst>
              <p:ext uri="{D42A27DB-BD31-4B8C-83A1-F6EECF244321}">
                <p14:modId xmlns:p14="http://schemas.microsoft.com/office/powerpoint/2010/main" val="378305941"/>
              </p:ext>
            </p:extLst>
          </p:nvPr>
        </p:nvGraphicFramePr>
        <p:xfrm>
          <a:off x="432619" y="19667"/>
          <a:ext cx="10854814" cy="6705597"/>
        </p:xfrm>
        <a:graphic>
          <a:graphicData uri="http://schemas.openxmlformats.org/drawingml/2006/table">
            <a:tbl>
              <a:tblPr firstRow="1" firstCol="1" bandRow="1">
                <a:tableStyleId>{93296810-A885-4BE3-A3E7-6D5BEEA58F35}</a:tableStyleId>
              </a:tblPr>
              <a:tblGrid>
                <a:gridCol w="3971275">
                  <a:extLst>
                    <a:ext uri="{9D8B030D-6E8A-4147-A177-3AD203B41FA5}">
                      <a16:colId xmlns:a16="http://schemas.microsoft.com/office/drawing/2014/main" val="20000"/>
                    </a:ext>
                  </a:extLst>
                </a:gridCol>
                <a:gridCol w="2967447">
                  <a:extLst>
                    <a:ext uri="{9D8B030D-6E8A-4147-A177-3AD203B41FA5}">
                      <a16:colId xmlns:a16="http://schemas.microsoft.com/office/drawing/2014/main" val="20001"/>
                    </a:ext>
                  </a:extLst>
                </a:gridCol>
                <a:gridCol w="3916092">
                  <a:extLst>
                    <a:ext uri="{9D8B030D-6E8A-4147-A177-3AD203B41FA5}">
                      <a16:colId xmlns:a16="http://schemas.microsoft.com/office/drawing/2014/main" val="20002"/>
                    </a:ext>
                  </a:extLst>
                </a:gridCol>
              </a:tblGrid>
              <a:tr h="822887">
                <a:tc>
                  <a:txBody>
                    <a:bodyPr/>
                    <a:lstStyle/>
                    <a:p>
                      <a:pPr algn="ctr">
                        <a:lnSpc>
                          <a:spcPct val="115000"/>
                        </a:lnSpc>
                        <a:spcAft>
                          <a:spcPts val="0"/>
                        </a:spcAft>
                      </a:pPr>
                      <a:r>
                        <a:rPr lang="pl-PL" sz="2000" dirty="0">
                          <a:effectLst/>
                        </a:rPr>
                        <a:t>POSTANOWIENIE O: </a:t>
                      </a:r>
                      <a:endParaRPr lang="pl-PL"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2000" dirty="0">
                          <a:effectLst/>
                        </a:rPr>
                        <a:t>ŚLEDZTWO</a:t>
                      </a:r>
                    </a:p>
                    <a:p>
                      <a:pPr algn="just">
                        <a:lnSpc>
                          <a:spcPct val="115000"/>
                        </a:lnSpc>
                        <a:spcAft>
                          <a:spcPts val="0"/>
                        </a:spcAft>
                      </a:pPr>
                      <a:r>
                        <a:rPr lang="pl-PL" sz="2000" dirty="0">
                          <a:effectLst/>
                        </a:rPr>
                        <a:t> </a:t>
                      </a:r>
                      <a:endParaRPr lang="pl-PL"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2000" dirty="0">
                          <a:effectLst/>
                        </a:rPr>
                        <a:t>DOCHODZENIE</a:t>
                      </a:r>
                    </a:p>
                    <a:p>
                      <a:pPr algn="ctr">
                        <a:lnSpc>
                          <a:spcPct val="115000"/>
                        </a:lnSpc>
                        <a:spcAft>
                          <a:spcPts val="0"/>
                        </a:spcAft>
                      </a:pPr>
                      <a:r>
                        <a:rPr lang="pl-PL" sz="2000" dirty="0">
                          <a:effectLst/>
                        </a:rPr>
                        <a:t> </a:t>
                      </a:r>
                      <a:endParaRPr lang="pl-PL" sz="2000" b="1"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941355">
                <a:tc>
                  <a:txBody>
                    <a:bodyPr/>
                    <a:lstStyle/>
                    <a:p>
                      <a:pPr algn="just">
                        <a:lnSpc>
                          <a:spcPct val="115000"/>
                        </a:lnSpc>
                        <a:spcAft>
                          <a:spcPts val="0"/>
                        </a:spcAft>
                      </a:pPr>
                      <a:r>
                        <a:rPr lang="pl-PL" sz="1400" dirty="0">
                          <a:effectLst/>
                        </a:rPr>
                        <a:t>WSZCZĘCIU śledztwa</a:t>
                      </a:r>
                      <a:r>
                        <a:rPr lang="pl-PL" sz="1400" baseline="0" dirty="0">
                          <a:effectLst/>
                        </a:rPr>
                        <a:t> lub dochodzenia</a:t>
                      </a:r>
                      <a:endParaRPr lang="pl-PL" sz="1400" dirty="0">
                        <a:effectLst/>
                      </a:endParaRPr>
                    </a:p>
                    <a:p>
                      <a:pPr algn="just">
                        <a:lnSpc>
                          <a:spcPct val="115000"/>
                        </a:lnSpc>
                        <a:spcAft>
                          <a:spcPts val="0"/>
                        </a:spcAft>
                      </a:pPr>
                      <a:r>
                        <a:rPr lang="pl-PL" sz="1400" dirty="0">
                          <a:effectLst/>
                        </a:rPr>
                        <a:t> </a:t>
                      </a:r>
                    </a:p>
                    <a:p>
                      <a:pPr algn="just">
                        <a:lnSpc>
                          <a:spcPct val="115000"/>
                        </a:lnSpc>
                        <a:spcAft>
                          <a:spcPts val="0"/>
                        </a:spcAft>
                      </a:pPr>
                      <a:r>
                        <a:rPr lang="pl-PL" sz="1400" dirty="0">
                          <a:effectLst/>
                        </a:rPr>
                        <a:t>NIEZASKARŻALNE</a:t>
                      </a:r>
                      <a:endParaRPr lang="pl-PL" sz="1400" dirty="0">
                        <a:effectLst/>
                        <a:latin typeface="+mn-lt"/>
                        <a:ea typeface="Calibri"/>
                        <a:cs typeface="Times New Roman"/>
                      </a:endParaRPr>
                    </a:p>
                  </a:txBody>
                  <a:tcPr marL="68580" marR="68580" marT="0" marB="0"/>
                </a:tc>
                <a:tc>
                  <a:txBody>
                    <a:bodyPr/>
                    <a:lstStyle/>
                    <a:p>
                      <a:pPr algn="just">
                        <a:lnSpc>
                          <a:spcPct val="115000"/>
                        </a:lnSpc>
                        <a:spcAft>
                          <a:spcPts val="0"/>
                        </a:spcAft>
                      </a:pPr>
                      <a:endParaRPr lang="pl-PL" sz="1400" dirty="0">
                        <a:effectLst/>
                      </a:endParaRPr>
                    </a:p>
                    <a:p>
                      <a:pPr algn="just">
                        <a:lnSpc>
                          <a:spcPct val="115000"/>
                        </a:lnSpc>
                        <a:spcAft>
                          <a:spcPts val="0"/>
                        </a:spcAft>
                      </a:pPr>
                      <a:endParaRPr lang="pl-PL" sz="1400" dirty="0">
                        <a:effectLst/>
                      </a:endParaRPr>
                    </a:p>
                    <a:p>
                      <a:pPr algn="just">
                        <a:lnSpc>
                          <a:spcPct val="115000"/>
                        </a:lnSpc>
                        <a:spcAft>
                          <a:spcPts val="0"/>
                        </a:spcAft>
                      </a:pPr>
                      <a:endParaRPr lang="pl-PL" sz="1400" dirty="0">
                        <a:effectLst/>
                      </a:endParaRPr>
                    </a:p>
                    <a:p>
                      <a:pPr algn="just">
                        <a:lnSpc>
                          <a:spcPct val="115000"/>
                        </a:lnSpc>
                        <a:spcAft>
                          <a:spcPts val="0"/>
                        </a:spcAft>
                      </a:pPr>
                      <a:r>
                        <a:rPr lang="pl-PL" sz="1400" dirty="0">
                          <a:effectLst/>
                        </a:rPr>
                        <a:t>WYDAJE WYŁĄCZNIE PROKURATOR</a:t>
                      </a:r>
                    </a:p>
                    <a:p>
                      <a:pPr algn="just">
                        <a:lnSpc>
                          <a:spcPct val="115000"/>
                        </a:lnSpc>
                        <a:spcAft>
                          <a:spcPts val="0"/>
                        </a:spcAft>
                      </a:pPr>
                      <a:endParaRPr lang="pl-PL" sz="1400" dirty="0">
                        <a:effectLst/>
                      </a:endParaRPr>
                    </a:p>
                    <a:p>
                      <a:pPr algn="just">
                        <a:lnSpc>
                          <a:spcPct val="115000"/>
                        </a:lnSpc>
                        <a:spcAft>
                          <a:spcPts val="0"/>
                        </a:spcAft>
                      </a:pPr>
                      <a:r>
                        <a:rPr lang="pl-PL" sz="1400" dirty="0">
                          <a:effectLst/>
                        </a:rPr>
                        <a:t>(art. 305 § 3)</a:t>
                      </a:r>
                    </a:p>
                    <a:p>
                      <a:pPr algn="just">
                        <a:lnSpc>
                          <a:spcPct val="115000"/>
                        </a:lnSpc>
                        <a:spcAft>
                          <a:spcPts val="0"/>
                        </a:spcAft>
                      </a:pPr>
                      <a:endParaRPr lang="pl-PL" sz="1400" dirty="0">
                        <a:effectLst/>
                      </a:endParaRPr>
                    </a:p>
                    <a:p>
                      <a:pPr algn="just">
                        <a:lnSpc>
                          <a:spcPct val="115000"/>
                        </a:lnSpc>
                        <a:spcAft>
                          <a:spcPts val="0"/>
                        </a:spcAft>
                      </a:pPr>
                      <a:r>
                        <a:rPr lang="pl-PL" sz="1400" dirty="0">
                          <a:effectLst/>
                          <a:sym typeface="Wingdings" pitchFamily="2" charset="2"/>
                        </a:rPr>
                        <a:t> Postanowienie</a:t>
                      </a:r>
                      <a:r>
                        <a:rPr lang="pl-PL" sz="1400" baseline="0" dirty="0">
                          <a:effectLst/>
                          <a:sym typeface="Wingdings" pitchFamily="2" charset="2"/>
                        </a:rPr>
                        <a:t> z uzasadnieniem </a:t>
                      </a:r>
                      <a:endParaRPr lang="pl-PL" sz="1400" b="0" dirty="0">
                        <a:effectLst/>
                        <a:latin typeface="+mn-lt"/>
                        <a:ea typeface="Calibri"/>
                        <a:cs typeface="Times New Roman"/>
                      </a:endParaRPr>
                    </a:p>
                  </a:txBody>
                  <a:tcPr marL="68580" marR="68580" marT="0" marB="0"/>
                </a:tc>
                <a:tc>
                  <a:txBody>
                    <a:bodyPr/>
                    <a:lstStyle/>
                    <a:p>
                      <a:pPr marL="0" indent="0" algn="just">
                        <a:lnSpc>
                          <a:spcPct val="115000"/>
                        </a:lnSpc>
                        <a:spcAft>
                          <a:spcPts val="0"/>
                        </a:spcAft>
                        <a:buNone/>
                      </a:pPr>
                      <a:r>
                        <a:rPr lang="pl-PL" sz="1400" dirty="0">
                          <a:effectLst/>
                        </a:rPr>
                        <a:t>1. CO DO ZASADY - POLICJA LUB INNY UPRAWNIONY ORGAN </a:t>
                      </a:r>
                    </a:p>
                    <a:p>
                      <a:pPr marL="285750" indent="-285750" algn="just">
                        <a:lnSpc>
                          <a:spcPct val="115000"/>
                        </a:lnSpc>
                        <a:spcAft>
                          <a:spcPts val="0"/>
                        </a:spcAft>
                        <a:buFont typeface="Arial" pitchFamily="34" charset="0"/>
                        <a:buChar char="•"/>
                      </a:pPr>
                      <a:r>
                        <a:rPr lang="pl-PL" sz="1400" dirty="0">
                          <a:effectLst/>
                          <a:sym typeface="Wingdings"/>
                        </a:rPr>
                        <a:t>nie</a:t>
                      </a:r>
                      <a:r>
                        <a:rPr lang="pl-PL" sz="1400" baseline="0" dirty="0">
                          <a:effectLst/>
                          <a:sym typeface="Wingdings"/>
                        </a:rPr>
                        <a:t> ma obowiązku zawiadamiania prokuratora</a:t>
                      </a:r>
                      <a:endParaRPr lang="pl-PL" sz="1400" dirty="0">
                        <a:effectLst/>
                        <a:sym typeface="Wingdings"/>
                      </a:endParaRPr>
                    </a:p>
                    <a:p>
                      <a:pPr algn="just">
                        <a:lnSpc>
                          <a:spcPct val="115000"/>
                        </a:lnSpc>
                        <a:spcAft>
                          <a:spcPts val="0"/>
                        </a:spcAft>
                      </a:pPr>
                      <a:r>
                        <a:rPr lang="pl-PL" sz="1400" dirty="0">
                          <a:effectLst/>
                        </a:rPr>
                        <a:t>2. MOŻE WYDAĆ PROKURATOR JEŻELI PROWADZI DOCHODZENIE</a:t>
                      </a:r>
                    </a:p>
                    <a:p>
                      <a:pPr marL="285750" indent="-285750" algn="just">
                        <a:lnSpc>
                          <a:spcPct val="115000"/>
                        </a:lnSpc>
                        <a:spcAft>
                          <a:spcPts val="0"/>
                        </a:spcAft>
                        <a:buFont typeface="Arial" pitchFamily="34" charset="0"/>
                        <a:buChar char="•"/>
                      </a:pPr>
                      <a:r>
                        <a:rPr lang="pl-PL" sz="1400" dirty="0">
                          <a:effectLst/>
                        </a:rPr>
                        <a:t>Nie trzeba sporządzać uzasadnienia</a:t>
                      </a:r>
                    </a:p>
                    <a:p>
                      <a:pPr marL="285750" indent="-285750" algn="just">
                        <a:lnSpc>
                          <a:spcPct val="115000"/>
                        </a:lnSpc>
                        <a:spcAft>
                          <a:spcPts val="0"/>
                        </a:spcAft>
                        <a:buFont typeface="Arial" pitchFamily="34" charset="0"/>
                        <a:buChar char="•"/>
                      </a:pPr>
                      <a:r>
                        <a:rPr lang="pl-PL" sz="1400" dirty="0">
                          <a:effectLst/>
                        </a:rPr>
                        <a:t>Na wniosek</a:t>
                      </a:r>
                      <a:r>
                        <a:rPr lang="pl-PL" sz="1400" baseline="0" dirty="0">
                          <a:effectLst/>
                        </a:rPr>
                        <a:t> strony organ podaje ustnie powody rozstrzygnięcia</a:t>
                      </a:r>
                      <a:endParaRPr lang="pl-PL" sz="1400" dirty="0">
                        <a:effectLst/>
                        <a:latin typeface="+mn-lt"/>
                        <a:ea typeface="Calibri"/>
                        <a:cs typeface="Times New Roman"/>
                      </a:endParaRPr>
                    </a:p>
                  </a:txBody>
                  <a:tcPr marL="68580" marR="68580" marT="0" marB="0"/>
                </a:tc>
                <a:extLst>
                  <a:ext uri="{0D108BD9-81ED-4DB2-BD59-A6C34878D82A}">
                    <a16:rowId xmlns:a16="http://schemas.microsoft.com/office/drawing/2014/main" val="10001"/>
                  </a:ext>
                </a:extLst>
              </a:tr>
              <a:tr h="2941355">
                <a:tc>
                  <a:txBody>
                    <a:bodyPr/>
                    <a:lstStyle/>
                    <a:p>
                      <a:pPr algn="just">
                        <a:lnSpc>
                          <a:spcPct val="115000"/>
                        </a:lnSpc>
                        <a:spcAft>
                          <a:spcPts val="0"/>
                        </a:spcAft>
                      </a:pPr>
                      <a:r>
                        <a:rPr lang="pl-PL" sz="1400" dirty="0">
                          <a:effectLst/>
                        </a:rPr>
                        <a:t>ODMOWIE WSZCZĘCIA </a:t>
                      </a:r>
                    </a:p>
                    <a:p>
                      <a:pPr algn="just">
                        <a:lnSpc>
                          <a:spcPct val="115000"/>
                        </a:lnSpc>
                        <a:spcAft>
                          <a:spcPts val="0"/>
                        </a:spcAft>
                      </a:pPr>
                      <a:r>
                        <a:rPr lang="pl-PL" sz="1400" dirty="0">
                          <a:effectLst/>
                        </a:rPr>
                        <a:t> </a:t>
                      </a:r>
                    </a:p>
                    <a:p>
                      <a:pPr algn="just">
                        <a:lnSpc>
                          <a:spcPct val="115000"/>
                        </a:lnSpc>
                        <a:spcAft>
                          <a:spcPts val="0"/>
                        </a:spcAft>
                      </a:pPr>
                      <a:r>
                        <a:rPr lang="pl-PL" sz="1400" dirty="0">
                          <a:effectLst/>
                        </a:rPr>
                        <a:t>ZASKARŻALNE</a:t>
                      </a:r>
                      <a:endParaRPr lang="pl-PL" sz="1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pl-PL" sz="1400" dirty="0">
                          <a:effectLst/>
                        </a:rPr>
                        <a:t>1. PROKURATOR </a:t>
                      </a:r>
                    </a:p>
                    <a:p>
                      <a:pPr algn="just">
                        <a:lnSpc>
                          <a:spcPct val="115000"/>
                        </a:lnSpc>
                        <a:spcAft>
                          <a:spcPts val="0"/>
                        </a:spcAft>
                      </a:pPr>
                      <a:r>
                        <a:rPr lang="pl-PL" sz="1400" dirty="0">
                          <a:effectLst/>
                        </a:rPr>
                        <a:t>2. Jeżeli postanowienie wydaje POLICJA (LUB INNY UPRAWNIONY ORGAN) </a:t>
                      </a:r>
                    </a:p>
                    <a:p>
                      <a:pPr marL="742950" lvl="1" indent="-285750" algn="just">
                        <a:lnSpc>
                          <a:spcPct val="115000"/>
                        </a:lnSpc>
                        <a:spcAft>
                          <a:spcPts val="0"/>
                        </a:spcAft>
                        <a:buFont typeface="Wingdings" pitchFamily="2" charset="2"/>
                        <a:buChar char="à"/>
                      </a:pPr>
                      <a:r>
                        <a:rPr lang="pl-PL" sz="1400" dirty="0">
                          <a:effectLst/>
                        </a:rPr>
                        <a:t>WYMAGA ZATWIERDZENIA PRZEZ PROKURATORA </a:t>
                      </a:r>
                    </a:p>
                    <a:p>
                      <a:pPr marL="0" lvl="1" indent="0" algn="just">
                        <a:lnSpc>
                          <a:spcPct val="115000"/>
                        </a:lnSpc>
                        <a:spcAft>
                          <a:spcPts val="0"/>
                        </a:spcAft>
                        <a:buFont typeface="Wingdings" pitchFamily="2" charset="2"/>
                        <a:buNone/>
                      </a:pPr>
                      <a:r>
                        <a:rPr lang="pl-PL" sz="1400" dirty="0">
                          <a:effectLst/>
                        </a:rPr>
                        <a:t>uzasadnienie</a:t>
                      </a:r>
                    </a:p>
                  </a:txBody>
                  <a:tcPr marL="68580" marR="68580" marT="0" marB="0"/>
                </a:tc>
                <a:tc>
                  <a:txBody>
                    <a:bodyPr/>
                    <a:lstStyle/>
                    <a:p>
                      <a:pPr algn="just">
                        <a:lnSpc>
                          <a:spcPct val="115000"/>
                        </a:lnSpc>
                        <a:spcAft>
                          <a:spcPts val="0"/>
                        </a:spcAft>
                      </a:pPr>
                      <a:r>
                        <a:rPr lang="pl-PL" sz="1400" dirty="0">
                          <a:effectLst/>
                        </a:rPr>
                        <a:t>WYDAJE POLICJA LUB INNY UPRAWNIONY ORGAN</a:t>
                      </a:r>
                    </a:p>
                    <a:p>
                      <a:pPr algn="just">
                        <a:lnSpc>
                          <a:spcPct val="115000"/>
                        </a:lnSpc>
                        <a:spcAft>
                          <a:spcPts val="0"/>
                        </a:spcAft>
                      </a:pPr>
                      <a:r>
                        <a:rPr lang="pl-PL" sz="1400" dirty="0">
                          <a:effectLst/>
                        </a:rPr>
                        <a:t> </a:t>
                      </a:r>
                    </a:p>
                    <a:p>
                      <a:pPr algn="just">
                        <a:lnSpc>
                          <a:spcPct val="115000"/>
                        </a:lnSpc>
                        <a:spcAft>
                          <a:spcPts val="0"/>
                        </a:spcAft>
                      </a:pPr>
                      <a:r>
                        <a:rPr lang="pl-PL" sz="1400" dirty="0">
                          <a:effectLst/>
                        </a:rPr>
                        <a:t>WYMAGA ZATWIERDZENIA PRZEZ PROKURATORA (art. 325e § 2 – poza umorzeniem rejestrowym)</a:t>
                      </a:r>
                    </a:p>
                    <a:p>
                      <a:pPr algn="just">
                        <a:lnSpc>
                          <a:spcPct val="115000"/>
                        </a:lnSpc>
                        <a:spcAft>
                          <a:spcPts val="0"/>
                        </a:spcAft>
                      </a:pPr>
                      <a:endParaRPr lang="pl-PL" sz="1400" dirty="0">
                        <a:effectLst/>
                      </a:endParaRPr>
                    </a:p>
                    <a:p>
                      <a:pPr algn="just">
                        <a:lnSpc>
                          <a:spcPct val="115000"/>
                        </a:lnSpc>
                        <a:spcAft>
                          <a:spcPts val="0"/>
                        </a:spcAft>
                      </a:pPr>
                      <a:r>
                        <a:rPr lang="pl-PL" sz="1400" dirty="0">
                          <a:effectLst/>
                        </a:rPr>
                        <a:t>Nie trzeba</a:t>
                      </a:r>
                      <a:r>
                        <a:rPr lang="pl-PL" sz="1400" baseline="0" dirty="0">
                          <a:effectLst/>
                        </a:rPr>
                        <a:t> sporządzać uzasadnienia, wystarczy podać ustnie powody rozstrzygnięcia </a:t>
                      </a:r>
                    </a:p>
                    <a:p>
                      <a:pPr lvl="1" algn="just">
                        <a:lnSpc>
                          <a:spcPct val="115000"/>
                        </a:lnSpc>
                        <a:spcAft>
                          <a:spcPts val="0"/>
                        </a:spcAft>
                      </a:pPr>
                      <a:r>
                        <a:rPr lang="pl-PL" sz="1400" baseline="0" dirty="0">
                          <a:effectLst/>
                        </a:rPr>
                        <a:t>Wyjątek! Art. 325e </a:t>
                      </a:r>
                      <a:r>
                        <a:rPr lang="pl-PL" sz="1400" dirty="0">
                          <a:effectLst/>
                        </a:rPr>
                        <a:t>§ 1a</a:t>
                      </a:r>
                      <a:endParaRPr lang="pl-PL" sz="1400" b="0" dirty="0">
                        <a:effectLst/>
                        <a:latin typeface="+mn-lt"/>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cxnSp>
        <p:nvCxnSpPr>
          <p:cNvPr id="12" name="Łącznik prosty ze strzałką 11"/>
          <p:cNvCxnSpPr/>
          <p:nvPr/>
        </p:nvCxnSpPr>
        <p:spPr>
          <a:xfrm>
            <a:off x="2279576" y="4653136"/>
            <a:ext cx="0" cy="7920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 name="pole tekstowe 12"/>
          <p:cNvSpPr txBox="1"/>
          <p:nvPr/>
        </p:nvSpPr>
        <p:spPr>
          <a:xfrm>
            <a:off x="1703512" y="5555912"/>
            <a:ext cx="1656184" cy="861774"/>
          </a:xfrm>
          <a:prstGeom prst="rect">
            <a:avLst/>
          </a:prstGeom>
          <a:noFill/>
        </p:spPr>
        <p:txBody>
          <a:bodyPr wrap="square" rtlCol="0">
            <a:spAutoFit/>
          </a:bodyPr>
          <a:lstStyle/>
          <a:p>
            <a:pPr algn="ctr"/>
            <a:r>
              <a:rPr lang="pl-PL" sz="1600" b="1" dirty="0">
                <a:solidFill>
                  <a:schemeClr val="bg1"/>
                </a:solidFill>
              </a:rPr>
              <a:t>Zażalenie  - art. 306 §  1 k.p.k.</a:t>
            </a:r>
          </a:p>
        </p:txBody>
      </p:sp>
    </p:spTree>
    <p:extLst>
      <p:ext uri="{BB962C8B-B14F-4D97-AF65-F5344CB8AC3E}">
        <p14:creationId xmlns:p14="http://schemas.microsoft.com/office/powerpoint/2010/main" val="38446130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Wszczęcie postępowania przygotowawczego </a:t>
            </a:r>
          </a:p>
        </p:txBody>
      </p:sp>
      <p:sp>
        <p:nvSpPr>
          <p:cNvPr id="3" name="Symbol zastępczy zawartości 2"/>
          <p:cNvSpPr>
            <a:spLocks noGrp="1"/>
          </p:cNvSpPr>
          <p:nvPr>
            <p:ph idx="1"/>
          </p:nvPr>
        </p:nvSpPr>
        <p:spPr/>
        <p:txBody>
          <a:bodyPr>
            <a:normAutofit/>
          </a:bodyPr>
          <a:lstStyle/>
          <a:p>
            <a:pPr algn="just"/>
            <a:r>
              <a:rPr lang="pl-PL" dirty="0"/>
              <a:t>Zgodnie z art. 303 (oraz 325e w zw. z art. 303) śledztwo lub dochodzenie mogą zostać wszczęte po wydaniu formalnej decyzji przez organ prowadzący postępowanie. </a:t>
            </a:r>
          </a:p>
          <a:p>
            <a:pPr algn="just"/>
            <a:r>
              <a:rPr lang="pl-PL" dirty="0"/>
              <a:t>Wydaje się </a:t>
            </a:r>
            <a:r>
              <a:rPr lang="pl-PL" b="1" dirty="0"/>
              <a:t>postanowienie</a:t>
            </a:r>
          </a:p>
          <a:p>
            <a:pPr algn="just"/>
            <a:r>
              <a:rPr lang="pl-PL" dirty="0"/>
              <a:t>Formalne wszczęcie postępowania jest bardzo istotną czynnością. Rozgranicza etap </a:t>
            </a:r>
            <a:r>
              <a:rPr lang="pl-PL" dirty="0" err="1"/>
              <a:t>przedprocesowy</a:t>
            </a:r>
            <a:r>
              <a:rPr lang="pl-PL" dirty="0"/>
              <a:t> od procesowego i wskazuje, które czynności organów stanowią już część postępowania karnego </a:t>
            </a:r>
          </a:p>
        </p:txBody>
      </p:sp>
    </p:spTree>
    <p:extLst>
      <p:ext uri="{BB962C8B-B14F-4D97-AF65-F5344CB8AC3E}">
        <p14:creationId xmlns:p14="http://schemas.microsoft.com/office/powerpoint/2010/main" val="33814190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a:t>Czynności w niezbędnym zakresie (art. 308)</a:t>
            </a:r>
          </a:p>
        </p:txBody>
      </p:sp>
      <p:sp>
        <p:nvSpPr>
          <p:cNvPr id="3" name="Symbol zastępczy zawartości 2"/>
          <p:cNvSpPr>
            <a:spLocks noGrp="1"/>
          </p:cNvSpPr>
          <p:nvPr>
            <p:ph idx="1"/>
          </p:nvPr>
        </p:nvSpPr>
        <p:spPr/>
        <p:txBody>
          <a:bodyPr>
            <a:normAutofit/>
          </a:bodyPr>
          <a:lstStyle/>
          <a:p>
            <a:pPr marL="109728" indent="0" algn="just">
              <a:buNone/>
            </a:pPr>
            <a:r>
              <a:rPr lang="pl-PL" dirty="0"/>
              <a:t>Wtedy, gdy konieczne jest natychmiastowe wszczęcie postępowania, bezpośrednio po ujawnieniu przestępstwa a zwłoka może skutkować utratą lub zniekształceniem dowodów. </a:t>
            </a:r>
          </a:p>
          <a:p>
            <a:pPr marL="95250" indent="-95250" algn="just">
              <a:tabLst>
                <a:tab pos="95250" algn="l"/>
              </a:tabLst>
            </a:pPr>
            <a:r>
              <a:rPr lang="pl-PL" dirty="0"/>
              <a:t>Faktyczne wszczęcie postępowania przygotowawczego </a:t>
            </a:r>
            <a:r>
              <a:rPr lang="pl-PL" dirty="0">
                <a:sym typeface="Wingdings" pitchFamily="2" charset="2"/>
              </a:rPr>
              <a:t> </a:t>
            </a:r>
            <a:r>
              <a:rPr lang="pl-PL" dirty="0"/>
              <a:t>„papierek” czyli odpowiednie postanowienie zostanie wydane później</a:t>
            </a:r>
          </a:p>
          <a:p>
            <a:pPr marL="624078" indent="-514350" algn="just">
              <a:buFont typeface="+mj-lt"/>
              <a:buAutoNum type="arabicPeriod"/>
            </a:pPr>
            <a:r>
              <a:rPr lang="pl-PL" dirty="0"/>
              <a:t>W </a:t>
            </a:r>
            <a:r>
              <a:rPr lang="pl-PL" b="1" dirty="0"/>
              <a:t>wypadkach niecierpiących zwłoki</a:t>
            </a:r>
          </a:p>
          <a:p>
            <a:pPr marL="624078" indent="-514350" algn="just">
              <a:buFont typeface="+mj-lt"/>
              <a:buAutoNum type="arabicPeriod"/>
            </a:pPr>
            <a:r>
              <a:rPr lang="pl-PL" dirty="0"/>
              <a:t>W granicach koniecznych dla </a:t>
            </a:r>
            <a:r>
              <a:rPr lang="pl-PL" b="1" dirty="0"/>
              <a:t>zabezpieczenia śladów i dowodów </a:t>
            </a:r>
            <a:r>
              <a:rPr lang="pl-PL" dirty="0"/>
              <a:t>przestępstwa przed ich utratą, zniekształceniem lub zniszczeniem </a:t>
            </a:r>
          </a:p>
          <a:p>
            <a:pPr marL="109728" indent="0" algn="just">
              <a:buNone/>
            </a:pPr>
            <a:r>
              <a:rPr lang="pl-PL" dirty="0"/>
              <a:t>W przeciwieństwie do czynności sprawdzających, są częścią postępowania przygotowawczego </a:t>
            </a:r>
          </a:p>
        </p:txBody>
      </p:sp>
    </p:spTree>
    <p:extLst>
      <p:ext uri="{BB962C8B-B14F-4D97-AF65-F5344CB8AC3E}">
        <p14:creationId xmlns:p14="http://schemas.microsoft.com/office/powerpoint/2010/main" val="16791725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Czynności w niezbędnym zakresie (art. 308)</a:t>
            </a:r>
          </a:p>
        </p:txBody>
      </p:sp>
      <p:sp>
        <p:nvSpPr>
          <p:cNvPr id="3" name="Symbol zastępczy zawartości 2"/>
          <p:cNvSpPr>
            <a:spLocks noGrp="1"/>
          </p:cNvSpPr>
          <p:nvPr>
            <p:ph idx="1"/>
          </p:nvPr>
        </p:nvSpPr>
        <p:spPr/>
        <p:txBody>
          <a:bodyPr>
            <a:normAutofit fontScale="92500" lnSpcReduction="20000"/>
          </a:bodyPr>
          <a:lstStyle/>
          <a:p>
            <a:pPr marL="109728" indent="0" algn="just">
              <a:buNone/>
            </a:pPr>
            <a:r>
              <a:rPr lang="pl-PL" b="1" dirty="0"/>
              <a:t>Prokurator lub Policja</a:t>
            </a:r>
            <a:r>
              <a:rPr lang="pl-PL" dirty="0"/>
              <a:t> może w każdej sprawie, przed wydaniem postanowienia o wszczęciu śledztwa lub dochodzenia, przeprowadzić w niezbędnym zakresie </a:t>
            </a:r>
            <a:r>
              <a:rPr lang="pl-PL" b="1" dirty="0"/>
              <a:t>czynności procesowe, </a:t>
            </a:r>
            <a:r>
              <a:rPr lang="pl-PL" dirty="0"/>
              <a:t>a zwłaszcza dokonać oględzin (w razie potrzeby z udziałem biegłego), przeszukania, czynności wymienionych w art. 74 § 2 pkt. 1 w stosunku do </a:t>
            </a:r>
            <a:r>
              <a:rPr lang="pl-PL" b="1" dirty="0"/>
              <a:t>osoby podejrzanej</a:t>
            </a:r>
            <a:r>
              <a:rPr lang="pl-PL" dirty="0"/>
              <a:t> a także przedsięwziąć wobec niej inne niezbędne czynności. </a:t>
            </a:r>
          </a:p>
          <a:p>
            <a:pPr marL="95250" indent="-95250" algn="just"/>
            <a:r>
              <a:rPr lang="pl-PL" dirty="0"/>
              <a:t> Można przesłuchać osobę podejrzaną w charakterze podejrzanego </a:t>
            </a:r>
          </a:p>
          <a:p>
            <a:pPr marL="171450" indent="-171450" algn="just"/>
            <a:r>
              <a:rPr lang="pl-PL" dirty="0"/>
              <a:t>Czynności w niezbędnym zakresie mogą być dokonywane tylko </a:t>
            </a:r>
            <a:r>
              <a:rPr lang="pl-PL" b="1" dirty="0"/>
              <a:t>w ciągu 5 dni od dnia pierwszej tego rodzaju czynności</a:t>
            </a:r>
            <a:r>
              <a:rPr lang="pl-PL" dirty="0"/>
              <a:t>. Czas trwania śledztwa lub dochodzenia liczy się od dnia pierwszej dokonanej czynności. </a:t>
            </a:r>
          </a:p>
          <a:p>
            <a:pPr marL="171450" indent="-171450" algn="just"/>
            <a:r>
              <a:rPr lang="pl-PL" dirty="0"/>
              <a:t>Mają pełną moc dowodową</a:t>
            </a:r>
          </a:p>
          <a:p>
            <a:pPr marL="171450" indent="-171450" algn="just"/>
            <a:r>
              <a:rPr lang="pl-PL" dirty="0"/>
              <a:t>Po upływie 5 dni należy wydać postanowienie o </a:t>
            </a:r>
            <a:r>
              <a:rPr lang="pl-PL" b="1" dirty="0"/>
              <a:t>wszczęciu śledztwa </a:t>
            </a:r>
            <a:r>
              <a:rPr lang="pl-PL" dirty="0"/>
              <a:t>albo o </a:t>
            </a:r>
            <a:r>
              <a:rPr lang="pl-PL" b="1" dirty="0"/>
              <a:t>umorzeniu</a:t>
            </a:r>
            <a:r>
              <a:rPr lang="pl-PL" dirty="0"/>
              <a:t> (jeżeli nie istnieje uzasadnione podejrzenie popełnienia przestępstwa). </a:t>
            </a:r>
          </a:p>
          <a:p>
            <a:endParaRPr lang="pl-PL" dirty="0"/>
          </a:p>
        </p:txBody>
      </p:sp>
    </p:spTree>
    <p:extLst>
      <p:ext uri="{BB962C8B-B14F-4D97-AF65-F5344CB8AC3E}">
        <p14:creationId xmlns:p14="http://schemas.microsoft.com/office/powerpoint/2010/main" val="95816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fontScale="90000"/>
          </a:bodyPr>
          <a:lstStyle/>
          <a:p>
            <a:r>
              <a:rPr lang="pl-PL" dirty="0"/>
              <a:t>Czynności sprawdzające a czynności w niezbędnym zakresie </a:t>
            </a:r>
          </a:p>
        </p:txBody>
      </p:sp>
      <p:sp>
        <p:nvSpPr>
          <p:cNvPr id="6" name="Symbol zastępczy zawartości 5"/>
          <p:cNvSpPr>
            <a:spLocks noGrp="1"/>
          </p:cNvSpPr>
          <p:nvPr>
            <p:ph sz="half" idx="1"/>
          </p:nvPr>
        </p:nvSpPr>
        <p:spPr>
          <a:xfrm>
            <a:off x="1261872" y="2320413"/>
            <a:ext cx="4480560" cy="4351337"/>
          </a:xfrm>
        </p:spPr>
        <p:txBody>
          <a:bodyPr>
            <a:normAutofit fontScale="85000" lnSpcReduction="20000"/>
          </a:bodyPr>
          <a:lstStyle/>
          <a:p>
            <a:pPr marL="566928" indent="-457200" algn="just">
              <a:buFont typeface="+mj-lt"/>
              <a:buAutoNum type="arabicPeriod"/>
            </a:pPr>
            <a:r>
              <a:rPr lang="pl-PL" dirty="0"/>
              <a:t>Organ nie wie czy wszcząć postępowanie czy nie; sprawdza posiadane informacje. </a:t>
            </a:r>
          </a:p>
          <a:p>
            <a:pPr marL="566928" indent="-457200" algn="just">
              <a:buFont typeface="+mj-lt"/>
              <a:buAutoNum type="arabicPeriod"/>
            </a:pPr>
            <a:r>
              <a:rPr lang="pl-PL" dirty="0"/>
              <a:t>Mogą trwać do 30 dni </a:t>
            </a:r>
          </a:p>
          <a:p>
            <a:pPr marL="109728" indent="0" algn="just">
              <a:buNone/>
            </a:pPr>
            <a:r>
              <a:rPr lang="pl-PL" dirty="0"/>
              <a:t>- Nie wlicza się do czasu trwania postępowania przygotowawczego</a:t>
            </a:r>
          </a:p>
          <a:p>
            <a:pPr marL="566928" indent="-457200" algn="just">
              <a:buFont typeface="+mj-lt"/>
              <a:buAutoNum type="arabicPeriod" startAt="3"/>
            </a:pPr>
            <a:r>
              <a:rPr lang="pl-PL" dirty="0"/>
              <a:t>Nie przeprowadza się czynności wymagających spisania protokołu </a:t>
            </a:r>
          </a:p>
          <a:p>
            <a:pPr marL="745236" lvl="1" indent="-342900" algn="just">
              <a:buFontTx/>
              <a:buChar char="-"/>
            </a:pPr>
            <a:r>
              <a:rPr lang="pl-PL" dirty="0"/>
              <a:t>wyjątki: art. 307 § 2 i 3 </a:t>
            </a:r>
          </a:p>
          <a:p>
            <a:pPr marL="566928" indent="-457200" algn="just">
              <a:buFont typeface="+mj-lt"/>
              <a:buAutoNum type="arabicPeriod" startAt="4"/>
            </a:pPr>
            <a:r>
              <a:rPr lang="pl-PL" dirty="0"/>
              <a:t>Nieformalne czynności, utrwalane w formie notatek urzędowych. </a:t>
            </a:r>
          </a:p>
          <a:p>
            <a:pPr marL="566928" indent="-457200" algn="just">
              <a:buFont typeface="+mj-lt"/>
              <a:buAutoNum type="arabicPeriod" startAt="4"/>
            </a:pPr>
            <a:r>
              <a:rPr lang="pl-PL" dirty="0"/>
              <a:t>Po zakończeniu czynności sprawdzających wydaje się postanowienie o wszczęciu śledztwa (dochodzenia) albo o odmowie wszczęcia </a:t>
            </a:r>
          </a:p>
        </p:txBody>
      </p:sp>
      <p:sp>
        <p:nvSpPr>
          <p:cNvPr id="8" name="Symbol zastępczy zawartości 7"/>
          <p:cNvSpPr>
            <a:spLocks noGrp="1"/>
          </p:cNvSpPr>
          <p:nvPr>
            <p:ph sz="half" idx="2"/>
          </p:nvPr>
        </p:nvSpPr>
        <p:spPr>
          <a:xfrm>
            <a:off x="6108192" y="2320413"/>
            <a:ext cx="4480560" cy="4351337"/>
          </a:xfrm>
        </p:spPr>
        <p:txBody>
          <a:bodyPr>
            <a:normAutofit fontScale="85000" lnSpcReduction="20000"/>
          </a:bodyPr>
          <a:lstStyle/>
          <a:p>
            <a:pPr marL="566928" indent="-457200" algn="just">
              <a:buAutoNum type="arabicPeriod"/>
            </a:pPr>
            <a:r>
              <a:rPr lang="pl-PL" dirty="0"/>
              <a:t>Faktyczne wszczęcie postępowania przygotowawczego. </a:t>
            </a:r>
          </a:p>
          <a:p>
            <a:pPr marL="566928" indent="-457200" algn="just">
              <a:buAutoNum type="arabicPeriod"/>
            </a:pPr>
            <a:r>
              <a:rPr lang="pl-PL" dirty="0"/>
              <a:t>Mogą trwać max. do 5 dni </a:t>
            </a:r>
          </a:p>
          <a:p>
            <a:pPr algn="just">
              <a:buFontTx/>
              <a:buChar char="-"/>
            </a:pPr>
            <a:r>
              <a:rPr lang="pl-PL" dirty="0"/>
              <a:t>Wlicza się do czasu trwania postępowania przygotowawczego</a:t>
            </a:r>
          </a:p>
          <a:p>
            <a:pPr marL="566928" indent="-457200" algn="just">
              <a:buFont typeface="+mj-lt"/>
              <a:buAutoNum type="arabicPeriod" startAt="3"/>
            </a:pPr>
            <a:r>
              <a:rPr lang="pl-PL" dirty="0"/>
              <a:t>Przeprowadza się czynności, które mają pełną wartość dowodową </a:t>
            </a:r>
          </a:p>
          <a:p>
            <a:pPr marL="859536" lvl="1" indent="-457200" algn="just"/>
            <a:r>
              <a:rPr lang="pl-PL" dirty="0"/>
              <a:t>art. 308 § 1 i 2 </a:t>
            </a:r>
          </a:p>
          <a:p>
            <a:pPr marL="566928" indent="-457200" algn="just">
              <a:buFont typeface="+mj-lt"/>
              <a:buAutoNum type="arabicPeriod" startAt="3"/>
            </a:pPr>
            <a:r>
              <a:rPr lang="pl-PL" dirty="0"/>
              <a:t>Po zakończeniu czynności w niezbędnym zakresie wydaje się postanowienie o wszczęciu śledztwa lub dochodzenia albo postanowienie o umorzeniu śledztwa (dochodzenia).</a:t>
            </a:r>
          </a:p>
          <a:p>
            <a:pPr marL="859536" lvl="1" indent="-457200" algn="just"/>
            <a:r>
              <a:rPr lang="pl-PL" dirty="0"/>
              <a:t>Umorzenie postępowania mimo że nie zostało ono formalnie wszczęte</a:t>
            </a:r>
          </a:p>
        </p:txBody>
      </p:sp>
      <p:sp>
        <p:nvSpPr>
          <p:cNvPr id="5" name="Symbol zastępczy tekstu 4"/>
          <p:cNvSpPr>
            <a:spLocks noGrp="1"/>
          </p:cNvSpPr>
          <p:nvPr>
            <p:ph type="body" idx="4294967295"/>
          </p:nvPr>
        </p:nvSpPr>
        <p:spPr>
          <a:xfrm>
            <a:off x="1261872" y="1777267"/>
            <a:ext cx="4041775" cy="457200"/>
          </a:xfrm>
        </p:spPr>
        <p:txBody>
          <a:bodyPr/>
          <a:lstStyle/>
          <a:p>
            <a:pPr algn="ctr"/>
            <a:r>
              <a:rPr lang="pl-PL" dirty="0"/>
              <a:t>Art. 307 k.p.k.</a:t>
            </a:r>
          </a:p>
        </p:txBody>
      </p:sp>
      <p:sp>
        <p:nvSpPr>
          <p:cNvPr id="7" name="Symbol zastępczy tekstu 6"/>
          <p:cNvSpPr>
            <a:spLocks noGrp="1"/>
          </p:cNvSpPr>
          <p:nvPr>
            <p:ph type="body" sz="half" idx="4294967295"/>
          </p:nvPr>
        </p:nvSpPr>
        <p:spPr>
          <a:xfrm>
            <a:off x="6546977" y="1695163"/>
            <a:ext cx="4041775" cy="457200"/>
          </a:xfrm>
        </p:spPr>
        <p:txBody>
          <a:bodyPr/>
          <a:lstStyle/>
          <a:p>
            <a:pPr algn="ctr"/>
            <a:r>
              <a:rPr lang="pl-PL" dirty="0"/>
              <a:t>Art. 308 k.p.k.</a:t>
            </a:r>
          </a:p>
        </p:txBody>
      </p:sp>
    </p:spTree>
    <p:extLst>
      <p:ext uri="{BB962C8B-B14F-4D97-AF65-F5344CB8AC3E}">
        <p14:creationId xmlns:p14="http://schemas.microsoft.com/office/powerpoint/2010/main" val="8214002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a:t>Przedstawienie zarzutów </a:t>
            </a:r>
          </a:p>
        </p:txBody>
      </p:sp>
      <p:sp>
        <p:nvSpPr>
          <p:cNvPr id="8" name="Symbol zastępczy zawartości 7"/>
          <p:cNvSpPr>
            <a:spLocks noGrp="1"/>
          </p:cNvSpPr>
          <p:nvPr>
            <p:ph idx="1"/>
          </p:nvPr>
        </p:nvSpPr>
        <p:spPr/>
        <p:txBody>
          <a:bodyPr>
            <a:normAutofit/>
          </a:bodyPr>
          <a:lstStyle/>
          <a:p>
            <a:pPr algn="just"/>
            <a:r>
              <a:rPr lang="pl-PL" dirty="0"/>
              <a:t>Przekształcenie postępowania z fazy </a:t>
            </a:r>
            <a:r>
              <a:rPr lang="pl-PL" i="1" dirty="0"/>
              <a:t>in rem </a:t>
            </a:r>
            <a:r>
              <a:rPr lang="pl-PL" dirty="0"/>
              <a:t>w fazę </a:t>
            </a:r>
            <a:r>
              <a:rPr lang="pl-PL" i="1" dirty="0"/>
              <a:t>in personam </a:t>
            </a:r>
          </a:p>
          <a:p>
            <a:pPr algn="just"/>
            <a:r>
              <a:rPr lang="pl-PL" dirty="0"/>
              <a:t>Postępowanie przygotowawcze od chwili przedstawienia zarzutów zaczyna toczyć się </a:t>
            </a:r>
            <a:r>
              <a:rPr lang="pl-PL" b="1" dirty="0"/>
              <a:t>przeciwko osobie</a:t>
            </a:r>
          </a:p>
          <a:p>
            <a:pPr algn="just"/>
            <a:r>
              <a:rPr lang="pl-PL" dirty="0"/>
              <a:t>Art. 313 § 1 – jeżeli dane istniejące w chwili wszczęcia śledztwa lub zebrane w jego toku </a:t>
            </a:r>
            <a:r>
              <a:rPr lang="pl-PL" b="1" u="sng" dirty="0"/>
              <a:t>uzasadniają dostatecznie podejrzenie, że czyn popełniła określona osoba</a:t>
            </a:r>
            <a:r>
              <a:rPr lang="pl-PL" dirty="0"/>
              <a:t>, sporządza się postanowienie o przedstawieniu zarzutów, ogłasza się je niezwłocznie podejrzanemu i przesłuchuje go, chyba że ogłoszenie postanowienia lub przesłuchanie nie jest możliwe z powodu ukrywania się podejrzanego lub jego nieobecności w kraju. </a:t>
            </a:r>
          </a:p>
          <a:p>
            <a:pPr marL="109728" indent="0" algn="just">
              <a:buNone/>
            </a:pPr>
            <a:endParaRPr lang="pl-PL" dirty="0"/>
          </a:p>
        </p:txBody>
      </p:sp>
    </p:spTree>
    <p:extLst>
      <p:ext uri="{BB962C8B-B14F-4D97-AF65-F5344CB8AC3E}">
        <p14:creationId xmlns:p14="http://schemas.microsoft.com/office/powerpoint/2010/main" val="19387885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1905000" y="637024"/>
            <a:ext cx="8382000" cy="1069848"/>
          </a:xfrm>
        </p:spPr>
        <p:txBody>
          <a:bodyPr>
            <a:normAutofit fontScale="90000"/>
          </a:bodyPr>
          <a:lstStyle/>
          <a:p>
            <a:r>
              <a:rPr lang="pl-PL" dirty="0"/>
              <a:t>Przedstawienie zarzutów w śledztwie i dochodzeniu</a:t>
            </a:r>
          </a:p>
        </p:txBody>
      </p:sp>
      <p:sp>
        <p:nvSpPr>
          <p:cNvPr id="5" name="Symbol zastępczy tekstu 4"/>
          <p:cNvSpPr>
            <a:spLocks noGrp="1"/>
          </p:cNvSpPr>
          <p:nvPr>
            <p:ph type="body" idx="1"/>
          </p:nvPr>
        </p:nvSpPr>
        <p:spPr>
          <a:xfrm>
            <a:off x="1905000" y="1916832"/>
            <a:ext cx="4041648" cy="457200"/>
          </a:xfrm>
        </p:spPr>
        <p:txBody>
          <a:bodyPr/>
          <a:lstStyle/>
          <a:p>
            <a:pPr algn="ctr"/>
            <a:r>
              <a:rPr lang="pl-PL" dirty="0"/>
              <a:t>Śledztwo</a:t>
            </a:r>
          </a:p>
        </p:txBody>
      </p:sp>
      <p:sp>
        <p:nvSpPr>
          <p:cNvPr id="7" name="Symbol zastępczy tekstu 6"/>
          <p:cNvSpPr>
            <a:spLocks noGrp="1"/>
          </p:cNvSpPr>
          <p:nvPr>
            <p:ph type="body" sz="half" idx="3"/>
          </p:nvPr>
        </p:nvSpPr>
        <p:spPr>
          <a:xfrm>
            <a:off x="6242305" y="1916832"/>
            <a:ext cx="4041775" cy="457200"/>
          </a:xfrm>
        </p:spPr>
        <p:txBody>
          <a:bodyPr/>
          <a:lstStyle/>
          <a:p>
            <a:pPr algn="ctr"/>
            <a:r>
              <a:rPr lang="pl-PL" dirty="0"/>
              <a:t>Dochodzenie</a:t>
            </a:r>
          </a:p>
        </p:txBody>
      </p:sp>
      <p:sp>
        <p:nvSpPr>
          <p:cNvPr id="6" name="Symbol zastępczy zawartości 5"/>
          <p:cNvSpPr>
            <a:spLocks noGrp="1"/>
          </p:cNvSpPr>
          <p:nvPr>
            <p:ph sz="quarter" idx="2"/>
          </p:nvPr>
        </p:nvSpPr>
        <p:spPr/>
        <p:txBody>
          <a:bodyPr>
            <a:normAutofit/>
          </a:bodyPr>
          <a:lstStyle/>
          <a:p>
            <a:pPr algn="just"/>
            <a:r>
              <a:rPr lang="pl-PL" dirty="0"/>
              <a:t>Zasada </a:t>
            </a:r>
            <a:r>
              <a:rPr lang="pl-PL" dirty="0">
                <a:sym typeface="Wingdings" panose="05000000000000000000" pitchFamily="2" charset="2"/>
              </a:rPr>
              <a:t> wydaje się postanowienie o przedstawieniu zarzutów (art. 313 </a:t>
            </a:r>
            <a:r>
              <a:rPr lang="pl-PL" dirty="0"/>
              <a:t>§ 1) </a:t>
            </a:r>
          </a:p>
          <a:p>
            <a:pPr algn="just"/>
            <a:r>
              <a:rPr lang="pl-PL" dirty="0"/>
              <a:t>Wyjątek </a:t>
            </a:r>
            <a:r>
              <a:rPr lang="pl-PL" dirty="0">
                <a:sym typeface="Wingdings" panose="05000000000000000000" pitchFamily="2" charset="2"/>
              </a:rPr>
              <a:t> przesłuchanie osoby podejrzanej w charakterze podejrzanego bez uprzedniego wydania postanowienia (art. 308 </a:t>
            </a:r>
            <a:r>
              <a:rPr lang="pl-PL" dirty="0"/>
              <a:t>§ 2)</a:t>
            </a:r>
            <a:endParaRPr lang="pl-PL" dirty="0">
              <a:sym typeface="Wingdings" panose="05000000000000000000" pitchFamily="2" charset="2"/>
            </a:endParaRPr>
          </a:p>
          <a:p>
            <a:pPr lvl="1" algn="just"/>
            <a:r>
              <a:rPr lang="pl-PL" dirty="0"/>
              <a:t>Trzeba wydać „po fakcie” postanowienie o przedstawieniu zarzutów</a:t>
            </a:r>
          </a:p>
        </p:txBody>
      </p:sp>
      <p:sp>
        <p:nvSpPr>
          <p:cNvPr id="8" name="Symbol zastępczy zawartości 7"/>
          <p:cNvSpPr>
            <a:spLocks noGrp="1"/>
          </p:cNvSpPr>
          <p:nvPr>
            <p:ph sz="quarter" idx="4"/>
          </p:nvPr>
        </p:nvSpPr>
        <p:spPr/>
        <p:txBody>
          <a:bodyPr>
            <a:normAutofit/>
          </a:bodyPr>
          <a:lstStyle/>
          <a:p>
            <a:pPr algn="just"/>
            <a:r>
              <a:rPr lang="pl-PL" dirty="0"/>
              <a:t>Zasada </a:t>
            </a:r>
            <a:r>
              <a:rPr lang="pl-PL" dirty="0">
                <a:sym typeface="Wingdings" panose="05000000000000000000" pitchFamily="2" charset="2"/>
              </a:rPr>
              <a:t> przesłuchanie osoby podejrzanej w charakterze podejrzanego (art. 325g </a:t>
            </a:r>
            <a:r>
              <a:rPr lang="pl-PL" dirty="0"/>
              <a:t>§ 1 i 2) nie trzeba wydawać postanowienia </a:t>
            </a:r>
          </a:p>
          <a:p>
            <a:pPr algn="just"/>
            <a:r>
              <a:rPr lang="pl-PL" dirty="0"/>
              <a:t>Wyjątek </a:t>
            </a:r>
            <a:r>
              <a:rPr lang="pl-PL" dirty="0">
                <a:sym typeface="Wingdings" panose="05000000000000000000" pitchFamily="2" charset="2"/>
              </a:rPr>
              <a:t> jeżeli podejrzany jest tymczasowo aresztowany, konieczne jest wydanie postanowienia o przedstawieniu zarzutów </a:t>
            </a:r>
            <a:endParaRPr lang="pl-PL" dirty="0"/>
          </a:p>
        </p:txBody>
      </p:sp>
    </p:spTree>
    <p:extLst>
      <p:ext uri="{BB962C8B-B14F-4D97-AF65-F5344CB8AC3E}">
        <p14:creationId xmlns:p14="http://schemas.microsoft.com/office/powerpoint/2010/main" val="31368785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Przedstawienie zarzutów </a:t>
            </a:r>
          </a:p>
        </p:txBody>
      </p:sp>
      <p:sp>
        <p:nvSpPr>
          <p:cNvPr id="3" name="Symbol zastępczy zawartości 2"/>
          <p:cNvSpPr>
            <a:spLocks noGrp="1"/>
          </p:cNvSpPr>
          <p:nvPr>
            <p:ph idx="1"/>
          </p:nvPr>
        </p:nvSpPr>
        <p:spPr/>
        <p:txBody>
          <a:bodyPr>
            <a:normAutofit lnSpcReduction="10000"/>
          </a:bodyPr>
          <a:lstStyle/>
          <a:p>
            <a:pPr algn="just"/>
            <a:r>
              <a:rPr lang="pl-PL" dirty="0"/>
              <a:t>W uzasadnieniu postanowienia o przedstawieniu zarzutów należy wskazać jakie fakty i dowody zostały przyjęte za podstawę zarzutów. </a:t>
            </a:r>
          </a:p>
          <a:p>
            <a:pPr algn="just"/>
            <a:r>
              <a:rPr lang="pl-PL" dirty="0"/>
              <a:t>Uzasadnienie nie może być ogólnikowe. Tylko znajomość faktów i dowodów, które – zdaniem organów procesowych – są wystarczające dla skierowania postępowania przeciwko konkretnej osobie pozwala jej na podjęcie realnej i efektywnej obrony. </a:t>
            </a:r>
          </a:p>
          <a:p>
            <a:pPr algn="just"/>
            <a:r>
              <a:rPr lang="pl-PL" dirty="0"/>
              <a:t>Przejaw jawności wewnętrznej postępowania przygotowawczego. </a:t>
            </a:r>
          </a:p>
          <a:p>
            <a:pPr algn="just"/>
            <a:r>
              <a:rPr lang="pl-PL" dirty="0"/>
              <a:t>Od chwili przedstawienia zarzutów określona osoba staje się stroną postępowania przygotowawczego, z czym wiąże się szereg korzyści, ale również ciężarów procesowych. </a:t>
            </a:r>
          </a:p>
          <a:p>
            <a:pPr algn="just"/>
            <a:r>
              <a:rPr lang="pl-PL" dirty="0"/>
              <a:t>Najważniejsze - formalnie od chwili przedstawienia zarzutów podejrzanemu przysługuje </a:t>
            </a:r>
            <a:r>
              <a:rPr lang="pl-PL" b="1" dirty="0"/>
              <a:t>prawo do obrony</a:t>
            </a:r>
          </a:p>
        </p:txBody>
      </p:sp>
    </p:spTree>
    <p:extLst>
      <p:ext uri="{BB962C8B-B14F-4D97-AF65-F5344CB8AC3E}">
        <p14:creationId xmlns:p14="http://schemas.microsoft.com/office/powerpoint/2010/main" val="19021955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Przedstawienie zarzutów </a:t>
            </a:r>
          </a:p>
        </p:txBody>
      </p:sp>
      <p:sp>
        <p:nvSpPr>
          <p:cNvPr id="3" name="Symbol zastępczy zawartości 2"/>
          <p:cNvSpPr>
            <a:spLocks noGrp="1"/>
          </p:cNvSpPr>
          <p:nvPr>
            <p:ph idx="1"/>
          </p:nvPr>
        </p:nvSpPr>
        <p:spPr>
          <a:xfrm>
            <a:off x="1261872" y="1828800"/>
            <a:ext cx="9769922" cy="4847303"/>
          </a:xfrm>
        </p:spPr>
        <p:txBody>
          <a:bodyPr>
            <a:normAutofit fontScale="92500"/>
          </a:bodyPr>
          <a:lstStyle/>
          <a:p>
            <a:pPr algn="just"/>
            <a:r>
              <a:rPr lang="pl-PL" sz="1800" dirty="0"/>
              <a:t>Czynność przedstawienia zarzutów składa się z 4 etapów:</a:t>
            </a:r>
          </a:p>
          <a:p>
            <a:pPr marL="925830" lvl="1" indent="-514350" algn="just">
              <a:buFont typeface="+mj-lt"/>
              <a:buAutoNum type="arabicPeriod"/>
            </a:pPr>
            <a:r>
              <a:rPr lang="pl-PL" sz="1600" dirty="0"/>
              <a:t>Sporządzenia postanowienia </a:t>
            </a:r>
          </a:p>
          <a:p>
            <a:pPr marL="925830" lvl="1" indent="-514350" algn="just">
              <a:buFont typeface="+mj-lt"/>
              <a:buAutoNum type="arabicPeriod"/>
            </a:pPr>
            <a:r>
              <a:rPr lang="pl-PL" sz="1600" dirty="0"/>
              <a:t>Ogłoszenia go podejrzanemu </a:t>
            </a:r>
          </a:p>
          <a:p>
            <a:pPr marL="925830" lvl="1" indent="-514350" algn="just">
              <a:buFont typeface="+mj-lt"/>
              <a:buAutoNum type="arabicPeriod"/>
            </a:pPr>
            <a:r>
              <a:rPr lang="pl-PL" sz="1600" dirty="0"/>
              <a:t>Pouczenia go o prawach i obowiązkach – art. 300 </a:t>
            </a:r>
            <a:r>
              <a:rPr lang="pl-PL" sz="2800" dirty="0"/>
              <a:t>§ 1 i 313 § 3</a:t>
            </a:r>
          </a:p>
          <a:p>
            <a:pPr marL="1191006" lvl="2" indent="-514350" algn="just"/>
            <a:r>
              <a:rPr lang="pl-PL" dirty="0">
                <a:solidFill>
                  <a:schemeClr val="accent3"/>
                </a:solidFill>
              </a:rPr>
              <a:t>Art. 313 § 2 – prawo do żądania ustnego uzasadnienia stawianych zarzutów oraz prawo do otrzymania pisemnego uzasadnienia zarzutów w ciągu 14 dni od dnia zgłoszenia takiego żądania</a:t>
            </a:r>
          </a:p>
          <a:p>
            <a:pPr marL="1657350" lvl="4" indent="-514350" algn="just"/>
            <a:r>
              <a:rPr lang="pl-PL" dirty="0"/>
              <a:t>Ustnego podania podstaw zarzutów można żądać do momentu zaznajomienia się z materiałami postępowania przygotowawczego – art. 321 </a:t>
            </a:r>
            <a:endParaRPr lang="pl-PL" dirty="0">
              <a:solidFill>
                <a:schemeClr val="accent3"/>
              </a:solidFill>
            </a:endParaRPr>
          </a:p>
          <a:p>
            <a:pPr marL="925830" lvl="1" indent="-514350" algn="just">
              <a:buFont typeface="+mj-lt"/>
              <a:buAutoNum type="arabicPeriod"/>
            </a:pPr>
            <a:r>
              <a:rPr lang="pl-PL" sz="1600" dirty="0"/>
              <a:t>Przesłuchania go </a:t>
            </a:r>
          </a:p>
          <a:p>
            <a:pPr marL="1019556" lvl="2" indent="-342900" algn="just"/>
            <a:r>
              <a:rPr lang="pl-PL" dirty="0">
                <a:solidFill>
                  <a:schemeClr val="accent3"/>
                </a:solidFill>
              </a:rPr>
              <a:t>Podejrzany może skorzystać z prawa do odmowy składania wyjaśnień. Przesłuchanie może ograniczyć się jedynie np. do jego oświadczenia co do zrozumienia przedstawionych mu zarzutów i powołania się na prawo do nieskładania wyjaśnień. Może też oświadczyć, że złoży wyjaśnienia, ale jedynie w obecności swojego obrońcy. </a:t>
            </a:r>
          </a:p>
          <a:p>
            <a:pPr marL="411480" lvl="1" indent="0" algn="just">
              <a:buNone/>
            </a:pPr>
            <a:endParaRPr lang="pl-PL" sz="1600" dirty="0"/>
          </a:p>
          <a:p>
            <a:pPr marL="118872" indent="0" algn="just">
              <a:buNone/>
            </a:pPr>
            <a:r>
              <a:rPr lang="pl-PL" sz="1800" dirty="0"/>
              <a:t>Wszystkie czynności muszą następować bezpośrednio po sobie, we wskazanej kolejności </a:t>
            </a:r>
          </a:p>
          <a:p>
            <a:pPr algn="just"/>
            <a:r>
              <a:rPr lang="pl-PL" sz="1800" dirty="0"/>
              <a:t>W sytuacji wskazanej w art. 308 § 2 treść zarzutu wpisuje się do protokołu przesłuchania </a:t>
            </a:r>
          </a:p>
        </p:txBody>
      </p:sp>
    </p:spTree>
    <p:extLst>
      <p:ext uri="{BB962C8B-B14F-4D97-AF65-F5344CB8AC3E}">
        <p14:creationId xmlns:p14="http://schemas.microsoft.com/office/powerpoint/2010/main" val="1577104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Zasady charakteryzujące postępowanie przygotowawcze</a:t>
            </a:r>
          </a:p>
        </p:txBody>
      </p:sp>
      <p:sp>
        <p:nvSpPr>
          <p:cNvPr id="3" name="Symbol zastępczy zawartości 2"/>
          <p:cNvSpPr>
            <a:spLocks noGrp="1"/>
          </p:cNvSpPr>
          <p:nvPr>
            <p:ph idx="1"/>
          </p:nvPr>
        </p:nvSpPr>
        <p:spPr/>
        <p:txBody>
          <a:bodyPr/>
          <a:lstStyle/>
          <a:p>
            <a:pPr marL="0" indent="0" algn="ctr">
              <a:buNone/>
            </a:pPr>
            <a:r>
              <a:rPr lang="pl-PL" b="1" dirty="0"/>
              <a:t>Inkwizycyjności</a:t>
            </a:r>
            <a:r>
              <a:rPr lang="pl-PL" dirty="0"/>
              <a:t> (z wyjątkami na rzecz kontradyktoryjności)</a:t>
            </a:r>
          </a:p>
          <a:p>
            <a:pPr marL="0" indent="0" algn="ctr">
              <a:buNone/>
            </a:pPr>
            <a:r>
              <a:rPr lang="pl-PL" b="1" dirty="0"/>
              <a:t>Działania z urzędu</a:t>
            </a:r>
          </a:p>
          <a:p>
            <a:pPr marL="0" indent="0" algn="ctr">
              <a:buNone/>
            </a:pPr>
            <a:r>
              <a:rPr lang="pl-PL" b="1" dirty="0"/>
              <a:t>Legalizmu </a:t>
            </a:r>
          </a:p>
          <a:p>
            <a:pPr marL="0" indent="0" algn="ctr">
              <a:buNone/>
            </a:pPr>
            <a:r>
              <a:rPr lang="pl-PL" b="1" dirty="0"/>
              <a:t>Tajności </a:t>
            </a:r>
            <a:r>
              <a:rPr lang="pl-PL" dirty="0"/>
              <a:t>(z wyjątkami na rzecz jawności)</a:t>
            </a:r>
          </a:p>
          <a:p>
            <a:endParaRPr lang="pl-PL" dirty="0"/>
          </a:p>
        </p:txBody>
      </p:sp>
    </p:spTree>
    <p:extLst>
      <p:ext uri="{BB962C8B-B14F-4D97-AF65-F5344CB8AC3E}">
        <p14:creationId xmlns:p14="http://schemas.microsoft.com/office/powerpoint/2010/main" val="32965709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Przedstawienie zarzutów</a:t>
            </a:r>
          </a:p>
        </p:txBody>
      </p:sp>
      <p:sp>
        <p:nvSpPr>
          <p:cNvPr id="3" name="Symbol zastępczy zawartości 2"/>
          <p:cNvSpPr>
            <a:spLocks noGrp="1"/>
          </p:cNvSpPr>
          <p:nvPr>
            <p:ph idx="1"/>
          </p:nvPr>
        </p:nvSpPr>
        <p:spPr/>
        <p:txBody>
          <a:bodyPr>
            <a:normAutofit fontScale="92500" lnSpcReduction="10000"/>
          </a:bodyPr>
          <a:lstStyle/>
          <a:p>
            <a:pPr marL="109728" indent="0" algn="just">
              <a:buNone/>
            </a:pPr>
            <a:r>
              <a:rPr lang="pl-PL" dirty="0"/>
              <a:t>Co powinno zawierać postanowienie o przedstawieniu zarzutów? </a:t>
            </a:r>
          </a:p>
          <a:p>
            <a:pPr marL="624078" indent="-514350" algn="just">
              <a:buFont typeface="+mj-lt"/>
              <a:buAutoNum type="arabicPeriod"/>
            </a:pPr>
            <a:r>
              <a:rPr lang="pl-PL" dirty="0"/>
              <a:t>Wskazanie podejrzanego </a:t>
            </a:r>
          </a:p>
          <a:p>
            <a:pPr marL="624078" indent="-514350" algn="just">
              <a:buFont typeface="+mj-lt"/>
              <a:buAutoNum type="arabicPeriod"/>
            </a:pPr>
            <a:r>
              <a:rPr lang="pl-PL" dirty="0"/>
              <a:t>Dokładne określenie zarzucanego mu czynu </a:t>
            </a:r>
          </a:p>
          <a:p>
            <a:pPr marL="916686" lvl="1" indent="-514350" algn="just"/>
            <a:r>
              <a:rPr lang="pl-PL" dirty="0"/>
              <a:t>tj. czasu, miejsca i okoliczności jego popełnienia, i to w taki sposób, aby wykazać, że wypełnia on znamiona określonego przestępstwa</a:t>
            </a:r>
          </a:p>
          <a:p>
            <a:pPr marL="624078" indent="-514350" algn="just">
              <a:buFont typeface="+mj-lt"/>
              <a:buAutoNum type="arabicPeriod"/>
            </a:pPr>
            <a:r>
              <a:rPr lang="pl-PL" dirty="0"/>
              <a:t>Kwalifikację prawną czynu</a:t>
            </a:r>
          </a:p>
          <a:p>
            <a:pPr marL="624078" indent="-514350" algn="just">
              <a:buFont typeface="+mj-lt"/>
              <a:buAutoNum type="arabicPeriod"/>
            </a:pPr>
            <a:endParaRPr lang="pl-PL" dirty="0"/>
          </a:p>
          <a:p>
            <a:pPr marL="109728" indent="0" algn="just">
              <a:buNone/>
            </a:pPr>
            <a:r>
              <a:rPr lang="pl-PL" dirty="0"/>
              <a:t>Opis czynu + kwalifikacja prawna = zarzut</a:t>
            </a:r>
          </a:p>
          <a:p>
            <a:pPr marL="109728" indent="0" algn="just">
              <a:buNone/>
            </a:pPr>
            <a:endParaRPr lang="pl-PL" dirty="0"/>
          </a:p>
          <a:p>
            <a:pPr marL="109728" indent="0" algn="just">
              <a:buNone/>
            </a:pPr>
            <a:r>
              <a:rPr lang="pl-PL" dirty="0"/>
              <a:t>Uzasadnienie postanowienia o przedstawieniu zarzutów sporządza się </a:t>
            </a:r>
            <a:r>
              <a:rPr lang="pl-PL" b="1" dirty="0"/>
              <a:t>na żądanie podejrzanego. </a:t>
            </a:r>
            <a:r>
              <a:rPr lang="pl-PL" dirty="0"/>
              <a:t>O tym uprawnieniu należy go pouczyć </a:t>
            </a:r>
          </a:p>
        </p:txBody>
      </p:sp>
    </p:spTree>
    <p:extLst>
      <p:ext uri="{BB962C8B-B14F-4D97-AF65-F5344CB8AC3E}">
        <p14:creationId xmlns:p14="http://schemas.microsoft.com/office/powerpoint/2010/main" val="26360944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BD3E6D5-1082-30D5-2D0B-BF6104E07262}"/>
              </a:ext>
            </a:extLst>
          </p:cNvPr>
          <p:cNvSpPr>
            <a:spLocks noGrp="1"/>
          </p:cNvSpPr>
          <p:nvPr>
            <p:ph type="title"/>
          </p:nvPr>
        </p:nvSpPr>
        <p:spPr/>
        <p:txBody>
          <a:bodyPr/>
          <a:lstStyle/>
          <a:p>
            <a:pPr algn="ctr"/>
            <a:r>
              <a:rPr lang="pl-PL" dirty="0"/>
              <a:t>Art. 313 </a:t>
            </a:r>
            <a:r>
              <a:rPr lang="pl-PL" b="1" dirty="0"/>
              <a:t>§ 1a k.p.k.</a:t>
            </a:r>
            <a:r>
              <a:rPr lang="pl-PL" dirty="0"/>
              <a:t> </a:t>
            </a:r>
          </a:p>
        </p:txBody>
      </p:sp>
      <p:sp>
        <p:nvSpPr>
          <p:cNvPr id="3" name="Symbol zastępczy zawartości 2">
            <a:extLst>
              <a:ext uri="{FF2B5EF4-FFF2-40B4-BE49-F238E27FC236}">
                <a16:creationId xmlns:a16="http://schemas.microsoft.com/office/drawing/2014/main" id="{FCAF3D31-0F53-62D0-8389-52740E00EA0C}"/>
              </a:ext>
            </a:extLst>
          </p:cNvPr>
          <p:cNvSpPr>
            <a:spLocks noGrp="1"/>
          </p:cNvSpPr>
          <p:nvPr>
            <p:ph idx="1"/>
          </p:nvPr>
        </p:nvSpPr>
        <p:spPr/>
        <p:txBody>
          <a:bodyPr/>
          <a:lstStyle/>
          <a:p>
            <a:endParaRPr lang="pl-PL" dirty="0"/>
          </a:p>
          <a:p>
            <a:pPr algn="just"/>
            <a:r>
              <a:rPr lang="pl-PL" i="1" dirty="0"/>
              <a:t>Od ogłoszenia postanowienia i przesłuchania podejrzanego, o których mowa w § 1, można odstąpić, jeżeli nie jest możliwe ich przeprowadzenie ze względu na stan zdrowia podejrzanego albo stan nietrzeźwości lub odurzenia w jakim znajduje się podejrzany, a zachodzi potrzeba niezwłocznego zastosowania środka zapobiegawczego. W takim wypadku należy ogłosić postanowienie o przedstawieniu zarzutów i przesłuchać podejrzanego w terminie 7 dni od ustania okoliczności uniemożliwiającej wykonanie tych czynności.</a:t>
            </a:r>
          </a:p>
        </p:txBody>
      </p:sp>
    </p:spTree>
    <p:extLst>
      <p:ext uri="{BB962C8B-B14F-4D97-AF65-F5344CB8AC3E}">
        <p14:creationId xmlns:p14="http://schemas.microsoft.com/office/powerpoint/2010/main" val="30147132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Postanowienie o przedstawieniu zarzutów – deklaratoryjne czy konstytutywne?</a:t>
            </a:r>
          </a:p>
        </p:txBody>
      </p:sp>
      <p:sp>
        <p:nvSpPr>
          <p:cNvPr id="7" name="Symbol zastępczy tekstu 6"/>
          <p:cNvSpPr>
            <a:spLocks noGrp="1"/>
          </p:cNvSpPr>
          <p:nvPr>
            <p:ph type="body" idx="1"/>
          </p:nvPr>
        </p:nvSpPr>
        <p:spPr/>
        <p:txBody>
          <a:bodyPr/>
          <a:lstStyle/>
          <a:p>
            <a:r>
              <a:rPr lang="pl-PL" dirty="0"/>
              <a:t>Uchwała SN z 26.04.2007 r., I KZP 4/07</a:t>
            </a:r>
          </a:p>
        </p:txBody>
      </p:sp>
      <p:sp>
        <p:nvSpPr>
          <p:cNvPr id="4" name="Symbol zastępczy zawartości 3"/>
          <p:cNvSpPr>
            <a:spLocks noGrp="1"/>
          </p:cNvSpPr>
          <p:nvPr>
            <p:ph sz="half" idx="2"/>
          </p:nvPr>
        </p:nvSpPr>
        <p:spPr/>
        <p:txBody>
          <a:bodyPr>
            <a:normAutofit/>
          </a:bodyPr>
          <a:lstStyle/>
          <a:p>
            <a:pPr marL="0" indent="0" algn="just">
              <a:buNone/>
            </a:pPr>
            <a:r>
              <a:rPr lang="pl-PL" dirty="0"/>
              <a:t>Nie można twierdzić, że osobą podejrzaną jest także osoba, wobec której - z naruszeniem tego przepisu - zwleka się z wydaniem postanowienia o przedstawieniu zarzutów, i jest nią aż do czasu wydania tego postanowienia. (…) Można też nie mieć wątpliwości, że osoba podejrzana może być - bez naruszenia prawa - przesłuchana w charakterze świadka, </a:t>
            </a:r>
            <a:r>
              <a:rPr lang="pl-PL" b="1" dirty="0"/>
              <a:t>jednakże tylko do chwili, kiedy stan dowodów obciążających ją osiągnie poziom wskazany w art. 313 § 1 k.p.k. </a:t>
            </a:r>
          </a:p>
        </p:txBody>
      </p:sp>
      <p:sp>
        <p:nvSpPr>
          <p:cNvPr id="8" name="Symbol zastępczy tekstu 7"/>
          <p:cNvSpPr>
            <a:spLocks noGrp="1"/>
          </p:cNvSpPr>
          <p:nvPr>
            <p:ph type="body" sz="quarter" idx="3"/>
          </p:nvPr>
        </p:nvSpPr>
        <p:spPr/>
        <p:txBody>
          <a:bodyPr>
            <a:normAutofit/>
          </a:bodyPr>
          <a:lstStyle/>
          <a:p>
            <a:r>
              <a:rPr lang="pl-PL" dirty="0"/>
              <a:t>Postanowienie SN 25.09.2013 r.,</a:t>
            </a:r>
          </a:p>
          <a:p>
            <a:r>
              <a:rPr lang="pl-PL" dirty="0"/>
              <a:t>I KZP 7/13</a:t>
            </a:r>
          </a:p>
        </p:txBody>
      </p:sp>
      <p:sp>
        <p:nvSpPr>
          <p:cNvPr id="9" name="Symbol zastępczy zawartości 8"/>
          <p:cNvSpPr>
            <a:spLocks noGrp="1"/>
          </p:cNvSpPr>
          <p:nvPr>
            <p:ph sz="quarter" idx="4"/>
          </p:nvPr>
        </p:nvSpPr>
        <p:spPr>
          <a:xfrm>
            <a:off x="6126480" y="2507550"/>
            <a:ext cx="5092126" cy="4257044"/>
          </a:xfrm>
        </p:spPr>
        <p:txBody>
          <a:bodyPr>
            <a:normAutofit fontScale="92500" lnSpcReduction="20000"/>
          </a:bodyPr>
          <a:lstStyle/>
          <a:p>
            <a:pPr marL="0" indent="0" algn="just">
              <a:buNone/>
            </a:pPr>
            <a:r>
              <a:rPr lang="pl-PL" b="1" dirty="0"/>
              <a:t>Nie ma normatywnych podstaw do przyjęcia, że wszczęcie postępowania przeciwko osobie następuje przed wydaniem postanowienia o przedstawieniu jej zarzutów.</a:t>
            </a:r>
            <a:r>
              <a:rPr lang="pl-PL" dirty="0"/>
              <a:t> (…) W szczególności nie wywołuje takiego skutku samo podjęcie czynności dowodowej nakierowanej na jej ściganie z powodu popełnienia przestępstwa. (…) Utożsamienie wszczęcia postępowania przeciwko osobie z samym faktem dokonania czynności dowodowych zanim przedstawiono jej zarzuty burzyłoby model postępowania karnego. (…) Nie jest zatem dopuszczalne w aktualnie funkcjonującym modelu postępowania karnego relatywne pojmowanie instytucji wszczęcia postępowania przeciwko osobie, w szczególności przez oderwanie od niej warunku przedstawienia zarzutu popełnienia czynu zabronionego.</a:t>
            </a:r>
          </a:p>
        </p:txBody>
      </p:sp>
    </p:spTree>
    <p:extLst>
      <p:ext uri="{BB962C8B-B14F-4D97-AF65-F5344CB8AC3E}">
        <p14:creationId xmlns:p14="http://schemas.microsoft.com/office/powerpoint/2010/main" val="28860287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47528" y="332656"/>
            <a:ext cx="8229600" cy="1066800"/>
          </a:xfrm>
        </p:spPr>
        <p:txBody>
          <a:bodyPr>
            <a:normAutofit fontScale="90000"/>
          </a:bodyPr>
          <a:lstStyle/>
          <a:p>
            <a:r>
              <a:rPr lang="pl-PL" dirty="0"/>
              <a:t>Modyfikacja zarzutów – art. 314</a:t>
            </a:r>
          </a:p>
        </p:txBody>
      </p:sp>
      <p:sp>
        <p:nvSpPr>
          <p:cNvPr id="3" name="Symbol zastępczy zawartości 2"/>
          <p:cNvSpPr>
            <a:spLocks noGrp="1"/>
          </p:cNvSpPr>
          <p:nvPr>
            <p:ph idx="1"/>
          </p:nvPr>
        </p:nvSpPr>
        <p:spPr>
          <a:xfrm>
            <a:off x="1919536" y="1340768"/>
            <a:ext cx="8291264" cy="5256584"/>
          </a:xfrm>
        </p:spPr>
        <p:txBody>
          <a:bodyPr>
            <a:normAutofit fontScale="92500" lnSpcReduction="20000"/>
          </a:bodyPr>
          <a:lstStyle/>
          <a:p>
            <a:pPr marL="109728" indent="0" algn="just">
              <a:buNone/>
            </a:pPr>
            <a:r>
              <a:rPr lang="pl-PL" dirty="0"/>
              <a:t>Jeżeli w toku śledztwa okaże się, że podejrzanemu należy zarzucić:</a:t>
            </a:r>
          </a:p>
          <a:p>
            <a:pPr marL="624078" indent="-514350" algn="just">
              <a:buFont typeface="+mj-lt"/>
              <a:buAutoNum type="arabicPeriod"/>
            </a:pPr>
            <a:r>
              <a:rPr lang="pl-PL" dirty="0"/>
              <a:t>czyn nieobjęty uprzednio postanowienie o przedstawieniu zarzutów (rozszerzenie lub uzupełnienie zarzutów);</a:t>
            </a:r>
          </a:p>
          <a:p>
            <a:pPr marL="624078" indent="-514350" algn="just">
              <a:buFont typeface="+mj-lt"/>
              <a:buAutoNum type="arabicPeriod"/>
            </a:pPr>
            <a:r>
              <a:rPr lang="pl-PL" dirty="0"/>
              <a:t>czyn w zmienionej w istotny sposób postaci;</a:t>
            </a:r>
          </a:p>
          <a:p>
            <a:pPr marL="916686" lvl="1" indent="-514350" algn="just"/>
            <a:r>
              <a:rPr lang="pl-PL" dirty="0"/>
              <a:t>takie zmiany, które wiążą się z istotą czynu, przedmiotem ochrony, przedmiotem zamachu, rodzajem czynności wykonawczej, a także datą, czasem i miejscem przestępstwa, rodzajem i rozmiarem szkody czy osobą pokrzywdzonego, mając wpływ na odpowiedzialność karną podejrzanego</a:t>
            </a:r>
          </a:p>
          <a:p>
            <a:pPr marL="109728" indent="0" algn="just">
              <a:buNone/>
            </a:pPr>
            <a:r>
              <a:rPr lang="pl-PL" dirty="0"/>
              <a:t>lub też, że: </a:t>
            </a:r>
          </a:p>
          <a:p>
            <a:pPr marL="624078" indent="-514350" algn="just">
              <a:buFont typeface="+mj-lt"/>
              <a:buAutoNum type="arabicPeriod" startAt="3"/>
            </a:pPr>
            <a:r>
              <a:rPr lang="pl-PL" dirty="0"/>
              <a:t>czyn należy zakwalifikować z surowszego przepisu </a:t>
            </a:r>
          </a:p>
          <a:p>
            <a:pPr marL="109728" indent="0" algn="just">
              <a:buNone/>
            </a:pPr>
            <a:r>
              <a:rPr lang="pl-PL" dirty="0"/>
              <a:t>wydaje się niezwłocznie nowe postanowienie, ogłasza się je podejrzanemu i przesłuchuje go. </a:t>
            </a:r>
          </a:p>
          <a:p>
            <a:pPr marL="109728" indent="0" algn="just">
              <a:buNone/>
            </a:pPr>
            <a:endParaRPr lang="pl-PL" dirty="0"/>
          </a:p>
          <a:p>
            <a:pPr marL="109728" indent="0" algn="just">
              <a:buNone/>
            </a:pPr>
            <a:r>
              <a:rPr lang="pl-PL" dirty="0"/>
              <a:t>Podejrzany może żądać podania ustnie podstaw zarzutów oraz żądać sporządzenia pisemnego uzasadnienia w terminie 14 dni, o czym należy go pouczyć </a:t>
            </a:r>
          </a:p>
        </p:txBody>
      </p:sp>
    </p:spTree>
    <p:extLst>
      <p:ext uri="{BB962C8B-B14F-4D97-AF65-F5344CB8AC3E}">
        <p14:creationId xmlns:p14="http://schemas.microsoft.com/office/powerpoint/2010/main" val="6566734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48788" y="-164286"/>
            <a:ext cx="11643212" cy="933340"/>
          </a:xfrm>
        </p:spPr>
        <p:txBody>
          <a:bodyPr>
            <a:noAutofit/>
          </a:bodyPr>
          <a:lstStyle/>
          <a:p>
            <a:r>
              <a:rPr lang="pl-PL" sz="3000" dirty="0"/>
              <a:t>Sposoby zakończenia postępowania przygotowawczego </a:t>
            </a:r>
          </a:p>
        </p:txBody>
      </p:sp>
      <p:sp>
        <p:nvSpPr>
          <p:cNvPr id="4" name="Prostokąt zaokrąglony 3"/>
          <p:cNvSpPr/>
          <p:nvPr/>
        </p:nvSpPr>
        <p:spPr>
          <a:xfrm>
            <a:off x="674895" y="761940"/>
            <a:ext cx="295232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UMORZENIE</a:t>
            </a:r>
            <a:endParaRPr lang="pl-PL" b="1" dirty="0"/>
          </a:p>
        </p:txBody>
      </p:sp>
      <p:sp>
        <p:nvSpPr>
          <p:cNvPr id="5" name="Prostokąt zaokrąglony 4"/>
          <p:cNvSpPr/>
          <p:nvPr/>
        </p:nvSpPr>
        <p:spPr>
          <a:xfrm>
            <a:off x="5974227" y="860754"/>
            <a:ext cx="3816424"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t>SKIEROWANIE SPRAWY DO SĄDU</a:t>
            </a:r>
          </a:p>
        </p:txBody>
      </p:sp>
      <p:sp>
        <p:nvSpPr>
          <p:cNvPr id="6" name="pole tekstowe 5"/>
          <p:cNvSpPr txBox="1"/>
          <p:nvPr/>
        </p:nvSpPr>
        <p:spPr>
          <a:xfrm>
            <a:off x="674895" y="1482020"/>
            <a:ext cx="2952328" cy="5016758"/>
          </a:xfrm>
          <a:prstGeom prst="rect">
            <a:avLst/>
          </a:prstGeom>
          <a:noFill/>
        </p:spPr>
        <p:txBody>
          <a:bodyPr wrap="square" rtlCol="0">
            <a:spAutoFit/>
          </a:bodyPr>
          <a:lstStyle/>
          <a:p>
            <a:pPr marL="285750" indent="-285750" algn="just">
              <a:buFont typeface="Arial" panose="020B0604020202020204" pitchFamily="34" charset="0"/>
              <a:buChar char="•"/>
            </a:pPr>
            <a:r>
              <a:rPr lang="pl-PL" sz="1600" dirty="0"/>
              <a:t>Umorzenie „zwykłe” na podstawie art. 17 § 1 k.p.k. (negatywna przesłanka procesowa)</a:t>
            </a:r>
          </a:p>
          <a:p>
            <a:pPr marL="285750" indent="-285750" algn="just">
              <a:buFont typeface="Arial" panose="020B0604020202020204" pitchFamily="34" charset="0"/>
              <a:buChar char="•"/>
            </a:pPr>
            <a:r>
              <a:rPr lang="pl-PL" sz="1600" dirty="0"/>
              <a:t>Umorzenie z art. 322 § 1 k.p.k. – niewykrycie sprawcy, czynu nie popełniła dana osoba, brak interesu społecznego w ściganiu z urzędu</a:t>
            </a:r>
          </a:p>
          <a:p>
            <a:pPr marL="285750" indent="-285750" algn="just">
              <a:buFont typeface="Arial" panose="020B0604020202020204" pitchFamily="34" charset="0"/>
              <a:buChar char="•"/>
            </a:pPr>
            <a:r>
              <a:rPr lang="pl-PL" sz="1600" dirty="0"/>
              <a:t>Umorzenie absorpcyjne (art. 11 k.p.k.)</a:t>
            </a:r>
          </a:p>
          <a:p>
            <a:pPr marL="285750" indent="-285750" algn="just">
              <a:buFont typeface="Arial" panose="020B0604020202020204" pitchFamily="34" charset="0"/>
              <a:buChar char="•"/>
            </a:pPr>
            <a:r>
              <a:rPr lang="pl-PL" sz="1600" dirty="0"/>
              <a:t>Umorzenie rejestrowe – art. 325f</a:t>
            </a:r>
          </a:p>
          <a:p>
            <a:pPr marL="285750" indent="-285750" algn="just">
              <a:buFont typeface="Arial" panose="020B0604020202020204" pitchFamily="34" charset="0"/>
              <a:buChar char="•"/>
            </a:pPr>
            <a:r>
              <a:rPr lang="pl-PL" sz="1600" dirty="0"/>
              <a:t>Inne umorzenia (np. z UŚK, z art. 62a ustawy o przeciwdziałaniu narkomanii)</a:t>
            </a:r>
          </a:p>
          <a:p>
            <a:pPr algn="just"/>
            <a:r>
              <a:rPr lang="pl-PL" sz="1600" dirty="0"/>
              <a:t>.</a:t>
            </a:r>
          </a:p>
          <a:p>
            <a:pPr algn="just"/>
            <a:endParaRPr lang="pl-PL" sz="1600" dirty="0"/>
          </a:p>
        </p:txBody>
      </p:sp>
      <p:sp>
        <p:nvSpPr>
          <p:cNvPr id="7" name="pole tekstowe 6"/>
          <p:cNvSpPr txBox="1"/>
          <p:nvPr/>
        </p:nvSpPr>
        <p:spPr>
          <a:xfrm>
            <a:off x="5810612" y="1732867"/>
            <a:ext cx="4464496" cy="2554545"/>
          </a:xfrm>
          <a:prstGeom prst="rect">
            <a:avLst/>
          </a:prstGeom>
          <a:noFill/>
        </p:spPr>
        <p:txBody>
          <a:bodyPr wrap="square" rtlCol="0">
            <a:spAutoFit/>
          </a:bodyPr>
          <a:lstStyle/>
          <a:p>
            <a:pPr marL="285750" indent="-285750" algn="just">
              <a:buFont typeface="Arial" panose="020B0604020202020204" pitchFamily="34" charset="0"/>
              <a:buChar char="•"/>
            </a:pPr>
            <a:r>
              <a:rPr lang="pl-PL" sz="1600" dirty="0"/>
              <a:t>Akt oskarżenia </a:t>
            </a:r>
          </a:p>
          <a:p>
            <a:pPr marL="285750" indent="-285750" algn="just">
              <a:buFont typeface="Arial" panose="020B0604020202020204" pitchFamily="34" charset="0"/>
              <a:buChar char="•"/>
            </a:pPr>
            <a:r>
              <a:rPr lang="pl-PL" sz="1600" dirty="0"/>
              <a:t>AO wraz z wnioskiem z art. 335 § 2 k.p.k.</a:t>
            </a:r>
          </a:p>
          <a:p>
            <a:pPr marL="285750" indent="-285750" algn="just">
              <a:buFont typeface="Arial" panose="020B0604020202020204" pitchFamily="34" charset="0"/>
              <a:buChar char="•"/>
            </a:pPr>
            <a:r>
              <a:rPr lang="pl-PL" sz="1600" dirty="0"/>
              <a:t>Wniosek z art. 335 § 1 k.p.k.</a:t>
            </a:r>
          </a:p>
          <a:p>
            <a:pPr marL="285750" indent="-285750" algn="just">
              <a:buFont typeface="Arial" panose="020B0604020202020204" pitchFamily="34" charset="0"/>
              <a:buChar char="•"/>
            </a:pPr>
            <a:r>
              <a:rPr lang="pl-PL" sz="1600" dirty="0"/>
              <a:t>Wniosek o umorzenie postępowania i zastosowanie środków zabezpieczających </a:t>
            </a:r>
          </a:p>
          <a:p>
            <a:pPr marL="285750" indent="-285750" algn="just">
              <a:buFont typeface="Arial" panose="020B0604020202020204" pitchFamily="34" charset="0"/>
              <a:buChar char="•"/>
            </a:pPr>
            <a:r>
              <a:rPr lang="pl-PL" sz="1600" dirty="0"/>
              <a:t>Wniosek o warunkowe umorzenie postępowania</a:t>
            </a:r>
          </a:p>
          <a:p>
            <a:pPr marL="285750" indent="-285750" algn="just">
              <a:buFont typeface="Arial" panose="020B0604020202020204" pitchFamily="34" charset="0"/>
              <a:buChar char="•"/>
            </a:pPr>
            <a:r>
              <a:rPr lang="pl-PL" sz="1600" dirty="0"/>
              <a:t>W trybie przyspieszonym – wniosek o rozpoznanie sprawy w trybie przyspieszonym </a:t>
            </a:r>
          </a:p>
        </p:txBody>
      </p:sp>
      <p:sp>
        <p:nvSpPr>
          <p:cNvPr id="9" name="pole tekstowe 8"/>
          <p:cNvSpPr txBox="1"/>
          <p:nvPr/>
        </p:nvSpPr>
        <p:spPr>
          <a:xfrm>
            <a:off x="4151784" y="4887530"/>
            <a:ext cx="4680520" cy="646331"/>
          </a:xfrm>
          <a:prstGeom prst="rect">
            <a:avLst/>
          </a:prstGeom>
          <a:noFill/>
        </p:spPr>
        <p:txBody>
          <a:bodyPr wrap="square" rtlCol="0">
            <a:spAutoFit/>
          </a:bodyPr>
          <a:lstStyle/>
          <a:p>
            <a:r>
              <a:rPr lang="pl-PL" b="1" dirty="0"/>
              <a:t>Rozwiązanie pośrednie</a:t>
            </a:r>
          </a:p>
          <a:p>
            <a:endParaRPr lang="pl-PL" b="1" dirty="0"/>
          </a:p>
        </p:txBody>
      </p:sp>
      <p:graphicFrame>
        <p:nvGraphicFramePr>
          <p:cNvPr id="10" name="Diagram 9"/>
          <p:cNvGraphicFramePr/>
          <p:nvPr>
            <p:extLst>
              <p:ext uri="{D42A27DB-BD31-4B8C-83A1-F6EECF244321}">
                <p14:modId xmlns:p14="http://schemas.microsoft.com/office/powerpoint/2010/main" val="279148312"/>
              </p:ext>
            </p:extLst>
          </p:nvPr>
        </p:nvGraphicFramePr>
        <p:xfrm>
          <a:off x="3486936" y="4082566"/>
          <a:ext cx="852954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72992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a:t>Umorzenie postępowania przygotowawczego – art. 322 k.p.k.</a:t>
            </a:r>
          </a:p>
        </p:txBody>
      </p:sp>
      <p:sp>
        <p:nvSpPr>
          <p:cNvPr id="3" name="Symbol zastępczy zawartości 2"/>
          <p:cNvSpPr>
            <a:spLocks noGrp="1"/>
          </p:cNvSpPr>
          <p:nvPr>
            <p:ph idx="1"/>
          </p:nvPr>
        </p:nvSpPr>
        <p:spPr/>
        <p:txBody>
          <a:bodyPr>
            <a:normAutofit fontScale="92500" lnSpcReduction="20000"/>
          </a:bodyPr>
          <a:lstStyle/>
          <a:p>
            <a:pPr marL="109728" indent="0" algn="just">
              <a:buNone/>
            </a:pPr>
            <a:r>
              <a:rPr lang="pl-PL" dirty="0"/>
              <a:t>jeżeli postępowanie nie dostarczyło podstaw do wniesienia aktu oskarżenia i nie zachodzą warunki określone w art. 324 (skierowanie do sądu wniosku o umorzenie postępowania wobec sprawcy, który popełnił przestępstwo w stanie niepoczytalności i orzeczenie środków zabezpieczających) </a:t>
            </a:r>
            <a:r>
              <a:rPr lang="pl-PL" b="1" dirty="0"/>
              <a:t>umarza się śledztwo (lub dochodzenie) </a:t>
            </a:r>
            <a:r>
              <a:rPr lang="pl-PL" dirty="0"/>
              <a:t>bez konieczności uprzedniego zapoznania z materiałami postępowania i jego zamknięcia. </a:t>
            </a:r>
          </a:p>
          <a:p>
            <a:pPr marL="109728" indent="0" algn="just">
              <a:buNone/>
            </a:pPr>
            <a:endParaRPr lang="pl-PL" dirty="0"/>
          </a:p>
          <a:p>
            <a:pPr algn="just"/>
            <a:r>
              <a:rPr lang="pl-PL" dirty="0">
                <a:sym typeface="Wingdings" panose="05000000000000000000" pitchFamily="2" charset="2"/>
              </a:rPr>
              <a:t>Postanowienie o umorzeniu musi zawierać:</a:t>
            </a:r>
          </a:p>
          <a:p>
            <a:pPr marL="916686" lvl="1" indent="-514350" algn="just">
              <a:buFont typeface="+mj-lt"/>
              <a:buAutoNum type="arabicPeriod"/>
            </a:pPr>
            <a:r>
              <a:rPr lang="pl-PL" dirty="0"/>
              <a:t>określenie czynu, którego postępowanie dotyczyło,</a:t>
            </a:r>
          </a:p>
          <a:p>
            <a:pPr marL="916686" lvl="1" indent="-514350" algn="just">
              <a:buFont typeface="+mj-lt"/>
              <a:buAutoNum type="arabicPeriod"/>
            </a:pPr>
            <a:r>
              <a:rPr lang="pl-PL" dirty="0"/>
              <a:t>określenie kwalifikacji prawnej czynu,</a:t>
            </a:r>
          </a:p>
          <a:p>
            <a:pPr marL="916686" lvl="1" indent="-514350" algn="just">
              <a:buFont typeface="+mj-lt"/>
              <a:buAutoNum type="arabicPeriod"/>
            </a:pPr>
            <a:r>
              <a:rPr lang="pl-PL" dirty="0"/>
              <a:t>określenie podstawy i przyczyny umorzenia, a więc wskazanie przepisu prawnego, na podstawie którego dochodzi do umorzenia, </a:t>
            </a:r>
          </a:p>
          <a:p>
            <a:pPr marL="916686" lvl="1" indent="-514350" algn="just">
              <a:buFont typeface="+mj-lt"/>
              <a:buAutoNum type="arabicPeriod"/>
            </a:pPr>
            <a:r>
              <a:rPr lang="pl-PL" dirty="0"/>
              <a:t>a jeżeli następuje w postępowaniu, w którym występuje już podejrzany, także  imię i nazwisko podejrzanego oraz - w razie potrzeby - inne dane o jego osobie o charakterze indentyfikacyjnym. </a:t>
            </a:r>
          </a:p>
          <a:p>
            <a:pPr algn="just"/>
            <a:endParaRPr lang="pl-PL" dirty="0"/>
          </a:p>
          <a:p>
            <a:pPr marL="411480" lvl="1" indent="0" algn="just">
              <a:buNone/>
            </a:pPr>
            <a:endParaRPr lang="pl-PL" dirty="0">
              <a:sym typeface="Wingdings" panose="05000000000000000000" pitchFamily="2" charset="2"/>
            </a:endParaRPr>
          </a:p>
        </p:txBody>
      </p:sp>
    </p:spTree>
    <p:extLst>
      <p:ext uri="{BB962C8B-B14F-4D97-AF65-F5344CB8AC3E}">
        <p14:creationId xmlns:p14="http://schemas.microsoft.com/office/powerpoint/2010/main" val="19916586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03512" y="260648"/>
            <a:ext cx="8964488" cy="1066800"/>
          </a:xfrm>
        </p:spPr>
        <p:txBody>
          <a:bodyPr>
            <a:normAutofit/>
          </a:bodyPr>
          <a:lstStyle/>
          <a:p>
            <a:pPr algn="ctr"/>
            <a:r>
              <a:rPr lang="pl-PL" sz="3200" dirty="0"/>
              <a:t>Umorzenie postępowania przygotowawczego</a:t>
            </a:r>
          </a:p>
        </p:txBody>
      </p:sp>
      <p:graphicFrame>
        <p:nvGraphicFramePr>
          <p:cNvPr id="4" name="Diagram 3"/>
          <p:cNvGraphicFramePr/>
          <p:nvPr/>
        </p:nvGraphicFramePr>
        <p:xfrm>
          <a:off x="1775520"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7427640" y="1484787"/>
            <a:ext cx="3240360" cy="2031325"/>
          </a:xfrm>
          <a:prstGeom prst="rect">
            <a:avLst/>
          </a:prstGeom>
          <a:noFill/>
        </p:spPr>
        <p:txBody>
          <a:bodyPr wrap="square" rtlCol="0">
            <a:spAutoFit/>
          </a:bodyPr>
          <a:lstStyle/>
          <a:p>
            <a:pPr marL="342900" indent="-342900" algn="just">
              <a:buAutoNum type="arabicPeriod"/>
            </a:pPr>
            <a:r>
              <a:rPr lang="pl-PL" dirty="0"/>
              <a:t>Prokurator </a:t>
            </a:r>
          </a:p>
          <a:p>
            <a:pPr marL="342900" indent="-342900" algn="just">
              <a:buAutoNum type="arabicPeriod"/>
            </a:pPr>
            <a:r>
              <a:rPr lang="pl-PL" dirty="0"/>
              <a:t>Inny organ prowadzący postępowanie</a:t>
            </a:r>
          </a:p>
          <a:p>
            <a:pPr marL="800100" lvl="1" indent="-342900" algn="just">
              <a:buFont typeface="Arial" panose="020B0604020202020204" pitchFamily="34" charset="0"/>
              <a:buChar char="•"/>
            </a:pPr>
            <a:r>
              <a:rPr lang="pl-PL" dirty="0"/>
              <a:t>Postanowienie wymaga wtedy </a:t>
            </a:r>
            <a:r>
              <a:rPr lang="pl-PL" b="1" dirty="0"/>
              <a:t>zatwierdzenia przez prokuratora </a:t>
            </a:r>
            <a:r>
              <a:rPr lang="pl-PL" dirty="0"/>
              <a:t> </a:t>
            </a:r>
          </a:p>
        </p:txBody>
      </p:sp>
      <p:sp>
        <p:nvSpPr>
          <p:cNvPr id="6" name="pole tekstowe 5"/>
          <p:cNvSpPr txBox="1"/>
          <p:nvPr/>
        </p:nvSpPr>
        <p:spPr>
          <a:xfrm>
            <a:off x="7176122" y="4139317"/>
            <a:ext cx="3236007" cy="1477328"/>
          </a:xfrm>
          <a:prstGeom prst="rect">
            <a:avLst/>
          </a:prstGeom>
          <a:noFill/>
        </p:spPr>
        <p:txBody>
          <a:bodyPr wrap="square" rtlCol="0">
            <a:spAutoFit/>
          </a:bodyPr>
          <a:lstStyle/>
          <a:p>
            <a:pPr marL="342900" indent="-342900" algn="just">
              <a:buAutoNum type="arabicPeriod"/>
            </a:pPr>
            <a:r>
              <a:rPr lang="pl-PL" dirty="0"/>
              <a:t>Prokurator – jeżeli prowadzi dochodzenie </a:t>
            </a:r>
          </a:p>
          <a:p>
            <a:pPr marL="342900" indent="-342900" algn="just">
              <a:buAutoNum type="arabicPeriod"/>
            </a:pPr>
            <a:r>
              <a:rPr lang="pl-PL" dirty="0"/>
              <a:t>Policja (inny uprawniony organ)</a:t>
            </a:r>
          </a:p>
          <a:p>
            <a:pPr algn="just"/>
            <a:endParaRPr lang="pl-PL" dirty="0"/>
          </a:p>
        </p:txBody>
      </p:sp>
      <p:cxnSp>
        <p:nvCxnSpPr>
          <p:cNvPr id="10" name="Łącznik prosty ze strzałką 9"/>
          <p:cNvCxnSpPr/>
          <p:nvPr/>
        </p:nvCxnSpPr>
        <p:spPr>
          <a:xfrm>
            <a:off x="8794123" y="5101559"/>
            <a:ext cx="0" cy="51508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 name="pole tekstowe 11"/>
          <p:cNvSpPr txBox="1"/>
          <p:nvPr/>
        </p:nvSpPr>
        <p:spPr>
          <a:xfrm>
            <a:off x="7013104" y="5547859"/>
            <a:ext cx="3672408" cy="584775"/>
          </a:xfrm>
          <a:prstGeom prst="rect">
            <a:avLst/>
          </a:prstGeom>
          <a:noFill/>
        </p:spPr>
        <p:txBody>
          <a:bodyPr wrap="square" rtlCol="0">
            <a:spAutoFit/>
          </a:bodyPr>
          <a:lstStyle/>
          <a:p>
            <a:pPr algn="just"/>
            <a:r>
              <a:rPr lang="pl-PL" sz="1600" dirty="0"/>
              <a:t>Wymagane zatwierdzenie przez prokuratora </a:t>
            </a:r>
          </a:p>
        </p:txBody>
      </p:sp>
    </p:spTree>
    <p:extLst>
      <p:ext uri="{BB962C8B-B14F-4D97-AF65-F5344CB8AC3E}">
        <p14:creationId xmlns:p14="http://schemas.microsoft.com/office/powerpoint/2010/main" val="26815805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87488" y="188640"/>
            <a:ext cx="9036496" cy="1066800"/>
          </a:xfrm>
        </p:spPr>
        <p:txBody>
          <a:bodyPr>
            <a:normAutofit fontScale="90000"/>
          </a:bodyPr>
          <a:lstStyle/>
          <a:p>
            <a:r>
              <a:rPr lang="pl-PL" dirty="0"/>
              <a:t>Umorzenie postępowania przygotowawczego – „zwykłe”</a:t>
            </a:r>
          </a:p>
        </p:txBody>
      </p:sp>
      <p:sp>
        <p:nvSpPr>
          <p:cNvPr id="3" name="Symbol zastępczy zawartości 2"/>
          <p:cNvSpPr>
            <a:spLocks noGrp="1"/>
          </p:cNvSpPr>
          <p:nvPr>
            <p:ph idx="1"/>
          </p:nvPr>
        </p:nvSpPr>
        <p:spPr>
          <a:xfrm>
            <a:off x="719403" y="1844824"/>
            <a:ext cx="10753195" cy="5013176"/>
          </a:xfrm>
        </p:spPr>
        <p:txBody>
          <a:bodyPr>
            <a:normAutofit/>
          </a:bodyPr>
          <a:lstStyle/>
          <a:p>
            <a:pPr marL="109728" indent="0" algn="ctr">
              <a:buNone/>
            </a:pPr>
            <a:r>
              <a:rPr lang="pl-PL" b="1" u="sng" dirty="0"/>
              <a:t>Przesłanki umorzenia: </a:t>
            </a:r>
          </a:p>
          <a:p>
            <a:pPr marL="109728" indent="0" algn="just">
              <a:buNone/>
            </a:pPr>
            <a:r>
              <a:rPr lang="pl-PL" sz="1900" dirty="0"/>
              <a:t>Postępowanie nie dostarczyło podstaw do wniesienia aktu oskarżenia i nie istnieją podstawy do zastosowania środków zabezpieczających. </a:t>
            </a:r>
          </a:p>
          <a:p>
            <a:pPr marL="109728" indent="0" algn="just">
              <a:buNone/>
            </a:pPr>
            <a:endParaRPr lang="pl-PL" dirty="0"/>
          </a:p>
          <a:p>
            <a:pPr marL="624078" indent="-514350" algn="just">
              <a:buFont typeface="+mj-lt"/>
              <a:buAutoNum type="arabicPeriod"/>
            </a:pPr>
            <a:r>
              <a:rPr lang="pl-PL" dirty="0"/>
              <a:t>Zachodzi negatywna przesłanka procesowa – art. 17 § 1 k.p.k.</a:t>
            </a:r>
          </a:p>
          <a:p>
            <a:pPr marL="624078" indent="-514350" algn="just">
              <a:buFont typeface="+mj-lt"/>
              <a:buAutoNum type="arabicPeriod"/>
            </a:pPr>
            <a:r>
              <a:rPr lang="pl-PL" dirty="0"/>
              <a:t>Art. 11 § 1 – tzw. umorzenie absorpcyjne </a:t>
            </a:r>
          </a:p>
          <a:p>
            <a:pPr marL="624078" indent="-514350" algn="just">
              <a:buFont typeface="+mj-lt"/>
              <a:buAutoNum type="arabicPeriod"/>
            </a:pPr>
            <a:r>
              <a:rPr lang="pl-PL" dirty="0"/>
              <a:t>Inna podstawa np. abolicja, art. 9 ustawy o świadku koronnym </a:t>
            </a:r>
          </a:p>
          <a:p>
            <a:pPr marL="109728" indent="0" algn="just">
              <a:buNone/>
            </a:pPr>
            <a:endParaRPr lang="pl-PL" dirty="0"/>
          </a:p>
          <a:p>
            <a:pPr marL="109728" indent="0" algn="just">
              <a:buNone/>
            </a:pPr>
            <a:r>
              <a:rPr lang="pl-PL" dirty="0"/>
              <a:t>Umorzenie postępowania może nastąpić zarówno w fazie </a:t>
            </a:r>
            <a:r>
              <a:rPr lang="pl-PL" i="1" dirty="0"/>
              <a:t>in rem </a:t>
            </a:r>
            <a:r>
              <a:rPr lang="pl-PL" dirty="0"/>
              <a:t>jak i </a:t>
            </a:r>
            <a:r>
              <a:rPr lang="pl-PL" i="1" dirty="0"/>
              <a:t>in personam </a:t>
            </a:r>
          </a:p>
          <a:p>
            <a:pPr marL="402336" lvl="1" indent="0" algn="just">
              <a:buNone/>
            </a:pPr>
            <a:r>
              <a:rPr lang="pl-PL" dirty="0"/>
              <a:t>Istotne konsekwencje prawne w zależności od stadium postępowania, w którym doszło do umorzenia </a:t>
            </a:r>
          </a:p>
          <a:p>
            <a:pPr marL="402336" lvl="1" indent="0" algn="just">
              <a:buNone/>
            </a:pPr>
            <a:r>
              <a:rPr lang="pl-PL" dirty="0"/>
              <a:t>Por. art. 327 § 1 i 2 oraz 328 </a:t>
            </a:r>
          </a:p>
        </p:txBody>
      </p:sp>
    </p:spTree>
    <p:extLst>
      <p:ext uri="{BB962C8B-B14F-4D97-AF65-F5344CB8AC3E}">
        <p14:creationId xmlns:p14="http://schemas.microsoft.com/office/powerpoint/2010/main" val="36668234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2150" y="-176464"/>
            <a:ext cx="10972800" cy="1143000"/>
          </a:xfrm>
        </p:spPr>
        <p:txBody>
          <a:bodyPr/>
          <a:lstStyle/>
          <a:p>
            <a:r>
              <a:rPr lang="pl-PL" dirty="0"/>
              <a:t>Tzw. umorzenie rejestrowe </a:t>
            </a:r>
          </a:p>
        </p:txBody>
      </p:sp>
      <p:sp>
        <p:nvSpPr>
          <p:cNvPr id="3" name="Symbol zastępczy zawartości 2"/>
          <p:cNvSpPr>
            <a:spLocks noGrp="1"/>
          </p:cNvSpPr>
          <p:nvPr>
            <p:ph idx="1"/>
          </p:nvPr>
        </p:nvSpPr>
        <p:spPr>
          <a:xfrm>
            <a:off x="288758" y="900881"/>
            <a:ext cx="11760629" cy="5589239"/>
          </a:xfrm>
        </p:spPr>
        <p:txBody>
          <a:bodyPr>
            <a:noAutofit/>
          </a:bodyPr>
          <a:lstStyle/>
          <a:p>
            <a:pPr algn="just"/>
            <a:r>
              <a:rPr lang="pl-PL" sz="1600" dirty="0"/>
              <a:t>Szczególny sposób zakończenia </a:t>
            </a:r>
            <a:r>
              <a:rPr lang="pl-PL" sz="1600" b="1" dirty="0"/>
              <a:t>dochodzenia </a:t>
            </a:r>
            <a:r>
              <a:rPr lang="pl-PL" sz="1600" dirty="0">
                <a:sym typeface="Wingdings" panose="05000000000000000000" pitchFamily="2" charset="2"/>
              </a:rPr>
              <a:t> </a:t>
            </a:r>
            <a:r>
              <a:rPr lang="pl-PL" sz="1600" b="1" dirty="0">
                <a:solidFill>
                  <a:srgbClr val="FF0000"/>
                </a:solidFill>
                <a:sym typeface="Wingdings" panose="05000000000000000000" pitchFamily="2" charset="2"/>
              </a:rPr>
              <a:t>niedopuszczalny w śledztwie</a:t>
            </a:r>
          </a:p>
          <a:p>
            <a:pPr algn="just"/>
            <a:r>
              <a:rPr lang="pl-PL" sz="1600" dirty="0">
                <a:sym typeface="Wingdings" panose="05000000000000000000" pitchFamily="2" charset="2"/>
              </a:rPr>
              <a:t>Art. 325f </a:t>
            </a:r>
          </a:p>
          <a:p>
            <a:pPr algn="just"/>
            <a:r>
              <a:rPr lang="pl-PL" sz="1600" dirty="0">
                <a:sym typeface="Wingdings" panose="05000000000000000000" pitchFamily="2" charset="2"/>
              </a:rPr>
              <a:t>Jeżeli dane uzyskane w toku czynności w niezbędnym zakresie (art. 308 </a:t>
            </a:r>
            <a:r>
              <a:rPr lang="pl-PL" sz="1600" dirty="0"/>
              <a:t>§ 1) lub dochodzenia prowadzonego przez okres co najmniej 5 dni nie stwarzają </a:t>
            </a:r>
            <a:r>
              <a:rPr lang="pl-PL" sz="1600" u="sng" dirty="0"/>
              <a:t>dostatecznych podstaw do wykrycia sprawcy w drodze dalszych czynności procesowych</a:t>
            </a:r>
            <a:r>
              <a:rPr lang="pl-PL" sz="1600" dirty="0"/>
              <a:t>, można wydać postanowienie o </a:t>
            </a:r>
            <a:r>
              <a:rPr lang="pl-PL" sz="1600" b="1" dirty="0"/>
              <a:t>umorzeniu dochodzeniu i wpisaniu sprawy do rejestru przestępstw. </a:t>
            </a:r>
          </a:p>
          <a:p>
            <a:pPr marL="411480" lvl="1" indent="0" algn="just">
              <a:buNone/>
            </a:pPr>
            <a:r>
              <a:rPr lang="pl-PL" sz="1600" b="1" dirty="0"/>
              <a:t>Postanowienie nie wymaga zatwierdzenia prokuratora </a:t>
            </a:r>
          </a:p>
          <a:p>
            <a:pPr algn="just"/>
            <a:r>
              <a:rPr lang="pl-PL" sz="1600" dirty="0"/>
              <a:t>Po wydaniu postanowienia o umorzeniu rejestrowym Policja prowadzi dalsze czynności w celu wykrycia sprawcy i uzyskania dowodów </a:t>
            </a:r>
          </a:p>
          <a:p>
            <a:pPr lvl="2" algn="just"/>
            <a:r>
              <a:rPr lang="pl-PL" dirty="0"/>
              <a:t>Czynności pozaprocesowe, prowadzone na podstawie odrębnych przepisów (m.in. ustawy o Policji)</a:t>
            </a:r>
          </a:p>
          <a:p>
            <a:pPr algn="just"/>
            <a:r>
              <a:rPr lang="pl-PL" sz="1600" dirty="0"/>
              <a:t>Jeżeli zostaną ujawnione dane pozwalające na wykrycie sprawcy, </a:t>
            </a:r>
            <a:r>
              <a:rPr lang="pl-PL" sz="1600" b="1" dirty="0"/>
              <a:t>Policja wydaje postanowienie o podjęciu na nowo dochodzenia</a:t>
            </a:r>
            <a:r>
              <a:rPr lang="pl-PL" sz="1600" dirty="0"/>
              <a:t>. </a:t>
            </a:r>
          </a:p>
          <a:p>
            <a:pPr lvl="1" algn="just"/>
            <a:r>
              <a:rPr lang="pl-PL" sz="1600" dirty="0"/>
              <a:t>Zawiadamia się osoby, instytucje państwowe, samorządowe lub społeczne, które złożyły zawiadomienie o popełnieniu przestępstwa oraz ujawnionego pokrzywdzonego. </a:t>
            </a:r>
          </a:p>
          <a:p>
            <a:pPr lvl="1" algn="just"/>
            <a:r>
              <a:rPr lang="pl-PL" sz="1600" dirty="0"/>
              <a:t>Nie trzeba zawiadamiać prokuratora o podjęciu na nowo „rejestrowo” umorzonego dochodzenia </a:t>
            </a:r>
          </a:p>
          <a:p>
            <a:pPr lvl="1" algn="just"/>
            <a:r>
              <a:rPr lang="pl-PL" sz="1600" dirty="0"/>
              <a:t>Art. 325f § 3 </a:t>
            </a:r>
            <a:r>
              <a:rPr lang="pl-PL" sz="1600" dirty="0">
                <a:sym typeface="Wingdings" panose="05000000000000000000" pitchFamily="2" charset="2"/>
              </a:rPr>
              <a:t> nie stosuje się art. 327 </a:t>
            </a:r>
            <a:r>
              <a:rPr lang="pl-PL" sz="1600" dirty="0"/>
              <a:t>§ 1 </a:t>
            </a:r>
          </a:p>
          <a:p>
            <a:pPr lvl="2" algn="just"/>
            <a:r>
              <a:rPr lang="pl-PL" dirty="0"/>
              <a:t>Podjęcie na nowo rejestrowo umorzonego dochodzenia to wyjątek od zasad dotyczących podejmowania na nowo postępowania przygotowawczego określonych w art. 327 § 1 </a:t>
            </a:r>
          </a:p>
        </p:txBody>
      </p:sp>
    </p:spTree>
    <p:extLst>
      <p:ext uri="{BB962C8B-B14F-4D97-AF65-F5344CB8AC3E}">
        <p14:creationId xmlns:p14="http://schemas.microsoft.com/office/powerpoint/2010/main" val="37055468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Umorzenie postępowania – uprawnienia stron (i innych osób)</a:t>
            </a:r>
          </a:p>
        </p:txBody>
      </p:sp>
      <p:sp>
        <p:nvSpPr>
          <p:cNvPr id="3" name="Symbol zastępczy zawartości 2"/>
          <p:cNvSpPr>
            <a:spLocks noGrp="1"/>
          </p:cNvSpPr>
          <p:nvPr>
            <p:ph idx="1"/>
          </p:nvPr>
        </p:nvSpPr>
        <p:spPr>
          <a:xfrm>
            <a:off x="527381" y="1700808"/>
            <a:ext cx="11664619" cy="4968552"/>
          </a:xfrm>
        </p:spPr>
        <p:txBody>
          <a:bodyPr>
            <a:normAutofit fontScale="92500" lnSpcReduction="10000"/>
          </a:bodyPr>
          <a:lstStyle/>
          <a:p>
            <a:pPr algn="just"/>
            <a:r>
              <a:rPr lang="pl-PL" dirty="0"/>
              <a:t>O umorzeniu zawiadamia się osobę lub instytucję państwową, samorządową lub społeczną, która złożyła zawiadomienie o przestępstwie, ujawnionego pokrzywdzonego oraz podejrzanego  </a:t>
            </a:r>
          </a:p>
          <a:p>
            <a:pPr marL="109728" indent="0" algn="just">
              <a:buNone/>
            </a:pPr>
            <a:r>
              <a:rPr lang="pl-PL" dirty="0"/>
              <a:t>Na postanowienie o umorzeniu śledztwa (dochodzenia) przysługuje </a:t>
            </a:r>
            <a:r>
              <a:rPr lang="pl-PL" b="1" u="sng" dirty="0"/>
              <a:t>zażalenie:</a:t>
            </a:r>
            <a:endParaRPr lang="pl-PL" dirty="0"/>
          </a:p>
          <a:p>
            <a:pPr marL="624078" indent="-514350" algn="just">
              <a:buFont typeface="+mj-lt"/>
              <a:buAutoNum type="arabicPeriod"/>
            </a:pPr>
            <a:r>
              <a:rPr lang="pl-PL" dirty="0"/>
              <a:t>Stronom </a:t>
            </a:r>
          </a:p>
          <a:p>
            <a:pPr marL="624078" indent="-514350" algn="just">
              <a:buFont typeface="+mj-lt"/>
              <a:buAutoNum type="arabicPeriod"/>
            </a:pPr>
            <a:r>
              <a:rPr lang="pl-PL" dirty="0"/>
              <a:t>Instytucji państwowej lub samorządowej, która złożyła zawiadomienie o przestępstwie </a:t>
            </a:r>
          </a:p>
          <a:p>
            <a:pPr marL="624078" indent="-514350" algn="just">
              <a:buFont typeface="+mj-lt"/>
              <a:buAutoNum type="arabicPeriod"/>
            </a:pPr>
            <a:r>
              <a:rPr lang="pl-PL" dirty="0"/>
              <a:t>Osobie, która złożyła zawiadomienie o przestępstwie określonym w art. 228 – 231, 233, 235, 236, 245, 270 – 277, 278 – 294 k.k. lub art. 296 – 306 k.k. </a:t>
            </a:r>
            <a:r>
              <a:rPr lang="pl-PL" b="1" dirty="0"/>
              <a:t>jeżeli postępowanie karne wszczęto w wyniku jej zawiadomienia a wskutek przestępstwa doszło do naruszenia jej praw</a:t>
            </a:r>
          </a:p>
          <a:p>
            <a:pPr marL="916686" lvl="1" indent="-514350" algn="just"/>
            <a:r>
              <a:rPr lang="pl-PL" dirty="0"/>
              <a:t>M.in. Przestępstwa przeciwko wiarygodności dokumentów, składanie fałszywych zeznań, przestępstwa korupcyjne </a:t>
            </a:r>
          </a:p>
          <a:p>
            <a:pPr marL="916686" lvl="1" indent="-514350" algn="just"/>
            <a:r>
              <a:rPr lang="pl-PL" dirty="0"/>
              <a:t>„pośrednio pokrzywdzony” </a:t>
            </a:r>
          </a:p>
          <a:p>
            <a:pPr marL="624078" indent="-514350" algn="just"/>
            <a:r>
              <a:rPr lang="pl-PL" dirty="0"/>
              <a:t>Osobom uprawnionym do wniesienia zażalenia przysługuje prawo przejrzenia akt postępowania (art. 306 § 1b </a:t>
            </a:r>
            <a:r>
              <a:rPr lang="pl-PL" dirty="0">
                <a:sym typeface="Wingdings" panose="05000000000000000000" pitchFamily="2" charset="2"/>
              </a:rPr>
              <a:t> nie ma ograniczeń z art. 156 </a:t>
            </a:r>
            <a:r>
              <a:rPr lang="pl-PL" dirty="0"/>
              <a:t>§ 5) </a:t>
            </a:r>
          </a:p>
        </p:txBody>
      </p:sp>
    </p:spTree>
    <p:extLst>
      <p:ext uri="{BB962C8B-B14F-4D97-AF65-F5344CB8AC3E}">
        <p14:creationId xmlns:p14="http://schemas.microsoft.com/office/powerpoint/2010/main" val="3338993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1A82AA-BECB-4DB1-BA7E-119CF561CFF1}"/>
              </a:ext>
            </a:extLst>
          </p:cNvPr>
          <p:cNvSpPr>
            <a:spLocks noGrp="1"/>
          </p:cNvSpPr>
          <p:nvPr>
            <p:ph type="title"/>
          </p:nvPr>
        </p:nvSpPr>
        <p:spPr>
          <a:xfrm>
            <a:off x="802105" y="149819"/>
            <a:ext cx="9692640" cy="1397124"/>
          </a:xfrm>
        </p:spPr>
        <p:txBody>
          <a:bodyPr/>
          <a:lstStyle/>
          <a:p>
            <a:r>
              <a:rPr lang="pl-PL" dirty="0"/>
              <a:t>Zasada inkwizycyjności </a:t>
            </a:r>
            <a:endParaRPr lang="en-GB" dirty="0"/>
          </a:p>
        </p:txBody>
      </p:sp>
      <p:sp>
        <p:nvSpPr>
          <p:cNvPr id="3" name="Symbol zastępczy zawartości 2">
            <a:extLst>
              <a:ext uri="{FF2B5EF4-FFF2-40B4-BE49-F238E27FC236}">
                <a16:creationId xmlns:a16="http://schemas.microsoft.com/office/drawing/2014/main" id="{3556E2F4-D37B-42E4-A190-FD12CB8D1506}"/>
              </a:ext>
            </a:extLst>
          </p:cNvPr>
          <p:cNvSpPr>
            <a:spLocks noGrp="1"/>
          </p:cNvSpPr>
          <p:nvPr>
            <p:ph idx="1"/>
          </p:nvPr>
        </p:nvSpPr>
        <p:spPr>
          <a:xfrm>
            <a:off x="496917" y="2224330"/>
            <a:ext cx="10122957" cy="4465228"/>
          </a:xfrm>
        </p:spPr>
        <p:txBody>
          <a:bodyPr>
            <a:normAutofit fontScale="85000" lnSpcReduction="20000"/>
          </a:bodyPr>
          <a:lstStyle/>
          <a:p>
            <a:pPr algn="just"/>
            <a:r>
              <a:rPr lang="pl-PL" b="1" u="sng" dirty="0"/>
              <a:t>Zasada inkwizycyjności</a:t>
            </a:r>
            <a:r>
              <a:rPr lang="pl-PL" dirty="0"/>
              <a:t> </a:t>
            </a:r>
            <a:endParaRPr lang="en-GB" dirty="0"/>
          </a:p>
          <a:p>
            <a:pPr algn="just"/>
            <a:r>
              <a:rPr lang="pl-PL" dirty="0"/>
              <a:t>Inaczej zasada śledcza, polega na tym, że w postępowaniu nie ma stron, a funkcje oskarżenia, obrony i orzekania sprawuje jeden organ procesowy – w ujęciu abstrakcyjnym, krańcowym. </a:t>
            </a:r>
            <a:endParaRPr lang="en-GB" dirty="0"/>
          </a:p>
          <a:p>
            <a:pPr algn="just"/>
            <a:r>
              <a:rPr lang="pl-PL" dirty="0"/>
              <a:t>Sprzyja szybkości postępowania – strony nie opóźniają procesu swoimi wnioskami, tajność postępowania ułatwia posługiwanie się metodą zaskakiwania i podstępu oraz utrzymanie w tajemnicy wiadomości mających istotne znaczenie dla organów państwa. </a:t>
            </a:r>
          </a:p>
          <a:p>
            <a:pPr algn="just"/>
            <a:r>
              <a:rPr lang="pl-PL" b="1" dirty="0"/>
              <a:t>Zasada inkwizycyjności dominuje w postępowaniu przygotowawczym, </a:t>
            </a:r>
            <a:r>
              <a:rPr lang="pl-PL" dirty="0"/>
              <a:t>oczywiście odpowiednio zmodyfikowana i dostoswana do standardów rzetelnego procesu</a:t>
            </a:r>
            <a:r>
              <a:rPr lang="pl-PL" b="1" dirty="0"/>
              <a:t>. </a:t>
            </a:r>
            <a:r>
              <a:rPr lang="pl-PL" dirty="0"/>
              <a:t>Organ prowadzący to postępowanie jest zobowiązany do podejmowania z własnej inicjatywy wszelkich czynności dowodowych zmierzających do realizacji celów postępowania. Uprawniony organ do ścigania przestępstw wszczyna je i prowadzi, co do zasady, niezależnie od woli pokrzywdzonego, decyduje w przedmiocie przeprowadzenia czynności dowodowej, w związku z zasadą tajności charakteryzującą postępowanie przygotowawcze, czynności dokonywane mogą być niejawnie, bez udziału stron.</a:t>
            </a:r>
            <a:endParaRPr lang="en-GB" dirty="0"/>
          </a:p>
          <a:p>
            <a:pPr algn="just"/>
            <a:r>
              <a:rPr lang="pl-PL" dirty="0"/>
              <a:t>Postępowanie przygotowawcze jest zespołem działań wykonawczych, poszukuje się w nim dowodów, a często i samego sprawcy, dlatego nie ma w nim miejsca na dominację zasady kontradyktoryjności. Poza tym bardzo rozbudowane, kontradyktoryjne postępowanie przygotowawcze obniża znaczenie rozprawy głównej. </a:t>
            </a:r>
            <a:endParaRPr lang="en-GB" dirty="0"/>
          </a:p>
          <a:p>
            <a:pPr algn="just"/>
            <a:endParaRPr lang="en-GB" dirty="0"/>
          </a:p>
        </p:txBody>
      </p:sp>
      <p:pic>
        <p:nvPicPr>
          <p:cNvPr id="17410" name="Picture 2" descr="Podobny obraz">
            <a:extLst>
              <a:ext uri="{FF2B5EF4-FFF2-40B4-BE49-F238E27FC236}">
                <a16:creationId xmlns:a16="http://schemas.microsoft.com/office/drawing/2014/main" id="{63049712-83D1-495E-A965-CD026606A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0695" y="0"/>
            <a:ext cx="4331305" cy="2673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8768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2903" y="181903"/>
            <a:ext cx="9692640" cy="1397124"/>
          </a:xfrm>
        </p:spPr>
        <p:txBody>
          <a:bodyPr>
            <a:normAutofit/>
          </a:bodyPr>
          <a:lstStyle/>
          <a:p>
            <a:r>
              <a:rPr lang="pl-PL" dirty="0"/>
              <a:t>Umorzenie postępowania – uprawnienia stron (innych osób)</a:t>
            </a:r>
          </a:p>
        </p:txBody>
      </p:sp>
      <p:sp>
        <p:nvSpPr>
          <p:cNvPr id="3" name="Symbol zastępczy zawartości 2"/>
          <p:cNvSpPr>
            <a:spLocks noGrp="1"/>
          </p:cNvSpPr>
          <p:nvPr>
            <p:ph idx="1"/>
          </p:nvPr>
        </p:nvSpPr>
        <p:spPr>
          <a:xfrm>
            <a:off x="239350" y="1412776"/>
            <a:ext cx="11713301" cy="5445224"/>
          </a:xfrm>
        </p:spPr>
        <p:txBody>
          <a:bodyPr>
            <a:normAutofit fontScale="85000" lnSpcReduction="20000"/>
          </a:bodyPr>
          <a:lstStyle/>
          <a:p>
            <a:pPr algn="just"/>
            <a:r>
              <a:rPr lang="pl-PL" dirty="0"/>
              <a:t>Zażalenie wnosi się w terminie 7 dni od dnia otrzymania postanowienia o umorzeniu </a:t>
            </a:r>
            <a:r>
              <a:rPr lang="pl-PL" b="1" dirty="0"/>
              <a:t>do sądu powołanego do rozpoznania sprawy w I instancji </a:t>
            </a:r>
            <a:r>
              <a:rPr lang="pl-PL" dirty="0"/>
              <a:t>za pośrednictwem prokuratora prowadzącego lub nadzorującego śledztwo (dochodzenie). </a:t>
            </a:r>
          </a:p>
          <a:p>
            <a:pPr algn="just"/>
            <a:r>
              <a:rPr lang="pl-PL" dirty="0"/>
              <a:t>Jeżeli nie uwzględni zażalenia – kieruje je do sądu. </a:t>
            </a:r>
          </a:p>
          <a:p>
            <a:pPr algn="just"/>
            <a:r>
              <a:rPr lang="pl-PL" dirty="0"/>
              <a:t>Sąd może: </a:t>
            </a:r>
          </a:p>
          <a:p>
            <a:pPr marL="925830" lvl="1" indent="-514350" algn="just">
              <a:buFont typeface="+mj-lt"/>
              <a:buAutoNum type="arabicPeriod"/>
            </a:pPr>
            <a:r>
              <a:rPr lang="pl-PL" dirty="0"/>
              <a:t>Utrzymać w mocy postanowienie</a:t>
            </a:r>
          </a:p>
          <a:p>
            <a:pPr marL="925830" lvl="1" indent="-514350" algn="just">
              <a:buFont typeface="+mj-lt"/>
              <a:buAutoNum type="arabicPeriod"/>
            </a:pPr>
            <a:r>
              <a:rPr lang="pl-PL" dirty="0"/>
              <a:t>Uchylić postanowienie o umorzeniu i przekazać sprawę do dalszego prowadzenia </a:t>
            </a:r>
          </a:p>
          <a:p>
            <a:pPr marL="676656" lvl="2" indent="0" algn="just">
              <a:buNone/>
            </a:pPr>
            <a:r>
              <a:rPr lang="pl-PL" dirty="0"/>
              <a:t>Uchylając postanowienie o umorzeniu sąd wskazuje powody uchylenia a w miarę możliwości także okoliczności, które należy wyjaśnić lub czynności, które należy przeprowadzić. </a:t>
            </a:r>
          </a:p>
          <a:p>
            <a:pPr marL="676656" lvl="2" indent="0" algn="just">
              <a:buNone/>
            </a:pPr>
            <a:r>
              <a:rPr lang="pl-PL" b="1" dirty="0"/>
              <a:t>Wskazania sądu są wiążące dla organu postępowania przygotowawczego</a:t>
            </a:r>
          </a:p>
          <a:p>
            <a:pPr marL="118872" indent="0" algn="just">
              <a:buNone/>
            </a:pPr>
            <a:r>
              <a:rPr lang="pl-PL" dirty="0"/>
              <a:t>Taka sama procedura przy zaskarżaniu postanowienia o odmowie wszczęcia postępowania!  </a:t>
            </a:r>
          </a:p>
          <a:p>
            <a:pPr marL="118872" indent="0" algn="just">
              <a:buNone/>
            </a:pPr>
            <a:r>
              <a:rPr lang="pl-PL" dirty="0"/>
              <a:t>Jeżeli organ nadal nie znajduje postaw do wniesienia aktu oskarżenia, wydaje ponownie postanowienie o umorzeniu postępowania lub odmowie jego wszczęcia, </a:t>
            </a:r>
            <a:r>
              <a:rPr lang="pl-PL" b="1" dirty="0"/>
              <a:t>pokrzywdzony, który wcześniej zaskarżył postanowienie (wykorzystał uprawnienia z art. 306 § 1 i 1a) może zaskarżyć takie postanowienie tylko do prokuratora nadrzędnego!</a:t>
            </a:r>
          </a:p>
          <a:p>
            <a:pPr marL="118872" indent="0" algn="just">
              <a:buNone/>
            </a:pPr>
            <a:r>
              <a:rPr lang="pl-PL" b="1" dirty="0"/>
              <a:t>W razie utrzymania w mocy postanowienia o umorzeniu – pokrzywdzony może w terminie miesiąca od doręczenia mu zawiadomienia o postanowieniu prokuratora nadrzędnego o utrzymaniu w mocy drugiego postanowienia wnieść do sądu subsydiarny akt oskarżenia (art. 55 § 1 k.p.k.).</a:t>
            </a:r>
          </a:p>
          <a:p>
            <a:pPr marL="118872" indent="0" algn="just">
              <a:buNone/>
            </a:pPr>
            <a:r>
              <a:rPr lang="pl-PL" dirty="0"/>
              <a:t>Należy pokrzywdzonego pouczyć o prawie wniesienia subsydiarnego aktu oskarżenia. </a:t>
            </a:r>
            <a:endParaRPr lang="pl-PL" b="1" dirty="0"/>
          </a:p>
        </p:txBody>
      </p:sp>
    </p:spTree>
    <p:extLst>
      <p:ext uri="{BB962C8B-B14F-4D97-AF65-F5344CB8AC3E}">
        <p14:creationId xmlns:p14="http://schemas.microsoft.com/office/powerpoint/2010/main" val="16401492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76861" y="0"/>
            <a:ext cx="9692640" cy="1397124"/>
          </a:xfrm>
        </p:spPr>
        <p:txBody>
          <a:bodyPr/>
          <a:lstStyle/>
          <a:p>
            <a:r>
              <a:rPr lang="pl-PL" dirty="0"/>
              <a:t>Subsydiarny akt oskarżenia </a:t>
            </a:r>
          </a:p>
        </p:txBody>
      </p:sp>
      <p:sp>
        <p:nvSpPr>
          <p:cNvPr id="3" name="Symbol zastępczy zawartości 2"/>
          <p:cNvSpPr>
            <a:spLocks noGrp="1"/>
          </p:cNvSpPr>
          <p:nvPr>
            <p:ph idx="1"/>
          </p:nvPr>
        </p:nvSpPr>
        <p:spPr>
          <a:xfrm>
            <a:off x="239349" y="1340768"/>
            <a:ext cx="11521280" cy="5328592"/>
          </a:xfrm>
        </p:spPr>
        <p:txBody>
          <a:bodyPr>
            <a:normAutofit/>
          </a:bodyPr>
          <a:lstStyle/>
          <a:p>
            <a:pPr algn="just"/>
            <a:r>
              <a:rPr lang="pl-PL" dirty="0"/>
              <a:t>Subsydiarny akt oskarżenia wnosi się w sprawach ściganych z oskarżenia publicznego </a:t>
            </a:r>
          </a:p>
          <a:p>
            <a:pPr algn="just"/>
            <a:r>
              <a:rPr lang="pl-PL" dirty="0"/>
              <a:t>To nadal </a:t>
            </a:r>
            <a:r>
              <a:rPr lang="pl-PL" b="1" dirty="0"/>
              <a:t>publiczny akt oskarżenia (skarga publiczna) </a:t>
            </a:r>
            <a:r>
              <a:rPr lang="pl-PL" dirty="0"/>
              <a:t>tylko, że wnoszony przez inny podmiot </a:t>
            </a:r>
          </a:p>
          <a:p>
            <a:pPr algn="just"/>
            <a:r>
              <a:rPr lang="pl-PL" dirty="0"/>
              <a:t>„Przyznanie uprawnienia pokrzywdzonemu do działania zamiast oskarżyciela publicznego na podstawie art. 55 § 1 k.p.k. ma na celu przeciwdziałanie prokuratorskiemu oportunizmowi i zapewnienie pokrzywdzonemu możliwości realizacji jego uprawnień wynikających z faktu bezpośredniego naruszenia lub zagrożenia jego dobra prawnego przez przestępstwo w sytuacji, w której oskarżyciel publiczny nie działa, a istnieje uzasadnione podejrzenie, że do takiego naruszenia doszło. Prawo pokrzywdzonego do złożenia zażalenia na postanowienie prokuratora o odmowie wszczęcia postępowania lub o umorzeniu postępowania przygotowawczego i rozpoznanie tego zażalenia przez sąd prowadzi do „wymuszenia” dodatkowych czynności na prokuraturze, co skutkować może zmianą stanowiska prokuratury i wniesieniem aktu oskarżenia”</a:t>
            </a:r>
          </a:p>
          <a:p>
            <a:pPr marL="109728" indent="0" algn="r">
              <a:buNone/>
            </a:pPr>
            <a:r>
              <a:rPr lang="pl-PL" dirty="0"/>
              <a:t>Wyrok TK z dnia 2 kwietnia 2001 r., sygn. SK 10/00</a:t>
            </a:r>
          </a:p>
        </p:txBody>
      </p:sp>
    </p:spTree>
    <p:extLst>
      <p:ext uri="{BB962C8B-B14F-4D97-AF65-F5344CB8AC3E}">
        <p14:creationId xmlns:p14="http://schemas.microsoft.com/office/powerpoint/2010/main" val="36512398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1240" y="0"/>
            <a:ext cx="9692640" cy="1397124"/>
          </a:xfrm>
        </p:spPr>
        <p:txBody>
          <a:bodyPr>
            <a:normAutofit/>
          </a:bodyPr>
          <a:lstStyle/>
          <a:p>
            <a:r>
              <a:rPr lang="pl-PL" dirty="0"/>
              <a:t>Skierowanie sprawy do sądu</a:t>
            </a:r>
          </a:p>
        </p:txBody>
      </p:sp>
      <p:sp>
        <p:nvSpPr>
          <p:cNvPr id="3" name="Symbol zastępczy zawartości 2"/>
          <p:cNvSpPr>
            <a:spLocks noGrp="1"/>
          </p:cNvSpPr>
          <p:nvPr>
            <p:ph idx="1"/>
          </p:nvPr>
        </p:nvSpPr>
        <p:spPr/>
        <p:txBody>
          <a:bodyPr>
            <a:normAutofit fontScale="92500" lnSpcReduction="10000"/>
          </a:bodyPr>
          <a:lstStyle/>
          <a:p>
            <a:pPr algn="just"/>
            <a:r>
              <a:rPr lang="pl-PL" dirty="0"/>
              <a:t>Skarga oskarżyciela  </a:t>
            </a:r>
          </a:p>
          <a:p>
            <a:pPr algn="just"/>
            <a:r>
              <a:rPr lang="pl-PL" dirty="0"/>
              <a:t>Zasada skargowości – art. 14 § 1 </a:t>
            </a:r>
            <a:r>
              <a:rPr lang="pl-PL" dirty="0">
                <a:sym typeface="Wingdings" panose="05000000000000000000" pitchFamily="2" charset="2"/>
              </a:rPr>
              <a:t> wszczęcie postępowania sądowego następuje na żądanie uprawnionego oskarżyciela publicznego lub innego uprawnionego podmiotu</a:t>
            </a:r>
            <a:endParaRPr lang="pl-PL" dirty="0"/>
          </a:p>
          <a:p>
            <a:pPr algn="just"/>
            <a:r>
              <a:rPr lang="pl-PL" dirty="0"/>
              <a:t>Obowiązek oskarżyciela publicznego – art. 10 § 1 k.k. (zasada legalizmu)</a:t>
            </a:r>
          </a:p>
          <a:p>
            <a:pPr lvl="1" algn="just"/>
            <a:r>
              <a:rPr lang="pl-PL" dirty="0"/>
              <a:t>Oskarżycielem przed wszystkimi sądami jest prokurator </a:t>
            </a:r>
          </a:p>
          <a:p>
            <a:pPr lvl="1" algn="just"/>
            <a:r>
              <a:rPr lang="pl-PL" dirty="0"/>
              <a:t>Inny organ może być uprawniony do pełnienia funkcji oskarżyciela publicznego na mocy przepisów szczególnych – konieczne dokładne określenie zakresu uprawnień nieprokuratorskich organów upoważnionych do wniesienia aktu oskarżenia </a:t>
            </a:r>
          </a:p>
          <a:p>
            <a:pPr lvl="2" algn="just"/>
            <a:r>
              <a:rPr lang="pl-PL" dirty="0"/>
              <a:t>M.in. Inspekcja Handlowa, Państwowa Inspekcja Sanitarna, urzędy skarbowe i inspektorzy kontroli skarbowej, Prezes Urzędu Komunikacji Elektronicznej</a:t>
            </a:r>
          </a:p>
          <a:p>
            <a:pPr algn="just"/>
            <a:r>
              <a:rPr lang="pl-PL" dirty="0"/>
              <a:t>Inne uprawnione podmioty to m.in. pokrzywdzony, który wnosi subsydiarny akt oskarżenia</a:t>
            </a:r>
          </a:p>
          <a:p>
            <a:pPr lvl="2" algn="just"/>
            <a:r>
              <a:rPr lang="pl-PL" dirty="0"/>
              <a:t> subsydiarny akt oskarżenia </a:t>
            </a:r>
            <a:r>
              <a:rPr lang="pl-PL" dirty="0">
                <a:sym typeface="Wingdings" panose="05000000000000000000" pitchFamily="2" charset="2"/>
              </a:rPr>
              <a:t> wcześniejsze slajdy </a:t>
            </a:r>
          </a:p>
          <a:p>
            <a:pPr marL="109728" indent="0" algn="just">
              <a:buNone/>
            </a:pPr>
            <a:endParaRPr lang="pl-PL" dirty="0"/>
          </a:p>
        </p:txBody>
      </p:sp>
    </p:spTree>
    <p:extLst>
      <p:ext uri="{BB962C8B-B14F-4D97-AF65-F5344CB8AC3E}">
        <p14:creationId xmlns:p14="http://schemas.microsoft.com/office/powerpoint/2010/main" val="2808109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Skierowanie sprawy do sądu </a:t>
            </a:r>
          </a:p>
        </p:txBody>
      </p:sp>
      <p:sp>
        <p:nvSpPr>
          <p:cNvPr id="3" name="Symbol zastępczy zawartości 2"/>
          <p:cNvSpPr>
            <a:spLocks noGrp="1"/>
          </p:cNvSpPr>
          <p:nvPr>
            <p:ph idx="1"/>
          </p:nvPr>
        </p:nvSpPr>
        <p:spPr/>
        <p:txBody>
          <a:bodyPr>
            <a:normAutofit/>
          </a:bodyPr>
          <a:lstStyle/>
          <a:p>
            <a:pPr algn="just"/>
            <a:r>
              <a:rPr lang="pl-PL" dirty="0"/>
              <a:t>Podstawową formą jest wniesienie przez oskarżyciela publicznego </a:t>
            </a:r>
            <a:r>
              <a:rPr lang="pl-PL" b="1" dirty="0"/>
              <a:t>aktu oskarżenia </a:t>
            </a:r>
            <a:endParaRPr lang="pl-PL" dirty="0"/>
          </a:p>
          <a:p>
            <a:pPr algn="just"/>
            <a:r>
              <a:rPr lang="pl-PL" dirty="0"/>
              <a:t>Inne skargi to: </a:t>
            </a:r>
          </a:p>
          <a:p>
            <a:pPr lvl="1" algn="just"/>
            <a:r>
              <a:rPr lang="pl-PL" dirty="0"/>
              <a:t>Wniesienie wniosku z art. 335 § 1 (samoistny wniosek o skazanie bez rozprawy)</a:t>
            </a:r>
          </a:p>
          <a:p>
            <a:pPr lvl="1" algn="just"/>
            <a:r>
              <a:rPr lang="pl-PL" dirty="0"/>
              <a:t>Wniesienie wniosku o warunkowe umorzenie postępowania </a:t>
            </a:r>
          </a:p>
          <a:p>
            <a:pPr lvl="1" algn="just"/>
            <a:r>
              <a:rPr lang="pl-PL" dirty="0"/>
              <a:t>Wniesienie wniosku o umorzenie postępowania i zastosowanie środków zabezpieczających </a:t>
            </a:r>
          </a:p>
          <a:p>
            <a:pPr lvl="1" algn="just"/>
            <a:r>
              <a:rPr lang="pl-PL" dirty="0"/>
              <a:t>Wniosek o rozpoznanie sprawy w trybie przyspieszonym </a:t>
            </a:r>
          </a:p>
        </p:txBody>
      </p:sp>
    </p:spTree>
    <p:extLst>
      <p:ext uri="{BB962C8B-B14F-4D97-AF65-F5344CB8AC3E}">
        <p14:creationId xmlns:p14="http://schemas.microsoft.com/office/powerpoint/2010/main" val="3346491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 </a:t>
            </a:r>
          </a:p>
        </p:txBody>
      </p:sp>
      <p:sp>
        <p:nvSpPr>
          <p:cNvPr id="3" name="Symbol zastępczy zawartości 2"/>
          <p:cNvSpPr>
            <a:spLocks noGrp="1"/>
          </p:cNvSpPr>
          <p:nvPr>
            <p:ph idx="1"/>
          </p:nvPr>
        </p:nvSpPr>
        <p:spPr/>
        <p:txBody>
          <a:bodyPr>
            <a:normAutofit/>
          </a:bodyPr>
          <a:lstStyle/>
          <a:p>
            <a:pPr algn="just"/>
            <a:r>
              <a:rPr lang="pl-PL" dirty="0"/>
              <a:t>W ciągu 14 dni od daty zamknięcia śledztwa lub od dnia otrzymania aktu oskarżenia sporządzonego przez Policję w dochodzeniu, prokurator sporządza akt oskarżenia lub zatwierdza akt oskarżenia sporządzony przez Policję i wnosi go do sądu </a:t>
            </a:r>
          </a:p>
          <a:p>
            <a:pPr lvl="1" algn="just"/>
            <a:r>
              <a:rPr lang="pl-PL" dirty="0"/>
              <a:t>Chyba że podejmuje inną decyzję i sam wydaje postanowienie o umorzeniu, zawieszeniu albo uzupełnieniu śledztwa lub dochodzenia</a:t>
            </a:r>
          </a:p>
          <a:p>
            <a:pPr lvl="1" algn="just"/>
            <a:r>
              <a:rPr lang="pl-PL" dirty="0"/>
              <a:t>Organy z art. 325d mogą wnieść akt oskarżenia bezpośrednio do sądu</a:t>
            </a:r>
          </a:p>
          <a:p>
            <a:pPr algn="just"/>
            <a:r>
              <a:rPr lang="pl-PL" dirty="0"/>
              <a:t>Gdy podejrzany jest tymczasowo aresztowany </a:t>
            </a:r>
            <a:r>
              <a:rPr lang="pl-PL" dirty="0">
                <a:sym typeface="Wingdings" panose="05000000000000000000" pitchFamily="2" charset="2"/>
              </a:rPr>
              <a:t> akt oskarżenia wnosi się w terminie 7 dni </a:t>
            </a:r>
          </a:p>
          <a:p>
            <a:pPr algn="just"/>
            <a:r>
              <a:rPr lang="pl-PL" dirty="0">
                <a:sym typeface="Wingdings" panose="05000000000000000000" pitchFamily="2" charset="2"/>
              </a:rPr>
              <a:t>Terminy instrukcyjne, ale powinny zostać zachowane ze względu na sprawny tok postępowania. </a:t>
            </a:r>
            <a:endParaRPr lang="pl-PL" dirty="0"/>
          </a:p>
        </p:txBody>
      </p:sp>
    </p:spTree>
    <p:extLst>
      <p:ext uri="{BB962C8B-B14F-4D97-AF65-F5344CB8AC3E}">
        <p14:creationId xmlns:p14="http://schemas.microsoft.com/office/powerpoint/2010/main" val="5321241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44778" y="0"/>
            <a:ext cx="9692640" cy="1397124"/>
          </a:xfrm>
        </p:spPr>
        <p:txBody>
          <a:bodyPr/>
          <a:lstStyle/>
          <a:p>
            <a:r>
              <a:rPr lang="pl-PL" dirty="0"/>
              <a:t>Akt oskarżenia </a:t>
            </a:r>
          </a:p>
        </p:txBody>
      </p:sp>
      <p:sp>
        <p:nvSpPr>
          <p:cNvPr id="3" name="Symbol zastępczy zawartości 2"/>
          <p:cNvSpPr>
            <a:spLocks noGrp="1"/>
          </p:cNvSpPr>
          <p:nvPr>
            <p:ph idx="1"/>
          </p:nvPr>
        </p:nvSpPr>
        <p:spPr>
          <a:xfrm>
            <a:off x="239349" y="1412776"/>
            <a:ext cx="11617291" cy="5256584"/>
          </a:xfrm>
        </p:spPr>
        <p:txBody>
          <a:bodyPr>
            <a:normAutofit lnSpcReduction="10000"/>
          </a:bodyPr>
          <a:lstStyle/>
          <a:p>
            <a:pPr algn="just"/>
            <a:r>
              <a:rPr lang="pl-PL" dirty="0"/>
              <a:t>Warunki formalne </a:t>
            </a:r>
            <a:r>
              <a:rPr lang="pl-PL" dirty="0">
                <a:sym typeface="Wingdings" panose="05000000000000000000" pitchFamily="2" charset="2"/>
              </a:rPr>
              <a:t> 119 + 332 + 333</a:t>
            </a:r>
          </a:p>
          <a:p>
            <a:pPr algn="just"/>
            <a:r>
              <a:rPr lang="pl-PL" dirty="0">
                <a:sym typeface="Wingdings" panose="05000000000000000000" pitchFamily="2" charset="2"/>
              </a:rPr>
              <a:t>Oprócz ogólnych warunków pisma procesowego (art. 119) akt oskarżenia powinien zawierać (art. 332):</a:t>
            </a:r>
          </a:p>
          <a:p>
            <a:pPr marL="925830" lvl="1" indent="-514350" algn="just">
              <a:buFont typeface="+mj-lt"/>
              <a:buAutoNum type="arabicPeriod"/>
            </a:pPr>
            <a:r>
              <a:rPr lang="pl-PL" dirty="0">
                <a:sym typeface="Wingdings" panose="05000000000000000000" pitchFamily="2" charset="2"/>
              </a:rPr>
              <a:t>Imię i nazwisko oskarżonego, inne dane o jego osobie, </a:t>
            </a:r>
            <a:r>
              <a:rPr lang="pl-PL" b="1" dirty="0">
                <a:sym typeface="Wingdings" panose="05000000000000000000" pitchFamily="2" charset="2"/>
              </a:rPr>
              <a:t>w tym numer telefonu, telefaksu i adres poczty elektronicznej lub informację o ich nieposiadaniu przez oskarżonego lub niemożności ich ustalenia</a:t>
            </a:r>
            <a:r>
              <a:rPr lang="pl-PL" dirty="0">
                <a:sym typeface="Wingdings" panose="05000000000000000000" pitchFamily="2" charset="2"/>
              </a:rPr>
              <a:t>, dane o zastosowaniu środka zapobiegawczego oraz zabezpieczenia majątkowego </a:t>
            </a:r>
          </a:p>
          <a:p>
            <a:pPr marL="925830" lvl="1" indent="-514350" algn="just">
              <a:buFont typeface="+mj-lt"/>
              <a:buAutoNum type="arabicPeriod"/>
            </a:pPr>
            <a:r>
              <a:rPr lang="pl-PL" dirty="0">
                <a:sym typeface="Wingdings" panose="05000000000000000000" pitchFamily="2" charset="2"/>
              </a:rPr>
              <a:t>Dokładne określenie zarzucanego oskarżonemu czynu ze wskazaniem czasu, miejsca, sposobu i okoliczności jego popełnienia oraz skutków, a zwłaszcza wysokości powstałej szkody</a:t>
            </a:r>
          </a:p>
          <a:p>
            <a:pPr marL="925830" lvl="1" indent="-514350" algn="just">
              <a:buFont typeface="+mj-lt"/>
              <a:buAutoNum type="arabicPeriod"/>
            </a:pPr>
            <a:r>
              <a:rPr lang="pl-PL" dirty="0">
                <a:sym typeface="Wingdings" panose="05000000000000000000" pitchFamily="2" charset="2"/>
              </a:rPr>
              <a:t>Wskazanie, że czyn został popełniony w warunkach wymienionych w art. 64 lub 65 k.k. albo 37 </a:t>
            </a:r>
            <a:r>
              <a:rPr lang="pl-PL" dirty="0"/>
              <a:t>§ 1 </a:t>
            </a:r>
            <a:r>
              <a:rPr lang="pl-PL" dirty="0" err="1"/>
              <a:t>k.k.s</a:t>
            </a:r>
            <a:r>
              <a:rPr lang="pl-PL" dirty="0"/>
              <a:t>. (recydywa) </a:t>
            </a:r>
          </a:p>
          <a:p>
            <a:pPr marL="925830" lvl="1" indent="-514350" algn="just">
              <a:buFont typeface="+mj-lt"/>
              <a:buAutoNum type="arabicPeriod"/>
            </a:pPr>
            <a:r>
              <a:rPr lang="pl-PL" dirty="0"/>
              <a:t>Wskazanie przepisów ustawy karnej, pod które zarzucany czyn podpada</a:t>
            </a:r>
          </a:p>
          <a:p>
            <a:pPr marL="925830" lvl="1" indent="-514350" algn="just">
              <a:buFont typeface="+mj-lt"/>
              <a:buAutoNum type="arabicPeriod"/>
            </a:pPr>
            <a:r>
              <a:rPr lang="pl-PL" dirty="0"/>
              <a:t>Wskazanie sądu właściwego do rozpoznania sprawy i trybu postępowania</a:t>
            </a:r>
          </a:p>
          <a:p>
            <a:pPr marL="355600" indent="-238125" algn="just"/>
            <a:r>
              <a:rPr lang="pl-PL" dirty="0"/>
              <a:t>Do aktu oskarżenia </a:t>
            </a:r>
            <a:r>
              <a:rPr lang="pl-PL" b="1" u="sng" dirty="0"/>
              <a:t>należy dołączyć </a:t>
            </a:r>
            <a:r>
              <a:rPr lang="pl-PL" dirty="0"/>
              <a:t>uzasadnienie, gdzie wskazuje się fakty i dowody, na których opiera się oskarżenie oraz podstawę prawną oskarżenia a także – okoliczności, na które powołuje się oskarżony w swojej obronie. </a:t>
            </a:r>
          </a:p>
          <a:p>
            <a:pPr marL="355600" indent="-238125" algn="just"/>
            <a:r>
              <a:rPr lang="pl-PL" dirty="0"/>
              <a:t>W dochodzeniu – uzasadnienie aktu oskarżenia </a:t>
            </a:r>
            <a:r>
              <a:rPr lang="pl-PL" b="1" u="sng" dirty="0"/>
              <a:t>fakultatywne.</a:t>
            </a:r>
            <a:endParaRPr lang="pl-PL" dirty="0"/>
          </a:p>
        </p:txBody>
      </p:sp>
    </p:spTree>
    <p:extLst>
      <p:ext uri="{BB962C8B-B14F-4D97-AF65-F5344CB8AC3E}">
        <p14:creationId xmlns:p14="http://schemas.microsoft.com/office/powerpoint/2010/main" val="7961623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 </a:t>
            </a:r>
          </a:p>
        </p:txBody>
      </p:sp>
      <p:sp>
        <p:nvSpPr>
          <p:cNvPr id="3" name="Symbol zastępczy zawartości 2"/>
          <p:cNvSpPr>
            <a:spLocks noGrp="1"/>
          </p:cNvSpPr>
          <p:nvPr>
            <p:ph idx="1"/>
          </p:nvPr>
        </p:nvSpPr>
        <p:spPr/>
        <p:txBody>
          <a:bodyPr>
            <a:normAutofit/>
          </a:bodyPr>
          <a:lstStyle/>
          <a:p>
            <a:pPr algn="just"/>
            <a:r>
              <a:rPr lang="pl-PL" dirty="0"/>
              <a:t>Akt oskarżenia powinien także zawierać:</a:t>
            </a:r>
          </a:p>
          <a:p>
            <a:pPr algn="just"/>
            <a:r>
              <a:rPr lang="pl-PL" dirty="0"/>
              <a:t>1) listę osób, których wezwania oskarżyciel żąda;</a:t>
            </a:r>
          </a:p>
          <a:p>
            <a:pPr algn="just"/>
            <a:r>
              <a:rPr lang="pl-PL" dirty="0"/>
              <a:t>2) wykaz innych dowodów, których przeprowadzenia na rozprawie głównej domaga się oskarżyciel.</a:t>
            </a:r>
          </a:p>
          <a:p>
            <a:pPr algn="just"/>
            <a:r>
              <a:rPr lang="pl-PL" dirty="0"/>
              <a:t>§  2. Prokurator może wnieść o zaniechanie wezwania i odczytanie na rozprawie zeznań świadków, o których mowa w art. </a:t>
            </a:r>
            <a:r>
              <a:rPr lang="pl-PL" b="1" dirty="0"/>
              <a:t>350a k.p.k.</a:t>
            </a:r>
            <a:r>
              <a:rPr lang="pl-PL" dirty="0"/>
              <a:t>, tj.:</a:t>
            </a:r>
          </a:p>
          <a:p>
            <a:pPr lvl="1" algn="just"/>
            <a:r>
              <a:rPr lang="pl-PL" dirty="0"/>
              <a:t>którzy zostali przesłuchani:</a:t>
            </a:r>
          </a:p>
          <a:p>
            <a:pPr lvl="2" algn="just"/>
            <a:r>
              <a:rPr lang="pl-PL" dirty="0"/>
              <a:t>Przebywających za granicą;</a:t>
            </a:r>
          </a:p>
          <a:p>
            <a:pPr lvl="2" algn="just"/>
            <a:r>
              <a:rPr lang="pl-PL" dirty="0"/>
              <a:t>Lub mających stwierdzić okoliczności, które nie są tak doniosłe, aby konieczne było bezpośrednie przesłuchanie świadków na rozprawie, w szczególności takie, którym oskarżony w wyjaśnieniach swych nie zaprzeczył</a:t>
            </a:r>
          </a:p>
          <a:p>
            <a:pPr marL="548640" lvl="2" indent="0" algn="just">
              <a:buNone/>
            </a:pPr>
            <a:r>
              <a:rPr lang="pl-PL" b="1" dirty="0"/>
              <a:t>Nie dotyczy to osób wymienionych w art. 182 k.p.k.</a:t>
            </a:r>
          </a:p>
        </p:txBody>
      </p:sp>
    </p:spTree>
    <p:extLst>
      <p:ext uri="{BB962C8B-B14F-4D97-AF65-F5344CB8AC3E}">
        <p14:creationId xmlns:p14="http://schemas.microsoft.com/office/powerpoint/2010/main" val="12951333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a:t>
            </a:r>
          </a:p>
        </p:txBody>
      </p:sp>
      <p:sp>
        <p:nvSpPr>
          <p:cNvPr id="3" name="Symbol zastępczy zawartości 2"/>
          <p:cNvSpPr>
            <a:spLocks noGrp="1"/>
          </p:cNvSpPr>
          <p:nvPr>
            <p:ph idx="1"/>
          </p:nvPr>
        </p:nvSpPr>
        <p:spPr>
          <a:xfrm>
            <a:off x="719403" y="1556793"/>
            <a:ext cx="10972800" cy="4525963"/>
          </a:xfrm>
        </p:spPr>
        <p:txBody>
          <a:bodyPr>
            <a:normAutofit fontScale="85000" lnSpcReduction="20000"/>
          </a:bodyPr>
          <a:lstStyle/>
          <a:p>
            <a:pPr marL="0" indent="0" algn="just">
              <a:buNone/>
            </a:pPr>
            <a:r>
              <a:rPr lang="pl-PL" dirty="0"/>
              <a:t>Do AO dołącza się także:</a:t>
            </a:r>
          </a:p>
          <a:p>
            <a:pPr marL="457200" indent="-457200" algn="just">
              <a:buAutoNum type="alphaLcParenR"/>
            </a:pPr>
            <a:r>
              <a:rPr lang="pl-PL" dirty="0"/>
              <a:t>listę ujawnionych pokrzywdzonych z podaniem ich adresów;</a:t>
            </a:r>
          </a:p>
          <a:p>
            <a:pPr marL="457200" indent="-457200" algn="just">
              <a:buAutoNum type="alphaLcParenR"/>
            </a:pPr>
            <a:r>
              <a:rPr lang="pl-PL" dirty="0"/>
              <a:t>adresy osób, o których mowa w art. 333 § 1 pkt 1 k.p.k. – tj. osób, których wezwania oskarżyciel żąda (a zatem nie tylko świadków, ale też np. podejrzanego, biegłych).</a:t>
            </a:r>
          </a:p>
          <a:p>
            <a:pPr marL="0" indent="0" algn="just">
              <a:buNone/>
            </a:pPr>
            <a:r>
              <a:rPr lang="pl-PL" b="1" dirty="0"/>
              <a:t>Należy też podać numery telefonów, telefaksów i adresy poczty elektronicznej ww. osób, chyba że informacji tych nie można ustalić.</a:t>
            </a:r>
          </a:p>
          <a:p>
            <a:pPr marL="0" indent="0" algn="just">
              <a:buNone/>
            </a:pPr>
            <a:r>
              <a:rPr lang="pl-PL" dirty="0"/>
              <a:t>Do AO dołącza się też listę pokrzywdzonych, którzy </a:t>
            </a:r>
            <a:r>
              <a:rPr lang="pl-PL" b="1" dirty="0"/>
              <a:t>złożyli wnioski na podstawie art. 299a § 2 k.p.k</a:t>
            </a:r>
            <a:r>
              <a:rPr lang="pl-PL" dirty="0"/>
              <a:t>.</a:t>
            </a:r>
          </a:p>
          <a:p>
            <a:pPr marL="0" indent="0" algn="ctr">
              <a:buNone/>
            </a:pPr>
            <a:r>
              <a:rPr lang="pl-PL" dirty="0"/>
              <a:t>*</a:t>
            </a:r>
          </a:p>
          <a:p>
            <a:pPr marL="0" indent="0" algn="just">
              <a:buNone/>
            </a:pPr>
            <a:r>
              <a:rPr lang="pl-PL" dirty="0"/>
              <a:t>Prokurator może także dołączyć do aktu oskarżenia wniosek o orzeczenie wobec podmiotu zobowiązanego określonego w art. 91a k.p.k. zwrotu korzyści majątkowej albo jej równowartości uprawnionemu podmiotowi lub orzeczenie przepadku świadczenia albo jego równowartości na rzecz Skarbu Państwa.</a:t>
            </a:r>
          </a:p>
          <a:p>
            <a:pPr marL="0" indent="0" algn="just">
              <a:buNone/>
            </a:pPr>
            <a:r>
              <a:rPr lang="pl-PL" dirty="0"/>
              <a:t>Wniosek </a:t>
            </a:r>
            <a:r>
              <a:rPr lang="pl-PL" u="sng" dirty="0"/>
              <a:t>powinien zawierać uzasadnienie</a:t>
            </a:r>
            <a:r>
              <a:rPr lang="pl-PL" dirty="0"/>
              <a:t>.</a:t>
            </a:r>
          </a:p>
          <a:p>
            <a:pPr marL="0" indent="0" algn="just">
              <a:buNone/>
            </a:pPr>
            <a:r>
              <a:rPr lang="pl-PL" dirty="0"/>
              <a:t>O złożeniu wniosku prokurator zawiadamia podmiot zobowiązany i podmiot uprawniony określone w art. 91a k.p.k. oraz poucza te podmioty o treści przepisów art. 91a k.p.k., art. 415a k.p.k. i art. 444 </a:t>
            </a:r>
            <a:r>
              <a:rPr lang="pl-PL" dirty="0">
                <a:latin typeface="Times New Roman"/>
                <a:cs typeface="Times New Roman"/>
              </a:rPr>
              <a:t>§ 2 k.p.k.</a:t>
            </a:r>
            <a:endParaRPr lang="pl-PL" dirty="0"/>
          </a:p>
        </p:txBody>
      </p:sp>
    </p:spTree>
    <p:extLst>
      <p:ext uri="{BB962C8B-B14F-4D97-AF65-F5344CB8AC3E}">
        <p14:creationId xmlns:p14="http://schemas.microsoft.com/office/powerpoint/2010/main" val="21847578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 </a:t>
            </a:r>
          </a:p>
        </p:txBody>
      </p:sp>
      <p:sp>
        <p:nvSpPr>
          <p:cNvPr id="3" name="Symbol zastępczy zawartości 2"/>
          <p:cNvSpPr>
            <a:spLocks noGrp="1"/>
          </p:cNvSpPr>
          <p:nvPr>
            <p:ph idx="1"/>
          </p:nvPr>
        </p:nvSpPr>
        <p:spPr>
          <a:xfrm>
            <a:off x="1328546" y="1933575"/>
            <a:ext cx="9168003" cy="4227512"/>
          </a:xfrm>
        </p:spPr>
        <p:txBody>
          <a:bodyPr>
            <a:normAutofit/>
          </a:bodyPr>
          <a:lstStyle/>
          <a:p>
            <a:r>
              <a:rPr lang="pl-PL" dirty="0"/>
              <a:t>Wraz z aktem oskarżenia do sądu przesyła się materiały zebrane w postępowaniu przygotowawczym wraz z załącznikami – całość akt</a:t>
            </a:r>
          </a:p>
          <a:p>
            <a:pPr lvl="1"/>
            <a:r>
              <a:rPr lang="pl-PL" dirty="0"/>
              <a:t>1) załącznik adresowy do akt sprawy;</a:t>
            </a:r>
          </a:p>
          <a:p>
            <a:pPr lvl="1"/>
            <a:r>
              <a:rPr lang="pl-PL" dirty="0"/>
              <a:t>2) po jednym odpisie tego aktu dla każdego oskarżonego, a w przypadku określonym w art. 335 § 2 także dla każdego pokrzywdzonego.</a:t>
            </a:r>
          </a:p>
          <a:p>
            <a:pPr algn="just"/>
            <a:r>
              <a:rPr lang="pl-PL" dirty="0"/>
              <a:t>Art. 334 §  3. O przesłaniu aktu oskarżenia do sądu oraz o treści przepisów art. 343, art. 343a i art. 378a oskarżyciel publiczny zawiadamia oskarżonego i ujawnionego pokrzywdzonego, a także osobę lub instytucję, która złożyła zawiadomienie o przestępstwie. Pokrzywdzonego należy pouczyć o treści przepisu art. 49a, a także o prawie do złożenia oświadczenia o działaniu w charakterze oskarżyciela posiłkowego.</a:t>
            </a:r>
          </a:p>
          <a:p>
            <a:pPr algn="just"/>
            <a:endParaRPr lang="pl-PL" dirty="0"/>
          </a:p>
        </p:txBody>
      </p:sp>
    </p:spTree>
    <p:extLst>
      <p:ext uri="{BB962C8B-B14F-4D97-AF65-F5344CB8AC3E}">
        <p14:creationId xmlns:p14="http://schemas.microsoft.com/office/powerpoint/2010/main" val="41954827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89156" y="149819"/>
            <a:ext cx="9692640" cy="1397124"/>
          </a:xfrm>
        </p:spPr>
        <p:txBody>
          <a:bodyPr/>
          <a:lstStyle/>
          <a:p>
            <a:r>
              <a:rPr lang="pl-PL" dirty="0"/>
              <a:t>Akt oskarżenia</a:t>
            </a:r>
          </a:p>
        </p:txBody>
      </p:sp>
      <p:sp>
        <p:nvSpPr>
          <p:cNvPr id="3" name="Symbol zastępczy zawartości 2"/>
          <p:cNvSpPr>
            <a:spLocks noGrp="1"/>
          </p:cNvSpPr>
          <p:nvPr>
            <p:ph idx="1"/>
          </p:nvPr>
        </p:nvSpPr>
        <p:spPr>
          <a:xfrm>
            <a:off x="527381" y="1412776"/>
            <a:ext cx="11329259" cy="5328592"/>
          </a:xfrm>
        </p:spPr>
        <p:txBody>
          <a:bodyPr>
            <a:normAutofit/>
          </a:bodyPr>
          <a:lstStyle/>
          <a:p>
            <a:pPr algn="just"/>
            <a:r>
              <a:rPr lang="pl-PL" dirty="0"/>
              <a:t>Do aktu oskarżenia </a:t>
            </a:r>
            <a:r>
              <a:rPr lang="pl-PL" b="1" dirty="0"/>
              <a:t>można dołączyć wniosek z art. 335 § 2 – wniosek o skazanie bez rozprawy. </a:t>
            </a:r>
          </a:p>
          <a:p>
            <a:pPr algn="just"/>
            <a:r>
              <a:rPr lang="pl-PL" dirty="0"/>
              <a:t>Prokurator może dołączyć do aktu oskarżenia wniosek o wydanie na posiedzeniu wyroku skazującego i orzeczenie uzgodnionych z oskarżonym kar lub innych środków przewidzianych za zarzucany mu występek, uwzględniających też prawnie chronione interesy pokrzywdzonego. </a:t>
            </a:r>
          </a:p>
          <a:p>
            <a:pPr algn="just"/>
            <a:r>
              <a:rPr lang="pl-PL" dirty="0"/>
              <a:t>Przesłanki: </a:t>
            </a:r>
          </a:p>
          <a:p>
            <a:pPr lvl="1" algn="just"/>
            <a:r>
              <a:rPr lang="pl-PL" dirty="0"/>
              <a:t>okoliczności popełnienia przestępstwa i wina oskarżonego nie budzą wątpliwości,</a:t>
            </a:r>
          </a:p>
          <a:p>
            <a:pPr lvl="1" algn="just"/>
            <a:r>
              <a:rPr lang="pl-PL" dirty="0"/>
              <a:t>oświadczenia dowodowe złożone przez oskarżonego </a:t>
            </a:r>
            <a:r>
              <a:rPr lang="pl-PL" b="1" dirty="0"/>
              <a:t>nie są sprzeczne z dokonanymi ustaleniami</a:t>
            </a:r>
            <a:r>
              <a:rPr lang="pl-PL" dirty="0"/>
              <a:t>, </a:t>
            </a:r>
          </a:p>
          <a:p>
            <a:pPr lvl="1" algn="just"/>
            <a:r>
              <a:rPr lang="pl-PL" dirty="0"/>
              <a:t>postawa oskarżonego wskazuje, że cele postępowania zostaną osiągnięte. </a:t>
            </a:r>
          </a:p>
          <a:p>
            <a:pPr algn="just"/>
            <a:r>
              <a:rPr lang="pl-PL" dirty="0"/>
              <a:t>Do wniosku stosuje się odpowiednio przepisy § 1 zdanie piąte i § 3 zdanie drugie. Do aktu oskarżenia nie stosuje się przepisów art. 333 § 1 i 2.</a:t>
            </a:r>
          </a:p>
        </p:txBody>
      </p:sp>
    </p:spTree>
    <p:extLst>
      <p:ext uri="{BB962C8B-B14F-4D97-AF65-F5344CB8AC3E}">
        <p14:creationId xmlns:p14="http://schemas.microsoft.com/office/powerpoint/2010/main" val="2280357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A4B544-C7D6-4ACE-A1AF-6D59ACC44690}"/>
              </a:ext>
            </a:extLst>
          </p:cNvPr>
          <p:cNvSpPr>
            <a:spLocks noGrp="1"/>
          </p:cNvSpPr>
          <p:nvPr>
            <p:ph type="title"/>
          </p:nvPr>
        </p:nvSpPr>
        <p:spPr>
          <a:xfrm>
            <a:off x="507894" y="631084"/>
            <a:ext cx="11427432" cy="668328"/>
          </a:xfrm>
        </p:spPr>
        <p:txBody>
          <a:bodyPr>
            <a:normAutofit fontScale="90000"/>
          </a:bodyPr>
          <a:lstStyle/>
          <a:p>
            <a:r>
              <a:rPr lang="pl-PL" dirty="0"/>
              <a:t>Odstępstwa na rzecz kontradyktoryjności w postępowaniu przygotowawczym </a:t>
            </a:r>
            <a:endParaRPr lang="en-GB" dirty="0"/>
          </a:p>
        </p:txBody>
      </p:sp>
      <p:sp>
        <p:nvSpPr>
          <p:cNvPr id="3" name="Symbol zastępczy zawartości 2">
            <a:extLst>
              <a:ext uri="{FF2B5EF4-FFF2-40B4-BE49-F238E27FC236}">
                <a16:creationId xmlns:a16="http://schemas.microsoft.com/office/drawing/2014/main" id="{0B0C7CF5-CB1F-4DCB-83B4-E6D2BAB88482}"/>
              </a:ext>
            </a:extLst>
          </p:cNvPr>
          <p:cNvSpPr>
            <a:spLocks noGrp="1"/>
          </p:cNvSpPr>
          <p:nvPr>
            <p:ph idx="1"/>
          </p:nvPr>
        </p:nvSpPr>
        <p:spPr>
          <a:xfrm>
            <a:off x="463542" y="1331494"/>
            <a:ext cx="10653638" cy="4981633"/>
          </a:xfrm>
        </p:spPr>
        <p:txBody>
          <a:bodyPr>
            <a:normAutofit fontScale="77500" lnSpcReduction="20000"/>
          </a:bodyPr>
          <a:lstStyle/>
          <a:p>
            <a:pPr marL="457200" indent="-457200" algn="just">
              <a:spcBef>
                <a:spcPts val="200"/>
              </a:spcBef>
              <a:buFont typeface="+mj-lt"/>
              <a:buAutoNum type="arabicPeriod"/>
            </a:pPr>
            <a:r>
              <a:rPr lang="pl-PL" kern="0" dirty="0"/>
              <a:t>w postępowaniu przygotowawczym podejrzany i pokrzywdzony są stronami; </a:t>
            </a:r>
            <a:endParaRPr lang="en-GB" kern="0" dirty="0"/>
          </a:p>
          <a:p>
            <a:pPr marL="457200" indent="-457200" algn="just">
              <a:spcBef>
                <a:spcPts val="200"/>
              </a:spcBef>
              <a:buFont typeface="+mj-lt"/>
              <a:buAutoNum type="arabicPeriod"/>
            </a:pPr>
            <a:r>
              <a:rPr lang="pl-PL" kern="0" dirty="0"/>
              <a:t>organ procesowy ma obowiązek przesłuchać podejrzanego w obecności ustanowionego obrońcy, jeżeli tego zażąda;</a:t>
            </a:r>
            <a:endParaRPr lang="en-GB" kern="0" dirty="0"/>
          </a:p>
          <a:p>
            <a:pPr marL="457200" indent="-457200" algn="just">
              <a:spcBef>
                <a:spcPts val="200"/>
              </a:spcBef>
              <a:buFont typeface="+mj-lt"/>
              <a:buAutoNum type="arabicPeriod"/>
            </a:pPr>
            <a:r>
              <a:rPr lang="pl-PL" kern="0" dirty="0"/>
              <a:t>prawo składania wniosków o dokonanie czynności śledztwa lub dochodzenia; stronie, która złożyła wniosek oraz jej obrońcy lub pełnomocnikowi nie można odmówić wzięcia udziału w czynności jeżeli tego zażąda (ale podejrzanego pozbawionego wolności nie sprowadza się, gdy spowodowałoby to poważne trudności); </a:t>
            </a:r>
            <a:endParaRPr lang="en-GB" kern="0" dirty="0"/>
          </a:p>
          <a:p>
            <a:pPr marL="457200" indent="-457200" algn="just">
              <a:spcBef>
                <a:spcPts val="200"/>
              </a:spcBef>
              <a:buFont typeface="+mj-lt"/>
              <a:buAutoNum type="arabicPeriod"/>
            </a:pPr>
            <a:r>
              <a:rPr lang="pl-PL" kern="0" dirty="0"/>
              <a:t>dopuszczenie podejrzanego, pokrzywdzonego i ich przedstawicieli ustawowych do czynności śledztwa i dochodzenia, których nie będzie można powtórzyć na rozprawie;</a:t>
            </a:r>
            <a:endParaRPr lang="en-GB" kern="0" dirty="0"/>
          </a:p>
          <a:p>
            <a:pPr marL="457200" indent="-457200" algn="just">
              <a:spcBef>
                <a:spcPts val="200"/>
              </a:spcBef>
              <a:buFont typeface="+mj-lt"/>
              <a:buAutoNum type="arabicPeriod"/>
            </a:pPr>
            <a:r>
              <a:rPr lang="pl-PL" kern="0" dirty="0"/>
              <a:t>przesłuchanie przez sąd świadka, gdy zachodzi niebezpieczeństwo, że nie będzie można go przesłuchać na rozprawie, jeżeli strona, prokurator albo inny organ prowadzący postępowanie zwrócą się do sądu z takim żądaniem; </a:t>
            </a:r>
            <a:endParaRPr lang="en-GB" kern="0" dirty="0"/>
          </a:p>
          <a:p>
            <a:pPr marL="457200" indent="-457200" algn="just">
              <a:spcBef>
                <a:spcPts val="200"/>
              </a:spcBef>
              <a:buFont typeface="+mj-lt"/>
              <a:buAutoNum type="arabicPeriod"/>
            </a:pPr>
            <a:r>
              <a:rPr lang="pl-PL" kern="0" dirty="0"/>
              <a:t>dopuszczenie strony, obrońcy lub pełnomocnika – na ich żądanie – do udziału w innych czynnościach śledztwa lub dochodzenia; w szczególnie uzasadnionym przypadku, prokurator może </a:t>
            </a:r>
            <a:r>
              <a:rPr lang="pl-PL" u="sng" kern="0" dirty="0"/>
              <a:t>postanowieniem</a:t>
            </a:r>
            <a:r>
              <a:rPr lang="pl-PL" kern="0" dirty="0"/>
              <a:t> odmówić dopuszczenia do udziału w czynności ze względu na ważny interes śledztwa lub dochodzenia albo odmówić sprowadzenia oskarżonego pozbawionego wolności, gdy spowodowałoby to poważne trudności; </a:t>
            </a:r>
            <a:endParaRPr lang="en-GB" kern="0" dirty="0"/>
          </a:p>
          <a:p>
            <a:pPr marL="457200" indent="-457200" algn="just">
              <a:spcBef>
                <a:spcPts val="200"/>
              </a:spcBef>
              <a:buFont typeface="+mj-lt"/>
              <a:buAutoNum type="arabicPeriod"/>
            </a:pPr>
            <a:r>
              <a:rPr lang="pl-PL" kern="0" dirty="0"/>
              <a:t>udział podejrzanego, obrońcy, pokrzywdzonego i pełnomocnika w przesłuchaniu biegłego i zapoznaniu się z jego opinią, jeżeli została złożona na piśmie; </a:t>
            </a:r>
            <a:endParaRPr lang="en-GB" kern="0" dirty="0"/>
          </a:p>
          <a:p>
            <a:pPr marL="457200" indent="-457200" algn="just">
              <a:spcBef>
                <a:spcPts val="200"/>
              </a:spcBef>
              <a:buFont typeface="+mj-lt"/>
              <a:buAutoNum type="arabicPeriod"/>
            </a:pPr>
            <a:r>
              <a:rPr lang="pl-PL" kern="0" dirty="0"/>
              <a:t>udział podejrzanego i jego obrońcy w czynnościach końcowego zaznajomienia się z materiałami postępowania przygotowawczego</a:t>
            </a:r>
            <a:endParaRPr lang="en-GB" kern="0" dirty="0"/>
          </a:p>
          <a:p>
            <a:pPr marL="457200" indent="-457200" algn="just">
              <a:spcBef>
                <a:spcPts val="200"/>
              </a:spcBef>
              <a:buFont typeface="+mj-lt"/>
              <a:buAutoNum type="arabicPeriod"/>
            </a:pPr>
            <a:r>
              <a:rPr lang="pl-PL" kern="0" dirty="0"/>
              <a:t>dopuszczenie udziału prokuratora i obrońcy w posiedzeniu sądu dotyczącym przedłużenia tymczasowego aresztowania oraz zażalenia na jego zastosowanie lub przedłużenie. </a:t>
            </a:r>
            <a:endParaRPr lang="en-GB" kern="0" dirty="0"/>
          </a:p>
          <a:p>
            <a:pPr marL="0" indent="0">
              <a:spcBef>
                <a:spcPts val="200"/>
              </a:spcBef>
              <a:buNone/>
            </a:pPr>
            <a:endParaRPr lang="en-GB" kern="0" dirty="0"/>
          </a:p>
        </p:txBody>
      </p:sp>
    </p:spTree>
    <p:extLst>
      <p:ext uri="{BB962C8B-B14F-4D97-AF65-F5344CB8AC3E}">
        <p14:creationId xmlns:p14="http://schemas.microsoft.com/office/powerpoint/2010/main" val="31795002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97717" y="0"/>
            <a:ext cx="9692640" cy="1397124"/>
          </a:xfrm>
        </p:spPr>
        <p:txBody>
          <a:bodyPr>
            <a:normAutofit/>
          </a:bodyPr>
          <a:lstStyle/>
          <a:p>
            <a:r>
              <a:rPr lang="pl-PL" sz="3600" dirty="0"/>
              <a:t>Art. 335 § 1 k.p.k.– samoistny wniosek o skazanie bez rozprawy </a:t>
            </a:r>
          </a:p>
        </p:txBody>
      </p:sp>
      <p:sp>
        <p:nvSpPr>
          <p:cNvPr id="3" name="Symbol zastępczy zawartości 2"/>
          <p:cNvSpPr>
            <a:spLocks noGrp="1"/>
          </p:cNvSpPr>
          <p:nvPr>
            <p:ph idx="1"/>
          </p:nvPr>
        </p:nvSpPr>
        <p:spPr>
          <a:xfrm>
            <a:off x="127298" y="1424304"/>
            <a:ext cx="11905323" cy="5540476"/>
          </a:xfrm>
        </p:spPr>
        <p:txBody>
          <a:bodyPr>
            <a:normAutofit fontScale="92500" lnSpcReduction="20000"/>
          </a:bodyPr>
          <a:lstStyle/>
          <a:p>
            <a:pPr marL="452628" indent="-342900" algn="just"/>
            <a:r>
              <a:rPr lang="pl-PL" dirty="0"/>
              <a:t>oskarżony przyznaje się do winy</a:t>
            </a:r>
          </a:p>
          <a:p>
            <a:pPr marL="452628" indent="-342900" algn="just"/>
            <a:r>
              <a:rPr lang="pl-PL" dirty="0"/>
              <a:t>w świetle jego wyjaśnień okoliczności popełnienia przestępstwa i wina nie budzą wątpliwości,</a:t>
            </a:r>
          </a:p>
          <a:p>
            <a:pPr marL="452628" indent="-342900" algn="just"/>
            <a:r>
              <a:rPr lang="pl-PL" dirty="0"/>
              <a:t>jego postawa oskarżonego wskazuje, że cele postępowania zostaną osiągnięte, </a:t>
            </a:r>
          </a:p>
          <a:p>
            <a:pPr marL="109728" indent="0" algn="just">
              <a:buNone/>
            </a:pPr>
            <a:r>
              <a:rPr lang="pl-PL" dirty="0"/>
              <a:t>można zaniechać przeprowadzenia dalszych czynności. </a:t>
            </a:r>
          </a:p>
          <a:p>
            <a:pPr marL="109728" indent="0" algn="just">
              <a:buNone/>
            </a:pPr>
            <a:r>
              <a:rPr lang="pl-PL" dirty="0"/>
              <a:t>Jeżeli zachodzi potrzeba oceny wiarygodności złożonych wyjaśnień, </a:t>
            </a:r>
            <a:r>
              <a:rPr lang="pl-PL" b="1" dirty="0"/>
              <a:t>czynności dowodowych dokonuje się jedynie w niezbędnym do tego zakresie</a:t>
            </a:r>
            <a:r>
              <a:rPr lang="pl-PL" dirty="0"/>
              <a:t>. </a:t>
            </a:r>
          </a:p>
          <a:p>
            <a:pPr marL="109728" indent="0" algn="just">
              <a:buNone/>
            </a:pPr>
            <a:r>
              <a:rPr lang="pl-PL" dirty="0"/>
              <a:t>W każdym jednak wypadku, jeżeli jest to konieczne dla zabezpieczenia śladów i dowodów przestępstwa przed ich utratą, zniekształceniem lub zniszczeniem, </a:t>
            </a:r>
            <a:r>
              <a:rPr lang="pl-PL" b="1" dirty="0"/>
              <a:t>należy przeprowadzić w niezbędnym zakresie czynności procesowe</a:t>
            </a:r>
            <a:r>
              <a:rPr lang="pl-PL" dirty="0"/>
              <a:t>, a zwłaszcza dokonać oględzin, w razie potrzeby z udziałem biegłego, przeszukania lub czynności wymienionych w art. 74 § 2 pkt 1 w stosunku do osoby podejrzanej, a także przedsięwziąć wobec niej inne niezbędne czynności, nie wyłączając pobrania krwi, włosów i wydzielin organizmu. </a:t>
            </a:r>
          </a:p>
          <a:p>
            <a:pPr marL="109728" indent="0" algn="just">
              <a:buNone/>
            </a:pPr>
            <a:r>
              <a:rPr lang="pl-PL" dirty="0"/>
              <a:t>Prokurator, </a:t>
            </a:r>
            <a:r>
              <a:rPr lang="pl-PL" b="1" u="sng" dirty="0">
                <a:solidFill>
                  <a:srgbClr val="FF0000"/>
                </a:solidFill>
              </a:rPr>
              <a:t>zamiast z aktem oskarżenia</a:t>
            </a:r>
            <a:r>
              <a:rPr lang="pl-PL" dirty="0"/>
              <a:t>, występuje do sądu z wnioskiem o wydanie na posiedzeniu wyroku skazującego i orzeczenie uzgodnionych z oskarżonym kar lub innych środków przewidzianych za zarzucany mu występek, uwzględniających również prawnie chronione interesy pokrzywdzonego. </a:t>
            </a:r>
          </a:p>
          <a:p>
            <a:pPr marL="109728" indent="0" algn="just">
              <a:buNone/>
            </a:pPr>
            <a:r>
              <a:rPr lang="pl-PL" dirty="0"/>
              <a:t>Uzgodnienie może obejmować także wydanie określonego rozstrzygnięcia w przedmiocie poniesienia kosztów procesu.</a:t>
            </a:r>
          </a:p>
        </p:txBody>
      </p:sp>
      <p:sp>
        <p:nvSpPr>
          <p:cNvPr id="4" name="pole tekstowe 3"/>
          <p:cNvSpPr txBox="1"/>
          <p:nvPr/>
        </p:nvSpPr>
        <p:spPr>
          <a:xfrm>
            <a:off x="6458435" y="850233"/>
            <a:ext cx="3503712" cy="1015663"/>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pl-PL" sz="2000" dirty="0"/>
              <a:t>pamiętać o trybie rozpoznaniu wniosku –  art. 343 k.p.k.! </a:t>
            </a:r>
          </a:p>
        </p:txBody>
      </p:sp>
    </p:spTree>
    <p:extLst>
      <p:ext uri="{BB962C8B-B14F-4D97-AF65-F5344CB8AC3E}">
        <p14:creationId xmlns:p14="http://schemas.microsoft.com/office/powerpoint/2010/main" val="24082409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87488" y="404664"/>
            <a:ext cx="9036496" cy="1066800"/>
          </a:xfrm>
        </p:spPr>
        <p:txBody>
          <a:bodyPr>
            <a:normAutofit/>
          </a:bodyPr>
          <a:lstStyle/>
          <a:p>
            <a:r>
              <a:rPr lang="pl-PL" sz="3200" dirty="0"/>
              <a:t>Skierowanie wniosku z art. 335 § 1 </a:t>
            </a:r>
            <a:r>
              <a:rPr lang="pl-PL" sz="3200" u="sng" dirty="0"/>
              <a:t>zamiast</a:t>
            </a:r>
            <a:r>
              <a:rPr lang="pl-PL" sz="3200" dirty="0"/>
              <a:t> aktu oskarżenia – skazanie bez rozprawy </a:t>
            </a:r>
          </a:p>
        </p:txBody>
      </p:sp>
      <p:sp>
        <p:nvSpPr>
          <p:cNvPr id="3" name="Symbol zastępczy zawartości 2"/>
          <p:cNvSpPr>
            <a:spLocks noGrp="1"/>
          </p:cNvSpPr>
          <p:nvPr>
            <p:ph idx="1"/>
          </p:nvPr>
        </p:nvSpPr>
        <p:spPr>
          <a:xfrm>
            <a:off x="527382" y="1700808"/>
            <a:ext cx="11137237" cy="4873728"/>
          </a:xfrm>
        </p:spPr>
        <p:txBody>
          <a:bodyPr>
            <a:normAutofit/>
          </a:bodyPr>
          <a:lstStyle/>
          <a:p>
            <a:pPr algn="just"/>
            <a:r>
              <a:rPr lang="pl-PL" dirty="0"/>
              <a:t>Interesujące rozwiązanie jeżeli porówna się treść § 1 i 2. </a:t>
            </a:r>
          </a:p>
          <a:p>
            <a:pPr algn="just"/>
            <a:r>
              <a:rPr lang="pl-PL" dirty="0"/>
              <a:t>Przesłanki: </a:t>
            </a:r>
          </a:p>
          <a:p>
            <a:pPr lvl="1" algn="just"/>
            <a:r>
              <a:rPr lang="pl-PL" dirty="0"/>
              <a:t>Przyznanie się; </a:t>
            </a:r>
          </a:p>
          <a:p>
            <a:pPr lvl="1" algn="just"/>
            <a:r>
              <a:rPr lang="pl-PL" dirty="0"/>
              <a:t>Oświadczenia w świetle ustalonych okoliczności sprawy nie budzą wątpliwości;</a:t>
            </a:r>
          </a:p>
          <a:p>
            <a:pPr lvl="1" algn="just"/>
            <a:r>
              <a:rPr lang="pl-PL" dirty="0"/>
              <a:t>Postawa oskarżonego wskazuje, że cele postępowania zostaną osiągnięte. </a:t>
            </a:r>
          </a:p>
          <a:p>
            <a:pPr algn="just"/>
            <a:endParaRPr lang="pl-PL" dirty="0"/>
          </a:p>
        </p:txBody>
      </p:sp>
    </p:spTree>
    <p:extLst>
      <p:ext uri="{BB962C8B-B14F-4D97-AF65-F5344CB8AC3E}">
        <p14:creationId xmlns:p14="http://schemas.microsoft.com/office/powerpoint/2010/main" val="21003815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41971" y="-564249"/>
            <a:ext cx="9692640" cy="1397124"/>
          </a:xfrm>
        </p:spPr>
        <p:txBody>
          <a:bodyPr>
            <a:normAutofit/>
          </a:bodyPr>
          <a:lstStyle/>
          <a:p>
            <a:r>
              <a:rPr lang="pl-PL" sz="2800" dirty="0"/>
              <a:t>Wniosek o warunkowe umorzenie postępowania </a:t>
            </a:r>
          </a:p>
        </p:txBody>
      </p:sp>
      <p:sp>
        <p:nvSpPr>
          <p:cNvPr id="3" name="Symbol zastępczy zawartości 2"/>
          <p:cNvSpPr>
            <a:spLocks noGrp="1"/>
          </p:cNvSpPr>
          <p:nvPr>
            <p:ph idx="1"/>
          </p:nvPr>
        </p:nvSpPr>
        <p:spPr>
          <a:xfrm>
            <a:off x="239350" y="764704"/>
            <a:ext cx="11713301" cy="6408712"/>
          </a:xfrm>
        </p:spPr>
        <p:txBody>
          <a:bodyPr>
            <a:normAutofit fontScale="92500" lnSpcReduction="20000"/>
          </a:bodyPr>
          <a:lstStyle/>
          <a:p>
            <a:pPr algn="just"/>
            <a:r>
              <a:rPr lang="pl-PL" dirty="0"/>
              <a:t>Art. 336 k.p.k. </a:t>
            </a:r>
          </a:p>
          <a:p>
            <a:pPr algn="just"/>
            <a:r>
              <a:rPr lang="pl-PL" dirty="0"/>
              <a:t>Wniosek o warunkowe umorzenie postępowania zastępuje akt oskarżenia </a:t>
            </a:r>
          </a:p>
          <a:p>
            <a:pPr algn="just"/>
            <a:r>
              <a:rPr lang="pl-PL" dirty="0"/>
              <a:t>Przesłanki warunkowego umorzenia postępowania – art. 66 k.k. </a:t>
            </a:r>
          </a:p>
          <a:p>
            <a:pPr algn="just"/>
            <a:r>
              <a:rPr lang="pl-PL" dirty="0"/>
              <a:t>Warunki formalne wniosku – 119 + 332 §  1 pkt. 1, 2 i 4 -6. </a:t>
            </a:r>
          </a:p>
          <a:p>
            <a:pPr marL="925830" lvl="1" indent="-514350" algn="just">
              <a:buFont typeface="+mj-lt"/>
              <a:buAutoNum type="arabicPeriod"/>
            </a:pPr>
            <a:r>
              <a:rPr lang="pl-PL" dirty="0">
                <a:sym typeface="Wingdings" panose="05000000000000000000" pitchFamily="2" charset="2"/>
              </a:rPr>
              <a:t>Imię i nazwisko oskarżonego, inne dane o jego osobie, dane o zastosowaniu środka zapobiegawczego oraz zabezpieczenia majątkowego </a:t>
            </a:r>
          </a:p>
          <a:p>
            <a:pPr marL="925830" lvl="1" indent="-514350" algn="just">
              <a:buFont typeface="+mj-lt"/>
              <a:buAutoNum type="arabicPeriod"/>
            </a:pPr>
            <a:r>
              <a:rPr lang="pl-PL" dirty="0">
                <a:sym typeface="Wingdings" panose="05000000000000000000" pitchFamily="2" charset="2"/>
              </a:rPr>
              <a:t>Dokładne określenie zarzucanego oskarżonemu czynu ze wskazaniem czasu, miejsca, sposobu i okoliczności jego popełnienia oraz skutków, a zwłaszcza wysokości powstałej szkody</a:t>
            </a:r>
          </a:p>
          <a:p>
            <a:pPr marL="925830" lvl="1" indent="-514350" algn="just">
              <a:buFont typeface="+mj-lt"/>
              <a:buAutoNum type="arabicPeriod"/>
            </a:pPr>
            <a:r>
              <a:rPr lang="pl-PL" dirty="0"/>
              <a:t>Wskazanie przepisów ustawy karnej, pod które zarzucany czyn podpada</a:t>
            </a:r>
          </a:p>
          <a:p>
            <a:pPr marL="925830" lvl="1" indent="-514350" algn="just">
              <a:buFont typeface="+mj-lt"/>
              <a:buAutoNum type="arabicPeriod"/>
            </a:pPr>
            <a:r>
              <a:rPr lang="pl-PL" dirty="0"/>
              <a:t>Wskazanie sądu właściwego do rozpoznania sprawy i trybu postępowania</a:t>
            </a:r>
          </a:p>
          <a:p>
            <a:pPr algn="just"/>
            <a:r>
              <a:rPr lang="pl-PL" dirty="0"/>
              <a:t>Uzasadnienie można ograniczyć do wskazania dowodów świadczących o tym, że wina oskarżonego nie budzi wątpliwości oraz wskazać na okoliczności, które przemawiają za warunkowym umorzeniem. </a:t>
            </a:r>
          </a:p>
          <a:p>
            <a:pPr algn="just"/>
            <a:r>
              <a:rPr lang="pl-PL" dirty="0"/>
              <a:t>Prokurator może wskazać proponowany okres próby, obowiązki, które należy nałożyć na oskarżonego i stosownie do okoliczności wnioski co do dozoru</a:t>
            </a:r>
          </a:p>
          <a:p>
            <a:pPr algn="just"/>
            <a:r>
              <a:rPr lang="pl-PL" dirty="0"/>
              <a:t>Dołącza się listę ujawnionych osób pokrzywdzonych </a:t>
            </a:r>
          </a:p>
          <a:p>
            <a:pPr algn="just"/>
            <a:r>
              <a:rPr lang="pl-PL" dirty="0"/>
              <a:t>Wniosek o warunkowe umorzenie można złożyć bez wiedzy oskarżonego. Z perspektywy ekonomii postępowania zasadne byłoby jednak poinformować go o chęci warunkowego umorzenia postępowania. </a:t>
            </a:r>
            <a:r>
              <a:rPr lang="pl-PL" dirty="0">
                <a:solidFill>
                  <a:schemeClr val="tx1"/>
                </a:solidFill>
              </a:rPr>
              <a:t>Oskarżony może nie zgodzić się na warunkowe umorzenie, wtedy prokurator musi uzupełnić wniosek o warunkowe umorzenie m.in. o listę dowodów, których przeprowadzenia domaga się na rozprawie. </a:t>
            </a:r>
          </a:p>
        </p:txBody>
      </p:sp>
    </p:spTree>
    <p:extLst>
      <p:ext uri="{BB962C8B-B14F-4D97-AF65-F5344CB8AC3E}">
        <p14:creationId xmlns:p14="http://schemas.microsoft.com/office/powerpoint/2010/main" val="962371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5E98AC-4912-4954-97C5-55F861BD8E2F}"/>
              </a:ext>
            </a:extLst>
          </p:cNvPr>
          <p:cNvSpPr>
            <a:spLocks noGrp="1"/>
          </p:cNvSpPr>
          <p:nvPr>
            <p:ph type="title"/>
          </p:nvPr>
        </p:nvSpPr>
        <p:spPr/>
        <p:txBody>
          <a:bodyPr/>
          <a:lstStyle/>
          <a:p>
            <a:r>
              <a:rPr lang="pl-PL" dirty="0"/>
              <a:t>Zasada legalizmu I stopnia </a:t>
            </a:r>
            <a:endParaRPr lang="en-GB" dirty="0"/>
          </a:p>
        </p:txBody>
      </p:sp>
      <p:sp>
        <p:nvSpPr>
          <p:cNvPr id="3" name="Symbol zastępczy zawartości 2">
            <a:extLst>
              <a:ext uri="{FF2B5EF4-FFF2-40B4-BE49-F238E27FC236}">
                <a16:creationId xmlns:a16="http://schemas.microsoft.com/office/drawing/2014/main" id="{72CF9B6F-B268-4EF3-B4CA-21012A66A652}"/>
              </a:ext>
            </a:extLst>
          </p:cNvPr>
          <p:cNvSpPr>
            <a:spLocks noGrp="1"/>
          </p:cNvSpPr>
          <p:nvPr>
            <p:ph idx="1"/>
          </p:nvPr>
        </p:nvSpPr>
        <p:spPr>
          <a:xfrm>
            <a:off x="350874" y="2011679"/>
            <a:ext cx="10968861" cy="4613709"/>
          </a:xfrm>
        </p:spPr>
        <p:txBody>
          <a:bodyPr>
            <a:normAutofit lnSpcReduction="10000"/>
          </a:bodyPr>
          <a:lstStyle/>
          <a:p>
            <a:pPr algn="just"/>
            <a:r>
              <a:rPr lang="pl-PL" dirty="0"/>
              <a:t>art. 10 KPK:</a:t>
            </a:r>
          </a:p>
          <a:p>
            <a:pPr marL="228600" lvl="1" indent="0" algn="just">
              <a:buNone/>
            </a:pPr>
            <a:r>
              <a:rPr lang="pl-PL" dirty="0"/>
              <a:t>§ 1. Organ powołany do ścigania przestępstw jest </a:t>
            </a:r>
            <a:r>
              <a:rPr lang="pl-PL" b="1" dirty="0"/>
              <a:t>obowiązany do wszczęcia i przeprowadzenia postępowania przygotowawczego</a:t>
            </a:r>
            <a:r>
              <a:rPr lang="pl-PL" dirty="0"/>
              <a:t>, a </a:t>
            </a:r>
            <a:r>
              <a:rPr lang="pl-PL" dirty="0">
                <a:solidFill>
                  <a:schemeClr val="tx2"/>
                </a:solidFill>
              </a:rPr>
              <a:t>oskarżyciel publiczny</a:t>
            </a:r>
            <a:r>
              <a:rPr lang="pl-PL" dirty="0"/>
              <a:t> także do </a:t>
            </a:r>
            <a:r>
              <a:rPr lang="pl-PL" dirty="0">
                <a:solidFill>
                  <a:schemeClr val="tx2"/>
                </a:solidFill>
              </a:rPr>
              <a:t>wniesienia i popierania oskarżenia </a:t>
            </a:r>
            <a:r>
              <a:rPr lang="pl-PL" dirty="0"/>
              <a:t>- o czyn ścigany z urzędu.</a:t>
            </a:r>
          </a:p>
          <a:p>
            <a:pPr marL="228600" lvl="1" indent="0" algn="just">
              <a:buNone/>
            </a:pPr>
            <a:r>
              <a:rPr lang="pl-PL" dirty="0"/>
              <a:t>§ 2. Z wyjątkiem wypadków określonych w ustawie lub w prawie </a:t>
            </a:r>
            <a:r>
              <a:rPr lang="pl-PL" b="1" u="sng" dirty="0">
                <a:solidFill>
                  <a:schemeClr val="accent4"/>
                </a:solidFill>
              </a:rPr>
              <a:t>międzynarodowym nikt nie może być zwolniony od odpowiedzialności za popełnione przestępstwo.</a:t>
            </a:r>
          </a:p>
          <a:p>
            <a:pPr algn="just"/>
            <a:r>
              <a:rPr lang="pl-PL" dirty="0"/>
              <a:t>Legalizm na gruncie kodeksowym oznacza obowiązek organów ścigania do wszczęcia i przeprowadzenia postępowania karnego, jeżeli istnieje prawdopodobieństwo popełnienia przestępstwa ściganego z urzędu Nie mają one możliwości odstąpienia od ścigania, chyba że wyjątek wprowadzają przepisy ustawy (immunitety) lub prawo międzynarodowe. </a:t>
            </a:r>
          </a:p>
          <a:p>
            <a:pPr algn="just"/>
            <a:r>
              <a:rPr lang="pl-PL" dirty="0"/>
              <a:t>art. 17 § 1 pkt 3 – postępowania nie wszczyna się, a wszczęte umarza, jeżeli społeczna szkodliwość czynu jest znikoma </a:t>
            </a:r>
            <a:endParaRPr lang="pl-PL" b="1" dirty="0"/>
          </a:p>
          <a:p>
            <a:pPr lvl="1" algn="just"/>
            <a:r>
              <a:rPr lang="pl-PL" b="1" dirty="0"/>
              <a:t>legalizm </a:t>
            </a:r>
            <a:r>
              <a:rPr lang="pl-PL" dirty="0"/>
              <a:t>materialny; jeżeli społeczna szkodliwość czynu jest znikoma, czyn nie stanowi przestępstwa (ale może być np. wykroczeniem)</a:t>
            </a:r>
          </a:p>
          <a:p>
            <a:pPr lvl="1" algn="just"/>
            <a:r>
              <a:rPr lang="pl-PL" dirty="0"/>
              <a:t>art. 1 § 2 k.k. - Nie stanowi przestępstwa czyn zabroniony, którego społeczna szkodliwość jest znikoma.</a:t>
            </a:r>
            <a:endParaRPr lang="en-GB" dirty="0"/>
          </a:p>
        </p:txBody>
      </p:sp>
      <p:pic>
        <p:nvPicPr>
          <p:cNvPr id="1026" name="Picture 2" descr="Podobny obraz">
            <a:extLst>
              <a:ext uri="{FF2B5EF4-FFF2-40B4-BE49-F238E27FC236}">
                <a16:creationId xmlns:a16="http://schemas.microsoft.com/office/drawing/2014/main" id="{82F89427-12C4-44C3-9ABA-37E1F03382B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4769" y1="85180" x2="13154" y2="91942"/>
                        <a14:backgroundMark x1="13154" y1="91942" x2="24077" y2="94820"/>
                        <a14:backgroundMark x1="24077" y1="94820" x2="58154" y2="92950"/>
                        <a14:backgroundMark x1="58154" y1="92950" x2="96769" y2="95252"/>
                        <a14:backgroundMark x1="5462" y1="84964" x2="3385" y2="87338"/>
                        <a14:backgroundMark x1="1308" y1="88633" x2="3615" y2="98705"/>
                        <a14:backgroundMark x1="3615" y1="98705" x2="21462" y2="99712"/>
                        <a14:backgroundMark x1="21462" y1="99712" x2="59154" y2="96763"/>
                        <a14:backgroundMark x1="59154" y1="96763" x2="71846" y2="98561"/>
                        <a14:backgroundMark x1="71846" y1="98561" x2="83385" y2="98273"/>
                        <a14:backgroundMark x1="83385" y1="98273" x2="95077" y2="99496"/>
                        <a14:backgroundMark x1="95077" y1="99496" x2="87462" y2="91439"/>
                        <a14:backgroundMark x1="87462" y1="91439" x2="1154" y2="90144"/>
                      </a14:backgroundRemoval>
                    </a14:imgEffect>
                  </a14:imgLayer>
                </a14:imgProps>
              </a:ext>
              <a:ext uri="{28A0092B-C50C-407E-A947-70E740481C1C}">
                <a14:useLocalDpi xmlns:a14="http://schemas.microsoft.com/office/drawing/2010/main" val="0"/>
              </a:ext>
            </a:extLst>
          </a:blip>
          <a:srcRect/>
          <a:stretch>
            <a:fillRect/>
          </a:stretch>
        </p:blipFill>
        <p:spPr bwMode="auto">
          <a:xfrm>
            <a:off x="10061894" y="-191387"/>
            <a:ext cx="2515683" cy="269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028133"/>
      </p:ext>
    </p:extLst>
  </p:cSld>
  <p:clrMapOvr>
    <a:masterClrMapping/>
  </p:clrMapOvr>
</p:sld>
</file>

<file path=ppt/theme/theme1.xml><?xml version="1.0" encoding="utf-8"?>
<a:theme xmlns:a="http://schemas.openxmlformats.org/drawingml/2006/main" name="View">
  <a:themeElements>
    <a:clrScheme name="Aerodynamiczny">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docProps/app.xml><?xml version="1.0" encoding="utf-8"?>
<Properties xmlns="http://schemas.openxmlformats.org/officeDocument/2006/extended-properties" xmlns:vt="http://schemas.openxmlformats.org/officeDocument/2006/docPropsVTypes">
  <Template>Widok</Template>
  <TotalTime>4984</TotalTime>
  <Words>10985</Words>
  <Application>Microsoft Office PowerPoint</Application>
  <PresentationFormat>Panoramiczny</PresentationFormat>
  <Paragraphs>745</Paragraphs>
  <Slides>82</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82</vt:i4>
      </vt:variant>
    </vt:vector>
  </HeadingPairs>
  <TitlesOfParts>
    <vt:vector size="89" baseType="lpstr">
      <vt:lpstr>Arial</vt:lpstr>
      <vt:lpstr>Calibri</vt:lpstr>
      <vt:lpstr>Century Schoolbook</vt:lpstr>
      <vt:lpstr>Times New Roman</vt:lpstr>
      <vt:lpstr>Wingdings</vt:lpstr>
      <vt:lpstr>Wingdings 2</vt:lpstr>
      <vt:lpstr>View</vt:lpstr>
      <vt:lpstr>Przebieg postępowania karnego </vt:lpstr>
      <vt:lpstr>Definicja </vt:lpstr>
      <vt:lpstr>Cele postępowania przygotowawczego </vt:lpstr>
      <vt:lpstr>Cele postępowania przygotowawczego </vt:lpstr>
      <vt:lpstr>Prezentacja programu PowerPoint</vt:lpstr>
      <vt:lpstr>Zasady charakteryzujące postępowanie przygotowawcze</vt:lpstr>
      <vt:lpstr>Zasada inkwizycyjności </vt:lpstr>
      <vt:lpstr>Odstępstwa na rzecz kontradyktoryjności w postępowaniu przygotowawczym </vt:lpstr>
      <vt:lpstr>Zasada legalizmu I stopnia </vt:lpstr>
      <vt:lpstr>Zasada legalizmu I stopnia </vt:lpstr>
      <vt:lpstr>Zasada legalizmu I stopnia </vt:lpstr>
      <vt:lpstr>Zasada oportunizmu </vt:lpstr>
      <vt:lpstr>Zasada oportunizmu </vt:lpstr>
      <vt:lpstr>Zasada działania z urzędu</vt:lpstr>
      <vt:lpstr>Zasada ścigania z urzędu </vt:lpstr>
      <vt:lpstr>Uczestnicy postępowania przygotowawczego</vt:lpstr>
      <vt:lpstr>Uprawnienia stron postępowania przygotowawczego </vt:lpstr>
      <vt:lpstr>Uprawnienia związane z szeroko rozumianym prawem do informacji </vt:lpstr>
      <vt:lpstr>Prawo do złożenia wniosku o przeprowadzenie czynności w postępowaniu przygotowawczym </vt:lpstr>
      <vt:lpstr>Prawo do udziału w czynnościach postępowania przygotowawczego </vt:lpstr>
      <vt:lpstr>Prawo do udziału w czynnościach postępowania przygotowawczego </vt:lpstr>
      <vt:lpstr>Prawo do zaskarżenia rozstrzygnięć wydawanych w postępowaniu przygotowawczym </vt:lpstr>
      <vt:lpstr>Formy postępowania przygotowawczego</vt:lpstr>
      <vt:lpstr>Rodzaj sprawy a forma postępowania przygotowawczego </vt:lpstr>
      <vt:lpstr>Organy prowadzące śledztwo i dochodzenie</vt:lpstr>
      <vt:lpstr>Organy prowadzące śledztwo i dochodzenie z art. 312</vt:lpstr>
      <vt:lpstr>Czas trwania</vt:lpstr>
      <vt:lpstr>Czas trwania</vt:lpstr>
      <vt:lpstr>Uproszczenia proceduralne w dochodzeniu (redukcja formalizmu dochodzenia)</vt:lpstr>
      <vt:lpstr>Nadzór prokuratora nad postępowaniem przygotowawczym </vt:lpstr>
      <vt:lpstr>Nadzór prokuratora nad postępowaniem przygotowawczym </vt:lpstr>
      <vt:lpstr>Nadzór prokuratora nad postępowaniem przygotowawczym </vt:lpstr>
      <vt:lpstr>Nadzór prokuratora nad postępowaniem przygotowawczym </vt:lpstr>
      <vt:lpstr>Podjęcie na nowo umorzonego postępowania</vt:lpstr>
      <vt:lpstr>Wznowienie prawomocnie umorzonego postępowania</vt:lpstr>
      <vt:lpstr>Uchylenie przez PG prawomocnego postanowienia o umorzeniu</vt:lpstr>
      <vt:lpstr>Udział sądu w postępowaniu przygotowawczym</vt:lpstr>
      <vt:lpstr>Rola sądu w postępowaniu przygotowawczym </vt:lpstr>
      <vt:lpstr>Czynności sądu w postępowaniu przygotowawczym </vt:lpstr>
      <vt:lpstr>Porządek czynności w śledztwie i dochodzeniu</vt:lpstr>
      <vt:lpstr>Porządek czynności w śledztwie i dochodzeniu </vt:lpstr>
      <vt:lpstr>Wszczęcie postępowania przygotowawczego</vt:lpstr>
      <vt:lpstr>Wszczęcie postępowania przygotowawczego - źródła informacji o przestępstwie</vt:lpstr>
      <vt:lpstr>Obowiązek zawiadomienia o przestępstwie </vt:lpstr>
      <vt:lpstr>Zawiadomienie o przestępstwie</vt:lpstr>
      <vt:lpstr>KAZUS NR 1</vt:lpstr>
      <vt:lpstr>KAZUS NR 2</vt:lpstr>
      <vt:lpstr>Postępowanie sprawdzające art. 307</vt:lpstr>
      <vt:lpstr>Postępowanie sprawdzające art. 307</vt:lpstr>
      <vt:lpstr>Wszczęcie postępowania przygotowawczego </vt:lpstr>
      <vt:lpstr>Prezentacja programu PowerPoint</vt:lpstr>
      <vt:lpstr>Wszczęcie postępowania przygotowawczego </vt:lpstr>
      <vt:lpstr>Czynności w niezbędnym zakresie (art. 308)</vt:lpstr>
      <vt:lpstr>Czynności w niezbędnym zakresie (art. 308)</vt:lpstr>
      <vt:lpstr>Czynności sprawdzające a czynności w niezbędnym zakresie </vt:lpstr>
      <vt:lpstr>Przedstawienie zarzutów </vt:lpstr>
      <vt:lpstr>Przedstawienie zarzutów w śledztwie i dochodzeniu</vt:lpstr>
      <vt:lpstr>Przedstawienie zarzutów </vt:lpstr>
      <vt:lpstr>Przedstawienie zarzutów </vt:lpstr>
      <vt:lpstr>Przedstawienie zarzutów</vt:lpstr>
      <vt:lpstr>Art. 313 § 1a k.p.k. </vt:lpstr>
      <vt:lpstr>Postanowienie o przedstawieniu zarzutów – deklaratoryjne czy konstytutywne?</vt:lpstr>
      <vt:lpstr>Modyfikacja zarzutów – art. 314</vt:lpstr>
      <vt:lpstr>Sposoby zakończenia postępowania przygotowawczego </vt:lpstr>
      <vt:lpstr>Umorzenie postępowania przygotowawczego – art. 322 k.p.k.</vt:lpstr>
      <vt:lpstr>Umorzenie postępowania przygotowawczego</vt:lpstr>
      <vt:lpstr>Umorzenie postępowania przygotowawczego – „zwykłe”</vt:lpstr>
      <vt:lpstr>Tzw. umorzenie rejestrowe </vt:lpstr>
      <vt:lpstr>Umorzenie postępowania – uprawnienia stron (i innych osób)</vt:lpstr>
      <vt:lpstr>Umorzenie postępowania – uprawnienia stron (innych osób)</vt:lpstr>
      <vt:lpstr>Subsydiarny akt oskarżenia </vt:lpstr>
      <vt:lpstr>Skierowanie sprawy do sądu</vt:lpstr>
      <vt:lpstr>Skierowanie sprawy do sądu </vt:lpstr>
      <vt:lpstr>Akt oskarżenia </vt:lpstr>
      <vt:lpstr>Akt oskarżenia </vt:lpstr>
      <vt:lpstr>Akt oskarżenia </vt:lpstr>
      <vt:lpstr>Akt oskarżenia</vt:lpstr>
      <vt:lpstr>Akt oskarżenia </vt:lpstr>
      <vt:lpstr>Akt oskarżenia</vt:lpstr>
      <vt:lpstr>Art. 335 § 1 k.p.k.– samoistny wniosek o skazanie bez rozprawy </vt:lpstr>
      <vt:lpstr>Skierowanie wniosku z art. 335 § 1 zamiast aktu oskarżenia – skazanie bez rozprawy </vt:lpstr>
      <vt:lpstr>Wniosek o warunkowe umorzenie postępowania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Postępowanie przygotowawcze</dc:title>
  <dc:creator>Błażej Boch</dc:creator>
  <cp:lastModifiedBy>Karol Jarząbek</cp:lastModifiedBy>
  <cp:revision>82</cp:revision>
  <dcterms:created xsi:type="dcterms:W3CDTF">2017-04-04T19:21:15Z</dcterms:created>
  <dcterms:modified xsi:type="dcterms:W3CDTF">2024-05-12T04:49:29Z</dcterms:modified>
</cp:coreProperties>
</file>