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49"/>
  </p:notesMasterIdLst>
  <p:sldIdLst>
    <p:sldId id="356" r:id="rId2"/>
    <p:sldId id="257" r:id="rId3"/>
    <p:sldId id="258" r:id="rId4"/>
    <p:sldId id="262" r:id="rId5"/>
    <p:sldId id="263" r:id="rId6"/>
    <p:sldId id="261" r:id="rId7"/>
    <p:sldId id="264" r:id="rId8"/>
    <p:sldId id="285" r:id="rId9"/>
    <p:sldId id="286" r:id="rId10"/>
    <p:sldId id="287" r:id="rId11"/>
    <p:sldId id="362" r:id="rId12"/>
    <p:sldId id="363" r:id="rId13"/>
    <p:sldId id="306" r:id="rId14"/>
    <p:sldId id="307" r:id="rId15"/>
    <p:sldId id="308" r:id="rId16"/>
    <p:sldId id="337" r:id="rId17"/>
    <p:sldId id="309" r:id="rId18"/>
    <p:sldId id="310" r:id="rId19"/>
    <p:sldId id="311" r:id="rId20"/>
    <p:sldId id="353" r:id="rId21"/>
    <p:sldId id="354" r:id="rId22"/>
    <p:sldId id="314" r:id="rId23"/>
    <p:sldId id="315" r:id="rId24"/>
    <p:sldId id="344" r:id="rId25"/>
    <p:sldId id="316" r:id="rId26"/>
    <p:sldId id="317" r:id="rId27"/>
    <p:sldId id="348" r:id="rId28"/>
    <p:sldId id="355" r:id="rId29"/>
    <p:sldId id="320" r:id="rId30"/>
    <p:sldId id="364" r:id="rId31"/>
    <p:sldId id="321" r:id="rId32"/>
    <p:sldId id="322" r:id="rId33"/>
    <p:sldId id="323" r:id="rId34"/>
    <p:sldId id="325" r:id="rId35"/>
    <p:sldId id="351" r:id="rId36"/>
    <p:sldId id="326" r:id="rId37"/>
    <p:sldId id="327" r:id="rId38"/>
    <p:sldId id="328" r:id="rId39"/>
    <p:sldId id="329" r:id="rId40"/>
    <p:sldId id="331" r:id="rId41"/>
    <p:sldId id="332" r:id="rId42"/>
    <p:sldId id="333" r:id="rId43"/>
    <p:sldId id="365" r:id="rId44"/>
    <p:sldId id="352" r:id="rId45"/>
    <p:sldId id="334" r:id="rId46"/>
    <p:sldId id="335" r:id="rId47"/>
    <p:sldId id="33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2 i 2a k.p.k.). </a:t>
          </a:r>
          <a:r>
            <a:rPr lang="pl-PL" b="1" dirty="0"/>
            <a:t>Patrz jednak art. 378a k.p.k. i kolejny slajd.</a:t>
          </a:r>
          <a:endParaRPr lang="pl-PL" dirty="0"/>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w wypadku oskarżycieli posiłkowych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a:t>
          </a:r>
          <a:r>
            <a:rPr lang="pl-PL" b="1" dirty="0"/>
            <a:t>oskarżyciela prywatnego i jego pełnomocnika  </a:t>
          </a:r>
          <a:r>
            <a:rPr lang="pl-PL" dirty="0"/>
            <a:t>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6F9C1019-F316-4306-AA82-870B450D1221}">
      <dgm:prSet/>
      <dgm:spPr/>
      <dgm:t>
        <a:bodyPr/>
        <a:lstStyle/>
        <a:p>
          <a:pPr algn="just"/>
          <a:endParaRPr lang="pl-PL" dirty="0"/>
        </a:p>
      </dgm:t>
    </dgm:pt>
    <dgm:pt modelId="{6B90BAFD-1CA1-41C0-B7B8-1382F280902D}" type="parTrans" cxnId="{1794ABAD-9774-445C-A4FF-8EACA715601A}">
      <dgm:prSet/>
      <dgm:spPr/>
    </dgm:pt>
    <dgm:pt modelId="{10D95C82-F57E-48B0-AF83-22F4D2276AD9}" type="sibTrans" cxnId="{1794ABAD-9774-445C-A4FF-8EACA715601A}">
      <dgm:prSet/>
      <dgm:spPr/>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1794ABAD-9774-445C-A4FF-8EACA715601A}" srcId="{131839AC-95B4-4B97-8B41-6B4E4EA05D59}" destId="{6F9C1019-F316-4306-AA82-870B450D1221}" srcOrd="3" destOrd="0" parTransId="{6B90BAFD-1CA1-41C0-B7B8-1382F280902D}" sibTransId="{10D95C82-F57E-48B0-AF83-22F4D2276AD9}"/>
    <dgm:cxn modelId="{A936FAAD-048E-42C2-8565-DB01BCC58FE0}" type="presOf" srcId="{EF173FFB-2B37-496D-9E9B-2727E9A7D7F0}" destId="{48567D14-7A04-438D-9A51-198B0FE827A8}" srcOrd="0" destOrd="0" presId="urn:microsoft.com/office/officeart/2005/8/layout/hList1"/>
    <dgm:cxn modelId="{469F13BB-C9BF-40BC-8A51-6305736DBB4F}" type="presOf" srcId="{6F9C1019-F316-4306-AA82-870B450D1221}" destId="{28840941-6ED7-4FAF-9D77-56E168BDDBF9}" srcOrd="0" destOrd="3"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71450" lvl="1" indent="-171450" algn="just" defTabSz="755650" rtl="0">
            <a:lnSpc>
              <a:spcPct val="90000"/>
            </a:lnSpc>
            <a:spcBef>
              <a:spcPct val="0"/>
            </a:spcBef>
            <a:spcAft>
              <a:spcPct val="15000"/>
            </a:spcAft>
            <a:buChar char="•"/>
          </a:pPr>
          <a:r>
            <a:rPr lang="pl-PL" sz="1700" kern="1200" dirty="0"/>
            <a:t>Subsydiarny </a:t>
          </a:r>
          <a:r>
            <a:rPr lang="pl-PL" sz="1700" kern="1200" dirty="0">
              <a:sym typeface="Wingdings" panose="05000000000000000000" pitchFamily="2" charset="2"/>
            </a:rPr>
            <a:t></a:t>
          </a:r>
          <a:r>
            <a:rPr lang="pl-PL" sz="1700" kern="1200" dirty="0"/>
            <a:t> ten, który samodzielnie wniósł akt oskarżenia w sprawie </a:t>
          </a:r>
          <a:r>
            <a:rPr lang="pl-PL" sz="1700" u="sng" kern="1200" dirty="0"/>
            <a:t>z oskarżenia publicznego </a:t>
          </a:r>
          <a:r>
            <a:rPr lang="pl-PL" sz="1700" kern="1200" dirty="0"/>
            <a:t>i działa w postępowaniu</a:t>
          </a:r>
          <a:r>
            <a:rPr lang="pl-PL" sz="1700" u="sng" kern="1200" dirty="0"/>
            <a:t> zamiast </a:t>
          </a:r>
          <a:r>
            <a:rPr lang="pl-PL" sz="1700" kern="1200" dirty="0"/>
            <a:t>oskarżyciela publicznego</a:t>
          </a:r>
        </a:p>
        <a:p>
          <a:pPr marL="171450" lvl="1" indent="-171450" algn="just" defTabSz="755650" rtl="0">
            <a:lnSpc>
              <a:spcPct val="90000"/>
            </a:lnSpc>
            <a:spcBef>
              <a:spcPct val="0"/>
            </a:spcBef>
            <a:spcAft>
              <a:spcPct val="15000"/>
            </a:spcAft>
            <a:buChar char="•"/>
          </a:pPr>
          <a:r>
            <a:rPr lang="pl-PL" sz="1700" kern="1200"/>
            <a:t>Uboczny </a:t>
          </a:r>
          <a:r>
            <a:rPr lang="pl-PL" sz="1700" kern="1200">
              <a:sym typeface="Wingdings" panose="05000000000000000000" pitchFamily="2" charset="2"/>
            </a:rPr>
            <a:t></a:t>
          </a:r>
          <a:r>
            <a:rPr lang="pl-PL" sz="17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2 i 2a k.p.k.). </a:t>
          </a:r>
          <a:r>
            <a:rPr lang="pl-PL" sz="1600" b="1" kern="1200" dirty="0"/>
            <a:t>Patrz jednak art. 378a k.p.k. i kolejny slajd.</a:t>
          </a:r>
          <a:endParaRPr lang="pl-PL" sz="1600" kern="1200" dirty="0"/>
        </a:p>
        <a:p>
          <a:pPr marL="171450" lvl="1" indent="-171450" algn="just" defTabSz="711200">
            <a:lnSpc>
              <a:spcPct val="90000"/>
            </a:lnSpc>
            <a:spcBef>
              <a:spcPct val="0"/>
            </a:spcBef>
            <a:spcAft>
              <a:spcPct val="15000"/>
            </a:spcAft>
            <a:buChar char="•"/>
          </a:pPr>
          <a:endParaRPr lang="pl-PL" sz="1600" kern="1200" dirty="0"/>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w wypadku oskarżycieli posiłkowych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a:t>
          </a:r>
          <a:r>
            <a:rPr lang="pl-PL" sz="1600" b="1" kern="1200" dirty="0"/>
            <a:t>oskarżyciela prywatnego i jego pełnomocnika  </a:t>
          </a:r>
          <a:r>
            <a:rPr lang="pl-PL" sz="1600" kern="1200" dirty="0"/>
            <a:t>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18.05.2024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5/18/2024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5/18/2024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5/18/2024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5/18/2024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pPr algn="ctr"/>
            <a:r>
              <a:rPr lang="pl-PL" dirty="0"/>
              <a:t>Postępowanie sądowe</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85000" lnSpcReduction="20000"/>
          </a:bodyPr>
          <a:lstStyle/>
          <a:p>
            <a:endParaRPr lang="pl-PL" dirty="0"/>
          </a:p>
          <a:p>
            <a:pPr algn="just"/>
            <a:r>
              <a:rPr lang="pl-PL" dirty="0"/>
              <a:t>Strony i inne osoby, których udział w posiedzeniu wstępnym jest obowiązkowy, a także pozostałe strony i pokrzywdzony mogą przedstawić stanowisko w przedmiocie planowania i organizacji rozprawy głównej. </a:t>
            </a:r>
            <a:r>
              <a:rPr lang="pl-PL" b="1" dirty="0"/>
              <a:t>Stanowisko przedstawia się na piśmie, a na posiedzeniu można je przedstawić również ustnie</a:t>
            </a:r>
            <a:r>
              <a:rPr lang="pl-PL" dirty="0"/>
              <a:t>. Przewodniczący może wezwać strony i inne osoby obowiązane lub uprawnione do udziału w posiedzeniu wstępnym do przedstawienia na piśmie oświadczeń lub wniosków, o których mowa w § 5, zakreślając w tym celu stosowny termin.</a:t>
            </a:r>
          </a:p>
          <a:p>
            <a:pPr marL="0" indent="0" algn="just">
              <a:buNone/>
            </a:pPr>
            <a:r>
              <a:rPr lang="pl-PL" b="1" dirty="0"/>
              <a:t>Stanowisko, o którym mowa w § 4, może obejmować</a:t>
            </a:r>
            <a:r>
              <a:rPr lang="pl-PL" dirty="0"/>
              <a:t>:</a:t>
            </a:r>
          </a:p>
          <a:p>
            <a:pPr algn="just"/>
            <a:r>
              <a:rPr lang="pl-PL" dirty="0"/>
              <a:t> oświadczenia o proponowanych terminach rozprawy i okresach występowania obiektywnych przeszkód uniemożliwiających udział w rozprawie, </a:t>
            </a:r>
          </a:p>
          <a:p>
            <a:pPr algn="just"/>
            <a:r>
              <a:rPr lang="pl-PL" dirty="0"/>
              <a:t>wnioski o przeprowadzenie dowodów bezpośrednio lub poprzez ich odczytanie, a także o ich przeprowadzenie w określonej kolejności, </a:t>
            </a:r>
          </a:p>
          <a:p>
            <a:pPr algn="just"/>
            <a:r>
              <a:rPr lang="pl-PL" dirty="0"/>
              <a:t>wnioski o sprowadzenie dowodu rzeczowego na rozprawę lub uzyskanie przez sąd określonego dokumentu urzędowego mającego znaczenie dla rozstrzygnięcia sprawy, </a:t>
            </a:r>
          </a:p>
          <a:p>
            <a:pPr algn="just"/>
            <a:r>
              <a:rPr lang="pl-PL" dirty="0"/>
              <a:t>wnioski o zezwolenie na udział w rozprawie na odległość z wykorzystaniem urządzeń umożliwiających jednoczesny i bezpośredni przekaz obrazu i dźwięku,</a:t>
            </a:r>
          </a:p>
          <a:p>
            <a:pPr algn="just"/>
            <a:r>
              <a:rPr lang="pl-PL" dirty="0"/>
              <a:t>inne oświadczenia i wnioski dotyczące okoliczności istotnych dla sprawnego i prawidłowego przeprowadzenia przewodu sądowego</a:t>
            </a:r>
          </a:p>
          <a:p>
            <a:pPr algn="just"/>
            <a:r>
              <a:rPr lang="pl-PL" dirty="0"/>
              <a:t>może też obejmować wnioski dowodowe, jak również odniesienie się do wniosków dowodowych złożonych przez inną stronę.</a:t>
            </a:r>
          </a:p>
          <a:p>
            <a:pPr algn="just"/>
            <a:endParaRPr lang="pl-PL" u="sng" dirty="0"/>
          </a:p>
        </p:txBody>
      </p:sp>
    </p:spTree>
    <p:extLst>
      <p:ext uri="{BB962C8B-B14F-4D97-AF65-F5344CB8AC3E}">
        <p14:creationId xmlns:p14="http://schemas.microsoft.com/office/powerpoint/2010/main" val="83087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92500" lnSpcReduction="10000"/>
          </a:bodyPr>
          <a:lstStyle/>
          <a:p>
            <a:endParaRPr lang="pl-PL" dirty="0"/>
          </a:p>
          <a:p>
            <a:pPr algn="just"/>
            <a:r>
              <a:rPr lang="pl-PL" dirty="0"/>
              <a:t>W sprawach, w których wyznaczono posiedzenie wstępne, wnioski formalne dotyczące biegu postępowania, w tym dotyczące właściwości sądu, przekazania sprawy innemu sądowi, występowania okoliczności określonych w art. 17 § 1, przekazania sprawy prokuratorowi w celu uzupełnienia śledztwa lub dochodzenia, a także wnioski o wyłączenie sędziego </a:t>
            </a:r>
            <a:r>
              <a:rPr lang="pl-PL" b="1" dirty="0"/>
              <a:t>powinny być złożone najpóźniej na tym posiedzeniu – </a:t>
            </a:r>
            <a:r>
              <a:rPr lang="pl-PL" b="1" i="1" dirty="0"/>
              <a:t>modyfikacja terminu z art. 41 </a:t>
            </a:r>
            <a:r>
              <a:rPr lang="pl-PL" b="1" dirty="0"/>
              <a:t>§ 2</a:t>
            </a:r>
            <a:r>
              <a:rPr lang="pl-PL" b="1" i="1" dirty="0"/>
              <a:t>k.p.k</a:t>
            </a:r>
            <a:r>
              <a:rPr lang="pl-PL" dirty="0"/>
              <a:t>.</a:t>
            </a:r>
          </a:p>
          <a:p>
            <a:pPr algn="just"/>
            <a:r>
              <a:rPr lang="pl-PL" dirty="0"/>
              <a:t>Wnioski, o których mowa w § 6, złożone po zakończeniu posiedzenia wstępnego </a:t>
            </a:r>
            <a:r>
              <a:rPr lang="pl-PL" b="1" dirty="0"/>
              <a:t>pozostawia się bez rozpoznania</a:t>
            </a:r>
            <a:r>
              <a:rPr lang="pl-PL" dirty="0"/>
              <a:t>, chyba że wnioskodawca wykaże, iż okoliczności uzasadniające złożenie wniosku powstały albo stały się mu znane później.</a:t>
            </a:r>
          </a:p>
          <a:p>
            <a:pPr algn="just"/>
            <a:r>
              <a:rPr lang="pl-PL" dirty="0"/>
              <a:t>Na posiedzeniu wstępnym rozpoznaje się wnioski, o których mowa w § 6, a w razie potrzeby </a:t>
            </a:r>
            <a:r>
              <a:rPr lang="pl-PL" b="1" dirty="0"/>
              <a:t>można rozpoznać wnioski dowodowe</a:t>
            </a:r>
            <a:r>
              <a:rPr lang="pl-PL" dirty="0"/>
              <a:t>. Przewodniczący, biorąc pod uwagę stanowiska, o których mowa w § 5, rozstrzyga w drodze zarządzenia co do objętych nimi okoliczności oraz innych okoliczności istotnych dla sprawnego i prawidłowego przeprowadzenia przewodu sądowego, </a:t>
            </a:r>
            <a:r>
              <a:rPr lang="pl-PL" b="1" dirty="0"/>
              <a:t>wyznacza terminy rozprawy, w liczbie co najmniej 5, o ile zakres przewidywanego postępowania dowodowego nie uzasadnia ich mniejszej liczby, a następnie ogłasza je stronom i innym osobom biorącym udział w posiedzeniu</a:t>
            </a:r>
            <a:r>
              <a:rPr lang="pl-PL" dirty="0"/>
              <a:t>. Ogłoszenie wyznaczonych terminów rozprawy ma skutek równoznaczny z wezwaniem do stawiennictwa na rozprawie lub zawiadomieniem o jej terminie.</a:t>
            </a:r>
          </a:p>
          <a:p>
            <a:pPr algn="just"/>
            <a:endParaRPr lang="pl-PL" u="sng" dirty="0"/>
          </a:p>
        </p:txBody>
      </p:sp>
    </p:spTree>
    <p:extLst>
      <p:ext uri="{BB962C8B-B14F-4D97-AF65-F5344CB8AC3E}">
        <p14:creationId xmlns:p14="http://schemas.microsoft.com/office/powerpoint/2010/main" val="381361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a:bodyPr>
          <a:lstStyle/>
          <a:p>
            <a:endParaRPr lang="pl-PL" dirty="0"/>
          </a:p>
          <a:p>
            <a:pPr algn="just"/>
            <a:r>
              <a:rPr lang="pl-PL" dirty="0"/>
              <a:t>Jeżeli strona, obrońca lub pełnomocnik </a:t>
            </a:r>
            <a:r>
              <a:rPr lang="pl-PL" b="1" dirty="0"/>
              <a:t>nie brali udziału w posiedzeniu wstępnym, o wyznaczonych terminach rozprawy powiadamia się ich na piśmie</a:t>
            </a:r>
            <a:r>
              <a:rPr lang="pl-PL" dirty="0"/>
              <a:t>; powiadomienie ma skutek równoznaczny z wezwaniem do stawiennictwa na rozprawie lub zawiadomieniem o jej terminie. Przepisy art. 129 § 1 i 2 stosuje się odpowiednio.</a:t>
            </a:r>
          </a:p>
          <a:p>
            <a:pPr algn="just"/>
            <a:r>
              <a:rPr lang="pl-PL" b="1" dirty="0"/>
              <a:t>Wniosek o zmianę terminu rozprawy wyznaczonego na posiedzeniu wstępnym można pozostawić bez rozpoznania, chyba że w sposób oczywisty zasługuje na uwzględnienie</a:t>
            </a:r>
            <a:r>
              <a:rPr lang="pl-PL" dirty="0"/>
              <a:t>.</a:t>
            </a:r>
          </a:p>
          <a:p>
            <a:pPr algn="just"/>
            <a:r>
              <a:rPr lang="pl-PL" dirty="0"/>
              <a:t>Na wniosek strony lub z urzędu można wyznaczyć posiedzenie w przedmiocie planowania i organizacji rozprawy głównej również po rozpoczęciu przewodu sądowego, jeżeli przyczyni się to do usprawnienia dalszego biegu postępowania. Przepisy § 3-10 stosuje się odpowiednio.</a:t>
            </a:r>
          </a:p>
          <a:p>
            <a:pPr algn="just"/>
            <a:endParaRPr lang="pl-PL" u="sng" dirty="0"/>
          </a:p>
        </p:txBody>
      </p:sp>
    </p:spTree>
    <p:extLst>
      <p:ext uri="{BB962C8B-B14F-4D97-AF65-F5344CB8AC3E}">
        <p14:creationId xmlns:p14="http://schemas.microsoft.com/office/powerpoint/2010/main" val="331116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normAutofit fontScale="92500" lnSpcReduction="10000"/>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p>
          <a:p>
            <a:pPr marL="800100" lvl="1" indent="-342900" algn="just">
              <a:buFont typeface="+mj-lt"/>
              <a:buAutoNum type="arabicPeriod"/>
            </a:pPr>
            <a:r>
              <a:rPr lang="pl-PL" b="1" i="1" dirty="0">
                <a:sym typeface="Wingdings" pitchFamily="2" charset="2"/>
              </a:rPr>
              <a:t>Nowelizacja: </a:t>
            </a:r>
            <a:r>
              <a:rPr lang="pl-PL" dirty="0"/>
              <a:t>Podczas czynności z udziałem pokrzywdzonego przeprowadzanych na rozprawie z wyłączeniem jawności może być obecna osoba przez niego wskazana (art. 361 § 1a k.p.k.). Rozszerzenie uprawnienia do wskazania osoby godnej zaufania na pokrzywdzonego, który nie występuje w charakterze oskarżyciela posiłkowego.</a:t>
            </a:r>
            <a:endParaRPr lang="pl-PL" b="1" i="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7875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92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22854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85000" lnSpcReduction="1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333424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5008752"/>
          </a:xfrm>
          <a:ln>
            <a:solidFill>
              <a:schemeClr val="accent2"/>
            </a:solidFill>
          </a:ln>
        </p:spPr>
        <p:txBody>
          <a:bodyPr>
            <a:normAutofit fontScale="8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Prokurator wyrazi zgodę na uwzględnienie wniosku (nowelizacja, która weszła w życie 01.10.2023 r.)</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414337" y="1241299"/>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022AB-42E1-B26B-CE5B-F2A4A2333299}"/>
              </a:ext>
            </a:extLst>
          </p:cNvPr>
          <p:cNvSpPr>
            <a:spLocks noGrp="1"/>
          </p:cNvSpPr>
          <p:nvPr>
            <p:ph type="title"/>
          </p:nvPr>
        </p:nvSpPr>
        <p:spPr/>
        <p:txBody>
          <a:bodyPr>
            <a:normAutofit fontScale="90000"/>
          </a:bodyPr>
          <a:lstStyle/>
          <a:p>
            <a:r>
              <a:rPr lang="pl-PL" dirty="0"/>
              <a:t>Redukcja postępowania dowodowego na rozprawie głównej</a:t>
            </a:r>
          </a:p>
        </p:txBody>
      </p:sp>
      <p:sp>
        <p:nvSpPr>
          <p:cNvPr id="4" name="Symbol zastępczy tekstu 5">
            <a:extLst>
              <a:ext uri="{FF2B5EF4-FFF2-40B4-BE49-F238E27FC236}">
                <a16:creationId xmlns:a16="http://schemas.microsoft.com/office/drawing/2014/main" id="{EB5C890A-FAB5-20C4-2C6A-1DDBE7240B4D}"/>
              </a:ext>
            </a:extLst>
          </p:cNvPr>
          <p:cNvSpPr>
            <a:spLocks noGrp="1"/>
          </p:cNvSpPr>
          <p:nvPr>
            <p:ph idx="1"/>
          </p:nvPr>
        </p:nvSpPr>
        <p:spPr>
          <a:xfrm>
            <a:off x="1069975" y="2120900"/>
            <a:ext cx="10058400" cy="4051300"/>
          </a:xfrm>
        </p:spPr>
        <p:txBody>
          <a:bodyPr>
            <a:normAutofit/>
          </a:bodyPr>
          <a:lstStyle/>
          <a:p>
            <a:pPr algn="ctr"/>
            <a:r>
              <a:rPr lang="pl-PL" sz="3000" b="1" dirty="0"/>
              <a:t>388 – skrócona rozprawa </a:t>
            </a:r>
          </a:p>
        </p:txBody>
      </p:sp>
      <p:sp>
        <p:nvSpPr>
          <p:cNvPr id="5" name="Symbol zastępczy zawartości 6">
            <a:extLst>
              <a:ext uri="{FF2B5EF4-FFF2-40B4-BE49-F238E27FC236}">
                <a16:creationId xmlns:a16="http://schemas.microsoft.com/office/drawing/2014/main" id="{521C5263-2046-2C2E-CB7F-A2F326E87483}"/>
              </a:ext>
            </a:extLst>
          </p:cNvPr>
          <p:cNvSpPr txBox="1">
            <a:spLocks/>
          </p:cNvSpPr>
          <p:nvPr/>
        </p:nvSpPr>
        <p:spPr>
          <a:xfrm>
            <a:off x="68262" y="3210560"/>
            <a:ext cx="12055475" cy="3302000"/>
          </a:xfrm>
          <a:prstGeom prst="rect">
            <a:avLst/>
          </a:prstGeom>
          <a:ln>
            <a:solidFill>
              <a:schemeClr val="accent2"/>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1442126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a:xfrm>
            <a:off x="1069848" y="484632"/>
            <a:ext cx="10058400" cy="846328"/>
          </a:xfrm>
        </p:spPr>
        <p:txBody>
          <a:bodyPr>
            <a:normAutofit fontScale="90000"/>
          </a:bodyPr>
          <a:lstStyle/>
          <a:p>
            <a:pPr algn="ctr"/>
            <a:r>
              <a:rPr lang="pl-PL" dirty="0"/>
              <a:t>ZAMKNIĘCIE PRZEWODU SĄDOWEGO</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a:xfrm>
            <a:off x="1069848" y="1524000"/>
            <a:ext cx="10058400" cy="4648200"/>
          </a:xfrm>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a:t>
            </a:r>
          </a:p>
          <a:p>
            <a:pPr algn="just"/>
            <a:r>
              <a:rPr lang="pl-PL" dirty="0"/>
              <a:t>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92500" lnSpcReduction="1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2a. Zgłoszenie zdania odrębnego podaje się do wiadomości wraz ze wskazaniem, w jakiej części i w jakim kierunku kwestionuje ono orzeczenie, a za zgodą członka składu orzekającego, który zgłosił to zdanie, także z jego imieniem i nazwiskiem. </a:t>
            </a:r>
          </a:p>
          <a:p>
            <a:pPr lvl="1" algn="just"/>
            <a:r>
              <a:rPr lang="pl-PL" dirty="0"/>
              <a:t>§ 3. Po ogłoszeniu przewodniczący lub jeden z członków składu orzekającego podaje ustnie najważniejsze powody wyroku.</a:t>
            </a:r>
          </a:p>
          <a:p>
            <a:pPr lvl="1" algn="just"/>
            <a:r>
              <a:rPr lang="pl-PL" dirty="0"/>
              <a:t>§ 4. Po podaniu najważniejszych powodów wyroku, o których mowa w § 3, członek składu orzekającego, który zgłosił zdanie odrębne, może podać ustnie najważniejsze powody jego zgłoszenia.</a:t>
            </a:r>
          </a:p>
        </p:txBody>
      </p:sp>
    </p:spTree>
    <p:extLst>
      <p:ext uri="{BB962C8B-B14F-4D97-AF65-F5344CB8AC3E}">
        <p14:creationId xmlns:p14="http://schemas.microsoft.com/office/powerpoint/2010/main" val="3371578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B02E5D-F61C-29B7-49EA-45D451D7C877}"/>
              </a:ext>
            </a:extLst>
          </p:cNvPr>
          <p:cNvSpPr>
            <a:spLocks noGrp="1"/>
          </p:cNvSpPr>
          <p:nvPr>
            <p:ph type="title"/>
          </p:nvPr>
        </p:nvSpPr>
        <p:spPr>
          <a:xfrm>
            <a:off x="1069848" y="484632"/>
            <a:ext cx="10058400" cy="1100328"/>
          </a:xfrm>
        </p:spPr>
        <p:txBody>
          <a:bodyPr/>
          <a:lstStyle/>
          <a:p>
            <a:r>
              <a:rPr lang="pl-PL" dirty="0"/>
              <a:t>Promulgacja wyroku</a:t>
            </a:r>
          </a:p>
        </p:txBody>
      </p:sp>
      <p:sp>
        <p:nvSpPr>
          <p:cNvPr id="3" name="Symbol zastępczy zawartości 2">
            <a:extLst>
              <a:ext uri="{FF2B5EF4-FFF2-40B4-BE49-F238E27FC236}">
                <a16:creationId xmlns:a16="http://schemas.microsoft.com/office/drawing/2014/main" id="{4B00CC68-AD6C-8ACC-3E01-A29167B0A4F4}"/>
              </a:ext>
            </a:extLst>
          </p:cNvPr>
          <p:cNvSpPr>
            <a:spLocks noGrp="1"/>
          </p:cNvSpPr>
          <p:nvPr>
            <p:ph idx="1"/>
          </p:nvPr>
        </p:nvSpPr>
        <p:spPr>
          <a:xfrm>
            <a:off x="1069848" y="1584960"/>
            <a:ext cx="10058400" cy="4587240"/>
          </a:xfrm>
        </p:spPr>
        <p:txBody>
          <a:bodyPr/>
          <a:lstStyle/>
          <a:p>
            <a:pPr algn="just"/>
            <a:endParaRPr lang="pl-PL" dirty="0"/>
          </a:p>
          <a:p>
            <a:pPr algn="just"/>
            <a:endParaRPr lang="pl-PL" dirty="0"/>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a:p>
            <a:endParaRPr lang="pl-PL" dirty="0"/>
          </a:p>
        </p:txBody>
      </p:sp>
    </p:spTree>
    <p:extLst>
      <p:ext uri="{BB962C8B-B14F-4D97-AF65-F5344CB8AC3E}">
        <p14:creationId xmlns:p14="http://schemas.microsoft.com/office/powerpoint/2010/main" val="34384081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117226"/>
          </a:xfrm>
        </p:spPr>
        <p:txBody>
          <a:bodyPr>
            <a:normAutofit/>
          </a:bodyPr>
          <a:lstStyle/>
          <a:p>
            <a:r>
              <a:rPr lang="pl-PL" sz="4000" dirty="0"/>
              <a:t>Posiedzenie przygotowawcze – art. 349</a:t>
            </a:r>
          </a:p>
        </p:txBody>
      </p:sp>
      <p:sp>
        <p:nvSpPr>
          <p:cNvPr id="3" name="Symbol zastępczy zawartości 2"/>
          <p:cNvSpPr>
            <a:spLocks noGrp="1"/>
          </p:cNvSpPr>
          <p:nvPr>
            <p:ph idx="1"/>
          </p:nvPr>
        </p:nvSpPr>
        <p:spPr>
          <a:xfrm>
            <a:off x="297711" y="1804946"/>
            <a:ext cx="11568223" cy="4744710"/>
          </a:xfrm>
        </p:spPr>
        <p:txBody>
          <a:bodyPr>
            <a:normAutofit lnSpcReduction="1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przewód sądowy </a:t>
            </a:r>
            <a:r>
              <a:rPr lang="pl-PL" b="1" dirty="0"/>
              <a:t>nie zostanie zamknięty na pierwszym terminie rozprawy</a:t>
            </a:r>
            <a:r>
              <a:rPr lang="pl-PL" dirty="0"/>
              <a:t>, prezes sądu niezwłocznie wyznacza sędziego albo członków składu orzekającego, a przewodniczący składu orzekającego kieruje sprawę na posiedzenie wstępne. Posiedzenie wstępne może zostać wyznaczone na ten sam dzień, na który wyznaczono pierwszy termin rozprawy głównej. Posiedzenia wstępnego można nie przeprowadzać, jeżeli złożono wniosek, o którym mowa w art. 387 § 1.</a:t>
            </a:r>
          </a:p>
          <a:p>
            <a:pPr algn="just"/>
            <a:r>
              <a:rPr lang="pl-PL" dirty="0"/>
              <a:t>O przeprowadzeniu tego typu posiedzenia wydaje się decyzję w formie zarządzenia.</a:t>
            </a:r>
          </a:p>
          <a:p>
            <a:pPr algn="just"/>
            <a:r>
              <a:rPr lang="pl-PL" dirty="0"/>
              <a:t>Udział prokuratora, obrońcy i pełnomocnika oskarżyciela posiłkowego w posiedzeniu wstępnym jest </a:t>
            </a:r>
            <a:r>
              <a:rPr lang="pl-PL" b="1" dirty="0"/>
              <a:t>obowiązkowy</a:t>
            </a:r>
            <a:r>
              <a:rPr lang="pl-PL" dirty="0"/>
              <a:t>, a pozostałych stron i pokrzywdzonego - jeżeli przewodniczący tak zarządzi. Niestawiennictwo strony, obrońcy, pełnomocnika lub pokrzywdzonego, należycie wezwanych na posiedzenie lub zawiadomionych o jego terminie, nie stoi na przeszkodzie przeprowadzeniu posiedzenia. Strony pozbawionej wolności nie sprowadza się, chyba że przewodniczący uzna to za konieczne.</a:t>
            </a:r>
          </a:p>
          <a:p>
            <a:pPr algn="just"/>
            <a:endParaRPr lang="pl-PL" dirty="0"/>
          </a:p>
        </p:txBody>
      </p:sp>
    </p:spTree>
    <p:extLst>
      <p:ext uri="{BB962C8B-B14F-4D97-AF65-F5344CB8AC3E}">
        <p14:creationId xmlns:p14="http://schemas.microsoft.com/office/powerpoint/2010/main" val="28846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2576</TotalTime>
  <Words>6330</Words>
  <Application>Microsoft Office PowerPoint</Application>
  <PresentationFormat>Panoramiczny</PresentationFormat>
  <Paragraphs>402</Paragraphs>
  <Slides>47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47</vt:i4>
      </vt:variant>
    </vt:vector>
  </HeadingPairs>
  <TitlesOfParts>
    <vt:vector size="54" baseType="lpstr">
      <vt:lpstr>Arial</vt:lpstr>
      <vt:lpstr>Bookman Old Style</vt:lpstr>
      <vt:lpstr>Calibri</vt:lpstr>
      <vt:lpstr>Century Gothic</vt:lpstr>
      <vt:lpstr>Times New Roman</vt:lpstr>
      <vt:lpstr>Wingdings</vt:lpstr>
      <vt:lpstr>Drewniana czcionka</vt:lpstr>
      <vt:lpstr>Postępowanie sądowe</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Posiedzenie przygotowawcze – art. 349</vt:lpstr>
      <vt:lpstr>Posiedzenie przygotowawcze cd. </vt:lpstr>
      <vt:lpstr>Posiedzenie przygotowawcze cd. </vt:lpstr>
      <vt:lpstr>Posiedzenie przygotowawcze cd.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Postępowanie dowodowe podczas nieobecności oskarżonego lub obrońcy</vt:lpstr>
      <vt:lpstr>Postępowanie dowodowe podczas nieobecności oskarżonego lub obrońcy</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vt:lpstr>
      <vt:lpstr>Głosy stron</vt:lpstr>
      <vt:lpstr>Wyrokowanie </vt:lpstr>
      <vt:lpstr>Narada i głosowanie nad wyrokiem </vt:lpstr>
      <vt:lpstr>Narada i głosowanie nad wyrokiem </vt:lpstr>
      <vt:lpstr>Sporządzenie wyroku na piśmie</vt:lpstr>
      <vt:lpstr>Rozstrzygnięcie sądu</vt:lpstr>
      <vt:lpstr>Promulgacja wyroku</vt:lpstr>
      <vt:lpstr>Promulgacja wyroku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76</cp:revision>
  <dcterms:created xsi:type="dcterms:W3CDTF">2017-04-25T08:20:04Z</dcterms:created>
  <dcterms:modified xsi:type="dcterms:W3CDTF">2024-05-18T08:07:08Z</dcterms:modified>
</cp:coreProperties>
</file>