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8"/>
  </p:notesMasterIdLst>
  <p:sldIdLst>
    <p:sldId id="346" r:id="rId2"/>
    <p:sldId id="262" r:id="rId3"/>
    <p:sldId id="263" r:id="rId4"/>
    <p:sldId id="309" r:id="rId5"/>
    <p:sldId id="266" r:id="rId6"/>
    <p:sldId id="267" r:id="rId7"/>
    <p:sldId id="268" r:id="rId8"/>
    <p:sldId id="308" r:id="rId9"/>
    <p:sldId id="269" r:id="rId10"/>
    <p:sldId id="270" r:id="rId11"/>
    <p:sldId id="271" r:id="rId12"/>
    <p:sldId id="272" r:id="rId13"/>
    <p:sldId id="273" r:id="rId14"/>
    <p:sldId id="314" r:id="rId15"/>
    <p:sldId id="315" r:id="rId16"/>
    <p:sldId id="274" r:id="rId17"/>
    <p:sldId id="275" r:id="rId18"/>
    <p:sldId id="344" r:id="rId19"/>
    <p:sldId id="345" r:id="rId20"/>
    <p:sldId id="277" r:id="rId21"/>
    <p:sldId id="279" r:id="rId22"/>
    <p:sldId id="280" r:id="rId23"/>
    <p:sldId id="319" r:id="rId24"/>
    <p:sldId id="320" r:id="rId25"/>
    <p:sldId id="327" r:id="rId26"/>
    <p:sldId id="283" r:id="rId27"/>
    <p:sldId id="284" r:id="rId28"/>
    <p:sldId id="285" r:id="rId29"/>
    <p:sldId id="286" r:id="rId30"/>
    <p:sldId id="329" r:id="rId31"/>
    <p:sldId id="287" r:id="rId32"/>
    <p:sldId id="288" r:id="rId33"/>
    <p:sldId id="323" r:id="rId34"/>
    <p:sldId id="289" r:id="rId35"/>
    <p:sldId id="291" r:id="rId36"/>
    <p:sldId id="290" r:id="rId37"/>
    <p:sldId id="328" r:id="rId38"/>
    <p:sldId id="347" r:id="rId39"/>
    <p:sldId id="292" r:id="rId40"/>
    <p:sldId id="293" r:id="rId41"/>
    <p:sldId id="294" r:id="rId42"/>
    <p:sldId id="295" r:id="rId43"/>
    <p:sldId id="297" r:id="rId44"/>
    <p:sldId id="298" r:id="rId45"/>
    <p:sldId id="299" r:id="rId46"/>
    <p:sldId id="300" r:id="rId47"/>
    <p:sldId id="301" r:id="rId48"/>
    <p:sldId id="302" r:id="rId49"/>
    <p:sldId id="303" r:id="rId50"/>
    <p:sldId id="304" r:id="rId51"/>
    <p:sldId id="306" r:id="rId52"/>
    <p:sldId id="324" r:id="rId53"/>
    <p:sldId id="331" r:id="rId54"/>
    <p:sldId id="333" r:id="rId55"/>
    <p:sldId id="325" r:id="rId56"/>
    <p:sldId id="332"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59515C-B9E8-4A2B-AAA3-BC08270F9001}"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pl-PL"/>
        </a:p>
      </dgm:t>
    </dgm:pt>
    <dgm:pt modelId="{B5763DF1-7D21-4346-9FF2-46F22119C9AD}">
      <dgm:prSet phldrT="[Tekst]" custT="1"/>
      <dgm:spPr/>
      <dgm:t>
        <a:bodyPr/>
        <a:lstStyle/>
        <a:p>
          <a:r>
            <a:rPr lang="pl-PL" sz="2000" b="1" dirty="0"/>
            <a:t>Czynności poszukiwawcze </a:t>
          </a:r>
        </a:p>
      </dgm:t>
    </dgm:pt>
    <dgm:pt modelId="{C916FBA9-A59B-4A28-B7E3-17E1BDAF76AC}" type="parTrans" cxnId="{F85D0DFC-DF94-40B7-8FC6-BBCA46C45740}">
      <dgm:prSet/>
      <dgm:spPr/>
      <dgm:t>
        <a:bodyPr/>
        <a:lstStyle/>
        <a:p>
          <a:endParaRPr lang="pl-PL"/>
        </a:p>
      </dgm:t>
    </dgm:pt>
    <dgm:pt modelId="{9A896418-0E9A-4876-A161-EE98F49A6337}" type="sibTrans" cxnId="{F85D0DFC-DF94-40B7-8FC6-BBCA46C45740}">
      <dgm:prSet/>
      <dgm:spPr/>
      <dgm:t>
        <a:bodyPr/>
        <a:lstStyle/>
        <a:p>
          <a:endParaRPr lang="pl-PL"/>
        </a:p>
      </dgm:t>
    </dgm:pt>
    <dgm:pt modelId="{39F5AA8B-92FB-47D6-B99B-F4200BCD7358}">
      <dgm:prSet phldrT="[Tekst]"/>
      <dgm:spPr/>
      <dgm:t>
        <a:bodyPr/>
        <a:lstStyle/>
        <a:p>
          <a:pPr algn="just">
            <a:buFont typeface="Arial" panose="020B0604020202020204" pitchFamily="34" charset="0"/>
            <a:buChar char="•"/>
          </a:pPr>
          <a:r>
            <a:rPr lang="pl-PL" dirty="0"/>
            <a:t>Zatrzymanie rzeczy i przeszukanie (art. 217, 219 – 231 k.p.k.)</a:t>
          </a:r>
        </a:p>
      </dgm:t>
    </dgm:pt>
    <dgm:pt modelId="{8B17F04A-1E84-44E7-9AAF-F236C520AC8B}" type="parTrans" cxnId="{CDFB748B-C4FF-4EB8-899B-D1AB65CD0251}">
      <dgm:prSet/>
      <dgm:spPr/>
      <dgm:t>
        <a:bodyPr/>
        <a:lstStyle/>
        <a:p>
          <a:endParaRPr lang="pl-PL"/>
        </a:p>
      </dgm:t>
    </dgm:pt>
    <dgm:pt modelId="{5C0E8085-6B2F-4B42-AEEC-BADCAF1B4E27}" type="sibTrans" cxnId="{CDFB748B-C4FF-4EB8-899B-D1AB65CD0251}">
      <dgm:prSet/>
      <dgm:spPr/>
      <dgm:t>
        <a:bodyPr/>
        <a:lstStyle/>
        <a:p>
          <a:endParaRPr lang="pl-PL"/>
        </a:p>
      </dgm:t>
    </dgm:pt>
    <dgm:pt modelId="{C56E6AFE-1ABB-4895-BFC6-5C8ED6559CA5}">
      <dgm:prSet phldrT="[Tekst]" custT="1"/>
      <dgm:spPr/>
      <dgm:t>
        <a:bodyPr/>
        <a:lstStyle/>
        <a:p>
          <a:r>
            <a:rPr lang="pl-PL" sz="2000" b="1" dirty="0"/>
            <a:t>Czynności ujawniające </a:t>
          </a:r>
        </a:p>
      </dgm:t>
    </dgm:pt>
    <dgm:pt modelId="{446A1BC7-0662-48A5-985B-50EC187385A5}" type="parTrans" cxnId="{399E7888-48DD-428E-B639-5644621FDCB6}">
      <dgm:prSet/>
      <dgm:spPr/>
      <dgm:t>
        <a:bodyPr/>
        <a:lstStyle/>
        <a:p>
          <a:endParaRPr lang="pl-PL"/>
        </a:p>
      </dgm:t>
    </dgm:pt>
    <dgm:pt modelId="{C0AD9675-5859-411A-81B4-0C68BDF2176D}" type="sibTrans" cxnId="{399E7888-48DD-428E-B639-5644621FDCB6}">
      <dgm:prSet/>
      <dgm:spPr/>
      <dgm:t>
        <a:bodyPr/>
        <a:lstStyle/>
        <a:p>
          <a:endParaRPr lang="pl-PL"/>
        </a:p>
      </dgm:t>
    </dgm:pt>
    <dgm:pt modelId="{779FEFFF-FA10-41CB-B130-C1BF78FF7C89}">
      <dgm:prSet phldrT="[Tekst]"/>
      <dgm:spPr/>
      <dgm:t>
        <a:bodyPr/>
        <a:lstStyle/>
        <a:p>
          <a:pPr algn="just">
            <a:buFont typeface="Arial" panose="020B0604020202020204" pitchFamily="34" charset="0"/>
            <a:buChar char="•"/>
          </a:pPr>
          <a:r>
            <a:rPr lang="pl-PL" dirty="0"/>
            <a:t>Przesłuchanie – świadków, oskarżonego, biegłych </a:t>
          </a:r>
        </a:p>
      </dgm:t>
    </dgm:pt>
    <dgm:pt modelId="{B788A4EA-48F2-4EDA-BC9D-C784C7398271}" type="parTrans" cxnId="{041A2B8B-8ED9-49CD-85E0-D1473950A720}">
      <dgm:prSet/>
      <dgm:spPr/>
      <dgm:t>
        <a:bodyPr/>
        <a:lstStyle/>
        <a:p>
          <a:endParaRPr lang="pl-PL"/>
        </a:p>
      </dgm:t>
    </dgm:pt>
    <dgm:pt modelId="{7DC86062-8198-47F8-8F85-6412239515FB}" type="sibTrans" cxnId="{041A2B8B-8ED9-49CD-85E0-D1473950A720}">
      <dgm:prSet/>
      <dgm:spPr/>
      <dgm:t>
        <a:bodyPr/>
        <a:lstStyle/>
        <a:p>
          <a:endParaRPr lang="pl-PL"/>
        </a:p>
      </dgm:t>
    </dgm:pt>
    <dgm:pt modelId="{4097EBCE-F3FC-4044-BA01-8EC98958B2EC}">
      <dgm:prSet phldrT="[Tekst]" custT="1"/>
      <dgm:spPr/>
      <dgm:t>
        <a:bodyPr/>
        <a:lstStyle/>
        <a:p>
          <a:r>
            <a:rPr lang="pl-PL" sz="2000" b="1" dirty="0"/>
            <a:t>Czynności kontrolujące </a:t>
          </a:r>
        </a:p>
      </dgm:t>
    </dgm:pt>
    <dgm:pt modelId="{F646C099-6FC1-4520-9418-C74E7B845FF9}" type="parTrans" cxnId="{5BE40478-5E5F-4A64-B841-AC9FD6D6925E}">
      <dgm:prSet/>
      <dgm:spPr/>
      <dgm:t>
        <a:bodyPr/>
        <a:lstStyle/>
        <a:p>
          <a:endParaRPr lang="pl-PL"/>
        </a:p>
      </dgm:t>
    </dgm:pt>
    <dgm:pt modelId="{35C6DE98-2D4C-4B07-8029-EEA8D82A864A}" type="sibTrans" cxnId="{5BE40478-5E5F-4A64-B841-AC9FD6D6925E}">
      <dgm:prSet/>
      <dgm:spPr/>
      <dgm:t>
        <a:bodyPr/>
        <a:lstStyle/>
        <a:p>
          <a:endParaRPr lang="pl-PL"/>
        </a:p>
      </dgm:t>
    </dgm:pt>
    <dgm:pt modelId="{757F26E0-C97D-495A-9B6B-28738285243E}">
      <dgm:prSet phldrT="[Tekst]"/>
      <dgm:spPr/>
      <dgm:t>
        <a:bodyPr/>
        <a:lstStyle/>
        <a:p>
          <a:pPr algn="just"/>
          <a:r>
            <a:rPr lang="pl-PL" dirty="0"/>
            <a:t>Konfrontacja  (art. 172 k.p.k.) </a:t>
          </a:r>
        </a:p>
      </dgm:t>
    </dgm:pt>
    <dgm:pt modelId="{7115B545-F934-4458-BEE0-0BA066304F33}" type="parTrans" cxnId="{AC4087EA-9221-4510-81AE-FCDD0F4F9AE3}">
      <dgm:prSet/>
      <dgm:spPr/>
      <dgm:t>
        <a:bodyPr/>
        <a:lstStyle/>
        <a:p>
          <a:endParaRPr lang="pl-PL"/>
        </a:p>
      </dgm:t>
    </dgm:pt>
    <dgm:pt modelId="{AC70E709-A23C-4C06-A252-D09E6FBC93A9}" type="sibTrans" cxnId="{AC4087EA-9221-4510-81AE-FCDD0F4F9AE3}">
      <dgm:prSet/>
      <dgm:spPr/>
      <dgm:t>
        <a:bodyPr/>
        <a:lstStyle/>
        <a:p>
          <a:endParaRPr lang="pl-PL"/>
        </a:p>
      </dgm:t>
    </dgm:pt>
    <dgm:pt modelId="{B81BA39F-F13B-434D-B45F-EE6E42E7C931}">
      <dgm:prSet/>
      <dgm:spPr/>
      <dgm:t>
        <a:bodyPr/>
        <a:lstStyle/>
        <a:p>
          <a:pPr algn="just"/>
          <a:r>
            <a:rPr lang="pl-PL" dirty="0"/>
            <a:t>Kontrola korespondencji, przekazu informacji i przesyłek (art. 218 i 218a k.p.k.)</a:t>
          </a:r>
        </a:p>
      </dgm:t>
    </dgm:pt>
    <dgm:pt modelId="{54AD88F9-BECD-47FF-A12B-180D3927DD1A}" type="parTrans" cxnId="{B9EC4FCE-53FF-46DF-BC7E-F031B15D3B35}">
      <dgm:prSet/>
      <dgm:spPr/>
      <dgm:t>
        <a:bodyPr/>
        <a:lstStyle/>
        <a:p>
          <a:endParaRPr lang="pl-PL"/>
        </a:p>
      </dgm:t>
    </dgm:pt>
    <dgm:pt modelId="{A729800A-BD1F-4942-85A6-E1D238F1952F}" type="sibTrans" cxnId="{B9EC4FCE-53FF-46DF-BC7E-F031B15D3B35}">
      <dgm:prSet/>
      <dgm:spPr/>
      <dgm:t>
        <a:bodyPr/>
        <a:lstStyle/>
        <a:p>
          <a:endParaRPr lang="pl-PL"/>
        </a:p>
      </dgm:t>
    </dgm:pt>
    <dgm:pt modelId="{E6F49593-B65B-47B4-A0A8-97A7A91F7875}">
      <dgm:prSet/>
      <dgm:spPr/>
      <dgm:t>
        <a:bodyPr/>
        <a:lstStyle/>
        <a:p>
          <a:pPr algn="just"/>
          <a:r>
            <a:rPr lang="pl-PL" dirty="0"/>
            <a:t>Kontrola i utrwalanie rozmów (art. 237 – 242 k.p.k.)</a:t>
          </a:r>
        </a:p>
      </dgm:t>
    </dgm:pt>
    <dgm:pt modelId="{D59B6708-2CA5-40DB-A5FC-159BA8F59D12}" type="parTrans" cxnId="{E3EBE3DC-FF54-4C32-82E6-C4ED814EC4AF}">
      <dgm:prSet/>
      <dgm:spPr/>
      <dgm:t>
        <a:bodyPr/>
        <a:lstStyle/>
        <a:p>
          <a:endParaRPr lang="pl-PL"/>
        </a:p>
      </dgm:t>
    </dgm:pt>
    <dgm:pt modelId="{A0FA62E1-E578-4B46-8752-949390A45B7C}" type="sibTrans" cxnId="{E3EBE3DC-FF54-4C32-82E6-C4ED814EC4AF}">
      <dgm:prSet/>
      <dgm:spPr/>
      <dgm:t>
        <a:bodyPr/>
        <a:lstStyle/>
        <a:p>
          <a:endParaRPr lang="pl-PL"/>
        </a:p>
      </dgm:t>
    </dgm:pt>
    <dgm:pt modelId="{12BEB422-7AF9-429F-9E49-0210F2D01020}">
      <dgm:prSet/>
      <dgm:spPr/>
      <dgm:t>
        <a:bodyPr/>
        <a:lstStyle/>
        <a:p>
          <a:pPr algn="just"/>
          <a:r>
            <a:rPr lang="pl-PL" dirty="0"/>
            <a:t>Poszukiwanie oskarżonego </a:t>
          </a:r>
          <a:r>
            <a:rPr lang="pl-PL" dirty="0">
              <a:sym typeface="Wingdings" pitchFamily="2" charset="2"/>
            </a:rPr>
            <a:t> uregulowane w rozdziale dot. środków przymusu! (art. 278 k.p.k.)</a:t>
          </a:r>
          <a:endParaRPr lang="pl-PL" dirty="0"/>
        </a:p>
      </dgm:t>
    </dgm:pt>
    <dgm:pt modelId="{99027726-2988-4A41-89EA-4CABBD87F460}" type="parTrans" cxnId="{9C252136-3E3B-4CC8-B6CA-4CA33C6E3ABA}">
      <dgm:prSet/>
      <dgm:spPr/>
      <dgm:t>
        <a:bodyPr/>
        <a:lstStyle/>
        <a:p>
          <a:endParaRPr lang="pl-PL"/>
        </a:p>
      </dgm:t>
    </dgm:pt>
    <dgm:pt modelId="{3165088A-694B-42AB-ADBF-BCBD39F1C418}" type="sibTrans" cxnId="{9C252136-3E3B-4CC8-B6CA-4CA33C6E3ABA}">
      <dgm:prSet/>
      <dgm:spPr/>
      <dgm:t>
        <a:bodyPr/>
        <a:lstStyle/>
        <a:p>
          <a:endParaRPr lang="pl-PL"/>
        </a:p>
      </dgm:t>
    </dgm:pt>
    <dgm:pt modelId="{92333454-D65D-4F89-90C6-C8EF2406F904}">
      <dgm:prSet/>
      <dgm:spPr/>
      <dgm:t>
        <a:bodyPr/>
        <a:lstStyle/>
        <a:p>
          <a:pPr algn="just"/>
          <a:r>
            <a:rPr lang="pl-PL" dirty="0"/>
            <a:t>Okazanie i rozpoznanie – szczególna forma przesłuchania (art. 173 k.p.k.)</a:t>
          </a:r>
        </a:p>
      </dgm:t>
    </dgm:pt>
    <dgm:pt modelId="{03387BA2-E5D8-4478-B39E-36A60046573D}" type="parTrans" cxnId="{07C1A13E-8C10-476B-A691-9999BBC1DCE3}">
      <dgm:prSet/>
      <dgm:spPr/>
      <dgm:t>
        <a:bodyPr/>
        <a:lstStyle/>
        <a:p>
          <a:endParaRPr lang="pl-PL"/>
        </a:p>
      </dgm:t>
    </dgm:pt>
    <dgm:pt modelId="{DCE4D8EA-BAEE-407E-B167-1191F4F09EE2}" type="sibTrans" cxnId="{07C1A13E-8C10-476B-A691-9999BBC1DCE3}">
      <dgm:prSet/>
      <dgm:spPr/>
      <dgm:t>
        <a:bodyPr/>
        <a:lstStyle/>
        <a:p>
          <a:endParaRPr lang="pl-PL"/>
        </a:p>
      </dgm:t>
    </dgm:pt>
    <dgm:pt modelId="{A4470F2D-8615-4352-BC9E-6C55260A13A7}">
      <dgm:prSet/>
      <dgm:spPr/>
      <dgm:t>
        <a:bodyPr/>
        <a:lstStyle/>
        <a:p>
          <a:pPr algn="just"/>
          <a:r>
            <a:rPr lang="pl-PL" dirty="0"/>
            <a:t>Ekspertyza </a:t>
          </a:r>
        </a:p>
      </dgm:t>
    </dgm:pt>
    <dgm:pt modelId="{3C7152E5-A4F7-4682-9E79-03C2377D3EBE}" type="parTrans" cxnId="{6F09103A-F57B-4F87-9DC7-3B8DE2BD47E7}">
      <dgm:prSet/>
      <dgm:spPr/>
      <dgm:t>
        <a:bodyPr/>
        <a:lstStyle/>
        <a:p>
          <a:endParaRPr lang="pl-PL"/>
        </a:p>
      </dgm:t>
    </dgm:pt>
    <dgm:pt modelId="{8C58832B-4D45-4687-8094-EF883220CBC2}" type="sibTrans" cxnId="{6F09103A-F57B-4F87-9DC7-3B8DE2BD47E7}">
      <dgm:prSet/>
      <dgm:spPr/>
      <dgm:t>
        <a:bodyPr/>
        <a:lstStyle/>
        <a:p>
          <a:endParaRPr lang="pl-PL"/>
        </a:p>
      </dgm:t>
    </dgm:pt>
    <dgm:pt modelId="{225F735B-E4BD-430A-8856-7DF063E44120}">
      <dgm:prSet/>
      <dgm:spPr/>
      <dgm:t>
        <a:bodyPr/>
        <a:lstStyle/>
        <a:p>
          <a:pPr algn="just"/>
          <a:r>
            <a:rPr lang="pl-PL" dirty="0"/>
            <a:t>Oględziny (art. 207 – 208 k.p.k.)</a:t>
          </a:r>
        </a:p>
      </dgm:t>
    </dgm:pt>
    <dgm:pt modelId="{F21E2E98-76F6-4611-B8E5-8BF975F90DE7}" type="parTrans" cxnId="{1D8AD941-CE8C-4984-9236-8A8D85B8E0E8}">
      <dgm:prSet/>
      <dgm:spPr/>
      <dgm:t>
        <a:bodyPr/>
        <a:lstStyle/>
        <a:p>
          <a:endParaRPr lang="pl-PL"/>
        </a:p>
      </dgm:t>
    </dgm:pt>
    <dgm:pt modelId="{AD6CECE2-F929-401B-88E5-8B93DB954629}" type="sibTrans" cxnId="{1D8AD941-CE8C-4984-9236-8A8D85B8E0E8}">
      <dgm:prSet/>
      <dgm:spPr/>
      <dgm:t>
        <a:bodyPr/>
        <a:lstStyle/>
        <a:p>
          <a:endParaRPr lang="pl-PL"/>
        </a:p>
      </dgm:t>
    </dgm:pt>
    <dgm:pt modelId="{A5C1B659-A3FD-416C-87F6-0AC729EF5ABA}">
      <dgm:prSet/>
      <dgm:spPr/>
      <dgm:t>
        <a:bodyPr/>
        <a:lstStyle/>
        <a:p>
          <a:pPr algn="just"/>
          <a:r>
            <a:rPr lang="pl-PL" dirty="0"/>
            <a:t>Oględziny i otwarcie zwłok (art. 209 – 210 k.p.k.) </a:t>
          </a:r>
        </a:p>
      </dgm:t>
    </dgm:pt>
    <dgm:pt modelId="{4FF24591-FD18-4762-8802-66029EC6C8A9}" type="parTrans" cxnId="{4B4AD95F-F038-404B-9043-B3B11B195213}">
      <dgm:prSet/>
      <dgm:spPr/>
      <dgm:t>
        <a:bodyPr/>
        <a:lstStyle/>
        <a:p>
          <a:endParaRPr lang="pl-PL"/>
        </a:p>
      </dgm:t>
    </dgm:pt>
    <dgm:pt modelId="{234DE332-DB5B-4537-BAA0-28D2FF5A942D}" type="sibTrans" cxnId="{4B4AD95F-F038-404B-9043-B3B11B195213}">
      <dgm:prSet/>
      <dgm:spPr/>
      <dgm:t>
        <a:bodyPr/>
        <a:lstStyle/>
        <a:p>
          <a:endParaRPr lang="pl-PL"/>
        </a:p>
      </dgm:t>
    </dgm:pt>
    <dgm:pt modelId="{EFA07B0C-DE97-4D14-99F5-CAFE8ADFEC25}">
      <dgm:prSet/>
      <dgm:spPr/>
      <dgm:t>
        <a:bodyPr/>
        <a:lstStyle/>
        <a:p>
          <a:pPr algn="just"/>
          <a:r>
            <a:rPr lang="pl-PL" dirty="0"/>
            <a:t>Odczytanie (art. 389, 391, 393 k.p.k.)</a:t>
          </a:r>
        </a:p>
      </dgm:t>
    </dgm:pt>
    <dgm:pt modelId="{E308A92C-7A2D-4604-B084-AC9AFEB1A937}" type="parTrans" cxnId="{73DEA552-D704-46FF-8A5E-583DAFDBB5E1}">
      <dgm:prSet/>
      <dgm:spPr/>
      <dgm:t>
        <a:bodyPr/>
        <a:lstStyle/>
        <a:p>
          <a:endParaRPr lang="pl-PL"/>
        </a:p>
      </dgm:t>
    </dgm:pt>
    <dgm:pt modelId="{A275AC0A-AA2F-44AD-BDC3-339BB1973EE1}" type="sibTrans" cxnId="{73DEA552-D704-46FF-8A5E-583DAFDBB5E1}">
      <dgm:prSet/>
      <dgm:spPr/>
      <dgm:t>
        <a:bodyPr/>
        <a:lstStyle/>
        <a:p>
          <a:endParaRPr lang="pl-PL"/>
        </a:p>
      </dgm:t>
    </dgm:pt>
    <dgm:pt modelId="{CAFF8037-8F33-4F99-A473-2B5E97D5A3A6}">
      <dgm:prSet/>
      <dgm:spPr/>
      <dgm:t>
        <a:bodyPr/>
        <a:lstStyle/>
        <a:p>
          <a:pPr algn="just"/>
          <a:r>
            <a:rPr lang="pl-PL" dirty="0"/>
            <a:t>Eksperyment procesowy (art. 211 k.p.k.)</a:t>
          </a:r>
        </a:p>
      </dgm:t>
    </dgm:pt>
    <dgm:pt modelId="{64ADF78E-D83F-4DAB-9E14-6A72C989F10A}" type="parTrans" cxnId="{76BC3A35-245A-4A89-AC00-D5D049F56BB5}">
      <dgm:prSet/>
      <dgm:spPr/>
      <dgm:t>
        <a:bodyPr/>
        <a:lstStyle/>
        <a:p>
          <a:endParaRPr lang="pl-PL"/>
        </a:p>
      </dgm:t>
    </dgm:pt>
    <dgm:pt modelId="{44B2401B-500E-4D95-9B7B-22BFE17C04B1}" type="sibTrans" cxnId="{76BC3A35-245A-4A89-AC00-D5D049F56BB5}">
      <dgm:prSet/>
      <dgm:spPr/>
      <dgm:t>
        <a:bodyPr/>
        <a:lstStyle/>
        <a:p>
          <a:endParaRPr lang="pl-PL"/>
        </a:p>
      </dgm:t>
    </dgm:pt>
    <dgm:pt modelId="{3EAFD385-7BC2-46D1-A3E7-5ED34D37BCE6}">
      <dgm:prSet/>
      <dgm:spPr/>
      <dgm:t>
        <a:bodyPr/>
        <a:lstStyle/>
        <a:p>
          <a:pPr algn="just"/>
          <a:r>
            <a:rPr lang="pl-PL" dirty="0"/>
            <a:t>Badanie osoby oskarżonego i wywiad środowiskowy (art. 213 i 214 k.p.k.)</a:t>
          </a:r>
        </a:p>
      </dgm:t>
    </dgm:pt>
    <dgm:pt modelId="{112BE64A-446C-47B4-B110-639B989DE46E}" type="parTrans" cxnId="{D5441AF7-5EA9-43C0-9A3A-DEE3C5CA7947}">
      <dgm:prSet/>
      <dgm:spPr/>
      <dgm:t>
        <a:bodyPr/>
        <a:lstStyle/>
        <a:p>
          <a:endParaRPr lang="pl-PL"/>
        </a:p>
      </dgm:t>
    </dgm:pt>
    <dgm:pt modelId="{BB1009E5-E721-41DC-BC9B-8B31A7BB5BFA}" type="sibTrans" cxnId="{D5441AF7-5EA9-43C0-9A3A-DEE3C5CA7947}">
      <dgm:prSet/>
      <dgm:spPr/>
      <dgm:t>
        <a:bodyPr/>
        <a:lstStyle/>
        <a:p>
          <a:endParaRPr lang="pl-PL"/>
        </a:p>
      </dgm:t>
    </dgm:pt>
    <dgm:pt modelId="{36BA6F62-8690-49F9-9802-590D558D5A98}">
      <dgm:prSet/>
      <dgm:spPr/>
      <dgm:t>
        <a:bodyPr/>
        <a:lstStyle/>
        <a:p>
          <a:pPr algn="just"/>
          <a:r>
            <a:rPr lang="pl-PL" dirty="0"/>
            <a:t>Przesłuchanie świadka koronnego </a:t>
          </a:r>
        </a:p>
      </dgm:t>
    </dgm:pt>
    <dgm:pt modelId="{6F7A0370-BA39-4861-980E-071C3106CB74}" type="parTrans" cxnId="{D53F5C58-2B52-4393-AFBD-D680F77A0744}">
      <dgm:prSet/>
      <dgm:spPr/>
      <dgm:t>
        <a:bodyPr/>
        <a:lstStyle/>
        <a:p>
          <a:endParaRPr lang="pl-PL"/>
        </a:p>
      </dgm:t>
    </dgm:pt>
    <dgm:pt modelId="{54B1F3E0-453B-4252-8EA8-99BC68C77ED3}" type="sibTrans" cxnId="{D53F5C58-2B52-4393-AFBD-D680F77A0744}">
      <dgm:prSet/>
      <dgm:spPr/>
      <dgm:t>
        <a:bodyPr/>
        <a:lstStyle/>
        <a:p>
          <a:endParaRPr lang="pl-PL"/>
        </a:p>
      </dgm:t>
    </dgm:pt>
    <dgm:pt modelId="{B99FF9EA-9E06-4F6E-B9C6-D168A907EE35}">
      <dgm:prSet/>
      <dgm:spPr/>
      <dgm:t>
        <a:bodyPr/>
        <a:lstStyle/>
        <a:p>
          <a:pPr algn="just"/>
          <a:r>
            <a:rPr lang="pl-PL" dirty="0"/>
            <a:t>Porównywanie oryginałów dowodów rzeczowych z kopiami </a:t>
          </a:r>
        </a:p>
      </dgm:t>
    </dgm:pt>
    <dgm:pt modelId="{5ACCBC65-237E-426B-8CFE-CFBDC946BA20}" type="parTrans" cxnId="{B70D8B33-34ED-4736-8728-8E7F296F8962}">
      <dgm:prSet/>
      <dgm:spPr/>
      <dgm:t>
        <a:bodyPr/>
        <a:lstStyle/>
        <a:p>
          <a:endParaRPr lang="pl-PL"/>
        </a:p>
      </dgm:t>
    </dgm:pt>
    <dgm:pt modelId="{78A820AA-332F-4F86-BA55-6B7774627E25}" type="sibTrans" cxnId="{B70D8B33-34ED-4736-8728-8E7F296F8962}">
      <dgm:prSet/>
      <dgm:spPr/>
      <dgm:t>
        <a:bodyPr/>
        <a:lstStyle/>
        <a:p>
          <a:endParaRPr lang="pl-PL"/>
        </a:p>
      </dgm:t>
    </dgm:pt>
    <dgm:pt modelId="{9A7CDBE8-0F31-42CD-A7EF-68D290699C00}">
      <dgm:prSet/>
      <dgm:spPr/>
      <dgm:t>
        <a:bodyPr/>
        <a:lstStyle/>
        <a:p>
          <a:pPr algn="just"/>
          <a:r>
            <a:rPr lang="pl-PL" dirty="0"/>
            <a:t>Ponowienie tej samej czynności dowodowej </a:t>
          </a:r>
        </a:p>
      </dgm:t>
    </dgm:pt>
    <dgm:pt modelId="{BE7650F8-EBC6-4CDA-A0FC-2723133E326F}" type="parTrans" cxnId="{719D667B-C675-4367-A4A8-3828FD0445C4}">
      <dgm:prSet/>
      <dgm:spPr/>
      <dgm:t>
        <a:bodyPr/>
        <a:lstStyle/>
        <a:p>
          <a:endParaRPr lang="pl-PL"/>
        </a:p>
      </dgm:t>
    </dgm:pt>
    <dgm:pt modelId="{90C4F58D-B5BE-4DC7-AD1E-DD4AD936D9CC}" type="sibTrans" cxnId="{719D667B-C675-4367-A4A8-3828FD0445C4}">
      <dgm:prSet/>
      <dgm:spPr/>
      <dgm:t>
        <a:bodyPr/>
        <a:lstStyle/>
        <a:p>
          <a:endParaRPr lang="pl-PL"/>
        </a:p>
      </dgm:t>
    </dgm:pt>
    <dgm:pt modelId="{258730D2-CF02-45AB-9D25-1F75FEEBC6F1}" type="pres">
      <dgm:prSet presAssocID="{1859515C-B9E8-4A2B-AAA3-BC08270F9001}" presName="Name0" presStyleCnt="0">
        <dgm:presLayoutVars>
          <dgm:dir/>
          <dgm:animLvl val="lvl"/>
          <dgm:resizeHandles val="exact"/>
        </dgm:presLayoutVars>
      </dgm:prSet>
      <dgm:spPr/>
    </dgm:pt>
    <dgm:pt modelId="{9116219E-6890-4A55-B26A-17F0FDB81CEE}" type="pres">
      <dgm:prSet presAssocID="{B5763DF1-7D21-4346-9FF2-46F22119C9AD}" presName="composite" presStyleCnt="0"/>
      <dgm:spPr/>
    </dgm:pt>
    <dgm:pt modelId="{A0DB257F-F9FD-42ED-AF3A-5379E7D5DC73}" type="pres">
      <dgm:prSet presAssocID="{B5763DF1-7D21-4346-9FF2-46F22119C9AD}" presName="parTx" presStyleLbl="alignNode1" presStyleIdx="0" presStyleCnt="3">
        <dgm:presLayoutVars>
          <dgm:chMax val="0"/>
          <dgm:chPref val="0"/>
          <dgm:bulletEnabled val="1"/>
        </dgm:presLayoutVars>
      </dgm:prSet>
      <dgm:spPr/>
    </dgm:pt>
    <dgm:pt modelId="{54C2E1D6-3E45-4CF4-9CDD-CBCFFE00A01B}" type="pres">
      <dgm:prSet presAssocID="{B5763DF1-7D21-4346-9FF2-46F22119C9AD}" presName="desTx" presStyleLbl="alignAccFollowNode1" presStyleIdx="0" presStyleCnt="3">
        <dgm:presLayoutVars>
          <dgm:bulletEnabled val="1"/>
        </dgm:presLayoutVars>
      </dgm:prSet>
      <dgm:spPr/>
    </dgm:pt>
    <dgm:pt modelId="{184C9D7F-26B7-41D4-9632-374E59F3FAF3}" type="pres">
      <dgm:prSet presAssocID="{9A896418-0E9A-4876-A161-EE98F49A6337}" presName="space" presStyleCnt="0"/>
      <dgm:spPr/>
    </dgm:pt>
    <dgm:pt modelId="{2F22BF79-3AF3-499F-BFAA-806D8E58756E}" type="pres">
      <dgm:prSet presAssocID="{C56E6AFE-1ABB-4895-BFC6-5C8ED6559CA5}" presName="composite" presStyleCnt="0"/>
      <dgm:spPr/>
    </dgm:pt>
    <dgm:pt modelId="{EAF566DA-CF3F-4F15-A416-858F8BF05B1A}" type="pres">
      <dgm:prSet presAssocID="{C56E6AFE-1ABB-4895-BFC6-5C8ED6559CA5}" presName="parTx" presStyleLbl="alignNode1" presStyleIdx="1" presStyleCnt="3" custScaleX="130583">
        <dgm:presLayoutVars>
          <dgm:chMax val="0"/>
          <dgm:chPref val="0"/>
          <dgm:bulletEnabled val="1"/>
        </dgm:presLayoutVars>
      </dgm:prSet>
      <dgm:spPr/>
    </dgm:pt>
    <dgm:pt modelId="{686CDD0D-05A3-4117-9A5D-2AB577EAF3D6}" type="pres">
      <dgm:prSet presAssocID="{C56E6AFE-1ABB-4895-BFC6-5C8ED6559CA5}" presName="desTx" presStyleLbl="alignAccFollowNode1" presStyleIdx="1" presStyleCnt="3" custScaleX="128723">
        <dgm:presLayoutVars>
          <dgm:bulletEnabled val="1"/>
        </dgm:presLayoutVars>
      </dgm:prSet>
      <dgm:spPr/>
    </dgm:pt>
    <dgm:pt modelId="{14D7B4E1-2FAB-43AA-AD0F-C13A2EB8FD4E}" type="pres">
      <dgm:prSet presAssocID="{C0AD9675-5859-411A-81B4-0C68BDF2176D}" presName="space" presStyleCnt="0"/>
      <dgm:spPr/>
    </dgm:pt>
    <dgm:pt modelId="{E0C6FD9A-0C86-45A8-B55B-F20BCBBD1518}" type="pres">
      <dgm:prSet presAssocID="{4097EBCE-F3FC-4044-BA01-8EC98958B2EC}" presName="composite" presStyleCnt="0"/>
      <dgm:spPr/>
    </dgm:pt>
    <dgm:pt modelId="{45EBCD7E-5E72-4270-B761-C90177848AE8}" type="pres">
      <dgm:prSet presAssocID="{4097EBCE-F3FC-4044-BA01-8EC98958B2EC}" presName="parTx" presStyleLbl="alignNode1" presStyleIdx="2" presStyleCnt="3">
        <dgm:presLayoutVars>
          <dgm:chMax val="0"/>
          <dgm:chPref val="0"/>
          <dgm:bulletEnabled val="1"/>
        </dgm:presLayoutVars>
      </dgm:prSet>
      <dgm:spPr/>
    </dgm:pt>
    <dgm:pt modelId="{4AF86DE1-436F-4DB3-B845-18B1A9481C88}" type="pres">
      <dgm:prSet presAssocID="{4097EBCE-F3FC-4044-BA01-8EC98958B2EC}" presName="desTx" presStyleLbl="alignAccFollowNode1" presStyleIdx="2" presStyleCnt="3">
        <dgm:presLayoutVars>
          <dgm:bulletEnabled val="1"/>
        </dgm:presLayoutVars>
      </dgm:prSet>
      <dgm:spPr/>
    </dgm:pt>
  </dgm:ptLst>
  <dgm:cxnLst>
    <dgm:cxn modelId="{B4045013-8F4E-4C1C-8A94-5B943A1DE79F}" type="presOf" srcId="{757F26E0-C97D-495A-9B6B-28738285243E}" destId="{4AF86DE1-436F-4DB3-B845-18B1A9481C88}" srcOrd="0" destOrd="0" presId="urn:microsoft.com/office/officeart/2005/8/layout/hList1"/>
    <dgm:cxn modelId="{4B560B2C-84E2-4EFC-93FA-D4F564961882}" type="presOf" srcId="{A4470F2D-8615-4352-BC9E-6C55260A13A7}" destId="{686CDD0D-05A3-4117-9A5D-2AB577EAF3D6}" srcOrd="0" destOrd="2" presId="urn:microsoft.com/office/officeart/2005/8/layout/hList1"/>
    <dgm:cxn modelId="{B70D8B33-34ED-4736-8728-8E7F296F8962}" srcId="{4097EBCE-F3FC-4044-BA01-8EC98958B2EC}" destId="{B99FF9EA-9E06-4F6E-B9C6-D168A907EE35}" srcOrd="1" destOrd="0" parTransId="{5ACCBC65-237E-426B-8CFE-CFBDC946BA20}" sibTransId="{78A820AA-332F-4F86-BA55-6B7774627E25}"/>
    <dgm:cxn modelId="{76BC3A35-245A-4A89-AC00-D5D049F56BB5}" srcId="{C56E6AFE-1ABB-4895-BFC6-5C8ED6559CA5}" destId="{CAFF8037-8F33-4F99-A473-2B5E97D5A3A6}" srcOrd="6" destOrd="0" parTransId="{64ADF78E-D83F-4DAB-9E14-6A72C989F10A}" sibTransId="{44B2401B-500E-4D95-9B7B-22BFE17C04B1}"/>
    <dgm:cxn modelId="{9C252136-3E3B-4CC8-B6CA-4CA33C6E3ABA}" srcId="{B5763DF1-7D21-4346-9FF2-46F22119C9AD}" destId="{12BEB422-7AF9-429F-9E49-0210F2D01020}" srcOrd="3" destOrd="0" parTransId="{99027726-2988-4A41-89EA-4CABBD87F460}" sibTransId="{3165088A-694B-42AB-ADBF-BCBD39F1C418}"/>
    <dgm:cxn modelId="{6F09103A-F57B-4F87-9DC7-3B8DE2BD47E7}" srcId="{C56E6AFE-1ABB-4895-BFC6-5C8ED6559CA5}" destId="{A4470F2D-8615-4352-BC9E-6C55260A13A7}" srcOrd="2" destOrd="0" parTransId="{3C7152E5-A4F7-4682-9E79-03C2377D3EBE}" sibTransId="{8C58832B-4D45-4687-8094-EF883220CBC2}"/>
    <dgm:cxn modelId="{07C1A13E-8C10-476B-A691-9999BBC1DCE3}" srcId="{C56E6AFE-1ABB-4895-BFC6-5C8ED6559CA5}" destId="{92333454-D65D-4F89-90C6-C8EF2406F904}" srcOrd="1" destOrd="0" parTransId="{03387BA2-E5D8-4478-B39E-36A60046573D}" sibTransId="{DCE4D8EA-BAEE-407E-B167-1191F4F09EE2}"/>
    <dgm:cxn modelId="{4B4AD95F-F038-404B-9043-B3B11B195213}" srcId="{C56E6AFE-1ABB-4895-BFC6-5C8ED6559CA5}" destId="{A5C1B659-A3FD-416C-87F6-0AC729EF5ABA}" srcOrd="4" destOrd="0" parTransId="{4FF24591-FD18-4762-8802-66029EC6C8A9}" sibTransId="{234DE332-DB5B-4537-BAA0-28D2FF5A942D}"/>
    <dgm:cxn modelId="{1D8AD941-CE8C-4984-9236-8A8D85B8E0E8}" srcId="{C56E6AFE-1ABB-4895-BFC6-5C8ED6559CA5}" destId="{225F735B-E4BD-430A-8856-7DF063E44120}" srcOrd="3" destOrd="0" parTransId="{F21E2E98-76F6-4611-B8E5-8BF975F90DE7}" sibTransId="{AD6CECE2-F929-401B-88E5-8B93DB954629}"/>
    <dgm:cxn modelId="{88DBA245-1F8B-4527-B16A-6878098EE812}" type="presOf" srcId="{39F5AA8B-92FB-47D6-B99B-F4200BCD7358}" destId="{54C2E1D6-3E45-4CF4-9CDD-CBCFFE00A01B}" srcOrd="0" destOrd="0" presId="urn:microsoft.com/office/officeart/2005/8/layout/hList1"/>
    <dgm:cxn modelId="{5EA08C66-5510-4F90-90E0-BB1726EB272F}" type="presOf" srcId="{C56E6AFE-1ABB-4895-BFC6-5C8ED6559CA5}" destId="{EAF566DA-CF3F-4F15-A416-858F8BF05B1A}" srcOrd="0" destOrd="0" presId="urn:microsoft.com/office/officeart/2005/8/layout/hList1"/>
    <dgm:cxn modelId="{129D1C49-4FD0-4CA8-8372-8DC70751CF58}" type="presOf" srcId="{E6F49593-B65B-47B4-A0A8-97A7A91F7875}" destId="{54C2E1D6-3E45-4CF4-9CDD-CBCFFE00A01B}" srcOrd="0" destOrd="2" presId="urn:microsoft.com/office/officeart/2005/8/layout/hList1"/>
    <dgm:cxn modelId="{00D23E6D-5A75-434F-8EB4-77172BA7A31C}" type="presOf" srcId="{92333454-D65D-4F89-90C6-C8EF2406F904}" destId="{686CDD0D-05A3-4117-9A5D-2AB577EAF3D6}" srcOrd="0" destOrd="1" presId="urn:microsoft.com/office/officeart/2005/8/layout/hList1"/>
    <dgm:cxn modelId="{7D604370-7162-4BC4-BEAD-DF4C1778C7B5}" type="presOf" srcId="{B5763DF1-7D21-4346-9FF2-46F22119C9AD}" destId="{A0DB257F-F9FD-42ED-AF3A-5379E7D5DC73}" srcOrd="0" destOrd="0" presId="urn:microsoft.com/office/officeart/2005/8/layout/hList1"/>
    <dgm:cxn modelId="{73DEA552-D704-46FF-8A5E-583DAFDBB5E1}" srcId="{C56E6AFE-1ABB-4895-BFC6-5C8ED6559CA5}" destId="{EFA07B0C-DE97-4D14-99F5-CAFE8ADFEC25}" srcOrd="5" destOrd="0" parTransId="{E308A92C-7A2D-4604-B084-AC9AFEB1A937}" sibTransId="{A275AC0A-AA2F-44AD-BDC3-339BB1973EE1}"/>
    <dgm:cxn modelId="{B5A2B954-C864-48B7-ACD0-B085F8A3C5B9}" type="presOf" srcId="{779FEFFF-FA10-41CB-B130-C1BF78FF7C89}" destId="{686CDD0D-05A3-4117-9A5D-2AB577EAF3D6}" srcOrd="0" destOrd="0" presId="urn:microsoft.com/office/officeart/2005/8/layout/hList1"/>
    <dgm:cxn modelId="{5BE40478-5E5F-4A64-B841-AC9FD6D6925E}" srcId="{1859515C-B9E8-4A2B-AAA3-BC08270F9001}" destId="{4097EBCE-F3FC-4044-BA01-8EC98958B2EC}" srcOrd="2" destOrd="0" parTransId="{F646C099-6FC1-4520-9418-C74E7B845FF9}" sibTransId="{35C6DE98-2D4C-4B07-8029-EEA8D82A864A}"/>
    <dgm:cxn modelId="{D53F5C58-2B52-4393-AFBD-D680F77A0744}" srcId="{C56E6AFE-1ABB-4895-BFC6-5C8ED6559CA5}" destId="{36BA6F62-8690-49F9-9802-590D558D5A98}" srcOrd="8" destOrd="0" parTransId="{6F7A0370-BA39-4861-980E-071C3106CB74}" sibTransId="{54B1F3E0-453B-4252-8EA8-99BC68C77ED3}"/>
    <dgm:cxn modelId="{553C9E79-C184-4B77-A53E-0E662D35F9BC}" type="presOf" srcId="{EFA07B0C-DE97-4D14-99F5-CAFE8ADFEC25}" destId="{686CDD0D-05A3-4117-9A5D-2AB577EAF3D6}" srcOrd="0" destOrd="5" presId="urn:microsoft.com/office/officeart/2005/8/layout/hList1"/>
    <dgm:cxn modelId="{719D667B-C675-4367-A4A8-3828FD0445C4}" srcId="{4097EBCE-F3FC-4044-BA01-8EC98958B2EC}" destId="{9A7CDBE8-0F31-42CD-A7EF-68D290699C00}" srcOrd="2" destOrd="0" parTransId="{BE7650F8-EBC6-4CDA-A0FC-2723133E326F}" sibTransId="{90C4F58D-B5BE-4DC7-AD1E-DD4AD936D9CC}"/>
    <dgm:cxn modelId="{B753A37B-1074-49EC-A6B9-6BE3B0B8841F}" type="presOf" srcId="{225F735B-E4BD-430A-8856-7DF063E44120}" destId="{686CDD0D-05A3-4117-9A5D-2AB577EAF3D6}" srcOrd="0" destOrd="3" presId="urn:microsoft.com/office/officeart/2005/8/layout/hList1"/>
    <dgm:cxn modelId="{558F0582-C887-4D42-86DA-2EC509F8EE3E}" type="presOf" srcId="{12BEB422-7AF9-429F-9E49-0210F2D01020}" destId="{54C2E1D6-3E45-4CF4-9CDD-CBCFFE00A01B}" srcOrd="0" destOrd="3" presId="urn:microsoft.com/office/officeart/2005/8/layout/hList1"/>
    <dgm:cxn modelId="{399E7888-48DD-428E-B639-5644621FDCB6}" srcId="{1859515C-B9E8-4A2B-AAA3-BC08270F9001}" destId="{C56E6AFE-1ABB-4895-BFC6-5C8ED6559CA5}" srcOrd="1" destOrd="0" parTransId="{446A1BC7-0662-48A5-985B-50EC187385A5}" sibTransId="{C0AD9675-5859-411A-81B4-0C68BDF2176D}"/>
    <dgm:cxn modelId="{041A2B8B-8ED9-49CD-85E0-D1473950A720}" srcId="{C56E6AFE-1ABB-4895-BFC6-5C8ED6559CA5}" destId="{779FEFFF-FA10-41CB-B130-C1BF78FF7C89}" srcOrd="0" destOrd="0" parTransId="{B788A4EA-48F2-4EDA-BC9D-C784C7398271}" sibTransId="{7DC86062-8198-47F8-8F85-6412239515FB}"/>
    <dgm:cxn modelId="{CDFB748B-C4FF-4EB8-899B-D1AB65CD0251}" srcId="{B5763DF1-7D21-4346-9FF2-46F22119C9AD}" destId="{39F5AA8B-92FB-47D6-B99B-F4200BCD7358}" srcOrd="0" destOrd="0" parTransId="{8B17F04A-1E84-44E7-9AAF-F236C520AC8B}" sibTransId="{5C0E8085-6B2F-4B42-AEEC-BADCAF1B4E27}"/>
    <dgm:cxn modelId="{496BFE95-38AD-4BBE-A3A4-E94D9E9DA176}" type="presOf" srcId="{A5C1B659-A3FD-416C-87F6-0AC729EF5ABA}" destId="{686CDD0D-05A3-4117-9A5D-2AB577EAF3D6}" srcOrd="0" destOrd="4" presId="urn:microsoft.com/office/officeart/2005/8/layout/hList1"/>
    <dgm:cxn modelId="{A5CAEA9C-60E2-4FFB-8D48-1E68DB06CD4E}" type="presOf" srcId="{CAFF8037-8F33-4F99-A473-2B5E97D5A3A6}" destId="{686CDD0D-05A3-4117-9A5D-2AB577EAF3D6}" srcOrd="0" destOrd="6" presId="urn:microsoft.com/office/officeart/2005/8/layout/hList1"/>
    <dgm:cxn modelId="{A1A511BB-FB18-4F80-A443-74ED05EF5005}" type="presOf" srcId="{B99FF9EA-9E06-4F6E-B9C6-D168A907EE35}" destId="{4AF86DE1-436F-4DB3-B845-18B1A9481C88}" srcOrd="0" destOrd="1" presId="urn:microsoft.com/office/officeart/2005/8/layout/hList1"/>
    <dgm:cxn modelId="{BFBD94C0-AFD8-46B0-922F-725A6AC79FA1}" type="presOf" srcId="{36BA6F62-8690-49F9-9802-590D558D5A98}" destId="{686CDD0D-05A3-4117-9A5D-2AB577EAF3D6}" srcOrd="0" destOrd="8" presId="urn:microsoft.com/office/officeart/2005/8/layout/hList1"/>
    <dgm:cxn modelId="{3C5C8EC4-3802-4CEA-9B34-BFFA6805EABE}" type="presOf" srcId="{B81BA39F-F13B-434D-B45F-EE6E42E7C931}" destId="{54C2E1D6-3E45-4CF4-9CDD-CBCFFE00A01B}" srcOrd="0" destOrd="1" presId="urn:microsoft.com/office/officeart/2005/8/layout/hList1"/>
    <dgm:cxn modelId="{B9EC4FCE-53FF-46DF-BC7E-F031B15D3B35}" srcId="{B5763DF1-7D21-4346-9FF2-46F22119C9AD}" destId="{B81BA39F-F13B-434D-B45F-EE6E42E7C931}" srcOrd="1" destOrd="0" parTransId="{54AD88F9-BECD-47FF-A12B-180D3927DD1A}" sibTransId="{A729800A-BD1F-4942-85A6-E1D238F1952F}"/>
    <dgm:cxn modelId="{16DEB7D6-D20D-4CA4-8ACF-A67092BF7E75}" type="presOf" srcId="{1859515C-B9E8-4A2B-AAA3-BC08270F9001}" destId="{258730D2-CF02-45AB-9D25-1F75FEEBC6F1}" srcOrd="0" destOrd="0" presId="urn:microsoft.com/office/officeart/2005/8/layout/hList1"/>
    <dgm:cxn modelId="{0C81FEDB-DC3C-45A5-8687-CB7ED248B55A}" type="presOf" srcId="{9A7CDBE8-0F31-42CD-A7EF-68D290699C00}" destId="{4AF86DE1-436F-4DB3-B845-18B1A9481C88}" srcOrd="0" destOrd="2" presId="urn:microsoft.com/office/officeart/2005/8/layout/hList1"/>
    <dgm:cxn modelId="{E3EBE3DC-FF54-4C32-82E6-C4ED814EC4AF}" srcId="{B5763DF1-7D21-4346-9FF2-46F22119C9AD}" destId="{E6F49593-B65B-47B4-A0A8-97A7A91F7875}" srcOrd="2" destOrd="0" parTransId="{D59B6708-2CA5-40DB-A5FC-159BA8F59D12}" sibTransId="{A0FA62E1-E578-4B46-8752-949390A45B7C}"/>
    <dgm:cxn modelId="{D036A4E4-4124-4A53-BA3E-02315EF318E1}" type="presOf" srcId="{4097EBCE-F3FC-4044-BA01-8EC98958B2EC}" destId="{45EBCD7E-5E72-4270-B761-C90177848AE8}" srcOrd="0" destOrd="0" presId="urn:microsoft.com/office/officeart/2005/8/layout/hList1"/>
    <dgm:cxn modelId="{AC4087EA-9221-4510-81AE-FCDD0F4F9AE3}" srcId="{4097EBCE-F3FC-4044-BA01-8EC98958B2EC}" destId="{757F26E0-C97D-495A-9B6B-28738285243E}" srcOrd="0" destOrd="0" parTransId="{7115B545-F934-4458-BEE0-0BA066304F33}" sibTransId="{AC70E709-A23C-4C06-A252-D09E6FBC93A9}"/>
    <dgm:cxn modelId="{DFBECBEB-4009-4DA5-B684-2FB4A767AE82}" type="presOf" srcId="{3EAFD385-7BC2-46D1-A3E7-5ED34D37BCE6}" destId="{686CDD0D-05A3-4117-9A5D-2AB577EAF3D6}" srcOrd="0" destOrd="7" presId="urn:microsoft.com/office/officeart/2005/8/layout/hList1"/>
    <dgm:cxn modelId="{D5441AF7-5EA9-43C0-9A3A-DEE3C5CA7947}" srcId="{C56E6AFE-1ABB-4895-BFC6-5C8ED6559CA5}" destId="{3EAFD385-7BC2-46D1-A3E7-5ED34D37BCE6}" srcOrd="7" destOrd="0" parTransId="{112BE64A-446C-47B4-B110-639B989DE46E}" sibTransId="{BB1009E5-E721-41DC-BC9B-8B31A7BB5BFA}"/>
    <dgm:cxn modelId="{F85D0DFC-DF94-40B7-8FC6-BBCA46C45740}" srcId="{1859515C-B9E8-4A2B-AAA3-BC08270F9001}" destId="{B5763DF1-7D21-4346-9FF2-46F22119C9AD}" srcOrd="0" destOrd="0" parTransId="{C916FBA9-A59B-4A28-B7E3-17E1BDAF76AC}" sibTransId="{9A896418-0E9A-4876-A161-EE98F49A6337}"/>
    <dgm:cxn modelId="{4FAD3540-AD15-4E83-9624-1E22F78639CE}" type="presParOf" srcId="{258730D2-CF02-45AB-9D25-1F75FEEBC6F1}" destId="{9116219E-6890-4A55-B26A-17F0FDB81CEE}" srcOrd="0" destOrd="0" presId="urn:microsoft.com/office/officeart/2005/8/layout/hList1"/>
    <dgm:cxn modelId="{2C41CD1B-4A19-4E47-B0AE-7771482406BF}" type="presParOf" srcId="{9116219E-6890-4A55-B26A-17F0FDB81CEE}" destId="{A0DB257F-F9FD-42ED-AF3A-5379E7D5DC73}" srcOrd="0" destOrd="0" presId="urn:microsoft.com/office/officeart/2005/8/layout/hList1"/>
    <dgm:cxn modelId="{9B1FA392-D487-4889-B5FE-B091E6814256}" type="presParOf" srcId="{9116219E-6890-4A55-B26A-17F0FDB81CEE}" destId="{54C2E1D6-3E45-4CF4-9CDD-CBCFFE00A01B}" srcOrd="1" destOrd="0" presId="urn:microsoft.com/office/officeart/2005/8/layout/hList1"/>
    <dgm:cxn modelId="{51BB96A2-A2FA-4894-BD97-DF229326529E}" type="presParOf" srcId="{258730D2-CF02-45AB-9D25-1F75FEEBC6F1}" destId="{184C9D7F-26B7-41D4-9632-374E59F3FAF3}" srcOrd="1" destOrd="0" presId="urn:microsoft.com/office/officeart/2005/8/layout/hList1"/>
    <dgm:cxn modelId="{B6EC2B1C-A27D-485F-AD8F-11534D2F9D7A}" type="presParOf" srcId="{258730D2-CF02-45AB-9D25-1F75FEEBC6F1}" destId="{2F22BF79-3AF3-499F-BFAA-806D8E58756E}" srcOrd="2" destOrd="0" presId="urn:microsoft.com/office/officeart/2005/8/layout/hList1"/>
    <dgm:cxn modelId="{E633E975-13F5-4342-AE15-ACA512D105F7}" type="presParOf" srcId="{2F22BF79-3AF3-499F-BFAA-806D8E58756E}" destId="{EAF566DA-CF3F-4F15-A416-858F8BF05B1A}" srcOrd="0" destOrd="0" presId="urn:microsoft.com/office/officeart/2005/8/layout/hList1"/>
    <dgm:cxn modelId="{80D10C3C-0BA7-4C31-82F1-CC54CEC3543C}" type="presParOf" srcId="{2F22BF79-3AF3-499F-BFAA-806D8E58756E}" destId="{686CDD0D-05A3-4117-9A5D-2AB577EAF3D6}" srcOrd="1" destOrd="0" presId="urn:microsoft.com/office/officeart/2005/8/layout/hList1"/>
    <dgm:cxn modelId="{0AEDAAD7-54DB-4E45-A2E1-F4783C3DEFFE}" type="presParOf" srcId="{258730D2-CF02-45AB-9D25-1F75FEEBC6F1}" destId="{14D7B4E1-2FAB-43AA-AD0F-C13A2EB8FD4E}" srcOrd="3" destOrd="0" presId="urn:microsoft.com/office/officeart/2005/8/layout/hList1"/>
    <dgm:cxn modelId="{26700F1E-F599-450F-8DF4-63330FE8651B}" type="presParOf" srcId="{258730D2-CF02-45AB-9D25-1F75FEEBC6F1}" destId="{E0C6FD9A-0C86-45A8-B55B-F20BCBBD1518}" srcOrd="4" destOrd="0" presId="urn:microsoft.com/office/officeart/2005/8/layout/hList1"/>
    <dgm:cxn modelId="{F4A5D7D1-56B0-46B7-9FE9-55BB01317473}" type="presParOf" srcId="{E0C6FD9A-0C86-45A8-B55B-F20BCBBD1518}" destId="{45EBCD7E-5E72-4270-B761-C90177848AE8}" srcOrd="0" destOrd="0" presId="urn:microsoft.com/office/officeart/2005/8/layout/hList1"/>
    <dgm:cxn modelId="{E03F2AAC-C8AB-4848-B8BA-49798C1E0DA3}" type="presParOf" srcId="{E0C6FD9A-0C86-45A8-B55B-F20BCBBD1518}" destId="{4AF86DE1-436F-4DB3-B845-18B1A9481C8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AEF174-5492-4BB9-A648-59CD50445F43}"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pl-PL"/>
        </a:p>
      </dgm:t>
    </dgm:pt>
    <dgm:pt modelId="{39592ED5-DCFA-4435-B2E6-1B94E4B55132}">
      <dgm:prSet phldrT="[Tekst]"/>
      <dgm:spPr/>
      <dgm:t>
        <a:bodyPr/>
        <a:lstStyle/>
        <a:p>
          <a:r>
            <a:rPr lang="pl-PL" dirty="0"/>
            <a:t>miejsca</a:t>
          </a:r>
        </a:p>
      </dgm:t>
    </dgm:pt>
    <dgm:pt modelId="{2E27C7D9-858E-4FA7-8E6E-22D5C6C7829E}" type="parTrans" cxnId="{F9F8378A-D291-478B-9135-821ED122A1D5}">
      <dgm:prSet/>
      <dgm:spPr/>
      <dgm:t>
        <a:bodyPr/>
        <a:lstStyle/>
        <a:p>
          <a:endParaRPr lang="pl-PL"/>
        </a:p>
      </dgm:t>
    </dgm:pt>
    <dgm:pt modelId="{2A0A383D-D043-40B4-94C4-69ED8E31DE7F}" type="sibTrans" cxnId="{F9F8378A-D291-478B-9135-821ED122A1D5}">
      <dgm:prSet/>
      <dgm:spPr/>
      <dgm:t>
        <a:bodyPr/>
        <a:lstStyle/>
        <a:p>
          <a:endParaRPr lang="pl-PL"/>
        </a:p>
      </dgm:t>
    </dgm:pt>
    <dgm:pt modelId="{B758B8C4-E63F-45F7-9DEE-E40434EA8C65}">
      <dgm:prSet phldrT="[Tekst]"/>
      <dgm:spPr/>
      <dgm:t>
        <a:bodyPr/>
        <a:lstStyle/>
        <a:p>
          <a:r>
            <a:rPr lang="pl-PL" dirty="0"/>
            <a:t>osób</a:t>
          </a:r>
        </a:p>
      </dgm:t>
    </dgm:pt>
    <dgm:pt modelId="{4C3B8DA5-EBF0-42B3-BD80-D52C90CA05F4}" type="parTrans" cxnId="{B76B316A-5790-4C91-97CE-938972FFEE05}">
      <dgm:prSet/>
      <dgm:spPr/>
      <dgm:t>
        <a:bodyPr/>
        <a:lstStyle/>
        <a:p>
          <a:endParaRPr lang="pl-PL"/>
        </a:p>
      </dgm:t>
    </dgm:pt>
    <dgm:pt modelId="{B0101400-54BD-4389-B1A2-A47162D6E715}" type="sibTrans" cxnId="{B76B316A-5790-4C91-97CE-938972FFEE05}">
      <dgm:prSet/>
      <dgm:spPr/>
      <dgm:t>
        <a:bodyPr/>
        <a:lstStyle/>
        <a:p>
          <a:endParaRPr lang="pl-PL"/>
        </a:p>
      </dgm:t>
    </dgm:pt>
    <dgm:pt modelId="{CA0D82B0-C84C-4760-B07B-898C060A9520}">
      <dgm:prSet phldrT="[Tekst]"/>
      <dgm:spPr/>
      <dgm:t>
        <a:bodyPr/>
        <a:lstStyle/>
        <a:p>
          <a:r>
            <a:rPr lang="pl-PL" dirty="0"/>
            <a:t>rzeczy</a:t>
          </a:r>
        </a:p>
      </dgm:t>
    </dgm:pt>
    <dgm:pt modelId="{C7483A29-0171-4B4C-BDE8-EAD9D3275571}" type="parTrans" cxnId="{4B7C2FAB-17FC-46F7-86A6-EC9F44229357}">
      <dgm:prSet/>
      <dgm:spPr/>
      <dgm:t>
        <a:bodyPr/>
        <a:lstStyle/>
        <a:p>
          <a:endParaRPr lang="pl-PL"/>
        </a:p>
      </dgm:t>
    </dgm:pt>
    <dgm:pt modelId="{476EB6E3-CD2A-443F-85ED-79B5A94FE78B}" type="sibTrans" cxnId="{4B7C2FAB-17FC-46F7-86A6-EC9F44229357}">
      <dgm:prSet/>
      <dgm:spPr/>
      <dgm:t>
        <a:bodyPr/>
        <a:lstStyle/>
        <a:p>
          <a:endParaRPr lang="pl-PL"/>
        </a:p>
      </dgm:t>
    </dgm:pt>
    <dgm:pt modelId="{F1001CE2-AEE0-47A5-BBEF-E7389DF8C9DB}" type="pres">
      <dgm:prSet presAssocID="{51AEF174-5492-4BB9-A648-59CD50445F43}" presName="cycle" presStyleCnt="0">
        <dgm:presLayoutVars>
          <dgm:dir/>
          <dgm:resizeHandles val="exact"/>
        </dgm:presLayoutVars>
      </dgm:prSet>
      <dgm:spPr/>
    </dgm:pt>
    <dgm:pt modelId="{4CA17B63-FFCF-4A14-98E4-AB2D65CC6E7A}" type="pres">
      <dgm:prSet presAssocID="{39592ED5-DCFA-4435-B2E6-1B94E4B55132}" presName="node" presStyleLbl="node1" presStyleIdx="0" presStyleCnt="3">
        <dgm:presLayoutVars>
          <dgm:bulletEnabled val="1"/>
        </dgm:presLayoutVars>
      </dgm:prSet>
      <dgm:spPr/>
    </dgm:pt>
    <dgm:pt modelId="{D21DFD86-F8C0-4140-9304-BF79978F6320}" type="pres">
      <dgm:prSet presAssocID="{2A0A383D-D043-40B4-94C4-69ED8E31DE7F}" presName="sibTrans" presStyleLbl="sibTrans2D1" presStyleIdx="0" presStyleCnt="3"/>
      <dgm:spPr/>
    </dgm:pt>
    <dgm:pt modelId="{101487EB-F6F8-4D11-AC7B-175BAA63D122}" type="pres">
      <dgm:prSet presAssocID="{2A0A383D-D043-40B4-94C4-69ED8E31DE7F}" presName="connectorText" presStyleLbl="sibTrans2D1" presStyleIdx="0" presStyleCnt="3"/>
      <dgm:spPr/>
    </dgm:pt>
    <dgm:pt modelId="{AB05CE33-044E-4C8F-B63B-ED0C80A1976D}" type="pres">
      <dgm:prSet presAssocID="{B758B8C4-E63F-45F7-9DEE-E40434EA8C65}" presName="node" presStyleLbl="node1" presStyleIdx="1" presStyleCnt="3">
        <dgm:presLayoutVars>
          <dgm:bulletEnabled val="1"/>
        </dgm:presLayoutVars>
      </dgm:prSet>
      <dgm:spPr/>
    </dgm:pt>
    <dgm:pt modelId="{05035D93-AF3A-4DC4-97A5-60AA2939B9D0}" type="pres">
      <dgm:prSet presAssocID="{B0101400-54BD-4389-B1A2-A47162D6E715}" presName="sibTrans" presStyleLbl="sibTrans2D1" presStyleIdx="1" presStyleCnt="3"/>
      <dgm:spPr/>
    </dgm:pt>
    <dgm:pt modelId="{BE3AB5A0-B95B-4419-863F-3DFA22441542}" type="pres">
      <dgm:prSet presAssocID="{B0101400-54BD-4389-B1A2-A47162D6E715}" presName="connectorText" presStyleLbl="sibTrans2D1" presStyleIdx="1" presStyleCnt="3"/>
      <dgm:spPr/>
    </dgm:pt>
    <dgm:pt modelId="{BD8354D9-F0FB-4CC1-9F57-F269D3F2ED17}" type="pres">
      <dgm:prSet presAssocID="{CA0D82B0-C84C-4760-B07B-898C060A9520}" presName="node" presStyleLbl="node1" presStyleIdx="2" presStyleCnt="3">
        <dgm:presLayoutVars>
          <dgm:bulletEnabled val="1"/>
        </dgm:presLayoutVars>
      </dgm:prSet>
      <dgm:spPr/>
    </dgm:pt>
    <dgm:pt modelId="{098D7379-73EC-456E-8928-5AD61A6A47DA}" type="pres">
      <dgm:prSet presAssocID="{476EB6E3-CD2A-443F-85ED-79B5A94FE78B}" presName="sibTrans" presStyleLbl="sibTrans2D1" presStyleIdx="2" presStyleCnt="3"/>
      <dgm:spPr/>
    </dgm:pt>
    <dgm:pt modelId="{C15337A8-A361-4B85-BEE6-CFF969326B7D}" type="pres">
      <dgm:prSet presAssocID="{476EB6E3-CD2A-443F-85ED-79B5A94FE78B}" presName="connectorText" presStyleLbl="sibTrans2D1" presStyleIdx="2" presStyleCnt="3"/>
      <dgm:spPr/>
    </dgm:pt>
  </dgm:ptLst>
  <dgm:cxnLst>
    <dgm:cxn modelId="{D367FE03-270A-4A7C-8E5F-D4199DBE83CC}" type="presOf" srcId="{476EB6E3-CD2A-443F-85ED-79B5A94FE78B}" destId="{098D7379-73EC-456E-8928-5AD61A6A47DA}" srcOrd="0" destOrd="0" presId="urn:microsoft.com/office/officeart/2005/8/layout/cycle2"/>
    <dgm:cxn modelId="{32F65F0B-4491-4FA8-A788-631CC33D0504}" type="presOf" srcId="{51AEF174-5492-4BB9-A648-59CD50445F43}" destId="{F1001CE2-AEE0-47A5-BBEF-E7389DF8C9DB}" srcOrd="0" destOrd="0" presId="urn:microsoft.com/office/officeart/2005/8/layout/cycle2"/>
    <dgm:cxn modelId="{90090F1E-EE1F-4EB7-AD12-2F56F3E22015}" type="presOf" srcId="{CA0D82B0-C84C-4760-B07B-898C060A9520}" destId="{BD8354D9-F0FB-4CC1-9F57-F269D3F2ED17}" srcOrd="0" destOrd="0" presId="urn:microsoft.com/office/officeart/2005/8/layout/cycle2"/>
    <dgm:cxn modelId="{B76B316A-5790-4C91-97CE-938972FFEE05}" srcId="{51AEF174-5492-4BB9-A648-59CD50445F43}" destId="{B758B8C4-E63F-45F7-9DEE-E40434EA8C65}" srcOrd="1" destOrd="0" parTransId="{4C3B8DA5-EBF0-42B3-BD80-D52C90CA05F4}" sibTransId="{B0101400-54BD-4389-B1A2-A47162D6E715}"/>
    <dgm:cxn modelId="{D3994C84-040C-4CC9-9677-5603469BB0AA}" type="presOf" srcId="{39592ED5-DCFA-4435-B2E6-1B94E4B55132}" destId="{4CA17B63-FFCF-4A14-98E4-AB2D65CC6E7A}" srcOrd="0" destOrd="0" presId="urn:microsoft.com/office/officeart/2005/8/layout/cycle2"/>
    <dgm:cxn modelId="{9FE6FC85-17ED-4664-A1E6-0AF31F07F74E}" type="presOf" srcId="{2A0A383D-D043-40B4-94C4-69ED8E31DE7F}" destId="{D21DFD86-F8C0-4140-9304-BF79978F6320}" srcOrd="0" destOrd="0" presId="urn:microsoft.com/office/officeart/2005/8/layout/cycle2"/>
    <dgm:cxn modelId="{F9F8378A-D291-478B-9135-821ED122A1D5}" srcId="{51AEF174-5492-4BB9-A648-59CD50445F43}" destId="{39592ED5-DCFA-4435-B2E6-1B94E4B55132}" srcOrd="0" destOrd="0" parTransId="{2E27C7D9-858E-4FA7-8E6E-22D5C6C7829E}" sibTransId="{2A0A383D-D043-40B4-94C4-69ED8E31DE7F}"/>
    <dgm:cxn modelId="{C4DC7D8A-E990-4442-A4C7-5A01247E3189}" type="presOf" srcId="{B758B8C4-E63F-45F7-9DEE-E40434EA8C65}" destId="{AB05CE33-044E-4C8F-B63B-ED0C80A1976D}" srcOrd="0" destOrd="0" presId="urn:microsoft.com/office/officeart/2005/8/layout/cycle2"/>
    <dgm:cxn modelId="{4B7C2FAB-17FC-46F7-86A6-EC9F44229357}" srcId="{51AEF174-5492-4BB9-A648-59CD50445F43}" destId="{CA0D82B0-C84C-4760-B07B-898C060A9520}" srcOrd="2" destOrd="0" parTransId="{C7483A29-0171-4B4C-BDE8-EAD9D3275571}" sibTransId="{476EB6E3-CD2A-443F-85ED-79B5A94FE78B}"/>
    <dgm:cxn modelId="{EA6D5BC2-72F3-4541-AAF4-50DD1D004901}" type="presOf" srcId="{476EB6E3-CD2A-443F-85ED-79B5A94FE78B}" destId="{C15337A8-A361-4B85-BEE6-CFF969326B7D}" srcOrd="1" destOrd="0" presId="urn:microsoft.com/office/officeart/2005/8/layout/cycle2"/>
    <dgm:cxn modelId="{2BB8C6D2-A8BE-413C-B955-FEE71B01E24B}" type="presOf" srcId="{B0101400-54BD-4389-B1A2-A47162D6E715}" destId="{BE3AB5A0-B95B-4419-863F-3DFA22441542}" srcOrd="1" destOrd="0" presId="urn:microsoft.com/office/officeart/2005/8/layout/cycle2"/>
    <dgm:cxn modelId="{13C765E4-4E26-4237-91B6-7F12895784C6}" type="presOf" srcId="{2A0A383D-D043-40B4-94C4-69ED8E31DE7F}" destId="{101487EB-F6F8-4D11-AC7B-175BAA63D122}" srcOrd="1" destOrd="0" presId="urn:microsoft.com/office/officeart/2005/8/layout/cycle2"/>
    <dgm:cxn modelId="{720D31F2-EAE4-409D-8719-DA43B9995723}" type="presOf" srcId="{B0101400-54BD-4389-B1A2-A47162D6E715}" destId="{05035D93-AF3A-4DC4-97A5-60AA2939B9D0}" srcOrd="0" destOrd="0" presId="urn:microsoft.com/office/officeart/2005/8/layout/cycle2"/>
    <dgm:cxn modelId="{C8820556-C9D3-4315-98A8-A8AA0642555A}" type="presParOf" srcId="{F1001CE2-AEE0-47A5-BBEF-E7389DF8C9DB}" destId="{4CA17B63-FFCF-4A14-98E4-AB2D65CC6E7A}" srcOrd="0" destOrd="0" presId="urn:microsoft.com/office/officeart/2005/8/layout/cycle2"/>
    <dgm:cxn modelId="{E5A5DDBA-BF0C-4EB1-9671-7219598935D1}" type="presParOf" srcId="{F1001CE2-AEE0-47A5-BBEF-E7389DF8C9DB}" destId="{D21DFD86-F8C0-4140-9304-BF79978F6320}" srcOrd="1" destOrd="0" presId="urn:microsoft.com/office/officeart/2005/8/layout/cycle2"/>
    <dgm:cxn modelId="{9DD01848-906F-4441-9A45-07F547FDEB70}" type="presParOf" srcId="{D21DFD86-F8C0-4140-9304-BF79978F6320}" destId="{101487EB-F6F8-4D11-AC7B-175BAA63D122}" srcOrd="0" destOrd="0" presId="urn:microsoft.com/office/officeart/2005/8/layout/cycle2"/>
    <dgm:cxn modelId="{5FE7F58A-20D9-467C-938F-5CAFD2A6793E}" type="presParOf" srcId="{F1001CE2-AEE0-47A5-BBEF-E7389DF8C9DB}" destId="{AB05CE33-044E-4C8F-B63B-ED0C80A1976D}" srcOrd="2" destOrd="0" presId="urn:microsoft.com/office/officeart/2005/8/layout/cycle2"/>
    <dgm:cxn modelId="{C259BF2D-6EC3-4687-BA38-1444F18D6FA2}" type="presParOf" srcId="{F1001CE2-AEE0-47A5-BBEF-E7389DF8C9DB}" destId="{05035D93-AF3A-4DC4-97A5-60AA2939B9D0}" srcOrd="3" destOrd="0" presId="urn:microsoft.com/office/officeart/2005/8/layout/cycle2"/>
    <dgm:cxn modelId="{95AA2E3E-AC13-4AA5-9660-7E894D1041D4}" type="presParOf" srcId="{05035D93-AF3A-4DC4-97A5-60AA2939B9D0}" destId="{BE3AB5A0-B95B-4419-863F-3DFA22441542}" srcOrd="0" destOrd="0" presId="urn:microsoft.com/office/officeart/2005/8/layout/cycle2"/>
    <dgm:cxn modelId="{16E05B2D-AD32-46EF-B2E2-DE1E3A950333}" type="presParOf" srcId="{F1001CE2-AEE0-47A5-BBEF-E7389DF8C9DB}" destId="{BD8354D9-F0FB-4CC1-9F57-F269D3F2ED17}" srcOrd="4" destOrd="0" presId="urn:microsoft.com/office/officeart/2005/8/layout/cycle2"/>
    <dgm:cxn modelId="{8C33C43E-0210-4627-A06E-75B7E54F0C35}" type="presParOf" srcId="{F1001CE2-AEE0-47A5-BBEF-E7389DF8C9DB}" destId="{098D7379-73EC-456E-8928-5AD61A6A47DA}" srcOrd="5" destOrd="0" presId="urn:microsoft.com/office/officeart/2005/8/layout/cycle2"/>
    <dgm:cxn modelId="{B9D35175-152C-4502-B66B-A4D037D9957E}" type="presParOf" srcId="{098D7379-73EC-456E-8928-5AD61A6A47DA}" destId="{C15337A8-A361-4B85-BEE6-CFF969326B7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DB257F-F9FD-42ED-AF3A-5379E7D5DC73}">
      <dsp:nvSpPr>
        <dsp:cNvPr id="0" name=""/>
        <dsp:cNvSpPr/>
      </dsp:nvSpPr>
      <dsp:spPr>
        <a:xfrm>
          <a:off x="1383" y="319479"/>
          <a:ext cx="3217414" cy="4608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pl-PL" sz="2000" b="1" kern="1200" dirty="0"/>
            <a:t>Czynności poszukiwawcze </a:t>
          </a:r>
        </a:p>
      </dsp:txBody>
      <dsp:txXfrm>
        <a:off x="1383" y="319479"/>
        <a:ext cx="3217414" cy="460800"/>
      </dsp:txXfrm>
    </dsp:sp>
    <dsp:sp modelId="{54C2E1D6-3E45-4CF4-9CDD-CBCFFE00A01B}">
      <dsp:nvSpPr>
        <dsp:cNvPr id="0" name=""/>
        <dsp:cNvSpPr/>
      </dsp:nvSpPr>
      <dsp:spPr>
        <a:xfrm>
          <a:off x="1383" y="780279"/>
          <a:ext cx="3217414" cy="432284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Font typeface="Arial" panose="020B0604020202020204" pitchFamily="34" charset="0"/>
            <a:buChar char="•"/>
          </a:pPr>
          <a:r>
            <a:rPr lang="pl-PL" sz="1600" kern="1200" dirty="0"/>
            <a:t>Zatrzymanie rzeczy i przeszukanie (art. 217, 219 – 231 k.p.k.)</a:t>
          </a:r>
        </a:p>
        <a:p>
          <a:pPr marL="171450" lvl="1" indent="-171450" algn="just" defTabSz="711200">
            <a:lnSpc>
              <a:spcPct val="90000"/>
            </a:lnSpc>
            <a:spcBef>
              <a:spcPct val="0"/>
            </a:spcBef>
            <a:spcAft>
              <a:spcPct val="15000"/>
            </a:spcAft>
            <a:buChar char="•"/>
          </a:pPr>
          <a:r>
            <a:rPr lang="pl-PL" sz="1600" kern="1200" dirty="0"/>
            <a:t>Kontrola korespondencji, przekazu informacji i przesyłek (art. 218 i 218a k.p.k.)</a:t>
          </a:r>
        </a:p>
        <a:p>
          <a:pPr marL="171450" lvl="1" indent="-171450" algn="just" defTabSz="711200">
            <a:lnSpc>
              <a:spcPct val="90000"/>
            </a:lnSpc>
            <a:spcBef>
              <a:spcPct val="0"/>
            </a:spcBef>
            <a:spcAft>
              <a:spcPct val="15000"/>
            </a:spcAft>
            <a:buChar char="•"/>
          </a:pPr>
          <a:r>
            <a:rPr lang="pl-PL" sz="1600" kern="1200" dirty="0"/>
            <a:t>Kontrola i utrwalanie rozmów (art. 237 – 242 k.p.k.)</a:t>
          </a:r>
        </a:p>
        <a:p>
          <a:pPr marL="171450" lvl="1" indent="-171450" algn="just" defTabSz="711200">
            <a:lnSpc>
              <a:spcPct val="90000"/>
            </a:lnSpc>
            <a:spcBef>
              <a:spcPct val="0"/>
            </a:spcBef>
            <a:spcAft>
              <a:spcPct val="15000"/>
            </a:spcAft>
            <a:buChar char="•"/>
          </a:pPr>
          <a:r>
            <a:rPr lang="pl-PL" sz="1600" kern="1200" dirty="0"/>
            <a:t>Poszukiwanie oskarżonego </a:t>
          </a:r>
          <a:r>
            <a:rPr lang="pl-PL" sz="1600" kern="1200" dirty="0">
              <a:sym typeface="Wingdings" pitchFamily="2" charset="2"/>
            </a:rPr>
            <a:t> uregulowane w rozdziale dot. środków przymusu! (art. 278 k.p.k.)</a:t>
          </a:r>
          <a:endParaRPr lang="pl-PL" sz="1600" kern="1200" dirty="0"/>
        </a:p>
      </dsp:txBody>
      <dsp:txXfrm>
        <a:off x="1383" y="780279"/>
        <a:ext cx="3217414" cy="4322845"/>
      </dsp:txXfrm>
    </dsp:sp>
    <dsp:sp modelId="{EAF566DA-CF3F-4F15-A416-858F8BF05B1A}">
      <dsp:nvSpPr>
        <dsp:cNvPr id="0" name=""/>
        <dsp:cNvSpPr/>
      </dsp:nvSpPr>
      <dsp:spPr>
        <a:xfrm>
          <a:off x="3669236" y="319479"/>
          <a:ext cx="4201396" cy="460800"/>
        </a:xfrm>
        <a:prstGeom prst="rect">
          <a:avLst/>
        </a:prstGeom>
        <a:solidFill>
          <a:schemeClr val="accent3">
            <a:hueOff val="467956"/>
            <a:satOff val="-126"/>
            <a:lumOff val="3824"/>
            <a:alphaOff val="0"/>
          </a:schemeClr>
        </a:solidFill>
        <a:ln w="12700" cap="flat" cmpd="sng" algn="ctr">
          <a:solidFill>
            <a:schemeClr val="accent3">
              <a:hueOff val="467956"/>
              <a:satOff val="-126"/>
              <a:lumOff val="382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pl-PL" sz="2000" b="1" kern="1200" dirty="0"/>
            <a:t>Czynności ujawniające </a:t>
          </a:r>
        </a:p>
      </dsp:txBody>
      <dsp:txXfrm>
        <a:off x="3669236" y="319479"/>
        <a:ext cx="4201396" cy="460800"/>
      </dsp:txXfrm>
    </dsp:sp>
    <dsp:sp modelId="{686CDD0D-05A3-4117-9A5D-2AB577EAF3D6}">
      <dsp:nvSpPr>
        <dsp:cNvPr id="0" name=""/>
        <dsp:cNvSpPr/>
      </dsp:nvSpPr>
      <dsp:spPr>
        <a:xfrm>
          <a:off x="3699158" y="780279"/>
          <a:ext cx="4141552" cy="4322845"/>
        </a:xfrm>
        <a:prstGeom prst="rect">
          <a:avLst/>
        </a:prstGeom>
        <a:solidFill>
          <a:schemeClr val="accent3">
            <a:tint val="40000"/>
            <a:alpha val="90000"/>
            <a:hueOff val="550030"/>
            <a:satOff val="6106"/>
            <a:lumOff val="858"/>
            <a:alphaOff val="0"/>
          </a:schemeClr>
        </a:solidFill>
        <a:ln w="12700" cap="flat" cmpd="sng" algn="ctr">
          <a:solidFill>
            <a:schemeClr val="accent3">
              <a:tint val="40000"/>
              <a:alpha val="90000"/>
              <a:hueOff val="550030"/>
              <a:satOff val="6106"/>
              <a:lumOff val="8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Font typeface="Arial" panose="020B0604020202020204" pitchFamily="34" charset="0"/>
            <a:buChar char="•"/>
          </a:pPr>
          <a:r>
            <a:rPr lang="pl-PL" sz="1600" kern="1200" dirty="0"/>
            <a:t>Przesłuchanie – świadków, oskarżonego, biegłych </a:t>
          </a:r>
        </a:p>
        <a:p>
          <a:pPr marL="171450" lvl="1" indent="-171450" algn="just" defTabSz="711200">
            <a:lnSpc>
              <a:spcPct val="90000"/>
            </a:lnSpc>
            <a:spcBef>
              <a:spcPct val="0"/>
            </a:spcBef>
            <a:spcAft>
              <a:spcPct val="15000"/>
            </a:spcAft>
            <a:buChar char="•"/>
          </a:pPr>
          <a:r>
            <a:rPr lang="pl-PL" sz="1600" kern="1200" dirty="0"/>
            <a:t>Okazanie i rozpoznanie – szczególna forma przesłuchania (art. 173 k.p.k.)</a:t>
          </a:r>
        </a:p>
        <a:p>
          <a:pPr marL="171450" lvl="1" indent="-171450" algn="just" defTabSz="711200">
            <a:lnSpc>
              <a:spcPct val="90000"/>
            </a:lnSpc>
            <a:spcBef>
              <a:spcPct val="0"/>
            </a:spcBef>
            <a:spcAft>
              <a:spcPct val="15000"/>
            </a:spcAft>
            <a:buChar char="•"/>
          </a:pPr>
          <a:r>
            <a:rPr lang="pl-PL" sz="1600" kern="1200" dirty="0"/>
            <a:t>Ekspertyza </a:t>
          </a:r>
        </a:p>
        <a:p>
          <a:pPr marL="171450" lvl="1" indent="-171450" algn="just" defTabSz="711200">
            <a:lnSpc>
              <a:spcPct val="90000"/>
            </a:lnSpc>
            <a:spcBef>
              <a:spcPct val="0"/>
            </a:spcBef>
            <a:spcAft>
              <a:spcPct val="15000"/>
            </a:spcAft>
            <a:buChar char="•"/>
          </a:pPr>
          <a:r>
            <a:rPr lang="pl-PL" sz="1600" kern="1200" dirty="0"/>
            <a:t>Oględziny (art. 207 – 208 k.p.k.)</a:t>
          </a:r>
        </a:p>
        <a:p>
          <a:pPr marL="171450" lvl="1" indent="-171450" algn="just" defTabSz="711200">
            <a:lnSpc>
              <a:spcPct val="90000"/>
            </a:lnSpc>
            <a:spcBef>
              <a:spcPct val="0"/>
            </a:spcBef>
            <a:spcAft>
              <a:spcPct val="15000"/>
            </a:spcAft>
            <a:buChar char="•"/>
          </a:pPr>
          <a:r>
            <a:rPr lang="pl-PL" sz="1600" kern="1200" dirty="0"/>
            <a:t>Oględziny i otwarcie zwłok (art. 209 – 210 k.p.k.) </a:t>
          </a:r>
        </a:p>
        <a:p>
          <a:pPr marL="171450" lvl="1" indent="-171450" algn="just" defTabSz="711200">
            <a:lnSpc>
              <a:spcPct val="90000"/>
            </a:lnSpc>
            <a:spcBef>
              <a:spcPct val="0"/>
            </a:spcBef>
            <a:spcAft>
              <a:spcPct val="15000"/>
            </a:spcAft>
            <a:buChar char="•"/>
          </a:pPr>
          <a:r>
            <a:rPr lang="pl-PL" sz="1600" kern="1200" dirty="0"/>
            <a:t>Odczytanie (art. 389, 391, 393 k.p.k.)</a:t>
          </a:r>
        </a:p>
        <a:p>
          <a:pPr marL="171450" lvl="1" indent="-171450" algn="just" defTabSz="711200">
            <a:lnSpc>
              <a:spcPct val="90000"/>
            </a:lnSpc>
            <a:spcBef>
              <a:spcPct val="0"/>
            </a:spcBef>
            <a:spcAft>
              <a:spcPct val="15000"/>
            </a:spcAft>
            <a:buChar char="•"/>
          </a:pPr>
          <a:r>
            <a:rPr lang="pl-PL" sz="1600" kern="1200" dirty="0"/>
            <a:t>Eksperyment procesowy (art. 211 k.p.k.)</a:t>
          </a:r>
        </a:p>
        <a:p>
          <a:pPr marL="171450" lvl="1" indent="-171450" algn="just" defTabSz="711200">
            <a:lnSpc>
              <a:spcPct val="90000"/>
            </a:lnSpc>
            <a:spcBef>
              <a:spcPct val="0"/>
            </a:spcBef>
            <a:spcAft>
              <a:spcPct val="15000"/>
            </a:spcAft>
            <a:buChar char="•"/>
          </a:pPr>
          <a:r>
            <a:rPr lang="pl-PL" sz="1600" kern="1200" dirty="0"/>
            <a:t>Badanie osoby oskarżonego i wywiad środowiskowy (art. 213 i 214 k.p.k.)</a:t>
          </a:r>
        </a:p>
        <a:p>
          <a:pPr marL="171450" lvl="1" indent="-171450" algn="just" defTabSz="711200">
            <a:lnSpc>
              <a:spcPct val="90000"/>
            </a:lnSpc>
            <a:spcBef>
              <a:spcPct val="0"/>
            </a:spcBef>
            <a:spcAft>
              <a:spcPct val="15000"/>
            </a:spcAft>
            <a:buChar char="•"/>
          </a:pPr>
          <a:r>
            <a:rPr lang="pl-PL" sz="1600" kern="1200" dirty="0"/>
            <a:t>Przesłuchanie świadka koronnego </a:t>
          </a:r>
        </a:p>
      </dsp:txBody>
      <dsp:txXfrm>
        <a:off x="3699158" y="780279"/>
        <a:ext cx="4141552" cy="4322845"/>
      </dsp:txXfrm>
    </dsp:sp>
    <dsp:sp modelId="{45EBCD7E-5E72-4270-B761-C90177848AE8}">
      <dsp:nvSpPr>
        <dsp:cNvPr id="0" name=""/>
        <dsp:cNvSpPr/>
      </dsp:nvSpPr>
      <dsp:spPr>
        <a:xfrm>
          <a:off x="8321070" y="319479"/>
          <a:ext cx="3217414" cy="460800"/>
        </a:xfrm>
        <a:prstGeom prst="rect">
          <a:avLst/>
        </a:prstGeom>
        <a:solidFill>
          <a:schemeClr val="accent3">
            <a:hueOff val="935912"/>
            <a:satOff val="-252"/>
            <a:lumOff val="7648"/>
            <a:alphaOff val="0"/>
          </a:schemeClr>
        </a:solidFill>
        <a:ln w="12700" cap="flat" cmpd="sng" algn="ctr">
          <a:solidFill>
            <a:schemeClr val="accent3">
              <a:hueOff val="935912"/>
              <a:satOff val="-252"/>
              <a:lumOff val="764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pl-PL" sz="2000" b="1" kern="1200" dirty="0"/>
            <a:t>Czynności kontrolujące </a:t>
          </a:r>
        </a:p>
      </dsp:txBody>
      <dsp:txXfrm>
        <a:off x="8321070" y="319479"/>
        <a:ext cx="3217414" cy="460800"/>
      </dsp:txXfrm>
    </dsp:sp>
    <dsp:sp modelId="{4AF86DE1-436F-4DB3-B845-18B1A9481C88}">
      <dsp:nvSpPr>
        <dsp:cNvPr id="0" name=""/>
        <dsp:cNvSpPr/>
      </dsp:nvSpPr>
      <dsp:spPr>
        <a:xfrm>
          <a:off x="8321070" y="780279"/>
          <a:ext cx="3217414" cy="4322845"/>
        </a:xfrm>
        <a:prstGeom prst="rect">
          <a:avLst/>
        </a:prstGeom>
        <a:solidFill>
          <a:schemeClr val="accent3">
            <a:tint val="40000"/>
            <a:alpha val="90000"/>
            <a:hueOff val="1100059"/>
            <a:satOff val="12212"/>
            <a:lumOff val="1716"/>
            <a:alphaOff val="0"/>
          </a:schemeClr>
        </a:solidFill>
        <a:ln w="12700" cap="flat" cmpd="sng" algn="ctr">
          <a:solidFill>
            <a:schemeClr val="accent3">
              <a:tint val="40000"/>
              <a:alpha val="90000"/>
              <a:hueOff val="1100059"/>
              <a:satOff val="12212"/>
              <a:lumOff val="17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Konfrontacja  (art. 172 k.p.k.) </a:t>
          </a:r>
        </a:p>
        <a:p>
          <a:pPr marL="171450" lvl="1" indent="-171450" algn="just" defTabSz="711200">
            <a:lnSpc>
              <a:spcPct val="90000"/>
            </a:lnSpc>
            <a:spcBef>
              <a:spcPct val="0"/>
            </a:spcBef>
            <a:spcAft>
              <a:spcPct val="15000"/>
            </a:spcAft>
            <a:buChar char="•"/>
          </a:pPr>
          <a:r>
            <a:rPr lang="pl-PL" sz="1600" kern="1200" dirty="0"/>
            <a:t>Porównywanie oryginałów dowodów rzeczowych z kopiami </a:t>
          </a:r>
        </a:p>
        <a:p>
          <a:pPr marL="171450" lvl="1" indent="-171450" algn="just" defTabSz="711200">
            <a:lnSpc>
              <a:spcPct val="90000"/>
            </a:lnSpc>
            <a:spcBef>
              <a:spcPct val="0"/>
            </a:spcBef>
            <a:spcAft>
              <a:spcPct val="15000"/>
            </a:spcAft>
            <a:buChar char="•"/>
          </a:pPr>
          <a:r>
            <a:rPr lang="pl-PL" sz="1600" kern="1200" dirty="0"/>
            <a:t>Ponowienie tej samej czynności dowodowej </a:t>
          </a:r>
        </a:p>
      </dsp:txBody>
      <dsp:txXfrm>
        <a:off x="8321070" y="780279"/>
        <a:ext cx="3217414" cy="43228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17B63-FFCF-4A14-98E4-AB2D65CC6E7A}">
      <dsp:nvSpPr>
        <dsp:cNvPr id="0" name=""/>
        <dsp:cNvSpPr/>
      </dsp:nvSpPr>
      <dsp:spPr>
        <a:xfrm>
          <a:off x="2742747" y="926"/>
          <a:ext cx="2004034" cy="200403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pl-PL" sz="3400" kern="1200" dirty="0"/>
            <a:t>miejsca</a:t>
          </a:r>
        </a:p>
      </dsp:txBody>
      <dsp:txXfrm>
        <a:off x="3036231" y="294410"/>
        <a:ext cx="1417066" cy="1417066"/>
      </dsp:txXfrm>
    </dsp:sp>
    <dsp:sp modelId="{D21DFD86-F8C0-4140-9304-BF79978F6320}">
      <dsp:nvSpPr>
        <dsp:cNvPr id="0" name=""/>
        <dsp:cNvSpPr/>
      </dsp:nvSpPr>
      <dsp:spPr>
        <a:xfrm rot="3600000">
          <a:off x="4223136" y="1955110"/>
          <a:ext cx="533221" cy="67636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4263128" y="2021115"/>
        <a:ext cx="373255" cy="405817"/>
      </dsp:txXfrm>
    </dsp:sp>
    <dsp:sp modelId="{AB05CE33-044E-4C8F-B63B-ED0C80A1976D}">
      <dsp:nvSpPr>
        <dsp:cNvPr id="0" name=""/>
        <dsp:cNvSpPr/>
      </dsp:nvSpPr>
      <dsp:spPr>
        <a:xfrm>
          <a:off x="4247803" y="2607760"/>
          <a:ext cx="2004034" cy="2004034"/>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pl-PL" sz="3400" kern="1200" dirty="0"/>
            <a:t>osób</a:t>
          </a:r>
        </a:p>
      </dsp:txBody>
      <dsp:txXfrm>
        <a:off x="4541287" y="2901244"/>
        <a:ext cx="1417066" cy="1417066"/>
      </dsp:txXfrm>
    </dsp:sp>
    <dsp:sp modelId="{05035D93-AF3A-4DC4-97A5-60AA2939B9D0}">
      <dsp:nvSpPr>
        <dsp:cNvPr id="0" name=""/>
        <dsp:cNvSpPr/>
      </dsp:nvSpPr>
      <dsp:spPr>
        <a:xfrm rot="10800000">
          <a:off x="3493245" y="3271596"/>
          <a:ext cx="533221" cy="67636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rot="10800000">
        <a:off x="3653211" y="3406868"/>
        <a:ext cx="373255" cy="405817"/>
      </dsp:txXfrm>
    </dsp:sp>
    <dsp:sp modelId="{BD8354D9-F0FB-4CC1-9F57-F269D3F2ED17}">
      <dsp:nvSpPr>
        <dsp:cNvPr id="0" name=""/>
        <dsp:cNvSpPr/>
      </dsp:nvSpPr>
      <dsp:spPr>
        <a:xfrm>
          <a:off x="1237691" y="2607760"/>
          <a:ext cx="2004034" cy="200403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pl-PL" sz="3400" kern="1200" dirty="0"/>
            <a:t>rzeczy</a:t>
          </a:r>
        </a:p>
      </dsp:txBody>
      <dsp:txXfrm>
        <a:off x="1531175" y="2901244"/>
        <a:ext cx="1417066" cy="1417066"/>
      </dsp:txXfrm>
    </dsp:sp>
    <dsp:sp modelId="{098D7379-73EC-456E-8928-5AD61A6A47DA}">
      <dsp:nvSpPr>
        <dsp:cNvPr id="0" name=""/>
        <dsp:cNvSpPr/>
      </dsp:nvSpPr>
      <dsp:spPr>
        <a:xfrm rot="18000000">
          <a:off x="2718080" y="1981249"/>
          <a:ext cx="533221" cy="67636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2758072" y="2185788"/>
        <a:ext cx="373255" cy="40581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F5679-EA00-4C2D-967C-F2F6CFA019A9}" type="datetimeFigureOut">
              <a:rPr lang="pl-PL" smtClean="0"/>
              <a:t>17.11.2023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E80AD7-D0B6-4525-A69C-8DADC45D57C9}" type="slidenum">
              <a:rPr lang="pl-PL" smtClean="0"/>
              <a:t>‹#›</a:t>
            </a:fld>
            <a:endParaRPr lang="pl-PL"/>
          </a:p>
        </p:txBody>
      </p:sp>
    </p:spTree>
    <p:extLst>
      <p:ext uri="{BB962C8B-B14F-4D97-AF65-F5344CB8AC3E}">
        <p14:creationId xmlns:p14="http://schemas.microsoft.com/office/powerpoint/2010/main" val="79118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22403C0-0DE2-4A9B-8F39-EC06EB8586CE}" type="slidenum">
              <a:rPr lang="pl-PL" smtClean="0"/>
              <a:t>5</a:t>
            </a:fld>
            <a:endParaRPr lang="pl-PL"/>
          </a:p>
        </p:txBody>
      </p:sp>
    </p:spTree>
    <p:extLst>
      <p:ext uri="{BB962C8B-B14F-4D97-AF65-F5344CB8AC3E}">
        <p14:creationId xmlns:p14="http://schemas.microsoft.com/office/powerpoint/2010/main" val="127704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pl-PL"/>
              <a:t>Kliknij, aby edytować styl</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43FB9BC5-6B7E-4B14-8C4C-A1560ADEDE22}" type="datetimeFigureOut">
              <a:rPr lang="pl-PL" smtClean="0"/>
              <a:t>17.11.2023</a:t>
            </a:fld>
            <a:endParaRPr lang="pl-PL"/>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D2BF989-922C-4520-9AB3-C053ECDA45F3}" type="slidenum">
              <a:rPr lang="pl-PL" smtClean="0"/>
              <a:t>‹#›</a:t>
            </a:fld>
            <a:endParaRPr lang="pl-PL"/>
          </a:p>
        </p:txBody>
      </p:sp>
    </p:spTree>
    <p:extLst>
      <p:ext uri="{BB962C8B-B14F-4D97-AF65-F5344CB8AC3E}">
        <p14:creationId xmlns:p14="http://schemas.microsoft.com/office/powerpoint/2010/main" val="250132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3FB9BC5-6B7E-4B14-8C4C-A1560ADEDE22}" type="datetimeFigureOut">
              <a:rPr lang="pl-PL" smtClean="0"/>
              <a:t>17.11.2023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2BF989-922C-4520-9AB3-C053ECDA45F3}" type="slidenum">
              <a:rPr lang="pl-PL" smtClean="0"/>
              <a:t>‹#›</a:t>
            </a:fld>
            <a:endParaRPr lang="pl-PL"/>
          </a:p>
        </p:txBody>
      </p:sp>
    </p:spTree>
    <p:extLst>
      <p:ext uri="{BB962C8B-B14F-4D97-AF65-F5344CB8AC3E}">
        <p14:creationId xmlns:p14="http://schemas.microsoft.com/office/powerpoint/2010/main" val="1010984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3FB9BC5-6B7E-4B14-8C4C-A1560ADEDE22}" type="datetimeFigureOut">
              <a:rPr lang="pl-PL" smtClean="0"/>
              <a:t>17.11.2023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2BF989-922C-4520-9AB3-C053ECDA45F3}" type="slidenum">
              <a:rPr lang="pl-PL" smtClean="0"/>
              <a:t>‹#›</a:t>
            </a:fld>
            <a:endParaRPr lang="pl-PL"/>
          </a:p>
        </p:txBody>
      </p:sp>
    </p:spTree>
    <p:extLst>
      <p:ext uri="{BB962C8B-B14F-4D97-AF65-F5344CB8AC3E}">
        <p14:creationId xmlns:p14="http://schemas.microsoft.com/office/powerpoint/2010/main" val="141299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3FB9BC5-6B7E-4B14-8C4C-A1560ADEDE22}" type="datetimeFigureOut">
              <a:rPr lang="pl-PL" smtClean="0"/>
              <a:t>17.11.2023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2BF989-922C-4520-9AB3-C053ECDA45F3}" type="slidenum">
              <a:rPr lang="pl-PL" smtClean="0"/>
              <a:t>‹#›</a:t>
            </a:fld>
            <a:endParaRPr lang="pl-PL"/>
          </a:p>
        </p:txBody>
      </p:sp>
    </p:spTree>
    <p:extLst>
      <p:ext uri="{BB962C8B-B14F-4D97-AF65-F5344CB8AC3E}">
        <p14:creationId xmlns:p14="http://schemas.microsoft.com/office/powerpoint/2010/main" val="98185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3FB9BC5-6B7E-4B14-8C4C-A1560ADEDE22}" type="datetimeFigureOut">
              <a:rPr lang="pl-PL" smtClean="0"/>
              <a:t>17.11.2023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2BF989-922C-4520-9AB3-C053ECDA45F3}" type="slidenum">
              <a:rPr lang="pl-PL" smtClean="0"/>
              <a:t>‹#›</a:t>
            </a:fld>
            <a:endParaRPr lang="pl-PL"/>
          </a:p>
        </p:txBody>
      </p:sp>
    </p:spTree>
    <p:extLst>
      <p:ext uri="{BB962C8B-B14F-4D97-AF65-F5344CB8AC3E}">
        <p14:creationId xmlns:p14="http://schemas.microsoft.com/office/powerpoint/2010/main" val="2460749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3FB9BC5-6B7E-4B14-8C4C-A1560ADEDE22}" type="datetimeFigureOut">
              <a:rPr lang="pl-PL" smtClean="0"/>
              <a:t>17.11.2023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2BF989-922C-4520-9AB3-C053ECDA45F3}" type="slidenum">
              <a:rPr lang="pl-PL" smtClean="0"/>
              <a:t>‹#›</a:t>
            </a:fld>
            <a:endParaRPr lang="pl-PL"/>
          </a:p>
        </p:txBody>
      </p:sp>
    </p:spTree>
    <p:extLst>
      <p:ext uri="{BB962C8B-B14F-4D97-AF65-F5344CB8AC3E}">
        <p14:creationId xmlns:p14="http://schemas.microsoft.com/office/powerpoint/2010/main" val="808186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3FB9BC5-6B7E-4B14-8C4C-A1560ADEDE22}" type="datetimeFigureOut">
              <a:rPr lang="pl-PL" smtClean="0"/>
              <a:t>17.11.2023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D2BF989-922C-4520-9AB3-C053ECDA45F3}" type="slidenum">
              <a:rPr lang="pl-PL" smtClean="0"/>
              <a:t>‹#›</a:t>
            </a:fld>
            <a:endParaRPr lang="pl-PL"/>
          </a:p>
        </p:txBody>
      </p:sp>
    </p:spTree>
    <p:extLst>
      <p:ext uri="{BB962C8B-B14F-4D97-AF65-F5344CB8AC3E}">
        <p14:creationId xmlns:p14="http://schemas.microsoft.com/office/powerpoint/2010/main" val="3475639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3FB9BC5-6B7E-4B14-8C4C-A1560ADEDE22}" type="datetimeFigureOut">
              <a:rPr lang="pl-PL" smtClean="0"/>
              <a:t>17.11.2023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D2BF989-922C-4520-9AB3-C053ECDA45F3}" type="slidenum">
              <a:rPr lang="pl-PL" smtClean="0"/>
              <a:t>‹#›</a:t>
            </a:fld>
            <a:endParaRPr lang="pl-PL"/>
          </a:p>
        </p:txBody>
      </p:sp>
    </p:spTree>
    <p:extLst>
      <p:ext uri="{BB962C8B-B14F-4D97-AF65-F5344CB8AC3E}">
        <p14:creationId xmlns:p14="http://schemas.microsoft.com/office/powerpoint/2010/main" val="1382121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B9BC5-6B7E-4B14-8C4C-A1560ADEDE22}" type="datetimeFigureOut">
              <a:rPr lang="pl-PL" smtClean="0"/>
              <a:t>17.11.2023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D2BF989-922C-4520-9AB3-C053ECDA45F3}" type="slidenum">
              <a:rPr lang="pl-PL" smtClean="0"/>
              <a:t>‹#›</a:t>
            </a:fld>
            <a:endParaRPr lang="pl-PL"/>
          </a:p>
        </p:txBody>
      </p:sp>
    </p:spTree>
    <p:extLst>
      <p:ext uri="{BB962C8B-B14F-4D97-AF65-F5344CB8AC3E}">
        <p14:creationId xmlns:p14="http://schemas.microsoft.com/office/powerpoint/2010/main" val="2205441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pl-PL"/>
              <a:t>Edytuj style wzorca tekstu</a:t>
            </a:r>
          </a:p>
        </p:txBody>
      </p:sp>
      <p:sp>
        <p:nvSpPr>
          <p:cNvPr id="5" name="Date Placeholder 4"/>
          <p:cNvSpPr>
            <a:spLocks noGrp="1"/>
          </p:cNvSpPr>
          <p:nvPr>
            <p:ph type="dt" sz="half" idx="10"/>
          </p:nvPr>
        </p:nvSpPr>
        <p:spPr/>
        <p:txBody>
          <a:bodyPr/>
          <a:lstStyle/>
          <a:p>
            <a:fld id="{43FB9BC5-6B7E-4B14-8C4C-A1560ADEDE22}" type="datetimeFigureOut">
              <a:rPr lang="pl-PL" smtClean="0"/>
              <a:t>17.11.2023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D2BF989-922C-4520-9AB3-C053ECDA45F3}" type="slidenum">
              <a:rPr lang="pl-PL" smtClean="0"/>
              <a:t>‹#›</a:t>
            </a:fld>
            <a:endParaRPr lang="pl-PL"/>
          </a:p>
        </p:txBody>
      </p:sp>
    </p:spTree>
    <p:extLst>
      <p:ext uri="{BB962C8B-B14F-4D97-AF65-F5344CB8AC3E}">
        <p14:creationId xmlns:p14="http://schemas.microsoft.com/office/powerpoint/2010/main" val="114882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43FB9BC5-6B7E-4B14-8C4C-A1560ADEDE22}" type="datetimeFigureOut">
              <a:rPr lang="pl-PL" smtClean="0"/>
              <a:t>17.11.2023</a:t>
            </a:fld>
            <a:endParaRPr lang="pl-PL"/>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D2BF989-922C-4520-9AB3-C053ECDA45F3}" type="slidenum">
              <a:rPr lang="pl-PL" smtClean="0"/>
              <a:t>‹#›</a:t>
            </a:fld>
            <a:endParaRPr lang="pl-PL"/>
          </a:p>
        </p:txBody>
      </p:sp>
    </p:spTree>
    <p:extLst>
      <p:ext uri="{BB962C8B-B14F-4D97-AF65-F5344CB8AC3E}">
        <p14:creationId xmlns:p14="http://schemas.microsoft.com/office/powerpoint/2010/main" val="88462954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43FB9BC5-6B7E-4B14-8C4C-A1560ADEDE22}" type="datetimeFigureOut">
              <a:rPr lang="pl-PL" smtClean="0"/>
              <a:t>17.11.2023</a:t>
            </a:fld>
            <a:endParaRPr lang="pl-PL"/>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pl-PL"/>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D2BF989-922C-4520-9AB3-C053ECDA45F3}" type="slidenum">
              <a:rPr lang="pl-PL" smtClean="0"/>
              <a:t>‹#›</a:t>
            </a:fld>
            <a:endParaRPr lang="pl-PL"/>
          </a:p>
        </p:txBody>
      </p:sp>
    </p:spTree>
    <p:extLst>
      <p:ext uri="{BB962C8B-B14F-4D97-AF65-F5344CB8AC3E}">
        <p14:creationId xmlns:p14="http://schemas.microsoft.com/office/powerpoint/2010/main" val="149001739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324895-1CAC-9DD4-136E-964F029E5219}"/>
              </a:ext>
            </a:extLst>
          </p:cNvPr>
          <p:cNvSpPr>
            <a:spLocks noGrp="1"/>
          </p:cNvSpPr>
          <p:nvPr>
            <p:ph type="ctrTitle"/>
          </p:nvPr>
        </p:nvSpPr>
        <p:spPr/>
        <p:txBody>
          <a:bodyPr/>
          <a:lstStyle/>
          <a:p>
            <a:r>
              <a:rPr lang="pl-PL" dirty="0"/>
              <a:t>POSZCZEGÓLNE CZYNNOŚCI DOWODOWE</a:t>
            </a:r>
          </a:p>
        </p:txBody>
      </p:sp>
      <p:sp>
        <p:nvSpPr>
          <p:cNvPr id="3" name="Podtytuł 2">
            <a:extLst>
              <a:ext uri="{FF2B5EF4-FFF2-40B4-BE49-F238E27FC236}">
                <a16:creationId xmlns:a16="http://schemas.microsoft.com/office/drawing/2014/main" id="{AFE9523C-4044-174F-7F2D-4496F3D6BBF7}"/>
              </a:ext>
            </a:extLst>
          </p:cNvPr>
          <p:cNvSpPr>
            <a:spLocks noGrp="1"/>
          </p:cNvSpPr>
          <p:nvPr>
            <p:ph type="subTitle" idx="1"/>
          </p:nvPr>
        </p:nvSpPr>
        <p:spPr/>
        <p:txBody>
          <a:bodyPr/>
          <a:lstStyle/>
          <a:p>
            <a:r>
              <a:rPr lang="pl-PL" dirty="0"/>
              <a:t>dr Karol Jarząbek</a:t>
            </a:r>
          </a:p>
        </p:txBody>
      </p:sp>
    </p:spTree>
    <p:extLst>
      <p:ext uri="{BB962C8B-B14F-4D97-AF65-F5344CB8AC3E}">
        <p14:creationId xmlns:p14="http://schemas.microsoft.com/office/powerpoint/2010/main" val="3628965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78196" y="392929"/>
            <a:ext cx="10783540" cy="1450757"/>
          </a:xfrm>
        </p:spPr>
        <p:txBody>
          <a:bodyPr>
            <a:normAutofit fontScale="90000"/>
          </a:bodyPr>
          <a:lstStyle/>
          <a:p>
            <a:r>
              <a:rPr lang="pl-PL" dirty="0"/>
              <a:t>Przeszukanie – podstawy prawne, sposób dokonania</a:t>
            </a:r>
          </a:p>
        </p:txBody>
      </p:sp>
      <p:sp>
        <p:nvSpPr>
          <p:cNvPr id="3" name="Symbol zastępczy zawartości 2"/>
          <p:cNvSpPr>
            <a:spLocks noGrp="1"/>
          </p:cNvSpPr>
          <p:nvPr>
            <p:ph idx="1"/>
          </p:nvPr>
        </p:nvSpPr>
        <p:spPr>
          <a:xfrm>
            <a:off x="276447" y="1951075"/>
            <a:ext cx="11485289" cy="5141168"/>
          </a:xfrm>
        </p:spPr>
        <p:txBody>
          <a:bodyPr>
            <a:normAutofit/>
          </a:bodyPr>
          <a:lstStyle/>
          <a:p>
            <a:pPr marL="0" indent="0" algn="just">
              <a:buNone/>
            </a:pPr>
            <a:r>
              <a:rPr lang="pl-PL" sz="2400" dirty="0"/>
              <a:t>Podmioty uprawnione do dokonania przeszukania (art. 220 k.p.k.):</a:t>
            </a:r>
          </a:p>
          <a:p>
            <a:pPr marL="457200" indent="-457200" algn="just">
              <a:buFont typeface="+mj-lt"/>
              <a:buAutoNum type="arabicPeriod"/>
            </a:pPr>
            <a:r>
              <a:rPr lang="pl-PL" sz="2200" dirty="0"/>
              <a:t>prokurator </a:t>
            </a:r>
          </a:p>
          <a:p>
            <a:pPr marL="457200" indent="-457200" algn="just">
              <a:buFont typeface="+mj-lt"/>
              <a:buAutoNum type="arabicPeriod"/>
            </a:pPr>
            <a:r>
              <a:rPr lang="pl-PL" sz="2200" dirty="0"/>
              <a:t>Policja (lub inny uprawniony organ) na polecenie prokuratora lub sądu </a:t>
            </a:r>
          </a:p>
          <a:p>
            <a:pPr marL="457200" indent="-457200" algn="just">
              <a:buFont typeface="+mj-lt"/>
              <a:buAutoNum type="arabicPeriod"/>
            </a:pPr>
            <a:r>
              <a:rPr lang="pl-PL" sz="2200" dirty="0"/>
              <a:t>Policja z własnej inicjatywy, w </a:t>
            </a:r>
            <a:r>
              <a:rPr lang="pl-PL" sz="2200" u="sng" dirty="0"/>
              <a:t>wypadkach niecierpiących zwłoki</a:t>
            </a:r>
            <a:r>
              <a:rPr lang="pl-PL" sz="2200" dirty="0"/>
              <a:t> za okazaniem nakazu kierownika jednostki albo legitymacji służbowej </a:t>
            </a:r>
          </a:p>
          <a:p>
            <a:pPr lvl="1" algn="just">
              <a:buFontTx/>
              <a:buChar char="-"/>
            </a:pPr>
            <a:r>
              <a:rPr lang="pl-PL" sz="2000" dirty="0"/>
              <a:t>koniczne zatwierdzenie czynności przez sąd lub prokuratora </a:t>
            </a:r>
            <a:r>
              <a:rPr lang="pl-PL" sz="2000" b="1" dirty="0"/>
              <a:t>w terminie 7 dni (w zależności od etapu postępowania)</a:t>
            </a:r>
            <a:endParaRPr lang="pl-PL" sz="2000" dirty="0"/>
          </a:p>
          <a:p>
            <a:pPr lvl="1" algn="just">
              <a:buFontTx/>
              <a:buChar char="-"/>
            </a:pPr>
            <a:r>
              <a:rPr lang="pl-PL" sz="2000" dirty="0"/>
              <a:t>postanowienie sądu lub prokuratora należy doręczyć osobie, u której dokonano przeszukania na jej żądanie  </a:t>
            </a:r>
            <a:r>
              <a:rPr lang="pl-PL" sz="2000" dirty="0">
                <a:sym typeface="Wingdings" pitchFamily="2" charset="2"/>
              </a:rPr>
              <a:t> obowiązek pouczenia o tym uprawnieniu </a:t>
            </a:r>
          </a:p>
          <a:p>
            <a:pPr marL="0" lvl="2" indent="0" algn="just">
              <a:buFontTx/>
              <a:buChar char="-"/>
            </a:pPr>
            <a:endParaRPr lang="pl-PL" sz="1600" dirty="0">
              <a:sym typeface="Wingdings" pitchFamily="2" charset="2"/>
            </a:endParaRPr>
          </a:p>
        </p:txBody>
      </p:sp>
    </p:spTree>
    <p:extLst>
      <p:ext uri="{BB962C8B-B14F-4D97-AF65-F5344CB8AC3E}">
        <p14:creationId xmlns:p14="http://schemas.microsoft.com/office/powerpoint/2010/main" val="4103222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91544" y="188640"/>
            <a:ext cx="8351336" cy="786720"/>
          </a:xfrm>
        </p:spPr>
        <p:txBody>
          <a:bodyPr>
            <a:normAutofit fontScale="90000"/>
          </a:bodyPr>
          <a:lstStyle/>
          <a:p>
            <a:r>
              <a:rPr lang="pl-PL" dirty="0"/>
              <a:t>Przeszukanie – zasady i tryb </a:t>
            </a:r>
          </a:p>
        </p:txBody>
      </p:sp>
      <p:sp>
        <p:nvSpPr>
          <p:cNvPr id="3" name="Symbol zastępczy zawartości 2"/>
          <p:cNvSpPr>
            <a:spLocks noGrp="1"/>
          </p:cNvSpPr>
          <p:nvPr>
            <p:ph idx="1"/>
          </p:nvPr>
        </p:nvSpPr>
        <p:spPr>
          <a:xfrm>
            <a:off x="297712" y="1052736"/>
            <a:ext cx="11589488" cy="5688632"/>
          </a:xfrm>
        </p:spPr>
        <p:txBody>
          <a:bodyPr>
            <a:normAutofit fontScale="92500" lnSpcReduction="10000"/>
          </a:bodyPr>
          <a:lstStyle/>
          <a:p>
            <a:pPr marL="0" lvl="2" indent="0" algn="just">
              <a:buNone/>
            </a:pPr>
            <a:r>
              <a:rPr lang="pl-PL" sz="2800" dirty="0">
                <a:sym typeface="Wingdings" pitchFamily="2" charset="2"/>
              </a:rPr>
              <a:t>Zasady dokonywania przeszukania:</a:t>
            </a:r>
          </a:p>
          <a:p>
            <a:pPr marL="617220" lvl="3" indent="-342900" algn="just">
              <a:buFont typeface="+mj-lt"/>
              <a:buAutoNum type="arabicPeriod"/>
            </a:pPr>
            <a:r>
              <a:rPr lang="pl-PL" sz="2400" dirty="0">
                <a:sym typeface="Wingdings" pitchFamily="2" charset="2"/>
              </a:rPr>
              <a:t>art. 223 k.p.k. – przeszukania osoby i jej odzieży powinna (w miarę możliwości) dokonywać osoba tej samej płci</a:t>
            </a:r>
          </a:p>
          <a:p>
            <a:pPr marL="617220" lvl="3" indent="-342900" algn="just">
              <a:buFont typeface="+mj-lt"/>
              <a:buAutoNum type="arabicPeriod"/>
            </a:pPr>
            <a:r>
              <a:rPr lang="pl-PL" sz="2400" dirty="0">
                <a:sym typeface="Wingdings" pitchFamily="2" charset="2"/>
              </a:rPr>
              <a:t>art. 221 § 1 i 2 k.p.k. – pomieszczeń zamieszkałych co do zasady nie wolno przeszukiwać w porze nocnej (od 22 do 6 rano); chyba że:</a:t>
            </a:r>
          </a:p>
          <a:p>
            <a:pPr marL="548640" lvl="4" indent="0" algn="just">
              <a:buNone/>
            </a:pPr>
            <a:r>
              <a:rPr lang="pl-PL" sz="2400" dirty="0">
                <a:sym typeface="Wingdings" pitchFamily="2" charset="2"/>
              </a:rPr>
              <a:t>	- zachodzi wypadek niecierpiący zwłoki </a:t>
            </a:r>
          </a:p>
          <a:p>
            <a:pPr marL="548640" lvl="4" indent="0" algn="just">
              <a:buNone/>
            </a:pPr>
            <a:r>
              <a:rPr lang="pl-PL" sz="2400" dirty="0">
                <a:sym typeface="Wingdings" pitchFamily="2" charset="2"/>
              </a:rPr>
              <a:t>	- kontynuowane jest przeszukanie rozpoczęte w porze dziennej</a:t>
            </a:r>
          </a:p>
          <a:p>
            <a:pPr marL="611188" lvl="4" indent="-342900" algn="just">
              <a:buFont typeface="+mj-lt"/>
              <a:buAutoNum type="arabicPeriod" startAt="3"/>
            </a:pPr>
            <a:r>
              <a:rPr lang="pl-PL" sz="2400" dirty="0">
                <a:sym typeface="Wingdings" pitchFamily="2" charset="2"/>
              </a:rPr>
              <a:t>art. 221 § 3 k.p.k. – w porze nocnej można przeszukać lokale dostępne dla nieograniczonej liczby osób albo służące do przechowywania przedmiotów</a:t>
            </a:r>
          </a:p>
          <a:p>
            <a:pPr marL="611188" lvl="4" indent="-342900" algn="just">
              <a:buFont typeface="+mj-lt"/>
              <a:buAutoNum type="arabicPeriod" startAt="3"/>
            </a:pPr>
            <a:r>
              <a:rPr lang="pl-PL" sz="2400" dirty="0">
                <a:sym typeface="Wingdings" pitchFamily="2" charset="2"/>
              </a:rPr>
              <a:t>art. 222 § 1 k.p.k. – przeszukanie miejsc zamkniętych albo należących do instytucji państwowej lub samorządowej wymaga uprzedniego zawiadomienia kierownika tej instytucji  (jego zastępcę) albo organ nadrzędny </a:t>
            </a:r>
          </a:p>
          <a:p>
            <a:pPr marL="611188" lvl="4" indent="-342900" algn="just">
              <a:buFont typeface="+mj-lt"/>
              <a:buAutoNum type="arabicPeriod" startAt="3"/>
            </a:pPr>
            <a:r>
              <a:rPr lang="pl-PL" sz="2400" dirty="0">
                <a:sym typeface="Wingdings" pitchFamily="2" charset="2"/>
              </a:rPr>
              <a:t>art. 222 § 2 k.p.k. – przeszukanie miejsc zajętych przez wojsko może nastąpić w obecności dowódcy jednostki (albo osoby przez niego wyznaczonej</a:t>
            </a:r>
          </a:p>
          <a:p>
            <a:pPr marL="268288" lvl="4" indent="0" algn="just">
              <a:buNone/>
            </a:pPr>
            <a:endParaRPr lang="pl-PL" sz="2400" dirty="0">
              <a:sym typeface="Wingdings" pitchFamily="2" charset="2"/>
            </a:endParaRPr>
          </a:p>
          <a:p>
            <a:pPr marL="268288" lvl="4" indent="0" algn="just">
              <a:buNone/>
            </a:pPr>
            <a:r>
              <a:rPr lang="pl-PL" sz="2400" dirty="0">
                <a:sym typeface="Wingdings" pitchFamily="2" charset="2"/>
              </a:rPr>
              <a:t>Tryb przeszukania – art. 224 – 226 k.p.k. </a:t>
            </a:r>
          </a:p>
          <a:p>
            <a:pPr marL="268288" lvl="4" indent="0" algn="just">
              <a:buNone/>
            </a:pPr>
            <a:r>
              <a:rPr lang="pl-PL" sz="2400" dirty="0">
                <a:sym typeface="Wingdings" pitchFamily="2" charset="2"/>
              </a:rPr>
              <a:t>Ważne!  dopuszczalność wykorzystania jako dowodów dokumentów znalezionych podczas przeszukania, zawierających informacje niejawne lub objęte tajemnicą zawodową </a:t>
            </a:r>
            <a:r>
              <a:rPr lang="pl-PL" sz="2400" b="1" dirty="0">
                <a:sym typeface="Wingdings" pitchFamily="2" charset="2"/>
              </a:rPr>
              <a:t>art. 226 k.p.k. i art. 179 i 180 k.p.k. </a:t>
            </a:r>
            <a:endParaRPr lang="pl-PL" sz="2400" dirty="0">
              <a:sym typeface="Wingdings" pitchFamily="2" charset="2"/>
            </a:endParaRPr>
          </a:p>
          <a:p>
            <a:pPr marL="611188" lvl="4" indent="-342900" algn="just">
              <a:buFont typeface="+mj-lt"/>
              <a:buAutoNum type="arabicPeriod" startAt="3"/>
            </a:pPr>
            <a:endParaRPr lang="pl-PL" sz="2000" dirty="0">
              <a:sym typeface="Wingdings" pitchFamily="2" charset="2"/>
            </a:endParaRPr>
          </a:p>
          <a:p>
            <a:pPr algn="just"/>
            <a:endParaRPr lang="pl-PL" sz="2400" dirty="0"/>
          </a:p>
        </p:txBody>
      </p:sp>
    </p:spTree>
    <p:extLst>
      <p:ext uri="{BB962C8B-B14F-4D97-AF65-F5344CB8AC3E}">
        <p14:creationId xmlns:p14="http://schemas.microsoft.com/office/powerpoint/2010/main" val="3365312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i utrwalanie rozmów</a:t>
            </a:r>
          </a:p>
        </p:txBody>
      </p:sp>
      <p:sp>
        <p:nvSpPr>
          <p:cNvPr id="3" name="Symbol zastępczy zawartości 2"/>
          <p:cNvSpPr>
            <a:spLocks noGrp="1"/>
          </p:cNvSpPr>
          <p:nvPr>
            <p:ph idx="1"/>
          </p:nvPr>
        </p:nvSpPr>
        <p:spPr>
          <a:xfrm>
            <a:off x="269507" y="1831656"/>
            <a:ext cx="11492564" cy="5328592"/>
          </a:xfrm>
        </p:spPr>
        <p:txBody>
          <a:bodyPr>
            <a:normAutofit/>
          </a:bodyPr>
          <a:lstStyle/>
          <a:p>
            <a:pPr algn="just"/>
            <a:r>
              <a:rPr lang="pl-PL" dirty="0"/>
              <a:t>tzw. podsłuch procesowy </a:t>
            </a:r>
          </a:p>
          <a:p>
            <a:pPr algn="just"/>
            <a:r>
              <a:rPr lang="pl-PL" dirty="0"/>
              <a:t>Procesowa kontrola i utrwalanie, które są przewidziane w rozdziale 26 k.p.k. obejmują:</a:t>
            </a:r>
          </a:p>
          <a:p>
            <a:pPr marL="4572" lvl="1" indent="0" algn="just">
              <a:buNone/>
            </a:pPr>
            <a:r>
              <a:rPr lang="pl-PL" sz="2200" dirty="0"/>
              <a:t>1) kontrolę i utrwalanie rozmów telefonicznych (art. 237 k.p.k.),</a:t>
            </a:r>
          </a:p>
          <a:p>
            <a:pPr marL="4572" lvl="1" indent="0" algn="just">
              <a:buNone/>
            </a:pPr>
            <a:r>
              <a:rPr lang="pl-PL" sz="2200" dirty="0"/>
              <a:t>2) kontrolę i utrwalanie przy użyciu środków technicznych treści innych (niż telefoniczne) rozmów lub przekazów informacji, w tym korespondencji przesyłanej pocztą elektroniczną, do której to kontroli stosuje się odpowiednio przepisy dotyczące rozmów telefonicznych (art. 241 k.p.k.).</a:t>
            </a:r>
          </a:p>
          <a:p>
            <a:pPr marL="342900" lvl="3" indent="-342900" algn="just"/>
            <a:endParaRPr lang="pl-PL" sz="2200" dirty="0">
              <a:sym typeface="Wingdings" pitchFamily="2" charset="2"/>
            </a:endParaRPr>
          </a:p>
          <a:p>
            <a:pPr marL="342900" lvl="3" indent="-342900" algn="just"/>
            <a:r>
              <a:rPr lang="pl-PL" sz="2200" dirty="0">
                <a:sym typeface="Wingdings" pitchFamily="2" charset="2"/>
              </a:rPr>
              <a:t>Cele podsłuchu procesowego:</a:t>
            </a:r>
          </a:p>
          <a:p>
            <a:pPr marL="617220" lvl="4" indent="-342900" algn="just"/>
            <a:r>
              <a:rPr lang="pl-PL" sz="2200" dirty="0">
                <a:sym typeface="Wingdings" pitchFamily="2" charset="2"/>
              </a:rPr>
              <a:t>a) wykrycie i uzyskanie dowodów </a:t>
            </a:r>
            <a:r>
              <a:rPr lang="pl-PL" sz="2200" b="1" dirty="0">
                <a:sym typeface="Wingdings" pitchFamily="2" charset="2"/>
              </a:rPr>
              <a:t>dla toczącego się postępowania karnego </a:t>
            </a:r>
          </a:p>
          <a:p>
            <a:pPr marL="617220" lvl="4" indent="-342900" algn="just"/>
            <a:r>
              <a:rPr lang="pl-PL" sz="2200" dirty="0">
                <a:sym typeface="Wingdings" pitchFamily="2" charset="2"/>
              </a:rPr>
              <a:t>b) zapobieżenie popełnieniu nowego przestępstwa z katalogu wskazanego w art. 237 </a:t>
            </a:r>
            <a:r>
              <a:rPr lang="pl-PL" sz="2400" dirty="0">
                <a:sym typeface="Wingdings" pitchFamily="2" charset="2"/>
              </a:rPr>
              <a:t>§ 3 k.p.k.</a:t>
            </a:r>
            <a:endParaRPr lang="pl-PL" sz="2200" dirty="0"/>
          </a:p>
          <a:p>
            <a:pPr algn="just"/>
            <a:r>
              <a:rPr lang="pl-PL" dirty="0"/>
              <a:t>Funkcje:</a:t>
            </a:r>
          </a:p>
          <a:p>
            <a:pPr lvl="1" algn="just"/>
            <a:r>
              <a:rPr lang="pl-PL" dirty="0"/>
              <a:t>poszukiwawcza i zapobiegawcza </a:t>
            </a: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5628" y="0"/>
            <a:ext cx="2474160" cy="1867402"/>
          </a:xfrm>
          <a:prstGeom prst="rect">
            <a:avLst/>
          </a:prstGeom>
        </p:spPr>
      </p:pic>
    </p:spTree>
    <p:extLst>
      <p:ext uri="{BB962C8B-B14F-4D97-AF65-F5344CB8AC3E}">
        <p14:creationId xmlns:p14="http://schemas.microsoft.com/office/powerpoint/2010/main" val="1791842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4635" y="-6052"/>
            <a:ext cx="9216909" cy="1517218"/>
          </a:xfrm>
        </p:spPr>
        <p:txBody>
          <a:bodyPr/>
          <a:lstStyle/>
          <a:p>
            <a:r>
              <a:rPr lang="pl-PL" dirty="0"/>
              <a:t>Kontrola i utrwalanie rozmów </a:t>
            </a:r>
          </a:p>
        </p:txBody>
      </p:sp>
      <p:sp>
        <p:nvSpPr>
          <p:cNvPr id="3" name="Symbol zastępczy zawartości 2"/>
          <p:cNvSpPr>
            <a:spLocks noGrp="1"/>
          </p:cNvSpPr>
          <p:nvPr>
            <p:ph idx="1"/>
          </p:nvPr>
        </p:nvSpPr>
        <p:spPr>
          <a:xfrm>
            <a:off x="192616" y="1511166"/>
            <a:ext cx="11550316" cy="5472608"/>
          </a:xfrm>
        </p:spPr>
        <p:txBody>
          <a:bodyPr>
            <a:noAutofit/>
          </a:bodyPr>
          <a:lstStyle/>
          <a:p>
            <a:pPr marL="0" indent="0" algn="just">
              <a:buNone/>
            </a:pPr>
            <a:r>
              <a:rPr lang="pl-PL" dirty="0"/>
              <a:t>- Dokonywana w </a:t>
            </a:r>
            <a:r>
              <a:rPr lang="pl-PL" b="1" dirty="0"/>
              <a:t>ramach procesu karnego</a:t>
            </a:r>
            <a:r>
              <a:rPr lang="pl-PL" dirty="0"/>
              <a:t> tzn. najwcześniej można zarządzić po wszczęciu postępowania przygotowawczego</a:t>
            </a:r>
          </a:p>
          <a:p>
            <a:pPr marL="0" indent="0" algn="just">
              <a:buNone/>
            </a:pPr>
            <a:r>
              <a:rPr lang="pl-PL" dirty="0"/>
              <a:t> - Dopuszczalna w procesie karnym wyłącznie na mocy </a:t>
            </a:r>
            <a:r>
              <a:rPr lang="pl-PL" b="1" dirty="0"/>
              <a:t>postanowienia sądu</a:t>
            </a:r>
          </a:p>
          <a:p>
            <a:pPr marL="0" indent="0" algn="just">
              <a:buNone/>
            </a:pPr>
            <a:r>
              <a:rPr lang="pl-PL" dirty="0"/>
              <a:t>- W wypadkach niecierpiących zwłoki, kontrolę i utrwalanie rozmów może zarządzić </a:t>
            </a:r>
            <a:r>
              <a:rPr lang="pl-PL" b="1" dirty="0"/>
              <a:t>także prokurator </a:t>
            </a:r>
          </a:p>
          <a:p>
            <a:pPr marL="274320" lvl="3" indent="0" algn="just">
              <a:buNone/>
            </a:pPr>
            <a:r>
              <a:rPr lang="pl-PL" dirty="0"/>
              <a:t>w ciągu 3 dni musi złożyć wniosek o zatwierdzenie postanowienia </a:t>
            </a:r>
          </a:p>
          <a:p>
            <a:pPr marL="274320" lvl="3" indent="0" algn="just">
              <a:buNone/>
            </a:pPr>
            <a:r>
              <a:rPr lang="pl-PL" dirty="0"/>
              <a:t>sąd rozpoznaje wniosek prokuratora w terminie </a:t>
            </a:r>
            <a:r>
              <a:rPr lang="pl-PL" b="1" dirty="0"/>
              <a:t>5 dni </a:t>
            </a:r>
          </a:p>
          <a:p>
            <a:pPr marL="274320" lvl="3" indent="0" algn="just">
              <a:buNone/>
            </a:pPr>
            <a:r>
              <a:rPr lang="pl-PL" dirty="0"/>
              <a:t>odmowa zatwierdzenia kontroli i utrwalania rozmów </a:t>
            </a:r>
            <a:r>
              <a:rPr lang="pl-PL" dirty="0">
                <a:sym typeface="Wingdings" pitchFamily="2" charset="2"/>
              </a:rPr>
              <a:t> sąd zarządza zniszczenie wszystkich utrwalonych zapisów </a:t>
            </a:r>
          </a:p>
          <a:p>
            <a:pPr marL="274320" lvl="4" indent="0" algn="just">
              <a:buNone/>
            </a:pPr>
            <a:r>
              <a:rPr lang="pl-PL" sz="2000" dirty="0">
                <a:sym typeface="Wingdings" pitchFamily="2" charset="2"/>
              </a:rPr>
              <a:t>prokurator może zaskarżyć postanowienie sądu. Wniesienie zażalenia wstrzymuje wykonanie postanowienia!</a:t>
            </a:r>
          </a:p>
          <a:p>
            <a:pPr marL="0" lvl="3" indent="0" algn="just">
              <a:buNone/>
            </a:pPr>
            <a:endParaRPr lang="pl-PL" sz="2000" dirty="0">
              <a:sym typeface="Wingdings" pitchFamily="2" charset="2"/>
            </a:endParaRPr>
          </a:p>
          <a:p>
            <a:pPr marL="0" lvl="3" indent="0" algn="just">
              <a:buNone/>
            </a:pPr>
            <a:r>
              <a:rPr lang="pl-PL" sz="2000" dirty="0">
                <a:sym typeface="Wingdings" pitchFamily="2" charset="2"/>
              </a:rPr>
              <a:t>Procedura przy zgodzie następczej: </a:t>
            </a:r>
          </a:p>
          <a:p>
            <a:pPr marL="0" lvl="3" indent="0" algn="just">
              <a:buNone/>
            </a:pPr>
            <a:r>
              <a:rPr lang="pl-PL" sz="2000" dirty="0">
                <a:sym typeface="Wingdings" pitchFamily="2" charset="2"/>
              </a:rPr>
              <a:t>wypadek niecierpiący zwłoki – prokurator wydaje postanowienie – występuje w ciągu 3 dni z wnioskiem do sądu o zatwierdzenie kontroli i utrwalania rozmów – sąd wydaje postanowienie w tym przedmiocie w ciągu 5 dni  </a:t>
            </a:r>
          </a:p>
          <a:p>
            <a:pPr marL="1051560" lvl="3" indent="0" algn="just">
              <a:buNone/>
            </a:pPr>
            <a:endParaRPr lang="pl-PL" sz="2000" dirty="0">
              <a:sym typeface="Wingdings" pitchFamily="2" charset="2"/>
            </a:endParaRP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573" y="0"/>
            <a:ext cx="2014427" cy="1520413"/>
          </a:xfrm>
          <a:prstGeom prst="rect">
            <a:avLst/>
          </a:prstGeom>
        </p:spPr>
      </p:pic>
    </p:spTree>
    <p:extLst>
      <p:ext uri="{BB962C8B-B14F-4D97-AF65-F5344CB8AC3E}">
        <p14:creationId xmlns:p14="http://schemas.microsoft.com/office/powerpoint/2010/main" val="4270547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Charakter terminu z art. 237 </a:t>
            </a:r>
            <a:r>
              <a:rPr lang="pl-PL" dirty="0">
                <a:sym typeface="Wingdings" pitchFamily="2" charset="2"/>
              </a:rPr>
              <a:t>§ 2 </a:t>
            </a:r>
            <a:endParaRPr lang="pl-PL" dirty="0"/>
          </a:p>
        </p:txBody>
      </p:sp>
      <p:sp>
        <p:nvSpPr>
          <p:cNvPr id="3" name="Symbol zastępczy zawartości 2"/>
          <p:cNvSpPr>
            <a:spLocks noGrp="1"/>
          </p:cNvSpPr>
          <p:nvPr>
            <p:ph idx="1"/>
          </p:nvPr>
        </p:nvSpPr>
        <p:spPr>
          <a:xfrm>
            <a:off x="1935126" y="2011680"/>
            <a:ext cx="9218427" cy="4750627"/>
          </a:xfrm>
        </p:spPr>
        <p:txBody>
          <a:bodyPr>
            <a:normAutofit/>
          </a:bodyPr>
          <a:lstStyle/>
          <a:p>
            <a:pPr marL="0" indent="0" algn="ctr">
              <a:buNone/>
            </a:pPr>
            <a:r>
              <a:rPr lang="pl-PL" b="1" dirty="0"/>
              <a:t>Wyrok SN z 3.12.2008 r., V KK 195/08 </a:t>
            </a:r>
          </a:p>
          <a:p>
            <a:pPr algn="just"/>
            <a:r>
              <a:rPr lang="pl-PL" dirty="0"/>
              <a:t>Zatwierdzenie przez sąd postanowienia prokuratora, o którym mowa w art. 237 § 2 k.p.k., ale z uchybieniem terminowi wskazanemu w tym przepisie dla rozstrzygnięcia w przedmiocie takiego zatwierdzenia, nie delegalizuje samej kontroli i utrwalania rozmów po upływie tego terminu i nie wywołuje skutków określonych w art. 238 § 3 in fine k.p.k., które odnoszą się tylko do postanowienia sądu o niezatwierdzeniu przez sąd uprzedniego postanowienia prokuratora o takiej kontroli, także bez względu na to, czy takie niezatwierdzenie nastąpiło przed upływem, czy już po upływie, tego terminu.</a:t>
            </a:r>
          </a:p>
        </p:txBody>
      </p:sp>
    </p:spTree>
    <p:extLst>
      <p:ext uri="{BB962C8B-B14F-4D97-AF65-F5344CB8AC3E}">
        <p14:creationId xmlns:p14="http://schemas.microsoft.com/office/powerpoint/2010/main" val="1365677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Charakter terminu z art. 237 </a:t>
            </a:r>
            <a:r>
              <a:rPr lang="pl-PL" dirty="0">
                <a:sym typeface="Wingdings" pitchFamily="2" charset="2"/>
              </a:rPr>
              <a:t>§ 2 </a:t>
            </a:r>
            <a:endParaRPr lang="pl-PL" dirty="0"/>
          </a:p>
        </p:txBody>
      </p:sp>
      <p:sp>
        <p:nvSpPr>
          <p:cNvPr id="3" name="Symbol zastępczy zawartości 2"/>
          <p:cNvSpPr>
            <a:spLocks noGrp="1"/>
          </p:cNvSpPr>
          <p:nvPr>
            <p:ph idx="1"/>
          </p:nvPr>
        </p:nvSpPr>
        <p:spPr/>
        <p:txBody>
          <a:bodyPr>
            <a:normAutofit lnSpcReduction="10000"/>
          </a:bodyPr>
          <a:lstStyle/>
          <a:p>
            <a:pPr algn="just"/>
            <a:r>
              <a:rPr lang="pl-PL" dirty="0"/>
              <a:t>Art. 237 </a:t>
            </a:r>
            <a:r>
              <a:rPr lang="pl-PL" dirty="0">
                <a:sym typeface="Wingdings" pitchFamily="2" charset="2"/>
              </a:rPr>
              <a:t>§ 2 wyznacza nieprzekraczalne granice czasowe, w których może nastąpić zatwierdzenie podsłuchu procesowego. </a:t>
            </a:r>
          </a:p>
          <a:p>
            <a:pPr algn="just"/>
            <a:r>
              <a:rPr lang="pl-PL" i="1" dirty="0"/>
              <a:t>Określenie w art. 237 § 2 pięciodniowego terminu do zatwierdzenia postanowienia prokuratora wskazuje, że w tym terminie ma zostać wyjaśniona kwestia legalności stosowanego podsłuchu, tak aby został on natychmiast przerwany, jeżeli brak jest podstaw do jego stosowania, bądź był prowadzony dalej jako legalny, gdy występują podstawy do jego stosowania</a:t>
            </a:r>
            <a:r>
              <a:rPr lang="pl-PL" dirty="0"/>
              <a:t>. </a:t>
            </a:r>
          </a:p>
          <a:p>
            <a:pPr algn="r"/>
            <a:r>
              <a:rPr lang="pl-PL" dirty="0"/>
              <a:t>J. Skorupka, </a:t>
            </a:r>
            <a:r>
              <a:rPr lang="pl-PL" i="1" dirty="0"/>
              <a:t>Czynności legalne warunkowo, </a:t>
            </a:r>
            <a:r>
              <a:rPr lang="pl-PL" dirty="0"/>
              <a:t>Prok. i Pr. 2015, nr 1-2, s. 74 </a:t>
            </a:r>
          </a:p>
          <a:p>
            <a:endParaRPr lang="pl-PL" dirty="0"/>
          </a:p>
          <a:p>
            <a:r>
              <a:rPr lang="pl-PL" dirty="0"/>
              <a:t>W tym ujęciu termin z art. 237 </a:t>
            </a:r>
            <a:r>
              <a:rPr lang="pl-PL" dirty="0">
                <a:sym typeface="Wingdings" pitchFamily="2" charset="2"/>
              </a:rPr>
              <a:t>§ 2 ma charakter </a:t>
            </a:r>
            <a:r>
              <a:rPr lang="pl-PL" b="1" dirty="0">
                <a:sym typeface="Wingdings" pitchFamily="2" charset="2"/>
              </a:rPr>
              <a:t>prekluzyjny. </a:t>
            </a:r>
            <a:endParaRPr lang="pl-PL" dirty="0"/>
          </a:p>
          <a:p>
            <a:endParaRPr lang="pl-PL" dirty="0"/>
          </a:p>
        </p:txBody>
      </p:sp>
    </p:spTree>
    <p:extLst>
      <p:ext uri="{BB962C8B-B14F-4D97-AF65-F5344CB8AC3E}">
        <p14:creationId xmlns:p14="http://schemas.microsoft.com/office/powerpoint/2010/main" val="3401695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98433"/>
            <a:ext cx="10058400" cy="1450757"/>
          </a:xfrm>
        </p:spPr>
        <p:txBody>
          <a:bodyPr/>
          <a:lstStyle/>
          <a:p>
            <a:r>
              <a:rPr lang="pl-PL" dirty="0"/>
              <a:t>Kontrola i utrwalanie rozmów </a:t>
            </a:r>
          </a:p>
        </p:txBody>
      </p:sp>
      <p:sp>
        <p:nvSpPr>
          <p:cNvPr id="4" name="Symbol zastępczy tekstu 3"/>
          <p:cNvSpPr>
            <a:spLocks noGrp="1"/>
          </p:cNvSpPr>
          <p:nvPr>
            <p:ph type="body" idx="1"/>
          </p:nvPr>
        </p:nvSpPr>
        <p:spPr>
          <a:xfrm>
            <a:off x="327259" y="1340768"/>
            <a:ext cx="5120640" cy="639762"/>
          </a:xfrm>
          <a:solidFill>
            <a:schemeClr val="accent1"/>
          </a:solidFill>
        </p:spPr>
        <p:txBody>
          <a:bodyPr>
            <a:normAutofit/>
          </a:bodyPr>
          <a:lstStyle/>
          <a:p>
            <a:r>
              <a:rPr lang="pl-PL" sz="2800" dirty="0"/>
              <a:t>Granice przedmiotowe </a:t>
            </a:r>
          </a:p>
        </p:txBody>
      </p:sp>
      <p:sp>
        <p:nvSpPr>
          <p:cNvPr id="5" name="Symbol zastępczy zawartości 4"/>
          <p:cNvSpPr>
            <a:spLocks noGrp="1"/>
          </p:cNvSpPr>
          <p:nvPr>
            <p:ph sz="half" idx="2"/>
          </p:nvPr>
        </p:nvSpPr>
        <p:spPr>
          <a:xfrm>
            <a:off x="327259" y="2174874"/>
            <a:ext cx="5696733" cy="4043046"/>
          </a:xfrm>
        </p:spPr>
        <p:txBody>
          <a:bodyPr>
            <a:normAutofit/>
          </a:bodyPr>
          <a:lstStyle/>
          <a:p>
            <a:pPr algn="just"/>
            <a:r>
              <a:rPr lang="pl-PL" dirty="0"/>
              <a:t>art. 237 </a:t>
            </a:r>
            <a:r>
              <a:rPr lang="pl-PL" dirty="0">
                <a:sym typeface="Wingdings" pitchFamily="2" charset="2"/>
              </a:rPr>
              <a:t>§ 3 k.p.k. </a:t>
            </a:r>
          </a:p>
          <a:p>
            <a:pPr algn="just"/>
            <a:r>
              <a:rPr lang="pl-PL" dirty="0">
                <a:sym typeface="Wingdings" pitchFamily="2" charset="2"/>
              </a:rPr>
              <a:t>zamknięty katalog najpoważniejszych przestępstw </a:t>
            </a:r>
          </a:p>
          <a:p>
            <a:pPr algn="just"/>
            <a:r>
              <a:rPr lang="pl-PL" dirty="0">
                <a:sym typeface="Wingdings" pitchFamily="2" charset="2"/>
              </a:rPr>
              <a:t>m.in. zabójstwo, uprowadzenie osoby, statku wodnego lub powietrznego, zamach na niepodległość lub integralność państwa, zorganizowana grupa przestępcza, mienie znacznej wartości</a:t>
            </a:r>
          </a:p>
          <a:p>
            <a:pPr marL="0" indent="0" algn="just">
              <a:buNone/>
            </a:pPr>
            <a:endParaRPr lang="pl-PL" dirty="0">
              <a:sym typeface="Wingdings" pitchFamily="2" charset="2"/>
            </a:endParaRPr>
          </a:p>
        </p:txBody>
      </p:sp>
      <p:sp>
        <p:nvSpPr>
          <p:cNvPr id="6" name="Symbol zastępczy tekstu 5"/>
          <p:cNvSpPr>
            <a:spLocks noGrp="1"/>
          </p:cNvSpPr>
          <p:nvPr>
            <p:ph type="body" sz="quarter" idx="3"/>
          </p:nvPr>
        </p:nvSpPr>
        <p:spPr>
          <a:xfrm>
            <a:off x="6622181" y="1340768"/>
            <a:ext cx="4744195" cy="639762"/>
          </a:xfrm>
          <a:solidFill>
            <a:schemeClr val="accent1"/>
          </a:solidFill>
        </p:spPr>
        <p:txBody>
          <a:bodyPr>
            <a:normAutofit/>
          </a:bodyPr>
          <a:lstStyle/>
          <a:p>
            <a:r>
              <a:rPr lang="pl-PL" sz="2800" dirty="0"/>
              <a:t>Granice podmiotowe </a:t>
            </a:r>
          </a:p>
        </p:txBody>
      </p:sp>
      <p:sp>
        <p:nvSpPr>
          <p:cNvPr id="7" name="Symbol zastępczy zawartości 6"/>
          <p:cNvSpPr>
            <a:spLocks noGrp="1"/>
          </p:cNvSpPr>
          <p:nvPr>
            <p:ph sz="quarter" idx="4"/>
          </p:nvPr>
        </p:nvSpPr>
        <p:spPr>
          <a:xfrm>
            <a:off x="6622181" y="2174874"/>
            <a:ext cx="4744195" cy="4422477"/>
          </a:xfrm>
        </p:spPr>
        <p:txBody>
          <a:bodyPr>
            <a:normAutofit/>
          </a:bodyPr>
          <a:lstStyle/>
          <a:p>
            <a:pPr algn="just"/>
            <a:r>
              <a:rPr lang="pl-PL" sz="2400" dirty="0"/>
              <a:t>Kontrolą można objąć:</a:t>
            </a:r>
          </a:p>
          <a:p>
            <a:pPr lvl="1" algn="just"/>
            <a:r>
              <a:rPr lang="pl-PL" sz="2000" dirty="0"/>
              <a:t>osobę podejrzaną; </a:t>
            </a:r>
          </a:p>
          <a:p>
            <a:pPr lvl="1" algn="just"/>
            <a:r>
              <a:rPr lang="pl-PL" sz="2000" dirty="0"/>
              <a:t>podejrzanego (oskarżonego)</a:t>
            </a:r>
          </a:p>
          <a:p>
            <a:pPr lvl="1" algn="just"/>
            <a:r>
              <a:rPr lang="pl-PL" sz="2000" dirty="0"/>
              <a:t>pokrzywdzonego </a:t>
            </a:r>
          </a:p>
          <a:p>
            <a:pPr lvl="1" algn="just"/>
            <a:r>
              <a:rPr lang="pl-PL" sz="2000" dirty="0"/>
              <a:t>inną osobę, z którą może kontaktować się oskarżony </a:t>
            </a:r>
          </a:p>
          <a:p>
            <a:pPr lvl="1" algn="just"/>
            <a:r>
              <a:rPr lang="pl-PL" sz="2000" dirty="0"/>
              <a:t>inną osobę, która może mieć związek ze sprawcą lub grożącym przestępstwem </a:t>
            </a:r>
          </a:p>
        </p:txBody>
      </p:sp>
      <p:pic>
        <p:nvPicPr>
          <p:cNvPr id="8" name="Obraz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0040" y="1110637"/>
            <a:ext cx="1499444" cy="483374"/>
          </a:xfrm>
          <a:prstGeom prst="rect">
            <a:avLst/>
          </a:prstGeom>
        </p:spPr>
      </p:pic>
    </p:spTree>
    <p:extLst>
      <p:ext uri="{BB962C8B-B14F-4D97-AF65-F5344CB8AC3E}">
        <p14:creationId xmlns:p14="http://schemas.microsoft.com/office/powerpoint/2010/main" val="5084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174282" y="149443"/>
            <a:ext cx="10058400" cy="1450757"/>
          </a:xfrm>
        </p:spPr>
        <p:txBody>
          <a:bodyPr/>
          <a:lstStyle/>
          <a:p>
            <a:r>
              <a:rPr lang="pl-PL" dirty="0"/>
              <a:t>Kontrola i utrwalanie rozmów</a:t>
            </a:r>
          </a:p>
        </p:txBody>
      </p:sp>
      <p:sp>
        <p:nvSpPr>
          <p:cNvPr id="8" name="Symbol zastępczy zawartości 7"/>
          <p:cNvSpPr>
            <a:spLocks noGrp="1"/>
          </p:cNvSpPr>
          <p:nvPr>
            <p:ph idx="1"/>
          </p:nvPr>
        </p:nvSpPr>
        <p:spPr>
          <a:xfrm>
            <a:off x="327259" y="1600200"/>
            <a:ext cx="10905423" cy="5141168"/>
          </a:xfrm>
        </p:spPr>
        <p:txBody>
          <a:bodyPr>
            <a:normAutofit/>
          </a:bodyPr>
          <a:lstStyle/>
          <a:p>
            <a:pPr algn="just"/>
            <a:r>
              <a:rPr lang="pl-PL" dirty="0"/>
              <a:t>Granice czasowe </a:t>
            </a:r>
          </a:p>
          <a:p>
            <a:pPr algn="just"/>
            <a:r>
              <a:rPr lang="pl-PL" dirty="0"/>
              <a:t>Kontrola powinna być zakończona niezwłocznie po ustaniu przyczyn wskazanych w art. 237 § 1 – 3 k.p.k. a najpóźniej z upływem okresu, na który została wprowadzona. </a:t>
            </a:r>
          </a:p>
          <a:p>
            <a:pPr algn="just"/>
            <a:r>
              <a:rPr lang="pl-PL" dirty="0"/>
              <a:t>Kontrolę można zarządzić na okres</a:t>
            </a:r>
            <a:r>
              <a:rPr lang="pl-PL" b="1" dirty="0"/>
              <a:t> 3 miesięcy. </a:t>
            </a:r>
          </a:p>
          <a:p>
            <a:pPr algn="just"/>
            <a:r>
              <a:rPr lang="pl-PL" dirty="0"/>
              <a:t>Możliwe przedłużenie, </a:t>
            </a:r>
            <a:r>
              <a:rPr lang="pl-PL" u="sng" dirty="0"/>
              <a:t>w szczególnie uzasadnionym wypadku, na okres najwyżej dalszych 3 miesięcy. </a:t>
            </a:r>
          </a:p>
          <a:p>
            <a:pPr algn="just"/>
            <a:r>
              <a:rPr lang="pl-PL" dirty="0"/>
              <a:t>Łącznie max. 6 miesięcy</a:t>
            </a:r>
          </a:p>
          <a:p>
            <a:pPr algn="just"/>
            <a:endParaRPr lang="pl-PL" dirty="0"/>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0688" y="4515619"/>
            <a:ext cx="2225749" cy="2225749"/>
          </a:xfrm>
          <a:prstGeom prst="rect">
            <a:avLst/>
          </a:prstGeom>
        </p:spPr>
      </p:pic>
    </p:spTree>
    <p:extLst>
      <p:ext uri="{BB962C8B-B14F-4D97-AF65-F5344CB8AC3E}">
        <p14:creationId xmlns:p14="http://schemas.microsoft.com/office/powerpoint/2010/main" val="1346835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545CE6-6210-EFF2-AEA4-1C98D7C27E03}"/>
              </a:ext>
            </a:extLst>
          </p:cNvPr>
          <p:cNvSpPr>
            <a:spLocks noGrp="1"/>
          </p:cNvSpPr>
          <p:nvPr>
            <p:ph type="title"/>
          </p:nvPr>
        </p:nvSpPr>
        <p:spPr/>
        <p:txBody>
          <a:bodyPr/>
          <a:lstStyle/>
          <a:p>
            <a:r>
              <a:rPr lang="pl-PL" dirty="0"/>
              <a:t>Wykorzystanie dowodu uzyskanego w wyniku kontroli</a:t>
            </a:r>
          </a:p>
        </p:txBody>
      </p:sp>
      <p:sp>
        <p:nvSpPr>
          <p:cNvPr id="3" name="Symbol zastępczy zawartości 2">
            <a:extLst>
              <a:ext uri="{FF2B5EF4-FFF2-40B4-BE49-F238E27FC236}">
                <a16:creationId xmlns:a16="http://schemas.microsoft.com/office/drawing/2014/main" id="{07D9A486-9628-ACED-E47D-F0626FCA340F}"/>
              </a:ext>
            </a:extLst>
          </p:cNvPr>
          <p:cNvSpPr>
            <a:spLocks noGrp="1"/>
          </p:cNvSpPr>
          <p:nvPr>
            <p:ph idx="1"/>
          </p:nvPr>
        </p:nvSpPr>
        <p:spPr/>
        <p:txBody>
          <a:bodyPr/>
          <a:lstStyle/>
          <a:p>
            <a:endParaRPr lang="pl-PL" dirty="0"/>
          </a:p>
          <a:p>
            <a:pPr algn="just"/>
            <a:r>
              <a:rPr lang="pl-PL" b="1" dirty="0"/>
              <a:t>Art. 237a: </a:t>
            </a:r>
            <a:r>
              <a:rPr lang="pl-PL" dirty="0"/>
              <a:t>Jeżeli w wyniku kontroli uzyskano dowód popełnienia przez osobę, wobec której kontrola była stosowana, innego przestępstwa ściganego z urzędu lub przestępstwa skarbowego niż przestępstwo objęte zarządzeniem kontroli, lub przestępstwa ściganego z urzędu lub przestępstwa skarbowego popełnionego przez inną osobę niż objętą zarządzeniem kontroli, prokurator podejmuje decyzję w przedmiocie wykorzystania tego dowodu w postępowaniu karnym.</a:t>
            </a:r>
          </a:p>
        </p:txBody>
      </p:sp>
    </p:spTree>
    <p:extLst>
      <p:ext uri="{BB962C8B-B14F-4D97-AF65-F5344CB8AC3E}">
        <p14:creationId xmlns:p14="http://schemas.microsoft.com/office/powerpoint/2010/main" val="234214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46E1F5-92C2-2423-53B5-749EF0504123}"/>
              </a:ext>
            </a:extLst>
          </p:cNvPr>
          <p:cNvSpPr>
            <a:spLocks noGrp="1"/>
          </p:cNvSpPr>
          <p:nvPr>
            <p:ph type="title"/>
          </p:nvPr>
        </p:nvSpPr>
        <p:spPr/>
        <p:txBody>
          <a:bodyPr/>
          <a:lstStyle/>
          <a:p>
            <a:r>
              <a:rPr lang="pl-PL" dirty="0"/>
              <a:t>Wykorzystanie dowodu uzyskanego w wyniku kontroli</a:t>
            </a:r>
          </a:p>
        </p:txBody>
      </p:sp>
      <p:sp>
        <p:nvSpPr>
          <p:cNvPr id="3" name="Symbol zastępczy zawartości 2">
            <a:extLst>
              <a:ext uri="{FF2B5EF4-FFF2-40B4-BE49-F238E27FC236}">
                <a16:creationId xmlns:a16="http://schemas.microsoft.com/office/drawing/2014/main" id="{8167FFD7-0323-792C-8807-082E44CE526E}"/>
              </a:ext>
            </a:extLst>
          </p:cNvPr>
          <p:cNvSpPr>
            <a:spLocks noGrp="1"/>
          </p:cNvSpPr>
          <p:nvPr>
            <p:ph idx="1"/>
          </p:nvPr>
        </p:nvSpPr>
        <p:spPr/>
        <p:txBody>
          <a:bodyPr>
            <a:normAutofit fontScale="92500" lnSpcReduction="10000"/>
          </a:bodyPr>
          <a:lstStyle/>
          <a:p>
            <a:pPr algn="just"/>
            <a:r>
              <a:rPr lang="pl-PL" dirty="0"/>
              <a:t>W świetle uchwały składu siedmiu sędziów Sądu Najwyższego z 28.06.2018 r., I KZP 4/18, OSNKW 2018/8, poz. 53, użyte w art. 168b sformułowanie „innego przestępstwa ściganego z urzędu lub przestępstwa skarbowego innego niż przestępstwo objęte zarządzeniem kontroli operacyjnej" obejmuje swoim zakresem </a:t>
            </a:r>
            <a:r>
              <a:rPr lang="pl-PL" b="1" dirty="0"/>
              <a:t>wyłącznie te przestępstwa, co do których sąd może wyrazić zgodę na zarządzenie kontroli operacyjnej, w tym te, o których mowa w art. 19 ust. 1 ustawy o Policji.</a:t>
            </a:r>
            <a:r>
              <a:rPr lang="pl-PL" dirty="0"/>
              <a:t> Taka interpretacja jednoznacznie wskazuje na to, że wykorzystanie dowodu uzyskanego w wyniku kontroli i utrwalania rozmów może dotyczyć wyłącznie przestępstw, o których mowa w przepisie art. 237 § 3. Warto odnotować, iż stanowisko to Sąd Najwyższy potwierdził w postanowieniu z 22.05.2019 r., I KZP 2/19, LEX nr 2672899, wyrażając jednocześnie pogląd, iż dowody uzyskane w toku kontroli operacyjnej, niebędące w czasie obowiązywania art. 19 ust. 15c ustawy o Policji przedmiotem wniosku, który prokurator był zobligowany skierować do sądu na podstawie tego przepisu, nie mogą być wykorzystane przez sąd w procesie w oparciu o art. 168b k.p.k. (Zob. K. </a:t>
            </a:r>
            <a:r>
              <a:rPr lang="pl-PL" dirty="0" err="1"/>
              <a:t>Eichstaedt</a:t>
            </a:r>
            <a:r>
              <a:rPr lang="pl-PL" dirty="0"/>
              <a:t>, w: </a:t>
            </a:r>
            <a:r>
              <a:rPr lang="pl-PL" i="1" dirty="0"/>
              <a:t>Kodeks postępowania karnego.</a:t>
            </a:r>
            <a:r>
              <a:rPr lang="pl-PL" dirty="0"/>
              <a:t> Tom I. Komentarz aktualizowany, art. 237a, LEX/el. 2023).</a:t>
            </a:r>
          </a:p>
        </p:txBody>
      </p:sp>
    </p:spTree>
    <p:extLst>
      <p:ext uri="{BB962C8B-B14F-4D97-AF65-F5344CB8AC3E}">
        <p14:creationId xmlns:p14="http://schemas.microsoft.com/office/powerpoint/2010/main" val="65408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t>Rodzaje czynności dowodowych</a:t>
            </a:r>
          </a:p>
        </p:txBody>
      </p:sp>
      <p:sp>
        <p:nvSpPr>
          <p:cNvPr id="4" name="Prostokąt zaokrąglony 3"/>
          <p:cNvSpPr/>
          <p:nvPr/>
        </p:nvSpPr>
        <p:spPr>
          <a:xfrm>
            <a:off x="326210" y="1953384"/>
            <a:ext cx="316835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Poszukiwawcze</a:t>
            </a:r>
            <a:endParaRPr lang="pl-PL" dirty="0"/>
          </a:p>
        </p:txBody>
      </p:sp>
      <p:sp>
        <p:nvSpPr>
          <p:cNvPr id="5" name="Prostokąt zaokrąglony 4"/>
          <p:cNvSpPr/>
          <p:nvPr/>
        </p:nvSpPr>
        <p:spPr>
          <a:xfrm>
            <a:off x="4367807" y="2961496"/>
            <a:ext cx="3176857"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Ujawniające </a:t>
            </a:r>
            <a:endParaRPr lang="pl-PL" dirty="0"/>
          </a:p>
        </p:txBody>
      </p:sp>
      <p:sp>
        <p:nvSpPr>
          <p:cNvPr id="6" name="Prostokąt zaokrąglony 5"/>
          <p:cNvSpPr/>
          <p:nvPr/>
        </p:nvSpPr>
        <p:spPr>
          <a:xfrm>
            <a:off x="8833792" y="1953384"/>
            <a:ext cx="288032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Kontrolujące</a:t>
            </a:r>
            <a:r>
              <a:rPr lang="pl-PL" dirty="0"/>
              <a:t> </a:t>
            </a:r>
          </a:p>
        </p:txBody>
      </p:sp>
      <p:sp>
        <p:nvSpPr>
          <p:cNvPr id="8" name="Strzałka w dół 7"/>
          <p:cNvSpPr/>
          <p:nvPr/>
        </p:nvSpPr>
        <p:spPr>
          <a:xfrm>
            <a:off x="1622354" y="3177520"/>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trzałka w dół 8"/>
          <p:cNvSpPr/>
          <p:nvPr/>
        </p:nvSpPr>
        <p:spPr>
          <a:xfrm>
            <a:off x="10129936" y="3251691"/>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Strzałka w dół 9"/>
          <p:cNvSpPr/>
          <p:nvPr/>
        </p:nvSpPr>
        <p:spPr>
          <a:xfrm>
            <a:off x="5627948" y="4187795"/>
            <a:ext cx="2880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ole tekstowe 11"/>
          <p:cNvSpPr txBox="1"/>
          <p:nvPr/>
        </p:nvSpPr>
        <p:spPr>
          <a:xfrm>
            <a:off x="326210" y="4402850"/>
            <a:ext cx="3570145" cy="430887"/>
          </a:xfrm>
          <a:prstGeom prst="rect">
            <a:avLst/>
          </a:prstGeom>
          <a:noFill/>
        </p:spPr>
        <p:txBody>
          <a:bodyPr wrap="none" rtlCol="0">
            <a:spAutoFit/>
          </a:bodyPr>
          <a:lstStyle/>
          <a:p>
            <a:r>
              <a:rPr lang="pl-PL" sz="2200" dirty="0"/>
              <a:t>Poszukiwanie źródeł dowodu.</a:t>
            </a:r>
          </a:p>
        </p:txBody>
      </p:sp>
      <p:sp>
        <p:nvSpPr>
          <p:cNvPr id="13" name="pole tekstowe 12"/>
          <p:cNvSpPr txBox="1"/>
          <p:nvPr/>
        </p:nvSpPr>
        <p:spPr>
          <a:xfrm>
            <a:off x="3336525" y="5238637"/>
            <a:ext cx="5976664" cy="1107996"/>
          </a:xfrm>
          <a:prstGeom prst="rect">
            <a:avLst/>
          </a:prstGeom>
          <a:noFill/>
        </p:spPr>
        <p:txBody>
          <a:bodyPr wrap="square" rtlCol="0">
            <a:spAutoFit/>
          </a:bodyPr>
          <a:lstStyle/>
          <a:p>
            <a:pPr algn="just"/>
            <a:r>
              <a:rPr lang="pl-PL" sz="2200" dirty="0"/>
              <a:t>Wydobywanie ze źródeł dowodu środków dowodowych oraz ich zabezpieczenie w formie przewidzianej w k.p.k.</a:t>
            </a:r>
          </a:p>
        </p:txBody>
      </p:sp>
      <p:sp>
        <p:nvSpPr>
          <p:cNvPr id="14" name="pole tekstowe 13"/>
          <p:cNvSpPr txBox="1"/>
          <p:nvPr/>
        </p:nvSpPr>
        <p:spPr>
          <a:xfrm>
            <a:off x="9068665" y="4187795"/>
            <a:ext cx="3123335" cy="1107996"/>
          </a:xfrm>
          <a:prstGeom prst="rect">
            <a:avLst/>
          </a:prstGeom>
          <a:noFill/>
        </p:spPr>
        <p:txBody>
          <a:bodyPr wrap="square" rtlCol="0">
            <a:spAutoFit/>
          </a:bodyPr>
          <a:lstStyle/>
          <a:p>
            <a:pPr algn="just"/>
            <a:r>
              <a:rPr lang="pl-PL" sz="2200" dirty="0"/>
              <a:t>Sprawdzenie wiarygodności zebranych dowodów </a:t>
            </a:r>
          </a:p>
        </p:txBody>
      </p:sp>
      <p:pic>
        <p:nvPicPr>
          <p:cNvPr id="15" name="Obraz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5005" y="2925594"/>
            <a:ext cx="1132148" cy="1099801"/>
          </a:xfrm>
          <a:prstGeom prst="rect">
            <a:avLst/>
          </a:prstGeom>
        </p:spPr>
      </p:pic>
      <p:pic>
        <p:nvPicPr>
          <p:cNvPr id="17" name="Obraz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8055" y="1939494"/>
            <a:ext cx="1186833" cy="1186833"/>
          </a:xfrm>
          <a:prstGeom prst="rect">
            <a:avLst/>
          </a:prstGeom>
        </p:spPr>
      </p:pic>
    </p:spTree>
    <p:extLst>
      <p:ext uri="{BB962C8B-B14F-4D97-AF65-F5344CB8AC3E}">
        <p14:creationId xmlns:p14="http://schemas.microsoft.com/office/powerpoint/2010/main" val="2429069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Kontrola i utrwalanie rozmów </a:t>
            </a:r>
          </a:p>
        </p:txBody>
      </p:sp>
      <p:sp>
        <p:nvSpPr>
          <p:cNvPr id="8" name="Symbol zastępczy zawartości 7"/>
          <p:cNvSpPr>
            <a:spLocks noGrp="1"/>
          </p:cNvSpPr>
          <p:nvPr>
            <p:ph idx="1"/>
          </p:nvPr>
        </p:nvSpPr>
        <p:spPr/>
        <p:txBody>
          <a:bodyPr>
            <a:normAutofit/>
          </a:bodyPr>
          <a:lstStyle/>
          <a:p>
            <a:pPr algn="just"/>
            <a:r>
              <a:rPr lang="pl-PL" dirty="0"/>
              <a:t>Ogłoszenie postanowienia o kontroli i utrwalaniu rozmów telefonicznych osobie, której ono dotyczy, może być odroczone na czas niezbędny ze względu na dobro sprawy</a:t>
            </a:r>
          </a:p>
          <a:p>
            <a:pPr lvl="1" algn="just"/>
            <a:r>
              <a:rPr lang="pl-PL" dirty="0"/>
              <a:t>w postępowaniu przygotowawczym może być odroczone nie później niż do czasu zakończenia tego postępowania. </a:t>
            </a:r>
          </a:p>
          <a:p>
            <a:pPr algn="just"/>
            <a:r>
              <a:rPr lang="pl-PL" dirty="0"/>
              <a:t>Na postanowienie dotyczące kontroli i utrwalania rozmów telefonicznych przysługuje zażalenie. Osoba, której dotyczy postanowienie, może w zażaleniu domagać się zbadania zasadności oraz legalności kontroli i utrwalania rozmów telefonicznych. Zażalenie na postanowienie prokuratora rozpoznaje sąd.</a:t>
            </a:r>
          </a:p>
          <a:p>
            <a:pPr algn="just"/>
            <a:endParaRPr lang="pl-PL" dirty="0"/>
          </a:p>
        </p:txBody>
      </p:sp>
    </p:spTree>
    <p:extLst>
      <p:ext uri="{BB962C8B-B14F-4D97-AF65-F5344CB8AC3E}">
        <p14:creationId xmlns:p14="http://schemas.microsoft.com/office/powerpoint/2010/main" val="3788914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67890" y="180556"/>
            <a:ext cx="10772775" cy="1658198"/>
          </a:xfrm>
        </p:spPr>
        <p:txBody>
          <a:bodyPr/>
          <a:lstStyle/>
          <a:p>
            <a:r>
              <a:rPr lang="pl-PL" dirty="0"/>
              <a:t>Przesłuchanie </a:t>
            </a:r>
          </a:p>
        </p:txBody>
      </p:sp>
      <p:sp>
        <p:nvSpPr>
          <p:cNvPr id="3" name="Symbol zastępczy zawartości 2"/>
          <p:cNvSpPr>
            <a:spLocks noGrp="1"/>
          </p:cNvSpPr>
          <p:nvPr>
            <p:ph idx="1"/>
          </p:nvPr>
        </p:nvSpPr>
        <p:spPr>
          <a:xfrm>
            <a:off x="567890" y="1737360"/>
            <a:ext cx="11357811" cy="5069160"/>
          </a:xfrm>
        </p:spPr>
        <p:txBody>
          <a:bodyPr>
            <a:normAutofit fontScale="92500" lnSpcReduction="10000"/>
          </a:bodyPr>
          <a:lstStyle/>
          <a:p>
            <a:pPr algn="just"/>
            <a:r>
              <a:rPr lang="pl-PL" dirty="0"/>
              <a:t>Sposób przeprowadzenia dowodu z zeznań lub wyjaśnień. </a:t>
            </a:r>
          </a:p>
          <a:p>
            <a:pPr algn="just"/>
            <a:r>
              <a:rPr lang="pl-PL" dirty="0"/>
              <a:t>Etapy przesłuchania:</a:t>
            </a:r>
          </a:p>
          <a:p>
            <a:pPr marL="868680" lvl="1" indent="-457200" algn="just">
              <a:buFont typeface="+mj-lt"/>
              <a:buAutoNum type="arabicPeriod"/>
            </a:pPr>
            <a:r>
              <a:rPr lang="pl-PL" dirty="0"/>
              <a:t>swobodna rozmowa – zebranie ogólnych informacji, uprzedzenie o odpowiedzialności karnej za składanie fałszywych </a:t>
            </a:r>
            <a:r>
              <a:rPr lang="pl-PL" b="1" dirty="0"/>
              <a:t>zeznań</a:t>
            </a:r>
            <a:r>
              <a:rPr lang="pl-PL" dirty="0"/>
              <a:t> (uprzedzić o art. 233 § 1 k.k. należy przed zapytaniem o dane personalne)</a:t>
            </a:r>
          </a:p>
          <a:p>
            <a:pPr marL="868680" lvl="1" indent="-457200" algn="just">
              <a:buFont typeface="+mj-lt"/>
              <a:buAutoNum type="arabicPeriod"/>
            </a:pPr>
            <a:r>
              <a:rPr lang="pl-PL" dirty="0"/>
              <a:t>przesłuchanie wstępne – pytanie o imię, nazwiskom stosunek do stron, wiek, karalność za fałszywe zeznania lub fałszywe oskarżenie</a:t>
            </a:r>
          </a:p>
          <a:p>
            <a:pPr marL="868680" lvl="1" indent="-457200" algn="just">
              <a:buFont typeface="+mj-lt"/>
              <a:buAutoNum type="arabicPeriod"/>
            </a:pPr>
            <a:r>
              <a:rPr lang="pl-PL" dirty="0"/>
              <a:t>zeznania spontaniczne – nieskrępowana wypowiedź osoby przesłuchiwanej w granicach celu tej czynności </a:t>
            </a:r>
          </a:p>
          <a:p>
            <a:pPr marL="868680" lvl="1" indent="-457200" algn="just">
              <a:buFont typeface="+mj-lt"/>
              <a:buAutoNum type="arabicPeriod"/>
            </a:pPr>
            <a:r>
              <a:rPr lang="pl-PL" dirty="0"/>
              <a:t>pytania uzupełniające, wyjaśniające i kontrolujące </a:t>
            </a:r>
          </a:p>
          <a:p>
            <a:pPr marL="411480" lvl="1" indent="0" algn="just">
              <a:buNone/>
            </a:pPr>
            <a:endParaRPr lang="pl-PL" dirty="0"/>
          </a:p>
          <a:p>
            <a:pPr algn="just"/>
            <a:r>
              <a:rPr lang="pl-PL" dirty="0"/>
              <a:t>Kogo można przesłuchać? </a:t>
            </a:r>
          </a:p>
          <a:p>
            <a:pPr lvl="1" algn="just"/>
            <a:r>
              <a:rPr lang="pl-PL" dirty="0"/>
              <a:t>świadka </a:t>
            </a:r>
          </a:p>
          <a:p>
            <a:pPr lvl="1" algn="just"/>
            <a:r>
              <a:rPr lang="pl-PL" dirty="0"/>
              <a:t>oskarżonego</a:t>
            </a:r>
          </a:p>
          <a:p>
            <a:pPr lvl="1" algn="just"/>
            <a:r>
              <a:rPr lang="pl-PL" dirty="0"/>
              <a:t>biegłego </a:t>
            </a:r>
          </a:p>
        </p:txBody>
      </p:sp>
    </p:spTree>
    <p:extLst>
      <p:ext uri="{BB962C8B-B14F-4D97-AF65-F5344CB8AC3E}">
        <p14:creationId xmlns:p14="http://schemas.microsoft.com/office/powerpoint/2010/main" val="2941716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3498" y="-125859"/>
            <a:ext cx="9244182" cy="1141860"/>
          </a:xfrm>
        </p:spPr>
        <p:txBody>
          <a:bodyPr>
            <a:normAutofit/>
          </a:bodyPr>
          <a:lstStyle/>
          <a:p>
            <a:r>
              <a:rPr lang="pl-PL" dirty="0"/>
              <a:t>Szczególne rodzaje przesłuchania </a:t>
            </a:r>
          </a:p>
        </p:txBody>
      </p:sp>
      <p:sp>
        <p:nvSpPr>
          <p:cNvPr id="6" name="Symbol zastępczy tekstu 5"/>
          <p:cNvSpPr>
            <a:spLocks noGrp="1"/>
          </p:cNvSpPr>
          <p:nvPr>
            <p:ph type="body" idx="1"/>
          </p:nvPr>
        </p:nvSpPr>
        <p:spPr>
          <a:xfrm>
            <a:off x="502033" y="1268760"/>
            <a:ext cx="3945632" cy="639762"/>
          </a:xfrm>
          <a:solidFill>
            <a:schemeClr val="accent1"/>
          </a:solidFill>
        </p:spPr>
        <p:txBody>
          <a:bodyPr>
            <a:normAutofit/>
          </a:bodyPr>
          <a:lstStyle/>
          <a:p>
            <a:r>
              <a:rPr lang="pl-PL" sz="2400" dirty="0"/>
              <a:t>Okazanie – art. 173 k.p.k. </a:t>
            </a:r>
          </a:p>
        </p:txBody>
      </p:sp>
      <p:sp>
        <p:nvSpPr>
          <p:cNvPr id="7" name="Symbol zastępczy zawartości 6"/>
          <p:cNvSpPr>
            <a:spLocks noGrp="1"/>
          </p:cNvSpPr>
          <p:nvPr>
            <p:ph sz="half" idx="2"/>
          </p:nvPr>
        </p:nvSpPr>
        <p:spPr>
          <a:xfrm>
            <a:off x="348845" y="1908522"/>
            <a:ext cx="3935288" cy="4680520"/>
          </a:xfrm>
        </p:spPr>
        <p:txBody>
          <a:bodyPr>
            <a:normAutofit fontScale="92500" lnSpcReduction="10000"/>
          </a:bodyPr>
          <a:lstStyle/>
          <a:p>
            <a:pPr algn="just">
              <a:spcBef>
                <a:spcPts val="0"/>
              </a:spcBef>
            </a:pPr>
            <a:r>
              <a:rPr lang="pl-PL" dirty="0"/>
              <a:t>Pokazanie osobie przesłuchiwanej innej osoby, jej wizerunku lub rzeczy celem rozpoznania.</a:t>
            </a:r>
          </a:p>
          <a:p>
            <a:pPr algn="just">
              <a:spcBef>
                <a:spcPts val="0"/>
              </a:spcBef>
            </a:pPr>
            <a:r>
              <a:rPr lang="pl-PL" dirty="0"/>
              <a:t>Okazanie – pośrednie, bezpośrednie, puste (wśród okazywanych rzeczy/osób nie ma przedmiotu rozpoznania).</a:t>
            </a:r>
          </a:p>
          <a:p>
            <a:pPr algn="just">
              <a:spcBef>
                <a:spcPts val="0"/>
              </a:spcBef>
            </a:pPr>
            <a:r>
              <a:rPr lang="pl-PL" dirty="0"/>
              <a:t>Procesowe wymogi prawidłowości okazania:</a:t>
            </a:r>
          </a:p>
          <a:p>
            <a:pPr lvl="1" algn="just">
              <a:spcBef>
                <a:spcPts val="0"/>
              </a:spcBef>
            </a:pPr>
            <a:r>
              <a:rPr lang="pl-PL" dirty="0"/>
              <a:t>wyłączenie sugestii (np. osoby przybrane do okazania muszą być podobnej postury,  mieć podobny kolor włosów itp. do osoby rozpoznawanej);</a:t>
            </a:r>
          </a:p>
          <a:p>
            <a:pPr lvl="1" algn="just">
              <a:spcBef>
                <a:spcPts val="0"/>
              </a:spcBef>
            </a:pPr>
            <a:r>
              <a:rPr lang="pl-PL" dirty="0"/>
              <a:t>okazywanie osoby w grupie co najmniej 4 osób. </a:t>
            </a:r>
          </a:p>
          <a:p>
            <a:pPr algn="just">
              <a:spcBef>
                <a:spcPts val="0"/>
              </a:spcBef>
            </a:pPr>
            <a:r>
              <a:rPr lang="pl-PL" dirty="0"/>
              <a:t>Czynność niepowtarzalna </a:t>
            </a:r>
          </a:p>
        </p:txBody>
      </p:sp>
      <p:sp>
        <p:nvSpPr>
          <p:cNvPr id="8" name="Symbol zastępczy tekstu 7"/>
          <p:cNvSpPr>
            <a:spLocks noGrp="1"/>
          </p:cNvSpPr>
          <p:nvPr>
            <p:ph type="body" sz="quarter" idx="3"/>
          </p:nvPr>
        </p:nvSpPr>
        <p:spPr>
          <a:xfrm>
            <a:off x="5951984" y="1236863"/>
            <a:ext cx="5371690" cy="639762"/>
          </a:xfrm>
          <a:solidFill>
            <a:schemeClr val="accent1"/>
          </a:solidFill>
          <a:ln>
            <a:solidFill>
              <a:schemeClr val="accent1"/>
            </a:solidFill>
          </a:ln>
        </p:spPr>
        <p:txBody>
          <a:bodyPr>
            <a:normAutofit/>
          </a:bodyPr>
          <a:lstStyle/>
          <a:p>
            <a:r>
              <a:rPr lang="pl-PL" sz="2400" dirty="0"/>
              <a:t>Konfrontacja – art. 172 k.p.k.</a:t>
            </a:r>
          </a:p>
        </p:txBody>
      </p:sp>
      <p:sp>
        <p:nvSpPr>
          <p:cNvPr id="9" name="Symbol zastępczy zawartości 8"/>
          <p:cNvSpPr>
            <a:spLocks noGrp="1"/>
          </p:cNvSpPr>
          <p:nvPr>
            <p:ph sz="quarter" idx="4"/>
          </p:nvPr>
        </p:nvSpPr>
        <p:spPr>
          <a:xfrm>
            <a:off x="5943600" y="1988840"/>
            <a:ext cx="5380074" cy="4869160"/>
          </a:xfrm>
        </p:spPr>
        <p:txBody>
          <a:bodyPr>
            <a:noAutofit/>
          </a:bodyPr>
          <a:lstStyle/>
          <a:p>
            <a:pPr algn="just"/>
            <a:r>
              <a:rPr lang="pl-PL" sz="1900" dirty="0"/>
              <a:t>„Stawienie sobie do oczu” osób, których oświadczenia dowodowe (wyjaśnienia, zeznania) są sprzeczne, celem ich wyjaśnienia.</a:t>
            </a:r>
          </a:p>
          <a:p>
            <a:pPr lvl="1" algn="just"/>
            <a:r>
              <a:rPr lang="pl-PL" sz="1500" dirty="0"/>
              <a:t>konfrontacja pośrednia – odczytanie zeznań/wyjaśnień innej osoby w trakcie przesłuchania </a:t>
            </a:r>
          </a:p>
          <a:p>
            <a:pPr algn="just"/>
            <a:r>
              <a:rPr lang="pl-PL" sz="1900" dirty="0"/>
              <a:t>Czynność fakultatywna – organ procesowy może przeprowadzić konfrontację, jeżeli uzna, że przyczyni się to do prawidłowego ustalenia stanu faktycznego</a:t>
            </a:r>
          </a:p>
          <a:p>
            <a:pPr algn="just"/>
            <a:r>
              <a:rPr lang="pl-PL" sz="1900" dirty="0"/>
              <a:t>Konfrontować można oświadczenia dowodowe świadków, współoskarżonych, biegłych specjalistów.</a:t>
            </a:r>
          </a:p>
          <a:p>
            <a:pPr algn="just"/>
            <a:r>
              <a:rPr lang="pl-PL" sz="1900" dirty="0"/>
              <a:t>Art. 172 k.p.k. zabrania konfrontacji ze świadkiem anonimowym. </a:t>
            </a:r>
          </a:p>
          <a:p>
            <a:pPr algn="just"/>
            <a:endParaRPr lang="pl-PL" sz="1900"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4133" y="5391150"/>
            <a:ext cx="2095500" cy="1466850"/>
          </a:xfrm>
          <a:prstGeom prst="rect">
            <a:avLst/>
          </a:prstGeom>
        </p:spPr>
      </p:pic>
    </p:spTree>
    <p:extLst>
      <p:ext uri="{BB962C8B-B14F-4D97-AF65-F5344CB8AC3E}">
        <p14:creationId xmlns:p14="http://schemas.microsoft.com/office/powerpoint/2010/main" val="3476533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7103" y="353482"/>
            <a:ext cx="10772775" cy="1658198"/>
          </a:xfrm>
        </p:spPr>
        <p:txBody>
          <a:bodyPr/>
          <a:lstStyle/>
          <a:p>
            <a:r>
              <a:rPr lang="pl-PL" dirty="0"/>
              <a:t>Przesłuchanie oskarżonego </a:t>
            </a:r>
          </a:p>
        </p:txBody>
      </p:sp>
      <p:sp>
        <p:nvSpPr>
          <p:cNvPr id="3" name="Symbol zastępczy zawartości 2"/>
          <p:cNvSpPr>
            <a:spLocks noGrp="1"/>
          </p:cNvSpPr>
          <p:nvPr>
            <p:ph idx="1"/>
          </p:nvPr>
        </p:nvSpPr>
        <p:spPr>
          <a:xfrm>
            <a:off x="487104" y="2011680"/>
            <a:ext cx="11315036" cy="4506078"/>
          </a:xfrm>
        </p:spPr>
        <p:txBody>
          <a:bodyPr>
            <a:normAutofit/>
          </a:bodyPr>
          <a:lstStyle/>
          <a:p>
            <a:pPr algn="just"/>
            <a:r>
              <a:rPr lang="pl-PL" dirty="0"/>
              <a:t>Art. 175 § 1 – oskarżony ma prawo składać wyjaśnienia, może odmówić składania wyjaśnień lub odmówić odpowiedzi na poszczególne pytania. Ponadto składanie fałszywych wyjaśnień nie jest przestępstwem. </a:t>
            </a:r>
          </a:p>
          <a:p>
            <a:pPr algn="just"/>
            <a:r>
              <a:rPr lang="pl-PL" dirty="0"/>
              <a:t>O uprawnieniu należy pouczyć oskarżonego (art. 300 § 1 i art. 386)! </a:t>
            </a:r>
          </a:p>
          <a:p>
            <a:pPr algn="just"/>
            <a:r>
              <a:rPr lang="pl-PL" dirty="0"/>
              <a:t>Wyjaśnienia mają podwójny charakter:</a:t>
            </a:r>
          </a:p>
          <a:p>
            <a:pPr marL="205740" lvl="2" indent="0" algn="just">
              <a:buNone/>
            </a:pPr>
            <a:r>
              <a:rPr lang="pl-PL" dirty="0"/>
              <a:t>1. środek dowodowy w procesie </a:t>
            </a:r>
          </a:p>
          <a:p>
            <a:pPr marL="205740" lvl="2" indent="0" algn="just">
              <a:buNone/>
            </a:pPr>
            <a:r>
              <a:rPr lang="pl-PL" dirty="0"/>
              <a:t>2. forma realizowania prawa do obrony – może zmieniać swoje wyjaśnienia </a:t>
            </a:r>
          </a:p>
          <a:p>
            <a:pPr marL="480060" lvl="3" indent="0" algn="just">
              <a:buNone/>
            </a:pPr>
            <a:r>
              <a:rPr lang="pl-PL" dirty="0"/>
              <a:t>W procesie karnym </a:t>
            </a:r>
            <a:r>
              <a:rPr lang="pl-PL" b="1" dirty="0"/>
              <a:t>nie ma gradacji wartości poszczególnych dowodów pod względem chronologicznym</a:t>
            </a:r>
            <a:r>
              <a:rPr lang="pl-PL" dirty="0"/>
              <a:t>. Odwołanie czy zmiana wcześniej złożonych wyjaśnień czyni jedynie nowy dowód, jak każdy podlegający ocenie. Od oceniającego sądu zależeć będzie, który z nich wybierze jako ten odpowiadający prawdzie i w jaki sposób to wykaże i uzasadni (por. postanowienie SN z 28.05.2015 r., II KK 123/15).</a:t>
            </a:r>
          </a:p>
          <a:p>
            <a:pPr algn="just"/>
            <a:r>
              <a:rPr lang="pl-PL" dirty="0"/>
              <a:t>Forma składania wyjaśnień – co do zasady ustna, ale w </a:t>
            </a:r>
            <a:r>
              <a:rPr lang="pl-PL" b="1" dirty="0"/>
              <a:t>postępowaniu przygotowawczym </a:t>
            </a:r>
            <a:r>
              <a:rPr lang="pl-PL" dirty="0"/>
              <a:t>podejrzany może, za zgodą organu procesowego, złożyć wyjaśnienia w formie pisemnej. </a:t>
            </a: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0338" y="0"/>
            <a:ext cx="1824578" cy="1772447"/>
          </a:xfrm>
          <a:prstGeom prst="rect">
            <a:avLst/>
          </a:prstGeom>
        </p:spPr>
      </p:pic>
    </p:spTree>
    <p:extLst>
      <p:ext uri="{BB962C8B-B14F-4D97-AF65-F5344CB8AC3E}">
        <p14:creationId xmlns:p14="http://schemas.microsoft.com/office/powerpoint/2010/main" val="3545864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22765" y="0"/>
            <a:ext cx="10772775" cy="1658198"/>
          </a:xfrm>
        </p:spPr>
        <p:txBody>
          <a:bodyPr/>
          <a:lstStyle/>
          <a:p>
            <a:r>
              <a:rPr lang="pl-PL" dirty="0"/>
              <a:t>Przesłuchanie oskarżonego </a:t>
            </a:r>
          </a:p>
        </p:txBody>
      </p:sp>
      <p:sp>
        <p:nvSpPr>
          <p:cNvPr id="3" name="Symbol zastępczy zawartości 2"/>
          <p:cNvSpPr>
            <a:spLocks noGrp="1"/>
          </p:cNvSpPr>
          <p:nvPr>
            <p:ph idx="1"/>
          </p:nvPr>
        </p:nvSpPr>
        <p:spPr/>
        <p:txBody>
          <a:bodyPr>
            <a:normAutofit/>
          </a:bodyPr>
          <a:lstStyle/>
          <a:p>
            <a:pPr algn="ctr"/>
            <a:r>
              <a:rPr lang="pl-PL" sz="2800" b="1" dirty="0"/>
              <a:t>Wyrok SN z 15.10.2015 r., III KK 206/15 </a:t>
            </a:r>
          </a:p>
          <a:p>
            <a:pPr algn="just"/>
            <a:r>
              <a:rPr lang="pl-PL" dirty="0"/>
              <a:t>Wyrażona w art. 74 § 1 k.p.k. reguła </a:t>
            </a:r>
            <a:r>
              <a:rPr lang="pl-PL" i="1" dirty="0" err="1"/>
              <a:t>nemo</a:t>
            </a:r>
            <a:r>
              <a:rPr lang="pl-PL" i="1" dirty="0"/>
              <a:t> </a:t>
            </a:r>
            <a:r>
              <a:rPr lang="pl-PL" i="1" dirty="0" err="1"/>
              <a:t>se</a:t>
            </a:r>
            <a:r>
              <a:rPr lang="pl-PL" i="1" dirty="0"/>
              <a:t> </a:t>
            </a:r>
            <a:r>
              <a:rPr lang="pl-PL" i="1" dirty="0" err="1"/>
              <a:t>ipsum</a:t>
            </a:r>
            <a:r>
              <a:rPr lang="pl-PL" i="1" dirty="0"/>
              <a:t> </a:t>
            </a:r>
            <a:r>
              <a:rPr lang="pl-PL" i="1" dirty="0" err="1"/>
              <a:t>accusare</a:t>
            </a:r>
            <a:r>
              <a:rPr lang="pl-PL" i="1" dirty="0"/>
              <a:t> </a:t>
            </a:r>
            <a:r>
              <a:rPr lang="pl-PL" i="1" dirty="0" err="1"/>
              <a:t>tenetur</a:t>
            </a:r>
            <a:r>
              <a:rPr lang="pl-PL" dirty="0"/>
              <a:t>, stanowiąca odzwierciedlenie zasady domniemania niewinności (art. 5 § 1 k.p.k.), oznacza zarówno brak po stronie oskarżonego obowiązku dowodzenia swojej niewinności, jak i zakaz jego przymuszania do dostarczania dowodów przeciwko sobie. Konsekwencją tego rozwiązania jest m.in. prawo do odmowy złożenia wyjaśnień (art. 175 § 1 in fine k.p.k.) oraz zakaz stosowania podczas przesłuchania środków kontrolujących nieświadome reakcje organizmu, przemocy lub groźby bezprawnej (art. 171 § 5 k.p.k.). Regulacje powyższe, zawierające uprawnienia oskarżonego, adresowane są do organów procesowych i oznaczają </a:t>
            </a:r>
            <a:r>
              <a:rPr lang="pl-PL" b="1" dirty="0"/>
              <a:t>zakaz wymuszania na nim aktywnych form dostarczania oskarżeniu dowodów.</a:t>
            </a:r>
          </a:p>
        </p:txBody>
      </p:sp>
    </p:spTree>
    <p:extLst>
      <p:ext uri="{BB962C8B-B14F-4D97-AF65-F5344CB8AC3E}">
        <p14:creationId xmlns:p14="http://schemas.microsoft.com/office/powerpoint/2010/main" val="92650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98893" y="0"/>
            <a:ext cx="10772775" cy="1658198"/>
          </a:xfrm>
        </p:spPr>
        <p:txBody>
          <a:bodyPr/>
          <a:lstStyle/>
          <a:p>
            <a:r>
              <a:rPr lang="pl-PL" dirty="0"/>
              <a:t>Przesłuchanie oskarżonego </a:t>
            </a:r>
          </a:p>
        </p:txBody>
      </p:sp>
      <p:sp>
        <p:nvSpPr>
          <p:cNvPr id="5" name="Symbol zastępczy zawartości 4"/>
          <p:cNvSpPr>
            <a:spLocks noGrp="1"/>
          </p:cNvSpPr>
          <p:nvPr>
            <p:ph idx="1"/>
          </p:nvPr>
        </p:nvSpPr>
        <p:spPr>
          <a:xfrm>
            <a:off x="354419" y="1993027"/>
            <a:ext cx="11483162" cy="3323346"/>
          </a:xfrm>
          <a:prstGeom prst="rect">
            <a:avLst/>
          </a:prstGeom>
        </p:spPr>
        <p:txBody>
          <a:bodyPr wrap="square">
            <a:spAutoFit/>
          </a:bodyPr>
          <a:lstStyle/>
          <a:p>
            <a:pPr algn="ctr"/>
            <a:r>
              <a:rPr lang="pl-PL" b="1" dirty="0"/>
              <a:t>Wyrok SA w Katowicach z 26.03.2009 r., II </a:t>
            </a:r>
            <a:r>
              <a:rPr lang="pl-PL" b="1" dirty="0" err="1"/>
              <a:t>AKa</a:t>
            </a:r>
            <a:r>
              <a:rPr lang="pl-PL" b="1" dirty="0"/>
              <a:t> 50/09</a:t>
            </a:r>
            <a:r>
              <a:rPr lang="pl-PL" dirty="0"/>
              <a:t> </a:t>
            </a:r>
          </a:p>
          <a:p>
            <a:pPr algn="just"/>
            <a:r>
              <a:rPr lang="pl-PL" sz="3000" dirty="0"/>
              <a:t>Z faktu odmowy składania wyjaśnień przez oskarżoną w postępowaniu przygotowawczym nie można wywodzić żadnych negatywnych dla oskarżonej wniosków, ponieważ oskarżona skorzystała z zagwarantowanego jej ustawą przewidzianego w art. 175 § 1 k.p.k., prawa do milczenia we własnej sprawie, co mogła uczynić bez podania jakiegokolwiek powodu takiego stanowiska procesowego i co nie może rodzić dla niej żadnych negatywnych konsekwencji procesowych.</a:t>
            </a:r>
          </a:p>
        </p:txBody>
      </p:sp>
    </p:spTree>
    <p:extLst>
      <p:ext uri="{BB962C8B-B14F-4D97-AF65-F5344CB8AC3E}">
        <p14:creationId xmlns:p14="http://schemas.microsoft.com/office/powerpoint/2010/main" val="870476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4261" y="-20505"/>
            <a:ext cx="10058400" cy="1450757"/>
          </a:xfrm>
        </p:spPr>
        <p:txBody>
          <a:bodyPr/>
          <a:lstStyle/>
          <a:p>
            <a:r>
              <a:rPr lang="pl-PL" dirty="0"/>
              <a:t>Świadek w procesie karnym </a:t>
            </a:r>
          </a:p>
        </p:txBody>
      </p:sp>
      <p:sp>
        <p:nvSpPr>
          <p:cNvPr id="3" name="Symbol zastępczy zawartości 2"/>
          <p:cNvSpPr>
            <a:spLocks noGrp="1"/>
          </p:cNvSpPr>
          <p:nvPr>
            <p:ph idx="1"/>
          </p:nvPr>
        </p:nvSpPr>
        <p:spPr>
          <a:xfrm>
            <a:off x="182768" y="1379269"/>
            <a:ext cx="11621386" cy="5400600"/>
          </a:xfrm>
        </p:spPr>
        <p:txBody>
          <a:bodyPr>
            <a:normAutofit lnSpcReduction="10000"/>
          </a:bodyPr>
          <a:lstStyle/>
          <a:p>
            <a:pPr algn="just"/>
            <a:r>
              <a:rPr lang="pl-PL" dirty="0"/>
              <a:t>Świadek w k.p.k. występuje w dwóch znaczeniach:</a:t>
            </a:r>
          </a:p>
          <a:p>
            <a:pPr marL="868680" lvl="1" indent="-457200" algn="just">
              <a:buFont typeface="+mj-lt"/>
              <a:buAutoNum type="arabicPeriod"/>
            </a:pPr>
            <a:r>
              <a:rPr lang="pl-PL" dirty="0"/>
              <a:t>świadek czynu – osoba, która była świadkiem przestępstwa (np. art. 40 § 1 pkt. 4 k.p.k.)</a:t>
            </a:r>
          </a:p>
          <a:p>
            <a:pPr marL="868680" lvl="1" indent="-457200" algn="just">
              <a:buFont typeface="+mj-lt"/>
              <a:buAutoNum type="arabicPeriod"/>
            </a:pPr>
            <a:r>
              <a:rPr lang="pl-PL" dirty="0"/>
              <a:t>świadek w znaczeniu procesowym – osoba wezwana w tym charakterze (art. 177 § 1 k.p.k.)</a:t>
            </a:r>
          </a:p>
          <a:p>
            <a:pPr algn="just"/>
            <a:r>
              <a:rPr lang="pl-PL" b="1" dirty="0"/>
              <a:t>Środkiem dowodowym co do zasady są zeznania</a:t>
            </a:r>
            <a:r>
              <a:rPr lang="pl-PL" dirty="0"/>
              <a:t>. Niekiedy świadek może stać się przedmiotem oględzin i badań, czyli może dostarczyć innych środków dowodowych. Można go – </a:t>
            </a:r>
            <a:r>
              <a:rPr lang="pl-PL" u="sng" dirty="0"/>
              <a:t>za jego zgodą </a:t>
            </a:r>
            <a:r>
              <a:rPr lang="pl-PL" dirty="0"/>
              <a:t>– poddać oględzinom ciała i badaniu lekarskiemu lub psychologicznemu (art. 192 § 4 k.p.k.)</a:t>
            </a:r>
          </a:p>
          <a:p>
            <a:pPr lvl="1" algn="just"/>
            <a:r>
              <a:rPr lang="pl-PL" dirty="0"/>
              <a:t>Jeżeli karalność czyny zależy od stanu zdrowia pokrzywdzonego, jest on obowiązany poddać się badaniom. Nie dotyczy to osób, które mogą odmówić składania zeznań. </a:t>
            </a:r>
          </a:p>
          <a:p>
            <a:pPr algn="just"/>
            <a:r>
              <a:rPr lang="pl-PL" dirty="0"/>
              <a:t>Jeżeli  istnieje wątpliwość co do stanu psychicznego świadka, rozwoju umysłowego, zdolności postrzegania lub odtwarzania spostrzeżeń sąd lub prokurator może zarządzić przesłuchanie świadka z udziałem biegłego psychologa (art. 192 § 2 k.p.k.). </a:t>
            </a:r>
          </a:p>
          <a:p>
            <a:pPr algn="just"/>
            <a:r>
              <a:rPr lang="pl-PL" dirty="0"/>
              <a:t>Przed przesłuchaniem od świadka odbiera się przyrzeczenie (w postępowaniu sądowym). Wyjątki (osoby, od których nie odbiera się przyrzeczenia )– art. 189 k.p.k.</a:t>
            </a:r>
          </a:p>
          <a:p>
            <a:pPr marL="114300" indent="0" algn="just">
              <a:buNone/>
            </a:pPr>
            <a:endParaRPr lang="pl-PL"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486" y="-135572"/>
            <a:ext cx="1857153" cy="1760856"/>
          </a:xfrm>
          <a:prstGeom prst="rect">
            <a:avLst/>
          </a:prstGeom>
        </p:spPr>
      </p:pic>
    </p:spTree>
    <p:extLst>
      <p:ext uri="{BB962C8B-B14F-4D97-AF65-F5344CB8AC3E}">
        <p14:creationId xmlns:p14="http://schemas.microsoft.com/office/powerpoint/2010/main" val="2148685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5011" y="84355"/>
            <a:ext cx="11348185" cy="1450757"/>
          </a:xfrm>
        </p:spPr>
        <p:txBody>
          <a:bodyPr>
            <a:normAutofit/>
          </a:bodyPr>
          <a:lstStyle/>
          <a:p>
            <a:r>
              <a:rPr lang="pl-PL" sz="4400" dirty="0"/>
              <a:t>Obowiązki świadka, skutki niedopełnienia obowiązków </a:t>
            </a:r>
          </a:p>
        </p:txBody>
      </p:sp>
      <p:sp>
        <p:nvSpPr>
          <p:cNvPr id="4" name="Symbol zastępczy tekstu 3"/>
          <p:cNvSpPr>
            <a:spLocks noGrp="1"/>
          </p:cNvSpPr>
          <p:nvPr>
            <p:ph type="body" idx="1"/>
          </p:nvPr>
        </p:nvSpPr>
        <p:spPr>
          <a:xfrm>
            <a:off x="385011" y="1535113"/>
            <a:ext cx="4990909" cy="639762"/>
          </a:xfrm>
          <a:solidFill>
            <a:schemeClr val="accent1"/>
          </a:solidFill>
        </p:spPr>
        <p:txBody>
          <a:bodyPr/>
          <a:lstStyle/>
          <a:p>
            <a:r>
              <a:rPr lang="pl-PL" sz="2800" dirty="0"/>
              <a:t>Obowiązek</a:t>
            </a:r>
            <a:r>
              <a:rPr lang="pl-PL" dirty="0"/>
              <a:t> </a:t>
            </a:r>
          </a:p>
        </p:txBody>
      </p:sp>
      <p:sp>
        <p:nvSpPr>
          <p:cNvPr id="5" name="Symbol zastępczy zawartości 4"/>
          <p:cNvSpPr>
            <a:spLocks noGrp="1"/>
          </p:cNvSpPr>
          <p:nvPr>
            <p:ph sz="half" idx="2"/>
          </p:nvPr>
        </p:nvSpPr>
        <p:spPr>
          <a:xfrm>
            <a:off x="385011" y="2174876"/>
            <a:ext cx="5062917" cy="4683125"/>
          </a:xfrm>
        </p:spPr>
        <p:txBody>
          <a:bodyPr>
            <a:normAutofit fontScale="92500" lnSpcReduction="10000"/>
          </a:bodyPr>
          <a:lstStyle/>
          <a:p>
            <a:pPr marL="268288" indent="-268288" algn="just">
              <a:buAutoNum type="arabicPeriod"/>
            </a:pPr>
            <a:r>
              <a:rPr lang="pl-PL" dirty="0"/>
              <a:t>Stawienie się na wezwanie (art. 177 § 1 k.p.k.)</a:t>
            </a:r>
          </a:p>
          <a:p>
            <a:pPr lvl="1" algn="just"/>
            <a:r>
              <a:rPr lang="pl-PL" dirty="0"/>
              <a:t>wyjątek – art. 177 § 2 k.p.k. </a:t>
            </a:r>
          </a:p>
          <a:p>
            <a:pPr marL="411480" lvl="1" indent="0" algn="just">
              <a:buNone/>
            </a:pPr>
            <a:endParaRPr lang="pl-PL" dirty="0"/>
          </a:p>
          <a:p>
            <a:pPr marL="268288" indent="-268288" algn="just">
              <a:buAutoNum type="arabicPeriod"/>
            </a:pPr>
            <a:r>
              <a:rPr lang="pl-PL" dirty="0"/>
              <a:t>Złożenie zeznań (art. 177 § 1 k.p.k.) lub poddanie się badaniom (art. 192)</a:t>
            </a:r>
          </a:p>
          <a:p>
            <a:pPr lvl="1" algn="just">
              <a:tabLst>
                <a:tab pos="630238" algn="l"/>
              </a:tabLst>
            </a:pPr>
            <a:r>
              <a:rPr lang="pl-PL" dirty="0"/>
              <a:t>niektóre osoby są zwolnione z obowiązku składania zeznań (art. 182 k.p.k.) albo nie mogą być świadkiem (art. 178 k.p.k.)</a:t>
            </a:r>
          </a:p>
          <a:p>
            <a:pPr lvl="1" algn="just">
              <a:tabLst>
                <a:tab pos="630238" algn="l"/>
              </a:tabLst>
            </a:pPr>
            <a:r>
              <a:rPr lang="pl-PL" dirty="0"/>
              <a:t>obowiązkiem świadka jest również złożenie przyrzeczenia chyba że zachodzą przesłanki wskazane w art. 189</a:t>
            </a:r>
          </a:p>
          <a:p>
            <a:pPr marL="268288" indent="-268288" algn="just">
              <a:buAutoNum type="arabicPeriod"/>
            </a:pPr>
            <a:r>
              <a:rPr lang="pl-PL" dirty="0"/>
              <a:t>Mówienie prawdy i niezatajanie prawdy (art. 233 § 1 k.k. w zw. z art. 188 § 1 i 190 § 1 k.p.k.)</a:t>
            </a:r>
          </a:p>
          <a:p>
            <a:pPr marL="0" indent="0" algn="just">
              <a:buNone/>
            </a:pPr>
            <a:endParaRPr lang="pl-PL" dirty="0"/>
          </a:p>
        </p:txBody>
      </p:sp>
      <p:sp>
        <p:nvSpPr>
          <p:cNvPr id="6" name="Symbol zastępczy tekstu 5"/>
          <p:cNvSpPr>
            <a:spLocks noGrp="1"/>
          </p:cNvSpPr>
          <p:nvPr>
            <p:ph type="body" sz="quarter" idx="3"/>
          </p:nvPr>
        </p:nvSpPr>
        <p:spPr>
          <a:xfrm>
            <a:off x="5929162" y="1535113"/>
            <a:ext cx="5804034" cy="639762"/>
          </a:xfrm>
          <a:solidFill>
            <a:schemeClr val="accent1"/>
          </a:solidFill>
        </p:spPr>
        <p:txBody>
          <a:bodyPr/>
          <a:lstStyle/>
          <a:p>
            <a:r>
              <a:rPr lang="pl-PL" sz="2800" dirty="0"/>
              <a:t>Sankcja</a:t>
            </a:r>
            <a:endParaRPr lang="pl-PL" dirty="0"/>
          </a:p>
        </p:txBody>
      </p:sp>
      <p:sp>
        <p:nvSpPr>
          <p:cNvPr id="7" name="Symbol zastępczy zawartości 6"/>
          <p:cNvSpPr>
            <a:spLocks noGrp="1"/>
          </p:cNvSpPr>
          <p:nvPr>
            <p:ph sz="quarter" idx="4"/>
          </p:nvPr>
        </p:nvSpPr>
        <p:spPr>
          <a:xfrm>
            <a:off x="5929162" y="2174876"/>
            <a:ext cx="5804034" cy="4683125"/>
          </a:xfrm>
        </p:spPr>
        <p:txBody>
          <a:bodyPr>
            <a:normAutofit fontScale="92500" lnSpcReduction="10000"/>
          </a:bodyPr>
          <a:lstStyle/>
          <a:p>
            <a:pPr marL="268288" indent="-268288" algn="just">
              <a:buFont typeface="+mj-lt"/>
              <a:buAutoNum type="arabicPeriod"/>
            </a:pPr>
            <a:r>
              <a:rPr lang="pl-PL" dirty="0"/>
              <a:t>Pieniężna </a:t>
            </a:r>
            <a:r>
              <a:rPr lang="pl-PL" u="sng" dirty="0"/>
              <a:t>kara porządkowa</a:t>
            </a:r>
            <a:r>
              <a:rPr lang="pl-PL" dirty="0"/>
              <a:t> w wysokości do 3.000 zł. Można również zarządzić zatrzymanie i przymusowe doprowadzenie świadka (art. 285 § 1 k.p.k.)</a:t>
            </a:r>
          </a:p>
          <a:p>
            <a:pPr marL="268288" indent="-268288" algn="just">
              <a:buFont typeface="+mj-lt"/>
              <a:buAutoNum type="arabicPeriod"/>
            </a:pPr>
            <a:r>
              <a:rPr lang="pl-PL" dirty="0"/>
              <a:t> Bezpodstawne uchylanie się od złożenia zeznania – pieniężna kara porządkowa do 3.000 zł. Uporczywe uchylanie się od złożenia zeznania – </a:t>
            </a:r>
            <a:r>
              <a:rPr lang="pl-PL" b="1" dirty="0"/>
              <a:t>kara porządkowa aresztu do 30 dni </a:t>
            </a:r>
            <a:r>
              <a:rPr lang="pl-PL" dirty="0"/>
              <a:t>(art. 287 § 1 i 2 k.p.k.)</a:t>
            </a:r>
          </a:p>
          <a:p>
            <a:pPr lvl="1" algn="just"/>
            <a:r>
              <a:rPr lang="pl-PL" dirty="0"/>
              <a:t>w postępowaniu przygotowawczym karę aresztu stosuje na wniosek prokuratora </a:t>
            </a:r>
            <a:r>
              <a:rPr lang="pl-PL" b="1" dirty="0"/>
              <a:t>sąd rejonowy</a:t>
            </a:r>
            <a:r>
              <a:rPr lang="pl-PL" dirty="0"/>
              <a:t>, w okręgu którego prowadzi się postępowanie </a:t>
            </a:r>
          </a:p>
          <a:p>
            <a:pPr marL="268288" indent="-268288" algn="just">
              <a:buFont typeface="+mj-lt"/>
              <a:buAutoNum type="arabicPeriod"/>
            </a:pPr>
            <a:r>
              <a:rPr lang="pl-PL" dirty="0"/>
              <a:t>Odpowiedzialność karna za przestępstwo z art. 233 § 1 k.k.</a:t>
            </a:r>
          </a:p>
          <a:p>
            <a:pPr lvl="1" algn="just"/>
            <a:r>
              <a:rPr lang="pl-PL" dirty="0"/>
              <a:t>warunkiem jest pouczenie świadka albo odebranie przyrzeczenia </a:t>
            </a:r>
          </a:p>
        </p:txBody>
      </p:sp>
      <p:pic>
        <p:nvPicPr>
          <p:cNvPr id="8" name="Obraz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4846" y="0"/>
            <a:ext cx="1857153" cy="1760856"/>
          </a:xfrm>
          <a:prstGeom prst="rect">
            <a:avLst/>
          </a:prstGeom>
        </p:spPr>
      </p:pic>
    </p:spTree>
    <p:extLst>
      <p:ext uri="{BB962C8B-B14F-4D97-AF65-F5344CB8AC3E}">
        <p14:creationId xmlns:p14="http://schemas.microsoft.com/office/powerpoint/2010/main" val="4133782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9536" y="15280"/>
            <a:ext cx="7620000" cy="868958"/>
          </a:xfrm>
        </p:spPr>
        <p:txBody>
          <a:bodyPr/>
          <a:lstStyle/>
          <a:p>
            <a:r>
              <a:rPr lang="pl-PL" dirty="0"/>
              <a:t>Uprawnienia świadka </a:t>
            </a:r>
          </a:p>
        </p:txBody>
      </p:sp>
      <p:sp>
        <p:nvSpPr>
          <p:cNvPr id="3" name="Symbol zastępczy zawartości 2"/>
          <p:cNvSpPr>
            <a:spLocks noGrp="1"/>
          </p:cNvSpPr>
          <p:nvPr>
            <p:ph idx="1"/>
          </p:nvPr>
        </p:nvSpPr>
        <p:spPr>
          <a:xfrm>
            <a:off x="304800" y="980728"/>
            <a:ext cx="11137900" cy="4320480"/>
          </a:xfrm>
        </p:spPr>
        <p:txBody>
          <a:bodyPr>
            <a:normAutofit fontScale="92500"/>
          </a:bodyPr>
          <a:lstStyle/>
          <a:p>
            <a:pPr marL="571500" indent="-457200" algn="just">
              <a:buFont typeface="+mj-lt"/>
              <a:buAutoNum type="arabicPeriod"/>
            </a:pPr>
            <a:r>
              <a:rPr lang="pl-PL" dirty="0"/>
              <a:t>Prawo do odmowy składania zeznań (art. 180, 182 k.p.k.)</a:t>
            </a:r>
          </a:p>
          <a:p>
            <a:pPr marL="571500" indent="-457200" algn="just">
              <a:buFont typeface="+mj-lt"/>
              <a:buAutoNum type="arabicPeriod"/>
            </a:pPr>
            <a:r>
              <a:rPr lang="pl-PL" dirty="0"/>
              <a:t>Prawo do odmowy odpowiedzi na pytanie w sytuacji, gdy odpowiedź mogłaby narazić świadka lub osobę dla niego najbliższą na odpowiedzialność karną (art. 183 § 1 k.p.k.)</a:t>
            </a:r>
          </a:p>
          <a:p>
            <a:pPr marL="571500" indent="-457200" algn="just">
              <a:buFont typeface="+mj-lt"/>
              <a:buAutoNum type="arabicPeriod"/>
            </a:pPr>
            <a:r>
              <a:rPr lang="pl-PL" dirty="0"/>
              <a:t>Prawo do wniesienia o zwolnienie z obowiązku składania zeznań lub odpowiedzi na pytanie, jeżeli świadka z oskarżonym łączy szczególnie bliski stosunek osobisty (art. 185 k.p.k.)</a:t>
            </a:r>
          </a:p>
          <a:p>
            <a:pPr marL="571500" indent="-457200" algn="just">
              <a:buFont typeface="+mj-lt"/>
              <a:buAutoNum type="arabicPeriod"/>
            </a:pPr>
            <a:r>
              <a:rPr lang="pl-PL" dirty="0"/>
              <a:t>Prawo żądania przesłuchania na rozprawie z wyłączeniem jawności, jeżeli treść zeznań mogłaby narazić na hańbę świadka lub osobę dla niego najbliższą (art. 183 § 2 k.p.k.)</a:t>
            </a:r>
          </a:p>
          <a:p>
            <a:pPr marL="571500" indent="-457200" algn="just">
              <a:buFont typeface="+mj-lt"/>
              <a:buAutoNum type="arabicPeriod"/>
            </a:pPr>
            <a:r>
              <a:rPr lang="pl-PL" dirty="0"/>
              <a:t>Prawo do ustanowienia pełnomocnika, jeżeli wymaga tego jego interes w toczącym się postępowaniu (art. 87 § 2 k.p.k.)</a:t>
            </a:r>
          </a:p>
          <a:p>
            <a:pPr marL="571500" indent="-457200" algn="just">
              <a:buFont typeface="+mj-lt"/>
              <a:buAutoNum type="arabicPeriod"/>
            </a:pPr>
            <a:r>
              <a:rPr lang="pl-PL" dirty="0"/>
              <a:t>Zwrot zarobku lub dochodu utraconego z powodu stawiennictwa na wezwanie organu (art. 618b § 1 k.p.k.)</a:t>
            </a:r>
          </a:p>
        </p:txBody>
      </p:sp>
      <p:sp>
        <p:nvSpPr>
          <p:cNvPr id="4" name="pole tekstowe 3"/>
          <p:cNvSpPr txBox="1"/>
          <p:nvPr/>
        </p:nvSpPr>
        <p:spPr>
          <a:xfrm>
            <a:off x="4278412" y="4761921"/>
            <a:ext cx="7164288" cy="1938992"/>
          </a:xfrm>
          <a:prstGeom prst="rect">
            <a:avLst/>
          </a:prstGeom>
          <a:solidFill>
            <a:schemeClr val="accent1"/>
          </a:solidFill>
        </p:spPr>
        <p:txBody>
          <a:bodyPr wrap="square" rtlCol="0">
            <a:spAutoFit/>
          </a:bodyPr>
          <a:lstStyle/>
          <a:p>
            <a:r>
              <a:rPr lang="pl-PL" sz="2000" b="1" dirty="0"/>
              <a:t>Art. 300 § 3 k.p.k. – przed pierwszym przesłuchaniem poucza się świadka o jego uprawnieniach i obowiązkach określonych w art. 177 – 192a k.p.k. oraz o dostępnych środkach pomocy, o których mowa w ustawie z dnia 28 listopada 2014 r. o ochronie i pomocy dla pokrzywdzonego i świadka. </a:t>
            </a:r>
          </a:p>
          <a:p>
            <a:r>
              <a:rPr lang="pl-PL" sz="2000" b="1" dirty="0"/>
              <a:t>W postępowaniu sądowym – art. 191 § 2 </a:t>
            </a: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7619" y="0"/>
            <a:ext cx="1474380" cy="1397931"/>
          </a:xfrm>
          <a:prstGeom prst="rect">
            <a:avLst/>
          </a:prstGeom>
        </p:spPr>
      </p:pic>
    </p:spTree>
    <p:extLst>
      <p:ext uri="{BB962C8B-B14F-4D97-AF65-F5344CB8AC3E}">
        <p14:creationId xmlns:p14="http://schemas.microsoft.com/office/powerpoint/2010/main" val="1306326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Prawo do odmowy składania zeznań (art. 182 k.p.k.)</a:t>
            </a:r>
          </a:p>
        </p:txBody>
      </p:sp>
      <p:sp>
        <p:nvSpPr>
          <p:cNvPr id="3" name="Symbol zastępczy zawartości 2"/>
          <p:cNvSpPr>
            <a:spLocks noGrp="1"/>
          </p:cNvSpPr>
          <p:nvPr>
            <p:ph idx="1"/>
          </p:nvPr>
        </p:nvSpPr>
        <p:spPr>
          <a:xfrm>
            <a:off x="240709" y="2157731"/>
            <a:ext cx="11442700" cy="4301066"/>
          </a:xfrm>
        </p:spPr>
        <p:txBody>
          <a:bodyPr>
            <a:normAutofit lnSpcReduction="10000"/>
          </a:bodyPr>
          <a:lstStyle/>
          <a:p>
            <a:pPr algn="just"/>
            <a:r>
              <a:rPr lang="pl-PL" dirty="0"/>
              <a:t>Przysługuje:</a:t>
            </a:r>
          </a:p>
          <a:p>
            <a:pPr marL="868680" lvl="1" indent="-457200" algn="just">
              <a:buFont typeface="+mj-lt"/>
              <a:buAutoNum type="arabicPeriod"/>
            </a:pPr>
            <a:r>
              <a:rPr lang="pl-PL" dirty="0"/>
              <a:t>osobom najbliższym dla oskarżonego </a:t>
            </a:r>
          </a:p>
          <a:p>
            <a:pPr marL="868680" lvl="1" indent="-457200" algn="just">
              <a:buFont typeface="+mj-lt"/>
              <a:buAutoNum type="arabicPeriod"/>
            </a:pPr>
            <a:r>
              <a:rPr lang="pl-PL" dirty="0"/>
              <a:t>byłym małżonkom oraz byłym przysposobionym i przysposabiającym </a:t>
            </a:r>
          </a:p>
          <a:p>
            <a:pPr marL="868680" lvl="1" indent="-457200" algn="just">
              <a:buFont typeface="+mj-lt"/>
              <a:buAutoNum type="arabicPeriod"/>
            </a:pPr>
            <a:r>
              <a:rPr lang="pl-PL" dirty="0"/>
              <a:t>świadkowi, który w innej toczącej się sprawie jest oskarżonym (podejrzanym) o współudział w przestępstwie objętym postępowaniem, w którym zeznaje</a:t>
            </a:r>
          </a:p>
          <a:p>
            <a:pPr algn="just"/>
            <a:r>
              <a:rPr lang="pl-PL" dirty="0"/>
              <a:t>Prawo do odmowy składania zeznań jest ustanowione w interesie świadka, nie w interesie oskarżonego. Chroni świadka przed możliwością dostarczenia dowodów niekorzystnych dla siebie (§ 3) lub dla osób najbliższych (§ 1). </a:t>
            </a:r>
          </a:p>
          <a:p>
            <a:pPr algn="just"/>
            <a:r>
              <a:rPr lang="pl-PL" dirty="0"/>
              <a:t>Z uprawnienia z art. 182 k.p.k. można skorzystać </a:t>
            </a:r>
            <a:r>
              <a:rPr lang="pl-PL" b="1" dirty="0"/>
              <a:t>przed rozpoczęciem pierwszego zeznania w postępowaniu sądowym</a:t>
            </a:r>
            <a:r>
              <a:rPr lang="pl-PL" dirty="0"/>
              <a:t>. Poprzednio złożone zeznanie nie może stanowić dowodu ani zostać odtworzone. </a:t>
            </a:r>
          </a:p>
          <a:p>
            <a:pPr lvl="1" algn="just"/>
            <a:r>
              <a:rPr lang="pl-PL" dirty="0"/>
              <a:t>protokoły oględzin ciała podlegają ujawnieniu niezależnie od odmowy składania zeznań. </a:t>
            </a:r>
          </a:p>
        </p:txBody>
      </p:sp>
    </p:spTree>
    <p:extLst>
      <p:ext uri="{BB962C8B-B14F-4D97-AF65-F5344CB8AC3E}">
        <p14:creationId xmlns:p14="http://schemas.microsoft.com/office/powerpoint/2010/main" val="2616316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49279"/>
            <a:ext cx="12192000" cy="1450757"/>
          </a:xfrm>
        </p:spPr>
        <p:txBody>
          <a:bodyPr/>
          <a:lstStyle/>
          <a:p>
            <a:pPr algn="ctr"/>
            <a:r>
              <a:rPr lang="pl-PL" dirty="0"/>
              <a:t>Rodzaje czynności dowodowych </a:t>
            </a:r>
          </a:p>
        </p:txBody>
      </p:sp>
      <p:graphicFrame>
        <p:nvGraphicFramePr>
          <p:cNvPr id="4" name="Diagram 3"/>
          <p:cNvGraphicFramePr/>
          <p:nvPr>
            <p:extLst>
              <p:ext uri="{D42A27DB-BD31-4B8C-83A1-F6EECF244321}">
                <p14:modId xmlns:p14="http://schemas.microsoft.com/office/powerpoint/2010/main" val="3446490313"/>
              </p:ext>
            </p:extLst>
          </p:nvPr>
        </p:nvGraphicFramePr>
        <p:xfrm>
          <a:off x="308344" y="1031357"/>
          <a:ext cx="11539869" cy="5422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2027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800" dirty="0"/>
              <a:t>Prawo do odmowy odpowiedzi na pytanie – art. 183 </a:t>
            </a:r>
            <a:r>
              <a:rPr lang="pl-PL" sz="4800" dirty="0">
                <a:sym typeface="Wingdings" pitchFamily="2" charset="2"/>
              </a:rPr>
              <a:t>§ 1 </a:t>
            </a:r>
            <a:endParaRPr lang="pl-PL" sz="4800" dirty="0"/>
          </a:p>
        </p:txBody>
      </p:sp>
      <p:sp>
        <p:nvSpPr>
          <p:cNvPr id="3" name="Symbol zastępczy zawartości 2"/>
          <p:cNvSpPr>
            <a:spLocks noGrp="1"/>
          </p:cNvSpPr>
          <p:nvPr>
            <p:ph idx="1"/>
          </p:nvPr>
        </p:nvSpPr>
        <p:spPr>
          <a:xfrm>
            <a:off x="676656" y="2011680"/>
            <a:ext cx="10753725" cy="4474180"/>
          </a:xfrm>
        </p:spPr>
        <p:txBody>
          <a:bodyPr>
            <a:normAutofit/>
          </a:bodyPr>
          <a:lstStyle/>
          <a:p>
            <a:pPr algn="just"/>
            <a:r>
              <a:rPr lang="pl-PL" dirty="0"/>
              <a:t>Świadek może uchylić się od odpowiedzi na pytanie, jeżeli udzielenie odpowiedzi mogłoby narazić jego lub osobę dla niego najbliższą na odpowiedzialność za przestępstwo lub przestępstwo skarbowe. </a:t>
            </a:r>
          </a:p>
          <a:p>
            <a:pPr algn="just"/>
            <a:r>
              <a:rPr lang="pl-PL" dirty="0"/>
              <a:t>Przepis ustanowiony w interesie świadka – oskarżony nie może powoływać się na jego naruszenie. </a:t>
            </a:r>
          </a:p>
          <a:p>
            <a:pPr algn="just"/>
            <a:r>
              <a:rPr lang="pl-PL" dirty="0"/>
              <a:t>Świadek nie ma obowiązku wyjaśniania, dlaczego odmawia odpowiedzi, myślą przewodnią normy jest bowiem to, że nie należy nikogo stawiać w sytuacji przymusowej, w której musi albo kłamać, albo obciążać siebie lub osobę najbliższą (zob. wyrok SN z 28.01.1974 r., IV KR 313/74)</a:t>
            </a:r>
          </a:p>
          <a:p>
            <a:pPr algn="just"/>
            <a:r>
              <a:rPr lang="pl-PL" dirty="0"/>
              <a:t>Problem relacji art. 183 § 1 k.p.k. i art. 233 § 1a k.k. </a:t>
            </a:r>
          </a:p>
          <a:p>
            <a:pPr algn="just"/>
            <a:endParaRPr lang="pl-PL" dirty="0"/>
          </a:p>
          <a:p>
            <a:pPr algn="just"/>
            <a:endParaRPr lang="pl-PL" dirty="0"/>
          </a:p>
        </p:txBody>
      </p:sp>
    </p:spTree>
    <p:extLst>
      <p:ext uri="{BB962C8B-B14F-4D97-AF65-F5344CB8AC3E}">
        <p14:creationId xmlns:p14="http://schemas.microsoft.com/office/powerpoint/2010/main" val="3805137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0200" y="0"/>
            <a:ext cx="11506200" cy="1417638"/>
          </a:xfrm>
        </p:spPr>
        <p:txBody>
          <a:bodyPr>
            <a:normAutofit/>
          </a:bodyPr>
          <a:lstStyle/>
          <a:p>
            <a:r>
              <a:rPr lang="pl-PL" sz="3600" dirty="0"/>
              <a:t>Prawo do złożenia wniosku o zwolnienie z obowiązku zeznawania lub odpowiedzi na pytanie – art. 185</a:t>
            </a:r>
          </a:p>
        </p:txBody>
      </p:sp>
      <p:sp>
        <p:nvSpPr>
          <p:cNvPr id="3" name="Symbol zastępczy zawartości 2"/>
          <p:cNvSpPr>
            <a:spLocks noGrp="1"/>
          </p:cNvSpPr>
          <p:nvPr>
            <p:ph idx="1"/>
          </p:nvPr>
        </p:nvSpPr>
        <p:spPr>
          <a:xfrm>
            <a:off x="330200" y="1865908"/>
            <a:ext cx="10896600" cy="3861792"/>
          </a:xfrm>
        </p:spPr>
        <p:txBody>
          <a:bodyPr>
            <a:normAutofit/>
          </a:bodyPr>
          <a:lstStyle/>
          <a:p>
            <a:pPr algn="just"/>
            <a:r>
              <a:rPr lang="pl-PL" sz="2400" dirty="0"/>
              <a:t>Przysługuje osobie, którą z oskarżonym łączy </a:t>
            </a:r>
            <a:r>
              <a:rPr lang="pl-PL" sz="2400" u="sng" dirty="0"/>
              <a:t>szczególnie bliski stosunek osobisty</a:t>
            </a:r>
            <a:r>
              <a:rPr lang="pl-PL" sz="2400" dirty="0"/>
              <a:t>:</a:t>
            </a:r>
          </a:p>
          <a:p>
            <a:pPr lvl="1" algn="just"/>
            <a:r>
              <a:rPr lang="pl-PL" sz="2000" dirty="0"/>
              <a:t>chodzi o silną więź emocjonalną lub uczuciową np. posiadanie wspólnego dziecka </a:t>
            </a:r>
          </a:p>
          <a:p>
            <a:pPr algn="just"/>
            <a:r>
              <a:rPr lang="pl-PL" sz="2400" dirty="0"/>
              <a:t>Osoba występująca z wnioskiem z art. 185 k.p.k. musi co najmniej uprawdopodobnić istnienie przesłanek pozwalających na zwolnienie ją z obowiązku składania zeznań (odpowiedzi na pytanie).</a:t>
            </a:r>
          </a:p>
          <a:p>
            <a:pPr algn="just"/>
            <a:r>
              <a:rPr lang="pl-PL" sz="2400" dirty="0"/>
              <a:t>Organ ocenia złożony wniosek biorąc pod uwagę okoliczności sprawy. Ocena ta nie może być dowolna. </a:t>
            </a:r>
          </a:p>
          <a:p>
            <a:pPr algn="just"/>
            <a:r>
              <a:rPr lang="pl-PL" sz="2400" dirty="0"/>
              <a:t>Odmowa zwolnienia jest niezaskarżalna. </a:t>
            </a:r>
          </a:p>
        </p:txBody>
      </p:sp>
    </p:spTree>
    <p:extLst>
      <p:ext uri="{BB962C8B-B14F-4D97-AF65-F5344CB8AC3E}">
        <p14:creationId xmlns:p14="http://schemas.microsoft.com/office/powerpoint/2010/main" val="3902136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0"/>
            <a:ext cx="10058400" cy="1450757"/>
          </a:xfrm>
        </p:spPr>
        <p:txBody>
          <a:bodyPr>
            <a:normAutofit/>
          </a:bodyPr>
          <a:lstStyle/>
          <a:p>
            <a:r>
              <a:rPr lang="pl-PL" dirty="0"/>
              <a:t>Ochrona świadka w procesie karnym </a:t>
            </a:r>
          </a:p>
        </p:txBody>
      </p:sp>
      <p:sp>
        <p:nvSpPr>
          <p:cNvPr id="3" name="Symbol zastępczy zawartości 2"/>
          <p:cNvSpPr>
            <a:spLocks noGrp="1"/>
          </p:cNvSpPr>
          <p:nvPr>
            <p:ph idx="1"/>
          </p:nvPr>
        </p:nvSpPr>
        <p:spPr>
          <a:xfrm>
            <a:off x="379730" y="1785392"/>
            <a:ext cx="11493500" cy="5301208"/>
          </a:xfrm>
        </p:spPr>
        <p:txBody>
          <a:bodyPr>
            <a:normAutofit/>
          </a:bodyPr>
          <a:lstStyle/>
          <a:p>
            <a:pPr algn="just"/>
            <a:r>
              <a:rPr lang="pl-PL" sz="2400" u="sng" dirty="0"/>
              <a:t>Ochrona przed wtórną </a:t>
            </a:r>
            <a:r>
              <a:rPr lang="pl-PL" sz="2400" u="sng" dirty="0" err="1"/>
              <a:t>wiktymizacją</a:t>
            </a:r>
            <a:r>
              <a:rPr lang="pl-PL" sz="2400" u="sng" dirty="0"/>
              <a:t> </a:t>
            </a:r>
          </a:p>
          <a:p>
            <a:pPr lvl="1" algn="just">
              <a:buFont typeface="Symbol" pitchFamily="18" charset="2"/>
              <a:buChar char="-"/>
            </a:pPr>
            <a:r>
              <a:rPr lang="pl-PL" sz="2000" dirty="0"/>
              <a:t>szczególny tryb przesłuchania świadka małoletniego (art. 185a i 185b k.p.k.); </a:t>
            </a:r>
          </a:p>
          <a:p>
            <a:pPr lvl="1" algn="just">
              <a:buFont typeface="Symbol" pitchFamily="18" charset="2"/>
              <a:buChar char="-"/>
            </a:pPr>
            <a:r>
              <a:rPr lang="pl-PL" sz="2000" dirty="0"/>
              <a:t>szczególna ochrona ofiar przestępstw z art. 197 – 199 k.k. (art. 185c k.p.k.) </a:t>
            </a:r>
          </a:p>
          <a:p>
            <a:pPr algn="just"/>
            <a:r>
              <a:rPr lang="pl-PL" sz="2400" u="sng" dirty="0"/>
              <a:t>Ochrona osobista</a:t>
            </a:r>
          </a:p>
          <a:p>
            <a:pPr lvl="1" algn="just">
              <a:buFont typeface="Symbol" pitchFamily="18" charset="2"/>
              <a:buChar char="-"/>
            </a:pPr>
            <a:r>
              <a:rPr lang="pl-PL" sz="2000" dirty="0"/>
              <a:t>instytucja świadka anonimowego (art. 184 k.p.k.)</a:t>
            </a:r>
          </a:p>
          <a:p>
            <a:pPr lvl="1" algn="just">
              <a:buFont typeface="Symbol" pitchFamily="18" charset="2"/>
              <a:buChar char="-"/>
            </a:pPr>
            <a:r>
              <a:rPr lang="pl-PL" sz="2000" dirty="0"/>
              <a:t>art. 191 </a:t>
            </a:r>
            <a:r>
              <a:rPr lang="pl-PL" sz="2000" dirty="0">
                <a:sym typeface="Wingdings" pitchFamily="2" charset="2"/>
              </a:rPr>
              <a:t>§ 1b k.p.k. – pytania zadawane świadkowi nie mogą zmierzać do ujawnienia jego miejsca zamieszkania ani miejsca pracy, chyba że ma to znaczenie dla rozstrzygnięcia sprawy</a:t>
            </a:r>
            <a:endParaRPr lang="pl-PL" sz="2000" dirty="0"/>
          </a:p>
          <a:p>
            <a:pPr algn="just"/>
            <a:r>
              <a:rPr lang="pl-PL" sz="2400" u="sng" dirty="0"/>
              <a:t>Ochrona świadka na podstawie przepisów ustawy z dnia 28 listopada 2014 r. o ochronie i pomocy dla pokrzywdzonego i świadka:</a:t>
            </a:r>
          </a:p>
          <a:p>
            <a:pPr lvl="1" algn="just">
              <a:buFont typeface="Symbol" pitchFamily="18" charset="2"/>
              <a:buChar char="-"/>
            </a:pPr>
            <a:r>
              <a:rPr lang="pl-PL" sz="2000" dirty="0"/>
              <a:t>ochrona na czas czynności procesowej (art. 4)</a:t>
            </a:r>
          </a:p>
          <a:p>
            <a:pPr lvl="1" algn="just">
              <a:buFont typeface="Symbol" pitchFamily="18" charset="2"/>
              <a:buChar char="-"/>
            </a:pPr>
            <a:r>
              <a:rPr lang="pl-PL" sz="2000" dirty="0"/>
              <a:t>ochrona osobista (art. 5)</a:t>
            </a:r>
          </a:p>
          <a:p>
            <a:pPr lvl="1" algn="just">
              <a:buFont typeface="Symbol" pitchFamily="18" charset="2"/>
              <a:buChar char="-"/>
            </a:pPr>
            <a:r>
              <a:rPr lang="pl-PL" sz="2000" dirty="0"/>
              <a:t>pomoc w zmianie miejsca pobytu (art. 6 – 9)</a:t>
            </a:r>
          </a:p>
        </p:txBody>
      </p:sp>
    </p:spTree>
    <p:extLst>
      <p:ext uri="{BB962C8B-B14F-4D97-AF65-F5344CB8AC3E}">
        <p14:creationId xmlns:p14="http://schemas.microsoft.com/office/powerpoint/2010/main" val="294461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0772775" cy="1658198"/>
          </a:xfrm>
        </p:spPr>
        <p:txBody>
          <a:bodyPr/>
          <a:lstStyle/>
          <a:p>
            <a:r>
              <a:rPr lang="pl-PL" dirty="0"/>
              <a:t>Różne sposoby przesłuchania świadka </a:t>
            </a:r>
          </a:p>
        </p:txBody>
      </p:sp>
      <p:sp>
        <p:nvSpPr>
          <p:cNvPr id="3" name="Symbol zastępczy zawartości 2"/>
          <p:cNvSpPr>
            <a:spLocks noGrp="1"/>
          </p:cNvSpPr>
          <p:nvPr>
            <p:ph idx="1"/>
          </p:nvPr>
        </p:nvSpPr>
        <p:spPr>
          <a:xfrm>
            <a:off x="676656" y="2011680"/>
            <a:ext cx="10753725" cy="4123306"/>
          </a:xfrm>
        </p:spPr>
        <p:txBody>
          <a:bodyPr>
            <a:normAutofit/>
          </a:bodyPr>
          <a:lstStyle/>
          <a:p>
            <a:pPr algn="just"/>
            <a:r>
              <a:rPr lang="pl-PL" dirty="0"/>
              <a:t>Świadek małoletni – art. 171 § 3 </a:t>
            </a:r>
          </a:p>
          <a:p>
            <a:pPr algn="just"/>
            <a:r>
              <a:rPr lang="pl-PL" dirty="0"/>
              <a:t>Świadek małoletni pokrzywdzony – art. 185a </a:t>
            </a:r>
          </a:p>
          <a:p>
            <a:pPr lvl="1" algn="just"/>
            <a:r>
              <a:rPr lang="pl-PL" dirty="0"/>
              <a:t>poniżej 15 roku życia </a:t>
            </a:r>
          </a:p>
          <a:p>
            <a:pPr lvl="1" algn="just"/>
            <a:r>
              <a:rPr lang="pl-PL" dirty="0"/>
              <a:t>powyżej 15 roku życia – art. 185a § 4 </a:t>
            </a:r>
          </a:p>
          <a:p>
            <a:pPr algn="just"/>
            <a:r>
              <a:rPr lang="pl-PL" dirty="0"/>
              <a:t>Małoletni świadek z art. 185b</a:t>
            </a:r>
          </a:p>
          <a:p>
            <a:pPr algn="just"/>
            <a:r>
              <a:rPr lang="pl-PL" dirty="0"/>
              <a:t>Pokrzywdzony-świadek w sprawach o przestępstwa z art. 197-199 – art. 185c </a:t>
            </a:r>
          </a:p>
          <a:p>
            <a:pPr algn="just"/>
            <a:r>
              <a:rPr lang="pl-PL" dirty="0"/>
              <a:t>Świadek incognito (anonimowy) – art. 184</a:t>
            </a:r>
          </a:p>
          <a:p>
            <a:pPr algn="just"/>
            <a:r>
              <a:rPr lang="pl-PL" dirty="0"/>
              <a:t>Świadek koronny  - ustawa o świadku koronnym (por. dowody niekonwencjonalne)</a:t>
            </a: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4846" y="0"/>
            <a:ext cx="1857153" cy="1760856"/>
          </a:xfrm>
          <a:prstGeom prst="rect">
            <a:avLst/>
          </a:prstGeom>
        </p:spPr>
      </p:pic>
    </p:spTree>
    <p:extLst>
      <p:ext uri="{BB962C8B-B14F-4D97-AF65-F5344CB8AC3E}">
        <p14:creationId xmlns:p14="http://schemas.microsoft.com/office/powerpoint/2010/main" val="4140609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8532440" cy="1143000"/>
          </a:xfrm>
        </p:spPr>
        <p:txBody>
          <a:bodyPr>
            <a:normAutofit/>
          </a:bodyPr>
          <a:lstStyle/>
          <a:p>
            <a:r>
              <a:rPr lang="pl-PL" sz="4000" dirty="0"/>
              <a:t>Świadek małoletni w procesie karnym </a:t>
            </a:r>
          </a:p>
        </p:txBody>
      </p:sp>
      <p:sp>
        <p:nvSpPr>
          <p:cNvPr id="4" name="Symbol zastępczy tekstu 3"/>
          <p:cNvSpPr>
            <a:spLocks noGrp="1"/>
          </p:cNvSpPr>
          <p:nvPr>
            <p:ph type="body" idx="1"/>
          </p:nvPr>
        </p:nvSpPr>
        <p:spPr>
          <a:xfrm>
            <a:off x="342900" y="3463264"/>
            <a:ext cx="4762500" cy="507817"/>
          </a:xfrm>
          <a:solidFill>
            <a:schemeClr val="accent1"/>
          </a:solidFill>
        </p:spPr>
        <p:txBody>
          <a:bodyPr/>
          <a:lstStyle/>
          <a:p>
            <a:r>
              <a:rPr lang="pl-PL" dirty="0"/>
              <a:t>art. 185a k.p.k.</a:t>
            </a:r>
          </a:p>
        </p:txBody>
      </p:sp>
      <p:sp>
        <p:nvSpPr>
          <p:cNvPr id="5" name="Symbol zastępczy zawartości 4"/>
          <p:cNvSpPr>
            <a:spLocks noGrp="1"/>
          </p:cNvSpPr>
          <p:nvPr>
            <p:ph sz="half" idx="2"/>
          </p:nvPr>
        </p:nvSpPr>
        <p:spPr>
          <a:xfrm>
            <a:off x="342900" y="3971082"/>
            <a:ext cx="4762500" cy="3625230"/>
          </a:xfrm>
        </p:spPr>
        <p:txBody>
          <a:bodyPr>
            <a:normAutofit/>
          </a:bodyPr>
          <a:lstStyle/>
          <a:p>
            <a:pPr marL="268288" lvl="1" indent="-268288" algn="just"/>
            <a:r>
              <a:rPr lang="pl-PL" sz="1900" dirty="0"/>
              <a:t>popełnione z użyciem przemocy lub groźby bezprawnej, </a:t>
            </a:r>
          </a:p>
          <a:p>
            <a:pPr marL="268288" lvl="1" indent="-268288" algn="just"/>
            <a:r>
              <a:rPr lang="pl-PL" sz="1900" dirty="0"/>
              <a:t>przeciwko wolności </a:t>
            </a:r>
          </a:p>
          <a:p>
            <a:pPr marL="268288" lvl="1" indent="-268288" algn="just"/>
            <a:r>
              <a:rPr lang="pl-PL" sz="1900" dirty="0"/>
              <a:t>przeciwko wolności seksualnej i obyczajności </a:t>
            </a:r>
          </a:p>
          <a:p>
            <a:pPr marL="261938" lvl="1" algn="just"/>
            <a:r>
              <a:rPr lang="pl-PL" sz="1900" dirty="0"/>
              <a:t>przeciwko rodzinie i opiece</a:t>
            </a:r>
          </a:p>
          <a:p>
            <a:pPr marL="261938" lvl="1" algn="just"/>
            <a:r>
              <a:rPr lang="pl-PL" sz="1900" dirty="0"/>
              <a:t>Dotyczy </a:t>
            </a:r>
            <a:r>
              <a:rPr lang="pl-PL" sz="1900" b="1" u="sng" dirty="0"/>
              <a:t>pokrzywdzonego </a:t>
            </a:r>
            <a:r>
              <a:rPr lang="pl-PL" sz="1900" dirty="0"/>
              <a:t>jednym z w/w przestępstw</a:t>
            </a:r>
            <a:endParaRPr lang="pl-PL" sz="1900" b="1" u="sng" dirty="0"/>
          </a:p>
        </p:txBody>
      </p:sp>
      <p:sp>
        <p:nvSpPr>
          <p:cNvPr id="6" name="Symbol zastępczy tekstu 5"/>
          <p:cNvSpPr>
            <a:spLocks noGrp="1"/>
          </p:cNvSpPr>
          <p:nvPr>
            <p:ph type="body" sz="quarter" idx="3"/>
          </p:nvPr>
        </p:nvSpPr>
        <p:spPr>
          <a:xfrm>
            <a:off x="6553200" y="3459427"/>
            <a:ext cx="4660900" cy="511653"/>
          </a:xfrm>
          <a:solidFill>
            <a:schemeClr val="accent1"/>
          </a:solidFill>
        </p:spPr>
        <p:txBody>
          <a:bodyPr/>
          <a:lstStyle/>
          <a:p>
            <a:r>
              <a:rPr lang="pl-PL" dirty="0"/>
              <a:t>art. 185b k.p.k.</a:t>
            </a:r>
          </a:p>
        </p:txBody>
      </p:sp>
      <p:sp>
        <p:nvSpPr>
          <p:cNvPr id="7" name="Symbol zastępczy zawartości 6"/>
          <p:cNvSpPr>
            <a:spLocks noGrp="1"/>
          </p:cNvSpPr>
          <p:nvPr>
            <p:ph sz="quarter" idx="4"/>
          </p:nvPr>
        </p:nvSpPr>
        <p:spPr>
          <a:xfrm>
            <a:off x="6553200" y="4060081"/>
            <a:ext cx="4660900" cy="3447232"/>
          </a:xfrm>
        </p:spPr>
        <p:txBody>
          <a:bodyPr>
            <a:normAutofit/>
          </a:bodyPr>
          <a:lstStyle/>
          <a:p>
            <a:pPr marL="268288" lvl="1" indent="-268288"/>
            <a:r>
              <a:rPr lang="pl-PL" sz="1900" dirty="0"/>
              <a:t>popełnionych z użyciem przemocy lub groźby jej użycia; </a:t>
            </a:r>
          </a:p>
          <a:p>
            <a:pPr marL="268288" lvl="1" indent="-268288"/>
            <a:r>
              <a:rPr lang="pl-PL" sz="1900" dirty="0"/>
              <a:t>przeciwko wolności seksualnej i obyczajności </a:t>
            </a:r>
          </a:p>
          <a:p>
            <a:pPr marL="0" lvl="1" indent="268288"/>
            <a:r>
              <a:rPr lang="pl-PL" sz="1900" dirty="0"/>
              <a:t>przeciwko rodzinie i opiece</a:t>
            </a:r>
          </a:p>
          <a:p>
            <a:pPr marL="0" lvl="1" indent="268288"/>
            <a:endParaRPr lang="pl-PL" sz="1900" dirty="0"/>
          </a:p>
          <a:p>
            <a:pPr marL="0" lvl="1" indent="268288"/>
            <a:r>
              <a:rPr lang="pl-PL" sz="1900" dirty="0"/>
              <a:t>Dotyczy </a:t>
            </a:r>
            <a:r>
              <a:rPr lang="pl-PL" sz="1900" b="1" u="sng" dirty="0"/>
              <a:t>świadka </a:t>
            </a:r>
            <a:r>
              <a:rPr lang="pl-PL" sz="1900" dirty="0"/>
              <a:t>jednego z w/w przestępstw</a:t>
            </a:r>
          </a:p>
        </p:txBody>
      </p:sp>
      <p:sp>
        <p:nvSpPr>
          <p:cNvPr id="3" name="pole tekstowe 2"/>
          <p:cNvSpPr txBox="1"/>
          <p:nvPr/>
        </p:nvSpPr>
        <p:spPr>
          <a:xfrm>
            <a:off x="342900" y="908721"/>
            <a:ext cx="11531600" cy="2246769"/>
          </a:xfrm>
          <a:prstGeom prst="rect">
            <a:avLst/>
          </a:prstGeom>
          <a:noFill/>
        </p:spPr>
        <p:txBody>
          <a:bodyPr wrap="square" rtlCol="0">
            <a:spAutoFit/>
          </a:bodyPr>
          <a:lstStyle/>
          <a:p>
            <a:endParaRPr lang="pl-PL" sz="2000" b="1" dirty="0"/>
          </a:p>
          <a:p>
            <a:pPr algn="just"/>
            <a:r>
              <a:rPr lang="pl-PL" sz="2000" b="1" dirty="0"/>
              <a:t>Ogólna zasada - art. 170 </a:t>
            </a:r>
            <a:r>
              <a:rPr lang="pl-PL" sz="2000" b="1" dirty="0">
                <a:sym typeface="Wingdings" pitchFamily="2" charset="2"/>
              </a:rPr>
              <a:t>§ 3 k.p.k</a:t>
            </a:r>
            <a:r>
              <a:rPr lang="pl-PL" sz="2000" dirty="0">
                <a:sym typeface="Wingdings" pitchFamily="2" charset="2"/>
              </a:rPr>
              <a:t>.  jeżeli osoba przesłuchiwana nie ukończyła 15 lat, czynności z jej udziałem powinny być dokonywane w miarę możliwości w obecności przedstawiciela ustawowego lub faktycznego opiekuna, chyba że dobro postępowania stoi temu na przeszkodzie. </a:t>
            </a:r>
          </a:p>
          <a:p>
            <a:endParaRPr lang="pl-PL" sz="2000" dirty="0">
              <a:sym typeface="Wingdings" pitchFamily="2" charset="2"/>
            </a:endParaRPr>
          </a:p>
          <a:p>
            <a:pPr algn="ctr"/>
            <a:r>
              <a:rPr lang="pl-PL" sz="2000" b="1" dirty="0">
                <a:sym typeface="Wingdings" pitchFamily="2" charset="2"/>
              </a:rPr>
              <a:t>Szczególne warunki przesłuchania małoletnich poniżej 15 lat w procesie karnym z uwagi na rodzaj przestępstwa będącego przedmiotem postępowania</a:t>
            </a:r>
            <a:endParaRPr lang="pl-PL" sz="2000" b="1" dirty="0"/>
          </a:p>
        </p:txBody>
      </p:sp>
    </p:spTree>
    <p:extLst>
      <p:ext uri="{BB962C8B-B14F-4D97-AF65-F5344CB8AC3E}">
        <p14:creationId xmlns:p14="http://schemas.microsoft.com/office/powerpoint/2010/main" val="34052987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8460432" cy="1143000"/>
          </a:xfrm>
        </p:spPr>
        <p:txBody>
          <a:bodyPr>
            <a:normAutofit/>
          </a:bodyPr>
          <a:lstStyle/>
          <a:p>
            <a:r>
              <a:rPr lang="pl-PL" sz="4000" dirty="0"/>
              <a:t>Świadek małoletni w procesie karnym </a:t>
            </a:r>
            <a:endParaRPr lang="pl-PL" sz="4400" dirty="0"/>
          </a:p>
        </p:txBody>
      </p:sp>
      <p:sp>
        <p:nvSpPr>
          <p:cNvPr id="4" name="Symbol zastępczy tekstu 3"/>
          <p:cNvSpPr>
            <a:spLocks noGrp="1"/>
          </p:cNvSpPr>
          <p:nvPr>
            <p:ph type="body" idx="1"/>
          </p:nvPr>
        </p:nvSpPr>
        <p:spPr>
          <a:xfrm>
            <a:off x="414924" y="1246039"/>
            <a:ext cx="3657600" cy="639762"/>
          </a:xfrm>
          <a:solidFill>
            <a:schemeClr val="accent1"/>
          </a:solidFill>
        </p:spPr>
        <p:txBody>
          <a:bodyPr/>
          <a:lstStyle/>
          <a:p>
            <a:r>
              <a:rPr lang="pl-PL" dirty="0"/>
              <a:t>art. 185a k.p.k.</a:t>
            </a:r>
          </a:p>
        </p:txBody>
      </p:sp>
      <p:sp>
        <p:nvSpPr>
          <p:cNvPr id="5" name="Symbol zastępczy zawartości 4"/>
          <p:cNvSpPr>
            <a:spLocks noGrp="1"/>
          </p:cNvSpPr>
          <p:nvPr>
            <p:ph sz="half" idx="2"/>
          </p:nvPr>
        </p:nvSpPr>
        <p:spPr>
          <a:xfrm>
            <a:off x="292100" y="1988840"/>
            <a:ext cx="4889500" cy="3951288"/>
          </a:xfrm>
        </p:spPr>
        <p:txBody>
          <a:bodyPr>
            <a:normAutofit lnSpcReduction="10000"/>
          </a:bodyPr>
          <a:lstStyle/>
          <a:p>
            <a:pPr algn="just"/>
            <a:r>
              <a:rPr lang="pl-PL" sz="2400" dirty="0"/>
              <a:t>Pokrzywdzonego, który w chwili przesłuchania ukończył 15 lat przesłuchuje się w warunkach określonych w </a:t>
            </a:r>
            <a:r>
              <a:rPr lang="pl-PL" sz="2400" dirty="0">
                <a:sym typeface="Wingdings" pitchFamily="2" charset="2"/>
              </a:rPr>
              <a:t>§ 1 – 3 (wcześniejszy slajd), gdy zachodzi uzasadniona obawa, że przesłuchanie w innych warunkach mogłoby wywrzeć negatywny wpływ na jego stan psychiczny </a:t>
            </a:r>
            <a:endParaRPr lang="pl-PL" sz="2400" dirty="0"/>
          </a:p>
        </p:txBody>
      </p:sp>
      <p:sp>
        <p:nvSpPr>
          <p:cNvPr id="6" name="Symbol zastępczy tekstu 5"/>
          <p:cNvSpPr>
            <a:spLocks noGrp="1"/>
          </p:cNvSpPr>
          <p:nvPr>
            <p:ph type="body" sz="quarter" idx="3"/>
          </p:nvPr>
        </p:nvSpPr>
        <p:spPr>
          <a:xfrm>
            <a:off x="5375920" y="1268760"/>
            <a:ext cx="6511280" cy="639762"/>
          </a:xfrm>
          <a:solidFill>
            <a:schemeClr val="accent1"/>
          </a:solidFill>
        </p:spPr>
        <p:txBody>
          <a:bodyPr/>
          <a:lstStyle/>
          <a:p>
            <a:pPr algn="ctr"/>
            <a:r>
              <a:rPr lang="pl-PL" dirty="0"/>
              <a:t>art. 185b k.p.k.</a:t>
            </a:r>
          </a:p>
        </p:txBody>
      </p:sp>
      <p:sp>
        <p:nvSpPr>
          <p:cNvPr id="7" name="Symbol zastępczy zawartości 6"/>
          <p:cNvSpPr>
            <a:spLocks noGrp="1"/>
          </p:cNvSpPr>
          <p:nvPr>
            <p:ph sz="quarter" idx="4"/>
          </p:nvPr>
        </p:nvSpPr>
        <p:spPr>
          <a:xfrm>
            <a:off x="5375920" y="1916832"/>
            <a:ext cx="6511280" cy="4683126"/>
          </a:xfrm>
        </p:spPr>
        <p:txBody>
          <a:bodyPr>
            <a:normAutofit lnSpcReduction="10000"/>
          </a:bodyPr>
          <a:lstStyle/>
          <a:p>
            <a:pPr marL="0" indent="0" algn="just">
              <a:buNone/>
            </a:pPr>
            <a:r>
              <a:rPr lang="pl-PL" sz="2400" dirty="0"/>
              <a:t>Świadka, który w chwili przesłuchania ukończył 15 lat przesłuchuje się „przy użyciu urządzeń technicznych umożliwiających przeprowadzenie tej czynności na odległość z jednoczesnym bezpośrednim przekazem obrazu i dźwięku” (art. 177 </a:t>
            </a:r>
            <a:r>
              <a:rPr lang="pl-PL" sz="2400" dirty="0">
                <a:sym typeface="Wingdings" pitchFamily="2" charset="2"/>
              </a:rPr>
              <a:t>§ 1a k.p.k.), gdy zachodzi uzasadniona obawa, że bezpośrednia obecność oskarżonego mogłaby oddziaływać krępująco na zeznania świadka lub wywierać negatywny wpływ na jego stan psychiczny.</a:t>
            </a:r>
          </a:p>
          <a:p>
            <a:pPr marL="0" indent="0" algn="just">
              <a:buNone/>
            </a:pPr>
            <a:endParaRPr lang="pl-PL" sz="2400" dirty="0">
              <a:sym typeface="Wingdings" pitchFamily="2" charset="2"/>
            </a:endParaRPr>
          </a:p>
          <a:p>
            <a:pPr marL="0" indent="0" algn="just">
              <a:buNone/>
            </a:pPr>
            <a:r>
              <a:rPr lang="pl-PL" sz="2400" dirty="0">
                <a:sym typeface="Wingdings" pitchFamily="2" charset="2"/>
              </a:rPr>
              <a:t>Ważne! Szczególnego trybu przesłuchania nie stosuje się do świadka współdziałającego w popełnieniu czynu zabronionego(por: art. 185b § 3 k.p.k.)</a:t>
            </a:r>
            <a:endParaRPr lang="pl-PL" sz="2400" dirty="0"/>
          </a:p>
        </p:txBody>
      </p:sp>
    </p:spTree>
    <p:extLst>
      <p:ext uri="{BB962C8B-B14F-4D97-AF65-F5344CB8AC3E}">
        <p14:creationId xmlns:p14="http://schemas.microsoft.com/office/powerpoint/2010/main" val="12889943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Świadek małoletni w procesie karnym </a:t>
            </a:r>
          </a:p>
        </p:txBody>
      </p:sp>
      <p:sp>
        <p:nvSpPr>
          <p:cNvPr id="8" name="Symbol zastępczy zawartości 7"/>
          <p:cNvSpPr>
            <a:spLocks noGrp="1"/>
          </p:cNvSpPr>
          <p:nvPr>
            <p:ph idx="1"/>
          </p:nvPr>
        </p:nvSpPr>
        <p:spPr>
          <a:xfrm>
            <a:off x="317500" y="1848892"/>
            <a:ext cx="11010900" cy="5301208"/>
          </a:xfrm>
        </p:spPr>
        <p:txBody>
          <a:bodyPr>
            <a:normAutofit/>
          </a:bodyPr>
          <a:lstStyle/>
          <a:p>
            <a:pPr algn="just"/>
            <a:r>
              <a:rPr lang="pl-PL" sz="2400" dirty="0"/>
              <a:t>Przesłuchuje się go </a:t>
            </a:r>
            <a:r>
              <a:rPr lang="pl-PL" sz="2400" b="1" dirty="0"/>
              <a:t>tylko jeżeli jego zeznania mogą mieć istotne znaczenie dla rozstrzygnięcia sprawy i tylko raz</a:t>
            </a:r>
            <a:endParaRPr lang="pl-PL" sz="2400" dirty="0"/>
          </a:p>
          <a:p>
            <a:pPr algn="just"/>
            <a:r>
              <a:rPr lang="pl-PL" sz="2400" dirty="0"/>
              <a:t>Ponowne przesłuchanie wyjątkowo dopuszczalne, gdy:</a:t>
            </a:r>
          </a:p>
          <a:p>
            <a:pPr lvl="1" algn="just"/>
            <a:r>
              <a:rPr lang="pl-PL" sz="2000" dirty="0"/>
              <a:t>wyjdą na jaw istotne okoliczności, których wyjaśnienie wymaga ponownego przesłuchania; </a:t>
            </a:r>
          </a:p>
          <a:p>
            <a:pPr lvl="1" algn="just"/>
            <a:r>
              <a:rPr lang="pl-PL" sz="2000" dirty="0"/>
              <a:t>w razie uwzględnienia wniosku dowodowego oskarżonego, który nie miał obrońcy w czasie pierwszego przesłuchania</a:t>
            </a:r>
          </a:p>
          <a:p>
            <a:pPr lvl="2" algn="just">
              <a:buFont typeface="Wingdings" pitchFamily="2" charset="2"/>
              <a:buChar char="Ø"/>
            </a:pPr>
            <a:r>
              <a:rPr lang="pl-PL" sz="1600" dirty="0"/>
              <a:t>art. 185a </a:t>
            </a:r>
            <a:r>
              <a:rPr lang="pl-PL" sz="1600" dirty="0">
                <a:sym typeface="Wingdings" pitchFamily="2" charset="2"/>
              </a:rPr>
              <a:t>§ 2 k.p.k. – oskarżonemu, który nie ma obrońcy z wyboru, sąd wyznacza obrońcę z urzędu </a:t>
            </a:r>
          </a:p>
          <a:p>
            <a:pPr algn="just"/>
            <a:r>
              <a:rPr lang="pl-PL" sz="2400" dirty="0">
                <a:sym typeface="Wingdings" pitchFamily="2" charset="2"/>
              </a:rPr>
              <a:t>Przesłuchanie przeprowadza </a:t>
            </a:r>
            <a:r>
              <a:rPr lang="pl-PL" sz="2400" b="1" u="sng" dirty="0">
                <a:sym typeface="Wingdings" pitchFamily="2" charset="2"/>
              </a:rPr>
              <a:t>sąd</a:t>
            </a:r>
            <a:r>
              <a:rPr lang="pl-PL" sz="2400" dirty="0">
                <a:sym typeface="Wingdings" pitchFamily="2" charset="2"/>
              </a:rPr>
              <a:t> na posiedzeniu z  udziałem biegłego psychologa. Mogą w nim uczestniczyć: </a:t>
            </a:r>
          </a:p>
          <a:p>
            <a:pPr lvl="1" algn="just"/>
            <a:r>
              <a:rPr lang="pl-PL" sz="2000" dirty="0">
                <a:sym typeface="Wingdings" pitchFamily="2" charset="2"/>
              </a:rPr>
              <a:t>prokurator, obrońca, pełnomocnik pokrzywdzonego, osoba pełnoletnia wskazana przez pokrzywdzonego, osoba sprawująca stałą pieczę nad pokrzywdzonym, jeżeli nie ogranicza to swobody wypowiedzi</a:t>
            </a:r>
          </a:p>
          <a:p>
            <a:pPr algn="just"/>
            <a:r>
              <a:rPr lang="pl-PL" sz="2400" dirty="0">
                <a:sym typeface="Wingdings" pitchFamily="2" charset="2"/>
              </a:rPr>
              <a:t>Na rozprawie odtwarza się zapis obrazu i dźwięku oraz odczytuje protokół przesłuchania</a:t>
            </a:r>
          </a:p>
        </p:txBody>
      </p:sp>
    </p:spTree>
    <p:extLst>
      <p:ext uri="{BB962C8B-B14F-4D97-AF65-F5344CB8AC3E}">
        <p14:creationId xmlns:p14="http://schemas.microsoft.com/office/powerpoint/2010/main" val="1954161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Pokrzywdzony-świadek w sprawach o przestępstwa z art. 197-199</a:t>
            </a:r>
          </a:p>
        </p:txBody>
      </p:sp>
      <p:sp>
        <p:nvSpPr>
          <p:cNvPr id="8" name="Symbol zastępczy zawartości 7"/>
          <p:cNvSpPr>
            <a:spLocks noGrp="1"/>
          </p:cNvSpPr>
          <p:nvPr>
            <p:ph idx="1"/>
          </p:nvPr>
        </p:nvSpPr>
        <p:spPr>
          <a:xfrm>
            <a:off x="676656" y="2011680"/>
            <a:ext cx="10753725" cy="4665567"/>
          </a:xfrm>
        </p:spPr>
        <p:txBody>
          <a:bodyPr>
            <a:normAutofit lnSpcReduction="10000"/>
          </a:bodyPr>
          <a:lstStyle/>
          <a:p>
            <a:r>
              <a:rPr lang="pl-PL" dirty="0"/>
              <a:t>Przesłuchanie świadka przeprowadza sąd na posiedzeniu. Przesłuchaniu </a:t>
            </a:r>
            <a:r>
              <a:rPr lang="pl-PL" b="1" u="sng" dirty="0"/>
              <a:t>nie bierze udziału oskarżony. </a:t>
            </a:r>
            <a:endParaRPr lang="pl-PL" dirty="0"/>
          </a:p>
          <a:p>
            <a:pPr algn="just"/>
            <a:r>
              <a:rPr lang="pl-PL" dirty="0"/>
              <a:t>art. 185c §  2. Przesłuchanie pokrzywdzonego w charakterze świadka przeprowadza sąd na posiedzeniu, w którym mają prawo wziąć udział prokurator, obrońca oraz pełnomocnik pokrzywdzonego. Na rozprawie głównej odtwarza się sporządzony zapis obrazu i dźwięku przesłuchania oraz odczytuje się protokół przesłuchania.</a:t>
            </a:r>
          </a:p>
          <a:p>
            <a:pPr algn="just"/>
            <a:r>
              <a:rPr lang="pl-PL" dirty="0"/>
              <a:t>Istnieje możliwość ponownego przesłuchania świadka jeżeli zajdzie taka konieczność w toku postępowania. </a:t>
            </a:r>
          </a:p>
          <a:p>
            <a:pPr algn="just"/>
            <a:r>
              <a:rPr lang="pl-PL" dirty="0"/>
              <a:t>(…) Podyktowane jest to dążeniem do zwiększenia ochrony pokrzywdzonych w tych sprawach i zapobiegania ich wtórnej </a:t>
            </a:r>
            <a:r>
              <a:rPr lang="pl-PL" dirty="0" err="1"/>
              <a:t>wiktymizacji</a:t>
            </a:r>
            <a:r>
              <a:rPr lang="pl-PL" dirty="0"/>
              <a:t>. Tego typu przesłuchanie, co do zasady winno mieć miejsce jeden raz i być na tyle szczegółowe, aby nie narazić pokrzywdzonego na ryzyko kolejnej wizyty w Sądzie i konieczność odtworzenia traumatycznych wspomnień (por. wyrok SO w Częstochowie z 27.09.2016 r., II K 96/15). </a:t>
            </a:r>
          </a:p>
        </p:txBody>
      </p:sp>
    </p:spTree>
    <p:extLst>
      <p:ext uri="{BB962C8B-B14F-4D97-AF65-F5344CB8AC3E}">
        <p14:creationId xmlns:p14="http://schemas.microsoft.com/office/powerpoint/2010/main" val="1006791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7A2E1F-0090-F16B-CC8D-8F160656A468}"/>
              </a:ext>
            </a:extLst>
          </p:cNvPr>
          <p:cNvSpPr>
            <a:spLocks noGrp="1"/>
          </p:cNvSpPr>
          <p:nvPr>
            <p:ph type="title"/>
          </p:nvPr>
        </p:nvSpPr>
        <p:spPr/>
        <p:txBody>
          <a:bodyPr/>
          <a:lstStyle/>
          <a:p>
            <a:pPr algn="ctr"/>
            <a:r>
              <a:rPr lang="pl-PL" dirty="0"/>
              <a:t>NOWELIZACJA</a:t>
            </a:r>
          </a:p>
        </p:txBody>
      </p:sp>
      <p:sp>
        <p:nvSpPr>
          <p:cNvPr id="3" name="Symbol zastępczy zawartości 2">
            <a:extLst>
              <a:ext uri="{FF2B5EF4-FFF2-40B4-BE49-F238E27FC236}">
                <a16:creationId xmlns:a16="http://schemas.microsoft.com/office/drawing/2014/main" id="{69156CC4-EA24-6672-921D-07CEC254F878}"/>
              </a:ext>
            </a:extLst>
          </p:cNvPr>
          <p:cNvSpPr>
            <a:spLocks noGrp="1"/>
          </p:cNvSpPr>
          <p:nvPr>
            <p:ph idx="1"/>
          </p:nvPr>
        </p:nvSpPr>
        <p:spPr/>
        <p:txBody>
          <a:bodyPr/>
          <a:lstStyle/>
          <a:p>
            <a:pPr algn="just"/>
            <a:r>
              <a:rPr lang="pl-PL" b="1" dirty="0"/>
              <a:t>(Art. 185c § 1a): </a:t>
            </a:r>
            <a:r>
              <a:rPr lang="pl-PL" dirty="0"/>
              <a:t>W sprawach o przestępstwa określone w § 1 pokrzywdzonego, który w chwili przesłuchania ukończył 15 lat, przesłuchuje się w charakterze świadka tylko wówczas, gdy jego zeznania mogą mieć istotne znaczenie dla rozstrzygnięcia sprawy, i tylko raz, chyba że wyjdą na jaw istotne okoliczności, których wyjaśnienie wymaga ponownego przesłuchania, lub w razie uwzględnienia wniosku dowodowego oskarżonego, który nie miał obrońcy w czasie pierwszego przesłuchania pokrzywdzonego.</a:t>
            </a:r>
          </a:p>
        </p:txBody>
      </p:sp>
    </p:spTree>
    <p:extLst>
      <p:ext uri="{BB962C8B-B14F-4D97-AF65-F5344CB8AC3E}">
        <p14:creationId xmlns:p14="http://schemas.microsoft.com/office/powerpoint/2010/main" val="3093478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0" y="0"/>
            <a:ext cx="8208912" cy="1143000"/>
          </a:xfrm>
        </p:spPr>
        <p:txBody>
          <a:bodyPr>
            <a:normAutofit/>
          </a:bodyPr>
          <a:lstStyle/>
          <a:p>
            <a:r>
              <a:rPr lang="pl-PL" sz="4000" dirty="0"/>
              <a:t>Świadek anonimowy – art. 184 k.p.k. </a:t>
            </a:r>
          </a:p>
        </p:txBody>
      </p:sp>
      <p:sp>
        <p:nvSpPr>
          <p:cNvPr id="3" name="Symbol zastępczy zawartości 2"/>
          <p:cNvSpPr>
            <a:spLocks noGrp="1"/>
          </p:cNvSpPr>
          <p:nvPr>
            <p:ph idx="1"/>
          </p:nvPr>
        </p:nvSpPr>
        <p:spPr>
          <a:xfrm>
            <a:off x="355600" y="1730152"/>
            <a:ext cx="9745330" cy="4776974"/>
          </a:xfrm>
        </p:spPr>
        <p:txBody>
          <a:bodyPr>
            <a:normAutofit/>
          </a:bodyPr>
          <a:lstStyle/>
          <a:p>
            <a:pPr algn="just"/>
            <a:r>
              <a:rPr lang="pl-PL" sz="2400" dirty="0"/>
              <a:t>Utajnienie danych pozwalających na identyfikacje świadka może nastąpić na jego wniosek lub z urzędu (z inicjatywy organu procesowego) </a:t>
            </a:r>
          </a:p>
          <a:p>
            <a:pPr lvl="1" algn="just"/>
            <a:r>
              <a:rPr lang="pl-PL" sz="2000" dirty="0"/>
              <a:t>ale nie można nikogo zmusić do bycia świadkiem anonimowym</a:t>
            </a:r>
          </a:p>
          <a:p>
            <a:pPr algn="just"/>
            <a:r>
              <a:rPr lang="pl-PL" sz="2400" dirty="0"/>
              <a:t>Przesłanki nadania statusu świadka anonimowego:</a:t>
            </a:r>
          </a:p>
          <a:p>
            <a:pPr lvl="1" algn="just"/>
            <a:r>
              <a:rPr lang="pl-PL" sz="2000" dirty="0"/>
              <a:t>uzasadniona obawa niebezpieczeństwa dla życia, zdrowia, wolności albo mienia w znacznych rozmiarach świadka lub osoby dla niego najbliższej </a:t>
            </a:r>
          </a:p>
          <a:p>
            <a:pPr algn="just"/>
            <a:r>
              <a:rPr lang="pl-PL" sz="2400" dirty="0"/>
              <a:t>Konieczne jest uprawdopodobnienie zaistnienia przesłanek wskazanych w art. 184 </a:t>
            </a:r>
            <a:r>
              <a:rPr lang="pl-PL" sz="2400" dirty="0">
                <a:sym typeface="Wingdings" pitchFamily="2" charset="2"/>
              </a:rPr>
              <a:t>§ 1 k.p.k. Postanowienie </a:t>
            </a:r>
            <a:r>
              <a:rPr lang="pl-PL" sz="2400" dirty="0" err="1">
                <a:sym typeface="Wingdings" pitchFamily="2" charset="2"/>
              </a:rPr>
              <a:t>anonimizacji</a:t>
            </a:r>
            <a:r>
              <a:rPr lang="pl-PL" sz="2400" dirty="0">
                <a:sym typeface="Wingdings" pitchFamily="2" charset="2"/>
              </a:rPr>
              <a:t> („zachowaniu w tajemnicy okoliczności umożliwiających ujawnienie tożsamości świadka, w tym danych osobowych) wydaje sąd a w postępowaniu przygotowawczym – prokurator </a:t>
            </a:r>
          </a:p>
          <a:p>
            <a:pPr algn="just"/>
            <a:endParaRPr lang="pl-PL" sz="2400" dirty="0">
              <a:sym typeface="Wingdings" pitchFamily="2" charset="2"/>
            </a:endParaRPr>
          </a:p>
          <a:p>
            <a:pPr lvl="1" algn="just"/>
            <a:endParaRPr lang="pl-PL" sz="2000" dirty="0"/>
          </a:p>
          <a:p>
            <a:pPr algn="just"/>
            <a:endParaRPr lang="pl-PL" sz="2400"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4432" y="357076"/>
            <a:ext cx="2159000" cy="2159000"/>
          </a:xfrm>
          <a:prstGeom prst="rect">
            <a:avLst/>
          </a:prstGeom>
        </p:spPr>
      </p:pic>
    </p:spTree>
    <p:extLst>
      <p:ext uri="{BB962C8B-B14F-4D97-AF65-F5344CB8AC3E}">
        <p14:creationId xmlns:p14="http://schemas.microsoft.com/office/powerpoint/2010/main" val="149141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Wrażliwe czynności dowodowe </a:t>
            </a:r>
          </a:p>
        </p:txBody>
      </p:sp>
      <p:sp>
        <p:nvSpPr>
          <p:cNvPr id="3" name="Symbol zastępczy zawartości 2"/>
          <p:cNvSpPr>
            <a:spLocks noGrp="1"/>
          </p:cNvSpPr>
          <p:nvPr>
            <p:ph idx="1"/>
          </p:nvPr>
        </p:nvSpPr>
        <p:spPr>
          <a:xfrm>
            <a:off x="393405" y="1845733"/>
            <a:ext cx="11398102" cy="4416843"/>
          </a:xfrm>
        </p:spPr>
        <p:txBody>
          <a:bodyPr>
            <a:normAutofit lnSpcReduction="10000"/>
          </a:bodyPr>
          <a:lstStyle/>
          <a:p>
            <a:pPr algn="just"/>
            <a:r>
              <a:rPr lang="pl-PL" dirty="0"/>
              <a:t>Czynności dowodowe, które wiążą się ze znaczną ingerencją w konstytucyjnie zagwarantowane prawa i wolności jednostki. </a:t>
            </a:r>
          </a:p>
          <a:p>
            <a:pPr algn="just"/>
            <a:r>
              <a:rPr lang="pl-PL" dirty="0"/>
              <a:t>Wrażliwe czynności dowodowe to:</a:t>
            </a:r>
          </a:p>
          <a:p>
            <a:pPr marL="201168" lvl="1" indent="0" algn="just">
              <a:buNone/>
            </a:pPr>
            <a:r>
              <a:rPr lang="pl-PL" dirty="0"/>
              <a:t>1. zatrzymanie rzeczy (art. 217)</a:t>
            </a:r>
          </a:p>
          <a:p>
            <a:pPr marL="201168" lvl="1" indent="0" algn="just">
              <a:buNone/>
            </a:pPr>
            <a:r>
              <a:rPr lang="pl-PL" dirty="0"/>
              <a:t>2. kontrola korespondencji i przesyłek (art. 218)</a:t>
            </a:r>
          </a:p>
          <a:p>
            <a:pPr marL="201168" lvl="1" indent="0" algn="just">
              <a:buNone/>
            </a:pPr>
            <a:r>
              <a:rPr lang="pl-PL" dirty="0"/>
              <a:t>3. zabezpieczenie danych informatycznych (art. 218a)</a:t>
            </a:r>
          </a:p>
          <a:p>
            <a:pPr marL="201168" lvl="1" indent="0" algn="just">
              <a:buNone/>
            </a:pPr>
            <a:r>
              <a:rPr lang="pl-PL" dirty="0"/>
              <a:t>4. przeszukanie (art. 219 – 229)</a:t>
            </a:r>
          </a:p>
          <a:p>
            <a:pPr marL="201168" lvl="1" indent="0" algn="just">
              <a:buNone/>
            </a:pPr>
            <a:r>
              <a:rPr lang="pl-PL" dirty="0"/>
              <a:t>5. kontrola i utrwalanie rozmów (art. 237)</a:t>
            </a:r>
          </a:p>
          <a:p>
            <a:pPr marL="201168" lvl="1" indent="0" algn="just">
              <a:buNone/>
            </a:pPr>
            <a:r>
              <a:rPr lang="pl-PL" dirty="0"/>
              <a:t>6. kontra korespondencji i innych rozmów lub przekazów informacji przekazywanych w formie elektronicznej </a:t>
            </a:r>
          </a:p>
          <a:p>
            <a:pPr marL="0" algn="just">
              <a:buNone/>
            </a:pPr>
            <a:r>
              <a:rPr lang="pl-PL" dirty="0"/>
              <a:t>Konieczne przestrzeganie klauzuli proporcjonalności i subsydiarności. </a:t>
            </a:r>
          </a:p>
          <a:p>
            <a:pPr marL="0" algn="just">
              <a:buNone/>
            </a:pPr>
            <a:r>
              <a:rPr lang="pl-PL" dirty="0"/>
              <a:t>Konstytucyjna klauzula proporcjonalności: art. 31 ust. 3 </a:t>
            </a:r>
          </a:p>
        </p:txBody>
      </p:sp>
    </p:spTree>
    <p:extLst>
      <p:ext uri="{BB962C8B-B14F-4D97-AF65-F5344CB8AC3E}">
        <p14:creationId xmlns:p14="http://schemas.microsoft.com/office/powerpoint/2010/main" val="36010175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0" y="0"/>
            <a:ext cx="8208912" cy="1143000"/>
          </a:xfrm>
        </p:spPr>
        <p:txBody>
          <a:bodyPr>
            <a:normAutofit/>
          </a:bodyPr>
          <a:lstStyle/>
          <a:p>
            <a:r>
              <a:rPr lang="pl-PL" sz="4000" dirty="0"/>
              <a:t>Świadek anonimowy – art. 184 k.p.k. </a:t>
            </a:r>
          </a:p>
        </p:txBody>
      </p:sp>
      <p:sp>
        <p:nvSpPr>
          <p:cNvPr id="3" name="Symbol zastępczy zawartości 2"/>
          <p:cNvSpPr>
            <a:spLocks noGrp="1"/>
          </p:cNvSpPr>
          <p:nvPr>
            <p:ph idx="1"/>
          </p:nvPr>
        </p:nvSpPr>
        <p:spPr>
          <a:xfrm>
            <a:off x="330200" y="2090068"/>
            <a:ext cx="11506200" cy="5040560"/>
          </a:xfrm>
        </p:spPr>
        <p:txBody>
          <a:bodyPr>
            <a:normAutofit/>
          </a:bodyPr>
          <a:lstStyle/>
          <a:p>
            <a:pPr algn="just"/>
            <a:r>
              <a:rPr lang="pl-PL" sz="2800" dirty="0">
                <a:sym typeface="Wingdings" pitchFamily="2" charset="2"/>
              </a:rPr>
              <a:t>Na postanowienie w przedmiocie </a:t>
            </a:r>
            <a:r>
              <a:rPr lang="pl-PL" sz="2800" dirty="0" err="1">
                <a:sym typeface="Wingdings" pitchFamily="2" charset="2"/>
              </a:rPr>
              <a:t>anonimizacji</a:t>
            </a:r>
            <a:r>
              <a:rPr lang="pl-PL" sz="2800" dirty="0">
                <a:sym typeface="Wingdings" pitchFamily="2" charset="2"/>
              </a:rPr>
              <a:t> przysługuje zażalenie </a:t>
            </a:r>
          </a:p>
          <a:p>
            <a:pPr lvl="1" algn="just"/>
            <a:r>
              <a:rPr lang="pl-PL" sz="2400" dirty="0">
                <a:sym typeface="Wingdings" pitchFamily="2" charset="2"/>
              </a:rPr>
              <a:t>termin – </a:t>
            </a:r>
            <a:r>
              <a:rPr lang="pl-PL" sz="2400" b="1" u="sng" dirty="0">
                <a:sym typeface="Wingdings" pitchFamily="2" charset="2"/>
              </a:rPr>
              <a:t>3 dni</a:t>
            </a:r>
            <a:endParaRPr lang="pl-PL" sz="2400" dirty="0">
              <a:sym typeface="Wingdings" pitchFamily="2" charset="2"/>
            </a:endParaRPr>
          </a:p>
          <a:p>
            <a:pPr lvl="1" algn="just"/>
            <a:r>
              <a:rPr lang="pl-PL" sz="2400" dirty="0">
                <a:sym typeface="Wingdings" pitchFamily="2" charset="2"/>
              </a:rPr>
              <a:t>podmioty uprawnione – oskarżony, świadek (np. gdy odmówiono mu nadania tego statusu), prokurator (gdy postanowienie wydał sąd)</a:t>
            </a:r>
          </a:p>
          <a:p>
            <a:pPr lvl="1" algn="just"/>
            <a:r>
              <a:rPr lang="pl-PL" sz="2400" dirty="0">
                <a:sym typeface="Wingdings" pitchFamily="2" charset="2"/>
              </a:rPr>
              <a:t>zażalenie na postanowienie prokuratora rozpoznaje sąd właściwy dla danej sprawy</a:t>
            </a:r>
          </a:p>
          <a:p>
            <a:pPr algn="just"/>
            <a:r>
              <a:rPr lang="pl-PL" sz="2800" dirty="0"/>
              <a:t>Postępowanie w sprawie nadania statusu świadka </a:t>
            </a:r>
            <a:r>
              <a:rPr lang="pl-PL" sz="2800" dirty="0" err="1"/>
              <a:t>anonimowgo</a:t>
            </a:r>
            <a:r>
              <a:rPr lang="pl-PL" sz="2800" dirty="0"/>
              <a:t> ma klauzulę „tajne” lub „ściśle tajne”</a:t>
            </a:r>
          </a:p>
          <a:p>
            <a:pPr marL="114300" indent="0" algn="just">
              <a:buNone/>
            </a:pPr>
            <a:endParaRPr lang="pl-PL" sz="2800"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000" y="63500"/>
            <a:ext cx="2159000" cy="2159000"/>
          </a:xfrm>
          <a:prstGeom prst="rect">
            <a:avLst/>
          </a:prstGeom>
        </p:spPr>
      </p:pic>
    </p:spTree>
    <p:extLst>
      <p:ext uri="{BB962C8B-B14F-4D97-AF65-F5344CB8AC3E}">
        <p14:creationId xmlns:p14="http://schemas.microsoft.com/office/powerpoint/2010/main" val="2726250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0450" y="0"/>
            <a:ext cx="10058400" cy="1450757"/>
          </a:xfrm>
        </p:spPr>
        <p:txBody>
          <a:bodyPr/>
          <a:lstStyle/>
          <a:p>
            <a:r>
              <a:rPr lang="pl-PL" dirty="0"/>
              <a:t>Świadek anonimowy </a:t>
            </a:r>
          </a:p>
        </p:txBody>
      </p:sp>
      <p:sp>
        <p:nvSpPr>
          <p:cNvPr id="3" name="Symbol zastępczy zawartości 2"/>
          <p:cNvSpPr>
            <a:spLocks noGrp="1"/>
          </p:cNvSpPr>
          <p:nvPr>
            <p:ph idx="1"/>
          </p:nvPr>
        </p:nvSpPr>
        <p:spPr>
          <a:xfrm>
            <a:off x="279400" y="1600200"/>
            <a:ext cx="11620500" cy="5257800"/>
          </a:xfrm>
        </p:spPr>
        <p:txBody>
          <a:bodyPr>
            <a:normAutofit/>
          </a:bodyPr>
          <a:lstStyle/>
          <a:p>
            <a:pPr algn="just"/>
            <a:r>
              <a:rPr lang="pl-PL" sz="2400" dirty="0"/>
              <a:t>W razie utajnienia świadka przesłuchuje go </a:t>
            </a:r>
            <a:r>
              <a:rPr lang="pl-PL" sz="2400" b="1" dirty="0"/>
              <a:t>wyłącznie sąd lub prokurator</a:t>
            </a:r>
            <a:endParaRPr lang="pl-PL" sz="2400" dirty="0"/>
          </a:p>
          <a:p>
            <a:pPr lvl="1" algn="just"/>
            <a:r>
              <a:rPr lang="pl-PL" sz="2000" dirty="0"/>
              <a:t>sąd może zlecić dokonanie tej czynności sędziemu wyznaczonemu (art. 184 </a:t>
            </a:r>
            <a:r>
              <a:rPr lang="pl-PL" sz="2000" dirty="0">
                <a:sym typeface="Wingdings" pitchFamily="2" charset="2"/>
              </a:rPr>
              <a:t>§ 3 k.p.k.)</a:t>
            </a:r>
          </a:p>
          <a:p>
            <a:pPr algn="just"/>
            <a:r>
              <a:rPr lang="pl-PL" sz="2400" dirty="0">
                <a:sym typeface="Wingdings" pitchFamily="2" charset="2"/>
              </a:rPr>
              <a:t>Przesłuchanie odbywa się w miejscu i w sposób uniemożliwiający odkrycie tożsamości świadka </a:t>
            </a:r>
          </a:p>
          <a:p>
            <a:pPr algn="just"/>
            <a:r>
              <a:rPr lang="pl-PL" sz="2400" b="1" u="sng" dirty="0">
                <a:sym typeface="Wingdings" pitchFamily="2" charset="2"/>
              </a:rPr>
              <a:t>W postępowaniu przed sądem </a:t>
            </a:r>
            <a:r>
              <a:rPr lang="pl-PL" sz="2400" dirty="0">
                <a:sym typeface="Wingdings" pitchFamily="2" charset="2"/>
              </a:rPr>
              <a:t>w przesłuchaniu może uczestniczyć oskarżony razem z obrońcą i prokurator </a:t>
            </a:r>
          </a:p>
          <a:p>
            <a:pPr lvl="1" algn="just"/>
            <a:r>
              <a:rPr lang="pl-PL" sz="2000" dirty="0">
                <a:sym typeface="Wingdings" pitchFamily="2" charset="2"/>
              </a:rPr>
              <a:t>świadka przesłuchuje się na zasadach określonych w art. 177 § 1a k.p.k. i w taki sposób by nie można było ustalić jego tożsamości (np. zmienia się tembr głosu, „</a:t>
            </a:r>
            <a:r>
              <a:rPr lang="pl-PL" sz="2000" dirty="0" err="1">
                <a:sym typeface="Wingdings" pitchFamily="2" charset="2"/>
              </a:rPr>
              <a:t>pikseluje</a:t>
            </a:r>
            <a:r>
              <a:rPr lang="pl-PL" sz="2000" dirty="0">
                <a:sym typeface="Wingdings" pitchFamily="2" charset="2"/>
              </a:rPr>
              <a:t>” twarz) </a:t>
            </a:r>
          </a:p>
          <a:p>
            <a:pPr algn="just"/>
            <a:r>
              <a:rPr lang="pl-PL" sz="2400" dirty="0">
                <a:sym typeface="Wingdings" pitchFamily="2" charset="2"/>
              </a:rPr>
              <a:t>Postanowienie SN z dnia 28 lutego 2006 r. (V KK 258/05) „Sądowe przesłuchanie świadka anonimowego powinno odbywać przy udziale oskarżonego i obrońcy, którzy powinni być powiadomieni o miejscu i czasie przesłuchania. Niedopuszczalne jest żądanie, aby przedłożyli oni sądowi na piśmie swoje pytania do świadka, które sąd zada mu podczas przesłuchania prowadzonego pod nieobecność tych podmiotów”. </a:t>
            </a:r>
            <a:endParaRPr lang="pl-PL" sz="2400" dirty="0"/>
          </a:p>
          <a:p>
            <a:pPr algn="just"/>
            <a:endParaRPr lang="pl-PL" sz="2400" dirty="0"/>
          </a:p>
        </p:txBody>
      </p:sp>
    </p:spTree>
    <p:extLst>
      <p:ext uri="{BB962C8B-B14F-4D97-AF65-F5344CB8AC3E}">
        <p14:creationId xmlns:p14="http://schemas.microsoft.com/office/powerpoint/2010/main" val="17169118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Świadek anonimowy</a:t>
            </a:r>
          </a:p>
        </p:txBody>
      </p:sp>
      <p:sp>
        <p:nvSpPr>
          <p:cNvPr id="3" name="Symbol zastępczy zawartości 2"/>
          <p:cNvSpPr>
            <a:spLocks noGrp="1"/>
          </p:cNvSpPr>
          <p:nvPr>
            <p:ph idx="1"/>
          </p:nvPr>
        </p:nvSpPr>
        <p:spPr>
          <a:xfrm>
            <a:off x="266700" y="1845734"/>
            <a:ext cx="11557000" cy="4326466"/>
          </a:xfrm>
        </p:spPr>
        <p:txBody>
          <a:bodyPr>
            <a:normAutofit/>
          </a:bodyPr>
          <a:lstStyle/>
          <a:p>
            <a:pPr algn="just"/>
            <a:r>
              <a:rPr lang="pl-PL" sz="2800" dirty="0"/>
              <a:t>Zmiana decyzji o </a:t>
            </a:r>
            <a:r>
              <a:rPr lang="pl-PL" sz="2800" dirty="0" err="1"/>
              <a:t>anonimizacji</a:t>
            </a:r>
            <a:r>
              <a:rPr lang="pl-PL" sz="2800" dirty="0"/>
              <a:t> </a:t>
            </a:r>
          </a:p>
          <a:p>
            <a:pPr marL="868680" lvl="1" indent="-457200" algn="just">
              <a:buFont typeface="+mj-lt"/>
              <a:buAutoNum type="arabicPeriod"/>
            </a:pPr>
            <a:r>
              <a:rPr lang="pl-PL" sz="2400" dirty="0"/>
              <a:t>do czasu zamknięcia przewodu sądowego w I instancji świadek może złożyć wniosek o uchylenie postanowienia o </a:t>
            </a:r>
            <a:r>
              <a:rPr lang="pl-PL" sz="2400" dirty="0" err="1"/>
              <a:t>anonimizacji</a:t>
            </a:r>
            <a:r>
              <a:rPr lang="pl-PL" sz="2400" dirty="0"/>
              <a:t> </a:t>
            </a:r>
          </a:p>
          <a:p>
            <a:pPr lvl="2" algn="just"/>
            <a:r>
              <a:rPr lang="pl-PL" sz="1800" dirty="0"/>
              <a:t>w razie uwzględnienia postanowienia protokół zeznań podlega ujawnieniu w całości </a:t>
            </a:r>
          </a:p>
          <a:p>
            <a:pPr marL="868680" lvl="1" indent="-457200" algn="just">
              <a:buFont typeface="+mj-lt"/>
              <a:buAutoNum type="arabicPeriod"/>
            </a:pPr>
            <a:r>
              <a:rPr lang="pl-PL" sz="2400" dirty="0"/>
              <a:t>w czasie wydania postanowienia nie istniała obawa niebezpieczeństwa dla życia, zdrowia, wolności albo mienia w znacznych rozmiarach świadka lub osoby dla niego najbliższej</a:t>
            </a:r>
          </a:p>
          <a:p>
            <a:pPr marL="868680" lvl="1" indent="-457200" algn="just">
              <a:buFont typeface="+mj-lt"/>
              <a:buAutoNum type="arabicPeriod"/>
            </a:pPr>
            <a:r>
              <a:rPr lang="pl-PL" sz="2400" dirty="0"/>
              <a:t>świadek świadomie złożył fałszywe zeznania</a:t>
            </a:r>
          </a:p>
          <a:p>
            <a:pPr marL="868680" lvl="1" indent="-457200" algn="just">
              <a:buFont typeface="+mj-lt"/>
              <a:buAutoNum type="arabicPeriod"/>
            </a:pPr>
            <a:r>
              <a:rPr lang="pl-PL" sz="2400" dirty="0"/>
              <a:t>nastąpiło jego ujawnienie </a:t>
            </a:r>
          </a:p>
          <a:p>
            <a:pPr algn="just"/>
            <a:r>
              <a:rPr lang="pl-PL" sz="2800" dirty="0"/>
              <a:t>W sytuacjach wskazanych w pkt. 2 – 4 </a:t>
            </a:r>
            <a:r>
              <a:rPr lang="pl-PL" sz="2800" u="sng" dirty="0"/>
              <a:t>uchyla się postanowienie o </a:t>
            </a:r>
            <a:r>
              <a:rPr lang="pl-PL" sz="2800" u="sng" dirty="0" err="1"/>
              <a:t>anonimizacji</a:t>
            </a:r>
            <a:r>
              <a:rPr lang="pl-PL" sz="2800" dirty="0"/>
              <a:t> z urzędu lub (w postępowaniu sądowym) na wniosek prokuratora</a:t>
            </a: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5224" y="0"/>
            <a:ext cx="2159000" cy="2159000"/>
          </a:xfrm>
          <a:prstGeom prst="rect">
            <a:avLst/>
          </a:prstGeom>
        </p:spPr>
      </p:pic>
    </p:spTree>
    <p:extLst>
      <p:ext uri="{BB962C8B-B14F-4D97-AF65-F5344CB8AC3E}">
        <p14:creationId xmlns:p14="http://schemas.microsoft.com/office/powerpoint/2010/main" val="32428373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Biegły – powołanie, opinia </a:t>
            </a:r>
          </a:p>
        </p:txBody>
      </p:sp>
      <p:sp>
        <p:nvSpPr>
          <p:cNvPr id="3" name="Symbol zastępczy zawartości 2"/>
          <p:cNvSpPr>
            <a:spLocks noGrp="1"/>
          </p:cNvSpPr>
          <p:nvPr>
            <p:ph idx="1"/>
          </p:nvPr>
        </p:nvSpPr>
        <p:spPr>
          <a:xfrm>
            <a:off x="392430" y="1737360"/>
            <a:ext cx="8813872" cy="4800600"/>
          </a:xfrm>
        </p:spPr>
        <p:txBody>
          <a:bodyPr>
            <a:normAutofit/>
          </a:bodyPr>
          <a:lstStyle/>
          <a:p>
            <a:pPr algn="just"/>
            <a:r>
              <a:rPr lang="pl-PL" sz="2400" dirty="0"/>
              <a:t>Biegły – osoba </a:t>
            </a:r>
            <a:r>
              <a:rPr lang="pl-PL" sz="2400" b="1" dirty="0"/>
              <a:t>posiadająca specjalną wiedzę w jakiejś dziedzinie nauki (sztuki</a:t>
            </a:r>
            <a:r>
              <a:rPr lang="pl-PL" sz="2400" dirty="0"/>
              <a:t>) lub szczególne umiejętności na specjalistycznym poziomie. </a:t>
            </a:r>
          </a:p>
          <a:p>
            <a:pPr algn="just"/>
            <a:r>
              <a:rPr lang="pl-PL" sz="2400" dirty="0"/>
              <a:t>Wiadomości specjalne – wykraczające poza przeciętne i praktyczne. </a:t>
            </a:r>
          </a:p>
          <a:p>
            <a:pPr algn="just"/>
            <a:r>
              <a:rPr lang="pl-PL" sz="2400" dirty="0"/>
              <a:t>Biegłym może być osoba, instytucja naukowa lub specjalistyczna </a:t>
            </a:r>
          </a:p>
          <a:p>
            <a:pPr algn="just"/>
            <a:r>
              <a:rPr lang="pl-PL" sz="2400" dirty="0"/>
              <a:t>Rodzaje biegłych:</a:t>
            </a:r>
          </a:p>
          <a:p>
            <a:pPr lvl="1" algn="just"/>
            <a:r>
              <a:rPr lang="pl-PL" sz="2000" dirty="0"/>
              <a:t>biegli sądowi – wpisani na listę prowadzoną przez prezesa sądu okręgowego </a:t>
            </a:r>
          </a:p>
          <a:p>
            <a:pPr lvl="1" algn="just"/>
            <a:r>
              <a:rPr lang="pl-PL" sz="2000" dirty="0"/>
              <a:t>biegli </a:t>
            </a:r>
            <a:r>
              <a:rPr lang="pl-PL" sz="2000" i="1" dirty="0"/>
              <a:t>ad hoc</a:t>
            </a:r>
            <a:r>
              <a:rPr lang="pl-PL" sz="2000" dirty="0"/>
              <a:t> – art. 195 k.p.k.; każda osoba, o której wiadomo, że ma odpowiednią wiedzę w danej dziedzinie </a:t>
            </a:r>
          </a:p>
          <a:p>
            <a:pPr algn="just"/>
            <a:r>
              <a:rPr lang="pl-PL" sz="2400" dirty="0"/>
              <a:t>Organ prowadzący postępowanie ma obowiązek zasięgnąć opinii biegłego albo biegłych, jeżeli </a:t>
            </a:r>
            <a:r>
              <a:rPr lang="pl-PL" sz="2400" b="1" dirty="0"/>
              <a:t>stwierdzenie okoliczności istotnych dla rozstrzygnięcia sprawy wymaga wiadomości specjalnych. </a:t>
            </a:r>
          </a:p>
        </p:txBody>
      </p:sp>
    </p:spTree>
    <p:extLst>
      <p:ext uri="{BB962C8B-B14F-4D97-AF65-F5344CB8AC3E}">
        <p14:creationId xmlns:p14="http://schemas.microsoft.com/office/powerpoint/2010/main" val="15673792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dirty="0"/>
              <a:t>Biegły – powołanie, opinia </a:t>
            </a:r>
          </a:p>
        </p:txBody>
      </p:sp>
      <p:sp>
        <p:nvSpPr>
          <p:cNvPr id="3" name="Symbol zastępczy zawartości 2"/>
          <p:cNvSpPr>
            <a:spLocks noGrp="1"/>
          </p:cNvSpPr>
          <p:nvPr>
            <p:ph idx="1"/>
          </p:nvPr>
        </p:nvSpPr>
        <p:spPr>
          <a:xfrm>
            <a:off x="392430" y="1869976"/>
            <a:ext cx="11468100" cy="4454624"/>
          </a:xfrm>
        </p:spPr>
        <p:txBody>
          <a:bodyPr>
            <a:normAutofit/>
          </a:bodyPr>
          <a:lstStyle/>
          <a:p>
            <a:pPr algn="just"/>
            <a:r>
              <a:rPr lang="pl-PL" sz="2400" dirty="0"/>
              <a:t>Biegłego powołuje </a:t>
            </a:r>
            <a:r>
              <a:rPr lang="pl-PL" sz="2400" b="1" dirty="0"/>
              <a:t>organ prowadzący postępowanie </a:t>
            </a:r>
          </a:p>
          <a:p>
            <a:pPr lvl="1" algn="just">
              <a:buFont typeface="Wingdings" pitchFamily="2" charset="2"/>
              <a:buChar char="Ø"/>
            </a:pPr>
            <a:r>
              <a:rPr lang="pl-PL" sz="2000" b="1" dirty="0"/>
              <a:t>wyjątek! </a:t>
            </a:r>
            <a:r>
              <a:rPr lang="pl-PL" sz="2000" dirty="0"/>
              <a:t>w przypadku konieczności wydania opinii o stanie zdrowia psychicznego oskarżonego biegłych powołuje </a:t>
            </a:r>
            <a:r>
              <a:rPr lang="pl-PL" sz="2000" b="1" u="sng" dirty="0"/>
              <a:t>sąd lub prokurator (w postępowaniu przygotowawczym)</a:t>
            </a:r>
            <a:endParaRPr lang="pl-PL" sz="2000" b="1" dirty="0"/>
          </a:p>
          <a:p>
            <a:pPr algn="just"/>
            <a:r>
              <a:rPr lang="pl-PL" sz="2400" dirty="0"/>
              <a:t>Właściwy organ wydaje </a:t>
            </a:r>
            <a:r>
              <a:rPr lang="pl-PL" sz="2400" b="1" dirty="0"/>
              <a:t>postanowienie, </a:t>
            </a:r>
            <a:r>
              <a:rPr lang="pl-PL" sz="2400" dirty="0"/>
              <a:t>w którym należy wskazać: </a:t>
            </a:r>
          </a:p>
          <a:p>
            <a:pPr marL="754380" lvl="1" indent="-457200" algn="just">
              <a:buFont typeface="+mj-lt"/>
              <a:buAutoNum type="arabicPeriod"/>
            </a:pPr>
            <a:r>
              <a:rPr lang="pl-PL" sz="2000" dirty="0"/>
              <a:t>imię, nazwisko i specjalność biegłego lub biegłych, a w wypadku opinii instytucji, w razie potrzeby, specjalność i kwalifikacje osób, które powinny wziąć udział w przeprowadzeniu ekspertyzy (</a:t>
            </a:r>
            <a:r>
              <a:rPr lang="pl-PL" sz="2000" dirty="0">
                <a:sym typeface="Wingdings" pitchFamily="2" charset="2"/>
              </a:rPr>
              <a:t> kogo powołujemy)</a:t>
            </a:r>
          </a:p>
          <a:p>
            <a:pPr marL="754380" lvl="1" indent="-457200" algn="just">
              <a:buFont typeface="+mj-lt"/>
              <a:buAutoNum type="arabicPeriod"/>
            </a:pPr>
            <a:r>
              <a:rPr lang="pl-PL" sz="2000" dirty="0">
                <a:sym typeface="Wingdings" pitchFamily="2" charset="2"/>
              </a:rPr>
              <a:t>przedmiot i zakres ekspertyzy, ze sformułowaniem w miarę potrzeby pytań szczegółowych ( co biegły ma badać)</a:t>
            </a:r>
          </a:p>
          <a:p>
            <a:pPr marL="754380" lvl="1" indent="-457200" algn="just">
              <a:buFont typeface="+mj-lt"/>
              <a:buAutoNum type="arabicPeriod"/>
            </a:pPr>
            <a:r>
              <a:rPr lang="pl-PL" sz="2000" dirty="0">
                <a:sym typeface="Wingdings" pitchFamily="2" charset="2"/>
              </a:rPr>
              <a:t>termin dostarczenia opinii</a:t>
            </a:r>
          </a:p>
          <a:p>
            <a:pPr marL="457200" indent="-457200" algn="just"/>
            <a:r>
              <a:rPr lang="pl-PL" sz="2400" dirty="0">
                <a:sym typeface="Wingdings" pitchFamily="2" charset="2"/>
              </a:rPr>
              <a:t>Opinia biegłego może być ustna lub pisemna. Biegłych można przesłuchać lub konfrontować </a:t>
            </a:r>
          </a:p>
          <a:p>
            <a:pPr marL="0" indent="0" algn="just">
              <a:buNone/>
            </a:pPr>
            <a:endParaRPr lang="pl-PL" sz="2400" dirty="0"/>
          </a:p>
        </p:txBody>
      </p:sp>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6812" y="0"/>
            <a:ext cx="1618512" cy="2156667"/>
          </a:xfrm>
          <a:prstGeom prst="rect">
            <a:avLst/>
          </a:prstGeom>
        </p:spPr>
      </p:pic>
    </p:spTree>
    <p:extLst>
      <p:ext uri="{BB962C8B-B14F-4D97-AF65-F5344CB8AC3E}">
        <p14:creationId xmlns:p14="http://schemas.microsoft.com/office/powerpoint/2010/main" val="25309536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04244" y="444500"/>
            <a:ext cx="7620000" cy="850106"/>
          </a:xfrm>
        </p:spPr>
        <p:txBody>
          <a:bodyPr>
            <a:normAutofit/>
          </a:bodyPr>
          <a:lstStyle/>
          <a:p>
            <a:r>
              <a:rPr lang="pl-PL" dirty="0"/>
              <a:t>Biegły – powołanie, opinia</a:t>
            </a:r>
          </a:p>
        </p:txBody>
      </p:sp>
      <p:sp>
        <p:nvSpPr>
          <p:cNvPr id="3" name="Symbol zastępczy zawartości 2"/>
          <p:cNvSpPr>
            <a:spLocks noGrp="1"/>
          </p:cNvSpPr>
          <p:nvPr>
            <p:ph idx="1"/>
          </p:nvPr>
        </p:nvSpPr>
        <p:spPr>
          <a:xfrm>
            <a:off x="184002" y="1064607"/>
            <a:ext cx="11557000" cy="5877272"/>
          </a:xfrm>
        </p:spPr>
        <p:txBody>
          <a:bodyPr>
            <a:normAutofit lnSpcReduction="10000"/>
          </a:bodyPr>
          <a:lstStyle/>
          <a:p>
            <a:pPr marL="0" indent="0" algn="just">
              <a:buNone/>
            </a:pPr>
            <a:r>
              <a:rPr lang="pl-PL" sz="1800" dirty="0"/>
              <a:t>Biegłym nie może być:</a:t>
            </a:r>
          </a:p>
          <a:p>
            <a:pPr marL="441325" lvl="1" indent="-268288" algn="just">
              <a:buFont typeface="+mj-lt"/>
              <a:buAutoNum type="arabicPeriod"/>
              <a:tabLst>
                <a:tab pos="441325" algn="l"/>
              </a:tabLst>
            </a:pPr>
            <a:r>
              <a:rPr lang="pl-PL" dirty="0"/>
              <a:t>obrońca albo adwokat lub radca prawny działający na podstawie ar. 245 </a:t>
            </a:r>
            <a:r>
              <a:rPr lang="pl-PL" dirty="0">
                <a:sym typeface="Wingdings" pitchFamily="2" charset="2"/>
              </a:rPr>
              <a:t>§ 1 k.p.k. (udzielający porady prawnej zatrzymanemu) oraz duchowny (art. 178 k.p.k.)</a:t>
            </a:r>
          </a:p>
          <a:p>
            <a:pPr marL="441325" lvl="1" indent="-268288" algn="just">
              <a:buFont typeface="+mj-lt"/>
              <a:buAutoNum type="arabicPeriod"/>
            </a:pPr>
            <a:r>
              <a:rPr lang="pl-PL" dirty="0">
                <a:sym typeface="Wingdings" pitchFamily="2" charset="2"/>
              </a:rPr>
              <a:t>osoba, której przysługuje prawo do domowy składania zeznań  (art. 182 k.p.k.)</a:t>
            </a:r>
          </a:p>
          <a:p>
            <a:pPr marL="441325" lvl="1" indent="-268288" algn="just">
              <a:buFont typeface="+mj-lt"/>
              <a:buAutoNum type="arabicPeriod"/>
            </a:pPr>
            <a:r>
              <a:rPr lang="pl-PL" dirty="0">
                <a:sym typeface="Wingdings" pitchFamily="2" charset="2"/>
              </a:rPr>
              <a:t>osoba, którą można zwolnić z obowiązku składania zeznań z uwagi na szczególnie bliski stosunek osobisty łączący ją z oskarżonym (art. 185 k.p.k.)</a:t>
            </a:r>
          </a:p>
          <a:p>
            <a:pPr marL="441325" lvl="1" indent="-268288" algn="just">
              <a:buFont typeface="+mj-lt"/>
              <a:buAutoNum type="arabicPeriod"/>
            </a:pPr>
            <a:r>
              <a:rPr lang="pl-PL" dirty="0">
                <a:sym typeface="Wingdings" pitchFamily="2" charset="2"/>
              </a:rPr>
              <a:t>osoba, do której odnoszą się przyczyny wyłączenia wskazane w art. 40 § 1 pkt. 1 – 3 i 5 bezpośrednio zainteresowana sprawą </a:t>
            </a:r>
          </a:p>
          <a:p>
            <a:pPr marL="881697" lvl="2" indent="-342900" algn="just">
              <a:buFont typeface="+mj-lt"/>
              <a:buAutoNum type="alphaLcParenR"/>
            </a:pPr>
            <a:r>
              <a:rPr lang="pl-PL" dirty="0">
                <a:sym typeface="Wingdings" pitchFamily="2" charset="2"/>
              </a:rPr>
              <a:t>małżonek strony, obrońcy, pełnomocnika, przedstawiciela ustawowego, osoba pozostająca we wspólnym pożyciu z jedną z tych osób</a:t>
            </a:r>
          </a:p>
          <a:p>
            <a:pPr marL="881697" lvl="2" indent="-342900" algn="just">
              <a:buFont typeface="+mj-lt"/>
              <a:buAutoNum type="alphaLcParenR"/>
            </a:pPr>
            <a:r>
              <a:rPr lang="pl-PL" dirty="0">
                <a:sym typeface="Wingdings" pitchFamily="2" charset="2"/>
              </a:rPr>
              <a:t>jest krewnym lub powinowatym w linii prostej lub w linii bocznej albo jest związana z jedną z tych osób węzłem przysposobienia, opieki lub kurateli</a:t>
            </a:r>
          </a:p>
          <a:p>
            <a:pPr marL="881697" lvl="2" indent="-342900" algn="just">
              <a:buFont typeface="+mj-lt"/>
              <a:buAutoNum type="alphaLcParenR"/>
            </a:pPr>
            <a:r>
              <a:rPr lang="pl-PL" dirty="0">
                <a:sym typeface="Wingdings" pitchFamily="2" charset="2"/>
              </a:rPr>
              <a:t>brała udział w postępowaniu przygotowawczym jako prokurator, obrońca pełnomocnik, przedstawiciel ustawowy strony albo prowadziła postępowanie przygotowawcze </a:t>
            </a:r>
          </a:p>
          <a:p>
            <a:pPr marL="515937" lvl="1" indent="-342900" algn="just">
              <a:buFont typeface="+mj-lt"/>
              <a:buAutoNum type="arabicPeriod"/>
            </a:pPr>
            <a:r>
              <a:rPr lang="pl-PL" dirty="0">
                <a:sym typeface="Wingdings" pitchFamily="2" charset="2"/>
              </a:rPr>
              <a:t>osoba powołana w charakterze świadka lub świadek czynu </a:t>
            </a:r>
          </a:p>
          <a:p>
            <a:pPr marL="173037" lvl="1" indent="0" algn="just">
              <a:buNone/>
            </a:pPr>
            <a:endParaRPr lang="pl-PL" dirty="0">
              <a:sym typeface="Wingdings" pitchFamily="2" charset="2"/>
            </a:endParaRPr>
          </a:p>
          <a:p>
            <a:pPr marL="173037" lvl="1" indent="0" algn="just">
              <a:buNone/>
            </a:pPr>
            <a:r>
              <a:rPr lang="pl-PL" dirty="0">
                <a:sym typeface="Wingdings" pitchFamily="2" charset="2"/>
              </a:rPr>
              <a:t>Jeżeli  powyższe okoliczności ujawniły się po wydaniu opinii, to opinia ta </a:t>
            </a:r>
            <a:r>
              <a:rPr lang="pl-PL" b="1" dirty="0">
                <a:sym typeface="Wingdings" pitchFamily="2" charset="2"/>
              </a:rPr>
              <a:t>nie stanowi dowodu, a organ powołuje nowych biegłych</a:t>
            </a:r>
            <a:endParaRPr lang="pl-PL" dirty="0">
              <a:sym typeface="Wingdings" pitchFamily="2" charset="2"/>
            </a:endParaRPr>
          </a:p>
        </p:txBody>
      </p:sp>
    </p:spTree>
    <p:extLst>
      <p:ext uri="{BB962C8B-B14F-4D97-AF65-F5344CB8AC3E}">
        <p14:creationId xmlns:p14="http://schemas.microsoft.com/office/powerpoint/2010/main" val="29219805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274638"/>
            <a:ext cx="8077200" cy="1143000"/>
          </a:xfrm>
        </p:spPr>
        <p:txBody>
          <a:bodyPr>
            <a:normAutofit fontScale="90000"/>
          </a:bodyPr>
          <a:lstStyle/>
          <a:p>
            <a:r>
              <a:rPr lang="pl-PL" dirty="0"/>
              <a:t>Opinia sądowo - psychiatryczna</a:t>
            </a:r>
          </a:p>
        </p:txBody>
      </p:sp>
      <p:sp>
        <p:nvSpPr>
          <p:cNvPr id="3" name="Symbol zastępczy zawartości 2"/>
          <p:cNvSpPr>
            <a:spLocks noGrp="1"/>
          </p:cNvSpPr>
          <p:nvPr>
            <p:ph idx="1"/>
          </p:nvPr>
        </p:nvSpPr>
        <p:spPr>
          <a:xfrm>
            <a:off x="381000" y="1845734"/>
            <a:ext cx="11480800" cy="4453466"/>
          </a:xfrm>
        </p:spPr>
        <p:txBody>
          <a:bodyPr>
            <a:normAutofit/>
          </a:bodyPr>
          <a:lstStyle/>
          <a:p>
            <a:pPr algn="just"/>
            <a:r>
              <a:rPr lang="pl-PL" sz="2400" dirty="0"/>
              <a:t>Art. 202 k.p.k. </a:t>
            </a:r>
          </a:p>
          <a:p>
            <a:pPr algn="just"/>
            <a:r>
              <a:rPr lang="pl-PL" sz="2400" dirty="0"/>
              <a:t>Co najmniej 2 biegłych lekarzy psychiatrów, powoływanych przez </a:t>
            </a:r>
            <a:r>
              <a:rPr lang="pl-PL" sz="2400" b="1" dirty="0"/>
              <a:t>sąd lub prokuratora. </a:t>
            </a:r>
            <a:r>
              <a:rPr lang="pl-PL" sz="2400" dirty="0"/>
              <a:t>W przypadku konieczności wydania opinii o stanie zdrowia psychicznego, w zakresie zaburzeń preferencji seksualnych oskarżonego, powołuje się biegłego seksuologa</a:t>
            </a:r>
          </a:p>
          <a:p>
            <a:pPr algn="just"/>
            <a:r>
              <a:rPr lang="pl-PL" sz="2400" dirty="0">
                <a:sym typeface="Wingdings" pitchFamily="2" charset="2"/>
              </a:rPr>
              <a:t>Inicjatywa dowodowa: </a:t>
            </a:r>
          </a:p>
          <a:p>
            <a:pPr lvl="1" algn="just"/>
            <a:r>
              <a:rPr lang="pl-PL" sz="2000" dirty="0">
                <a:sym typeface="Wingdings" pitchFamily="2" charset="2"/>
              </a:rPr>
              <a:t>art. 202 §  2 k.p.k. na wniosek biegłych psychiatrów powołuje się biegłego lub biegłych innych specjalności</a:t>
            </a:r>
          </a:p>
          <a:p>
            <a:pPr lvl="1" algn="just"/>
            <a:r>
              <a:rPr lang="pl-PL" sz="2000" dirty="0">
                <a:sym typeface="Wingdings" pitchFamily="2" charset="2"/>
              </a:rPr>
              <a:t>art. 203 § 1 k.p.k. – mogą złożyć wniosek o skierowanie oskarżonego na obserwację psychiatryczną</a:t>
            </a:r>
          </a:p>
          <a:p>
            <a:pPr algn="just"/>
            <a:r>
              <a:rPr lang="pl-PL" sz="2400" dirty="0">
                <a:sym typeface="Wingdings" pitchFamily="2" charset="2"/>
              </a:rPr>
              <a:t>Art. 202 § 4 k.p.k. – biegli nie mogą pozostawać ze sobą w związku małżeńskim ani w innym stosunku, który mógłby wywołać uzasadnioną wątpliwość co do ich samodzielności </a:t>
            </a:r>
          </a:p>
          <a:p>
            <a:pPr lvl="1" algn="just"/>
            <a:r>
              <a:rPr lang="pl-PL" sz="2000" dirty="0">
                <a:sym typeface="Wingdings" pitchFamily="2" charset="2"/>
              </a:rPr>
              <a:t>dodatkowa przesłanka wyłączenia biegłego </a:t>
            </a:r>
          </a:p>
        </p:txBody>
      </p:sp>
    </p:spTree>
    <p:extLst>
      <p:ext uri="{BB962C8B-B14F-4D97-AF65-F5344CB8AC3E}">
        <p14:creationId xmlns:p14="http://schemas.microsoft.com/office/powerpoint/2010/main" val="38480050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274638"/>
            <a:ext cx="8077200" cy="1143000"/>
          </a:xfrm>
        </p:spPr>
        <p:txBody>
          <a:bodyPr>
            <a:normAutofit fontScale="90000"/>
          </a:bodyPr>
          <a:lstStyle/>
          <a:p>
            <a:r>
              <a:rPr lang="pl-PL" dirty="0"/>
              <a:t>Opinia sądowo - psychiatryczna</a:t>
            </a:r>
          </a:p>
        </p:txBody>
      </p:sp>
      <p:sp>
        <p:nvSpPr>
          <p:cNvPr id="3" name="Symbol zastępczy zawartości 2"/>
          <p:cNvSpPr>
            <a:spLocks noGrp="1"/>
          </p:cNvSpPr>
          <p:nvPr>
            <p:ph idx="1"/>
          </p:nvPr>
        </p:nvSpPr>
        <p:spPr>
          <a:xfrm>
            <a:off x="393700" y="1845734"/>
            <a:ext cx="11404600" cy="4023360"/>
          </a:xfrm>
        </p:spPr>
        <p:txBody>
          <a:bodyPr>
            <a:normAutofit/>
          </a:bodyPr>
          <a:lstStyle/>
          <a:p>
            <a:r>
              <a:rPr lang="pl-PL" sz="2800" dirty="0">
                <a:sym typeface="Wingdings" pitchFamily="2" charset="2"/>
              </a:rPr>
              <a:t>Art. 202 § 5 k.p.k. – opinia co do stanu zdrowia psychicznego oskarżonego powinna zawierać:</a:t>
            </a:r>
          </a:p>
          <a:p>
            <a:pPr lvl="1"/>
            <a:r>
              <a:rPr lang="pl-PL" sz="2400" dirty="0">
                <a:sym typeface="Wingdings" pitchFamily="2" charset="2"/>
              </a:rPr>
              <a:t>stwierdzenie co do jego  poczytalności w chwili popełnienia zarzucanego mu czynu;</a:t>
            </a:r>
          </a:p>
          <a:p>
            <a:pPr lvl="1"/>
            <a:r>
              <a:rPr lang="pl-PL" sz="2400" dirty="0">
                <a:sym typeface="Wingdings" pitchFamily="2" charset="2"/>
              </a:rPr>
              <a:t>ocenę aktualnego stanu zdrowia – czy może brać udział w postępowaniu i prowadzić obronę w sposób samodzielny i rozsądny </a:t>
            </a:r>
          </a:p>
          <a:p>
            <a:pPr lvl="1"/>
            <a:r>
              <a:rPr lang="pl-PL" sz="2400" dirty="0">
                <a:sym typeface="Wingdings" pitchFamily="2" charset="2"/>
              </a:rPr>
              <a:t>w razie potrzeby – stwierdzenia co do okoliczności wymienionych w art. 93b k.k. </a:t>
            </a:r>
          </a:p>
          <a:p>
            <a:pPr lvl="2"/>
            <a:r>
              <a:rPr lang="pl-PL" sz="1800" dirty="0">
                <a:sym typeface="Wingdings" pitchFamily="2" charset="2"/>
              </a:rPr>
              <a:t>przesłanki zastosowania środków zabezpieczających </a:t>
            </a:r>
          </a:p>
          <a:p>
            <a:endParaRPr lang="pl-PL" sz="2800" dirty="0">
              <a:sym typeface="Wingdings" pitchFamily="2" charset="2"/>
            </a:endParaRPr>
          </a:p>
        </p:txBody>
      </p:sp>
    </p:spTree>
    <p:extLst>
      <p:ext uri="{BB962C8B-B14F-4D97-AF65-F5344CB8AC3E}">
        <p14:creationId xmlns:p14="http://schemas.microsoft.com/office/powerpoint/2010/main" val="24053573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Obserwacja psychiatryczna</a:t>
            </a:r>
          </a:p>
        </p:txBody>
      </p:sp>
      <p:sp>
        <p:nvSpPr>
          <p:cNvPr id="3" name="Symbol zastępczy zawartości 2"/>
          <p:cNvSpPr>
            <a:spLocks noGrp="1"/>
          </p:cNvSpPr>
          <p:nvPr>
            <p:ph idx="1"/>
          </p:nvPr>
        </p:nvSpPr>
        <p:spPr>
          <a:xfrm>
            <a:off x="379730" y="2090068"/>
            <a:ext cx="11493500" cy="5112568"/>
          </a:xfrm>
        </p:spPr>
        <p:txBody>
          <a:bodyPr>
            <a:normAutofit/>
          </a:bodyPr>
          <a:lstStyle/>
          <a:p>
            <a:r>
              <a:rPr lang="pl-PL" sz="2800" dirty="0"/>
              <a:t>art. 203 k.p.k. </a:t>
            </a:r>
          </a:p>
          <a:p>
            <a:r>
              <a:rPr lang="pl-PL" sz="2800" dirty="0"/>
              <a:t>W razie konieczności badanie stanu zdrowia oskarżonego może być połączone z obserwacją w zakładzie leczniczym, ale </a:t>
            </a:r>
            <a:r>
              <a:rPr lang="pl-PL" sz="2800" b="1" u="sng" dirty="0"/>
              <a:t>tylko wtedy</a:t>
            </a:r>
            <a:r>
              <a:rPr lang="pl-PL" sz="2800" u="sng" dirty="0"/>
              <a:t>, </a:t>
            </a:r>
            <a:r>
              <a:rPr lang="pl-PL" sz="2800" dirty="0"/>
              <a:t>gdy:</a:t>
            </a:r>
          </a:p>
          <a:p>
            <a:pPr lvl="1"/>
            <a:r>
              <a:rPr lang="pl-PL" sz="2400" dirty="0"/>
              <a:t>zebrane dowody wskazują na </a:t>
            </a:r>
            <a:r>
              <a:rPr lang="pl-PL" sz="2400" b="1" dirty="0"/>
              <a:t>duże prawdopodobieństwo</a:t>
            </a:r>
            <a:r>
              <a:rPr lang="pl-PL" sz="2400" dirty="0"/>
              <a:t>, że popełnił on przestępstwo </a:t>
            </a:r>
          </a:p>
          <a:p>
            <a:pPr lvl="1"/>
            <a:r>
              <a:rPr lang="pl-PL" sz="2400" dirty="0"/>
              <a:t>nie zachodzą okoliczności wskazane w art. 259 </a:t>
            </a:r>
            <a:r>
              <a:rPr lang="pl-PL" sz="2400" dirty="0">
                <a:sym typeface="Wingdings" pitchFamily="2" charset="2"/>
              </a:rPr>
              <a:t>§ 2 k.p.k. tj. </a:t>
            </a:r>
          </a:p>
          <a:p>
            <a:pPr lvl="2"/>
            <a:r>
              <a:rPr lang="pl-PL" sz="1800" dirty="0">
                <a:sym typeface="Wingdings" pitchFamily="2" charset="2"/>
              </a:rPr>
              <a:t>gdy można przewidywać, że sąd orzeknie w stosunku do oskarżonego karę pozbawienia wolności z warunkowym zawieszeniem jej wykonania lub karę łagodniejszą albo że okres obserwacji przekroczy przewidywany wymiar kary pozbawienia wolności bez warunkowego zawieszenia. </a:t>
            </a:r>
          </a:p>
          <a:p>
            <a:pPr marL="411480" lvl="1" indent="0">
              <a:buNone/>
            </a:pPr>
            <a:r>
              <a:rPr lang="pl-PL" sz="2400" dirty="0">
                <a:sym typeface="Wingdings" pitchFamily="2" charset="2"/>
              </a:rPr>
              <a:t>chyba że oskarżony sam wnosi o skierowanie go na obserwację psychiatryczną. </a:t>
            </a:r>
          </a:p>
          <a:p>
            <a:pPr marL="411480" lvl="1" indent="0">
              <a:buNone/>
            </a:pPr>
            <a:endParaRPr lang="pl-PL" sz="2400" dirty="0"/>
          </a:p>
        </p:txBody>
      </p:sp>
    </p:spTree>
    <p:extLst>
      <p:ext uri="{BB962C8B-B14F-4D97-AF65-F5344CB8AC3E}">
        <p14:creationId xmlns:p14="http://schemas.microsoft.com/office/powerpoint/2010/main" val="4233556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9500" y="0"/>
            <a:ext cx="10058400" cy="1450757"/>
          </a:xfrm>
        </p:spPr>
        <p:txBody>
          <a:bodyPr/>
          <a:lstStyle/>
          <a:p>
            <a:r>
              <a:rPr lang="pl-PL" dirty="0"/>
              <a:t>Obserwacja psychiatryczna</a:t>
            </a:r>
          </a:p>
        </p:txBody>
      </p:sp>
      <p:sp>
        <p:nvSpPr>
          <p:cNvPr id="3" name="Symbol zastępczy zawartości 2"/>
          <p:cNvSpPr>
            <a:spLocks noGrp="1"/>
          </p:cNvSpPr>
          <p:nvPr>
            <p:ph idx="1"/>
          </p:nvPr>
        </p:nvSpPr>
        <p:spPr>
          <a:xfrm>
            <a:off x="355600" y="1600200"/>
            <a:ext cx="11506200" cy="5257800"/>
          </a:xfrm>
        </p:spPr>
        <p:txBody>
          <a:bodyPr>
            <a:normAutofit/>
          </a:bodyPr>
          <a:lstStyle/>
          <a:p>
            <a:pPr algn="just"/>
            <a:r>
              <a:rPr lang="pl-PL" sz="2400" dirty="0">
                <a:sym typeface="Wingdings" pitchFamily="2" charset="2"/>
              </a:rPr>
              <a:t>O skierowaniu oskarżonego na obserwację w zakładzie leczniczym </a:t>
            </a:r>
            <a:r>
              <a:rPr lang="pl-PL" sz="2400" b="1" dirty="0">
                <a:sym typeface="Wingdings" pitchFamily="2" charset="2"/>
              </a:rPr>
              <a:t>zawsze orzeka sąd. </a:t>
            </a:r>
            <a:r>
              <a:rPr lang="pl-PL" sz="2400" dirty="0">
                <a:sym typeface="Wingdings" pitchFamily="2" charset="2"/>
              </a:rPr>
              <a:t>W postępowaniu przygotowawczym orzeka na wniosek prokuratora (art. 202 § 2 k.p.k.). </a:t>
            </a:r>
          </a:p>
          <a:p>
            <a:pPr lvl="1" algn="just"/>
            <a:r>
              <a:rPr lang="pl-PL" sz="2000" dirty="0">
                <a:sym typeface="Wingdings" pitchFamily="2" charset="2"/>
              </a:rPr>
              <a:t>ważne! – art. 156 § 5a i 249 § 3 i 5 k.p.k. </a:t>
            </a:r>
          </a:p>
          <a:p>
            <a:pPr algn="just"/>
            <a:r>
              <a:rPr lang="pl-PL" sz="2400" dirty="0"/>
              <a:t>Czas trwania – art. 203 </a:t>
            </a:r>
            <a:r>
              <a:rPr lang="pl-PL" sz="2400" dirty="0">
                <a:sym typeface="Wingdings" pitchFamily="2" charset="2"/>
              </a:rPr>
              <a:t>§ 3 k.p.k.</a:t>
            </a:r>
            <a:r>
              <a:rPr lang="pl-PL" sz="2400" dirty="0"/>
              <a:t>: </a:t>
            </a:r>
          </a:p>
          <a:p>
            <a:pPr lvl="1" algn="just"/>
            <a:r>
              <a:rPr lang="pl-PL" sz="2000" dirty="0"/>
              <a:t>nie powinna trwać dłużej niż 4 tygodnie </a:t>
            </a:r>
          </a:p>
          <a:p>
            <a:pPr lvl="1" algn="just"/>
            <a:r>
              <a:rPr lang="pl-PL" sz="2000" dirty="0"/>
              <a:t>na wniosek zakładu, sąd może przedłużyć ten termin na czas określony, niezbędny do zakończenia obserwacji </a:t>
            </a:r>
          </a:p>
          <a:p>
            <a:pPr lvl="1" algn="just"/>
            <a:r>
              <a:rPr lang="pl-PL" sz="2000" dirty="0"/>
              <a:t>łączny czas obserwacji nie może przekroczyć 8 tygodni </a:t>
            </a:r>
          </a:p>
          <a:p>
            <a:pPr algn="just"/>
            <a:r>
              <a:rPr lang="pl-PL" sz="2400" dirty="0"/>
              <a:t>Postanowienie o skierowaniu oskarżonego na obserwację psychiatryczną oraz postanowienie o przedłużeniu obserwacji są zaskarżalne</a:t>
            </a:r>
          </a:p>
          <a:p>
            <a:pPr lvl="1" algn="just"/>
            <a:r>
              <a:rPr lang="pl-PL" sz="2000" dirty="0"/>
              <a:t>sąd niezwłocznie rozpoznaje zażalenie </a:t>
            </a:r>
          </a:p>
        </p:txBody>
      </p:sp>
    </p:spTree>
    <p:extLst>
      <p:ext uri="{BB962C8B-B14F-4D97-AF65-F5344CB8AC3E}">
        <p14:creationId xmlns:p14="http://schemas.microsoft.com/office/powerpoint/2010/main" val="2551189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76447" y="180277"/>
            <a:ext cx="11621386" cy="1450757"/>
          </a:xfrm>
        </p:spPr>
        <p:txBody>
          <a:bodyPr/>
          <a:lstStyle/>
          <a:p>
            <a:r>
              <a:rPr lang="pl-PL" sz="3600" dirty="0"/>
              <a:t>Zatrzymanie rzeczy. Przeszukanie. Zabezpieczenie danych informatycznych </a:t>
            </a:r>
          </a:p>
        </p:txBody>
      </p:sp>
      <p:sp>
        <p:nvSpPr>
          <p:cNvPr id="3" name="Symbol zastępczy zawartości 2"/>
          <p:cNvSpPr>
            <a:spLocks noGrp="1"/>
          </p:cNvSpPr>
          <p:nvPr>
            <p:ph idx="1"/>
          </p:nvPr>
        </p:nvSpPr>
        <p:spPr>
          <a:xfrm>
            <a:off x="191386" y="1340768"/>
            <a:ext cx="11621386" cy="5517232"/>
          </a:xfrm>
        </p:spPr>
        <p:txBody>
          <a:bodyPr>
            <a:normAutofit fontScale="92500"/>
          </a:bodyPr>
          <a:lstStyle/>
          <a:p>
            <a:pPr marL="0" indent="0" algn="just">
              <a:buNone/>
            </a:pPr>
            <a:r>
              <a:rPr lang="pl-PL" dirty="0">
                <a:latin typeface="Times New Roman" pitchFamily="18" charset="0"/>
                <a:cs typeface="Times New Roman" pitchFamily="18" charset="0"/>
              </a:rPr>
              <a:t>Ingerencja w konstytucyjnie  i konwencyjnie chronione uprawnienia jednostki:</a:t>
            </a:r>
          </a:p>
          <a:p>
            <a:pPr marL="544068" lvl="1" indent="-342900" algn="just">
              <a:buFont typeface="+mj-lt"/>
              <a:buAutoNum type="arabicPeriod"/>
            </a:pPr>
            <a:r>
              <a:rPr lang="pl-PL" dirty="0">
                <a:latin typeface="Times New Roman" pitchFamily="18" charset="0"/>
                <a:cs typeface="Times New Roman" pitchFamily="18" charset="0"/>
              </a:rPr>
              <a:t>Wolność i tajemnica komunikowania (art. 49 Konstytucji - Zapewnia się wolność i ochronę tajemnicy komunikowania się. Ich ograniczenie może nastąpić jedynie w przypadkach określonych w ustawie i w sposób w niej określony.)</a:t>
            </a:r>
          </a:p>
          <a:p>
            <a:pPr marL="544068" lvl="1" indent="-342900" algn="just">
              <a:buFont typeface="+mj-lt"/>
              <a:buAutoNum type="arabicPeriod"/>
            </a:pPr>
            <a:r>
              <a:rPr lang="pl-PL" dirty="0">
                <a:latin typeface="Times New Roman" pitchFamily="18" charset="0"/>
                <a:cs typeface="Times New Roman" pitchFamily="18" charset="0"/>
              </a:rPr>
              <a:t>Nienaruszalność mieszkania (art. 50 Konstytucji - Zapewnia się nienaruszalność mieszkania. Przeszukanie mieszkania, pomieszczenia lub pojazdu może nastąpić jedynie w przypadkach określonych w ustawie i w sposób w niej określony.)</a:t>
            </a:r>
          </a:p>
          <a:p>
            <a:pPr marL="544068" lvl="1" indent="-342900" algn="just">
              <a:buFont typeface="+mj-lt"/>
              <a:buAutoNum type="arabicPeriod"/>
            </a:pPr>
            <a:r>
              <a:rPr lang="pl-PL" dirty="0">
                <a:latin typeface="Times New Roman" pitchFamily="18" charset="0"/>
                <a:cs typeface="Times New Roman" pitchFamily="18" charset="0"/>
              </a:rPr>
              <a:t>Prawo własności (art. 64 Konstytucji)</a:t>
            </a:r>
          </a:p>
          <a:p>
            <a:pPr lvl="1" algn="just"/>
            <a:endParaRPr lang="pl-PL" dirty="0">
              <a:latin typeface="Times New Roman" pitchFamily="18" charset="0"/>
              <a:cs typeface="Times New Roman" pitchFamily="18" charset="0"/>
            </a:endParaRPr>
          </a:p>
          <a:p>
            <a:pPr marL="0" lvl="1" indent="0" algn="just">
              <a:buNone/>
            </a:pPr>
            <a:r>
              <a:rPr lang="pl-PL" b="1" u="sng" dirty="0">
                <a:latin typeface="Times New Roman" pitchFamily="18" charset="0"/>
                <a:cs typeface="Times New Roman" pitchFamily="18" charset="0"/>
              </a:rPr>
              <a:t>Art. 8 EKPC </a:t>
            </a:r>
          </a:p>
          <a:p>
            <a:pPr marL="457200" lvl="1" indent="-457200" algn="just">
              <a:buAutoNum type="arabicPeriod"/>
            </a:pPr>
            <a:r>
              <a:rPr lang="pl-PL" dirty="0">
                <a:latin typeface="Times New Roman" pitchFamily="18" charset="0"/>
                <a:cs typeface="Times New Roman" pitchFamily="18" charset="0"/>
              </a:rPr>
              <a:t>Każdy ma prawo do poszanowania swojego życia prywatnego i rodzinnego, swojego mieszkania i swojej korespondencji. </a:t>
            </a:r>
          </a:p>
          <a:p>
            <a:pPr marL="457200" lvl="1" indent="-457200" algn="just">
              <a:buAutoNum type="arabicPeriod"/>
            </a:pPr>
            <a:r>
              <a:rPr lang="pl-PL" dirty="0">
                <a:latin typeface="Times New Roman" pitchFamily="18" charset="0"/>
                <a:cs typeface="Times New Roman" pitchFamily="18" charset="0"/>
              </a:rPr>
              <a:t>Niedopuszczalna jest ingerencja władzy publicznej w korzystanie z tego prawa</a:t>
            </a:r>
            <a:r>
              <a:rPr lang="pl-PL" b="1" dirty="0">
                <a:latin typeface="Times New Roman" pitchFamily="18" charset="0"/>
                <a:cs typeface="Times New Roman" pitchFamily="18" charset="0"/>
              </a:rPr>
              <a:t>, z wyjątkiem przypadków przewidzianych przez ustawę </a:t>
            </a:r>
            <a:r>
              <a:rPr lang="pl-PL" dirty="0">
                <a:latin typeface="Times New Roman" pitchFamily="18" charset="0"/>
                <a:cs typeface="Times New Roman" pitchFamily="18" charset="0"/>
              </a:rPr>
              <a:t>i koniecznych w demokratycznym społeczeństwie z uwagi na </a:t>
            </a:r>
            <a:r>
              <a:rPr lang="pl-PL" b="1" dirty="0">
                <a:latin typeface="Times New Roman" pitchFamily="18" charset="0"/>
                <a:cs typeface="Times New Roman" pitchFamily="18" charset="0"/>
              </a:rPr>
              <a:t>bezpieczeństwo państwowe, bezpieczeństwo publiczne lub dobrobyt gospodarczy kraju, ochronę porządku i zapobieganie przestępstwom</a:t>
            </a:r>
            <a:r>
              <a:rPr lang="pl-PL" dirty="0">
                <a:latin typeface="Times New Roman" pitchFamily="18" charset="0"/>
                <a:cs typeface="Times New Roman" pitchFamily="18" charset="0"/>
              </a:rPr>
              <a:t>, ochronę zdrowia i moralności lub ochronę praw i wolności innych osób. </a:t>
            </a:r>
          </a:p>
          <a:p>
            <a:pPr marL="0" lvl="1" indent="0">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15192789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Opinia prywatna w procesie karnym </a:t>
            </a:r>
          </a:p>
        </p:txBody>
      </p:sp>
      <p:sp>
        <p:nvSpPr>
          <p:cNvPr id="3" name="Symbol zastępczy zawartości 2"/>
          <p:cNvSpPr>
            <a:spLocks noGrp="1"/>
          </p:cNvSpPr>
          <p:nvPr>
            <p:ph idx="1"/>
          </p:nvPr>
        </p:nvSpPr>
        <p:spPr>
          <a:xfrm>
            <a:off x="354330" y="1866900"/>
            <a:ext cx="11544300" cy="4800600"/>
          </a:xfrm>
        </p:spPr>
        <p:txBody>
          <a:bodyPr>
            <a:normAutofit/>
          </a:bodyPr>
          <a:lstStyle/>
          <a:p>
            <a:pPr algn="just"/>
            <a:r>
              <a:rPr lang="pl-PL" sz="2800" dirty="0"/>
              <a:t>Strona z własnej inicjatywy zleca określonej osobie sporządzenie opinii.</a:t>
            </a:r>
          </a:p>
          <a:p>
            <a:pPr algn="just"/>
            <a:r>
              <a:rPr lang="pl-PL" sz="2800" dirty="0"/>
              <a:t>Dopuszczalność opinii prywatnych w procesie karnym to nowość, będąca konsekwencją zwiększenia kontradyktoryjności postępowania. </a:t>
            </a:r>
          </a:p>
          <a:p>
            <a:pPr algn="just"/>
            <a:r>
              <a:rPr lang="pl-PL" sz="2800" dirty="0"/>
              <a:t>Opinia „biegłego” sporządzona na zlecenie strony postępowania np. oskarżonego nie ma takiego samego statusu jak opinia biegłego powołanego przez organ procesowy. </a:t>
            </a:r>
          </a:p>
          <a:p>
            <a:pPr algn="just"/>
            <a:r>
              <a:rPr lang="pl-PL" sz="2800" dirty="0"/>
              <a:t>Strona ma możliwość przedłożenia sądowi opinii prywatnej. Może złożyć wniosek o dopuszczenie dowodu z opinii biegłego i przesłuchania go przed sądem</a:t>
            </a:r>
          </a:p>
          <a:p>
            <a:pPr lvl="1" algn="just"/>
            <a:r>
              <a:rPr lang="pl-PL" sz="2400" dirty="0"/>
              <a:t>warunkiem jest dopuszczenie przez sąd tak zgłoszonego dowodu</a:t>
            </a:r>
          </a:p>
        </p:txBody>
      </p:sp>
    </p:spTree>
    <p:extLst>
      <p:ext uri="{BB962C8B-B14F-4D97-AF65-F5344CB8AC3E}">
        <p14:creationId xmlns:p14="http://schemas.microsoft.com/office/powerpoint/2010/main" val="29210281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9536" y="12998"/>
            <a:ext cx="7620000" cy="1143000"/>
          </a:xfrm>
        </p:spPr>
        <p:txBody>
          <a:bodyPr/>
          <a:lstStyle/>
          <a:p>
            <a:r>
              <a:rPr lang="pl-PL" dirty="0"/>
              <a:t>Ocena opinii biegłego </a:t>
            </a:r>
          </a:p>
        </p:txBody>
      </p:sp>
      <p:sp>
        <p:nvSpPr>
          <p:cNvPr id="3" name="Symbol zastępczy zawartości 2"/>
          <p:cNvSpPr>
            <a:spLocks noGrp="1"/>
          </p:cNvSpPr>
          <p:nvPr>
            <p:ph idx="1"/>
          </p:nvPr>
        </p:nvSpPr>
        <p:spPr>
          <a:xfrm>
            <a:off x="342900" y="1155998"/>
            <a:ext cx="11459240" cy="5159742"/>
          </a:xfrm>
        </p:spPr>
        <p:txBody>
          <a:bodyPr>
            <a:normAutofit/>
          </a:bodyPr>
          <a:lstStyle/>
          <a:p>
            <a:pPr marL="114300" indent="0" algn="just">
              <a:buNone/>
            </a:pPr>
            <a:r>
              <a:rPr lang="pl-PL" sz="2000" dirty="0"/>
              <a:t>Wady opinii: </a:t>
            </a:r>
          </a:p>
          <a:p>
            <a:pPr algn="just"/>
            <a:r>
              <a:rPr lang="pl-PL" sz="2000" b="1" u="sng" dirty="0"/>
              <a:t>niejasna</a:t>
            </a:r>
            <a:r>
              <a:rPr lang="pl-PL" sz="2000" dirty="0"/>
              <a:t> – nie jest zrozumiała dla organu procesowego; jej sformułowanie nie pozwala na zrozumienie ocen i poglądów w niej prezentowanych; biegły posługuje się nielogicznymi argumentami; wnioski końcowe są nieścisłe i nie pozwalają jednoznacznie ustalić stanowiska biegłego;</a:t>
            </a:r>
          </a:p>
          <a:p>
            <a:pPr algn="just"/>
            <a:r>
              <a:rPr lang="pl-PL" sz="2000" b="1" u="sng" dirty="0"/>
              <a:t>niepełna </a:t>
            </a:r>
            <a:r>
              <a:rPr lang="pl-PL" sz="2000" dirty="0"/>
              <a:t>– nie udziela odpowiedzi na wszystkie postanowione biegłemu pytania, na które – zgodnie z posiadaną wiedzą i danymi – powinien udzielić odpowiedzi; pomija istotne okoliczności; nie jest należycie uzasadniona</a:t>
            </a:r>
          </a:p>
          <a:p>
            <a:pPr algn="just"/>
            <a:r>
              <a:rPr lang="pl-PL" sz="2000" b="1" u="sng" dirty="0"/>
              <a:t>sprzeczna</a:t>
            </a:r>
            <a:r>
              <a:rPr lang="pl-PL" sz="2000" i="1" u="sng" dirty="0"/>
              <a:t>:</a:t>
            </a:r>
          </a:p>
          <a:p>
            <a:pPr lvl="1" algn="just"/>
            <a:r>
              <a:rPr lang="pl-PL" sz="2000" u="sng" dirty="0"/>
              <a:t>wewnętrznie</a:t>
            </a:r>
            <a:r>
              <a:rPr lang="pl-PL" sz="2000" dirty="0"/>
              <a:t> – zawarte w niej wnioski są nielogiczne albo nie opierają się na przeprowadzonych badaniach; w opinii zawarto kilka różnych, wykluczających się wzajemnie ocen i wniosków</a:t>
            </a:r>
          </a:p>
          <a:p>
            <a:pPr lvl="1" algn="just"/>
            <a:r>
              <a:rPr lang="pl-PL" sz="2000" u="sng" dirty="0"/>
              <a:t>zewnętrznie </a:t>
            </a:r>
            <a:r>
              <a:rPr lang="pl-PL" sz="2000" dirty="0"/>
              <a:t>– zachodzi sprzeczność między różnymi opiniami wydanymi w tej samej sprawie </a:t>
            </a:r>
            <a:endParaRPr lang="pl-PL" sz="2000" u="sng" dirty="0"/>
          </a:p>
          <a:p>
            <a:pPr algn="just"/>
            <a:r>
              <a:rPr lang="pl-PL" sz="2000" dirty="0"/>
              <a:t>Niedopuszczalne jest zlecenie tzw. </a:t>
            </a:r>
            <a:r>
              <a:rPr lang="pl-PL" sz="2000" dirty="0" err="1"/>
              <a:t>superekspertyzy</a:t>
            </a:r>
            <a:r>
              <a:rPr lang="pl-PL" sz="2000" dirty="0"/>
              <a:t>, czyli zlecenie biegłemu oceny opinii wykonanej przez innego biegłego (jej prawidłowości czy wiarygodności). Nie wyklucza to możliwości zadawania pytań o przyczyny rozbieżności między różnymi opiniami albo żądania opisu i oceny badań zastosowanych w ramach ekspertyzy przez innego biegłego. </a:t>
            </a:r>
          </a:p>
        </p:txBody>
      </p:sp>
    </p:spTree>
    <p:extLst>
      <p:ext uri="{BB962C8B-B14F-4D97-AF65-F5344CB8AC3E}">
        <p14:creationId xmlns:p14="http://schemas.microsoft.com/office/powerpoint/2010/main" val="18852600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Oględziny</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87364109"/>
              </p:ext>
            </p:extLst>
          </p:nvPr>
        </p:nvGraphicFramePr>
        <p:xfrm>
          <a:off x="-1088729" y="2043262"/>
          <a:ext cx="7489530" cy="4612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6008915" y="1066800"/>
            <a:ext cx="5591208" cy="4708981"/>
          </a:xfrm>
          <a:prstGeom prst="rect">
            <a:avLst/>
          </a:prstGeom>
          <a:noFill/>
        </p:spPr>
        <p:txBody>
          <a:bodyPr wrap="square" rtlCol="0">
            <a:spAutoFit/>
          </a:bodyPr>
          <a:lstStyle/>
          <a:p>
            <a:pPr algn="just"/>
            <a:r>
              <a:rPr lang="pl-PL" sz="2000" b="1" dirty="0"/>
              <a:t>Oględzin dokonuje się „w razie potrzeby” </a:t>
            </a:r>
            <a:r>
              <a:rPr lang="pl-PL" sz="2000" dirty="0"/>
              <a:t>(art. 207 </a:t>
            </a:r>
            <a:r>
              <a:rPr lang="pl-PL" sz="2000" dirty="0">
                <a:sym typeface="Wingdings" pitchFamily="2" charset="2"/>
              </a:rPr>
              <a:t>§1 k.p.k.)</a:t>
            </a:r>
            <a:endParaRPr lang="pl-PL" sz="2000" dirty="0"/>
          </a:p>
          <a:p>
            <a:pPr algn="just"/>
            <a:r>
              <a:rPr lang="pl-PL" sz="2000" dirty="0"/>
              <a:t>Oględziny osób lub badania ciała, które mogą wywołać uczucie wstydu powinna dokonać osoba tej samej płci. </a:t>
            </a:r>
          </a:p>
          <a:p>
            <a:pPr algn="just"/>
            <a:endParaRPr lang="pl-PL" sz="2000" dirty="0"/>
          </a:p>
          <a:p>
            <a:pPr algn="just"/>
            <a:r>
              <a:rPr lang="pl-PL" sz="2000" dirty="0"/>
              <a:t>Poddanie się oględzinom to jeden z obowiązków dowodowych oskarżonego – art. 74 </a:t>
            </a:r>
            <a:r>
              <a:rPr lang="pl-PL" sz="2000" dirty="0">
                <a:sym typeface="Wingdings" pitchFamily="2" charset="2"/>
              </a:rPr>
              <a:t>§ 2 pkt 1 </a:t>
            </a:r>
          </a:p>
          <a:p>
            <a:pPr algn="just"/>
            <a:endParaRPr lang="pl-PL" sz="2000" dirty="0">
              <a:sym typeface="Wingdings" pitchFamily="2" charset="2"/>
            </a:endParaRPr>
          </a:p>
          <a:p>
            <a:pPr algn="just"/>
            <a:r>
              <a:rPr lang="pl-PL" sz="2000" dirty="0">
                <a:sym typeface="Wingdings" pitchFamily="2" charset="2"/>
              </a:rPr>
              <a:t>Oględziny świadka – art. 192 § 1 </a:t>
            </a:r>
          </a:p>
          <a:p>
            <a:pPr algn="just"/>
            <a:endParaRPr lang="pl-PL" sz="2000" dirty="0">
              <a:sym typeface="Wingdings" pitchFamily="2" charset="2"/>
            </a:endParaRPr>
          </a:p>
          <a:p>
            <a:pPr algn="just"/>
            <a:r>
              <a:rPr lang="pl-PL" sz="2000" dirty="0">
                <a:sym typeface="Wingdings" pitchFamily="2" charset="2"/>
              </a:rPr>
              <a:t>Por. art. 186 § 2 </a:t>
            </a:r>
          </a:p>
          <a:p>
            <a:pPr algn="just"/>
            <a:endParaRPr lang="pl-PL" sz="2000" dirty="0">
              <a:sym typeface="Wingdings" pitchFamily="2" charset="2"/>
            </a:endParaRPr>
          </a:p>
          <a:p>
            <a:pPr algn="just"/>
            <a:r>
              <a:rPr lang="pl-PL" sz="2000" dirty="0">
                <a:sym typeface="Wingdings" pitchFamily="2" charset="2"/>
              </a:rPr>
              <a:t>W toku oględzin można dokonywać innych czynności dowodowych np. przesłuchań. </a:t>
            </a:r>
            <a:endParaRPr lang="pl-PL" sz="2000" dirty="0"/>
          </a:p>
        </p:txBody>
      </p:sp>
    </p:spTree>
    <p:extLst>
      <p:ext uri="{BB962C8B-B14F-4D97-AF65-F5344CB8AC3E}">
        <p14:creationId xmlns:p14="http://schemas.microsoft.com/office/powerpoint/2010/main" val="29741531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62651" y="32379"/>
            <a:ext cx="10772775" cy="1658198"/>
          </a:xfrm>
        </p:spPr>
        <p:txBody>
          <a:bodyPr/>
          <a:lstStyle/>
          <a:p>
            <a:r>
              <a:rPr lang="pl-PL" dirty="0"/>
              <a:t>Oględziny i otwarcie zwłok </a:t>
            </a:r>
          </a:p>
        </p:txBody>
      </p:sp>
      <p:sp>
        <p:nvSpPr>
          <p:cNvPr id="3" name="Symbol zastępczy zawartości 2"/>
          <p:cNvSpPr>
            <a:spLocks noGrp="1"/>
          </p:cNvSpPr>
          <p:nvPr>
            <p:ph idx="1"/>
          </p:nvPr>
        </p:nvSpPr>
        <p:spPr>
          <a:xfrm>
            <a:off x="0" y="1275909"/>
            <a:ext cx="12192000" cy="5348176"/>
          </a:xfrm>
        </p:spPr>
        <p:txBody>
          <a:bodyPr>
            <a:normAutofit fontScale="92500" lnSpcReduction="10000"/>
          </a:bodyPr>
          <a:lstStyle/>
          <a:p>
            <a:pPr algn="just"/>
            <a:r>
              <a:rPr lang="pl-PL" dirty="0"/>
              <a:t>Obligatoryjne gdy zachodzi podejrzenie przestępnego spowodowania śmierci. Oględzin dokonuje sąd, w postępowaniu przygotowawczym prokurator, a w wypadkach niecierpiących zwłoki - Policja z obowiązkiem niezwłocznego powiadomienia prokuratora.</a:t>
            </a:r>
          </a:p>
          <a:p>
            <a:pPr algn="just"/>
            <a:r>
              <a:rPr lang="pl-PL" dirty="0"/>
              <a:t>Oględzin zwłok dokonuje się w miejscu ich znalezienia. Do czasu przybycia biegłego oraz prokuratora lub sądu przemieszczać lub poruszać zwłoki można tylko w razie konieczności.</a:t>
            </a:r>
          </a:p>
          <a:p>
            <a:pPr algn="just"/>
            <a:r>
              <a:rPr lang="pl-PL" dirty="0"/>
              <a:t>Otwarcia zwłok dokonuje biegły lekarz w miarę możliwości z zakresu medycyny sądowej w obecności prokuratora lub sądu. </a:t>
            </a:r>
          </a:p>
          <a:p>
            <a:pPr algn="just"/>
            <a:endParaRPr lang="pl-PL" dirty="0"/>
          </a:p>
          <a:p>
            <a:r>
              <a:rPr lang="pl-PL" dirty="0"/>
              <a:t>ALE… 			</a:t>
            </a:r>
            <a:r>
              <a:rPr lang="pl-PL" b="1" dirty="0"/>
              <a:t>wyrok SA w Katowicach z 8.04.2009 r., II </a:t>
            </a:r>
            <a:r>
              <a:rPr lang="pl-PL" b="1" dirty="0" err="1"/>
              <a:t>AKa</a:t>
            </a:r>
            <a:r>
              <a:rPr lang="pl-PL" b="1" dirty="0"/>
              <a:t> 69/09</a:t>
            </a:r>
          </a:p>
          <a:p>
            <a:pPr algn="just"/>
            <a:r>
              <a:rPr lang="pl-PL" dirty="0"/>
              <a:t>Wprawdzie sekcja zwłok jest czynnością biegłego i w świetle art. 209 § 4 k.p.k. obowiązkowe w toku postępowania przygotowawczego jest w niej uczestnictwo prokuratora, niemniej jednak odstąpienie tegoż od udziału we wspomnianej czynności dowodowej, nie czyni jej nieważną, nie wstrzymuje jej biegu, czy też nie może stanowić o jej dowodowej bezskuteczności, niwecząc dokonane przez biegłych w zgodzie z posiadaną wiedzą specjalistyczną wnioski, podlegające ocenie zgodnie z wymogami art. 7 k.p.k. i art. 201 k.p.k. i może stanowić dowód będący podstawą skazania oraz punkt wyjścia do dalszych opinii sądowo-medycznych. </a:t>
            </a:r>
          </a:p>
        </p:txBody>
      </p:sp>
    </p:spTree>
    <p:extLst>
      <p:ext uri="{BB962C8B-B14F-4D97-AF65-F5344CB8AC3E}">
        <p14:creationId xmlns:p14="http://schemas.microsoft.com/office/powerpoint/2010/main" val="7925741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28824" y="0"/>
            <a:ext cx="10772775" cy="1658198"/>
          </a:xfrm>
        </p:spPr>
        <p:txBody>
          <a:bodyPr/>
          <a:lstStyle/>
          <a:p>
            <a:r>
              <a:rPr lang="pl-PL" dirty="0"/>
              <a:t>Oględziny a wizja lokalna </a:t>
            </a:r>
          </a:p>
        </p:txBody>
      </p:sp>
      <p:sp>
        <p:nvSpPr>
          <p:cNvPr id="3" name="Symbol zastępczy zawartości 2"/>
          <p:cNvSpPr>
            <a:spLocks noGrp="1"/>
          </p:cNvSpPr>
          <p:nvPr>
            <p:ph idx="1"/>
          </p:nvPr>
        </p:nvSpPr>
        <p:spPr>
          <a:xfrm>
            <a:off x="404038" y="2011680"/>
            <a:ext cx="11259878" cy="4516711"/>
          </a:xfrm>
        </p:spPr>
        <p:txBody>
          <a:bodyPr/>
          <a:lstStyle/>
          <a:p>
            <a:pPr algn="ctr"/>
            <a:r>
              <a:rPr lang="pl-PL" b="1" dirty="0"/>
              <a:t>Wyrok SA w Katowicach z 19.02.2015 r., II </a:t>
            </a:r>
            <a:r>
              <a:rPr lang="pl-PL" b="1" dirty="0" err="1"/>
              <a:t>AKa</a:t>
            </a:r>
            <a:r>
              <a:rPr lang="pl-PL" b="1" dirty="0"/>
              <a:t> 489/14 </a:t>
            </a:r>
          </a:p>
          <a:p>
            <a:pPr algn="just"/>
            <a:r>
              <a:rPr lang="pl-PL" dirty="0"/>
              <a:t>Tymczasem od oględzin miejsca zdarzenia, przeprowadzanych zazwyczaj w postępowaniu przygotowawczym, z których sporządza się stosowny protokół i które mogą być utrwalone także poprzez fotografie oraz nagrania obrazu i dźwięku, należy odróżnić wizję lokalną, tj. </a:t>
            </a:r>
            <a:r>
              <a:rPr lang="pl-PL" b="1" dirty="0"/>
              <a:t>czynność polegającą na bezpośrednim poznaniu zmysłowym miejsca zdarzenia lub jego fragmentu w celu sprawdzenia, czy uprzednio uzyskane informacje o tym miejscu lub jego fragmencie są zgodne z rzeczywistością, albo w celu sprecyzowania lub uzupełnienia tych informacji, względnie w celu usunięcia bądź tylko wyjaśnienia tkwiących w nich sprzeczności</a:t>
            </a:r>
            <a:r>
              <a:rPr lang="pl-PL" dirty="0"/>
              <a:t>. Wizja lokalna jest nastawiona na sprawdzenie, </a:t>
            </a:r>
            <a:r>
              <a:rPr lang="pl-PL" b="1" dirty="0"/>
              <a:t>uzupełnienie bądź sprecyzowanie już posiadanych informacji i ma charakter raczej </a:t>
            </a:r>
            <a:r>
              <a:rPr lang="pl-PL" b="1" u="sng" dirty="0"/>
              <a:t>weryfikacyjny</a:t>
            </a:r>
            <a:r>
              <a:rPr lang="pl-PL" b="1" dirty="0"/>
              <a:t>, aniżeli </a:t>
            </a:r>
            <a:r>
              <a:rPr lang="pl-PL" b="1" dirty="0" err="1"/>
              <a:t>wykrywczy</a:t>
            </a:r>
            <a:r>
              <a:rPr lang="pl-PL" b="1" dirty="0"/>
              <a:t> </a:t>
            </a:r>
            <a:r>
              <a:rPr lang="pl-PL" dirty="0"/>
              <a:t>(wyrok SA w Katowicach z dnia 19 lutego 2015 r., II </a:t>
            </a:r>
            <a:r>
              <a:rPr lang="pl-PL" dirty="0" err="1"/>
              <a:t>AKa</a:t>
            </a:r>
            <a:r>
              <a:rPr lang="pl-PL" dirty="0"/>
              <a:t> 489/14).</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28" y="0"/>
            <a:ext cx="1666137" cy="2011680"/>
          </a:xfrm>
          <a:prstGeom prst="rect">
            <a:avLst/>
          </a:prstGeom>
        </p:spPr>
      </p:pic>
    </p:spTree>
    <p:extLst>
      <p:ext uri="{BB962C8B-B14F-4D97-AF65-F5344CB8AC3E}">
        <p14:creationId xmlns:p14="http://schemas.microsoft.com/office/powerpoint/2010/main" val="33219104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0"/>
            <a:ext cx="10772775" cy="1658198"/>
          </a:xfrm>
        </p:spPr>
        <p:txBody>
          <a:bodyPr/>
          <a:lstStyle/>
          <a:p>
            <a:r>
              <a:rPr lang="pl-PL" dirty="0"/>
              <a:t>Eksperyment </a:t>
            </a:r>
          </a:p>
        </p:txBody>
      </p:sp>
      <p:sp>
        <p:nvSpPr>
          <p:cNvPr id="3" name="Symbol zastępczy zawartości 2"/>
          <p:cNvSpPr>
            <a:spLocks noGrp="1"/>
          </p:cNvSpPr>
          <p:nvPr>
            <p:ph idx="1"/>
          </p:nvPr>
        </p:nvSpPr>
        <p:spPr>
          <a:xfrm>
            <a:off x="361507" y="2011680"/>
            <a:ext cx="11472529" cy="4516711"/>
          </a:xfrm>
        </p:spPr>
        <p:txBody>
          <a:bodyPr>
            <a:normAutofit lnSpcReduction="10000"/>
          </a:bodyPr>
          <a:lstStyle/>
          <a:p>
            <a:r>
              <a:rPr lang="pl-PL" dirty="0"/>
              <a:t>Eksperyment procesowy – przeprowadzany przez organ prowadzący postępowanie i jest samodzielną czynnością dowodową.</a:t>
            </a:r>
          </a:p>
          <a:p>
            <a:pPr lvl="1"/>
            <a:r>
              <a:rPr lang="pl-PL" dirty="0"/>
              <a:t>Eksperyment procesowy należy odróżnić od eksperymentu dokonywanego przez biegłego w ramach przeprowadzanych badań niezbędnych do wydania ekspertyzy (opinii). </a:t>
            </a:r>
          </a:p>
          <a:p>
            <a:pPr algn="just"/>
            <a:r>
              <a:rPr lang="pl-PL" dirty="0"/>
              <a:t>Dowód z eksperymentu ma szczególny, ograniczony charakter. Eksperyment i jego wyniki mogą świadczyć tylko o teoretycznej możliwości, a nie o rzeczywistym fakcie. Eksperyment ma na celu sprawdzenie w sposób doświadczalny czy badane zdarzenie lub podawany jego przebieg były w ogóle możliwe. Dlatego eksperyment powinien być przeprowadzany w warunkach zbliżonych do tych, które istniały w czasie i miejscu badanego zdarzenia. Tyczy to także pory dnia, warunków atmosferycznych itp. (por. wyrok SA w Krakowie z 4.09.2013 r., II </a:t>
            </a:r>
            <a:r>
              <a:rPr lang="pl-PL" dirty="0" err="1"/>
              <a:t>AKa</a:t>
            </a:r>
            <a:r>
              <a:rPr lang="pl-PL" dirty="0"/>
              <a:t> 97/13). </a:t>
            </a:r>
          </a:p>
          <a:p>
            <a:r>
              <a:rPr lang="pl-PL" dirty="0"/>
              <a:t>Dwa rodzaje eksperymentu:</a:t>
            </a:r>
          </a:p>
          <a:p>
            <a:pPr lvl="1"/>
            <a:r>
              <a:rPr lang="pl-PL" dirty="0"/>
              <a:t>1. w formie doświadczenia </a:t>
            </a:r>
          </a:p>
          <a:p>
            <a:pPr lvl="1"/>
            <a:r>
              <a:rPr lang="pl-PL" dirty="0"/>
              <a:t>2. w formie odtworzenia przebiegu zdarzenia lub jego fragmentu</a:t>
            </a:r>
          </a:p>
        </p:txBody>
      </p:sp>
    </p:spTree>
    <p:extLst>
      <p:ext uri="{BB962C8B-B14F-4D97-AF65-F5344CB8AC3E}">
        <p14:creationId xmlns:p14="http://schemas.microsoft.com/office/powerpoint/2010/main" val="22873578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05541" y="0"/>
            <a:ext cx="10772775" cy="1658198"/>
          </a:xfrm>
        </p:spPr>
        <p:txBody>
          <a:bodyPr/>
          <a:lstStyle/>
          <a:p>
            <a:r>
              <a:rPr lang="pl-PL" dirty="0"/>
              <a:t>Oględziny a eksperyment </a:t>
            </a:r>
          </a:p>
        </p:txBody>
      </p:sp>
      <p:sp>
        <p:nvSpPr>
          <p:cNvPr id="3" name="Symbol zastępczy zawartości 2"/>
          <p:cNvSpPr>
            <a:spLocks noGrp="1"/>
          </p:cNvSpPr>
          <p:nvPr>
            <p:ph idx="1"/>
          </p:nvPr>
        </p:nvSpPr>
        <p:spPr/>
        <p:txBody>
          <a:bodyPr/>
          <a:lstStyle/>
          <a:p>
            <a:pPr marL="0" indent="0" algn="ctr">
              <a:buNone/>
            </a:pPr>
            <a:r>
              <a:rPr lang="pl-PL" b="1" dirty="0"/>
              <a:t>Wyrok SO w Poznaniu z 17.12.2015 r., IV Ka 1095/15 </a:t>
            </a:r>
          </a:p>
          <a:p>
            <a:pPr algn="just"/>
            <a:r>
              <a:rPr lang="pl-PL" dirty="0"/>
              <a:t>Oględziny mają charakter statyczny - służą zapoznaniu się przez organ procesowy z miejscem zdarzenia, osobą lub rzeczą (art. 207 § 1 k.p.k.), zaś eksperyment procesowy, o którym mowa w art. 211 k.p.k. ma na celu sprawdzenie w sposób doświadczalny czy badane zdarzenie lub podawany jego przebieg były w ogóle możliwe. </a:t>
            </a:r>
            <a:r>
              <a:rPr lang="pl-PL" b="1" dirty="0"/>
              <a:t>Zarówno doświadczenie, jak i odtworzenie, aby spełniało sens procesowy, winno być przeprowadzone w warunkach maksymalnie zbliżonych do tych, jakie miały miejsce, gdy zdarzenie zaistniało</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28" y="0"/>
            <a:ext cx="1666137" cy="2011680"/>
          </a:xfrm>
          <a:prstGeom prst="rect">
            <a:avLst/>
          </a:prstGeom>
        </p:spPr>
      </p:pic>
    </p:spTree>
    <p:extLst>
      <p:ext uri="{BB962C8B-B14F-4D97-AF65-F5344CB8AC3E}">
        <p14:creationId xmlns:p14="http://schemas.microsoft.com/office/powerpoint/2010/main" val="379924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4118" y="0"/>
            <a:ext cx="10058400" cy="1450757"/>
          </a:xfrm>
        </p:spPr>
        <p:txBody>
          <a:bodyPr/>
          <a:lstStyle/>
          <a:p>
            <a:r>
              <a:rPr lang="pl-PL" dirty="0"/>
              <a:t>Zatrzymanie rzeczy</a:t>
            </a:r>
          </a:p>
        </p:txBody>
      </p:sp>
      <p:sp>
        <p:nvSpPr>
          <p:cNvPr id="3" name="Symbol zastępczy zawartości 2"/>
          <p:cNvSpPr>
            <a:spLocks noGrp="1"/>
          </p:cNvSpPr>
          <p:nvPr>
            <p:ph idx="1"/>
          </p:nvPr>
        </p:nvSpPr>
        <p:spPr>
          <a:xfrm>
            <a:off x="406164" y="1567715"/>
            <a:ext cx="11162059" cy="5943925"/>
          </a:xfrm>
        </p:spPr>
        <p:txBody>
          <a:bodyPr>
            <a:normAutofit/>
          </a:bodyPr>
          <a:lstStyle/>
          <a:p>
            <a:pPr marL="571500" indent="-457200" algn="just">
              <a:buAutoNum type="arabicPeriod"/>
            </a:pPr>
            <a:r>
              <a:rPr lang="pl-PL" sz="2000" dirty="0"/>
              <a:t>mogących stanowić </a:t>
            </a:r>
            <a:r>
              <a:rPr lang="pl-PL" sz="2000" b="1" dirty="0"/>
              <a:t>dowód</a:t>
            </a:r>
            <a:r>
              <a:rPr lang="pl-PL" sz="2000" dirty="0"/>
              <a:t> w sprawie </a:t>
            </a:r>
          </a:p>
          <a:p>
            <a:pPr marL="571500" indent="-457200" algn="just">
              <a:buAutoNum type="arabicPeriod"/>
            </a:pPr>
            <a:r>
              <a:rPr lang="pl-PL" sz="2000" b="1" dirty="0"/>
              <a:t>podlegających zajęciu </a:t>
            </a:r>
            <a:r>
              <a:rPr lang="pl-PL" sz="2000" dirty="0"/>
              <a:t>w celu zabezpieczenia kar  majątkowych, środków karnych o charakterze majątkowym, przepadku, środków kompensacyjnych albo roszczeń o naprawienie szkody (art. 217 § 1 k.p.k.)</a:t>
            </a:r>
          </a:p>
          <a:p>
            <a:pPr algn="just"/>
            <a:r>
              <a:rPr lang="pl-PL" sz="2000" dirty="0"/>
              <a:t>Rzeczy należy wydać na </a:t>
            </a:r>
            <a:r>
              <a:rPr lang="pl-PL" sz="2000" b="1" dirty="0"/>
              <a:t>żądanie sądu lub prokuratora</a:t>
            </a:r>
            <a:r>
              <a:rPr lang="pl-PL" sz="2000" dirty="0"/>
              <a:t> </a:t>
            </a:r>
            <a:r>
              <a:rPr lang="pl-PL" sz="2000" dirty="0">
                <a:sym typeface="Wingdings" pitchFamily="2" charset="2"/>
              </a:rPr>
              <a:t> konieczne wydanie postanowienia, w którym określono o jaką rzecz chodzi</a:t>
            </a:r>
            <a:endParaRPr lang="pl-PL" sz="2000" dirty="0"/>
          </a:p>
          <a:p>
            <a:pPr algn="just"/>
            <a:r>
              <a:rPr lang="pl-PL" sz="2000" dirty="0"/>
              <a:t>W </a:t>
            </a:r>
            <a:r>
              <a:rPr lang="pl-PL" sz="2000" b="1" dirty="0"/>
              <a:t>wypadkach niecierpiących zwłoki </a:t>
            </a:r>
            <a:r>
              <a:rPr lang="pl-PL" sz="2000" dirty="0"/>
              <a:t>rzeczy należy wydać na żądanie Policji </a:t>
            </a:r>
            <a:r>
              <a:rPr lang="pl-PL" sz="2000" dirty="0">
                <a:sym typeface="Wingdings" pitchFamily="2" charset="2"/>
              </a:rPr>
              <a:t> należy okazać </a:t>
            </a:r>
            <a:r>
              <a:rPr lang="pl-PL" sz="2000" b="1" dirty="0">
                <a:sym typeface="Wingdings" pitchFamily="2" charset="2"/>
              </a:rPr>
              <a:t>nakaz kierownika jednostki </a:t>
            </a:r>
            <a:r>
              <a:rPr lang="pl-PL" sz="2000" dirty="0">
                <a:sym typeface="Wingdings" pitchFamily="2" charset="2"/>
              </a:rPr>
              <a:t>albo </a:t>
            </a:r>
            <a:r>
              <a:rPr lang="pl-PL" sz="2000" b="1" dirty="0">
                <a:sym typeface="Wingdings" pitchFamily="2" charset="2"/>
              </a:rPr>
              <a:t>legitymację służbową </a:t>
            </a:r>
            <a:r>
              <a:rPr lang="pl-PL" sz="2000" dirty="0">
                <a:sym typeface="Wingdings" pitchFamily="2" charset="2"/>
              </a:rPr>
              <a:t>i określić jaka rzecz ma zostać zatrzymana. </a:t>
            </a:r>
            <a:endParaRPr lang="pl-PL" sz="2000" dirty="0"/>
          </a:p>
          <a:p>
            <a:pPr algn="just"/>
            <a:r>
              <a:rPr lang="pl-PL" sz="2000" dirty="0"/>
              <a:t>Osobę wzywa się do wydania rzeczy dobrowolnie, a w razie odmowy można przymusowo odebrać rzecz. 3 etapy zatrzymania rzeczy:</a:t>
            </a:r>
          </a:p>
          <a:p>
            <a:pPr marL="544068" lvl="1" indent="-342900" algn="just">
              <a:buFont typeface="+mj-lt"/>
              <a:buAutoNum type="arabicPeriod"/>
            </a:pPr>
            <a:r>
              <a:rPr lang="pl-PL" sz="2000" dirty="0"/>
              <a:t>okazanie postanowienia/ nakazu kierownika jednostki </a:t>
            </a:r>
          </a:p>
          <a:p>
            <a:pPr marL="544068" lvl="1" indent="-342900" algn="just">
              <a:buFont typeface="+mj-lt"/>
              <a:buAutoNum type="arabicPeriod"/>
            </a:pPr>
            <a:r>
              <a:rPr lang="pl-PL" sz="2000" dirty="0"/>
              <a:t>wezwanie do dobrowolnego wydania rzeczy </a:t>
            </a:r>
          </a:p>
          <a:p>
            <a:pPr marL="544068" lvl="1" indent="-342900" algn="just">
              <a:buFont typeface="+mj-lt"/>
              <a:buAutoNum type="arabicPeriod"/>
            </a:pPr>
            <a:r>
              <a:rPr lang="pl-PL" sz="2000" dirty="0"/>
              <a:t>przymusowe odebranie, gdy osoba odmówi dobrowolnego wydania </a:t>
            </a:r>
          </a:p>
          <a:p>
            <a:pPr algn="just"/>
            <a:r>
              <a:rPr lang="pl-PL" sz="2000" dirty="0"/>
              <a:t>Zatrzymanie rzeczy (odebrania) należy dokonywać z umiarem i poszanowaniem godności osób, których ta czynność dotyczy. </a:t>
            </a:r>
          </a:p>
        </p:txBody>
      </p:sp>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7406" y="0"/>
            <a:ext cx="2654594" cy="1990945"/>
          </a:xfrm>
          <a:prstGeom prst="rect">
            <a:avLst/>
          </a:prstGeom>
        </p:spPr>
      </p:pic>
    </p:spTree>
    <p:extLst>
      <p:ext uri="{BB962C8B-B14F-4D97-AF65-F5344CB8AC3E}">
        <p14:creationId xmlns:p14="http://schemas.microsoft.com/office/powerpoint/2010/main" val="1116867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90880" y="0"/>
            <a:ext cx="9726450" cy="940966"/>
          </a:xfrm>
        </p:spPr>
        <p:txBody>
          <a:bodyPr/>
          <a:lstStyle/>
          <a:p>
            <a:pPr algn="ctr"/>
            <a:r>
              <a:rPr lang="pl-PL" dirty="0"/>
              <a:t>Zatrzymanie rzeczy </a:t>
            </a:r>
          </a:p>
        </p:txBody>
      </p:sp>
      <p:sp>
        <p:nvSpPr>
          <p:cNvPr id="4" name="Symbol zastępczy tekstu 3"/>
          <p:cNvSpPr>
            <a:spLocks noGrp="1"/>
          </p:cNvSpPr>
          <p:nvPr>
            <p:ph type="body" idx="1"/>
          </p:nvPr>
        </p:nvSpPr>
        <p:spPr>
          <a:xfrm>
            <a:off x="318979" y="1991308"/>
            <a:ext cx="5278494" cy="639762"/>
          </a:xfrm>
        </p:spPr>
        <p:txBody>
          <a:bodyPr>
            <a:normAutofit/>
          </a:bodyPr>
          <a:lstStyle/>
          <a:p>
            <a:pPr algn="ctr"/>
            <a:r>
              <a:rPr lang="pl-PL" sz="2800" b="1" dirty="0"/>
              <a:t>Dobrowolne wydanie</a:t>
            </a:r>
          </a:p>
        </p:txBody>
      </p:sp>
      <p:sp>
        <p:nvSpPr>
          <p:cNvPr id="5" name="Symbol zastępczy zawartości 4"/>
          <p:cNvSpPr>
            <a:spLocks noGrp="1"/>
          </p:cNvSpPr>
          <p:nvPr>
            <p:ph sz="half" idx="2"/>
          </p:nvPr>
        </p:nvSpPr>
        <p:spPr>
          <a:xfrm>
            <a:off x="277651" y="2829765"/>
            <a:ext cx="5319822" cy="2773593"/>
          </a:xfrm>
        </p:spPr>
        <p:txBody>
          <a:bodyPr>
            <a:normAutofit fontScale="92500"/>
          </a:bodyPr>
          <a:lstStyle/>
          <a:p>
            <a:pPr algn="just"/>
            <a:r>
              <a:rPr lang="pl-PL" sz="2400" dirty="0"/>
              <a:t>Osoba, której rzecz odebrano ma prawo złożyć wniosek o doręczenie jej, w ciągu 14 dni, postanowienia o zatwierdzeniu zatrzymania (art. 217 § 4 k.p.k.).</a:t>
            </a:r>
          </a:p>
          <a:p>
            <a:pPr algn="just"/>
            <a:r>
              <a:rPr lang="pl-PL" sz="2400" dirty="0"/>
              <a:t>Jeżeli czynność nie została zatwierdzona, </a:t>
            </a:r>
            <a:r>
              <a:rPr lang="pl-PL" sz="2400" u="sng" dirty="0"/>
              <a:t>zwrot dobrowolnie wydanych rzeczy nie jest obowiązkowy </a:t>
            </a:r>
            <a:r>
              <a:rPr lang="pl-PL" sz="2400" dirty="0"/>
              <a:t>(art. 230 § 1 k.p.k.)</a:t>
            </a:r>
          </a:p>
        </p:txBody>
      </p:sp>
      <p:sp>
        <p:nvSpPr>
          <p:cNvPr id="6" name="Symbol zastępczy tekstu 5"/>
          <p:cNvSpPr>
            <a:spLocks noGrp="1"/>
          </p:cNvSpPr>
          <p:nvPr>
            <p:ph type="body" sz="quarter" idx="3"/>
          </p:nvPr>
        </p:nvSpPr>
        <p:spPr>
          <a:xfrm>
            <a:off x="6198781" y="1991308"/>
            <a:ext cx="5380073" cy="639762"/>
          </a:xfrm>
        </p:spPr>
        <p:txBody>
          <a:bodyPr>
            <a:normAutofit/>
          </a:bodyPr>
          <a:lstStyle/>
          <a:p>
            <a:pPr algn="ctr"/>
            <a:r>
              <a:rPr lang="pl-PL" sz="2800" b="1" dirty="0"/>
              <a:t>Przymusowe odebranie</a:t>
            </a:r>
          </a:p>
        </p:txBody>
      </p:sp>
      <p:sp>
        <p:nvSpPr>
          <p:cNvPr id="7" name="Symbol zastępczy zawartości 6"/>
          <p:cNvSpPr>
            <a:spLocks noGrp="1"/>
          </p:cNvSpPr>
          <p:nvPr>
            <p:ph sz="quarter" idx="4"/>
          </p:nvPr>
        </p:nvSpPr>
        <p:spPr>
          <a:xfrm>
            <a:off x="6198781" y="2829765"/>
            <a:ext cx="5380074" cy="2650016"/>
          </a:xfrm>
        </p:spPr>
        <p:txBody>
          <a:bodyPr>
            <a:normAutofit fontScale="92500"/>
          </a:bodyPr>
          <a:lstStyle/>
          <a:p>
            <a:pPr algn="just"/>
            <a:r>
              <a:rPr lang="pl-PL" sz="2400" dirty="0"/>
              <a:t>Przy przymusowym odebraniu, postanowienie o zatwierdzeniu zatrzymania rzeczy należy doręczyć w ciągu 7 dni (art. 217 § 5, 229, 230 §  1 k.p.k.)</a:t>
            </a:r>
          </a:p>
          <a:p>
            <a:pPr algn="just"/>
            <a:r>
              <a:rPr lang="pl-PL" sz="2400" dirty="0"/>
              <a:t>Jeżeli w terminie 7 dni czynność nie została zatwierdzona, </a:t>
            </a:r>
            <a:r>
              <a:rPr lang="pl-PL" sz="2400" u="sng" dirty="0"/>
              <a:t>rzeczy odebrane należy niezwłocznie zwrócić osobie uprawnionej</a:t>
            </a:r>
            <a:r>
              <a:rPr lang="pl-PL" sz="2400" dirty="0"/>
              <a:t> (art. 230 § 1 k.p.k.)</a:t>
            </a:r>
          </a:p>
        </p:txBody>
      </p:sp>
      <p:sp>
        <p:nvSpPr>
          <p:cNvPr id="8" name="Prostokąt zaokrąglony 7"/>
          <p:cNvSpPr/>
          <p:nvPr/>
        </p:nvSpPr>
        <p:spPr>
          <a:xfrm>
            <a:off x="318978" y="839972"/>
            <a:ext cx="11536324" cy="992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t>Wydania rzeczy, </a:t>
            </a:r>
            <a:r>
              <a:rPr lang="pl-PL" sz="2000" b="1" u="sng" dirty="0"/>
              <a:t>w sytuacji niecierpiącej zwłoki </a:t>
            </a:r>
            <a:r>
              <a:rPr lang="pl-PL" sz="2000" dirty="0"/>
              <a:t>żąda Policja lub inny uprawniony organ bez uprzedniego wydania postanowienia przez sąd lub prokuratora. Brak zatwierdzenia zatrzymania uniemożliwia wykorzystanie jako dowodu zatrzymanych rzeczy. </a:t>
            </a:r>
          </a:p>
        </p:txBody>
      </p:sp>
      <p:sp>
        <p:nvSpPr>
          <p:cNvPr id="10" name="pole tekstowe 9"/>
          <p:cNvSpPr txBox="1"/>
          <p:nvPr/>
        </p:nvSpPr>
        <p:spPr>
          <a:xfrm>
            <a:off x="318978" y="5479781"/>
            <a:ext cx="11536324" cy="830997"/>
          </a:xfrm>
          <a:prstGeom prst="rect">
            <a:avLst/>
          </a:prstGeom>
          <a:noFill/>
        </p:spPr>
        <p:txBody>
          <a:bodyPr wrap="square" rtlCol="0">
            <a:spAutoFit/>
          </a:bodyPr>
          <a:lstStyle/>
          <a:p>
            <a:pPr algn="ctr"/>
            <a:r>
              <a:rPr lang="pl-PL" sz="2400" dirty="0"/>
              <a:t>O uprawnieniu do żądania doręczenia postanowienia o zatwierdzeniu zatrzymania rzeczy </a:t>
            </a:r>
            <a:r>
              <a:rPr lang="pl-PL" sz="2400" u="sng" dirty="0"/>
              <a:t>należy pouczyć osobę, która wydała rzecz (lub której rzecz odebrano)</a:t>
            </a:r>
            <a:endParaRPr lang="pl-PL" sz="2400" dirty="0"/>
          </a:p>
        </p:txBody>
      </p:sp>
    </p:spTree>
    <p:extLst>
      <p:ext uri="{BB962C8B-B14F-4D97-AF65-F5344CB8AC3E}">
        <p14:creationId xmlns:p14="http://schemas.microsoft.com/office/powerpoint/2010/main" val="3235119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0" y="0"/>
            <a:ext cx="10772775" cy="1658198"/>
          </a:xfrm>
        </p:spPr>
        <p:txBody>
          <a:bodyPr>
            <a:normAutofit/>
          </a:bodyPr>
          <a:lstStyle/>
          <a:p>
            <a:r>
              <a:rPr lang="pl-PL" sz="4800" dirty="0"/>
              <a:t>Zatrzymanie i kontrola korespondencji </a:t>
            </a:r>
          </a:p>
        </p:txBody>
      </p:sp>
      <p:sp>
        <p:nvSpPr>
          <p:cNvPr id="8" name="Symbol zastępczy zawartości 7"/>
          <p:cNvSpPr>
            <a:spLocks noGrp="1"/>
          </p:cNvSpPr>
          <p:nvPr>
            <p:ph idx="1"/>
          </p:nvPr>
        </p:nvSpPr>
        <p:spPr>
          <a:xfrm>
            <a:off x="340243" y="1845733"/>
            <a:ext cx="11483162" cy="4735819"/>
          </a:xfrm>
        </p:spPr>
        <p:txBody>
          <a:bodyPr>
            <a:normAutofit lnSpcReduction="10000"/>
          </a:bodyPr>
          <a:lstStyle/>
          <a:p>
            <a:pPr algn="just"/>
            <a:r>
              <a:rPr lang="pl-PL" dirty="0"/>
              <a:t>Na </a:t>
            </a:r>
            <a:r>
              <a:rPr lang="pl-PL" b="1" dirty="0"/>
              <a:t>żądanie prokuratora lub sądu </a:t>
            </a:r>
            <a:r>
              <a:rPr lang="pl-PL" dirty="0"/>
              <a:t>urzędy, instytucje i podmioty prowadzące działalność w dziedzinie poczty lub telekomunikacyjną, urzędy celne i przedsiębiorstwa (instytucje) transportowe mają obowiązek wydać organom procesowym korespondencję, przesyłki i dane telekomunikacyjne </a:t>
            </a:r>
            <a:r>
              <a:rPr lang="pl-PL" b="1" dirty="0"/>
              <a:t>jeżeli mają znaczenie dla toczącego się postępowania</a:t>
            </a:r>
            <a:r>
              <a:rPr lang="pl-PL" dirty="0"/>
              <a:t>. </a:t>
            </a:r>
          </a:p>
          <a:p>
            <a:pPr algn="just"/>
            <a:r>
              <a:rPr lang="pl-PL" dirty="0"/>
              <a:t>Zatrzymanie i kontrola korespondencji to także skopiowanie danych dostępnych na nośniku informacji. </a:t>
            </a:r>
          </a:p>
          <a:p>
            <a:pPr algn="just"/>
            <a:r>
              <a:rPr lang="pl-PL" dirty="0"/>
              <a:t>Żądanie sądu lub prokuratora – w formie postanowienia. Konieczne uzasadnienie decyzji procesowej. </a:t>
            </a:r>
          </a:p>
          <a:p>
            <a:pPr algn="just"/>
            <a:r>
              <a:rPr lang="pl-PL" dirty="0"/>
              <a:t>Tylko sąd lub prokurator mają prawo zarządzić ich otwarcie. </a:t>
            </a:r>
          </a:p>
          <a:p>
            <a:pPr algn="just"/>
            <a:r>
              <a:rPr lang="pl-PL" dirty="0"/>
              <a:t>Postanowienie doręcza się adresatom korespondencji lub nadawcy. Doręczenie może być odroczone na czas oznaczony, maksymalnie do czasu prawomocnego zakończenia postępowania. </a:t>
            </a:r>
          </a:p>
          <a:p>
            <a:pPr algn="just"/>
            <a:r>
              <a:rPr lang="pl-PL" dirty="0"/>
              <a:t>Przysługuje zażalenie osobom, których prawa zostały naruszone – art. 236 </a:t>
            </a:r>
          </a:p>
        </p:txBody>
      </p:sp>
      <p:pic>
        <p:nvPicPr>
          <p:cNvPr id="3" name="Obraz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0513" y="14468"/>
            <a:ext cx="2611488" cy="1739904"/>
          </a:xfrm>
          <a:prstGeom prst="rect">
            <a:avLst/>
          </a:prstGeom>
        </p:spPr>
      </p:pic>
    </p:spTree>
    <p:extLst>
      <p:ext uri="{BB962C8B-B14F-4D97-AF65-F5344CB8AC3E}">
        <p14:creationId xmlns:p14="http://schemas.microsoft.com/office/powerpoint/2010/main" val="3790252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8977" y="8399"/>
            <a:ext cx="11525693" cy="1396163"/>
          </a:xfrm>
        </p:spPr>
        <p:txBody>
          <a:bodyPr>
            <a:normAutofit fontScale="90000"/>
          </a:bodyPr>
          <a:lstStyle/>
          <a:p>
            <a:r>
              <a:rPr lang="pl-PL" dirty="0"/>
              <a:t>Przeszukanie – podstawy prawne, sposób dokonania</a:t>
            </a:r>
          </a:p>
        </p:txBody>
      </p:sp>
      <p:sp>
        <p:nvSpPr>
          <p:cNvPr id="3" name="Symbol zastępczy zawartości 2"/>
          <p:cNvSpPr>
            <a:spLocks noGrp="1"/>
          </p:cNvSpPr>
          <p:nvPr>
            <p:ph idx="1"/>
          </p:nvPr>
        </p:nvSpPr>
        <p:spPr>
          <a:xfrm>
            <a:off x="318977" y="1404563"/>
            <a:ext cx="11525693" cy="4932442"/>
          </a:xfrm>
        </p:spPr>
        <p:txBody>
          <a:bodyPr>
            <a:normAutofit/>
          </a:bodyPr>
          <a:lstStyle/>
          <a:p>
            <a:pPr algn="just"/>
            <a:r>
              <a:rPr lang="pl-PL" sz="1800" dirty="0"/>
              <a:t>Poszukiwawcza (</a:t>
            </a:r>
            <a:r>
              <a:rPr lang="pl-PL" sz="1800" dirty="0" err="1"/>
              <a:t>wykrywcza</a:t>
            </a:r>
            <a:r>
              <a:rPr lang="pl-PL" sz="1800" dirty="0"/>
              <a:t>) czynność dowodowa i jednocześnie środek przymusu (art.  219 – 231 k.p.k)</a:t>
            </a:r>
          </a:p>
          <a:p>
            <a:pPr algn="just"/>
            <a:r>
              <a:rPr lang="pl-PL" sz="1800" dirty="0"/>
              <a:t>Wkroczenie w konstytucyjnie chronione prawa jednostki:</a:t>
            </a:r>
          </a:p>
          <a:p>
            <a:pPr lvl="1" algn="just"/>
            <a:r>
              <a:rPr lang="pl-PL" sz="1600" dirty="0"/>
              <a:t>nietykalność osobistą (art. 41 ust. 1 Konstytucji) </a:t>
            </a:r>
          </a:p>
          <a:p>
            <a:pPr lvl="1" algn="just"/>
            <a:r>
              <a:rPr lang="pl-PL" sz="1600" dirty="0"/>
              <a:t>nienaruszalność mieszkania (art. 50 Konstytucji) </a:t>
            </a:r>
          </a:p>
          <a:p>
            <a:pPr marL="342900" lvl="1" indent="-342900" algn="just"/>
            <a:r>
              <a:rPr lang="pl-PL" dirty="0"/>
              <a:t>Cele przeszukania: </a:t>
            </a:r>
          </a:p>
          <a:p>
            <a:pPr marL="708660" lvl="2" indent="-342900" algn="just">
              <a:buFont typeface="+mj-lt"/>
              <a:buAutoNum type="arabicPeriod"/>
            </a:pPr>
            <a:r>
              <a:rPr lang="pl-PL" sz="1600" dirty="0"/>
              <a:t>wykrycie, zatrzymanie lub przymusowe doprowadzenie osoby podejrzanej;</a:t>
            </a:r>
          </a:p>
          <a:p>
            <a:pPr marL="708660" lvl="2" indent="-342900" algn="just">
              <a:buFont typeface="+mj-lt"/>
              <a:buAutoNum type="arabicPeriod"/>
            </a:pPr>
            <a:r>
              <a:rPr lang="pl-PL" sz="1600" dirty="0"/>
              <a:t>znalezienie rzeczy mogących stanowić dowód w sprawie;</a:t>
            </a:r>
          </a:p>
          <a:p>
            <a:pPr marL="708660" lvl="2" indent="-342900" algn="just">
              <a:buFont typeface="+mj-lt"/>
              <a:buAutoNum type="arabicPeriod"/>
            </a:pPr>
            <a:r>
              <a:rPr lang="pl-PL" sz="1600" dirty="0"/>
              <a:t>znalezienie rzeczy  podlegających zajęciu w postępowaniu karnym </a:t>
            </a:r>
          </a:p>
          <a:p>
            <a:pPr marL="708660" lvl="2" indent="-342900" algn="just">
              <a:buFont typeface="+mj-lt"/>
              <a:buAutoNum type="arabicPeriod"/>
            </a:pPr>
            <a:endParaRPr lang="pl-PL" sz="1600" dirty="0"/>
          </a:p>
          <a:p>
            <a:pPr marL="0" lvl="2" indent="0" algn="just">
              <a:buNone/>
            </a:pPr>
            <a:r>
              <a:rPr lang="pl-PL" sz="1800" b="1" dirty="0"/>
              <a:t>Przeszukanie jest dopuszczalne jeżeli istnieją </a:t>
            </a:r>
            <a:r>
              <a:rPr lang="pl-PL" sz="1800" b="1" u="sng" dirty="0"/>
              <a:t>uzasadnione podstawy do przypuszczania, że osoba podejrzana lub rzeczy znajdują się w określonym miejscu! </a:t>
            </a:r>
          </a:p>
          <a:p>
            <a:pPr marL="0" lvl="2" indent="0" algn="just">
              <a:buNone/>
            </a:pPr>
            <a:endParaRPr lang="pl-PL" sz="1800" b="1" u="sng" dirty="0"/>
          </a:p>
          <a:p>
            <a:pPr marL="0" lvl="2" indent="0" algn="just">
              <a:buNone/>
            </a:pPr>
            <a:r>
              <a:rPr lang="pl-PL" sz="1800" i="0" dirty="0"/>
              <a:t>Co można przeszukać?</a:t>
            </a:r>
          </a:p>
          <a:p>
            <a:pPr marL="0" lvl="2" indent="0" algn="just">
              <a:buNone/>
            </a:pPr>
            <a:r>
              <a:rPr lang="pl-PL" sz="1800" i="0" dirty="0"/>
              <a:t>	</a:t>
            </a:r>
            <a:r>
              <a:rPr lang="pl-PL" sz="1600" i="0" dirty="0"/>
              <a:t>- pomieszczenia (mieszkania i inne lokale)</a:t>
            </a:r>
          </a:p>
          <a:p>
            <a:pPr marL="0" lvl="2" indent="0" algn="just">
              <a:buNone/>
            </a:pPr>
            <a:r>
              <a:rPr lang="pl-PL" sz="1600" i="0" dirty="0"/>
              <a:t>	- inne miejsca (np. środki transportu) </a:t>
            </a:r>
          </a:p>
          <a:p>
            <a:pPr marL="0" lvl="2" indent="0" algn="just">
              <a:buNone/>
            </a:pPr>
            <a:r>
              <a:rPr lang="pl-PL" sz="1600" i="0" dirty="0"/>
              <a:t>	- osobę, odzież itp. </a:t>
            </a:r>
          </a:p>
        </p:txBody>
      </p:sp>
    </p:spTree>
    <p:extLst>
      <p:ext uri="{BB962C8B-B14F-4D97-AF65-F5344CB8AC3E}">
        <p14:creationId xmlns:p14="http://schemas.microsoft.com/office/powerpoint/2010/main" val="1236720062"/>
      </p:ext>
    </p:extLst>
  </p:cSld>
  <p:clrMapOvr>
    <a:masterClrMapping/>
  </p:clrMapOvr>
</p:sld>
</file>

<file path=ppt/theme/theme1.xml><?xml version="1.0" encoding="utf-8"?>
<a:theme xmlns:a="http://schemas.openxmlformats.org/drawingml/2006/main" name="Wielkomiejski">
  <a:themeElements>
    <a:clrScheme name="Zielonożółty">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ielkomiejski">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elkomiejski">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Wielkomiejski</Template>
  <TotalTime>2027</TotalTime>
  <Words>7335</Words>
  <Application>Microsoft Office PowerPoint</Application>
  <PresentationFormat>Panoramiczny</PresentationFormat>
  <Paragraphs>454</Paragraphs>
  <Slides>56</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56</vt:i4>
      </vt:variant>
    </vt:vector>
  </HeadingPairs>
  <TitlesOfParts>
    <vt:vector size="63" baseType="lpstr">
      <vt:lpstr>Arial</vt:lpstr>
      <vt:lpstr>Calibri</vt:lpstr>
      <vt:lpstr>Calibri Light</vt:lpstr>
      <vt:lpstr>Symbol</vt:lpstr>
      <vt:lpstr>Times New Roman</vt:lpstr>
      <vt:lpstr>Wingdings</vt:lpstr>
      <vt:lpstr>Wielkomiejski</vt:lpstr>
      <vt:lpstr>POSZCZEGÓLNE CZYNNOŚCI DOWODOWE</vt:lpstr>
      <vt:lpstr>Rodzaje czynności dowodowych</vt:lpstr>
      <vt:lpstr>Rodzaje czynności dowodowych </vt:lpstr>
      <vt:lpstr>Wrażliwe czynności dowodowe </vt:lpstr>
      <vt:lpstr>Zatrzymanie rzeczy. Przeszukanie. Zabezpieczenie danych informatycznych </vt:lpstr>
      <vt:lpstr>Zatrzymanie rzeczy</vt:lpstr>
      <vt:lpstr>Zatrzymanie rzeczy </vt:lpstr>
      <vt:lpstr>Zatrzymanie i kontrola korespondencji </vt:lpstr>
      <vt:lpstr>Przeszukanie – podstawy prawne, sposób dokonania</vt:lpstr>
      <vt:lpstr>Przeszukanie – podstawy prawne, sposób dokonania</vt:lpstr>
      <vt:lpstr>Przeszukanie – zasady i tryb </vt:lpstr>
      <vt:lpstr>Kontrola i utrwalanie rozmów</vt:lpstr>
      <vt:lpstr>Kontrola i utrwalanie rozmów </vt:lpstr>
      <vt:lpstr>Charakter terminu z art. 237 § 2 </vt:lpstr>
      <vt:lpstr>Charakter terminu z art. 237 § 2 </vt:lpstr>
      <vt:lpstr>Kontrola i utrwalanie rozmów </vt:lpstr>
      <vt:lpstr>Kontrola i utrwalanie rozmów</vt:lpstr>
      <vt:lpstr>Wykorzystanie dowodu uzyskanego w wyniku kontroli</vt:lpstr>
      <vt:lpstr>Wykorzystanie dowodu uzyskanego w wyniku kontroli</vt:lpstr>
      <vt:lpstr>Kontrola i utrwalanie rozmów </vt:lpstr>
      <vt:lpstr>Przesłuchanie </vt:lpstr>
      <vt:lpstr>Szczególne rodzaje przesłuchania </vt:lpstr>
      <vt:lpstr>Przesłuchanie oskarżonego </vt:lpstr>
      <vt:lpstr>Przesłuchanie oskarżonego </vt:lpstr>
      <vt:lpstr>Przesłuchanie oskarżonego </vt:lpstr>
      <vt:lpstr>Świadek w procesie karnym </vt:lpstr>
      <vt:lpstr>Obowiązki świadka, skutki niedopełnienia obowiązków </vt:lpstr>
      <vt:lpstr>Uprawnienia świadka </vt:lpstr>
      <vt:lpstr>Prawo do odmowy składania zeznań (art. 182 k.p.k.)</vt:lpstr>
      <vt:lpstr>Prawo do odmowy odpowiedzi na pytanie – art. 183 § 1 </vt:lpstr>
      <vt:lpstr>Prawo do złożenia wniosku o zwolnienie z obowiązku zeznawania lub odpowiedzi na pytanie – art. 185</vt:lpstr>
      <vt:lpstr>Ochrona świadka w procesie karnym </vt:lpstr>
      <vt:lpstr>Różne sposoby przesłuchania świadka </vt:lpstr>
      <vt:lpstr>Świadek małoletni w procesie karnym </vt:lpstr>
      <vt:lpstr>Świadek małoletni w procesie karnym </vt:lpstr>
      <vt:lpstr>Świadek małoletni w procesie karnym </vt:lpstr>
      <vt:lpstr>Pokrzywdzony-świadek w sprawach o przestępstwa z art. 197-199</vt:lpstr>
      <vt:lpstr>NOWELIZACJA</vt:lpstr>
      <vt:lpstr>Świadek anonimowy – art. 184 k.p.k. </vt:lpstr>
      <vt:lpstr>Świadek anonimowy – art. 184 k.p.k. </vt:lpstr>
      <vt:lpstr>Świadek anonimowy </vt:lpstr>
      <vt:lpstr>Świadek anonimowy</vt:lpstr>
      <vt:lpstr>Biegły – powołanie, opinia </vt:lpstr>
      <vt:lpstr>Biegły – powołanie, opinia </vt:lpstr>
      <vt:lpstr>Biegły – powołanie, opinia</vt:lpstr>
      <vt:lpstr>Opinia sądowo - psychiatryczna</vt:lpstr>
      <vt:lpstr>Opinia sądowo - psychiatryczna</vt:lpstr>
      <vt:lpstr>Obserwacja psychiatryczna</vt:lpstr>
      <vt:lpstr>Obserwacja psychiatryczna</vt:lpstr>
      <vt:lpstr>Opinia prywatna w procesie karnym </vt:lpstr>
      <vt:lpstr>Ocena opinii biegłego </vt:lpstr>
      <vt:lpstr>Oględziny</vt:lpstr>
      <vt:lpstr>Oględziny i otwarcie zwłok </vt:lpstr>
      <vt:lpstr>Oględziny a wizja lokalna </vt:lpstr>
      <vt:lpstr>Eksperyment </vt:lpstr>
      <vt:lpstr>Oględziny a eksperyment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Dowody część szczegółowa</dc:title>
  <dc:creator>Błażej Boch</dc:creator>
  <cp:lastModifiedBy>Karol Jarząbek</cp:lastModifiedBy>
  <cp:revision>67</cp:revision>
  <dcterms:created xsi:type="dcterms:W3CDTF">2017-03-04T00:16:27Z</dcterms:created>
  <dcterms:modified xsi:type="dcterms:W3CDTF">2023-11-17T23:30:23Z</dcterms:modified>
</cp:coreProperties>
</file>