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9"/>
  </p:notesMasterIdLst>
  <p:sldIdLst>
    <p:sldId id="496" r:id="rId2"/>
    <p:sldId id="401" r:id="rId3"/>
    <p:sldId id="487" r:id="rId4"/>
    <p:sldId id="264" r:id="rId5"/>
    <p:sldId id="266" r:id="rId6"/>
    <p:sldId id="267" r:id="rId7"/>
    <p:sldId id="268" r:id="rId8"/>
    <p:sldId id="272" r:id="rId9"/>
    <p:sldId id="278" r:id="rId10"/>
    <p:sldId id="270" r:id="rId11"/>
    <p:sldId id="274" r:id="rId12"/>
    <p:sldId id="275" r:id="rId13"/>
    <p:sldId id="279" r:id="rId14"/>
    <p:sldId id="280" r:id="rId15"/>
    <p:sldId id="281" r:id="rId16"/>
    <p:sldId id="282" r:id="rId17"/>
    <p:sldId id="283" r:id="rId18"/>
    <p:sldId id="284" r:id="rId19"/>
    <p:sldId id="285" r:id="rId20"/>
    <p:sldId id="286" r:id="rId21"/>
    <p:sldId id="287" r:id="rId22"/>
    <p:sldId id="288" r:id="rId23"/>
    <p:sldId id="293" r:id="rId24"/>
    <p:sldId id="489" r:id="rId25"/>
    <p:sldId id="294" r:id="rId26"/>
    <p:sldId id="290" r:id="rId27"/>
    <p:sldId id="295" r:id="rId28"/>
    <p:sldId id="292" r:id="rId29"/>
    <p:sldId id="296" r:id="rId30"/>
    <p:sldId id="499" r:id="rId31"/>
    <p:sldId id="501" r:id="rId32"/>
    <p:sldId id="498" r:id="rId33"/>
    <p:sldId id="502" r:id="rId34"/>
    <p:sldId id="500" r:id="rId35"/>
    <p:sldId id="297" r:id="rId36"/>
    <p:sldId id="299" r:id="rId37"/>
    <p:sldId id="356" r:id="rId38"/>
    <p:sldId id="357" r:id="rId39"/>
    <p:sldId id="300" r:id="rId40"/>
    <p:sldId id="353" r:id="rId41"/>
    <p:sldId id="298" r:id="rId42"/>
    <p:sldId id="503" r:id="rId43"/>
    <p:sldId id="448" r:id="rId44"/>
    <p:sldId id="449" r:id="rId45"/>
    <p:sldId id="504" r:id="rId46"/>
    <p:sldId id="450" r:id="rId47"/>
    <p:sldId id="451" r:id="rId48"/>
    <p:sldId id="452" r:id="rId49"/>
    <p:sldId id="453" r:id="rId50"/>
    <p:sldId id="454" r:id="rId51"/>
    <p:sldId id="455" r:id="rId52"/>
    <p:sldId id="456" r:id="rId53"/>
    <p:sldId id="457" r:id="rId54"/>
    <p:sldId id="458" r:id="rId55"/>
    <p:sldId id="459" r:id="rId56"/>
    <p:sldId id="460" r:id="rId57"/>
    <p:sldId id="461" r:id="rId58"/>
    <p:sldId id="462" r:id="rId59"/>
    <p:sldId id="463" r:id="rId60"/>
    <p:sldId id="464" r:id="rId61"/>
    <p:sldId id="465" r:id="rId62"/>
    <p:sldId id="466" r:id="rId63"/>
    <p:sldId id="467" r:id="rId64"/>
    <p:sldId id="468" r:id="rId65"/>
    <p:sldId id="469" r:id="rId66"/>
    <p:sldId id="470" r:id="rId67"/>
    <p:sldId id="471" r:id="rId68"/>
    <p:sldId id="474" r:id="rId69"/>
    <p:sldId id="475" r:id="rId70"/>
    <p:sldId id="486" r:id="rId71"/>
    <p:sldId id="476" r:id="rId72"/>
    <p:sldId id="318" r:id="rId73"/>
    <p:sldId id="319" r:id="rId74"/>
    <p:sldId id="321" r:id="rId75"/>
    <p:sldId id="322" r:id="rId76"/>
    <p:sldId id="323" r:id="rId77"/>
    <p:sldId id="328" r:id="rId78"/>
    <p:sldId id="329" r:id="rId79"/>
    <p:sldId id="409" r:id="rId80"/>
    <p:sldId id="410" r:id="rId81"/>
    <p:sldId id="404" r:id="rId82"/>
    <p:sldId id="405" r:id="rId83"/>
    <p:sldId id="406" r:id="rId84"/>
    <p:sldId id="411" r:id="rId85"/>
    <p:sldId id="412" r:id="rId86"/>
    <p:sldId id="413" r:id="rId87"/>
    <p:sldId id="505" r:id="rId88"/>
    <p:sldId id="414" r:id="rId89"/>
    <p:sldId id="415" r:id="rId90"/>
    <p:sldId id="416" r:id="rId91"/>
    <p:sldId id="417" r:id="rId92"/>
    <p:sldId id="418" r:id="rId93"/>
    <p:sldId id="421" r:id="rId94"/>
    <p:sldId id="497" r:id="rId95"/>
    <p:sldId id="331" r:id="rId96"/>
    <p:sldId id="332" r:id="rId97"/>
    <p:sldId id="506" r:id="rId98"/>
    <p:sldId id="320" r:id="rId99"/>
    <p:sldId id="333" r:id="rId100"/>
    <p:sldId id="334" r:id="rId101"/>
    <p:sldId id="336" r:id="rId102"/>
    <p:sldId id="337" r:id="rId103"/>
    <p:sldId id="338" r:id="rId104"/>
    <p:sldId id="339" r:id="rId105"/>
    <p:sldId id="425" r:id="rId106"/>
    <p:sldId id="426" r:id="rId107"/>
    <p:sldId id="427" r:id="rId108"/>
    <p:sldId id="428" r:id="rId109"/>
    <p:sldId id="429" r:id="rId110"/>
    <p:sldId id="430" r:id="rId111"/>
    <p:sldId id="432" r:id="rId112"/>
    <p:sldId id="433" r:id="rId113"/>
    <p:sldId id="434" r:id="rId114"/>
    <p:sldId id="435" r:id="rId115"/>
    <p:sldId id="395" r:id="rId116"/>
    <p:sldId id="396" r:id="rId117"/>
    <p:sldId id="397" r:id="rId118"/>
    <p:sldId id="438" r:id="rId119"/>
    <p:sldId id="439" r:id="rId120"/>
    <p:sldId id="440" r:id="rId121"/>
    <p:sldId id="393" r:id="rId122"/>
    <p:sldId id="444" r:id="rId123"/>
    <p:sldId id="445" r:id="rId124"/>
    <p:sldId id="507" r:id="rId125"/>
    <p:sldId id="508" r:id="rId126"/>
    <p:sldId id="509" r:id="rId127"/>
    <p:sldId id="510" r:id="rId1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447" autoAdjust="0"/>
  </p:normalViewPr>
  <p:slideViewPr>
    <p:cSldViewPr>
      <p:cViewPr varScale="1">
        <p:scale>
          <a:sx n="59" d="100"/>
          <a:sy n="59" d="100"/>
        </p:scale>
        <p:origin x="1816"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a:solidFill>
          <a:schemeClr val="bg2">
            <a:lumMod val="10000"/>
          </a:schemeClr>
        </a:solidFill>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a:solidFill>
          <a:srgbClr val="FF0000"/>
        </a:solidFill>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a:solidFill>
          <a:srgbClr val="FF0000"/>
        </a:solidFill>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a:solidFill>
          <a:srgbClr val="FF0000"/>
        </a:solidFill>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a:solidFill>
          <a:srgbClr val="FF0000"/>
        </a:solidFill>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4CBB2B8A-DD3C-4B67-A376-09C8D76618A0}" type="presOf" srcId="{60A5283A-7CF0-4DAD-8E01-CBE3D1B379CC}" destId="{B5C5E892-AA55-43DA-BAB7-167EAE8D50AA}"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93B560D1-68D0-45AE-A843-DF6AF53291FE}" type="presOf" srcId="{30D91371-F6CE-4DCC-9FB4-869E648CDC4B}" destId="{6447A299-B2C1-4D3C-B7D5-36DBBE0A1CB7}"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40AFE5E3-4000-48FF-91B6-FEA42E4C57A6}" type="presOf" srcId="{55072448-983E-469C-96FB-615F4B5D47D2}" destId="{CBABFFE8-BCEB-4FEC-937A-16282520974A}" srcOrd="0" destOrd="0" presId="urn:microsoft.com/office/officeart/2005/8/layout/hList3"/>
    <dgm:cxn modelId="{852A68E6-0BD2-4A49-8341-BFBEF71635B7}" type="presOf" srcId="{B1D3ECA0-8207-436E-A147-C5FAA933B4A8}" destId="{1F005497-C478-4B27-8DCB-8CB41AF97BF9}" srcOrd="0" destOrd="0" presId="urn:microsoft.com/office/officeart/2005/8/layout/hList3"/>
    <dgm:cxn modelId="{256163EC-BBC3-4758-9161-E93F30ABE39D}" type="presOf" srcId="{72BA3307-A5ED-4B82-995C-DE77B8F7EBA7}" destId="{5B0F055D-A843-43F5-87A4-F568E5EE1F8A}" srcOrd="0" destOrd="0" presId="urn:microsoft.com/office/officeart/2005/8/layout/hList3"/>
    <dgm:cxn modelId="{14437650-C62C-4897-9439-5774CA91E965}" type="presParOf" srcId="{CBABFFE8-BCEB-4FEC-937A-16282520974A}" destId="{5B0F055D-A843-43F5-87A4-F568E5EE1F8A}" srcOrd="0" destOrd="0" presId="urn:microsoft.com/office/officeart/2005/8/layout/hList3"/>
    <dgm:cxn modelId="{B83DF542-EDD1-4207-9A2B-F48F65E3F047}" type="presParOf" srcId="{CBABFFE8-BCEB-4FEC-937A-16282520974A}" destId="{216F0496-9558-459B-B9C7-29F935E40CC5}" srcOrd="1" destOrd="0" presId="urn:microsoft.com/office/officeart/2005/8/layout/hList3"/>
    <dgm:cxn modelId="{AF9C64E8-E363-4996-A0FE-A58457640601}" type="presParOf" srcId="{216F0496-9558-459B-B9C7-29F935E40CC5}" destId="{B5C5E892-AA55-43DA-BAB7-167EAE8D50AA}" srcOrd="0" destOrd="0" presId="urn:microsoft.com/office/officeart/2005/8/layout/hList3"/>
    <dgm:cxn modelId="{7D97D136-CCB4-4480-A3B8-BF2A8411160C}" type="presParOf" srcId="{216F0496-9558-459B-B9C7-29F935E40CC5}" destId="{1F005497-C478-4B27-8DCB-8CB41AF97BF9}" srcOrd="1" destOrd="0" presId="urn:microsoft.com/office/officeart/2005/8/layout/hList3"/>
    <dgm:cxn modelId="{B0A7D647-DCCB-4954-A964-84900BD9AFC8}" type="presParOf" srcId="{216F0496-9558-459B-B9C7-29F935E40CC5}" destId="{6447A299-B2C1-4D3C-B7D5-36DBBE0A1CB7}" srcOrd="2" destOrd="0" presId="urn:microsoft.com/office/officeart/2005/8/layout/hList3"/>
    <dgm:cxn modelId="{9AED2F06-5D3F-45D3-BD96-75BF1A65F4BF}"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D8D913-5B88-4C37-AF07-0D82994D2C7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D03B3DC0-21C6-4482-9E56-DB448D84C1B5}">
      <dgm:prSet phldrT="[Text]"/>
      <dgm:spPr/>
      <dgm:t>
        <a:bodyPr/>
        <a:lstStyle/>
        <a:p>
          <a:r>
            <a:rPr lang="pl-PL" b="1" dirty="0"/>
            <a:t>OSKARŻYCIEL</a:t>
          </a:r>
        </a:p>
      </dgm:t>
    </dgm:pt>
    <dgm:pt modelId="{2E2FBAAE-C180-464E-9376-33926B1E2EB0}" type="parTrans" cxnId="{828C62EA-E83D-4D6D-9392-51E6A8EFC853}">
      <dgm:prSet/>
      <dgm:spPr/>
      <dgm:t>
        <a:bodyPr/>
        <a:lstStyle/>
        <a:p>
          <a:endParaRPr lang="pl-PL"/>
        </a:p>
      </dgm:t>
    </dgm:pt>
    <dgm:pt modelId="{CD22029C-24A4-41C7-9563-9785A1208DD0}" type="sibTrans" cxnId="{828C62EA-E83D-4D6D-9392-51E6A8EFC853}">
      <dgm:prSet/>
      <dgm:spPr/>
      <dgm:t>
        <a:bodyPr/>
        <a:lstStyle/>
        <a:p>
          <a:endParaRPr lang="pl-PL"/>
        </a:p>
      </dgm:t>
    </dgm:pt>
    <dgm:pt modelId="{645A82DE-37B7-4042-9E8A-7D81568580E0}">
      <dgm:prSet phldrT="[Text]"/>
      <dgm:spPr/>
      <dgm:t>
        <a:bodyPr/>
        <a:lstStyle/>
        <a:p>
          <a:r>
            <a:rPr lang="pl-PL" dirty="0"/>
            <a:t>PUBLICZNY</a:t>
          </a:r>
        </a:p>
      </dgm:t>
    </dgm:pt>
    <dgm:pt modelId="{CF6C112B-5A1B-4CF0-8D18-8BB28206E513}" type="parTrans" cxnId="{EE091D90-5D2A-4A99-98F1-210F9D468E8D}">
      <dgm:prSet/>
      <dgm:spPr/>
      <dgm:t>
        <a:bodyPr/>
        <a:lstStyle/>
        <a:p>
          <a:endParaRPr lang="pl-PL"/>
        </a:p>
      </dgm:t>
    </dgm:pt>
    <dgm:pt modelId="{846D2A79-5801-47B3-8A3F-9DE3CF4728DB}" type="sibTrans" cxnId="{EE091D90-5D2A-4A99-98F1-210F9D468E8D}">
      <dgm:prSet/>
      <dgm:spPr/>
      <dgm:t>
        <a:bodyPr/>
        <a:lstStyle/>
        <a:p>
          <a:endParaRPr lang="pl-PL"/>
        </a:p>
      </dgm:t>
    </dgm:pt>
    <dgm:pt modelId="{81D8C9CF-3F70-4A8E-BAE4-648D2D414B2F}">
      <dgm:prSet phldrT="[Text]"/>
      <dgm:spPr/>
      <dgm:t>
        <a:bodyPr/>
        <a:lstStyle/>
        <a:p>
          <a:r>
            <a:rPr lang="pl-PL" dirty="0"/>
            <a:t>POSIŁKOWY</a:t>
          </a:r>
        </a:p>
      </dgm:t>
    </dgm:pt>
    <dgm:pt modelId="{69C1943B-3747-4039-96A1-207DC959EEFD}" type="parTrans" cxnId="{8327CDC5-40B6-4B0A-9B5B-FFAE99DFB7BF}">
      <dgm:prSet/>
      <dgm:spPr/>
      <dgm:t>
        <a:bodyPr/>
        <a:lstStyle/>
        <a:p>
          <a:endParaRPr lang="pl-PL"/>
        </a:p>
      </dgm:t>
    </dgm:pt>
    <dgm:pt modelId="{B06184F9-8BD7-4B83-A124-4093AD24454F}" type="sibTrans" cxnId="{8327CDC5-40B6-4B0A-9B5B-FFAE99DFB7BF}">
      <dgm:prSet/>
      <dgm:spPr/>
      <dgm:t>
        <a:bodyPr/>
        <a:lstStyle/>
        <a:p>
          <a:endParaRPr lang="pl-PL"/>
        </a:p>
      </dgm:t>
    </dgm:pt>
    <dgm:pt modelId="{522CAA5A-92E5-4EA1-8599-E3E86AB752DD}">
      <dgm:prSet phldrT="[Text]"/>
      <dgm:spPr/>
      <dgm:t>
        <a:bodyPr/>
        <a:lstStyle/>
        <a:p>
          <a:r>
            <a:rPr lang="pl-PL" dirty="0"/>
            <a:t>PRYWATNY</a:t>
          </a:r>
        </a:p>
      </dgm:t>
    </dgm:pt>
    <dgm:pt modelId="{F1DA8A1D-E9D2-4B5C-98B2-21186D917FD2}" type="parTrans" cxnId="{516F8997-6C84-4853-8F8C-DFAF595713E5}">
      <dgm:prSet/>
      <dgm:spPr/>
      <dgm:t>
        <a:bodyPr/>
        <a:lstStyle/>
        <a:p>
          <a:endParaRPr lang="pl-PL"/>
        </a:p>
      </dgm:t>
    </dgm:pt>
    <dgm:pt modelId="{F439AAF9-491A-4F0C-B792-23D7A96E6AD2}" type="sibTrans" cxnId="{516F8997-6C84-4853-8F8C-DFAF595713E5}">
      <dgm:prSet/>
      <dgm:spPr/>
      <dgm:t>
        <a:bodyPr/>
        <a:lstStyle/>
        <a:p>
          <a:endParaRPr lang="pl-PL"/>
        </a:p>
      </dgm:t>
    </dgm:pt>
    <dgm:pt modelId="{1D1D86A2-18A8-432E-B3F0-474113747634}" type="pres">
      <dgm:prSet presAssocID="{F1D8D913-5B88-4C37-AF07-0D82994D2C76}" presName="diagram" presStyleCnt="0">
        <dgm:presLayoutVars>
          <dgm:chPref val="1"/>
          <dgm:dir/>
          <dgm:animOne val="branch"/>
          <dgm:animLvl val="lvl"/>
          <dgm:resizeHandles val="exact"/>
        </dgm:presLayoutVars>
      </dgm:prSet>
      <dgm:spPr/>
    </dgm:pt>
    <dgm:pt modelId="{AE9814CF-339E-4633-BA1A-3FABE034CA70}" type="pres">
      <dgm:prSet presAssocID="{D03B3DC0-21C6-4482-9E56-DB448D84C1B5}" presName="root1" presStyleCnt="0"/>
      <dgm:spPr/>
    </dgm:pt>
    <dgm:pt modelId="{F0ABB39D-A395-46F3-9855-ABBC8A5A9269}" type="pres">
      <dgm:prSet presAssocID="{D03B3DC0-21C6-4482-9E56-DB448D84C1B5}" presName="LevelOneTextNode" presStyleLbl="node0" presStyleIdx="0" presStyleCnt="1" custLinFactNeighborX="-33637" custLinFactNeighborY="1895">
        <dgm:presLayoutVars>
          <dgm:chPref val="3"/>
        </dgm:presLayoutVars>
      </dgm:prSet>
      <dgm:spPr/>
    </dgm:pt>
    <dgm:pt modelId="{22823C5A-3AC5-4A9B-9E80-E251E9CDD643}" type="pres">
      <dgm:prSet presAssocID="{D03B3DC0-21C6-4482-9E56-DB448D84C1B5}" presName="level2hierChild" presStyleCnt="0"/>
      <dgm:spPr/>
    </dgm:pt>
    <dgm:pt modelId="{696C574F-2FAF-4F6E-9A18-2EB3FDB40FC1}" type="pres">
      <dgm:prSet presAssocID="{CF6C112B-5A1B-4CF0-8D18-8BB28206E513}" presName="conn2-1" presStyleLbl="parChTrans1D2" presStyleIdx="0" presStyleCnt="3"/>
      <dgm:spPr/>
    </dgm:pt>
    <dgm:pt modelId="{FD3AE330-B660-4CFB-9498-020E5B4C50F9}" type="pres">
      <dgm:prSet presAssocID="{CF6C112B-5A1B-4CF0-8D18-8BB28206E513}" presName="connTx" presStyleLbl="parChTrans1D2" presStyleIdx="0" presStyleCnt="3"/>
      <dgm:spPr/>
    </dgm:pt>
    <dgm:pt modelId="{C56DEEDD-3CB8-47FD-BA92-1FB876D7B1F7}" type="pres">
      <dgm:prSet presAssocID="{645A82DE-37B7-4042-9E8A-7D81568580E0}" presName="root2" presStyleCnt="0"/>
      <dgm:spPr/>
    </dgm:pt>
    <dgm:pt modelId="{7DFE301B-157E-4C52-9076-19044195C47F}" type="pres">
      <dgm:prSet presAssocID="{645A82DE-37B7-4042-9E8A-7D81568580E0}" presName="LevelTwoTextNode" presStyleLbl="node2" presStyleIdx="0" presStyleCnt="3" custLinFactNeighborX="-41948" custLinFactNeighborY="11544">
        <dgm:presLayoutVars>
          <dgm:chPref val="3"/>
        </dgm:presLayoutVars>
      </dgm:prSet>
      <dgm:spPr/>
    </dgm:pt>
    <dgm:pt modelId="{425872E5-A001-4D53-AF8F-F49C671030C4}" type="pres">
      <dgm:prSet presAssocID="{645A82DE-37B7-4042-9E8A-7D81568580E0}" presName="level3hierChild" presStyleCnt="0"/>
      <dgm:spPr/>
    </dgm:pt>
    <dgm:pt modelId="{B43C18C3-8FF1-45DF-BF20-3017B568A641}" type="pres">
      <dgm:prSet presAssocID="{69C1943B-3747-4039-96A1-207DC959EEFD}" presName="conn2-1" presStyleLbl="parChTrans1D2" presStyleIdx="1" presStyleCnt="3"/>
      <dgm:spPr/>
    </dgm:pt>
    <dgm:pt modelId="{3958FF55-7C70-4ABC-8598-2836421C029E}" type="pres">
      <dgm:prSet presAssocID="{69C1943B-3747-4039-96A1-207DC959EEFD}" presName="connTx" presStyleLbl="parChTrans1D2" presStyleIdx="1" presStyleCnt="3"/>
      <dgm:spPr/>
    </dgm:pt>
    <dgm:pt modelId="{5AD742DB-3179-4487-8E8D-A71E3C6BA9CC}" type="pres">
      <dgm:prSet presAssocID="{81D8C9CF-3F70-4A8E-BAE4-648D2D414B2F}" presName="root2" presStyleCnt="0"/>
      <dgm:spPr/>
    </dgm:pt>
    <dgm:pt modelId="{F3871BEB-2571-4CE8-8C7A-25B34C5B1948}" type="pres">
      <dgm:prSet presAssocID="{81D8C9CF-3F70-4A8E-BAE4-648D2D414B2F}" presName="LevelTwoTextNode" presStyleLbl="node2" presStyleIdx="1" presStyleCnt="3" custLinFactNeighborX="-41271" custLinFactNeighborY="3210">
        <dgm:presLayoutVars>
          <dgm:chPref val="3"/>
        </dgm:presLayoutVars>
      </dgm:prSet>
      <dgm:spPr/>
    </dgm:pt>
    <dgm:pt modelId="{C507B0E1-97E5-401E-9945-F6D0FF9EA21A}" type="pres">
      <dgm:prSet presAssocID="{81D8C9CF-3F70-4A8E-BAE4-648D2D414B2F}" presName="level3hierChild" presStyleCnt="0"/>
      <dgm:spPr/>
    </dgm:pt>
    <dgm:pt modelId="{C71FEFAE-D9C5-4F67-921D-DC1A5B64C724}" type="pres">
      <dgm:prSet presAssocID="{F1DA8A1D-E9D2-4B5C-98B2-21186D917FD2}" presName="conn2-1" presStyleLbl="parChTrans1D2" presStyleIdx="2" presStyleCnt="3"/>
      <dgm:spPr/>
    </dgm:pt>
    <dgm:pt modelId="{B23459BD-6686-432B-80F0-8D2012A77300}" type="pres">
      <dgm:prSet presAssocID="{F1DA8A1D-E9D2-4B5C-98B2-21186D917FD2}" presName="connTx" presStyleLbl="parChTrans1D2" presStyleIdx="2" presStyleCnt="3"/>
      <dgm:spPr/>
    </dgm:pt>
    <dgm:pt modelId="{880AC556-0A28-42A6-8635-36976F14285F}" type="pres">
      <dgm:prSet presAssocID="{522CAA5A-92E5-4EA1-8599-E3E86AB752DD}" presName="root2" presStyleCnt="0"/>
      <dgm:spPr/>
    </dgm:pt>
    <dgm:pt modelId="{20056DB1-97BB-4BCE-8F47-FF7A460D3A3E}" type="pres">
      <dgm:prSet presAssocID="{522CAA5A-92E5-4EA1-8599-E3E86AB752DD}" presName="LevelTwoTextNode" presStyleLbl="node2" presStyleIdx="2" presStyleCnt="3" custLinFactNeighborX="-41361" custLinFactNeighborY="318">
        <dgm:presLayoutVars>
          <dgm:chPref val="3"/>
        </dgm:presLayoutVars>
      </dgm:prSet>
      <dgm:spPr/>
    </dgm:pt>
    <dgm:pt modelId="{3E250B64-8BE2-445A-986A-B60E9EBADF4A}" type="pres">
      <dgm:prSet presAssocID="{522CAA5A-92E5-4EA1-8599-E3E86AB752DD}" presName="level3hierChild" presStyleCnt="0"/>
      <dgm:spPr/>
    </dgm:pt>
  </dgm:ptLst>
  <dgm:cxnLst>
    <dgm:cxn modelId="{89220003-59DB-4F5A-B7FF-1E587DF0C1AB}" type="presOf" srcId="{CF6C112B-5A1B-4CF0-8D18-8BB28206E513}" destId="{FD3AE330-B660-4CFB-9498-020E5B4C50F9}" srcOrd="1" destOrd="0" presId="urn:microsoft.com/office/officeart/2005/8/layout/hierarchy2"/>
    <dgm:cxn modelId="{C716BA2E-0B35-4360-A2E9-B7BB2CE4D0DE}" type="presOf" srcId="{645A82DE-37B7-4042-9E8A-7D81568580E0}" destId="{7DFE301B-157E-4C52-9076-19044195C47F}" srcOrd="0" destOrd="0" presId="urn:microsoft.com/office/officeart/2005/8/layout/hierarchy2"/>
    <dgm:cxn modelId="{7C1EF448-916E-4AD3-B215-971F7E3FED67}" type="presOf" srcId="{81D8C9CF-3F70-4A8E-BAE4-648D2D414B2F}" destId="{F3871BEB-2571-4CE8-8C7A-25B34C5B1948}" srcOrd="0" destOrd="0" presId="urn:microsoft.com/office/officeart/2005/8/layout/hierarchy2"/>
    <dgm:cxn modelId="{EBD87449-FF4D-483E-B56B-2C54FEA8CF45}" type="presOf" srcId="{F1DA8A1D-E9D2-4B5C-98B2-21186D917FD2}" destId="{B23459BD-6686-432B-80F0-8D2012A77300}" srcOrd="1" destOrd="0" presId="urn:microsoft.com/office/officeart/2005/8/layout/hierarchy2"/>
    <dgm:cxn modelId="{0419D652-6BE1-4F6B-808E-52DB4B16D29A}" type="presOf" srcId="{CF6C112B-5A1B-4CF0-8D18-8BB28206E513}" destId="{696C574F-2FAF-4F6E-9A18-2EB3FDB40FC1}" srcOrd="0" destOrd="0" presId="urn:microsoft.com/office/officeart/2005/8/layout/hierarchy2"/>
    <dgm:cxn modelId="{1A95A88E-1445-4CE3-AC7A-28255EF8355E}" type="presOf" srcId="{69C1943B-3747-4039-96A1-207DC959EEFD}" destId="{3958FF55-7C70-4ABC-8598-2836421C029E}" srcOrd="1" destOrd="0" presId="urn:microsoft.com/office/officeart/2005/8/layout/hierarchy2"/>
    <dgm:cxn modelId="{ED7E578F-3244-4DC1-890E-9DB79E3207E2}" type="presOf" srcId="{522CAA5A-92E5-4EA1-8599-E3E86AB752DD}" destId="{20056DB1-97BB-4BCE-8F47-FF7A460D3A3E}" srcOrd="0" destOrd="0" presId="urn:microsoft.com/office/officeart/2005/8/layout/hierarchy2"/>
    <dgm:cxn modelId="{EE091D90-5D2A-4A99-98F1-210F9D468E8D}" srcId="{D03B3DC0-21C6-4482-9E56-DB448D84C1B5}" destId="{645A82DE-37B7-4042-9E8A-7D81568580E0}" srcOrd="0" destOrd="0" parTransId="{CF6C112B-5A1B-4CF0-8D18-8BB28206E513}" sibTransId="{846D2A79-5801-47B3-8A3F-9DE3CF4728DB}"/>
    <dgm:cxn modelId="{360B9294-11D7-413F-A02B-B3DE63FEAC6E}" type="presOf" srcId="{F1D8D913-5B88-4C37-AF07-0D82994D2C76}" destId="{1D1D86A2-18A8-432E-B3F0-474113747634}" srcOrd="0" destOrd="0" presId="urn:microsoft.com/office/officeart/2005/8/layout/hierarchy2"/>
    <dgm:cxn modelId="{516F8997-6C84-4853-8F8C-DFAF595713E5}" srcId="{D03B3DC0-21C6-4482-9E56-DB448D84C1B5}" destId="{522CAA5A-92E5-4EA1-8599-E3E86AB752DD}" srcOrd="2" destOrd="0" parTransId="{F1DA8A1D-E9D2-4B5C-98B2-21186D917FD2}" sibTransId="{F439AAF9-491A-4F0C-B792-23D7A96E6AD2}"/>
    <dgm:cxn modelId="{38CD4D9A-7FB6-4806-AA14-292B3CE1E8F0}" type="presOf" srcId="{D03B3DC0-21C6-4482-9E56-DB448D84C1B5}" destId="{F0ABB39D-A395-46F3-9855-ABBC8A5A9269}" srcOrd="0" destOrd="0" presId="urn:microsoft.com/office/officeart/2005/8/layout/hierarchy2"/>
    <dgm:cxn modelId="{8327CDC5-40B6-4B0A-9B5B-FFAE99DFB7BF}" srcId="{D03B3DC0-21C6-4482-9E56-DB448D84C1B5}" destId="{81D8C9CF-3F70-4A8E-BAE4-648D2D414B2F}" srcOrd="1" destOrd="0" parTransId="{69C1943B-3747-4039-96A1-207DC959EEFD}" sibTransId="{B06184F9-8BD7-4B83-A124-4093AD24454F}"/>
    <dgm:cxn modelId="{ECB0FCE9-5DA1-42AE-9D00-E4CBAB4024DE}" type="presOf" srcId="{69C1943B-3747-4039-96A1-207DC959EEFD}" destId="{B43C18C3-8FF1-45DF-BF20-3017B568A641}" srcOrd="0" destOrd="0" presId="urn:microsoft.com/office/officeart/2005/8/layout/hierarchy2"/>
    <dgm:cxn modelId="{828C62EA-E83D-4D6D-9392-51E6A8EFC853}" srcId="{F1D8D913-5B88-4C37-AF07-0D82994D2C76}" destId="{D03B3DC0-21C6-4482-9E56-DB448D84C1B5}" srcOrd="0" destOrd="0" parTransId="{2E2FBAAE-C180-464E-9376-33926B1E2EB0}" sibTransId="{CD22029C-24A4-41C7-9563-9785A1208DD0}"/>
    <dgm:cxn modelId="{376D21F9-84E5-4670-A20B-3FB8A32D73B3}" type="presOf" srcId="{F1DA8A1D-E9D2-4B5C-98B2-21186D917FD2}" destId="{C71FEFAE-D9C5-4F67-921D-DC1A5B64C724}" srcOrd="0" destOrd="0" presId="urn:microsoft.com/office/officeart/2005/8/layout/hierarchy2"/>
    <dgm:cxn modelId="{DA1F311B-3391-44E9-BBB6-1713287BF334}" type="presParOf" srcId="{1D1D86A2-18A8-432E-B3F0-474113747634}" destId="{AE9814CF-339E-4633-BA1A-3FABE034CA70}" srcOrd="0" destOrd="0" presId="urn:microsoft.com/office/officeart/2005/8/layout/hierarchy2"/>
    <dgm:cxn modelId="{2D089E6A-6DBC-402B-BE51-84A68606C29B}" type="presParOf" srcId="{AE9814CF-339E-4633-BA1A-3FABE034CA70}" destId="{F0ABB39D-A395-46F3-9855-ABBC8A5A9269}" srcOrd="0" destOrd="0" presId="urn:microsoft.com/office/officeart/2005/8/layout/hierarchy2"/>
    <dgm:cxn modelId="{5CB903A3-E3F6-49B2-837B-66DD5AE8C4E3}" type="presParOf" srcId="{AE9814CF-339E-4633-BA1A-3FABE034CA70}" destId="{22823C5A-3AC5-4A9B-9E80-E251E9CDD643}" srcOrd="1" destOrd="0" presId="urn:microsoft.com/office/officeart/2005/8/layout/hierarchy2"/>
    <dgm:cxn modelId="{4A3326EC-2BF7-4190-A737-DFC002A3C09B}" type="presParOf" srcId="{22823C5A-3AC5-4A9B-9E80-E251E9CDD643}" destId="{696C574F-2FAF-4F6E-9A18-2EB3FDB40FC1}" srcOrd="0" destOrd="0" presId="urn:microsoft.com/office/officeart/2005/8/layout/hierarchy2"/>
    <dgm:cxn modelId="{59EFA793-38BD-47AA-BF6F-643DB54262D9}" type="presParOf" srcId="{696C574F-2FAF-4F6E-9A18-2EB3FDB40FC1}" destId="{FD3AE330-B660-4CFB-9498-020E5B4C50F9}" srcOrd="0" destOrd="0" presId="urn:microsoft.com/office/officeart/2005/8/layout/hierarchy2"/>
    <dgm:cxn modelId="{5278C859-523A-4D03-9510-475C8E08623E}" type="presParOf" srcId="{22823C5A-3AC5-4A9B-9E80-E251E9CDD643}" destId="{C56DEEDD-3CB8-47FD-BA92-1FB876D7B1F7}" srcOrd="1" destOrd="0" presId="urn:microsoft.com/office/officeart/2005/8/layout/hierarchy2"/>
    <dgm:cxn modelId="{1EABD10A-CB6E-4244-9F85-4B80D0A5F227}" type="presParOf" srcId="{C56DEEDD-3CB8-47FD-BA92-1FB876D7B1F7}" destId="{7DFE301B-157E-4C52-9076-19044195C47F}" srcOrd="0" destOrd="0" presId="urn:microsoft.com/office/officeart/2005/8/layout/hierarchy2"/>
    <dgm:cxn modelId="{F360B0FA-FE0F-4C72-BD9B-1F1438803242}" type="presParOf" srcId="{C56DEEDD-3CB8-47FD-BA92-1FB876D7B1F7}" destId="{425872E5-A001-4D53-AF8F-F49C671030C4}" srcOrd="1" destOrd="0" presId="urn:microsoft.com/office/officeart/2005/8/layout/hierarchy2"/>
    <dgm:cxn modelId="{5A17FFD0-8738-4801-8A06-B40EFCDA5119}" type="presParOf" srcId="{22823C5A-3AC5-4A9B-9E80-E251E9CDD643}" destId="{B43C18C3-8FF1-45DF-BF20-3017B568A641}" srcOrd="2" destOrd="0" presId="urn:microsoft.com/office/officeart/2005/8/layout/hierarchy2"/>
    <dgm:cxn modelId="{5CC6DADF-FFF3-486D-8338-25B5F965D703}" type="presParOf" srcId="{B43C18C3-8FF1-45DF-BF20-3017B568A641}" destId="{3958FF55-7C70-4ABC-8598-2836421C029E}" srcOrd="0" destOrd="0" presId="urn:microsoft.com/office/officeart/2005/8/layout/hierarchy2"/>
    <dgm:cxn modelId="{2E2320C3-6DC4-453E-A24D-D81010230BF4}" type="presParOf" srcId="{22823C5A-3AC5-4A9B-9E80-E251E9CDD643}" destId="{5AD742DB-3179-4487-8E8D-A71E3C6BA9CC}" srcOrd="3" destOrd="0" presId="urn:microsoft.com/office/officeart/2005/8/layout/hierarchy2"/>
    <dgm:cxn modelId="{098593FE-3DAB-452E-857D-9C8A2854865C}" type="presParOf" srcId="{5AD742DB-3179-4487-8E8D-A71E3C6BA9CC}" destId="{F3871BEB-2571-4CE8-8C7A-25B34C5B1948}" srcOrd="0" destOrd="0" presId="urn:microsoft.com/office/officeart/2005/8/layout/hierarchy2"/>
    <dgm:cxn modelId="{8AD6F1C2-2E0A-4A41-962D-684FB40DD40E}" type="presParOf" srcId="{5AD742DB-3179-4487-8E8D-A71E3C6BA9CC}" destId="{C507B0E1-97E5-401E-9945-F6D0FF9EA21A}" srcOrd="1" destOrd="0" presId="urn:microsoft.com/office/officeart/2005/8/layout/hierarchy2"/>
    <dgm:cxn modelId="{BD08F7E4-0F38-41EC-8B31-FEF30725F949}" type="presParOf" srcId="{22823C5A-3AC5-4A9B-9E80-E251E9CDD643}" destId="{C71FEFAE-D9C5-4F67-921D-DC1A5B64C724}" srcOrd="4" destOrd="0" presId="urn:microsoft.com/office/officeart/2005/8/layout/hierarchy2"/>
    <dgm:cxn modelId="{05E20FC7-4ED7-4B63-B322-E0BAAC7D0D69}" type="presParOf" srcId="{C71FEFAE-D9C5-4F67-921D-DC1A5B64C724}" destId="{B23459BD-6686-432B-80F0-8D2012A77300}" srcOrd="0" destOrd="0" presId="urn:microsoft.com/office/officeart/2005/8/layout/hierarchy2"/>
    <dgm:cxn modelId="{2EF01F41-7F7E-4F3D-A59F-367E70FC6682}" type="presParOf" srcId="{22823C5A-3AC5-4A9B-9E80-E251E9CDD643}" destId="{880AC556-0A28-42A6-8635-36976F14285F}" srcOrd="5" destOrd="0" presId="urn:microsoft.com/office/officeart/2005/8/layout/hierarchy2"/>
    <dgm:cxn modelId="{335501FC-3BCB-4A8E-AA54-38B7E6AB983D}" type="presParOf" srcId="{880AC556-0A28-42A6-8635-36976F14285F}" destId="{20056DB1-97BB-4BCE-8F47-FF7A460D3A3E}" srcOrd="0" destOrd="0" presId="urn:microsoft.com/office/officeart/2005/8/layout/hierarchy2"/>
    <dgm:cxn modelId="{46699199-634D-4AE2-AE9A-ABCBB6F3C3C1}" type="presParOf" srcId="{880AC556-0A28-42A6-8635-36976F14285F}" destId="{3E250B64-8BE2-445A-986A-B60E9EBADF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F8BCD3-2829-4FDC-A68D-ED2A73C9A4DD}" type="doc">
      <dgm:prSet loTypeId="urn:microsoft.com/office/officeart/2005/8/layout/process1" loCatId="process" qsTypeId="urn:microsoft.com/office/officeart/2005/8/quickstyle/simple1" qsCatId="simple" csTypeId="urn:microsoft.com/office/officeart/2005/8/colors/colorful1" csCatId="colorful" phldr="1"/>
      <dgm:spPr/>
    </dgm:pt>
    <dgm:pt modelId="{696E7029-E90D-49DC-AB08-6861A871C612}">
      <dgm:prSet phldrT="[Tekst]"/>
      <dgm:spPr/>
      <dgm:t>
        <a:bodyPr/>
        <a:lstStyle/>
        <a:p>
          <a:r>
            <a:rPr lang="pl-PL" dirty="0"/>
            <a:t>osoba podejrzana</a:t>
          </a:r>
        </a:p>
      </dgm:t>
    </dgm:pt>
    <dgm:pt modelId="{5CED4C7F-7BF6-45FE-AC3E-B16AB9D320E6}" type="parTrans" cxnId="{F5E03990-BF08-47B6-8966-C238DF8A50E9}">
      <dgm:prSet/>
      <dgm:spPr/>
      <dgm:t>
        <a:bodyPr/>
        <a:lstStyle/>
        <a:p>
          <a:endParaRPr lang="pl-PL"/>
        </a:p>
      </dgm:t>
    </dgm:pt>
    <dgm:pt modelId="{62B2E5B9-E64B-4A3A-A4E8-561CF7502259}" type="sibTrans" cxnId="{F5E03990-BF08-47B6-8966-C238DF8A50E9}">
      <dgm:prSet/>
      <dgm:spPr/>
      <dgm:t>
        <a:bodyPr/>
        <a:lstStyle/>
        <a:p>
          <a:endParaRPr lang="pl-PL"/>
        </a:p>
      </dgm:t>
    </dgm:pt>
    <dgm:pt modelId="{697FE558-2522-4734-B25C-1C5E2097EF63}">
      <dgm:prSet phldrT="[Tekst]"/>
      <dgm:spPr/>
      <dgm:t>
        <a:bodyPr/>
        <a:lstStyle/>
        <a:p>
          <a:r>
            <a:rPr lang="pl-PL" dirty="0"/>
            <a:t>podejrzany</a:t>
          </a:r>
        </a:p>
      </dgm:t>
    </dgm:pt>
    <dgm:pt modelId="{5C64E35F-7B6E-40A6-B857-F8A561051782}" type="parTrans" cxnId="{C42D6A23-A669-4982-8950-79804AB0362D}">
      <dgm:prSet/>
      <dgm:spPr/>
      <dgm:t>
        <a:bodyPr/>
        <a:lstStyle/>
        <a:p>
          <a:endParaRPr lang="pl-PL"/>
        </a:p>
      </dgm:t>
    </dgm:pt>
    <dgm:pt modelId="{271C1098-F6A1-4850-8AA1-6403FBA01AE6}" type="sibTrans" cxnId="{C42D6A23-A669-4982-8950-79804AB0362D}">
      <dgm:prSet/>
      <dgm:spPr/>
      <dgm:t>
        <a:bodyPr/>
        <a:lstStyle/>
        <a:p>
          <a:endParaRPr lang="pl-PL"/>
        </a:p>
      </dgm:t>
    </dgm:pt>
    <dgm:pt modelId="{51EE96BE-17B0-4900-83A9-9C31F89E2A6A}">
      <dgm:prSet phldrT="[Tekst]"/>
      <dgm:spPr/>
      <dgm:t>
        <a:bodyPr/>
        <a:lstStyle/>
        <a:p>
          <a:r>
            <a:rPr lang="pl-PL" dirty="0"/>
            <a:t>oskarżony </a:t>
          </a:r>
        </a:p>
      </dgm:t>
    </dgm:pt>
    <dgm:pt modelId="{9C4A90AD-E63D-40D5-8A25-000E70E287C2}" type="parTrans" cxnId="{B075D557-149D-4CFE-9A8E-18E2C4C9A888}">
      <dgm:prSet/>
      <dgm:spPr/>
      <dgm:t>
        <a:bodyPr/>
        <a:lstStyle/>
        <a:p>
          <a:endParaRPr lang="pl-PL"/>
        </a:p>
      </dgm:t>
    </dgm:pt>
    <dgm:pt modelId="{AE2982FD-DA70-43B0-9CCC-0CEBFC064F90}" type="sibTrans" cxnId="{B075D557-149D-4CFE-9A8E-18E2C4C9A888}">
      <dgm:prSet/>
      <dgm:spPr/>
      <dgm:t>
        <a:bodyPr/>
        <a:lstStyle/>
        <a:p>
          <a:endParaRPr lang="pl-PL"/>
        </a:p>
      </dgm:t>
    </dgm:pt>
    <dgm:pt modelId="{246A69D3-2B0C-418C-82AD-66729FA32B77}" type="pres">
      <dgm:prSet presAssocID="{60F8BCD3-2829-4FDC-A68D-ED2A73C9A4DD}" presName="Name0" presStyleCnt="0">
        <dgm:presLayoutVars>
          <dgm:dir/>
          <dgm:resizeHandles val="exact"/>
        </dgm:presLayoutVars>
      </dgm:prSet>
      <dgm:spPr/>
    </dgm:pt>
    <dgm:pt modelId="{625D5423-8780-4362-B896-E0779E017ED4}" type="pres">
      <dgm:prSet presAssocID="{696E7029-E90D-49DC-AB08-6861A871C612}" presName="node" presStyleLbl="node1" presStyleIdx="0" presStyleCnt="3" custScaleX="61746" custScaleY="55180">
        <dgm:presLayoutVars>
          <dgm:bulletEnabled val="1"/>
        </dgm:presLayoutVars>
      </dgm:prSet>
      <dgm:spPr/>
    </dgm:pt>
    <dgm:pt modelId="{3A3CD4FB-7025-48F8-8843-C573FDB240AB}" type="pres">
      <dgm:prSet presAssocID="{62B2E5B9-E64B-4A3A-A4E8-561CF7502259}" presName="sibTrans" presStyleLbl="sibTrans2D1" presStyleIdx="0" presStyleCnt="2"/>
      <dgm:spPr/>
    </dgm:pt>
    <dgm:pt modelId="{0AE22E0F-E7A8-423E-BF5A-8409B2048A8D}" type="pres">
      <dgm:prSet presAssocID="{62B2E5B9-E64B-4A3A-A4E8-561CF7502259}" presName="connectorText" presStyleLbl="sibTrans2D1" presStyleIdx="0" presStyleCnt="2"/>
      <dgm:spPr/>
    </dgm:pt>
    <dgm:pt modelId="{2FBF3C6A-8A86-4ED1-805D-29C3331B9636}" type="pres">
      <dgm:prSet presAssocID="{697FE558-2522-4734-B25C-1C5E2097EF63}" presName="node" presStyleLbl="node1" presStyleIdx="1" presStyleCnt="3" custScaleX="61746" custScaleY="55180">
        <dgm:presLayoutVars>
          <dgm:bulletEnabled val="1"/>
        </dgm:presLayoutVars>
      </dgm:prSet>
      <dgm:spPr/>
    </dgm:pt>
    <dgm:pt modelId="{17234832-0262-4783-B24B-0D5B4EA7AF1A}" type="pres">
      <dgm:prSet presAssocID="{271C1098-F6A1-4850-8AA1-6403FBA01AE6}" presName="sibTrans" presStyleLbl="sibTrans2D1" presStyleIdx="1" presStyleCnt="2"/>
      <dgm:spPr/>
    </dgm:pt>
    <dgm:pt modelId="{908740A1-D74A-4668-A418-B832B9CC1DD5}" type="pres">
      <dgm:prSet presAssocID="{271C1098-F6A1-4850-8AA1-6403FBA01AE6}" presName="connectorText" presStyleLbl="sibTrans2D1" presStyleIdx="1" presStyleCnt="2"/>
      <dgm:spPr/>
    </dgm:pt>
    <dgm:pt modelId="{00189F8B-D5F3-4022-BC48-B9BC4A89A1C0}" type="pres">
      <dgm:prSet presAssocID="{51EE96BE-17B0-4900-83A9-9C31F89E2A6A}" presName="node" presStyleLbl="node1" presStyleIdx="2" presStyleCnt="3" custScaleX="61746" custScaleY="55180">
        <dgm:presLayoutVars>
          <dgm:bulletEnabled val="1"/>
        </dgm:presLayoutVars>
      </dgm:prSet>
      <dgm:spPr/>
    </dgm:pt>
  </dgm:ptLst>
  <dgm:cxnLst>
    <dgm:cxn modelId="{56A8BC12-BDF5-4AF1-B4B5-D72050AC4D98}" type="presOf" srcId="{696E7029-E90D-49DC-AB08-6861A871C612}" destId="{625D5423-8780-4362-B896-E0779E017ED4}" srcOrd="0" destOrd="0" presId="urn:microsoft.com/office/officeart/2005/8/layout/process1"/>
    <dgm:cxn modelId="{C42D6A23-A669-4982-8950-79804AB0362D}" srcId="{60F8BCD3-2829-4FDC-A68D-ED2A73C9A4DD}" destId="{697FE558-2522-4734-B25C-1C5E2097EF63}" srcOrd="1" destOrd="0" parTransId="{5C64E35F-7B6E-40A6-B857-F8A561051782}" sibTransId="{271C1098-F6A1-4850-8AA1-6403FBA01AE6}"/>
    <dgm:cxn modelId="{1897CC33-EAB8-49E3-96F4-77207D2C9961}" type="presOf" srcId="{51EE96BE-17B0-4900-83A9-9C31F89E2A6A}" destId="{00189F8B-D5F3-4022-BC48-B9BC4A89A1C0}" srcOrd="0" destOrd="0" presId="urn:microsoft.com/office/officeart/2005/8/layout/process1"/>
    <dgm:cxn modelId="{9AEA7E34-5AC7-4D9A-86C7-2E95234365EB}" type="presOf" srcId="{62B2E5B9-E64B-4A3A-A4E8-561CF7502259}" destId="{0AE22E0F-E7A8-423E-BF5A-8409B2048A8D}" srcOrd="1" destOrd="0" presId="urn:microsoft.com/office/officeart/2005/8/layout/process1"/>
    <dgm:cxn modelId="{A1E8DB65-8048-4842-BC9D-2E9FFC4E3C74}" type="presOf" srcId="{60F8BCD3-2829-4FDC-A68D-ED2A73C9A4DD}" destId="{246A69D3-2B0C-418C-82AD-66729FA32B77}" srcOrd="0" destOrd="0" presId="urn:microsoft.com/office/officeart/2005/8/layout/process1"/>
    <dgm:cxn modelId="{61C88D6F-5FCE-4928-8176-16202B0B8B61}" type="presOf" srcId="{271C1098-F6A1-4850-8AA1-6403FBA01AE6}" destId="{908740A1-D74A-4668-A418-B832B9CC1DD5}" srcOrd="1" destOrd="0" presId="urn:microsoft.com/office/officeart/2005/8/layout/process1"/>
    <dgm:cxn modelId="{B075D557-149D-4CFE-9A8E-18E2C4C9A888}" srcId="{60F8BCD3-2829-4FDC-A68D-ED2A73C9A4DD}" destId="{51EE96BE-17B0-4900-83A9-9C31F89E2A6A}" srcOrd="2" destOrd="0" parTransId="{9C4A90AD-E63D-40D5-8A25-000E70E287C2}" sibTransId="{AE2982FD-DA70-43B0-9CCC-0CEBFC064F90}"/>
    <dgm:cxn modelId="{F5E03990-BF08-47B6-8966-C238DF8A50E9}" srcId="{60F8BCD3-2829-4FDC-A68D-ED2A73C9A4DD}" destId="{696E7029-E90D-49DC-AB08-6861A871C612}" srcOrd="0" destOrd="0" parTransId="{5CED4C7F-7BF6-45FE-AC3E-B16AB9D320E6}" sibTransId="{62B2E5B9-E64B-4A3A-A4E8-561CF7502259}"/>
    <dgm:cxn modelId="{4EA891B8-8E65-4D4B-9896-1FF6732347F9}" type="presOf" srcId="{271C1098-F6A1-4850-8AA1-6403FBA01AE6}" destId="{17234832-0262-4783-B24B-0D5B4EA7AF1A}" srcOrd="0" destOrd="0" presId="urn:microsoft.com/office/officeart/2005/8/layout/process1"/>
    <dgm:cxn modelId="{4DC100FD-7A12-438D-91B6-CEEECBF5BE29}" type="presOf" srcId="{62B2E5B9-E64B-4A3A-A4E8-561CF7502259}" destId="{3A3CD4FB-7025-48F8-8843-C573FDB240AB}" srcOrd="0" destOrd="0" presId="urn:microsoft.com/office/officeart/2005/8/layout/process1"/>
    <dgm:cxn modelId="{EA08ECFF-7CEC-4178-8AC2-2A11FAD4351E}" type="presOf" srcId="{697FE558-2522-4734-B25C-1C5E2097EF63}" destId="{2FBF3C6A-8A86-4ED1-805D-29C3331B9636}" srcOrd="0" destOrd="0" presId="urn:microsoft.com/office/officeart/2005/8/layout/process1"/>
    <dgm:cxn modelId="{FF70805A-B972-44DE-922E-2F2F7E606431}" type="presParOf" srcId="{246A69D3-2B0C-418C-82AD-66729FA32B77}" destId="{625D5423-8780-4362-B896-E0779E017ED4}" srcOrd="0" destOrd="0" presId="urn:microsoft.com/office/officeart/2005/8/layout/process1"/>
    <dgm:cxn modelId="{EB775206-00CD-486F-89F7-FBF355C88353}" type="presParOf" srcId="{246A69D3-2B0C-418C-82AD-66729FA32B77}" destId="{3A3CD4FB-7025-48F8-8843-C573FDB240AB}" srcOrd="1" destOrd="0" presId="urn:microsoft.com/office/officeart/2005/8/layout/process1"/>
    <dgm:cxn modelId="{9D9ABDB7-8B12-4EC1-B4F1-AA0359E8E826}" type="presParOf" srcId="{3A3CD4FB-7025-48F8-8843-C573FDB240AB}" destId="{0AE22E0F-E7A8-423E-BF5A-8409B2048A8D}" srcOrd="0" destOrd="0" presId="urn:microsoft.com/office/officeart/2005/8/layout/process1"/>
    <dgm:cxn modelId="{2A24D308-CE72-4BD7-9125-782F73989EB7}" type="presParOf" srcId="{246A69D3-2B0C-418C-82AD-66729FA32B77}" destId="{2FBF3C6A-8A86-4ED1-805D-29C3331B9636}" srcOrd="2" destOrd="0" presId="urn:microsoft.com/office/officeart/2005/8/layout/process1"/>
    <dgm:cxn modelId="{175D9924-2A7F-4823-B369-AAF2D36BA550}" type="presParOf" srcId="{246A69D3-2B0C-418C-82AD-66729FA32B77}" destId="{17234832-0262-4783-B24B-0D5B4EA7AF1A}" srcOrd="3" destOrd="0" presId="urn:microsoft.com/office/officeart/2005/8/layout/process1"/>
    <dgm:cxn modelId="{D7982CC3-9EB0-454D-B865-12AE1020ECAD}" type="presParOf" srcId="{17234832-0262-4783-B24B-0D5B4EA7AF1A}" destId="{908740A1-D74A-4668-A418-B832B9CC1DD5}" srcOrd="0" destOrd="0" presId="urn:microsoft.com/office/officeart/2005/8/layout/process1"/>
    <dgm:cxn modelId="{20109FF1-E57A-4980-B1D4-3FA292AD4CF9}" type="presParOf" srcId="{246A69D3-2B0C-418C-82AD-66729FA32B77}" destId="{00189F8B-D5F3-4022-BC48-B9BC4A89A1C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666C01-92B3-4826-A470-55DC7E7DD0B6}"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pl-PL"/>
        </a:p>
      </dgm:t>
    </dgm:pt>
    <dgm:pt modelId="{22E0B74F-0748-4F23-8110-C259F8A4FB2B}">
      <dgm:prSet phldrT="[Tekst]" custT="1"/>
      <dgm:spPr>
        <a:solidFill>
          <a:schemeClr val="accent1">
            <a:lumMod val="40000"/>
            <a:lumOff val="60000"/>
          </a:schemeClr>
        </a:solidFill>
      </dgm:spPr>
      <dgm:t>
        <a:bodyPr/>
        <a:lstStyle/>
        <a:p>
          <a:r>
            <a:rPr lang="pl-PL" sz="1400" b="1" dirty="0"/>
            <a:t>umorzenie / odmowa wszczęcia </a:t>
          </a:r>
          <a:r>
            <a:rPr lang="pl-PL" sz="1400" dirty="0"/>
            <a:t>postępowania przygotowawczego</a:t>
          </a:r>
        </a:p>
      </dgm:t>
    </dgm:pt>
    <dgm:pt modelId="{7BE00BEB-340F-47FA-B49A-5E655C8752D8}" type="parTrans" cxnId="{24935DB4-C883-4F54-A8A5-A3252DF2926B}">
      <dgm:prSet/>
      <dgm:spPr/>
      <dgm:t>
        <a:bodyPr/>
        <a:lstStyle/>
        <a:p>
          <a:endParaRPr lang="pl-PL"/>
        </a:p>
      </dgm:t>
    </dgm:pt>
    <dgm:pt modelId="{5606512A-0ED6-4684-807B-C0F8D2263882}" type="sibTrans" cxnId="{24935DB4-C883-4F54-A8A5-A3252DF2926B}">
      <dgm:prSet/>
      <dgm:spPr/>
      <dgm:t>
        <a:bodyPr/>
        <a:lstStyle/>
        <a:p>
          <a:endParaRPr lang="pl-PL"/>
        </a:p>
      </dgm:t>
    </dgm:pt>
    <dgm:pt modelId="{E83D99C1-60CD-4476-B650-3A284ADCF204}">
      <dgm:prSet phldrT="[Tekst]" custT="1"/>
      <dgm:spPr>
        <a:solidFill>
          <a:schemeClr val="accent1">
            <a:lumMod val="60000"/>
            <a:lumOff val="40000"/>
          </a:schemeClr>
        </a:solidFill>
      </dgm:spPr>
      <dgm:t>
        <a:bodyPr/>
        <a:lstStyle/>
        <a:p>
          <a:r>
            <a:rPr lang="pl-PL" sz="1800" dirty="0"/>
            <a:t>zażalenie pokrzywdzonego do sądu</a:t>
          </a:r>
        </a:p>
      </dgm:t>
    </dgm:pt>
    <dgm:pt modelId="{8D6715BB-2937-4983-91F7-2DDC6D2E3973}" type="parTrans" cxnId="{19AF050C-D19F-4E63-80C3-909E58A8D3BA}">
      <dgm:prSet/>
      <dgm:spPr/>
      <dgm:t>
        <a:bodyPr/>
        <a:lstStyle/>
        <a:p>
          <a:endParaRPr lang="pl-PL"/>
        </a:p>
      </dgm:t>
    </dgm:pt>
    <dgm:pt modelId="{A851372B-7549-48ED-8DA3-1F1BE7D1DEE8}" type="sibTrans" cxnId="{19AF050C-D19F-4E63-80C3-909E58A8D3BA}">
      <dgm:prSet/>
      <dgm:spPr/>
      <dgm:t>
        <a:bodyPr/>
        <a:lstStyle/>
        <a:p>
          <a:endParaRPr lang="pl-PL"/>
        </a:p>
      </dgm:t>
    </dgm:pt>
    <dgm:pt modelId="{D9A0AB9B-0842-464E-B258-AFD388A13F16}">
      <dgm:prSet phldrT="[Tekst]" custT="1"/>
      <dgm:spPr>
        <a:solidFill>
          <a:srgbClr val="7093D2"/>
        </a:solidFill>
      </dgm:spPr>
      <dgm:t>
        <a:bodyPr/>
        <a:lstStyle/>
        <a:p>
          <a:r>
            <a:rPr lang="pl-PL" sz="1800" dirty="0"/>
            <a:t>uchylenie postanowienia  przez sąd</a:t>
          </a:r>
        </a:p>
      </dgm:t>
    </dgm:pt>
    <dgm:pt modelId="{4219B0D2-BEFF-414A-9D9D-D081B9B8EF2A}" type="parTrans" cxnId="{BFA4C00C-6C5A-4984-B818-46B75D7AC818}">
      <dgm:prSet/>
      <dgm:spPr/>
      <dgm:t>
        <a:bodyPr/>
        <a:lstStyle/>
        <a:p>
          <a:endParaRPr lang="pl-PL"/>
        </a:p>
      </dgm:t>
    </dgm:pt>
    <dgm:pt modelId="{E2D6CBEF-6224-4F83-B37F-115A98BF67ED}" type="sibTrans" cxnId="{BFA4C00C-6C5A-4984-B818-46B75D7AC818}">
      <dgm:prSet/>
      <dgm:spPr/>
      <dgm:t>
        <a:bodyPr/>
        <a:lstStyle/>
        <a:p>
          <a:endParaRPr lang="pl-PL"/>
        </a:p>
      </dgm:t>
    </dgm:pt>
    <dgm:pt modelId="{B0F4FA5B-4C6F-420C-A417-70FEB7160CA5}">
      <dgm:prSet phldrT="[Tekst]" custT="1"/>
      <dgm:spPr>
        <a:solidFill>
          <a:srgbClr val="3864B2"/>
        </a:solidFill>
      </dgm:spPr>
      <dgm:t>
        <a:bodyPr/>
        <a:lstStyle/>
        <a:p>
          <a:r>
            <a:rPr lang="pl-PL" sz="1400" dirty="0"/>
            <a:t>zażalenie pokrzywdzonego do prokuratora nadrzędnego</a:t>
          </a:r>
        </a:p>
      </dgm:t>
    </dgm:pt>
    <dgm:pt modelId="{BCB512B5-E363-428F-A1EC-0F4AAA2CC7FC}" type="parTrans" cxnId="{2E20BC00-5F84-4C59-A4B4-0EF711B2704D}">
      <dgm:prSet/>
      <dgm:spPr/>
      <dgm:t>
        <a:bodyPr/>
        <a:lstStyle/>
        <a:p>
          <a:endParaRPr lang="pl-PL"/>
        </a:p>
      </dgm:t>
    </dgm:pt>
    <dgm:pt modelId="{2B895A24-6334-49CF-8E56-9EAEFD60833B}" type="sibTrans" cxnId="{2E20BC00-5F84-4C59-A4B4-0EF711B2704D}">
      <dgm:prSet/>
      <dgm:spPr/>
      <dgm:t>
        <a:bodyPr/>
        <a:lstStyle/>
        <a:p>
          <a:endParaRPr lang="pl-PL"/>
        </a:p>
      </dgm:t>
    </dgm:pt>
    <dgm:pt modelId="{098EFF4F-82D4-4D50-9FFA-15D1507A1D4B}">
      <dgm:prSet/>
      <dgm:spPr>
        <a:solidFill>
          <a:srgbClr val="32599E"/>
        </a:solidFill>
      </dgm:spPr>
      <dgm:t>
        <a:bodyPr/>
        <a:lstStyle/>
        <a:p>
          <a:r>
            <a:rPr lang="pl-PL" dirty="0"/>
            <a:t>utrzymanie zaskarżonego postanowienia w mocy przez prokuratora nadrzędnego</a:t>
          </a:r>
        </a:p>
      </dgm:t>
    </dgm:pt>
    <dgm:pt modelId="{B28A1ACC-C44C-4F5F-9734-718F58795C0F}" type="parTrans" cxnId="{3E8DDD8A-AA38-40E7-8A2C-BF6EE6515F24}">
      <dgm:prSet/>
      <dgm:spPr/>
      <dgm:t>
        <a:bodyPr/>
        <a:lstStyle/>
        <a:p>
          <a:endParaRPr lang="pl-PL"/>
        </a:p>
      </dgm:t>
    </dgm:pt>
    <dgm:pt modelId="{EC3538CF-0CDF-401E-A8E6-50068AC22D34}" type="sibTrans" cxnId="{3E8DDD8A-AA38-40E7-8A2C-BF6EE6515F24}">
      <dgm:prSet/>
      <dgm:spPr/>
      <dgm:t>
        <a:bodyPr/>
        <a:lstStyle/>
        <a:p>
          <a:endParaRPr lang="pl-PL"/>
        </a:p>
      </dgm:t>
    </dgm:pt>
    <dgm:pt modelId="{7ACB4C3B-122B-47C9-972F-5E146004A465}">
      <dgm:prSet/>
      <dgm:spPr>
        <a:solidFill>
          <a:srgbClr val="213B69"/>
        </a:solidFill>
      </dgm:spPr>
      <dgm:t>
        <a:bodyPr/>
        <a:lstStyle/>
        <a:p>
          <a:r>
            <a:rPr lang="pl-PL" b="0" dirty="0"/>
            <a:t>pokrzywdzony nabywa prawo do wniesienia subsydiarnego AO</a:t>
          </a:r>
        </a:p>
      </dgm:t>
    </dgm:pt>
    <dgm:pt modelId="{2BCFAE88-F765-4185-9912-F0EF08A272AF}" type="parTrans" cxnId="{BCF1E215-CD79-4E20-A065-153C322F7167}">
      <dgm:prSet/>
      <dgm:spPr/>
      <dgm:t>
        <a:bodyPr/>
        <a:lstStyle/>
        <a:p>
          <a:endParaRPr lang="pl-PL"/>
        </a:p>
      </dgm:t>
    </dgm:pt>
    <dgm:pt modelId="{6FFB996D-12C1-4129-8D9C-D8C2663DCA69}" type="sibTrans" cxnId="{BCF1E215-CD79-4E20-A065-153C322F7167}">
      <dgm:prSet/>
      <dgm:spPr/>
      <dgm:t>
        <a:bodyPr/>
        <a:lstStyle/>
        <a:p>
          <a:endParaRPr lang="pl-PL"/>
        </a:p>
      </dgm:t>
    </dgm:pt>
    <dgm:pt modelId="{CA402BEE-F112-4BFB-B880-CB5598A33994}">
      <dgm:prSet/>
      <dgm:spPr>
        <a:solidFill>
          <a:schemeClr val="accent1"/>
        </a:solidFill>
      </dgm:spPr>
      <dgm:t>
        <a:bodyPr/>
        <a:lstStyle/>
        <a:p>
          <a:r>
            <a:rPr lang="pl-PL" dirty="0"/>
            <a:t>kontynuacja postępowania przygotowawczego i ponowne </a:t>
          </a:r>
          <a:r>
            <a:rPr lang="pl-PL" b="1" dirty="0"/>
            <a:t>umorzenie / odmowa wszczęcia</a:t>
          </a:r>
        </a:p>
      </dgm:t>
    </dgm:pt>
    <dgm:pt modelId="{4DC28C37-22C7-4EC1-B78D-779C65132870}" type="parTrans" cxnId="{20DA7953-7DD7-4D80-AD7E-EF7002D96E25}">
      <dgm:prSet/>
      <dgm:spPr/>
      <dgm:t>
        <a:bodyPr/>
        <a:lstStyle/>
        <a:p>
          <a:endParaRPr lang="pl-PL"/>
        </a:p>
      </dgm:t>
    </dgm:pt>
    <dgm:pt modelId="{563D00D3-1EF2-4AC6-AD9F-0A7E5290F751}" type="sibTrans" cxnId="{20DA7953-7DD7-4D80-AD7E-EF7002D96E25}">
      <dgm:prSet/>
      <dgm:spPr/>
      <dgm:t>
        <a:bodyPr/>
        <a:lstStyle/>
        <a:p>
          <a:endParaRPr lang="pl-PL"/>
        </a:p>
      </dgm:t>
    </dgm:pt>
    <dgm:pt modelId="{EB558C2B-67AB-4214-A42E-F8C74E5A820B}" type="pres">
      <dgm:prSet presAssocID="{97666C01-92B3-4826-A470-55DC7E7DD0B6}" presName="diagram" presStyleCnt="0">
        <dgm:presLayoutVars>
          <dgm:dir/>
          <dgm:resizeHandles val="exact"/>
        </dgm:presLayoutVars>
      </dgm:prSet>
      <dgm:spPr/>
    </dgm:pt>
    <dgm:pt modelId="{C14E8D73-AD07-4CF1-820D-E50DF3CA6F74}" type="pres">
      <dgm:prSet presAssocID="{22E0B74F-0748-4F23-8110-C259F8A4FB2B}" presName="node" presStyleLbl="node1" presStyleIdx="0" presStyleCnt="7">
        <dgm:presLayoutVars>
          <dgm:bulletEnabled val="1"/>
        </dgm:presLayoutVars>
      </dgm:prSet>
      <dgm:spPr/>
    </dgm:pt>
    <dgm:pt modelId="{12B0C2F2-7203-40A8-AA80-0167776EF853}" type="pres">
      <dgm:prSet presAssocID="{5606512A-0ED6-4684-807B-C0F8D2263882}" presName="sibTrans" presStyleLbl="sibTrans2D1" presStyleIdx="0" presStyleCnt="6"/>
      <dgm:spPr/>
    </dgm:pt>
    <dgm:pt modelId="{4D165E58-39F0-45E9-BFB1-021FB96EF363}" type="pres">
      <dgm:prSet presAssocID="{5606512A-0ED6-4684-807B-C0F8D2263882}" presName="connectorText" presStyleLbl="sibTrans2D1" presStyleIdx="0" presStyleCnt="6"/>
      <dgm:spPr/>
    </dgm:pt>
    <dgm:pt modelId="{667A18F0-28B6-4F39-85F2-078B3CF0DA8E}" type="pres">
      <dgm:prSet presAssocID="{E83D99C1-60CD-4476-B650-3A284ADCF204}" presName="node" presStyleLbl="node1" presStyleIdx="1" presStyleCnt="7">
        <dgm:presLayoutVars>
          <dgm:bulletEnabled val="1"/>
        </dgm:presLayoutVars>
      </dgm:prSet>
      <dgm:spPr/>
    </dgm:pt>
    <dgm:pt modelId="{3AE15342-6706-4AA1-994A-F8D00DAE747A}" type="pres">
      <dgm:prSet presAssocID="{A851372B-7549-48ED-8DA3-1F1BE7D1DEE8}" presName="sibTrans" presStyleLbl="sibTrans2D1" presStyleIdx="1" presStyleCnt="6"/>
      <dgm:spPr/>
    </dgm:pt>
    <dgm:pt modelId="{AB3E1272-BD46-4557-AEB6-BD3F61740F32}" type="pres">
      <dgm:prSet presAssocID="{A851372B-7549-48ED-8DA3-1F1BE7D1DEE8}" presName="connectorText" presStyleLbl="sibTrans2D1" presStyleIdx="1" presStyleCnt="6"/>
      <dgm:spPr/>
    </dgm:pt>
    <dgm:pt modelId="{BC8F3C63-1A0E-46B4-B049-0B257B6E0D01}" type="pres">
      <dgm:prSet presAssocID="{D9A0AB9B-0842-464E-B258-AFD388A13F16}" presName="node" presStyleLbl="node1" presStyleIdx="2" presStyleCnt="7">
        <dgm:presLayoutVars>
          <dgm:bulletEnabled val="1"/>
        </dgm:presLayoutVars>
      </dgm:prSet>
      <dgm:spPr/>
    </dgm:pt>
    <dgm:pt modelId="{EFB233CA-F895-4115-BD95-3AF54E46B574}" type="pres">
      <dgm:prSet presAssocID="{E2D6CBEF-6224-4F83-B37F-115A98BF67ED}" presName="sibTrans" presStyleLbl="sibTrans2D1" presStyleIdx="2" presStyleCnt="6"/>
      <dgm:spPr/>
    </dgm:pt>
    <dgm:pt modelId="{A393295B-11BC-4F12-9FA5-1848037EE213}" type="pres">
      <dgm:prSet presAssocID="{E2D6CBEF-6224-4F83-B37F-115A98BF67ED}" presName="connectorText" presStyleLbl="sibTrans2D1" presStyleIdx="2" presStyleCnt="6"/>
      <dgm:spPr/>
    </dgm:pt>
    <dgm:pt modelId="{277381E6-693C-4ECC-BC1C-124FA789387A}" type="pres">
      <dgm:prSet presAssocID="{CA402BEE-F112-4BFB-B880-CB5598A33994}" presName="node" presStyleLbl="node1" presStyleIdx="3" presStyleCnt="7">
        <dgm:presLayoutVars>
          <dgm:bulletEnabled val="1"/>
        </dgm:presLayoutVars>
      </dgm:prSet>
      <dgm:spPr/>
    </dgm:pt>
    <dgm:pt modelId="{6BB6F9A4-78AB-4EBE-AB00-4EE3769CB9F8}" type="pres">
      <dgm:prSet presAssocID="{563D00D3-1EF2-4AC6-AD9F-0A7E5290F751}" presName="sibTrans" presStyleLbl="sibTrans2D1" presStyleIdx="3" presStyleCnt="6"/>
      <dgm:spPr/>
    </dgm:pt>
    <dgm:pt modelId="{65A8A3F6-CF1F-4A2F-A3E5-F48C1FED9752}" type="pres">
      <dgm:prSet presAssocID="{563D00D3-1EF2-4AC6-AD9F-0A7E5290F751}" presName="connectorText" presStyleLbl="sibTrans2D1" presStyleIdx="3" presStyleCnt="6"/>
      <dgm:spPr/>
    </dgm:pt>
    <dgm:pt modelId="{509ED4F6-5A7D-4AF9-A54C-14134616A805}" type="pres">
      <dgm:prSet presAssocID="{B0F4FA5B-4C6F-420C-A417-70FEB7160CA5}" presName="node" presStyleLbl="node1" presStyleIdx="4" presStyleCnt="7">
        <dgm:presLayoutVars>
          <dgm:bulletEnabled val="1"/>
        </dgm:presLayoutVars>
      </dgm:prSet>
      <dgm:spPr/>
    </dgm:pt>
    <dgm:pt modelId="{ABDCC1F7-B861-49FA-B703-8C09BD4E1D13}" type="pres">
      <dgm:prSet presAssocID="{2B895A24-6334-49CF-8E56-9EAEFD60833B}" presName="sibTrans" presStyleLbl="sibTrans2D1" presStyleIdx="4" presStyleCnt="6"/>
      <dgm:spPr/>
    </dgm:pt>
    <dgm:pt modelId="{DF7D0A57-31B9-4D45-9470-C5245AB5A932}" type="pres">
      <dgm:prSet presAssocID="{2B895A24-6334-49CF-8E56-9EAEFD60833B}" presName="connectorText" presStyleLbl="sibTrans2D1" presStyleIdx="4" presStyleCnt="6"/>
      <dgm:spPr/>
    </dgm:pt>
    <dgm:pt modelId="{0120BDCD-17D5-493E-914A-02C82D87EDBC}" type="pres">
      <dgm:prSet presAssocID="{098EFF4F-82D4-4D50-9FFA-15D1507A1D4B}" presName="node" presStyleLbl="node1" presStyleIdx="5" presStyleCnt="7">
        <dgm:presLayoutVars>
          <dgm:bulletEnabled val="1"/>
        </dgm:presLayoutVars>
      </dgm:prSet>
      <dgm:spPr/>
    </dgm:pt>
    <dgm:pt modelId="{33419E12-CE4C-430A-A27B-06594154AF5B}" type="pres">
      <dgm:prSet presAssocID="{EC3538CF-0CDF-401E-A8E6-50068AC22D34}" presName="sibTrans" presStyleLbl="sibTrans2D1" presStyleIdx="5" presStyleCnt="6"/>
      <dgm:spPr/>
    </dgm:pt>
    <dgm:pt modelId="{2C30AA81-B3D9-4F7D-B0B5-93846A51900F}" type="pres">
      <dgm:prSet presAssocID="{EC3538CF-0CDF-401E-A8E6-50068AC22D34}" presName="connectorText" presStyleLbl="sibTrans2D1" presStyleIdx="5" presStyleCnt="6"/>
      <dgm:spPr/>
    </dgm:pt>
    <dgm:pt modelId="{98FF956E-A2E6-4167-B535-2564228675EA}" type="pres">
      <dgm:prSet presAssocID="{7ACB4C3B-122B-47C9-972F-5E146004A465}" presName="node" presStyleLbl="node1" presStyleIdx="6" presStyleCnt="7">
        <dgm:presLayoutVars>
          <dgm:bulletEnabled val="1"/>
        </dgm:presLayoutVars>
      </dgm:prSet>
      <dgm:spPr/>
    </dgm:pt>
  </dgm:ptLst>
  <dgm:cxnLst>
    <dgm:cxn modelId="{2E20BC00-5F84-4C59-A4B4-0EF711B2704D}" srcId="{97666C01-92B3-4826-A470-55DC7E7DD0B6}" destId="{B0F4FA5B-4C6F-420C-A417-70FEB7160CA5}" srcOrd="4" destOrd="0" parTransId="{BCB512B5-E363-428F-A1EC-0F4AAA2CC7FC}" sibTransId="{2B895A24-6334-49CF-8E56-9EAEFD60833B}"/>
    <dgm:cxn modelId="{7CF4D202-1FFF-46BC-8F4D-2F29C065EB91}" type="presOf" srcId="{D9A0AB9B-0842-464E-B258-AFD388A13F16}" destId="{BC8F3C63-1A0E-46B4-B049-0B257B6E0D01}" srcOrd="0" destOrd="0" presId="urn:microsoft.com/office/officeart/2005/8/layout/process5"/>
    <dgm:cxn modelId="{F2758D03-1B95-4BA4-BF42-18D839C9FC50}" type="presOf" srcId="{7ACB4C3B-122B-47C9-972F-5E146004A465}" destId="{98FF956E-A2E6-4167-B535-2564228675EA}" srcOrd="0" destOrd="0" presId="urn:microsoft.com/office/officeart/2005/8/layout/process5"/>
    <dgm:cxn modelId="{E7200409-9929-4D97-8788-825A5121C1AC}" type="presOf" srcId="{EC3538CF-0CDF-401E-A8E6-50068AC22D34}" destId="{2C30AA81-B3D9-4F7D-B0B5-93846A51900F}" srcOrd="1" destOrd="0" presId="urn:microsoft.com/office/officeart/2005/8/layout/process5"/>
    <dgm:cxn modelId="{19AF050C-D19F-4E63-80C3-909E58A8D3BA}" srcId="{97666C01-92B3-4826-A470-55DC7E7DD0B6}" destId="{E83D99C1-60CD-4476-B650-3A284ADCF204}" srcOrd="1" destOrd="0" parTransId="{8D6715BB-2937-4983-91F7-2DDC6D2E3973}" sibTransId="{A851372B-7549-48ED-8DA3-1F1BE7D1DEE8}"/>
    <dgm:cxn modelId="{BFA4C00C-6C5A-4984-B818-46B75D7AC818}" srcId="{97666C01-92B3-4826-A470-55DC7E7DD0B6}" destId="{D9A0AB9B-0842-464E-B258-AFD388A13F16}" srcOrd="2" destOrd="0" parTransId="{4219B0D2-BEFF-414A-9D9D-D081B9B8EF2A}" sibTransId="{E2D6CBEF-6224-4F83-B37F-115A98BF67ED}"/>
    <dgm:cxn modelId="{DAA6AF14-14D4-427A-8D0E-5CEAF8A29276}" type="presOf" srcId="{97666C01-92B3-4826-A470-55DC7E7DD0B6}" destId="{EB558C2B-67AB-4214-A42E-F8C74E5A820B}" srcOrd="0" destOrd="0" presId="urn:microsoft.com/office/officeart/2005/8/layout/process5"/>
    <dgm:cxn modelId="{BCF1E215-CD79-4E20-A065-153C322F7167}" srcId="{97666C01-92B3-4826-A470-55DC7E7DD0B6}" destId="{7ACB4C3B-122B-47C9-972F-5E146004A465}" srcOrd="6" destOrd="0" parTransId="{2BCFAE88-F765-4185-9912-F0EF08A272AF}" sibTransId="{6FFB996D-12C1-4129-8D9C-D8C2663DCA69}"/>
    <dgm:cxn modelId="{499B1420-9D12-4046-92F3-F8FFB988A358}" type="presOf" srcId="{CA402BEE-F112-4BFB-B880-CB5598A33994}" destId="{277381E6-693C-4ECC-BC1C-124FA789387A}" srcOrd="0" destOrd="0" presId="urn:microsoft.com/office/officeart/2005/8/layout/process5"/>
    <dgm:cxn modelId="{8068BD27-1BF2-4E5D-9689-7233F5804ACA}" type="presOf" srcId="{E83D99C1-60CD-4476-B650-3A284ADCF204}" destId="{667A18F0-28B6-4F39-85F2-078B3CF0DA8E}" srcOrd="0" destOrd="0" presId="urn:microsoft.com/office/officeart/2005/8/layout/process5"/>
    <dgm:cxn modelId="{019FE12B-18A7-44FC-A2A1-99F4005A2F30}" type="presOf" srcId="{563D00D3-1EF2-4AC6-AD9F-0A7E5290F751}" destId="{6BB6F9A4-78AB-4EBE-AB00-4EE3769CB9F8}" srcOrd="0" destOrd="0" presId="urn:microsoft.com/office/officeart/2005/8/layout/process5"/>
    <dgm:cxn modelId="{45A9CB3C-5E5F-4E54-B1C8-CED3CEEDEC18}" type="presOf" srcId="{E2D6CBEF-6224-4F83-B37F-115A98BF67ED}" destId="{A393295B-11BC-4F12-9FA5-1848037EE213}" srcOrd="1" destOrd="0" presId="urn:microsoft.com/office/officeart/2005/8/layout/process5"/>
    <dgm:cxn modelId="{4975AE3D-49D2-40C9-803F-3C2732DA7944}" type="presOf" srcId="{2B895A24-6334-49CF-8E56-9EAEFD60833B}" destId="{ABDCC1F7-B861-49FA-B703-8C09BD4E1D13}" srcOrd="0" destOrd="0" presId="urn:microsoft.com/office/officeart/2005/8/layout/process5"/>
    <dgm:cxn modelId="{AF4FAE69-4491-47BF-A1EE-808461FBACDC}" type="presOf" srcId="{A851372B-7549-48ED-8DA3-1F1BE7D1DEE8}" destId="{3AE15342-6706-4AA1-994A-F8D00DAE747A}" srcOrd="0" destOrd="0" presId="urn:microsoft.com/office/officeart/2005/8/layout/process5"/>
    <dgm:cxn modelId="{0499706E-4EAC-41BF-AFBB-66A31F1D0BAD}" type="presOf" srcId="{2B895A24-6334-49CF-8E56-9EAEFD60833B}" destId="{DF7D0A57-31B9-4D45-9470-C5245AB5A932}" srcOrd="1" destOrd="0" presId="urn:microsoft.com/office/officeart/2005/8/layout/process5"/>
    <dgm:cxn modelId="{86CCBB4F-C041-403C-A5C4-9F6DC63556CF}" type="presOf" srcId="{5606512A-0ED6-4684-807B-C0F8D2263882}" destId="{12B0C2F2-7203-40A8-AA80-0167776EF853}" srcOrd="0" destOrd="0" presId="urn:microsoft.com/office/officeart/2005/8/layout/process5"/>
    <dgm:cxn modelId="{20DA7953-7DD7-4D80-AD7E-EF7002D96E25}" srcId="{97666C01-92B3-4826-A470-55DC7E7DD0B6}" destId="{CA402BEE-F112-4BFB-B880-CB5598A33994}" srcOrd="3" destOrd="0" parTransId="{4DC28C37-22C7-4EC1-B78D-779C65132870}" sibTransId="{563D00D3-1EF2-4AC6-AD9F-0A7E5290F751}"/>
    <dgm:cxn modelId="{BDC47854-DF56-4571-804D-CD386EAAA402}" type="presOf" srcId="{A851372B-7549-48ED-8DA3-1F1BE7D1DEE8}" destId="{AB3E1272-BD46-4557-AEB6-BD3F61740F32}" srcOrd="1" destOrd="0" presId="urn:microsoft.com/office/officeart/2005/8/layout/process5"/>
    <dgm:cxn modelId="{EB958A75-1106-4460-852F-BADBAA9D0018}" type="presOf" srcId="{22E0B74F-0748-4F23-8110-C259F8A4FB2B}" destId="{C14E8D73-AD07-4CF1-820D-E50DF3CA6F74}" srcOrd="0" destOrd="0" presId="urn:microsoft.com/office/officeart/2005/8/layout/process5"/>
    <dgm:cxn modelId="{FC744C7C-6A9B-4811-91E2-510BCB4CA462}" type="presOf" srcId="{E2D6CBEF-6224-4F83-B37F-115A98BF67ED}" destId="{EFB233CA-F895-4115-BD95-3AF54E46B574}" srcOrd="0" destOrd="0" presId="urn:microsoft.com/office/officeart/2005/8/layout/process5"/>
    <dgm:cxn modelId="{D1EF6C7E-9928-4FBE-94D4-420972040205}" type="presOf" srcId="{B0F4FA5B-4C6F-420C-A417-70FEB7160CA5}" destId="{509ED4F6-5A7D-4AF9-A54C-14134616A805}" srcOrd="0" destOrd="0" presId="urn:microsoft.com/office/officeart/2005/8/layout/process5"/>
    <dgm:cxn modelId="{3E8DDD8A-AA38-40E7-8A2C-BF6EE6515F24}" srcId="{97666C01-92B3-4826-A470-55DC7E7DD0B6}" destId="{098EFF4F-82D4-4D50-9FFA-15D1507A1D4B}" srcOrd="5" destOrd="0" parTransId="{B28A1ACC-C44C-4F5F-9734-718F58795C0F}" sibTransId="{EC3538CF-0CDF-401E-A8E6-50068AC22D34}"/>
    <dgm:cxn modelId="{24935DB4-C883-4F54-A8A5-A3252DF2926B}" srcId="{97666C01-92B3-4826-A470-55DC7E7DD0B6}" destId="{22E0B74F-0748-4F23-8110-C259F8A4FB2B}" srcOrd="0" destOrd="0" parTransId="{7BE00BEB-340F-47FA-B49A-5E655C8752D8}" sibTransId="{5606512A-0ED6-4684-807B-C0F8D2263882}"/>
    <dgm:cxn modelId="{394EA2C5-A14E-422C-912C-3E523C093780}" type="presOf" srcId="{563D00D3-1EF2-4AC6-AD9F-0A7E5290F751}" destId="{65A8A3F6-CF1F-4A2F-A3E5-F48C1FED9752}" srcOrd="1" destOrd="0" presId="urn:microsoft.com/office/officeart/2005/8/layout/process5"/>
    <dgm:cxn modelId="{3381CBC9-A141-4743-B185-D8F9448B692C}" type="presOf" srcId="{098EFF4F-82D4-4D50-9FFA-15D1507A1D4B}" destId="{0120BDCD-17D5-493E-914A-02C82D87EDBC}" srcOrd="0" destOrd="0" presId="urn:microsoft.com/office/officeart/2005/8/layout/process5"/>
    <dgm:cxn modelId="{522355D0-10B2-41B0-9C87-EEE8FF89CD52}" type="presOf" srcId="{EC3538CF-0CDF-401E-A8E6-50068AC22D34}" destId="{33419E12-CE4C-430A-A27B-06594154AF5B}" srcOrd="0" destOrd="0" presId="urn:microsoft.com/office/officeart/2005/8/layout/process5"/>
    <dgm:cxn modelId="{6BACF0DD-6F00-40E0-9AD9-C5B64C92C999}" type="presOf" srcId="{5606512A-0ED6-4684-807B-C0F8D2263882}" destId="{4D165E58-39F0-45E9-BFB1-021FB96EF363}" srcOrd="1" destOrd="0" presId="urn:microsoft.com/office/officeart/2005/8/layout/process5"/>
    <dgm:cxn modelId="{8C8A23AC-9188-4458-8C08-4F1815AAA1FB}" type="presParOf" srcId="{EB558C2B-67AB-4214-A42E-F8C74E5A820B}" destId="{C14E8D73-AD07-4CF1-820D-E50DF3CA6F74}" srcOrd="0" destOrd="0" presId="urn:microsoft.com/office/officeart/2005/8/layout/process5"/>
    <dgm:cxn modelId="{3B59C618-9B55-47CA-BEF5-B7F0F198BDB9}" type="presParOf" srcId="{EB558C2B-67AB-4214-A42E-F8C74E5A820B}" destId="{12B0C2F2-7203-40A8-AA80-0167776EF853}" srcOrd="1" destOrd="0" presId="urn:microsoft.com/office/officeart/2005/8/layout/process5"/>
    <dgm:cxn modelId="{139ED05C-4637-4BB4-9D98-AD782111AE00}" type="presParOf" srcId="{12B0C2F2-7203-40A8-AA80-0167776EF853}" destId="{4D165E58-39F0-45E9-BFB1-021FB96EF363}" srcOrd="0" destOrd="0" presId="urn:microsoft.com/office/officeart/2005/8/layout/process5"/>
    <dgm:cxn modelId="{69790510-E3E3-4662-8C9B-4E08B7FE952A}" type="presParOf" srcId="{EB558C2B-67AB-4214-A42E-F8C74E5A820B}" destId="{667A18F0-28B6-4F39-85F2-078B3CF0DA8E}" srcOrd="2" destOrd="0" presId="urn:microsoft.com/office/officeart/2005/8/layout/process5"/>
    <dgm:cxn modelId="{FB6B99BE-789A-4D9C-96BC-48331A18F190}" type="presParOf" srcId="{EB558C2B-67AB-4214-A42E-F8C74E5A820B}" destId="{3AE15342-6706-4AA1-994A-F8D00DAE747A}" srcOrd="3" destOrd="0" presId="urn:microsoft.com/office/officeart/2005/8/layout/process5"/>
    <dgm:cxn modelId="{F00BFAAE-BA9A-4AB2-A5BD-1B956A966892}" type="presParOf" srcId="{3AE15342-6706-4AA1-994A-F8D00DAE747A}" destId="{AB3E1272-BD46-4557-AEB6-BD3F61740F32}" srcOrd="0" destOrd="0" presId="urn:microsoft.com/office/officeart/2005/8/layout/process5"/>
    <dgm:cxn modelId="{926707E5-4060-4E1A-AC30-6CAF0B1C3C19}" type="presParOf" srcId="{EB558C2B-67AB-4214-A42E-F8C74E5A820B}" destId="{BC8F3C63-1A0E-46B4-B049-0B257B6E0D01}" srcOrd="4" destOrd="0" presId="urn:microsoft.com/office/officeart/2005/8/layout/process5"/>
    <dgm:cxn modelId="{42E25922-F520-4E1A-80A1-BBD512DCB224}" type="presParOf" srcId="{EB558C2B-67AB-4214-A42E-F8C74E5A820B}" destId="{EFB233CA-F895-4115-BD95-3AF54E46B574}" srcOrd="5" destOrd="0" presId="urn:microsoft.com/office/officeart/2005/8/layout/process5"/>
    <dgm:cxn modelId="{57712BF1-DF32-4F1B-8FB3-9BB09216D90F}" type="presParOf" srcId="{EFB233CA-F895-4115-BD95-3AF54E46B574}" destId="{A393295B-11BC-4F12-9FA5-1848037EE213}" srcOrd="0" destOrd="0" presId="urn:microsoft.com/office/officeart/2005/8/layout/process5"/>
    <dgm:cxn modelId="{80750C32-3A66-41D4-9C18-72E255E88E20}" type="presParOf" srcId="{EB558C2B-67AB-4214-A42E-F8C74E5A820B}" destId="{277381E6-693C-4ECC-BC1C-124FA789387A}" srcOrd="6" destOrd="0" presId="urn:microsoft.com/office/officeart/2005/8/layout/process5"/>
    <dgm:cxn modelId="{0329C934-0DF1-421B-8DB4-43B786AFDB15}" type="presParOf" srcId="{EB558C2B-67AB-4214-A42E-F8C74E5A820B}" destId="{6BB6F9A4-78AB-4EBE-AB00-4EE3769CB9F8}" srcOrd="7" destOrd="0" presId="urn:microsoft.com/office/officeart/2005/8/layout/process5"/>
    <dgm:cxn modelId="{C1E6EA56-16AE-44E4-A27F-B14653504BF2}" type="presParOf" srcId="{6BB6F9A4-78AB-4EBE-AB00-4EE3769CB9F8}" destId="{65A8A3F6-CF1F-4A2F-A3E5-F48C1FED9752}" srcOrd="0" destOrd="0" presId="urn:microsoft.com/office/officeart/2005/8/layout/process5"/>
    <dgm:cxn modelId="{63ACFA0D-4F4A-4177-AFAE-4ACE254A3881}" type="presParOf" srcId="{EB558C2B-67AB-4214-A42E-F8C74E5A820B}" destId="{509ED4F6-5A7D-4AF9-A54C-14134616A805}" srcOrd="8" destOrd="0" presId="urn:microsoft.com/office/officeart/2005/8/layout/process5"/>
    <dgm:cxn modelId="{C8E0184D-0006-48C5-AB10-EB8D9254DC79}" type="presParOf" srcId="{EB558C2B-67AB-4214-A42E-F8C74E5A820B}" destId="{ABDCC1F7-B861-49FA-B703-8C09BD4E1D13}" srcOrd="9" destOrd="0" presId="urn:microsoft.com/office/officeart/2005/8/layout/process5"/>
    <dgm:cxn modelId="{498F2545-D440-4E37-B866-271A80E97DDB}" type="presParOf" srcId="{ABDCC1F7-B861-49FA-B703-8C09BD4E1D13}" destId="{DF7D0A57-31B9-4D45-9470-C5245AB5A932}" srcOrd="0" destOrd="0" presId="urn:microsoft.com/office/officeart/2005/8/layout/process5"/>
    <dgm:cxn modelId="{2407B504-5028-4DCA-8262-4666F67B8B51}" type="presParOf" srcId="{EB558C2B-67AB-4214-A42E-F8C74E5A820B}" destId="{0120BDCD-17D5-493E-914A-02C82D87EDBC}" srcOrd="10" destOrd="0" presId="urn:microsoft.com/office/officeart/2005/8/layout/process5"/>
    <dgm:cxn modelId="{F038052A-DB4D-4B45-AFE8-F3209F36FB1C}" type="presParOf" srcId="{EB558C2B-67AB-4214-A42E-F8C74E5A820B}" destId="{33419E12-CE4C-430A-A27B-06594154AF5B}" srcOrd="11" destOrd="0" presId="urn:microsoft.com/office/officeart/2005/8/layout/process5"/>
    <dgm:cxn modelId="{17619785-7183-4A18-97AB-7A88DA0E77FD}" type="presParOf" srcId="{33419E12-CE4C-430A-A27B-06594154AF5B}" destId="{2C30AA81-B3D9-4F7D-B0B5-93846A51900F}" srcOrd="0" destOrd="0" presId="urn:microsoft.com/office/officeart/2005/8/layout/process5"/>
    <dgm:cxn modelId="{F1A299A2-38A4-41BD-84F2-B13C284DCD26}" type="presParOf" srcId="{EB558C2B-67AB-4214-A42E-F8C74E5A820B}" destId="{98FF956E-A2E6-4167-B535-2564228675EA}"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bg2">
            <a:lumMod val="1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rgbClr val="FF0000"/>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BB39D-A395-46F3-9855-ABBC8A5A9269}">
      <dsp:nvSpPr>
        <dsp:cNvPr id="0" name=""/>
        <dsp:cNvSpPr/>
      </dsp:nvSpPr>
      <dsp:spPr>
        <a:xfrm>
          <a:off x="31640" y="155548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b="1" kern="1200" dirty="0"/>
            <a:t>OSKARŻYCIEL</a:t>
          </a:r>
        </a:p>
      </dsp:txBody>
      <dsp:txXfrm>
        <a:off x="70560" y="1594403"/>
        <a:ext cx="2579826" cy="1250993"/>
      </dsp:txXfrm>
    </dsp:sp>
    <dsp:sp modelId="{696C574F-2FAF-4F6E-9A18-2EB3FDB40FC1}">
      <dsp:nvSpPr>
        <dsp:cNvPr id="0" name=""/>
        <dsp:cNvSpPr/>
      </dsp:nvSpPr>
      <dsp:spPr>
        <a:xfrm rot="18061839">
          <a:off x="2293530" y="1492684"/>
          <a:ext cx="1633741" cy="54492"/>
        </a:xfrm>
        <a:custGeom>
          <a:avLst/>
          <a:gdLst/>
          <a:ahLst/>
          <a:cxnLst/>
          <a:rect l="0" t="0" r="0" b="0"/>
          <a:pathLst>
            <a:path>
              <a:moveTo>
                <a:pt x="0" y="27246"/>
              </a:moveTo>
              <a:lnTo>
                <a:pt x="1633741"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69557" y="1479086"/>
        <a:ext cx="81687" cy="81687"/>
      </dsp:txXfrm>
    </dsp:sp>
    <dsp:sp modelId="{7DFE301B-157E-4C52-9076-19044195C47F}">
      <dsp:nvSpPr>
        <dsp:cNvPr id="0" name=""/>
        <dsp:cNvSpPr/>
      </dsp:nvSpPr>
      <dsp:spPr>
        <a:xfrm>
          <a:off x="3531495" y="15554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PUBLICZNY</a:t>
          </a:r>
        </a:p>
      </dsp:txBody>
      <dsp:txXfrm>
        <a:off x="3570415" y="194463"/>
        <a:ext cx="2579826" cy="1250993"/>
      </dsp:txXfrm>
    </dsp:sp>
    <dsp:sp modelId="{B43C18C3-8FF1-45DF-BF20-3017B568A641}">
      <dsp:nvSpPr>
        <dsp:cNvPr id="0" name=""/>
        <dsp:cNvSpPr/>
      </dsp:nvSpPr>
      <dsp:spPr>
        <a:xfrm rot="69827">
          <a:off x="2689218" y="2201390"/>
          <a:ext cx="860357" cy="54492"/>
        </a:xfrm>
        <a:custGeom>
          <a:avLst/>
          <a:gdLst/>
          <a:ahLst/>
          <a:cxnLst/>
          <a:rect l="0" t="0" r="0" b="0"/>
          <a:pathLst>
            <a:path>
              <a:moveTo>
                <a:pt x="0" y="27246"/>
              </a:moveTo>
              <a:lnTo>
                <a:pt x="860357"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097888" y="2207128"/>
        <a:ext cx="43017" cy="43017"/>
      </dsp:txXfrm>
    </dsp:sp>
    <dsp:sp modelId="{F3871BEB-2571-4CE8-8C7A-25B34C5B1948}">
      <dsp:nvSpPr>
        <dsp:cNvPr id="0" name=""/>
        <dsp:cNvSpPr/>
      </dsp:nvSpPr>
      <dsp:spPr>
        <a:xfrm>
          <a:off x="3549487" y="1572957"/>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POSIŁKOWY</a:t>
          </a:r>
        </a:p>
      </dsp:txBody>
      <dsp:txXfrm>
        <a:off x="3588407" y="1611877"/>
        <a:ext cx="2579826" cy="1250993"/>
      </dsp:txXfrm>
    </dsp:sp>
    <dsp:sp modelId="{C71FEFAE-D9C5-4F67-921D-DC1A5B64C724}">
      <dsp:nvSpPr>
        <dsp:cNvPr id="0" name=""/>
        <dsp:cNvSpPr/>
      </dsp:nvSpPr>
      <dsp:spPr>
        <a:xfrm rot="3619236">
          <a:off x="2252004" y="2945213"/>
          <a:ext cx="1732393" cy="54492"/>
        </a:xfrm>
        <a:custGeom>
          <a:avLst/>
          <a:gdLst/>
          <a:ahLst/>
          <a:cxnLst/>
          <a:rect l="0" t="0" r="0" b="0"/>
          <a:pathLst>
            <a:path>
              <a:moveTo>
                <a:pt x="0" y="27246"/>
              </a:moveTo>
              <a:lnTo>
                <a:pt x="1732393" y="27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l-PL" sz="600" kern="1200"/>
        </a:p>
      </dsp:txBody>
      <dsp:txXfrm>
        <a:off x="3074891" y="2929150"/>
        <a:ext cx="86619" cy="86619"/>
      </dsp:txXfrm>
    </dsp:sp>
    <dsp:sp modelId="{20056DB1-97BB-4BCE-8F47-FF7A460D3A3E}">
      <dsp:nvSpPr>
        <dsp:cNvPr id="0" name=""/>
        <dsp:cNvSpPr/>
      </dsp:nvSpPr>
      <dsp:spPr>
        <a:xfrm>
          <a:off x="3547095" y="3060603"/>
          <a:ext cx="2657666" cy="1328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l-PL" sz="2900" kern="1200" dirty="0"/>
            <a:t>PRYWATNY</a:t>
          </a:r>
        </a:p>
      </dsp:txBody>
      <dsp:txXfrm>
        <a:off x="3586015" y="3099523"/>
        <a:ext cx="2579826" cy="12509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D5423-8780-4362-B896-E0779E017ED4}">
      <dsp:nvSpPr>
        <dsp:cNvPr id="0" name=""/>
        <dsp:cNvSpPr/>
      </dsp:nvSpPr>
      <dsp:spPr>
        <a:xfrm>
          <a:off x="800" y="2397922"/>
          <a:ext cx="2105019" cy="112870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osoba podejrzana</a:t>
          </a:r>
        </a:p>
      </dsp:txBody>
      <dsp:txXfrm>
        <a:off x="33859" y="2430981"/>
        <a:ext cx="2038901" cy="1062586"/>
      </dsp:txXfrm>
    </dsp:sp>
    <dsp:sp modelId="{3A3CD4FB-7025-48F8-8843-C573FDB240AB}">
      <dsp:nvSpPr>
        <dsp:cNvPr id="0" name=""/>
        <dsp:cNvSpPr/>
      </dsp:nvSpPr>
      <dsp:spPr>
        <a:xfrm>
          <a:off x="2446736" y="2539538"/>
          <a:ext cx="722741" cy="8454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2446736" y="2708632"/>
        <a:ext cx="505919" cy="507283"/>
      </dsp:txXfrm>
    </dsp:sp>
    <dsp:sp modelId="{2FBF3C6A-8A86-4ED1-805D-29C3331B9636}">
      <dsp:nvSpPr>
        <dsp:cNvPr id="0" name=""/>
        <dsp:cNvSpPr/>
      </dsp:nvSpPr>
      <dsp:spPr>
        <a:xfrm>
          <a:off x="3469484" y="2397922"/>
          <a:ext cx="2105019" cy="112870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podejrzany</a:t>
          </a:r>
        </a:p>
      </dsp:txBody>
      <dsp:txXfrm>
        <a:off x="3502543" y="2430981"/>
        <a:ext cx="2038901" cy="1062586"/>
      </dsp:txXfrm>
    </dsp:sp>
    <dsp:sp modelId="{17234832-0262-4783-B24B-0D5B4EA7AF1A}">
      <dsp:nvSpPr>
        <dsp:cNvPr id="0" name=""/>
        <dsp:cNvSpPr/>
      </dsp:nvSpPr>
      <dsp:spPr>
        <a:xfrm>
          <a:off x="5915419" y="2539538"/>
          <a:ext cx="722741" cy="8454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pl-PL" sz="2300" kern="1200"/>
        </a:p>
      </dsp:txBody>
      <dsp:txXfrm>
        <a:off x="5915419" y="2708632"/>
        <a:ext cx="505919" cy="507283"/>
      </dsp:txXfrm>
    </dsp:sp>
    <dsp:sp modelId="{00189F8B-D5F3-4022-BC48-B9BC4A89A1C0}">
      <dsp:nvSpPr>
        <dsp:cNvPr id="0" name=""/>
        <dsp:cNvSpPr/>
      </dsp:nvSpPr>
      <dsp:spPr>
        <a:xfrm>
          <a:off x="6938167" y="2397922"/>
          <a:ext cx="2105019" cy="112870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kern="1200" dirty="0"/>
            <a:t>oskarżony </a:t>
          </a:r>
        </a:p>
      </dsp:txBody>
      <dsp:txXfrm>
        <a:off x="6971226" y="2430981"/>
        <a:ext cx="2038901" cy="106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4E8D73-AD07-4CF1-820D-E50DF3CA6F74}">
      <dsp:nvSpPr>
        <dsp:cNvPr id="0" name=""/>
        <dsp:cNvSpPr/>
      </dsp:nvSpPr>
      <dsp:spPr>
        <a:xfrm>
          <a:off x="398445" y="1808"/>
          <a:ext cx="1517202" cy="910321"/>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b="1" kern="1200" dirty="0"/>
            <a:t>umorzenie / odmowa wszczęcia </a:t>
          </a:r>
          <a:r>
            <a:rPr lang="pl-PL" sz="1400" kern="1200" dirty="0"/>
            <a:t>postępowania przygotowawczego</a:t>
          </a:r>
        </a:p>
      </dsp:txBody>
      <dsp:txXfrm>
        <a:off x="425107" y="28470"/>
        <a:ext cx="1463878" cy="856997"/>
      </dsp:txXfrm>
    </dsp:sp>
    <dsp:sp modelId="{12B0C2F2-7203-40A8-AA80-0167776EF853}">
      <dsp:nvSpPr>
        <dsp:cNvPr id="0" name=""/>
        <dsp:cNvSpPr/>
      </dsp:nvSpPr>
      <dsp:spPr>
        <a:xfrm>
          <a:off x="2049162"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049162" y="344089"/>
        <a:ext cx="225152" cy="225760"/>
      </dsp:txXfrm>
    </dsp:sp>
    <dsp:sp modelId="{667A18F0-28B6-4F39-85F2-078B3CF0DA8E}">
      <dsp:nvSpPr>
        <dsp:cNvPr id="0" name=""/>
        <dsp:cNvSpPr/>
      </dsp:nvSpPr>
      <dsp:spPr>
        <a:xfrm>
          <a:off x="2522529" y="1808"/>
          <a:ext cx="1517202" cy="910321"/>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zażalenie pokrzywdzonego do sądu</a:t>
          </a:r>
        </a:p>
      </dsp:txBody>
      <dsp:txXfrm>
        <a:off x="2549191" y="28470"/>
        <a:ext cx="1463878" cy="856997"/>
      </dsp:txXfrm>
    </dsp:sp>
    <dsp:sp modelId="{3AE15342-6706-4AA1-994A-F8D00DAE747A}">
      <dsp:nvSpPr>
        <dsp:cNvPr id="0" name=""/>
        <dsp:cNvSpPr/>
      </dsp:nvSpPr>
      <dsp:spPr>
        <a:xfrm>
          <a:off x="4173246" y="2688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4173246" y="344089"/>
        <a:ext cx="225152" cy="225760"/>
      </dsp:txXfrm>
    </dsp:sp>
    <dsp:sp modelId="{BC8F3C63-1A0E-46B4-B049-0B257B6E0D01}">
      <dsp:nvSpPr>
        <dsp:cNvPr id="0" name=""/>
        <dsp:cNvSpPr/>
      </dsp:nvSpPr>
      <dsp:spPr>
        <a:xfrm>
          <a:off x="4646613" y="1808"/>
          <a:ext cx="1517202" cy="910321"/>
        </a:xfrm>
        <a:prstGeom prst="roundRect">
          <a:avLst>
            <a:gd name="adj" fmla="val 10000"/>
          </a:avLst>
        </a:prstGeom>
        <a:solidFill>
          <a:srgbClr val="7093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uchylenie postanowienia  przez sąd</a:t>
          </a:r>
        </a:p>
      </dsp:txBody>
      <dsp:txXfrm>
        <a:off x="4673275" y="28470"/>
        <a:ext cx="1463878" cy="856997"/>
      </dsp:txXfrm>
    </dsp:sp>
    <dsp:sp modelId="{EFB233CA-F895-4115-BD95-3AF54E46B574}">
      <dsp:nvSpPr>
        <dsp:cNvPr id="0" name=""/>
        <dsp:cNvSpPr/>
      </dsp:nvSpPr>
      <dsp:spPr>
        <a:xfrm rot="5400000">
          <a:off x="5244391" y="1018334"/>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5292334" y="1045644"/>
        <a:ext cx="225760" cy="225152"/>
      </dsp:txXfrm>
    </dsp:sp>
    <dsp:sp modelId="{277381E6-693C-4ECC-BC1C-124FA789387A}">
      <dsp:nvSpPr>
        <dsp:cNvPr id="0" name=""/>
        <dsp:cNvSpPr/>
      </dsp:nvSpPr>
      <dsp:spPr>
        <a:xfrm>
          <a:off x="4646613" y="1519011"/>
          <a:ext cx="1517202" cy="91032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kontynuacja postępowania przygotowawczego i ponowne </a:t>
          </a:r>
          <a:r>
            <a:rPr lang="pl-PL" sz="1000" b="1" kern="1200" dirty="0"/>
            <a:t>umorzenie / odmowa wszczęcia</a:t>
          </a:r>
        </a:p>
      </dsp:txBody>
      <dsp:txXfrm>
        <a:off x="4673275" y="1545673"/>
        <a:ext cx="1463878" cy="856997"/>
      </dsp:txXfrm>
    </dsp:sp>
    <dsp:sp modelId="{6BB6F9A4-78AB-4EBE-AB00-4EE3769CB9F8}">
      <dsp:nvSpPr>
        <dsp:cNvPr id="0" name=""/>
        <dsp:cNvSpPr/>
      </dsp:nvSpPr>
      <dsp:spPr>
        <a:xfrm rot="10800000">
          <a:off x="4191452"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4287946" y="1861291"/>
        <a:ext cx="225152" cy="225760"/>
      </dsp:txXfrm>
    </dsp:sp>
    <dsp:sp modelId="{509ED4F6-5A7D-4AF9-A54C-14134616A805}">
      <dsp:nvSpPr>
        <dsp:cNvPr id="0" name=""/>
        <dsp:cNvSpPr/>
      </dsp:nvSpPr>
      <dsp:spPr>
        <a:xfrm>
          <a:off x="2522529" y="1519011"/>
          <a:ext cx="1517202" cy="910321"/>
        </a:xfrm>
        <a:prstGeom prst="roundRect">
          <a:avLst>
            <a:gd name="adj" fmla="val 10000"/>
          </a:avLst>
        </a:prstGeom>
        <a:solidFill>
          <a:srgbClr val="3864B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zażalenie pokrzywdzonego do prokuratora nadrzędnego</a:t>
          </a:r>
        </a:p>
      </dsp:txBody>
      <dsp:txXfrm>
        <a:off x="2549191" y="1545673"/>
        <a:ext cx="1463878" cy="856997"/>
      </dsp:txXfrm>
    </dsp:sp>
    <dsp:sp modelId="{ABDCC1F7-B861-49FA-B703-8C09BD4E1D13}">
      <dsp:nvSpPr>
        <dsp:cNvPr id="0" name=""/>
        <dsp:cNvSpPr/>
      </dsp:nvSpPr>
      <dsp:spPr>
        <a:xfrm rot="10800000">
          <a:off x="2067368" y="1786038"/>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2163862" y="1861291"/>
        <a:ext cx="225152" cy="225760"/>
      </dsp:txXfrm>
    </dsp:sp>
    <dsp:sp modelId="{0120BDCD-17D5-493E-914A-02C82D87EDBC}">
      <dsp:nvSpPr>
        <dsp:cNvPr id="0" name=""/>
        <dsp:cNvSpPr/>
      </dsp:nvSpPr>
      <dsp:spPr>
        <a:xfrm>
          <a:off x="398445" y="1519011"/>
          <a:ext cx="1517202" cy="910321"/>
        </a:xfrm>
        <a:prstGeom prst="roundRect">
          <a:avLst>
            <a:gd name="adj" fmla="val 10000"/>
          </a:avLst>
        </a:prstGeom>
        <a:solidFill>
          <a:srgbClr val="32599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kern="1200" dirty="0"/>
            <a:t>utrzymanie zaskarżonego postanowienia w mocy przez prokuratora nadrzędnego</a:t>
          </a:r>
        </a:p>
      </dsp:txBody>
      <dsp:txXfrm>
        <a:off x="425107" y="1545673"/>
        <a:ext cx="1463878" cy="856997"/>
      </dsp:txXfrm>
    </dsp:sp>
    <dsp:sp modelId="{33419E12-CE4C-430A-A27B-06594154AF5B}">
      <dsp:nvSpPr>
        <dsp:cNvPr id="0" name=""/>
        <dsp:cNvSpPr/>
      </dsp:nvSpPr>
      <dsp:spPr>
        <a:xfrm rot="5400000">
          <a:off x="996223" y="2535536"/>
          <a:ext cx="321646" cy="37626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5400000">
        <a:off x="1044166" y="2562846"/>
        <a:ext cx="225760" cy="225152"/>
      </dsp:txXfrm>
    </dsp:sp>
    <dsp:sp modelId="{98FF956E-A2E6-4167-B535-2564228675EA}">
      <dsp:nvSpPr>
        <dsp:cNvPr id="0" name=""/>
        <dsp:cNvSpPr/>
      </dsp:nvSpPr>
      <dsp:spPr>
        <a:xfrm>
          <a:off x="398445" y="3036213"/>
          <a:ext cx="1517202" cy="910321"/>
        </a:xfrm>
        <a:prstGeom prst="roundRect">
          <a:avLst>
            <a:gd name="adj" fmla="val 10000"/>
          </a:avLst>
        </a:prstGeom>
        <a:solidFill>
          <a:srgbClr val="213B6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b="0" kern="1200" dirty="0"/>
            <a:t>pokrzywdzony nabywa prawo do wniesienia subsydiarnego AO</a:t>
          </a:r>
        </a:p>
      </dsp:txBody>
      <dsp:txXfrm>
        <a:off x="425107" y="3062875"/>
        <a:ext cx="1463878" cy="856997"/>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CCAE7-ADA0-47DE-859B-CD872D3748D6}" type="datetimeFigureOut">
              <a:rPr lang="pl-PL" smtClean="0"/>
              <a:t>27.10.2024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7E64A-5DC5-4561-932D-6575A0E0622A}" type="slidenum">
              <a:rPr lang="pl-PL" smtClean="0"/>
              <a:t>‹#›</a:t>
            </a:fld>
            <a:endParaRPr lang="pl-PL"/>
          </a:p>
        </p:txBody>
      </p:sp>
    </p:spTree>
    <p:extLst>
      <p:ext uri="{BB962C8B-B14F-4D97-AF65-F5344CB8AC3E}">
        <p14:creationId xmlns:p14="http://schemas.microsoft.com/office/powerpoint/2010/main" val="262006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t>1</a:t>
            </a:fld>
            <a:endParaRPr lang="pl-PL"/>
          </a:p>
        </p:txBody>
      </p:sp>
    </p:spTree>
    <p:extLst>
      <p:ext uri="{BB962C8B-B14F-4D97-AF65-F5344CB8AC3E}">
        <p14:creationId xmlns:p14="http://schemas.microsoft.com/office/powerpoint/2010/main" val="3361932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t>2</a:t>
            </a:fld>
            <a:endParaRPr lang="pl-PL"/>
          </a:p>
        </p:txBody>
      </p:sp>
    </p:spTree>
    <p:extLst>
      <p:ext uri="{BB962C8B-B14F-4D97-AF65-F5344CB8AC3E}">
        <p14:creationId xmlns:p14="http://schemas.microsoft.com/office/powerpoint/2010/main" val="2261520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D7E64A-5DC5-4561-932D-6575A0E0622A}" type="slidenum">
              <a:rPr lang="pl-PL" smtClean="0"/>
              <a:t>99</a:t>
            </a:fld>
            <a:endParaRPr lang="pl-PL"/>
          </a:p>
        </p:txBody>
      </p:sp>
    </p:spTree>
    <p:extLst>
      <p:ext uri="{BB962C8B-B14F-4D97-AF65-F5344CB8AC3E}">
        <p14:creationId xmlns:p14="http://schemas.microsoft.com/office/powerpoint/2010/main" val="98641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667FA0-9385-44FA-9E29-1F4CBD0CE166}" type="datetimeFigureOut">
              <a:rPr lang="pl-PL" smtClean="0"/>
              <a:t>27.10.2024</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27.10.2024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27.10.2024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27.10.2024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t>27.10.2024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27.10.2024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t>27.10.2024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667FA0-9385-44FA-9E29-1F4CBD0CE166}" type="datetimeFigureOut">
              <a:rPr lang="pl-PL" smtClean="0"/>
              <a:t>27.10.2024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27.10.2024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27.10.2024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t>27.10.2024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t>27.10.2024</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3" Type="http://schemas.openxmlformats.org/officeDocument/2006/relationships/hyperlink" Target="https://sip.lex.pl/#/document/16798683?unitId=art(165)par(3)&amp;cm=DOCUMENT" TargetMode="External"/><Relationship Id="rId18" Type="http://schemas.openxmlformats.org/officeDocument/2006/relationships/hyperlink" Target="https://sip.lex.pl/#/document/16798683?unitId=art(185)par(2)&amp;cm=DOCUMENT" TargetMode="External"/><Relationship Id="rId26" Type="http://schemas.openxmlformats.org/officeDocument/2006/relationships/hyperlink" Target="https://sip.lex.pl/#/document/16798683?unitId=art(269)&amp;cm=DOCUMENT" TargetMode="External"/><Relationship Id="rId21" Type="http://schemas.openxmlformats.org/officeDocument/2006/relationships/hyperlink" Target="https://sip.lex.pl/#/document/16798683?unitId=art(211(a))&amp;cm=DOCUMENT" TargetMode="External"/><Relationship Id="rId34" Type="http://schemas.openxmlformats.org/officeDocument/2006/relationships/hyperlink" Target="https://sip.lex.pl/#/document/16798683?unitId=art(286)par(1)&amp;cm=DOCUMENT" TargetMode="External"/><Relationship Id="rId7" Type="http://schemas.openxmlformats.org/officeDocument/2006/relationships/hyperlink" Target="https://sip.lex.pl/#/document/16798683?unitId=art(150)par(1)&amp;cm=DOCUMENT" TargetMode="External"/><Relationship Id="rId12" Type="http://schemas.openxmlformats.org/officeDocument/2006/relationships/hyperlink" Target="https://sip.lex.pl/#/document/16798683?unitId=art(165)par(1)&amp;cm=DOCUMENT" TargetMode="External"/><Relationship Id="rId17" Type="http://schemas.openxmlformats.org/officeDocument/2006/relationships/hyperlink" Target="https://sip.lex.pl/#/document/16798683?unitId=art(173)par(4)&amp;cm=DOCUMENT" TargetMode="External"/><Relationship Id="rId25" Type="http://schemas.openxmlformats.org/officeDocument/2006/relationships/hyperlink" Target="https://sip.lex.pl/#/document/16798683?unitId=art(265)par(2)&amp;cm=DOCUMENT" TargetMode="External"/><Relationship Id="rId33" Type="http://schemas.openxmlformats.org/officeDocument/2006/relationships/hyperlink" Target="https://sip.lex.pl/#/document/16798683?unitId=art(284)par(2)&amp;cm=DOCUMENT" TargetMode="External"/><Relationship Id="rId2" Type="http://schemas.openxmlformats.org/officeDocument/2006/relationships/hyperlink" Target="https://sip.lex.pl/#/document/16798683?unitId=art(140)&amp;cm=DOCUMENT" TargetMode="External"/><Relationship Id="rId16" Type="http://schemas.openxmlformats.org/officeDocument/2006/relationships/hyperlink" Target="https://sip.lex.pl/#/document/16798683?unitId=art(173)par(3)&amp;cm=DOCUMENT" TargetMode="External"/><Relationship Id="rId20" Type="http://schemas.openxmlformats.org/officeDocument/2006/relationships/hyperlink" Target="https://sip.lex.pl/#/document/16798683?unitId=art(210)par(2)&amp;cm=DOCUMENT" TargetMode="External"/><Relationship Id="rId29" Type="http://schemas.openxmlformats.org/officeDocument/2006/relationships/hyperlink" Target="https://sip.lex.pl/#/document/16798683?unitId=art(278)par(3(a))&amp;cm=DOCUMENT" TargetMode="External"/><Relationship Id="rId1" Type="http://schemas.openxmlformats.org/officeDocument/2006/relationships/slideLayout" Target="../slideLayouts/slideLayout2.xml"/><Relationship Id="rId6" Type="http://schemas.openxmlformats.org/officeDocument/2006/relationships/hyperlink" Target="https://sip.lex.pl/#/document/16798683?unitId=art(149)&amp;cm=DOCUMENT" TargetMode="External"/><Relationship Id="rId11" Type="http://schemas.openxmlformats.org/officeDocument/2006/relationships/hyperlink" Target="https://sip.lex.pl/#/document/16798683?unitId=art(163)par(4)&amp;cm=DOCUMENT" TargetMode="External"/><Relationship Id="rId24" Type="http://schemas.openxmlformats.org/officeDocument/2006/relationships/hyperlink" Target="https://sip.lex.pl/#/document/16798683?unitId=art(265)par(1)&amp;cm=DOCUMENT" TargetMode="External"/><Relationship Id="rId32" Type="http://schemas.openxmlformats.org/officeDocument/2006/relationships/hyperlink" Target="https://sip.lex.pl/#/document/16798683?unitId=art(284)par(1)&amp;cm=DOCUMENT" TargetMode="External"/><Relationship Id="rId37" Type="http://schemas.openxmlformats.org/officeDocument/2006/relationships/hyperlink" Target="https://sip.lex.pl/#/document/16798683?unitId=art(299)&amp;cm=DOCUMENT" TargetMode="External"/><Relationship Id="rId5" Type="http://schemas.openxmlformats.org/officeDocument/2006/relationships/hyperlink" Target="https://sip.lex.pl/#/document/16798683?unitId=art(148(a))&amp;cm=DOCUMENT" TargetMode="External"/><Relationship Id="rId15" Type="http://schemas.openxmlformats.org/officeDocument/2006/relationships/hyperlink" Target="https://sip.lex.pl/#/document/16798683?unitId=art(166)par(1)&amp;cm=DOCUMENT" TargetMode="External"/><Relationship Id="rId23" Type="http://schemas.openxmlformats.org/officeDocument/2006/relationships/hyperlink" Target="https://sip.lex.pl/#/document/16798683?unitId=art(258)par(1)&amp;cm=DOCUMENT" TargetMode="External"/><Relationship Id="rId28" Type="http://schemas.openxmlformats.org/officeDocument/2006/relationships/hyperlink" Target="https://sip.lex.pl/#/document/16798683?unitId=art(278)par(2)&amp;cm=DOCUMENT" TargetMode="External"/><Relationship Id="rId36" Type="http://schemas.openxmlformats.org/officeDocument/2006/relationships/hyperlink" Target="https://sip.lex.pl/#/document/16798683?unitId=art(296)par(3)&amp;cm=DOCUMENT" TargetMode="External"/><Relationship Id="rId10" Type="http://schemas.openxmlformats.org/officeDocument/2006/relationships/hyperlink" Target="https://sip.lex.pl/#/document/16798683?unitId=art(163)par(3)&amp;cm=DOCUMENT" TargetMode="External"/><Relationship Id="rId19" Type="http://schemas.openxmlformats.org/officeDocument/2006/relationships/hyperlink" Target="https://sip.lex.pl/#/document/16798683?unitId=art(189(a))par(2)&amp;cm=DOCUMENT" TargetMode="External"/><Relationship Id="rId31" Type="http://schemas.openxmlformats.org/officeDocument/2006/relationships/hyperlink" Target="https://sip.lex.pl/#/document/16798683?unitId=art(294)par(2)&amp;cm=DOCUMENT" TargetMode="External"/><Relationship Id="rId4" Type="http://schemas.openxmlformats.org/officeDocument/2006/relationships/hyperlink" Target="https://sip.lex.pl/#/document/16798683?unitId=art(148)par(5)&amp;cm=DOCUMENT" TargetMode="External"/><Relationship Id="rId9" Type="http://schemas.openxmlformats.org/officeDocument/2006/relationships/hyperlink" Target="https://sip.lex.pl/#/document/16798683?unitId=art(158)par(3)&amp;cm=DOCUMENT" TargetMode="External"/><Relationship Id="rId14" Type="http://schemas.openxmlformats.org/officeDocument/2006/relationships/hyperlink" Target="https://sip.lex.pl/#/document/16798683?unitId=art(165)par(4)&amp;cm=DOCUMENT" TargetMode="External"/><Relationship Id="rId22" Type="http://schemas.openxmlformats.org/officeDocument/2006/relationships/hyperlink" Target="https://sip.lex.pl/#/document/16798683?unitId=art(252)par(3)&amp;cm=DOCUMENT" TargetMode="External"/><Relationship Id="rId27" Type="http://schemas.openxmlformats.org/officeDocument/2006/relationships/hyperlink" Target="https://sip.lex.pl/#/document/16798683?unitId=art(278)par(1)&amp;cm=DOCUMENT" TargetMode="External"/><Relationship Id="rId30" Type="http://schemas.openxmlformats.org/officeDocument/2006/relationships/hyperlink" Target="https://sip.lex.pl/#/document/16798683?unitId=art(294)par(1)&amp;cm=DOCUMENT" TargetMode="External"/><Relationship Id="rId35" Type="http://schemas.openxmlformats.org/officeDocument/2006/relationships/hyperlink" Target="https://sip.lex.pl/#/document/16798683?unitId=art(287)par(1)&amp;cm=DOCUMENT" TargetMode="External"/><Relationship Id="rId8" Type="http://schemas.openxmlformats.org/officeDocument/2006/relationships/hyperlink" Target="https://sip.lex.pl/#/document/16798683?unitId=art(151)&amp;cm=DOCUMENT" TargetMode="External"/><Relationship Id="rId3" Type="http://schemas.openxmlformats.org/officeDocument/2006/relationships/hyperlink" Target="https://sip.lex.pl/#/document/16798683?unitId=art(148)par(4)&amp;cm=DOCUMEN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2DCFC0-E4CF-4D27-A6E0-4E9BA8AC8B62}"/>
              </a:ext>
            </a:extLst>
          </p:cNvPr>
          <p:cNvSpPr>
            <a:spLocks noGrp="1"/>
          </p:cNvSpPr>
          <p:nvPr>
            <p:ph type="ctrTitle"/>
          </p:nvPr>
        </p:nvSpPr>
        <p:spPr>
          <a:xfrm>
            <a:off x="533400" y="1196752"/>
            <a:ext cx="7851648" cy="1828800"/>
          </a:xfrm>
        </p:spPr>
        <p:txBody>
          <a:bodyPr/>
          <a:lstStyle/>
          <a:p>
            <a:r>
              <a:rPr lang="pl-PL" dirty="0"/>
              <a:t>Uczestnicy postępowania</a:t>
            </a:r>
          </a:p>
        </p:txBody>
      </p:sp>
      <p:sp>
        <p:nvSpPr>
          <p:cNvPr id="3" name="Podtytuł 2">
            <a:extLst>
              <a:ext uri="{FF2B5EF4-FFF2-40B4-BE49-F238E27FC236}">
                <a16:creationId xmlns:a16="http://schemas.microsoft.com/office/drawing/2014/main" id="{88B4EAE1-4EB3-466E-855D-1E30FD865B46}"/>
              </a:ext>
            </a:extLst>
          </p:cNvPr>
          <p:cNvSpPr>
            <a:spLocks noGrp="1"/>
          </p:cNvSpPr>
          <p:nvPr>
            <p:ph type="subTitle" idx="1"/>
          </p:nvPr>
        </p:nvSpPr>
        <p:spPr/>
        <p:txBody>
          <a:bodyPr/>
          <a:lstStyle/>
          <a:p>
            <a:endParaRPr lang="pl-PL" dirty="0"/>
          </a:p>
          <a:p>
            <a:r>
              <a:rPr lang="pl-PL" dirty="0"/>
              <a:t>dr Karol Jarząbek</a:t>
            </a:r>
          </a:p>
        </p:txBody>
      </p:sp>
    </p:spTree>
    <p:extLst>
      <p:ext uri="{BB962C8B-B14F-4D97-AF65-F5344CB8AC3E}">
        <p14:creationId xmlns:p14="http://schemas.microsoft.com/office/powerpoint/2010/main" val="102841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normAutofit fontScale="92500" lnSpcReduction="10000"/>
          </a:bodyPr>
          <a:lstStyle/>
          <a:p>
            <a:r>
              <a:rPr lang="pl-PL" b="1" dirty="0"/>
              <a:t>Art. 10 Konstytucji RP</a:t>
            </a:r>
          </a:p>
          <a:p>
            <a:pPr marL="109728" indent="0">
              <a:buNone/>
            </a:pPr>
            <a:endParaRPr lang="pl-PL" b="1" dirty="0"/>
          </a:p>
          <a:p>
            <a:pPr marL="624078" indent="-514350" algn="just">
              <a:buAutoNum type="arabicPeriod"/>
            </a:pPr>
            <a:r>
              <a:rPr lang="pl-PL" dirty="0"/>
              <a:t>Ustrój Rzeczypospolitej Polskiej opiera się na </a:t>
            </a:r>
            <a:r>
              <a:rPr lang="pl-PL" b="1" dirty="0"/>
              <a:t>podziale i równowadze</a:t>
            </a:r>
            <a:r>
              <a:rPr lang="pl-PL" dirty="0"/>
              <a:t> władzy ustawodawczej, władzy wykonawczej i władzy </a:t>
            </a:r>
            <a:r>
              <a:rPr lang="pl-PL" b="1" dirty="0"/>
              <a:t>sądowniczej</a:t>
            </a:r>
            <a:r>
              <a:rPr lang="pl-PL" dirty="0"/>
              <a:t>.</a:t>
            </a:r>
          </a:p>
          <a:p>
            <a:pPr marL="624078" indent="-514350" algn="just">
              <a:buAutoNum type="arabicPeriod"/>
            </a:pPr>
            <a:endParaRPr lang="pl-PL" dirty="0"/>
          </a:p>
          <a:p>
            <a:pPr marL="624078" indent="-514350" algn="just">
              <a:buFont typeface="Wingdings 3"/>
              <a:buAutoNum type="arabicPeriod"/>
            </a:pPr>
            <a:r>
              <a:rPr lang="pl-PL" dirty="0"/>
              <a:t>Władzę ustawodawczą sprawują Sejm i Senat, władzę wykonawczą Prezydent Rzeczypospolitej Polskiej i Rada Ministrów, a </a:t>
            </a:r>
            <a:r>
              <a:rPr lang="pl-PL" b="1" dirty="0"/>
              <a:t>władzę sądowniczą sądy i trybunały</a:t>
            </a:r>
            <a:r>
              <a:rPr lang="pl-PL" dirty="0"/>
              <a:t>.</a:t>
            </a:r>
          </a:p>
          <a:p>
            <a:pPr marL="109728" indent="0">
              <a:buNone/>
            </a:pPr>
            <a:endParaRPr lang="pl-PL" dirty="0"/>
          </a:p>
          <a:p>
            <a:pPr marL="109728" indent="0">
              <a:buNone/>
            </a:pPr>
            <a:br>
              <a:rPr lang="pl-PL" b="1" dirty="0"/>
            </a:br>
            <a:endParaRPr lang="pl-PL" dirty="0"/>
          </a:p>
        </p:txBody>
      </p:sp>
    </p:spTree>
    <p:extLst>
      <p:ext uri="{BB962C8B-B14F-4D97-AF65-F5344CB8AC3E}">
        <p14:creationId xmlns:p14="http://schemas.microsoft.com/office/powerpoint/2010/main" val="203514431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0" y="2060848"/>
            <a:ext cx="4579740" cy="4797152"/>
          </a:xfrm>
        </p:spPr>
        <p:txBody>
          <a:bodyPr>
            <a:normAutofit/>
          </a:bodyPr>
          <a:lstStyle/>
          <a:p>
            <a:r>
              <a:rPr lang="pl-PL" b="1" dirty="0"/>
              <a:t>Śmierć </a:t>
            </a:r>
            <a:r>
              <a:rPr lang="pl-PL" dirty="0"/>
              <a:t>oskarżyciela ubocznego:</a:t>
            </a:r>
          </a:p>
          <a:p>
            <a:pPr marL="109728" indent="0">
              <a:buNone/>
            </a:pPr>
            <a:endParaRPr lang="pl-PL" dirty="0"/>
          </a:p>
          <a:p>
            <a:pPr>
              <a:buFont typeface="Arial" pitchFamily="34" charset="0"/>
              <a:buChar char="•"/>
            </a:pPr>
            <a:r>
              <a:rPr lang="pl-PL" b="1" dirty="0"/>
              <a:t>Nie tamuje biegu </a:t>
            </a:r>
            <a:r>
              <a:rPr lang="pl-PL" dirty="0"/>
              <a:t>postępowania (art. 58 § 1 k.p.k.)</a:t>
            </a:r>
          </a:p>
          <a:p>
            <a:pPr>
              <a:buFont typeface="Arial" pitchFamily="34" charset="0"/>
              <a:buChar char="•"/>
            </a:pPr>
            <a:r>
              <a:rPr lang="pl-PL" dirty="0"/>
              <a:t>Osoby najbliższe, a także osoby pozostające na jego otrzymaniu mogą przystąpić do postępowania w charakterze oskarżyciela posiłkowego </a:t>
            </a:r>
            <a:r>
              <a:rPr lang="pl-PL" b="1" dirty="0"/>
              <a:t>w każdym stadium</a:t>
            </a:r>
            <a:r>
              <a:rPr lang="pl-PL" dirty="0"/>
              <a:t> postępowania.</a:t>
            </a:r>
          </a:p>
        </p:txBody>
      </p:sp>
      <p:sp>
        <p:nvSpPr>
          <p:cNvPr id="6" name="Content Placeholder 5"/>
          <p:cNvSpPr>
            <a:spLocks noGrp="1"/>
          </p:cNvSpPr>
          <p:nvPr>
            <p:ph sz="quarter" idx="4"/>
          </p:nvPr>
        </p:nvSpPr>
        <p:spPr>
          <a:xfrm>
            <a:off x="4644008" y="2060848"/>
            <a:ext cx="4392488" cy="4797152"/>
          </a:xfrm>
        </p:spPr>
        <p:txBody>
          <a:bodyPr>
            <a:normAutofit/>
          </a:bodyPr>
          <a:lstStyle/>
          <a:p>
            <a:r>
              <a:rPr lang="pl-PL" dirty="0"/>
              <a:t>Śmierć oskarżyciela subsydiarnego:</a:t>
            </a:r>
          </a:p>
          <a:p>
            <a:pPr algn="just">
              <a:buFont typeface="Arial" pitchFamily="34" charset="0"/>
              <a:buChar char="•"/>
            </a:pPr>
            <a:r>
              <a:rPr lang="pl-PL" dirty="0"/>
              <a:t>Postępowanie </a:t>
            </a:r>
            <a:r>
              <a:rPr lang="pl-PL" b="1" dirty="0"/>
              <a:t>zawiesza się</a:t>
            </a:r>
            <a:r>
              <a:rPr lang="pl-PL" dirty="0"/>
              <a:t> (art. 61 § 1 k.p.k. w zw. z art. 58 § 2 k.p.k.)</a:t>
            </a:r>
          </a:p>
          <a:p>
            <a:pPr algn="just">
              <a:buFont typeface="Arial" pitchFamily="34" charset="0"/>
              <a:buChar char="•"/>
            </a:pPr>
            <a:r>
              <a:rPr lang="pl-PL" dirty="0"/>
              <a:t>Osoby najbliższe lub osoby pozostające na utrzymaniu zmarłego mogą wstąpić w jego prawa w terminie </a:t>
            </a:r>
            <a:r>
              <a:rPr lang="pl-PL" b="1" dirty="0"/>
              <a:t>3 miesiecy od dnia śmierci</a:t>
            </a:r>
            <a:r>
              <a:rPr lang="pl-PL" dirty="0"/>
              <a:t>.</a:t>
            </a:r>
          </a:p>
          <a:p>
            <a:pPr algn="just">
              <a:buFont typeface="Arial" pitchFamily="34" charset="0"/>
              <a:buChar char="•"/>
            </a:pPr>
            <a:r>
              <a:rPr lang="pl-PL" dirty="0"/>
              <a:t>Żadna z osób nie wstąpi→ umorzenie (art. 61 § 2 k.p.k.).</a:t>
            </a:r>
          </a:p>
        </p:txBody>
      </p:sp>
    </p:spTree>
    <p:extLst>
      <p:ext uri="{BB962C8B-B14F-4D97-AF65-F5344CB8AC3E}">
        <p14:creationId xmlns:p14="http://schemas.microsoft.com/office/powerpoint/2010/main" val="283224286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Oskarżyciel prywatny - </a:t>
            </a:r>
            <a:r>
              <a:rPr lang="pl-PL" dirty="0"/>
              <a:t>pokrzywdzony, który wnosi i popiera oskarżenie o przestępstwo ścigane z oskarżenia prywatnego.</a:t>
            </a:r>
          </a:p>
          <a:p>
            <a:pPr algn="just"/>
            <a:endParaRPr lang="pl-PL" dirty="0"/>
          </a:p>
          <a:p>
            <a:pPr algn="just"/>
            <a:r>
              <a:rPr lang="pl-PL" dirty="0"/>
              <a:t>Art. 59 § 1 k.p.k.</a:t>
            </a:r>
          </a:p>
          <a:p>
            <a:pPr algn="just"/>
            <a:endParaRPr lang="pl-PL" dirty="0"/>
          </a:p>
          <a:p>
            <a:pPr algn="just"/>
            <a:r>
              <a:rPr lang="pl-PL" dirty="0"/>
              <a:t>Odrębny tryb postępowania: art. 485-499 k.p.k.</a:t>
            </a:r>
          </a:p>
          <a:p>
            <a:pPr algn="just"/>
            <a:endParaRPr lang="pl-PL" dirty="0"/>
          </a:p>
          <a:p>
            <a:pPr algn="just"/>
            <a:endParaRPr lang="pl-PL" dirty="0"/>
          </a:p>
        </p:txBody>
      </p:sp>
      <p:sp>
        <p:nvSpPr>
          <p:cNvPr id="3" name="Title 2"/>
          <p:cNvSpPr>
            <a:spLocks noGrp="1"/>
          </p:cNvSpPr>
          <p:nvPr>
            <p:ph type="title"/>
          </p:nvPr>
        </p:nvSpPr>
        <p:spPr/>
        <p:txBody>
          <a:bodyPr/>
          <a:lstStyle/>
          <a:p>
            <a:pPr algn="ctr"/>
            <a:r>
              <a:rPr lang="pl-PL" dirty="0"/>
              <a:t>Oskarżyciel prywatny</a:t>
            </a:r>
          </a:p>
        </p:txBody>
      </p:sp>
    </p:spTree>
    <p:extLst>
      <p:ext uri="{BB962C8B-B14F-4D97-AF65-F5344CB8AC3E}">
        <p14:creationId xmlns:p14="http://schemas.microsoft.com/office/powerpoint/2010/main" val="18557982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pl-PL" dirty="0"/>
              <a:t>Obecnie temu trybowi postępowania podlegają:</a:t>
            </a:r>
          </a:p>
          <a:p>
            <a:pPr marL="624078" indent="-514350">
              <a:lnSpc>
                <a:spcPct val="120000"/>
              </a:lnSpc>
              <a:buFont typeface="+mj-lt"/>
              <a:buAutoNum type="arabicParenR"/>
            </a:pPr>
            <a:r>
              <a:rPr lang="pl-PL" dirty="0"/>
              <a:t>Zniesławienie (art. 212 § 4 k.k.),</a:t>
            </a:r>
          </a:p>
          <a:p>
            <a:pPr marL="624078" indent="-514350">
              <a:lnSpc>
                <a:spcPct val="120000"/>
              </a:lnSpc>
              <a:buFont typeface="+mj-lt"/>
              <a:buAutoNum type="arabicParenR"/>
            </a:pPr>
            <a:r>
              <a:rPr lang="pl-PL" dirty="0"/>
              <a:t> Zniewaga (art. 216 § 5 k.k.),</a:t>
            </a:r>
          </a:p>
          <a:p>
            <a:pPr marL="624078" indent="-514350">
              <a:lnSpc>
                <a:spcPct val="120000"/>
              </a:lnSpc>
              <a:buFont typeface="+mj-lt"/>
              <a:buAutoNum type="arabicParenR"/>
            </a:pPr>
            <a:r>
              <a:rPr lang="pl-PL" dirty="0"/>
              <a:t>Naruszenie nietykalności cielesnej (art. 217 § 3 k.k.),</a:t>
            </a:r>
          </a:p>
          <a:p>
            <a:pPr marL="624078" indent="-514350">
              <a:lnSpc>
                <a:spcPct val="120000"/>
              </a:lnSpc>
              <a:buFont typeface="+mj-lt"/>
              <a:buAutoNum type="arabicParenR"/>
            </a:pPr>
            <a:r>
              <a:rPr lang="pl-PL" dirty="0"/>
              <a:t>Naruszenie narządów ciała lub rozstrój zdrowia, trwające nie dłużej niż 7 dni, chyba że pokrzywdzonym jest osoba najbliższa zamieszkująca wspólnie ze sprawcą (art. 157 § 2 i 4 k.k.),</a:t>
            </a:r>
          </a:p>
          <a:p>
            <a:pPr marL="624078" indent="-514350">
              <a:lnSpc>
                <a:spcPct val="120000"/>
              </a:lnSpc>
              <a:buFont typeface="+mj-lt"/>
              <a:buAutoNum type="arabicParenR"/>
            </a:pPr>
            <a:r>
              <a:rPr lang="pl-PL" dirty="0"/>
              <a:t>Nieumyślne uszkodzenie ciała inne niż powodujące ciężki uszczerbek na zdrowiu, trwające nie dłużej niż 7 dni, chyba że pokrzywdzonym jest osoba najbliższa zamieszkująca wspólnie ze sprawcą (art. 157 § 3 i 4 k.k.).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36555460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Śmierć</a:t>
            </a:r>
            <a:r>
              <a:rPr lang="pl-PL" dirty="0"/>
              <a:t> oskarżyciela prywatnego→ art. 61 k.p.k.</a:t>
            </a:r>
          </a:p>
          <a:p>
            <a:pPr marL="109728" indent="0" algn="just">
              <a:buNone/>
            </a:pPr>
            <a:endParaRPr lang="pl-PL" dirty="0"/>
          </a:p>
          <a:p>
            <a:pPr algn="just">
              <a:buFont typeface="Arial" pitchFamily="34" charset="0"/>
              <a:buChar char="•"/>
            </a:pPr>
            <a:r>
              <a:rPr lang="pl-PL" b="1" dirty="0"/>
              <a:t>Zawieszenie</a:t>
            </a:r>
            <a:r>
              <a:rPr lang="pl-PL" dirty="0"/>
              <a:t> postępowania.</a:t>
            </a:r>
          </a:p>
          <a:p>
            <a:pPr algn="just">
              <a:buFont typeface="Arial" pitchFamily="34" charset="0"/>
              <a:buChar char="•"/>
            </a:pPr>
            <a:r>
              <a:rPr lang="pl-PL" dirty="0"/>
              <a:t>Osoby najbliższe lub pozostające na utrzymaniu zmarłego mogą wstąpić w jego prawa.</a:t>
            </a:r>
          </a:p>
          <a:p>
            <a:pPr algn="just">
              <a:buFont typeface="Arial" pitchFamily="34" charset="0"/>
              <a:buChar char="•"/>
            </a:pPr>
            <a:r>
              <a:rPr lang="pl-PL" dirty="0"/>
              <a:t>Termin: </a:t>
            </a:r>
            <a:r>
              <a:rPr lang="pl-PL" b="1" dirty="0"/>
              <a:t>3 miesiące od dnia śmierci</a:t>
            </a:r>
          </a:p>
          <a:p>
            <a:pPr algn="just">
              <a:buFont typeface="Arial" pitchFamily="34" charset="0"/>
              <a:buChar char="•"/>
            </a:pPr>
            <a:r>
              <a:rPr lang="pl-PL" b="1" dirty="0"/>
              <a:t>Niewstąpienie</a:t>
            </a:r>
            <a:r>
              <a:rPr lang="pl-PL" dirty="0"/>
              <a:t> w terminie 3 miesięcy→ </a:t>
            </a:r>
            <a:r>
              <a:rPr lang="pl-PL" b="1" dirty="0"/>
              <a:t>umorzenie</a:t>
            </a:r>
            <a:r>
              <a:rPr lang="pl-PL" dirty="0"/>
              <a:t>.</a:t>
            </a:r>
          </a:p>
        </p:txBody>
      </p:sp>
    </p:spTree>
    <p:extLst>
      <p:ext uri="{BB962C8B-B14F-4D97-AF65-F5344CB8AC3E}">
        <p14:creationId xmlns:p14="http://schemas.microsoft.com/office/powerpoint/2010/main" val="15571216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pl-PL" sz="2300" dirty="0"/>
              <a:t>Zakres przestępstw ściganych z oskarżenia prywatnego jest podyktowany </a:t>
            </a:r>
            <a:r>
              <a:rPr lang="pl-PL" sz="2300" b="1" dirty="0"/>
              <a:t>szczególnym rodzajem dóbr prawnych o ściśle osobistym charakterze</a:t>
            </a:r>
            <a:r>
              <a:rPr lang="pl-PL" sz="2300" dirty="0"/>
              <a:t>.</a:t>
            </a:r>
          </a:p>
          <a:p>
            <a:pPr marL="109728" indent="0">
              <a:buNone/>
            </a:pPr>
            <a:endParaRPr lang="pl-PL" sz="2300" dirty="0"/>
          </a:p>
          <a:p>
            <a:r>
              <a:rPr lang="pl-PL" sz="2300" b="1" dirty="0"/>
              <a:t>Karalność jest uzależniona od woli dysponenta </a:t>
            </a:r>
            <a:r>
              <a:rPr lang="pl-PL" sz="2300" dirty="0"/>
              <a:t>danego dobra i leży przede wszystkim w jego interesie, a tylko pośrednio w interesie społecznym.</a:t>
            </a:r>
          </a:p>
          <a:p>
            <a:endParaRPr lang="pl-PL" sz="2300" dirty="0"/>
          </a:p>
          <a:p>
            <a:r>
              <a:rPr lang="pl-PL" sz="2300" dirty="0"/>
              <a:t>Jeżeli </a:t>
            </a:r>
            <a:r>
              <a:rPr lang="pl-PL" sz="2300" b="1" dirty="0"/>
              <a:t>prokurator zauważa interes społeczny </a:t>
            </a:r>
            <a:r>
              <a:rPr lang="pl-PL" sz="2300" dirty="0"/>
              <a:t>w ściganiu takich przestępstw z urzędu, może wszcząć postępowanie lub wstąpić do postępowania już wszczętego→ </a:t>
            </a:r>
            <a:r>
              <a:rPr lang="pl-PL" sz="2300" b="1" dirty="0"/>
              <a:t>art. 60 k.p.k.</a:t>
            </a:r>
          </a:p>
        </p:txBody>
      </p:sp>
      <p:sp>
        <p:nvSpPr>
          <p:cNvPr id="3" name="Title 2"/>
          <p:cNvSpPr>
            <a:spLocks noGrp="1"/>
          </p:cNvSpPr>
          <p:nvPr>
            <p:ph type="title"/>
          </p:nvPr>
        </p:nvSpPr>
        <p:spPr/>
        <p:txBody>
          <a:bodyPr/>
          <a:lstStyle/>
          <a:p>
            <a:pPr algn="ctr"/>
            <a:r>
              <a:rPr lang="pl-PL" dirty="0"/>
              <a:t>Tryb prywatnoskargowy</a:t>
            </a:r>
          </a:p>
        </p:txBody>
      </p:sp>
    </p:spTree>
    <p:extLst>
      <p:ext uri="{BB962C8B-B14F-4D97-AF65-F5344CB8AC3E}">
        <p14:creationId xmlns:p14="http://schemas.microsoft.com/office/powerpoint/2010/main" val="10678274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4583" y="386366"/>
            <a:ext cx="7377969" cy="1466882"/>
          </a:xfrm>
        </p:spPr>
        <p:txBody>
          <a:bodyPr>
            <a:normAutofit fontScale="90000"/>
          </a:bodyPr>
          <a:lstStyle/>
          <a:p>
            <a:pPr algn="ctr"/>
            <a:r>
              <a:rPr lang="pl-PL" dirty="0"/>
              <a:t>REPREZENTANCI STRON PROCESOWYCH</a:t>
            </a:r>
          </a:p>
        </p:txBody>
      </p:sp>
      <p:sp>
        <p:nvSpPr>
          <p:cNvPr id="4" name="Prostokąt 3"/>
          <p:cNvSpPr/>
          <p:nvPr/>
        </p:nvSpPr>
        <p:spPr>
          <a:xfrm>
            <a:off x="560232" y="1997839"/>
            <a:ext cx="8248918" cy="4154984"/>
          </a:xfrm>
          <a:prstGeom prst="rect">
            <a:avLst/>
          </a:prstGeom>
        </p:spPr>
        <p:txBody>
          <a:bodyPr wrap="square">
            <a:spAutoFit/>
          </a:bodyPr>
          <a:lstStyle/>
          <a:p>
            <a:r>
              <a:rPr lang="pl-PL" sz="2800" dirty="0">
                <a:latin typeface="Times New Roman" panose="02020603050405020304" pitchFamily="18" charset="0"/>
                <a:cs typeface="Times New Roman" panose="02020603050405020304" pitchFamily="18" charset="0"/>
              </a:rPr>
              <a:t>Osoby działające </a:t>
            </a:r>
            <a:r>
              <a:rPr lang="pl-PL" sz="2800" b="1" u="sng" dirty="0">
                <a:latin typeface="Times New Roman" panose="02020603050405020304" pitchFamily="18" charset="0"/>
                <a:cs typeface="Times New Roman" panose="02020603050405020304" pitchFamily="18" charset="0"/>
              </a:rPr>
              <a:t>za stronę i w jej imieniu</a:t>
            </a:r>
            <a:r>
              <a:rPr lang="pl-PL" sz="2800" dirty="0">
                <a:latin typeface="Times New Roman" panose="02020603050405020304" pitchFamily="18" charset="0"/>
                <a:cs typeface="Times New Roman" panose="02020603050405020304" pitchFamily="18" charset="0"/>
              </a:rPr>
              <a:t> na mocy odpowiedniego </a:t>
            </a:r>
            <a:r>
              <a:rPr lang="pl-PL" sz="2800" b="1" u="sng" dirty="0">
                <a:solidFill>
                  <a:schemeClr val="accent1"/>
                </a:solidFill>
                <a:latin typeface="Times New Roman" panose="02020603050405020304" pitchFamily="18" charset="0"/>
                <a:cs typeface="Times New Roman" panose="02020603050405020304" pitchFamily="18" charset="0"/>
              </a:rPr>
              <a:t>tytułu prawnego</a:t>
            </a:r>
            <a:r>
              <a:rPr lang="pl-PL" sz="2800" dirty="0">
                <a:latin typeface="Times New Roman" panose="02020603050405020304" pitchFamily="18" charset="0"/>
                <a:cs typeface="Times New Roman" panose="02020603050405020304" pitchFamily="18" charset="0"/>
              </a:rPr>
              <a:t>. </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a:p>
            <a:r>
              <a:rPr lang="pl-PL" sz="2400" dirty="0">
                <a:latin typeface="Times New Roman" panose="02020603050405020304" pitchFamily="18" charset="0"/>
                <a:cs typeface="Times New Roman" panose="02020603050405020304" pitchFamily="18" charset="0"/>
              </a:rPr>
              <a:t>Reprezentanci stron procesowych to:</a:t>
            </a:r>
          </a:p>
          <a:p>
            <a:pPr lvl="1"/>
            <a:r>
              <a:rPr lang="pl-PL" sz="2400" dirty="0">
                <a:latin typeface="Times New Roman" panose="02020603050405020304" pitchFamily="18" charset="0"/>
                <a:cs typeface="Times New Roman" panose="02020603050405020304" pitchFamily="18" charset="0"/>
              </a:rPr>
              <a:t>1. obrońcy</a:t>
            </a:r>
          </a:p>
          <a:p>
            <a:pPr lvl="1"/>
            <a:r>
              <a:rPr lang="pl-PL" sz="2400" dirty="0">
                <a:latin typeface="Times New Roman" panose="02020603050405020304" pitchFamily="18" charset="0"/>
                <a:cs typeface="Times New Roman" panose="02020603050405020304" pitchFamily="18" charset="0"/>
              </a:rPr>
              <a:t>2. pełnomocnicy </a:t>
            </a:r>
          </a:p>
          <a:p>
            <a:pPr lvl="1"/>
            <a:r>
              <a:rPr lang="pl-PL" sz="2400" dirty="0">
                <a:latin typeface="Times New Roman" panose="02020603050405020304" pitchFamily="18" charset="0"/>
                <a:cs typeface="Times New Roman" panose="02020603050405020304" pitchFamily="18" charset="0"/>
              </a:rPr>
              <a:t>3. przedstawiciele ustawowi</a:t>
            </a:r>
          </a:p>
          <a:p>
            <a:endParaRPr lang="pl-PL" sz="2800" dirty="0">
              <a:latin typeface="Times New Roman" panose="02020603050405020304" pitchFamily="18" charset="0"/>
              <a:cs typeface="Times New Roman" panose="02020603050405020304" pitchFamily="18" charset="0"/>
            </a:endParaRPr>
          </a:p>
          <a:p>
            <a:endParaRPr lang="pl-PL" sz="2800" dirty="0">
              <a:latin typeface="Times New Roman" panose="02020603050405020304" pitchFamily="18" charset="0"/>
              <a:cs typeface="Times New Roman" panose="02020603050405020304" pitchFamily="18" charset="0"/>
            </a:endParaRPr>
          </a:p>
        </p:txBody>
      </p:sp>
      <p:sp>
        <p:nvSpPr>
          <p:cNvPr id="5" name="Nawias klamrowy zamykający 4"/>
          <p:cNvSpPr/>
          <p:nvPr/>
        </p:nvSpPr>
        <p:spPr>
          <a:xfrm rot="5400000">
            <a:off x="6642077" y="2041604"/>
            <a:ext cx="685800" cy="1957388"/>
          </a:xfrm>
          <a:prstGeom prst="rightBrace">
            <a:avLst>
              <a:gd name="adj1" fmla="val 45833"/>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Prostokąt 5"/>
          <p:cNvSpPr/>
          <p:nvPr/>
        </p:nvSpPr>
        <p:spPr>
          <a:xfrm>
            <a:off x="5283557" y="3573590"/>
            <a:ext cx="3419342" cy="3170099"/>
          </a:xfrm>
          <a:prstGeom prst="rect">
            <a:avLst/>
          </a:prstGeom>
        </p:spPr>
        <p:txBody>
          <a:bodyPr wrap="square">
            <a:spAutoFit/>
          </a:bodyPr>
          <a:lstStyle/>
          <a:p>
            <a:pPr marL="342900" indent="-342900">
              <a:buAutoNum type="arabicPeriod"/>
            </a:pPr>
            <a:r>
              <a:rPr lang="pl-PL" sz="2000" dirty="0">
                <a:latin typeface="Times New Roman" panose="02020603050405020304" pitchFamily="18" charset="0"/>
                <a:cs typeface="Times New Roman" panose="02020603050405020304" pitchFamily="18" charset="0"/>
              </a:rPr>
              <a:t>pełnomocnictwo udzielone przez stronę lub jej przedstawiciela ustawowego </a:t>
            </a:r>
          </a:p>
          <a:p>
            <a:pPr marL="342900" indent="-342900">
              <a:buAutoNum type="arabicPeriod"/>
            </a:pPr>
            <a:r>
              <a:rPr lang="pl-PL" sz="2000" dirty="0">
                <a:latin typeface="Times New Roman" panose="02020603050405020304" pitchFamily="18" charset="0"/>
                <a:cs typeface="Times New Roman" panose="02020603050405020304" pitchFamily="18" charset="0"/>
              </a:rPr>
              <a:t>zarządzenie prezesa sądu, referendarza sądowego, (np. art. 81, 378), </a:t>
            </a:r>
          </a:p>
          <a:p>
            <a:pPr marL="342900" indent="-342900">
              <a:buAutoNum type="arabicPeriod"/>
            </a:pPr>
            <a:r>
              <a:rPr lang="pl-PL" sz="2000" dirty="0">
                <a:latin typeface="Times New Roman" panose="02020603050405020304" pitchFamily="18" charset="0"/>
                <a:cs typeface="Times New Roman" panose="02020603050405020304" pitchFamily="18" charset="0"/>
              </a:rPr>
              <a:t>postanowienie sądu (por. 387)</a:t>
            </a:r>
          </a:p>
          <a:p>
            <a:pPr marL="342900" indent="-342900">
              <a:buAutoNum type="arabicPeriod"/>
            </a:pPr>
            <a:r>
              <a:rPr lang="pl-PL" sz="2000" dirty="0">
                <a:latin typeface="Times New Roman" panose="02020603050405020304" pitchFamily="18" charset="0"/>
                <a:cs typeface="Times New Roman" panose="02020603050405020304" pitchFamily="18" charset="0"/>
              </a:rPr>
              <a:t>przepis ustawy  </a:t>
            </a:r>
          </a:p>
        </p:txBody>
      </p:sp>
    </p:spTree>
    <p:extLst>
      <p:ext uri="{BB962C8B-B14F-4D97-AF65-F5344CB8AC3E}">
        <p14:creationId xmlns:p14="http://schemas.microsoft.com/office/powerpoint/2010/main" val="85475470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endParaRPr lang="pl-PL" b="1" dirty="0"/>
          </a:p>
          <a:p>
            <a:pPr algn="just"/>
            <a:r>
              <a:rPr lang="pl-PL" b="1" dirty="0"/>
              <a:t>Obrońca </a:t>
            </a:r>
            <a:r>
              <a:rPr lang="pl-PL" dirty="0"/>
              <a:t>- przedstawiciel procesowy </a:t>
            </a:r>
            <a:r>
              <a:rPr lang="pl-PL" b="1" dirty="0"/>
              <a:t>oskarżonego</a:t>
            </a:r>
            <a:r>
              <a:rPr lang="pl-PL" dirty="0"/>
              <a:t>, reprezentujący go w toku postępowania karnego i działający w jego imieniu i na jego rzecz; obrońcą może być jedynie adwokat lub radca prawny (art. 82 k.p.k.)</a:t>
            </a:r>
          </a:p>
          <a:p>
            <a:pPr algn="just"/>
            <a:endParaRPr lang="pl-PL" dirty="0"/>
          </a:p>
          <a:p>
            <a:pPr marL="109728" indent="0" algn="just">
              <a:buNone/>
            </a:pPr>
            <a:endParaRPr lang="pl-PL" dirty="0"/>
          </a:p>
          <a:p>
            <a:pPr algn="just"/>
            <a:r>
              <a:rPr lang="pl-PL" b="1" dirty="0"/>
              <a:t>Pełnomocnik -</a:t>
            </a:r>
            <a:r>
              <a:rPr lang="pl-PL" dirty="0"/>
              <a:t>reprezentant procesowy (radca prawny lub adwokat) </a:t>
            </a:r>
            <a:r>
              <a:rPr lang="pl-PL" b="1" dirty="0"/>
              <a:t>strony innej niż oskarżony </a:t>
            </a:r>
            <a:r>
              <a:rPr lang="pl-PL" dirty="0"/>
              <a:t>(np. pokrzywdzonego), a także </a:t>
            </a:r>
            <a:r>
              <a:rPr lang="pl-PL" b="1" dirty="0"/>
              <a:t>osoby niebędącej stroną </a:t>
            </a:r>
            <a:r>
              <a:rPr lang="pl-PL" dirty="0"/>
              <a:t>(np. świadka).</a:t>
            </a:r>
          </a:p>
          <a:p>
            <a:pPr algn="just"/>
            <a:endParaRPr lang="pl-PL" dirty="0"/>
          </a:p>
          <a:p>
            <a:pPr algn="just"/>
            <a:r>
              <a:rPr lang="pl-PL" b="1" dirty="0"/>
              <a:t>Przedstawiciele ustawowi</a:t>
            </a:r>
          </a:p>
          <a:p>
            <a:pPr marL="109728" indent="0" algn="just">
              <a:buNone/>
            </a:pPr>
            <a:endParaRPr lang="pl-PL" dirty="0"/>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123022910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pl-PL" b="1" dirty="0"/>
              <a:t>OBROŃCA</a:t>
            </a:r>
          </a:p>
          <a:p>
            <a:pPr algn="just"/>
            <a:endParaRPr lang="pl-PL" b="1" dirty="0"/>
          </a:p>
          <a:p>
            <a:pPr algn="just"/>
            <a:r>
              <a:rPr lang="pl-PL" dirty="0"/>
              <a:t>Art. 83 k.p.k.</a:t>
            </a:r>
          </a:p>
          <a:p>
            <a:pPr algn="just"/>
            <a:r>
              <a:rPr lang="pl-PL" dirty="0"/>
              <a:t>Obrońcę ustanawia </a:t>
            </a:r>
            <a:r>
              <a:rPr lang="pl-PL" b="1" dirty="0"/>
              <a:t>oskarżony!</a:t>
            </a:r>
          </a:p>
          <a:p>
            <a:pPr algn="just"/>
            <a:r>
              <a:rPr lang="pl-PL" dirty="0"/>
              <a:t>Do czasu ustanowienia obrońcy przez </a:t>
            </a:r>
            <a:r>
              <a:rPr lang="pl-PL" b="1" dirty="0"/>
              <a:t>oskarżonego pozbawionego wolności</a:t>
            </a:r>
            <a:r>
              <a:rPr lang="pl-PL" dirty="0"/>
              <a:t>, obrońcę może ustanowić </a:t>
            </a:r>
            <a:r>
              <a:rPr lang="pl-PL" b="1" dirty="0"/>
              <a:t>inna osoba</a:t>
            </a:r>
            <a:r>
              <a:rPr lang="pl-PL" dirty="0"/>
              <a:t>, o czym niezwłocznie zawiadamia się oskarżonego.</a:t>
            </a:r>
          </a:p>
        </p:txBody>
      </p:sp>
      <p:sp>
        <p:nvSpPr>
          <p:cNvPr id="3" name="Title 2"/>
          <p:cNvSpPr>
            <a:spLocks noGrp="1"/>
          </p:cNvSpPr>
          <p:nvPr>
            <p:ph type="title"/>
          </p:nvPr>
        </p:nvSpPr>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24649422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96752"/>
            <a:ext cx="8229600" cy="5188032"/>
          </a:xfrm>
        </p:spPr>
        <p:txBody>
          <a:bodyPr>
            <a:normAutofit fontScale="92500" lnSpcReduction="10000"/>
          </a:bodyPr>
          <a:lstStyle/>
          <a:p>
            <a:pPr algn="just"/>
            <a:r>
              <a:rPr lang="pl-PL" dirty="0"/>
              <a:t>Obrońca może przedsiębrać czynności procesowe </a:t>
            </a:r>
            <a:r>
              <a:rPr lang="pl-PL" b="1" dirty="0"/>
              <a:t>jedynie na korzyść </a:t>
            </a:r>
            <a:r>
              <a:rPr lang="pl-PL" dirty="0"/>
              <a:t>oskarżonego(art. 86 § 1 k.p.k.).</a:t>
            </a:r>
          </a:p>
          <a:p>
            <a:pPr marL="109728" indent="0" algn="just">
              <a:buNone/>
            </a:pPr>
            <a:endParaRPr lang="pl-PL" dirty="0"/>
          </a:p>
          <a:p>
            <a:pPr algn="just"/>
            <a:r>
              <a:rPr lang="pl-PL" b="1" dirty="0"/>
              <a:t>Udział obrońcy </a:t>
            </a:r>
            <a:r>
              <a:rPr lang="pl-PL" dirty="0"/>
              <a:t>w postępowaniu </a:t>
            </a:r>
            <a:r>
              <a:rPr lang="pl-PL" b="1" dirty="0"/>
              <a:t>nie wyłącza osobistego działania w nim oskarżonego </a:t>
            </a:r>
            <a:r>
              <a:rPr lang="pl-PL" dirty="0"/>
              <a:t>(art. 86 § 2 k.p.k.). </a:t>
            </a:r>
          </a:p>
          <a:p>
            <a:pPr algn="just"/>
            <a:endParaRPr lang="pl-PL" dirty="0"/>
          </a:p>
          <a:p>
            <a:pPr algn="just"/>
            <a:r>
              <a:rPr lang="pl-PL" dirty="0"/>
              <a:t>Obrońca </a:t>
            </a:r>
            <a:r>
              <a:rPr lang="pl-PL" b="1" dirty="0"/>
              <a:t>może bronić kilku oskarżonych</a:t>
            </a:r>
            <a:r>
              <a:rPr lang="pl-PL" dirty="0"/>
              <a:t>, jeżeli ich </a:t>
            </a:r>
            <a:r>
              <a:rPr lang="pl-PL" b="1" dirty="0"/>
              <a:t>interesy nie pozostają w sprzeczności </a:t>
            </a:r>
            <a:r>
              <a:rPr lang="pl-PL" dirty="0"/>
              <a:t>(art. 85 §  1 k.p.k.).</a:t>
            </a:r>
          </a:p>
          <a:p>
            <a:pPr algn="just"/>
            <a:endParaRPr lang="pl-PL" dirty="0"/>
          </a:p>
          <a:p>
            <a:pPr algn="just"/>
            <a:r>
              <a:rPr lang="pl-PL" dirty="0"/>
              <a:t>W razie </a:t>
            </a:r>
            <a:r>
              <a:rPr lang="pl-PL" b="1" dirty="0"/>
              <a:t>rażącego naruszenia przez obrońcę jego obowiązków procesowych </a:t>
            </a:r>
            <a:r>
              <a:rPr lang="pl-PL" dirty="0"/>
              <a:t>sąd, a w postępowaniu przygotowawczym prokurator, zawiadamia o tym właściwą </a:t>
            </a:r>
            <a:r>
              <a:rPr lang="pl-PL" b="1" dirty="0"/>
              <a:t>okręgową radę adwokacką </a:t>
            </a:r>
            <a:r>
              <a:rPr lang="pl-PL" dirty="0"/>
              <a:t>(art. 20 § 1 k.p.k.).</a:t>
            </a:r>
          </a:p>
        </p:txBody>
      </p:sp>
      <p:sp>
        <p:nvSpPr>
          <p:cNvPr id="3" name="Title 2"/>
          <p:cNvSpPr>
            <a:spLocks noGrp="1"/>
          </p:cNvSpPr>
          <p:nvPr>
            <p:ph type="title"/>
          </p:nvPr>
        </p:nvSpPr>
        <p:spPr>
          <a:xfrm>
            <a:off x="611560" y="0"/>
            <a:ext cx="8229600" cy="1143000"/>
          </a:xfrm>
        </p:spPr>
        <p:txBody>
          <a:bodyPr>
            <a:normAutofit fontScale="90000"/>
          </a:bodyPr>
          <a:lstStyle/>
          <a:p>
            <a:pPr algn="ctr"/>
            <a:r>
              <a:rPr lang="pl-PL" dirty="0"/>
              <a:t>Przedstawiciele procesowi stron</a:t>
            </a:r>
          </a:p>
        </p:txBody>
      </p:sp>
    </p:spTree>
    <p:extLst>
      <p:ext uri="{BB962C8B-B14F-4D97-AF65-F5344CB8AC3E}">
        <p14:creationId xmlns:p14="http://schemas.microsoft.com/office/powerpoint/2010/main" val="64509131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8366" y="-171400"/>
            <a:ext cx="8229600" cy="1143000"/>
          </a:xfrm>
        </p:spPr>
        <p:txBody>
          <a:bodyPr/>
          <a:lstStyle/>
          <a:p>
            <a:pPr algn="ctr"/>
            <a:r>
              <a:rPr lang="pl-PL" b="1" dirty="0"/>
              <a:t>OBROŃCA</a:t>
            </a:r>
          </a:p>
        </p:txBody>
      </p:sp>
      <p:sp>
        <p:nvSpPr>
          <p:cNvPr id="6" name="Symbol zastępczy tekstu 1"/>
          <p:cNvSpPr txBox="1">
            <a:spLocks/>
          </p:cNvSpPr>
          <p:nvPr/>
        </p:nvSpPr>
        <p:spPr>
          <a:xfrm>
            <a:off x="768096" y="2440103"/>
            <a:ext cx="3566160" cy="822960"/>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dirty="0"/>
              <a:t>Ze względu na rodzaj tytułu do obrony, obrońcy mogą być: </a:t>
            </a:r>
          </a:p>
        </p:txBody>
      </p:sp>
      <p:sp>
        <p:nvSpPr>
          <p:cNvPr id="7" name="Symbol zastępczy zawartości 4"/>
          <p:cNvSpPr>
            <a:spLocks noGrp="1"/>
          </p:cNvSpPr>
          <p:nvPr>
            <p:ph sz="half" idx="4294967295"/>
          </p:nvPr>
        </p:nvSpPr>
        <p:spPr>
          <a:xfrm>
            <a:off x="768096" y="3263063"/>
            <a:ext cx="3566160" cy="3341572"/>
          </a:xfrm>
          <a:prstGeom prst="rect">
            <a:avLst/>
          </a:prstGeom>
        </p:spPr>
        <p:txBody>
          <a:bodyPr>
            <a:normAutofit fontScale="77500" lnSpcReduction="20000"/>
          </a:bodyPr>
          <a:lstStyle/>
          <a:p>
            <a:pPr algn="just"/>
            <a:r>
              <a:rPr lang="pl-PL" dirty="0"/>
              <a:t>- obrona </a:t>
            </a:r>
            <a:r>
              <a:rPr lang="pl-PL" b="1" dirty="0"/>
              <a:t>z wyboru</a:t>
            </a:r>
            <a:r>
              <a:rPr lang="pl-PL" dirty="0"/>
              <a:t> – tytułem prawnym jest upoważnienie do obrony udzielone adwokatowi (radcy prawnemu) przez oskarżonego lub jego przedstawiciela ustawowego </a:t>
            </a:r>
          </a:p>
          <a:p>
            <a:pPr algn="just"/>
            <a:r>
              <a:rPr lang="pl-PL" dirty="0"/>
              <a:t>- obrona z </a:t>
            </a:r>
            <a:r>
              <a:rPr lang="pl-PL" b="1" dirty="0"/>
              <a:t>urzędu</a:t>
            </a:r>
            <a:r>
              <a:rPr lang="pl-PL" dirty="0"/>
              <a:t> – tytułem prawnym jest zarządzenie prezesa sądu (referendarza sądowego)</a:t>
            </a:r>
          </a:p>
        </p:txBody>
      </p:sp>
      <p:sp>
        <p:nvSpPr>
          <p:cNvPr id="8" name="Symbol zastępczy tekstu 2"/>
          <p:cNvSpPr txBox="1">
            <a:spLocks/>
          </p:cNvSpPr>
          <p:nvPr/>
        </p:nvSpPr>
        <p:spPr>
          <a:xfrm>
            <a:off x="4493166" y="2440103"/>
            <a:ext cx="3566160" cy="822960"/>
          </a:xfrm>
          <a:prstGeom prst="rect">
            <a:avLst/>
          </a:prstGeom>
        </p:spPr>
        <p:txBody>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pl-PL"/>
              <a:t>Ze względu na obowiązek posiadania obrońcy:</a:t>
            </a:r>
            <a:endParaRPr lang="pl-PL" dirty="0"/>
          </a:p>
        </p:txBody>
      </p:sp>
      <p:sp>
        <p:nvSpPr>
          <p:cNvPr id="9" name="Symbol zastępczy zawartości 5"/>
          <p:cNvSpPr>
            <a:spLocks noGrp="1"/>
          </p:cNvSpPr>
          <p:nvPr>
            <p:ph sz="quarter" idx="4294967295"/>
          </p:nvPr>
        </p:nvSpPr>
        <p:spPr>
          <a:xfrm>
            <a:off x="4493166" y="3263063"/>
            <a:ext cx="3566160" cy="3341572"/>
          </a:xfrm>
          <a:prstGeom prst="rect">
            <a:avLst/>
          </a:prstGeom>
        </p:spPr>
        <p:txBody>
          <a:bodyPr>
            <a:normAutofit fontScale="85000" lnSpcReduction="20000"/>
          </a:bodyPr>
          <a:lstStyle/>
          <a:p>
            <a:pPr algn="just"/>
            <a:r>
              <a:rPr lang="pl-PL" dirty="0"/>
              <a:t>obrona </a:t>
            </a:r>
            <a:r>
              <a:rPr lang="pl-PL" b="1" dirty="0"/>
              <a:t>obligatoryjna</a:t>
            </a:r>
            <a:r>
              <a:rPr lang="pl-PL" dirty="0"/>
              <a:t> – oskarżony musi mieć obrońcę w sytuacjach wskazanych w ustawie (art. 79 § 1 i 2 oraz art. 80) </a:t>
            </a:r>
          </a:p>
          <a:p>
            <a:pPr algn="just"/>
            <a:r>
              <a:rPr lang="pl-PL" dirty="0"/>
              <a:t>obrona </a:t>
            </a:r>
            <a:r>
              <a:rPr lang="pl-PL" b="1" dirty="0"/>
              <a:t>fakultatywna</a:t>
            </a:r>
            <a:r>
              <a:rPr lang="pl-PL" dirty="0"/>
              <a:t> – oskarżony sam podejmuje decyzję czy chce korzystać z pomocy obrońcy </a:t>
            </a:r>
          </a:p>
        </p:txBody>
      </p:sp>
      <p:sp>
        <p:nvSpPr>
          <p:cNvPr id="10" name="pole tekstowe 9"/>
          <p:cNvSpPr txBox="1"/>
          <p:nvPr/>
        </p:nvSpPr>
        <p:spPr>
          <a:xfrm>
            <a:off x="768096" y="1592678"/>
            <a:ext cx="8254461" cy="1107996"/>
          </a:xfrm>
          <a:prstGeom prst="rect">
            <a:avLst/>
          </a:prstGeom>
          <a:noFill/>
        </p:spPr>
        <p:txBody>
          <a:bodyPr wrap="square" rtlCol="0">
            <a:spAutoFit/>
          </a:bodyPr>
          <a:lstStyle/>
          <a:p>
            <a:r>
              <a:rPr lang="pl-PL" sz="2400" dirty="0"/>
              <a:t>Prawo do obrony w znaczeniu formalnym to prawo do korzystania z pomocy obrońcy. </a:t>
            </a:r>
          </a:p>
          <a:p>
            <a:endParaRPr lang="pl-PL" dirty="0"/>
          </a:p>
        </p:txBody>
      </p:sp>
    </p:spTree>
    <p:extLst>
      <p:ext uri="{BB962C8B-B14F-4D97-AF65-F5344CB8AC3E}">
        <p14:creationId xmlns:p14="http://schemas.microsoft.com/office/powerpoint/2010/main" val="86410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fontScale="77500" lnSpcReduction="20000"/>
          </a:bodyPr>
          <a:lstStyle/>
          <a:p>
            <a:pPr algn="just"/>
            <a:r>
              <a:rPr lang="pl-PL" b="1" dirty="0"/>
              <a:t>Art. 173 Konstytucji RP</a:t>
            </a:r>
          </a:p>
          <a:p>
            <a:pPr marL="109728" indent="0" algn="just">
              <a:buNone/>
            </a:pPr>
            <a:r>
              <a:rPr lang="pl-PL" dirty="0"/>
              <a:t>Sądy i Trybunały są władzą </a:t>
            </a:r>
            <a:r>
              <a:rPr lang="pl-PL" b="1" dirty="0"/>
              <a:t>odrębną i niezależną </a:t>
            </a:r>
            <a:r>
              <a:rPr lang="pl-PL" dirty="0"/>
              <a:t>od innych władz.</a:t>
            </a:r>
          </a:p>
          <a:p>
            <a:pPr marL="109728" indent="0" algn="just">
              <a:buNone/>
            </a:pPr>
            <a:endParaRPr lang="pl-PL" dirty="0"/>
          </a:p>
          <a:p>
            <a:pPr algn="just"/>
            <a:r>
              <a:rPr lang="pl-PL" b="1" dirty="0"/>
              <a:t>Art. 178 ust. 1 Konstytucji RP</a:t>
            </a:r>
          </a:p>
          <a:p>
            <a:pPr marL="109728" indent="0" algn="just">
              <a:buNone/>
            </a:pPr>
            <a:r>
              <a:rPr lang="pl-PL" dirty="0"/>
              <a:t>Sędziowie w sprawowaniu swojego urzędu są </a:t>
            </a:r>
            <a:r>
              <a:rPr lang="pl-PL" b="1" dirty="0"/>
              <a:t>niezawiśli</a:t>
            </a:r>
            <a:r>
              <a:rPr lang="pl-PL" dirty="0"/>
              <a:t> i podlegają tylko Konstytucji oraz ustawom.</a:t>
            </a:r>
          </a:p>
          <a:p>
            <a:pPr marL="109728" indent="0" algn="just">
              <a:buNone/>
            </a:pPr>
            <a:endParaRPr lang="pl-PL" dirty="0"/>
          </a:p>
          <a:p>
            <a:pPr algn="just"/>
            <a:r>
              <a:rPr lang="pl-PL" b="1" dirty="0"/>
              <a:t>Art. 175 ust. 1 Konstytucji RP</a:t>
            </a:r>
          </a:p>
          <a:p>
            <a:pPr marL="109728" indent="0" algn="just">
              <a:buNone/>
            </a:pPr>
            <a:r>
              <a:rPr lang="pl-PL" dirty="0"/>
              <a:t>Wymiar sprawiedliwości w Rzeczypospolitej Polskiej sprawują Sąd Najwyższy, </a:t>
            </a:r>
            <a:r>
              <a:rPr lang="pl-PL" b="1" dirty="0"/>
              <a:t>sądy powszechne</a:t>
            </a:r>
            <a:r>
              <a:rPr lang="pl-PL" dirty="0"/>
              <a:t>, sądy administracyjne oraz sądy wojskowe.</a:t>
            </a:r>
          </a:p>
          <a:p>
            <a:pPr marL="109728" indent="0" algn="just">
              <a:buNone/>
            </a:pPr>
            <a:endParaRPr lang="pl-PL" dirty="0"/>
          </a:p>
          <a:p>
            <a:pPr algn="just"/>
            <a:r>
              <a:rPr lang="pl-PL" b="1" dirty="0"/>
              <a:t>Art. 177 Konstytucji RP</a:t>
            </a:r>
          </a:p>
          <a:p>
            <a:pPr marL="109728" indent="0" algn="just">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val="143124105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OBROŃCA</a:t>
            </a:r>
          </a:p>
        </p:txBody>
      </p:sp>
      <p:sp>
        <p:nvSpPr>
          <p:cNvPr id="3" name="Symbol zastępczy zawartości 2"/>
          <p:cNvSpPr>
            <a:spLocks noGrp="1"/>
          </p:cNvSpPr>
          <p:nvPr>
            <p:ph idx="1"/>
          </p:nvPr>
        </p:nvSpPr>
        <p:spPr>
          <a:xfrm>
            <a:off x="107504" y="1447612"/>
            <a:ext cx="8856984" cy="5149739"/>
          </a:xfrm>
        </p:spPr>
        <p:txBody>
          <a:bodyPr>
            <a:noAutofit/>
          </a:bodyPr>
          <a:lstStyle/>
          <a:p>
            <a:pPr algn="just"/>
            <a:r>
              <a:rPr lang="pl-PL" sz="2400" dirty="0">
                <a:latin typeface="Times New Roman" panose="02020603050405020304" pitchFamily="18" charset="0"/>
                <a:cs typeface="Times New Roman" panose="02020603050405020304" pitchFamily="18" charset="0"/>
              </a:rPr>
              <a:t>Obrońcą może być jedynie adwokat lub radca prawny (por. art. 82). Oskarżony może mieć </a:t>
            </a:r>
            <a:r>
              <a:rPr lang="pl-PL" sz="2400" b="1" dirty="0">
                <a:latin typeface="Times New Roman" panose="02020603050405020304" pitchFamily="18" charset="0"/>
                <a:cs typeface="Times New Roman" panose="02020603050405020304" pitchFamily="18" charset="0"/>
              </a:rPr>
              <a:t>max. 3 obrońców</a:t>
            </a:r>
            <a:r>
              <a:rPr lang="pl-PL" sz="2400" dirty="0">
                <a:latin typeface="Times New Roman" panose="02020603050405020304" pitchFamily="18" charset="0"/>
                <a:cs typeface="Times New Roman" panose="02020603050405020304" pitchFamily="18" charset="0"/>
              </a:rPr>
              <a:t>. Natomiast jeden obrońca może bronić dowolnej liczby oskarżonych </a:t>
            </a:r>
            <a:r>
              <a:rPr lang="pl-PL" sz="2400" b="1" dirty="0">
                <a:latin typeface="Times New Roman" panose="02020603050405020304" pitchFamily="18" charset="0"/>
                <a:cs typeface="Times New Roman" panose="02020603050405020304" pitchFamily="18" charset="0"/>
              </a:rPr>
              <a:t>o ile interesy tych oskarżonych nie są sprzeczne (art. 85 § 1</a:t>
            </a:r>
            <a:r>
              <a:rPr lang="pl-PL" sz="2400" dirty="0">
                <a:latin typeface="Times New Roman" panose="02020603050405020304" pitchFamily="18" charset="0"/>
                <a:cs typeface="Times New Roman" panose="02020603050405020304" pitchFamily="18" charset="0"/>
              </a:rPr>
              <a:t>)</a:t>
            </a:r>
          </a:p>
          <a:p>
            <a:pPr algn="just"/>
            <a:r>
              <a:rPr lang="pl-PL" sz="2400" dirty="0">
                <a:latin typeface="Times New Roman" panose="02020603050405020304" pitchFamily="18" charset="0"/>
                <a:cs typeface="Times New Roman" panose="02020603050405020304" pitchFamily="18" charset="0"/>
              </a:rPr>
              <a:t>Sąd (w postępowaniu przygotowawczym również prezes sądu właściwego do rozpoznania sprawy), stwierdzając sprzeczność interesów, wydaje w tej kwestii postanowienie, w którym jednocześnie:</a:t>
            </a:r>
          </a:p>
          <a:p>
            <a:pPr marL="630936" lvl="1" indent="-457200" algn="just">
              <a:buFont typeface="+mj-lt"/>
              <a:buAutoNum type="arabicPeriod"/>
            </a:pPr>
            <a:r>
              <a:rPr lang="pl-PL" dirty="0">
                <a:latin typeface="Times New Roman" panose="02020603050405020304" pitchFamily="18" charset="0"/>
                <a:cs typeface="Times New Roman" panose="02020603050405020304" pitchFamily="18" charset="0"/>
              </a:rPr>
              <a:t>przy obronie z wyboru wyznacza oskarżonym termin ustanowienia innych obrońców</a:t>
            </a:r>
          </a:p>
          <a:p>
            <a:pPr marL="630936" lvl="1" indent="-457200" algn="just">
              <a:buFont typeface="+mj-lt"/>
              <a:buAutoNum type="arabicPeriod"/>
            </a:pPr>
            <a:r>
              <a:rPr lang="pl-PL" dirty="0">
                <a:latin typeface="Times New Roman" panose="02020603050405020304" pitchFamily="18" charset="0"/>
                <a:cs typeface="Times New Roman" panose="02020603050405020304" pitchFamily="18" charset="0"/>
              </a:rPr>
              <a:t>przy obronie z urzędu wyznacza innego obrońcę.</a:t>
            </a:r>
          </a:p>
          <a:p>
            <a:pPr algn="just"/>
            <a:endParaRPr lang="pl-PL" sz="1900" dirty="0">
              <a:latin typeface="Times New Roman" panose="02020603050405020304" pitchFamily="18" charset="0"/>
              <a:cs typeface="Times New Roman" panose="02020603050405020304" pitchFamily="18" charset="0"/>
            </a:endParaRPr>
          </a:p>
          <a:p>
            <a:pPr marL="0" indent="0">
              <a:buNone/>
            </a:pPr>
            <a:endParaRPr lang="pl-PL"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4227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12502" y="450762"/>
            <a:ext cx="8607970" cy="5930566"/>
          </a:xfrm>
        </p:spPr>
        <p:txBody>
          <a:bodyPr>
            <a:normAutofit/>
          </a:bodyPr>
          <a:lstStyle/>
          <a:p>
            <a:pPr algn="just"/>
            <a:r>
              <a:rPr lang="pl-PL" sz="2400" dirty="0">
                <a:latin typeface="Times New Roman" panose="02020603050405020304" pitchFamily="18" charset="0"/>
                <a:cs typeface="Times New Roman" panose="02020603050405020304" pitchFamily="18" charset="0"/>
              </a:rPr>
              <a:t>Obrońca może przedsiębrać czynności procesowe </a:t>
            </a:r>
            <a:r>
              <a:rPr lang="pl-PL" sz="2400" b="1" u="sng" dirty="0">
                <a:latin typeface="Times New Roman" panose="02020603050405020304" pitchFamily="18" charset="0"/>
                <a:cs typeface="Times New Roman" panose="02020603050405020304" pitchFamily="18" charset="0"/>
              </a:rPr>
              <a:t>jedynie na korzyść oskarżonego</a:t>
            </a:r>
            <a:r>
              <a:rPr lang="pl-PL" sz="2400" dirty="0">
                <a:latin typeface="Times New Roman" panose="02020603050405020304" pitchFamily="18" charset="0"/>
                <a:cs typeface="Times New Roman" panose="02020603050405020304" pitchFamily="18" charset="0"/>
              </a:rPr>
              <a:t>. Udział obrońcy w postępowaniu nie wyłącza osobistego działania w nim oskarżonego. </a:t>
            </a:r>
          </a:p>
          <a:p>
            <a:pPr algn="just"/>
            <a:r>
              <a:rPr lang="pl-PL" sz="2400" dirty="0">
                <a:latin typeface="Times New Roman" panose="02020603050405020304" pitchFamily="18" charset="0"/>
                <a:cs typeface="Times New Roman" panose="02020603050405020304" pitchFamily="18" charset="0"/>
              </a:rPr>
              <a:t> Z nakazu działania wyłącznie na korzyść wynika też </a:t>
            </a:r>
            <a:r>
              <a:rPr lang="pl-PL" sz="2400" b="1" u="sng" dirty="0">
                <a:solidFill>
                  <a:schemeClr val="accent5"/>
                </a:solidFill>
                <a:latin typeface="Times New Roman" panose="02020603050405020304" pitchFamily="18" charset="0"/>
                <a:cs typeface="Times New Roman" panose="02020603050405020304" pitchFamily="18" charset="0"/>
              </a:rPr>
              <a:t>potrzeba uznania za bezskuteczne czynności obrończych niekorzystnych dla oskarżonego</a:t>
            </a:r>
            <a:r>
              <a:rPr lang="pl-PL" sz="2400" dirty="0">
                <a:latin typeface="Times New Roman" panose="02020603050405020304" pitchFamily="18" charset="0"/>
                <a:cs typeface="Times New Roman" panose="02020603050405020304" pitchFamily="18" charset="0"/>
              </a:rPr>
              <a:t>. </a:t>
            </a:r>
          </a:p>
          <a:p>
            <a:pPr algn="just"/>
            <a:r>
              <a:rPr lang="pl-PL" sz="2400" dirty="0">
                <a:latin typeface="Times New Roman" panose="02020603050405020304" pitchFamily="18" charset="0"/>
                <a:cs typeface="Times New Roman" panose="02020603050405020304" pitchFamily="18" charset="0"/>
              </a:rPr>
              <a:t>Postanowienie SN z dnia 28 lipca 2004 r., V KK 60/04 </a:t>
            </a:r>
            <a:r>
              <a:rPr lang="pl-PL" sz="2400" dirty="0">
                <a:latin typeface="Times New Roman" panose="02020603050405020304" pitchFamily="18" charset="0"/>
                <a:cs typeface="Times New Roman" panose="02020603050405020304" pitchFamily="18" charset="0"/>
                <a:sym typeface="Wingdings" panose="05000000000000000000" pitchFamily="2" charset="2"/>
              </a:rPr>
              <a:t> </a:t>
            </a:r>
            <a:r>
              <a:rPr lang="pl-PL" sz="2400" dirty="0">
                <a:latin typeface="Times New Roman" panose="02020603050405020304" pitchFamily="18" charset="0"/>
                <a:cs typeface="Times New Roman" panose="02020603050405020304" pitchFamily="18" charset="0"/>
              </a:rPr>
              <a:t>Obrońca zawsze winien działać z należytą starannością, niezależnie od tego czy jest obrońcą z wyboru, czy też z urzędu oraz czy obrona ma charakter obligatoryjny.</a:t>
            </a:r>
          </a:p>
          <a:p>
            <a:pPr algn="just"/>
            <a:r>
              <a:rPr lang="pl-PL" sz="2400" dirty="0">
                <a:latin typeface="Times New Roman" panose="02020603050405020304" pitchFamily="18" charset="0"/>
                <a:cs typeface="Times New Roman" panose="02020603050405020304" pitchFamily="18" charset="0"/>
              </a:rPr>
              <a:t>Obrońca może zostać ustanowiony (wyznaczony) do udziału w całym postępowaniu, jego części (np. w postępowaniu kasacyjnym) lub do dokonania określonej czynności (np. sporządzenia apelacji, udziału w przesłuchaniu świadka małoletniego). </a:t>
            </a:r>
          </a:p>
          <a:p>
            <a:pPr marL="0" indent="0">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1440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260648"/>
            <a:ext cx="7053542" cy="1400530"/>
          </a:xfrm>
        </p:spPr>
        <p:txBody>
          <a:bodyPr/>
          <a:lstStyle/>
          <a:p>
            <a:pPr algn="ctr"/>
            <a:r>
              <a:rPr lang="pl-PL" dirty="0"/>
              <a:t>OBROŃCA Z WYBORU</a:t>
            </a:r>
          </a:p>
        </p:txBody>
      </p:sp>
      <p:sp>
        <p:nvSpPr>
          <p:cNvPr id="3" name="Symbol zastępczy zawartości 2"/>
          <p:cNvSpPr>
            <a:spLocks noGrp="1"/>
          </p:cNvSpPr>
          <p:nvPr>
            <p:ph idx="1"/>
          </p:nvPr>
        </p:nvSpPr>
        <p:spPr>
          <a:xfrm>
            <a:off x="251520" y="1700808"/>
            <a:ext cx="8229600" cy="4389120"/>
          </a:xfrm>
        </p:spPr>
        <p:txBody>
          <a:bodyPr>
            <a:normAutofit fontScale="85000" lnSpcReduction="10000"/>
          </a:bodyPr>
          <a:lstStyle/>
          <a:p>
            <a:pPr algn="just"/>
            <a:r>
              <a:rPr lang="pl-PL" dirty="0"/>
              <a:t>Obrońcę ustanawia oskarżony, ewentualnie przedstawiciel ustawowy.  </a:t>
            </a:r>
          </a:p>
          <a:p>
            <a:pPr algn="just"/>
            <a:r>
              <a:rPr lang="pl-PL" dirty="0"/>
              <a:t>Do czasu ustanowienia obrońcy przez oskarżonego pozbawionego wolności, obrońcę może ustanowić inna osoba, o czym niezwłocznie zawiadamia się oskarżonego </a:t>
            </a:r>
            <a:r>
              <a:rPr lang="pl-PL" dirty="0">
                <a:sym typeface="Wingdings" panose="05000000000000000000" pitchFamily="2" charset="2"/>
              </a:rPr>
              <a:t> tzw. </a:t>
            </a:r>
            <a:r>
              <a:rPr lang="pl-PL" b="1" dirty="0">
                <a:sym typeface="Wingdings" panose="05000000000000000000" pitchFamily="2" charset="2"/>
              </a:rPr>
              <a:t>zastępcze upoważnienie do obrony</a:t>
            </a:r>
            <a:r>
              <a:rPr lang="pl-PL" dirty="0">
                <a:sym typeface="Wingdings" panose="05000000000000000000" pitchFamily="2" charset="2"/>
              </a:rPr>
              <a:t>.</a:t>
            </a:r>
            <a:endParaRPr lang="pl-PL" dirty="0"/>
          </a:p>
          <a:p>
            <a:pPr algn="just"/>
            <a:r>
              <a:rPr lang="pl-PL" dirty="0"/>
              <a:t>Upoważnienie do obrony może być udzielone </a:t>
            </a:r>
            <a:r>
              <a:rPr lang="pl-PL" b="1" dirty="0"/>
              <a:t>na piśmie </a:t>
            </a:r>
            <a:r>
              <a:rPr lang="pl-PL" dirty="0"/>
              <a:t>albo przez </a:t>
            </a:r>
            <a:r>
              <a:rPr lang="pl-PL" b="1" dirty="0"/>
              <a:t>oświadczenie do protokołu </a:t>
            </a:r>
            <a:r>
              <a:rPr lang="pl-PL" dirty="0"/>
              <a:t>organu prowadzącego postępowanie karne.</a:t>
            </a:r>
          </a:p>
          <a:p>
            <a:pPr algn="just"/>
            <a:r>
              <a:rPr lang="pl-PL" dirty="0"/>
              <a:t>Zakres działania - art. 84 § 1 – Ustanowienie obrońcy lub wyznaczenie obrońcy z urzędu </a:t>
            </a:r>
            <a:r>
              <a:rPr lang="pl-PL" b="1" u="sng" dirty="0">
                <a:solidFill>
                  <a:schemeClr val="accent6"/>
                </a:solidFill>
              </a:rPr>
              <a:t>uprawnia</a:t>
            </a:r>
            <a:r>
              <a:rPr lang="pl-PL" dirty="0"/>
              <a:t> go do </a:t>
            </a:r>
            <a:r>
              <a:rPr lang="pl-PL" u="sng" dirty="0"/>
              <a:t>działania w całym postępowaniu, nie wyłączając czynności po uprawomocnieniu się orzeczenia</a:t>
            </a:r>
            <a:r>
              <a:rPr lang="pl-PL" dirty="0"/>
              <a:t>, jeżeli nie zawiera ograniczeń.</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300966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143000"/>
          </a:xfrm>
        </p:spPr>
        <p:txBody>
          <a:bodyPr/>
          <a:lstStyle/>
          <a:p>
            <a:pPr algn="ctr"/>
            <a:r>
              <a:rPr lang="pl-PL" dirty="0"/>
              <a:t>OBROŃCA Z URZĘDU</a:t>
            </a:r>
          </a:p>
        </p:txBody>
      </p:sp>
      <p:sp>
        <p:nvSpPr>
          <p:cNvPr id="3" name="Symbol zastępczy zawartości 2"/>
          <p:cNvSpPr>
            <a:spLocks noGrp="1"/>
          </p:cNvSpPr>
          <p:nvPr>
            <p:ph idx="1"/>
          </p:nvPr>
        </p:nvSpPr>
        <p:spPr/>
        <p:txBody>
          <a:bodyPr>
            <a:normAutofit fontScale="92500" lnSpcReduction="20000"/>
          </a:bodyPr>
          <a:lstStyle/>
          <a:p>
            <a:pPr algn="just"/>
            <a:r>
              <a:rPr lang="pl-PL" dirty="0"/>
              <a:t>§ 1. </a:t>
            </a:r>
            <a:r>
              <a:rPr lang="pl-PL" b="1" u="sng" dirty="0">
                <a:solidFill>
                  <a:schemeClr val="accent3"/>
                </a:solidFill>
              </a:rPr>
              <a:t>Oskarżony</a:t>
            </a:r>
            <a:r>
              <a:rPr lang="pl-PL" dirty="0"/>
              <a:t>, który nie ma obrońcy z wyboru, może żądać, aby mu wyznaczono obrońcę z urzędu, </a:t>
            </a:r>
            <a:r>
              <a:rPr lang="pl-PL" b="1" dirty="0">
                <a:solidFill>
                  <a:schemeClr val="accent3"/>
                </a:solidFill>
              </a:rPr>
              <a:t>jeżeli w sposób należyty wykaże, że nie jest w stanie ponieść kosztów obrony bez uszczerbku dla niezbędnego utrzymania siebie i rodziny</a:t>
            </a:r>
            <a:r>
              <a:rPr lang="pl-PL" dirty="0"/>
              <a:t>. </a:t>
            </a:r>
          </a:p>
          <a:p>
            <a:pPr algn="just"/>
            <a:r>
              <a:rPr lang="pl-PL" dirty="0"/>
              <a:t>§1a.Przepis § 1 stosuje się odpowiednio, jeżeli oskarżony żąda wyznaczenia obrońcy z urzędu</a:t>
            </a:r>
            <a:r>
              <a:rPr lang="pl-PL" b="1" u="sng" dirty="0"/>
              <a:t> w celu dokonania określonej czynności procesowej.</a:t>
            </a:r>
          </a:p>
          <a:p>
            <a:pPr algn="just"/>
            <a:r>
              <a:rPr lang="pl-PL" dirty="0"/>
              <a:t>§ 2. Sąd może cofnąć wyznaczenie obrońcy, jeżeli okaże się, że nie istnieją okoliczności, na podstawie których go wyznaczono. Na postanowienie o cofnięciu wyznaczenia obrońcy przysługuje zażalenie do innego równorzędnego składu tego sądu.</a:t>
            </a:r>
          </a:p>
          <a:p>
            <a:pPr algn="just"/>
            <a:endParaRPr lang="pl-PL" dirty="0"/>
          </a:p>
          <a:p>
            <a:pPr algn="just"/>
            <a:endParaRPr lang="pl-PL" dirty="0"/>
          </a:p>
          <a:p>
            <a:pPr marL="0" indent="0">
              <a:buNone/>
            </a:pPr>
            <a:endParaRPr lang="pl-PL" dirty="0"/>
          </a:p>
        </p:txBody>
      </p:sp>
    </p:spTree>
    <p:extLst>
      <p:ext uri="{BB962C8B-B14F-4D97-AF65-F5344CB8AC3E}">
        <p14:creationId xmlns:p14="http://schemas.microsoft.com/office/powerpoint/2010/main" val="197463863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76672"/>
            <a:ext cx="8229600" cy="1143000"/>
          </a:xfrm>
        </p:spPr>
        <p:txBody>
          <a:bodyPr/>
          <a:lstStyle/>
          <a:p>
            <a:pPr algn="ctr"/>
            <a:r>
              <a:rPr lang="pl-PL" dirty="0"/>
              <a:t>OBRONA OBLIGATORYJNA</a:t>
            </a:r>
          </a:p>
        </p:txBody>
      </p:sp>
      <p:sp>
        <p:nvSpPr>
          <p:cNvPr id="3" name="Symbol zastępczy zawartości 2"/>
          <p:cNvSpPr>
            <a:spLocks noGrp="1"/>
          </p:cNvSpPr>
          <p:nvPr>
            <p:ph idx="1"/>
          </p:nvPr>
        </p:nvSpPr>
        <p:spPr>
          <a:xfrm>
            <a:off x="828220" y="1705189"/>
            <a:ext cx="7488196" cy="4676139"/>
          </a:xfrm>
        </p:spPr>
        <p:txBody>
          <a:bodyPr>
            <a:normAutofit fontScale="85000" lnSpcReduction="20000"/>
          </a:bodyPr>
          <a:lstStyle/>
          <a:p>
            <a:pPr marL="0" indent="0" algn="just">
              <a:buNone/>
            </a:pPr>
            <a:r>
              <a:rPr lang="pl-PL" dirty="0">
                <a:latin typeface="Times New Roman" pitchFamily="18" charset="0"/>
                <a:cs typeface="Times New Roman" pitchFamily="18" charset="0"/>
              </a:rPr>
              <a:t>Przesłanki obrony obligatoryjnej zachodzą, gdy oskarżony (podejrzany):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nie ukończył 18 lat,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głuchy, niemy lub niewidomy,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co do jego poczytalności w czasie popełnienia czynu (tempore </a:t>
            </a:r>
            <a:r>
              <a:rPr lang="pl-PL" dirty="0" err="1">
                <a:latin typeface="Times New Roman" pitchFamily="18" charset="0"/>
                <a:cs typeface="Times New Roman" pitchFamily="18" charset="0"/>
              </a:rPr>
              <a:t>criminis</a:t>
            </a:r>
            <a:r>
              <a:rPr lang="pl-PL" dirty="0">
                <a:latin typeface="Times New Roman" pitchFamily="18" charset="0"/>
                <a:cs typeface="Times New Roman" pitchFamily="18" charset="0"/>
              </a:rPr>
              <a:t>),</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zachodzi uzasadniona wątpliwość, czy stan jego zdrowia psychicznego pozwala na udział w postępowaniu lub prowadzenie obrony w sposób samodzielny oraz rozsądny,</a:t>
            </a:r>
          </a:p>
          <a:p>
            <a:pPr lvl="1" algn="just">
              <a:buClr>
                <a:srgbClr val="00B050"/>
              </a:buClr>
              <a:buFont typeface="Wingdings 3" panose="05040102010807070707" pitchFamily="18" charset="2"/>
              <a:buChar char=""/>
            </a:pPr>
            <a:r>
              <a:rPr lang="pl-PL" dirty="0">
                <a:latin typeface="Times New Roman" pitchFamily="18" charset="0"/>
                <a:cs typeface="Times New Roman" pitchFamily="18" charset="0"/>
              </a:rPr>
              <a:t> jest oskarżony o zbrodnię w postępowaniu przed sądem okręgowym.</a:t>
            </a:r>
          </a:p>
          <a:p>
            <a:pPr lvl="1" algn="just">
              <a:buClr>
                <a:srgbClr val="00B050"/>
              </a:buClr>
              <a:buFont typeface="Wingdings 3" panose="05040102010807070707" pitchFamily="18" charset="2"/>
              <a:buChar char=""/>
            </a:pPr>
            <a:endParaRPr lang="pl-PL" dirty="0">
              <a:latin typeface="Times New Roman" pitchFamily="18" charset="0"/>
              <a:cs typeface="Times New Roman" pitchFamily="18" charset="0"/>
            </a:endParaRPr>
          </a:p>
          <a:p>
            <a:pPr marL="0" indent="0" algn="just">
              <a:buNone/>
            </a:pPr>
            <a:r>
              <a:rPr lang="pl-PL" dirty="0">
                <a:latin typeface="Times New Roman" pitchFamily="18" charset="0"/>
                <a:cs typeface="Times New Roman" pitchFamily="18" charset="0"/>
              </a:rPr>
              <a:t>Oskarżony musi mieć obrońcę także wtedy, gdy sąd uzna to za niezbędne ze względu na </a:t>
            </a:r>
            <a:r>
              <a:rPr lang="pl-PL" b="1" dirty="0">
                <a:latin typeface="Times New Roman" pitchFamily="18" charset="0"/>
                <a:cs typeface="Times New Roman" pitchFamily="18" charset="0"/>
              </a:rPr>
              <a:t>inne okoliczności utrudniające obronę.</a:t>
            </a:r>
          </a:p>
          <a:p>
            <a:pPr marL="0" indent="0" algn="just">
              <a:buNone/>
            </a:pPr>
            <a:endParaRPr lang="pl-PL" dirty="0">
              <a:latin typeface="Times New Roman" pitchFamily="18" charset="0"/>
              <a:cs typeface="Times New Roman" pitchFamily="18" charset="0"/>
            </a:endParaRPr>
          </a:p>
        </p:txBody>
      </p:sp>
    </p:spTree>
    <p:extLst>
      <p:ext uri="{BB962C8B-B14F-4D97-AF65-F5344CB8AC3E}">
        <p14:creationId xmlns:p14="http://schemas.microsoft.com/office/powerpoint/2010/main" val="20418150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b="1" dirty="0"/>
              <a:t>Zasada prawa do obrony</a:t>
            </a:r>
            <a:r>
              <a:rPr lang="pl-PL" dirty="0"/>
              <a:t>- dyrektywa, w myśl której oskarżony ma prawo bronić swoich interesów w procesie i korzystać z pomocy obrońcy.</a:t>
            </a:r>
          </a:p>
          <a:p>
            <a:pPr algn="just"/>
            <a:endParaRPr lang="pl-PL" dirty="0"/>
          </a:p>
          <a:p>
            <a:pPr algn="just"/>
            <a:r>
              <a:rPr lang="pl-PL" dirty="0"/>
              <a:t>art. 42 ust. 2 Konstytucji</a:t>
            </a:r>
          </a:p>
          <a:p>
            <a:pPr algn="just"/>
            <a:endParaRPr lang="pl-PL" dirty="0"/>
          </a:p>
          <a:p>
            <a:pPr algn="just"/>
            <a:r>
              <a:rPr lang="pl-PL" dirty="0"/>
              <a:t>Art. 6 k.p.k.</a:t>
            </a:r>
          </a:p>
          <a:p>
            <a:pPr algn="just"/>
            <a:endParaRPr lang="pl-PL" dirty="0"/>
          </a:p>
          <a:p>
            <a:pPr algn="just"/>
            <a:r>
              <a:rPr lang="pl-PL" dirty="0"/>
              <a:t>Art. 6 ust. 3 lit. c EKPCz</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26579569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 prawo do obrony składa się zespół uprawnień procesowych pozwalających dokonać czynności zmierzających do odparcia oskarżenia lub złagodzenia odpowiedzialności.</a:t>
            </a:r>
          </a:p>
          <a:p>
            <a:pPr algn="just"/>
            <a:endParaRPr lang="pl-PL" dirty="0"/>
          </a:p>
          <a:p>
            <a:pPr algn="just"/>
            <a:r>
              <a:rPr lang="pl-PL" dirty="0"/>
              <a:t>Art. 6 k.p.k. zapewnia prawo do obrony w znaczeniu materialnym i formalnym, prawo do zachowania biernego oraz aktywnego.</a:t>
            </a:r>
          </a:p>
        </p:txBody>
      </p:sp>
      <p:sp>
        <p:nvSpPr>
          <p:cNvPr id="3" name="Title 2"/>
          <p:cNvSpPr>
            <a:spLocks noGrp="1"/>
          </p:cNvSpPr>
          <p:nvPr>
            <p:ph type="title"/>
          </p:nvPr>
        </p:nvSpPr>
        <p:spPr/>
        <p:txBody>
          <a:bodyPr/>
          <a:lstStyle/>
          <a:p>
            <a:pPr algn="ctr"/>
            <a:r>
              <a:rPr lang="pl-PL" dirty="0"/>
              <a:t>Zasada prawa do obrony</a:t>
            </a:r>
          </a:p>
        </p:txBody>
      </p:sp>
    </p:spTree>
    <p:extLst>
      <p:ext uri="{BB962C8B-B14F-4D97-AF65-F5344CB8AC3E}">
        <p14:creationId xmlns:p14="http://schemas.microsoft.com/office/powerpoint/2010/main" val="127930663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Zasada prawa do obrony</a:t>
            </a:r>
          </a:p>
        </p:txBody>
      </p:sp>
      <p:sp>
        <p:nvSpPr>
          <p:cNvPr id="5" name="Content Placeholder 4"/>
          <p:cNvSpPr>
            <a:spLocks noGrp="1"/>
          </p:cNvSpPr>
          <p:nvPr>
            <p:ph sz="quarter" idx="2"/>
          </p:nvPr>
        </p:nvSpPr>
        <p:spPr/>
        <p:txBody>
          <a:bodyPr>
            <a:normAutofit/>
          </a:bodyPr>
          <a:lstStyle/>
          <a:p>
            <a:pPr marL="109728" indent="0" algn="ctr">
              <a:buNone/>
            </a:pPr>
            <a:r>
              <a:rPr lang="pl-PL" b="1" dirty="0"/>
              <a:t>OBRONA MATERIALNA</a:t>
            </a:r>
          </a:p>
          <a:p>
            <a:pPr marL="109728" indent="0" algn="ctr">
              <a:buNone/>
            </a:pPr>
            <a:endParaRPr lang="pl-PL" dirty="0"/>
          </a:p>
          <a:p>
            <a:pPr marL="109728" indent="0" algn="ctr">
              <a:buNone/>
            </a:pPr>
            <a:r>
              <a:rPr lang="pl-PL" dirty="0"/>
              <a:t>podejmowanie przez jakąkolwiek osobę wszelkich czynności procesowych w celu ochrony interesów oskarżonego w procesie.</a:t>
            </a:r>
          </a:p>
          <a:p>
            <a:pPr marL="109728" indent="0" algn="ctr">
              <a:buNone/>
            </a:pPr>
            <a:endParaRPr lang="pl-PL" dirty="0"/>
          </a:p>
          <a:p>
            <a:r>
              <a:rPr lang="pl-PL" dirty="0"/>
              <a:t>Art. 74 § 1 k.p.k.</a:t>
            </a:r>
          </a:p>
          <a:p>
            <a:endParaRPr lang="pl-PL" dirty="0"/>
          </a:p>
          <a:p>
            <a:endParaRPr lang="pl-PL" dirty="0"/>
          </a:p>
        </p:txBody>
      </p:sp>
      <p:sp>
        <p:nvSpPr>
          <p:cNvPr id="6" name="Content Placeholder 5"/>
          <p:cNvSpPr>
            <a:spLocks noGrp="1"/>
          </p:cNvSpPr>
          <p:nvPr>
            <p:ph sz="quarter" idx="4"/>
          </p:nvPr>
        </p:nvSpPr>
        <p:spPr/>
        <p:txBody>
          <a:bodyPr>
            <a:normAutofit fontScale="77500" lnSpcReduction="20000"/>
          </a:bodyPr>
          <a:lstStyle/>
          <a:p>
            <a:pPr marL="109728" indent="0" algn="ctr">
              <a:buNone/>
            </a:pPr>
            <a:r>
              <a:rPr lang="pl-PL" b="1" dirty="0"/>
              <a:t>OBRONA FORMALNA</a:t>
            </a:r>
          </a:p>
          <a:p>
            <a:pPr marL="109728" indent="0" algn="ctr">
              <a:buNone/>
            </a:pPr>
            <a:endParaRPr lang="pl-PL" b="1" dirty="0"/>
          </a:p>
          <a:p>
            <a:pPr marL="109728" indent="0" algn="ctr">
              <a:buNone/>
            </a:pPr>
            <a:endParaRPr lang="pl-PL" dirty="0"/>
          </a:p>
          <a:p>
            <a:pPr marL="109728" indent="0" algn="ctr">
              <a:buNone/>
            </a:pPr>
            <a:r>
              <a:rPr lang="pl-PL" dirty="0"/>
              <a:t>korzystanie z pomocy obrońcy przez oskarżonego</a:t>
            </a:r>
          </a:p>
          <a:p>
            <a:pPr marL="109728" indent="0" algn="ctr">
              <a:buNone/>
            </a:pPr>
            <a:endParaRPr lang="pl-PL" dirty="0"/>
          </a:p>
          <a:p>
            <a:r>
              <a:rPr lang="pl-PL" dirty="0"/>
              <a:t>Uprawnienie do wyboru obrońcy (art. 83 § 1 k.p.k.)</a:t>
            </a:r>
          </a:p>
          <a:p>
            <a:endParaRPr lang="pl-PL" dirty="0"/>
          </a:p>
          <a:p>
            <a:r>
              <a:rPr lang="pl-PL" dirty="0"/>
              <a:t>Uprawnienie do korzystania z pomocy obrońcy z urzędu (art. 78-81 k.p.k.)</a:t>
            </a:r>
          </a:p>
          <a:p>
            <a:endParaRPr lang="pl-PL" dirty="0"/>
          </a:p>
          <a:p>
            <a:r>
              <a:rPr lang="pl-PL" dirty="0"/>
              <a:t>Obrona obligatoryjna (art. 79, 80, 451, 548 k.p.k.). </a:t>
            </a:r>
          </a:p>
        </p:txBody>
      </p:sp>
    </p:spTree>
    <p:extLst>
      <p:ext uri="{BB962C8B-B14F-4D97-AF65-F5344CB8AC3E}">
        <p14:creationId xmlns:p14="http://schemas.microsoft.com/office/powerpoint/2010/main" val="222789853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404664"/>
            <a:ext cx="8229600" cy="1143000"/>
          </a:xfrm>
        </p:spPr>
        <p:txBody>
          <a:bodyPr/>
          <a:lstStyle/>
          <a:p>
            <a:pPr algn="ctr"/>
            <a:r>
              <a:rPr lang="pl-PL" dirty="0"/>
              <a:t>PEŁNOMOCNIK</a:t>
            </a:r>
          </a:p>
        </p:txBody>
      </p:sp>
      <p:sp>
        <p:nvSpPr>
          <p:cNvPr id="3" name="Symbol zastępczy zawartości 2"/>
          <p:cNvSpPr>
            <a:spLocks noGrp="1"/>
          </p:cNvSpPr>
          <p:nvPr>
            <p:ph idx="1"/>
          </p:nvPr>
        </p:nvSpPr>
        <p:spPr>
          <a:xfrm>
            <a:off x="251520" y="1730947"/>
            <a:ext cx="7992888" cy="4578373"/>
          </a:xfrm>
        </p:spPr>
        <p:txBody>
          <a:bodyPr>
            <a:noAutofit/>
          </a:bodyPr>
          <a:lstStyle/>
          <a:p>
            <a:pPr algn="just"/>
            <a:r>
              <a:rPr lang="pl-PL" sz="2400" dirty="0">
                <a:latin typeface="Times New Roman" panose="02020603050405020304" pitchFamily="18" charset="0"/>
                <a:cs typeface="Times New Roman" panose="02020603050405020304" pitchFamily="18" charset="0"/>
              </a:rPr>
              <a:t>Reprezentant procesowy strony innej niż oskarżony (np. pokrzywdzonego, oskarżyciela posiłkowego), a także osoby nie będącej stroną (np. świadka),</a:t>
            </a:r>
          </a:p>
          <a:p>
            <a:pPr algn="just"/>
            <a:r>
              <a:rPr lang="pl-PL" sz="2400" dirty="0">
                <a:latin typeface="Times New Roman" panose="02020603050405020304" pitchFamily="18" charset="0"/>
                <a:cs typeface="Times New Roman" panose="02020603050405020304" pitchFamily="18" charset="0"/>
              </a:rPr>
              <a:t>Może nim być adwokat, radca prawny lub Radca Prokuratorii Generalnej RP (art. 88 </a:t>
            </a:r>
            <a:r>
              <a:rPr lang="pl-PL" sz="2400" dirty="0" err="1">
                <a:latin typeface="Times New Roman" panose="02020603050405020304" pitchFamily="18" charset="0"/>
                <a:cs typeface="Times New Roman" panose="02020603050405020304" pitchFamily="18" charset="0"/>
              </a:rPr>
              <a:t>k.</a:t>
            </a:r>
            <a:r>
              <a:rPr lang="pl-PL" sz="2400" err="1">
                <a:latin typeface="Times New Roman" panose="02020603050405020304" pitchFamily="18" charset="0"/>
                <a:cs typeface="Times New Roman" panose="02020603050405020304" pitchFamily="18" charset="0"/>
              </a:rPr>
              <a:t>p</a:t>
            </a:r>
            <a:r>
              <a:rPr lang="pl-PL" sz="2400">
                <a:latin typeface="Times New Roman" panose="02020603050405020304" pitchFamily="18" charset="0"/>
                <a:cs typeface="Times New Roman" panose="02020603050405020304" pitchFamily="18" charset="0"/>
              </a:rPr>
              <a:t>.k.)</a:t>
            </a:r>
            <a:endParaRPr lang="pl-PL" sz="2400" dirty="0">
              <a:latin typeface="Times New Roman" panose="02020603050405020304" pitchFamily="18" charset="0"/>
              <a:cs typeface="Times New Roman" panose="02020603050405020304" pitchFamily="18" charset="0"/>
            </a:endParaRPr>
          </a:p>
          <a:p>
            <a:pPr algn="just"/>
            <a:r>
              <a:rPr lang="pl-PL" sz="2400" dirty="0">
                <a:latin typeface="Times New Roman" panose="02020603050405020304" pitchFamily="18" charset="0"/>
                <a:cs typeface="Times New Roman" panose="02020603050405020304" pitchFamily="18" charset="0"/>
              </a:rPr>
              <a:t>Odpowiednie stosowanie przepisów o obrońcy (odesłanie w art. 88 k.p.k.)</a:t>
            </a:r>
          </a:p>
          <a:p>
            <a:pPr algn="just"/>
            <a:r>
              <a:rPr lang="pl-PL" sz="2400" dirty="0">
                <a:latin typeface="Times New Roman" panose="02020603050405020304" pitchFamily="18" charset="0"/>
                <a:cs typeface="Times New Roman" panose="02020603050405020304" pitchFamily="18" charset="0"/>
              </a:rPr>
              <a:t>Może być wyznaczony z urzędu pod warunkiem wykazania, że wnioskodawca nie jest w stanie ponieść kosztów działania pełnomocnika bez uszczerbku dla niezbędnego utrzymania siebie i rodziny,</a:t>
            </a:r>
          </a:p>
          <a:p>
            <a:pPr algn="just"/>
            <a:r>
              <a:rPr lang="pl-PL" sz="2400" dirty="0">
                <a:latin typeface="Times New Roman" panose="02020603050405020304" pitchFamily="18" charset="0"/>
                <a:cs typeface="Times New Roman" panose="02020603050405020304" pitchFamily="18" charset="0"/>
              </a:rPr>
              <a:t>Działa wyłącznie w granicach swego umocowania i nie jest ograniczony </a:t>
            </a:r>
            <a:r>
              <a:rPr lang="pl-PL" sz="2400" b="1" dirty="0">
                <a:latin typeface="Times New Roman" panose="02020603050405020304" pitchFamily="18" charset="0"/>
                <a:cs typeface="Times New Roman" panose="02020603050405020304" pitchFamily="18" charset="0"/>
              </a:rPr>
              <a:t>kierunkiem</a:t>
            </a:r>
            <a:r>
              <a:rPr lang="pl-PL" sz="2400" dirty="0">
                <a:latin typeface="Times New Roman" panose="02020603050405020304" pitchFamily="18" charset="0"/>
                <a:cs typeface="Times New Roman" panose="02020603050405020304" pitchFamily="18" charset="0"/>
              </a:rPr>
              <a:t> podejmowanych czynności.</a:t>
            </a:r>
          </a:p>
          <a:p>
            <a:pPr marL="0" indent="0" algn="just">
              <a:buNone/>
            </a:pP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83976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OBROŃCA A PEŁNOMOCNIK</a:t>
            </a:r>
          </a:p>
        </p:txBody>
      </p:sp>
      <p:sp>
        <p:nvSpPr>
          <p:cNvPr id="3" name="Symbol zastępczy zawartości 2"/>
          <p:cNvSpPr>
            <a:spLocks noGrp="1"/>
          </p:cNvSpPr>
          <p:nvPr>
            <p:ph idx="1"/>
          </p:nvPr>
        </p:nvSpPr>
        <p:spPr/>
        <p:txBody>
          <a:bodyPr>
            <a:normAutofit/>
          </a:bodyPr>
          <a:lstStyle/>
          <a:p>
            <a:pPr algn="just"/>
            <a:r>
              <a:rPr lang="pl-PL" dirty="0"/>
              <a:t>Pełnomocnik i obrońca mają </a:t>
            </a:r>
            <a:r>
              <a:rPr lang="pl-PL" b="1" dirty="0"/>
              <a:t>różną pozycję procesową. </a:t>
            </a:r>
          </a:p>
          <a:p>
            <a:pPr algn="just"/>
            <a:r>
              <a:rPr lang="pl-PL" dirty="0"/>
              <a:t>Zaniedbania obrońcy nie mogą negatywnie oddziaływać na oskarżonego. Natomiast strona inna niż oskarżony ponosi ujemne konsekwencje nierzetelnego zachowania pełnomocnika. </a:t>
            </a:r>
          </a:p>
          <a:p>
            <a:pPr algn="just"/>
            <a:r>
              <a:rPr lang="pl-PL" dirty="0"/>
              <a:t>Por. zwłaszcza uchwała SN z 1 października 2013 r., I KZP 6/13 </a:t>
            </a:r>
          </a:p>
          <a:p>
            <a:pPr algn="just"/>
            <a:endParaRPr lang="pl-PL" dirty="0"/>
          </a:p>
          <a:p>
            <a:pPr marL="0" indent="0">
              <a:buNone/>
            </a:pPr>
            <a:endParaRPr lang="pl-PL" dirty="0"/>
          </a:p>
        </p:txBody>
      </p:sp>
    </p:spTree>
    <p:extLst>
      <p:ext uri="{BB962C8B-B14F-4D97-AF65-F5344CB8AC3E}">
        <p14:creationId xmlns:p14="http://schemas.microsoft.com/office/powerpoint/2010/main" val="1740236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a:p>
          <a:p>
            <a:endParaRPr lang="pl-PL" b="1" dirty="0"/>
          </a:p>
          <a:p>
            <a:r>
              <a:rPr lang="pl-PL" b="1" dirty="0"/>
              <a:t>Art. 179 Konstytucji RP</a:t>
            </a:r>
          </a:p>
          <a:p>
            <a:pPr marL="109728" indent="0" algn="just">
              <a:buNone/>
            </a:pPr>
            <a:r>
              <a:rPr lang="pl-PL" dirty="0"/>
              <a:t>„Sędziowie są powoływani </a:t>
            </a:r>
            <a:r>
              <a:rPr lang="pl-PL" b="1" dirty="0"/>
              <a:t>przez Prezydenta Rzeczypospolitej, na wniosek Krajowej Rady Sądownictwa</a:t>
            </a:r>
            <a:r>
              <a:rPr lang="pl-PL" dirty="0"/>
              <a:t>, na czas nieoznaczony.”</a:t>
            </a:r>
          </a:p>
          <a:p>
            <a:pPr marL="109728" indent="0" algn="just">
              <a:buNone/>
            </a:pPr>
            <a:endParaRPr lang="pl-PL" dirty="0"/>
          </a:p>
          <a:p>
            <a:endParaRPr lang="pl-PL" dirty="0"/>
          </a:p>
        </p:txBody>
      </p:sp>
    </p:spTree>
    <p:extLst>
      <p:ext uri="{BB962C8B-B14F-4D97-AF65-F5344CB8AC3E}">
        <p14:creationId xmlns:p14="http://schemas.microsoft.com/office/powerpoint/2010/main" val="30679247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0"/>
            <a:ext cx="8507288" cy="634082"/>
          </a:xfrm>
        </p:spPr>
        <p:txBody>
          <a:bodyPr>
            <a:normAutofit/>
          </a:bodyPr>
          <a:lstStyle/>
          <a:p>
            <a:pPr algn="ctr"/>
            <a:r>
              <a:rPr lang="pl-PL" sz="2800" b="1" dirty="0"/>
              <a:t>PRZEDSTAWICIEL USTAWOWY</a:t>
            </a:r>
          </a:p>
        </p:txBody>
      </p:sp>
      <p:sp>
        <p:nvSpPr>
          <p:cNvPr id="3" name="Symbol zastępczy zawartości 2"/>
          <p:cNvSpPr>
            <a:spLocks noGrp="1"/>
          </p:cNvSpPr>
          <p:nvPr>
            <p:ph idx="1"/>
          </p:nvPr>
        </p:nvSpPr>
        <p:spPr>
          <a:xfrm>
            <a:off x="323528" y="620688"/>
            <a:ext cx="8280920" cy="4894992"/>
          </a:xfrm>
        </p:spPr>
        <p:txBody>
          <a:bodyPr>
            <a:noAutofit/>
          </a:bodyPr>
          <a:lstStyle/>
          <a:p>
            <a:pPr algn="just"/>
            <a:r>
              <a:rPr lang="pl-PL" sz="2200" dirty="0">
                <a:latin typeface="Times New Roman" panose="02020603050405020304" pitchFamily="18" charset="0"/>
                <a:cs typeface="Times New Roman" panose="02020603050405020304" pitchFamily="18" charset="0"/>
              </a:rPr>
              <a:t>1. osoby reprezentujące z mocy ustawy pokrzywdzonych małoletnich albo ubezwłasnowolnionych całkowicie lub częściowo</a:t>
            </a:r>
          </a:p>
          <a:p>
            <a:pPr lvl="1" algn="just"/>
            <a:r>
              <a:rPr lang="pl-PL" sz="2200" dirty="0">
                <a:latin typeface="Times New Roman" panose="02020603050405020304" pitchFamily="18" charset="0"/>
                <a:cs typeface="Times New Roman" panose="02020603050405020304" pitchFamily="18" charset="0"/>
              </a:rPr>
              <a:t>przedstawicielami ustawowymi są: </a:t>
            </a:r>
          </a:p>
          <a:p>
            <a:pPr lvl="1" algn="just"/>
            <a:r>
              <a:rPr lang="pl-PL" sz="2200" dirty="0">
                <a:latin typeface="Times New Roman" panose="02020603050405020304" pitchFamily="18" charset="0"/>
                <a:cs typeface="Times New Roman" panose="02020603050405020304" pitchFamily="18" charset="0"/>
              </a:rPr>
              <a:t>rodzicie (art. 98 § 1 </a:t>
            </a:r>
            <a:r>
              <a:rPr lang="pl-PL" sz="2200" dirty="0" err="1">
                <a:latin typeface="Times New Roman" panose="02020603050405020304" pitchFamily="18" charset="0"/>
                <a:cs typeface="Times New Roman" panose="02020603050405020304" pitchFamily="18" charset="0"/>
              </a:rPr>
              <a:t>k.r.o</a:t>
            </a:r>
            <a:r>
              <a:rPr lang="pl-PL" sz="2200" dirty="0">
                <a:latin typeface="Times New Roman" panose="02020603050405020304" pitchFamily="18" charset="0"/>
                <a:cs typeface="Times New Roman" panose="02020603050405020304" pitchFamily="18" charset="0"/>
              </a:rPr>
              <a:t>.)</a:t>
            </a:r>
          </a:p>
          <a:p>
            <a:pPr lvl="1" algn="just"/>
            <a:r>
              <a:rPr lang="pl-PL" sz="2200" dirty="0">
                <a:latin typeface="Times New Roman" panose="02020603050405020304" pitchFamily="18" charset="0"/>
                <a:cs typeface="Times New Roman" panose="02020603050405020304" pitchFamily="18" charset="0"/>
              </a:rPr>
              <a:t>opiekun faktyczny (art. 51 § 2 k.p.k.)</a:t>
            </a:r>
          </a:p>
          <a:p>
            <a:pPr lvl="1" algn="just"/>
            <a:r>
              <a:rPr lang="pl-PL" sz="2200" dirty="0">
                <a:latin typeface="Times New Roman" panose="02020603050405020304" pitchFamily="18" charset="0"/>
                <a:cs typeface="Times New Roman" panose="02020603050405020304" pitchFamily="18" charset="0"/>
              </a:rPr>
              <a:t>opiekun prawny wyznaczony przez sąd opiekuńczy zgodnie z art. 145 i następne </a:t>
            </a:r>
            <a:r>
              <a:rPr lang="pl-PL" sz="2200" dirty="0" err="1">
                <a:latin typeface="Times New Roman" panose="02020603050405020304" pitchFamily="18" charset="0"/>
                <a:cs typeface="Times New Roman" panose="02020603050405020304" pitchFamily="18" charset="0"/>
              </a:rPr>
              <a:t>k.r.o</a:t>
            </a:r>
            <a:r>
              <a:rPr lang="pl-PL" sz="2200" dirty="0">
                <a:latin typeface="Times New Roman" panose="02020603050405020304" pitchFamily="18" charset="0"/>
                <a:cs typeface="Times New Roman" panose="02020603050405020304" pitchFamily="18" charset="0"/>
              </a:rPr>
              <a:t>. </a:t>
            </a:r>
          </a:p>
          <a:p>
            <a:pPr algn="just"/>
            <a:r>
              <a:rPr lang="pl-PL" sz="2200" dirty="0">
                <a:latin typeface="Times New Roman" panose="02020603050405020304" pitchFamily="18" charset="0"/>
                <a:cs typeface="Times New Roman" panose="02020603050405020304" pitchFamily="18" charset="0"/>
              </a:rPr>
              <a:t>2. Osoba pod której pieczą pozostaje pokrzywdzony, który jest osobą nieporadną w szczególności ze względu na wiek lub stan zdrowia. </a:t>
            </a:r>
          </a:p>
          <a:p>
            <a:pPr algn="just"/>
            <a:r>
              <a:rPr lang="pl-PL" sz="2200" dirty="0">
                <a:latin typeface="Times New Roman" panose="02020603050405020304" pitchFamily="18" charset="0"/>
                <a:cs typeface="Times New Roman" panose="02020603050405020304" pitchFamily="18" charset="0"/>
              </a:rPr>
              <a:t>3. Osoby reprezentujące z mocy ustawy oskarżonego nieletniego lub ubezwłasnowolnionego (art. 76 k.p.k.)</a:t>
            </a:r>
          </a:p>
          <a:p>
            <a:pPr marL="459486" lvl="1" algn="just"/>
            <a:r>
              <a:rPr lang="pl-PL" sz="2200" dirty="0">
                <a:latin typeface="Times New Roman" panose="02020603050405020304" pitchFamily="18" charset="0"/>
                <a:cs typeface="Times New Roman" panose="02020603050405020304" pitchFamily="18" charset="0"/>
              </a:rPr>
              <a:t>Jeżeli oskarżony jest nieletni lub ubezwłasnowolniony, jego przedstawiciel ustawowy lub osoba, pod której pieczą oskarżony pozostaje, może podejmować na jego korzyść wszelkie czynności procesowe, a przede wszystkim wnosić środki zaskarżenia, składać wnioski oraz ustanowić obrońcę.</a:t>
            </a:r>
          </a:p>
          <a:p>
            <a:pPr marL="0" indent="0">
              <a:buNone/>
            </a:pP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7702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Kumulacja ról procesowych</a:t>
            </a:r>
          </a:p>
        </p:txBody>
      </p:sp>
      <p:sp>
        <p:nvSpPr>
          <p:cNvPr id="3" name="Content Placeholder 2"/>
          <p:cNvSpPr>
            <a:spLocks noGrp="1"/>
          </p:cNvSpPr>
          <p:nvPr>
            <p:ph idx="1"/>
          </p:nvPr>
        </p:nvSpPr>
        <p:spPr>
          <a:xfrm>
            <a:off x="467544" y="2564904"/>
            <a:ext cx="8229600" cy="2213600"/>
          </a:xfrm>
        </p:spPr>
        <p:txBody>
          <a:bodyPr/>
          <a:lstStyle/>
          <a:p>
            <a:r>
              <a:rPr lang="pl-PL" dirty="0"/>
              <a:t>zmiana roli w zależności od stadium procesu</a:t>
            </a:r>
          </a:p>
          <a:p>
            <a:pPr marL="0" indent="0">
              <a:buNone/>
            </a:pPr>
            <a:endParaRPr lang="pl-PL" dirty="0"/>
          </a:p>
          <a:p>
            <a:r>
              <a:rPr lang="pl-PL" dirty="0"/>
              <a:t>kumulacja w jednej osobie kilku kategorii uczestników procesu</a:t>
            </a:r>
          </a:p>
        </p:txBody>
      </p:sp>
    </p:spTree>
    <p:extLst>
      <p:ext uri="{BB962C8B-B14F-4D97-AF65-F5344CB8AC3E}">
        <p14:creationId xmlns:p14="http://schemas.microsoft.com/office/powerpoint/2010/main" val="279089697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0"/>
            <a:ext cx="7272808" cy="360040"/>
          </a:xfrm>
        </p:spPr>
        <p:txBody>
          <a:bodyPr/>
          <a:lstStyle/>
          <a:p>
            <a:pPr algn="ctr"/>
            <a:r>
              <a:rPr lang="pl-PL" sz="1600" b="1" u="sng" dirty="0">
                <a:solidFill>
                  <a:schemeClr val="tx1">
                    <a:lumMod val="50000"/>
                    <a:lumOff val="50000"/>
                  </a:schemeClr>
                </a:solidFill>
              </a:rPr>
              <a:t>KUMULACJA RÓL PROCESOWYCH</a:t>
            </a:r>
          </a:p>
        </p:txBody>
      </p:sp>
      <p:sp>
        <p:nvSpPr>
          <p:cNvPr id="3" name="Symbol zastępczy zawartości 2"/>
          <p:cNvSpPr>
            <a:spLocks noGrp="1"/>
          </p:cNvSpPr>
          <p:nvPr>
            <p:ph idx="1"/>
          </p:nvPr>
        </p:nvSpPr>
        <p:spPr>
          <a:xfrm>
            <a:off x="-9908" y="404664"/>
            <a:ext cx="9144000" cy="5760640"/>
          </a:xfrm>
        </p:spPr>
        <p:txBody>
          <a:bodyPr>
            <a:noAutofit/>
          </a:bodyPr>
          <a:lstStyle/>
          <a:p>
            <a:pPr marL="0" indent="0" algn="just">
              <a:buNone/>
            </a:pPr>
            <a:r>
              <a:rPr lang="pl-PL" sz="1700" dirty="0">
                <a:latin typeface="Times New Roman" panose="02020603050405020304" pitchFamily="18" charset="0"/>
                <a:cs typeface="Times New Roman" panose="02020603050405020304" pitchFamily="18" charset="0"/>
              </a:rPr>
              <a:t>Niektórzy uczestnicy procesu mogą:</a:t>
            </a:r>
          </a:p>
          <a:p>
            <a:pPr marL="516636" lvl="1" indent="-342900" algn="just">
              <a:buFont typeface="+mj-lt"/>
              <a:buAutoNum type="arabicParenR"/>
            </a:pPr>
            <a:r>
              <a:rPr lang="pl-PL" sz="1700" dirty="0">
                <a:latin typeface="Times New Roman" panose="02020603050405020304" pitchFamily="18" charset="0"/>
                <a:cs typeface="Times New Roman" panose="02020603050405020304" pitchFamily="18" charset="0"/>
              </a:rPr>
              <a:t>zmieniać swe role w zależności od stadium, w którym działają, np. prokurator jest organem postępowania przygotowawczego, a w postępowaniu sądowym jest stroną</a:t>
            </a:r>
          </a:p>
          <a:p>
            <a:pPr marL="516636" lvl="1" indent="-342900" algn="just">
              <a:buFont typeface="+mj-lt"/>
              <a:buAutoNum type="arabicParenR"/>
            </a:pPr>
            <a:r>
              <a:rPr lang="pl-PL" sz="1700" dirty="0">
                <a:latin typeface="Times New Roman" panose="02020603050405020304" pitchFamily="18" charset="0"/>
                <a:cs typeface="Times New Roman" panose="02020603050405020304" pitchFamily="18" charset="0"/>
              </a:rPr>
              <a:t>kumulować w swojej osobie, w zależności od konkretnego układu procesowego, kilka kategorii uczestników procesu (spełniać kilka ról procesowych), np. pokrzywdzony może być w postępowaniu przed sądem jednocześnie oskarżycielem posiłkowym, </a:t>
            </a:r>
            <a:r>
              <a:rPr lang="pl-PL" sz="1700" strike="sngStrike" dirty="0">
                <a:latin typeface="Times New Roman" panose="02020603050405020304" pitchFamily="18" charset="0"/>
                <a:cs typeface="Times New Roman" panose="02020603050405020304" pitchFamily="18" charset="0"/>
              </a:rPr>
              <a:t>powodem cywilnym</a:t>
            </a:r>
            <a:r>
              <a:rPr lang="pl-PL" sz="1700" dirty="0">
                <a:latin typeface="Times New Roman" panose="02020603050405020304" pitchFamily="18" charset="0"/>
                <a:cs typeface="Times New Roman" panose="02020603050405020304" pitchFamily="18" charset="0"/>
              </a:rPr>
              <a:t> i świadkiem.</a:t>
            </a:r>
          </a:p>
          <a:p>
            <a:pPr marL="0" indent="0" algn="just">
              <a:buNone/>
            </a:pPr>
            <a:r>
              <a:rPr lang="pl-PL" sz="1700" b="1" dirty="0">
                <a:solidFill>
                  <a:srgbClr val="C00000"/>
                </a:solidFill>
                <a:latin typeface="Times New Roman" panose="02020603050405020304" pitchFamily="18" charset="0"/>
                <a:cs typeface="Times New Roman" panose="02020603050405020304" pitchFamily="18" charset="0"/>
              </a:rPr>
              <a:t>Kumulacja ról procesowych jest niedopuszczalna w następujących przypadkach</a:t>
            </a:r>
            <a:r>
              <a:rPr lang="pl-PL" sz="1700" dirty="0">
                <a:latin typeface="Times New Roman" panose="02020603050405020304" pitchFamily="18" charset="0"/>
                <a:cs typeface="Times New Roman" panose="02020603050405020304" pitchFamily="18" charset="0"/>
              </a:rPr>
              <a:t>:</a:t>
            </a:r>
          </a:p>
          <a:p>
            <a:pPr marL="516636" lvl="1" indent="-342900" algn="just">
              <a:buAutoNum type="arabicParenR"/>
            </a:pPr>
            <a:r>
              <a:rPr lang="pl-PL" sz="1700" dirty="0">
                <a:latin typeface="Times New Roman" panose="02020603050405020304" pitchFamily="18" charset="0"/>
                <a:cs typeface="Times New Roman" panose="02020603050405020304" pitchFamily="18" charset="0"/>
              </a:rPr>
              <a:t>Organ procesowy nie może spełniać żadnej innej roli poza tą jedyną – organu. Nie może wiec sędzia, ławnik, prokurator pełnić dodatkowej drugiej roli, np. świadka, biegłego</a:t>
            </a:r>
          </a:p>
          <a:p>
            <a:pPr marL="516636" lvl="1" indent="-342900" algn="just">
              <a:buAutoNum type="arabicParenR"/>
            </a:pPr>
            <a:r>
              <a:rPr lang="pl-PL" sz="1700" dirty="0">
                <a:latin typeface="Times New Roman" panose="02020603050405020304" pitchFamily="18" charset="0"/>
                <a:cs typeface="Times New Roman" panose="02020603050405020304" pitchFamily="18" charset="0"/>
              </a:rPr>
              <a:t>Sprzeczność ról uczestników procesu uniemożliwia łączenie ich przez jedną osobę (jedna i ta sama osoba nie może pełnić ról przeciwstawnych). Nie można np. być równocześnie w tym samym procesie obrońcą oskarżonego i pełnomocnikiem oskarżyciela posiłkowego</a:t>
            </a:r>
          </a:p>
          <a:p>
            <a:pPr marL="516636" lvl="1" indent="-342900" algn="just">
              <a:buAutoNum type="arabicParenR"/>
            </a:pPr>
            <a:r>
              <a:rPr lang="pl-PL" sz="1700" dirty="0">
                <a:latin typeface="Times New Roman" panose="02020603050405020304" pitchFamily="18" charset="0"/>
                <a:cs typeface="Times New Roman" panose="02020603050405020304" pitchFamily="18" charset="0"/>
              </a:rPr>
              <a:t>Łączne spełnianie niektórych ról uczestników procesu przez jedną osobę spowodowałoby nienależyte wykonanie jednej z ról. Od niektórych uczestników niebędących organami wymaga się bezstronności, a działanie w innej roi równocześnie podważa wiarę w tą bezstronność. Dlatego do biegłego, protokolanta, stenografa i tłumacza odnoszą się przepisy o wyłączeniu sędziego z powodu powołania ich w sprawie w charakterze świadka, a także dlatego, że byli świadkami w sprawie. Ustawa zezwala jednak na kumulację roli świadka i obrońcy, ale z bardzo poważnym ograniczeniem. W myśl </a:t>
            </a:r>
            <a:r>
              <a:rPr lang="pl-PL" sz="1700" b="1" dirty="0">
                <a:latin typeface="Times New Roman" panose="02020603050405020304" pitchFamily="18" charset="0"/>
                <a:cs typeface="Times New Roman" panose="02020603050405020304" pitchFamily="18" charset="0"/>
              </a:rPr>
              <a:t>art. 178 k.p.k.</a:t>
            </a:r>
            <a:r>
              <a:rPr lang="pl-PL" sz="1700" dirty="0">
                <a:latin typeface="Times New Roman" panose="02020603050405020304" pitchFamily="18" charset="0"/>
                <a:cs typeface="Times New Roman" panose="02020603050405020304" pitchFamily="18" charset="0"/>
              </a:rPr>
              <a:t> nie wolno przesłuchiwać jako świadków obrońcy albo adwokata lub radcy prawnego działającego na podstawie art. 245 § 1, co do faktów, o których dowiedział się udzielając porady prawnej lub prowadząc sprawę,</a:t>
            </a:r>
          </a:p>
          <a:p>
            <a:pPr marL="0" indent="0">
              <a:buNone/>
            </a:pPr>
            <a:endParaRPr lang="pl-PL"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81629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able"/>
          <p:cNvPicPr>
            <a:picLocks noChangeAspect="1"/>
          </p:cNvPicPr>
          <p:nvPr/>
        </p:nvPicPr>
        <p:blipFill>
          <a:blip r:embed="rId2"/>
          <a:stretch>
            <a:fillRect/>
          </a:stretch>
        </p:blipFill>
        <p:spPr>
          <a:xfrm>
            <a:off x="214441" y="726342"/>
            <a:ext cx="8671982" cy="5804455"/>
          </a:xfrm>
          <a:prstGeom prst="rect">
            <a:avLst/>
          </a:prstGeom>
        </p:spPr>
      </p:pic>
    </p:spTree>
    <p:extLst>
      <p:ext uri="{BB962C8B-B14F-4D97-AF65-F5344CB8AC3E}">
        <p14:creationId xmlns:p14="http://schemas.microsoft.com/office/powerpoint/2010/main" val="41015552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DE953E-B1AB-4517-9BB2-6919AC6189E8}"/>
              </a:ext>
            </a:extLst>
          </p:cNvPr>
          <p:cNvSpPr>
            <a:spLocks noGrp="1"/>
          </p:cNvSpPr>
          <p:nvPr>
            <p:ph type="title"/>
          </p:nvPr>
        </p:nvSpPr>
        <p:spPr>
          <a:xfrm>
            <a:off x="628650" y="1131094"/>
            <a:ext cx="7886700" cy="689359"/>
          </a:xfrm>
        </p:spPr>
        <p:txBody>
          <a:bodyPr>
            <a:normAutofit fontScale="90000"/>
          </a:bodyPr>
          <a:lstStyle/>
          <a:p>
            <a:pPr algn="ctr"/>
            <a:r>
              <a:rPr lang="pl-PL" dirty="0"/>
              <a:t>Kazus nr 1</a:t>
            </a:r>
          </a:p>
        </p:txBody>
      </p:sp>
      <p:sp>
        <p:nvSpPr>
          <p:cNvPr id="3" name="Symbol zastępczy zawartości 2">
            <a:extLst>
              <a:ext uri="{FF2B5EF4-FFF2-40B4-BE49-F238E27FC236}">
                <a16:creationId xmlns:a16="http://schemas.microsoft.com/office/drawing/2014/main" id="{36A9E2E7-A51E-4917-BA89-38D77C11BCAC}"/>
              </a:ext>
            </a:extLst>
          </p:cNvPr>
          <p:cNvSpPr>
            <a:spLocks noGrp="1"/>
          </p:cNvSpPr>
          <p:nvPr>
            <p:ph idx="1"/>
          </p:nvPr>
        </p:nvSpPr>
        <p:spPr>
          <a:xfrm>
            <a:off x="628650" y="1936037"/>
            <a:ext cx="7886700" cy="3553936"/>
          </a:xfrm>
        </p:spPr>
        <p:txBody>
          <a:bodyPr>
            <a:normAutofit fontScale="92500" lnSpcReduction="20000"/>
          </a:bodyPr>
          <a:lstStyle/>
          <a:p>
            <a:pPr indent="0" algn="just">
              <a:lnSpc>
                <a:spcPct val="115000"/>
              </a:lnSpc>
              <a:spcAft>
                <a:spcPts val="750"/>
              </a:spcAft>
              <a:buNone/>
            </a:pPr>
            <a:r>
              <a:rPr lang="pl-PL" dirty="0">
                <a:effectLst/>
                <a:latin typeface="Times New Roman" panose="02020603050405020304" pitchFamily="18" charset="0"/>
                <a:ea typeface="Calibri" panose="020F0502020204030204" pitchFamily="34" charset="0"/>
                <a:cs typeface="Times New Roman" panose="02020603050405020304" pitchFamily="18" charset="0"/>
              </a:rPr>
              <a:t>Prokurator oskarżył Jana C. o to, że w dniu 10 kwietnia 2022 roku we Wrocławiu, używając przemocy wobec Piotra K., polegającej na wielokrotnym uderzaniu pokrzywdzonego pięściami po całym ciele, zabrał mu w celu przywłaszczenia telefon komórkowy </a:t>
            </a:r>
            <a:r>
              <a:rPr lang="pl-PL" dirty="0">
                <a:latin typeface="Times New Roman" panose="02020603050405020304" pitchFamily="18" charset="0"/>
                <a:ea typeface="Calibri" panose="020F0502020204030204" pitchFamily="34" charset="0"/>
                <a:cs typeface="Times New Roman" panose="02020603050405020304" pitchFamily="18" charset="0"/>
              </a:rPr>
              <a:t>marki Samsung</a:t>
            </a:r>
            <a:r>
              <a:rPr lang="pl-PL" dirty="0">
                <a:effectLst/>
                <a:latin typeface="Times New Roman" panose="02020603050405020304" pitchFamily="18" charset="0"/>
                <a:ea typeface="Calibri" panose="020F0502020204030204" pitchFamily="34" charset="0"/>
                <a:cs typeface="Times New Roman" panose="02020603050405020304" pitchFamily="18" charset="0"/>
              </a:rPr>
              <a:t> o wartości 350 złotych, tj. o czyn z art. 280 § 2 k.k. i powołując się na art. 25 § 1 pkt 1 k.p.k. skierował akt oskarżenia do Sądu Okręgowego we Wrocławiu.</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750"/>
              </a:spcAft>
            </a:pPr>
            <a:r>
              <a:rPr lang="pl-PL" b="1" dirty="0">
                <a:effectLst/>
                <a:latin typeface="Times New Roman" panose="02020603050405020304" pitchFamily="18" charset="0"/>
                <a:ea typeface="Calibri" panose="020F0502020204030204" pitchFamily="34" charset="0"/>
                <a:cs typeface="Times New Roman" panose="02020603050405020304" pitchFamily="18" charset="0"/>
              </a:rPr>
              <a:t>Czy prokurator postąpił prawidłowo?</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77750263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1</a:t>
            </a:r>
          </a:p>
        </p:txBody>
      </p:sp>
      <p:sp>
        <p:nvSpPr>
          <p:cNvPr id="3" name="Symbol zastępczy zawartości 2"/>
          <p:cNvSpPr>
            <a:spLocks noGrp="1"/>
          </p:cNvSpPr>
          <p:nvPr>
            <p:ph idx="1"/>
          </p:nvPr>
        </p:nvSpPr>
        <p:spPr>
          <a:xfrm>
            <a:off x="150876" y="1820452"/>
            <a:ext cx="8993124" cy="4180298"/>
          </a:xfrm>
        </p:spPr>
        <p:txBody>
          <a:bodyPr>
            <a:normAutofit fontScale="70000" lnSpcReduction="20000"/>
          </a:bodyPr>
          <a:lstStyle/>
          <a:p>
            <a:pPr marL="0" indent="0" algn="just">
              <a:buNone/>
            </a:pPr>
            <a:endParaRPr lang="pl-PL" b="1" dirty="0"/>
          </a:p>
          <a:p>
            <a:pPr marL="0" indent="0" algn="just">
              <a:buNone/>
            </a:pPr>
            <a:r>
              <a:rPr lang="pl-PL" b="1" dirty="0"/>
              <a:t>Zwróć uwagę na: wyrok SN z dnia 4 lutego 2014 roku, II KK 262/13, Legalis nr 993239.</a:t>
            </a:r>
          </a:p>
          <a:p>
            <a:pPr marL="0" indent="0" algn="just">
              <a:buNone/>
            </a:pPr>
            <a:endParaRPr lang="pl-PL" b="1" dirty="0"/>
          </a:p>
          <a:p>
            <a:pPr marL="0" indent="0" algn="just">
              <a:buNone/>
            </a:pPr>
            <a:r>
              <a:rPr lang="pl-PL" dirty="0"/>
              <a:t>1. Jeżeli właściwość rzeczowa sądu zależy od rodzaju sprawy poddanej osądowi, decydujące znaczenie dla oceny, czy orzekał sąd właściwy, ma czyn przestępny, na którego popełnienie wskazuje akt oskarżenia, z tym jednak zastrzeżeniem, że ani opis czynu, ani kwalifikacja prawna zaproponowana w akcie oskarżenia, nie wiążą sądu.</a:t>
            </a:r>
          </a:p>
          <a:p>
            <a:pPr marL="0" indent="0" algn="just">
              <a:buNone/>
            </a:pPr>
            <a:r>
              <a:rPr lang="pl-PL" dirty="0"/>
              <a:t>2. Użyte w art. 25 § 1 KPK określenie "w sprawach o przestępstwa" nie może być rozumiane jako oznaczające czyny, których opis i kwalifikacja prawna zostały określone w akcie oskarżenia, gdyż wtedy o właściwości sądu decydowałby prokurator, lecz musi być rozumiane jako sprawy, które według zebranych dowodów i okoliczności obiektywnie wskazują na określoną kwalifikację prawną tych czynów.</a:t>
            </a:r>
          </a:p>
          <a:p>
            <a:pPr marL="0" indent="0" algn="just">
              <a:buNone/>
            </a:pPr>
            <a:r>
              <a:rPr lang="pl-PL" dirty="0"/>
              <a:t>3. Wynikająca z art. 25 § 1 KPK właściwość sądu wyznaczana jest tylko przez normy prawa karnego materialnego, które określają, jakie czyny zabronione stanowią zbrodnie albo występki wskazane w tym przepisie.</a:t>
            </a:r>
          </a:p>
        </p:txBody>
      </p:sp>
    </p:spTree>
    <p:extLst>
      <p:ext uri="{BB962C8B-B14F-4D97-AF65-F5344CB8AC3E}">
        <p14:creationId xmlns:p14="http://schemas.microsoft.com/office/powerpoint/2010/main" val="417027485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1</a:t>
            </a:r>
          </a:p>
        </p:txBody>
      </p:sp>
      <p:sp>
        <p:nvSpPr>
          <p:cNvPr id="3" name="Symbol zastępczy zawartości 2"/>
          <p:cNvSpPr>
            <a:spLocks noGrp="1"/>
          </p:cNvSpPr>
          <p:nvPr>
            <p:ph idx="1"/>
          </p:nvPr>
        </p:nvSpPr>
        <p:spPr>
          <a:xfrm>
            <a:off x="370332" y="2146554"/>
            <a:ext cx="8435340" cy="3689604"/>
          </a:xfrm>
        </p:spPr>
        <p:txBody>
          <a:bodyPr>
            <a:noAutofit/>
          </a:bodyPr>
          <a:lstStyle/>
          <a:p>
            <a:pPr marL="0" indent="0" algn="just">
              <a:buNone/>
            </a:pPr>
            <a:r>
              <a:rPr lang="pl-PL" sz="1875" dirty="0"/>
              <a:t>II.</a:t>
            </a:r>
          </a:p>
          <a:p>
            <a:pPr marL="0" indent="0" algn="just">
              <a:buNone/>
            </a:pPr>
            <a:r>
              <a:rPr lang="pl-PL" sz="1875" dirty="0"/>
              <a:t>O właściwości rzeczowej sądu decyduje opis czynu przestępnego w akcie oskarżenia - jego znamiona - a nie prawidłowa bądź nieprawidłowa jego kwalifikacja prawna przyjęta w akcie oskarżenia lub wyroku. Przy tym żadnego wpływu na właściwość sądu nie ma zakaz reformationis in peius z art. 443 KPK. Wynikająca z art. 25 § 1 KPK właściwość sądu wyznaczana jest tylko przez normy prawa karnego materialnego, które określają, jakie czyny zabronione stanowią zbrodnie lub występki wskazane w tym przepisie.</a:t>
            </a:r>
          </a:p>
        </p:txBody>
      </p:sp>
    </p:spTree>
    <p:extLst>
      <p:ext uri="{BB962C8B-B14F-4D97-AF65-F5344CB8AC3E}">
        <p14:creationId xmlns:p14="http://schemas.microsoft.com/office/powerpoint/2010/main" val="28002943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34AFB9-2B96-41F0-BB41-21A035F37B2C}"/>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5029BD09-40DD-461C-BEB7-B679E52C145A}"/>
              </a:ext>
            </a:extLst>
          </p:cNvPr>
          <p:cNvSpPr>
            <a:spLocks noGrp="1"/>
          </p:cNvSpPr>
          <p:nvPr>
            <p:ph idx="1"/>
          </p:nvPr>
        </p:nvSpPr>
        <p:spPr/>
        <p:txBody>
          <a:bodyPr>
            <a:normAutofit fontScale="92500"/>
          </a:bodyPr>
          <a:lstStyle/>
          <a:p>
            <a:pPr algn="just"/>
            <a:r>
              <a:rPr lang="pl-PL" dirty="0"/>
              <a:t>Prokuratura Rejonowa dla Wrocławia – Krzyki Wschód prowadziła postępowanie w sprawie o czyn z art.  286 </a:t>
            </a:r>
            <a:r>
              <a:rPr lang="pl-PL" sz="2100" dirty="0"/>
              <a:t>§ 1 k.k. Nie dostrzegając w działaniu zamiaru kierunkowego w postaci osiągnięcia korzyści majątkowej, prokurator wydał decyzję o umorzeniu postępowania. Po prawidłowym wniesieniu zażalenia sąd rejonowy uchylił postanowienie prokuratora i przekazał sprawę do dalszego prowadzenia, wskazując na potrzebę zgromadzenia dodatkowej dokumentacji (art. 330 § 1 k.p.k.). Prokurator po zgromadzeniu wskazanych przez sąd dowodów wydał ponownie decyzję o umorzeniu postępowania, pouczając pokrzywdzonego o możliwości wniesienia w terminie miesiąca subsydiarnego aktu oskarżenia.</a:t>
            </a:r>
          </a:p>
          <a:p>
            <a:pPr algn="just"/>
            <a:r>
              <a:rPr lang="pl-PL" b="1" dirty="0"/>
              <a:t>Jak powinien zachować się pokrzywdzony?</a:t>
            </a:r>
            <a:endParaRPr lang="pl-PL" sz="2100" b="1" dirty="0"/>
          </a:p>
          <a:p>
            <a:pPr algn="just"/>
            <a:endParaRPr lang="pl-PL" dirty="0"/>
          </a:p>
        </p:txBody>
      </p:sp>
    </p:spTree>
    <p:extLst>
      <p:ext uri="{BB962C8B-B14F-4D97-AF65-F5344CB8AC3E}">
        <p14:creationId xmlns:p14="http://schemas.microsoft.com/office/powerpoint/2010/main" val="3852705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568952" cy="4752528"/>
          </a:xfrm>
        </p:spPr>
        <p:txBody>
          <a:bodyPr/>
          <a:lstStyle/>
          <a:p>
            <a:pPr algn="just"/>
            <a:r>
              <a:rPr lang="pl-PL" b="1" dirty="0"/>
              <a:t>Właściwość rzeczowa - </a:t>
            </a:r>
            <a:r>
              <a:rPr lang="pl-PL" dirty="0"/>
              <a:t>kompetencja sądu do rozpoznawania sprawy w pierwszej instancji.</a:t>
            </a:r>
          </a:p>
          <a:p>
            <a:pPr algn="just"/>
            <a:endParaRPr lang="pl-PL" dirty="0"/>
          </a:p>
          <a:p>
            <a:pPr algn="just"/>
            <a:r>
              <a:rPr lang="pl-PL" dirty="0"/>
              <a:t>Kryterium: </a:t>
            </a:r>
            <a:r>
              <a:rPr lang="pl-PL" b="1" dirty="0"/>
              <a:t>rodzaj przestępstwa.</a:t>
            </a:r>
          </a:p>
          <a:p>
            <a:pPr algn="just"/>
            <a:endParaRPr lang="pl-PL" dirty="0"/>
          </a:p>
          <a:p>
            <a:pPr algn="just"/>
            <a:r>
              <a:rPr lang="pl-PL" dirty="0"/>
              <a:t>Sąd rejonowy rozstrzyga w pierwszej instancji w sprawach dotyczących wszystkich kategorii przestępstw z wyjątkiem tych, które zostały przekazane do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następujące przestępstwa: </a:t>
            </a:r>
          </a:p>
          <a:p>
            <a:pPr marL="109728" indent="0" algn="just">
              <a:buNone/>
            </a:pPr>
            <a:r>
              <a:rPr lang="pl-PL" dirty="0"/>
              <a:t>1)  o zbrodnie określone w Kodeksie karnym oraz w ustawach szczególnych;</a:t>
            </a:r>
          </a:p>
          <a:p>
            <a:pPr marL="109728" indent="0" algn="just">
              <a:buFont typeface="Wingdings 2"/>
              <a:buNone/>
            </a:pPr>
            <a:r>
              <a:rPr lang="pl-PL" dirty="0"/>
              <a:t>2) o występki określone w rozdziałach XVI i XVII oraz w </a:t>
            </a:r>
            <a:r>
              <a:rPr lang="pl-PL" dirty="0">
                <a:hlinkClick r:id="rId2">
                  <a:extLst>
                    <a:ext uri="{A12FA001-AC4F-418D-AE19-62706E023703}">
                      <ahyp:hlinkClr xmlns:ahyp="http://schemas.microsoft.com/office/drawing/2018/hyperlinkcolor" val="tx"/>
                    </a:ext>
                  </a:extLst>
                </a:hlinkClick>
              </a:rPr>
              <a:t>art. 140-142</a:t>
            </a:r>
            <a:r>
              <a:rPr lang="pl-PL" dirty="0"/>
              <a:t>, </a:t>
            </a:r>
            <a:r>
              <a:rPr lang="pl-PL" dirty="0">
                <a:hlinkClick r:id="rId3">
                  <a:extLst>
                    <a:ext uri="{A12FA001-AC4F-418D-AE19-62706E023703}">
                      <ahyp:hlinkClr xmlns:ahyp="http://schemas.microsoft.com/office/drawing/2018/hyperlinkcolor" val="tx"/>
                    </a:ext>
                  </a:extLst>
                </a:hlinkClick>
              </a:rPr>
              <a:t>art. 148 § 4</a:t>
            </a:r>
            <a:r>
              <a:rPr lang="pl-PL" dirty="0"/>
              <a:t> i </a:t>
            </a:r>
            <a:r>
              <a:rPr lang="pl-PL" dirty="0">
                <a:hlinkClick r:id="rId4">
                  <a:extLst>
                    <a:ext uri="{A12FA001-AC4F-418D-AE19-62706E023703}">
                      <ahyp:hlinkClr xmlns:ahyp="http://schemas.microsoft.com/office/drawing/2018/hyperlinkcolor" val="tx"/>
                    </a:ext>
                  </a:extLst>
                </a:hlinkClick>
              </a:rPr>
              <a:t>5</a:t>
            </a:r>
            <a:r>
              <a:rPr lang="pl-PL" dirty="0"/>
              <a:t>, </a:t>
            </a:r>
            <a:r>
              <a:rPr lang="pl-PL" dirty="0">
                <a:hlinkClick r:id="rId5">
                  <a:extLst>
                    <a:ext uri="{A12FA001-AC4F-418D-AE19-62706E023703}">
                      <ahyp:hlinkClr xmlns:ahyp="http://schemas.microsoft.com/office/drawing/2018/hyperlinkcolor" val="tx"/>
                    </a:ext>
                  </a:extLst>
                </a:hlinkClick>
              </a:rPr>
              <a:t>art. 148a</a:t>
            </a:r>
            <a:r>
              <a:rPr lang="pl-PL" dirty="0"/>
              <a:t>, </a:t>
            </a:r>
            <a:r>
              <a:rPr lang="pl-PL" dirty="0">
                <a:hlinkClick r:id="rId6">
                  <a:extLst>
                    <a:ext uri="{A12FA001-AC4F-418D-AE19-62706E023703}">
                      <ahyp:hlinkClr xmlns:ahyp="http://schemas.microsoft.com/office/drawing/2018/hyperlinkcolor" val="tx"/>
                    </a:ext>
                  </a:extLst>
                </a:hlinkClick>
              </a:rPr>
              <a:t>art. 149</a:t>
            </a:r>
            <a:r>
              <a:rPr lang="pl-PL" dirty="0"/>
              <a:t>, </a:t>
            </a:r>
            <a:r>
              <a:rPr lang="pl-PL" dirty="0">
                <a:hlinkClick r:id="rId7">
                  <a:extLst>
                    <a:ext uri="{A12FA001-AC4F-418D-AE19-62706E023703}">
                      <ahyp:hlinkClr xmlns:ahyp="http://schemas.microsoft.com/office/drawing/2018/hyperlinkcolor" val="tx"/>
                    </a:ext>
                  </a:extLst>
                </a:hlinkClick>
              </a:rPr>
              <a:t>art. 150 § 1</a:t>
            </a:r>
            <a:r>
              <a:rPr lang="pl-PL" dirty="0"/>
              <a:t>, </a:t>
            </a:r>
            <a:r>
              <a:rPr lang="pl-PL" dirty="0">
                <a:hlinkClick r:id="rId8">
                  <a:extLst>
                    <a:ext uri="{A12FA001-AC4F-418D-AE19-62706E023703}">
                      <ahyp:hlinkClr xmlns:ahyp="http://schemas.microsoft.com/office/drawing/2018/hyperlinkcolor" val="tx"/>
                    </a:ext>
                  </a:extLst>
                </a:hlinkClick>
              </a:rPr>
              <a:t>art. 151-154</a:t>
            </a:r>
            <a:r>
              <a:rPr lang="pl-PL" dirty="0"/>
              <a:t>, </a:t>
            </a:r>
            <a:r>
              <a:rPr lang="pl-PL" dirty="0">
                <a:hlinkClick r:id="rId9">
                  <a:extLst>
                    <a:ext uri="{A12FA001-AC4F-418D-AE19-62706E023703}">
                      <ahyp:hlinkClr xmlns:ahyp="http://schemas.microsoft.com/office/drawing/2018/hyperlinkcolor" val="tx"/>
                    </a:ext>
                  </a:extLst>
                </a:hlinkClick>
              </a:rPr>
              <a:t>art. 158 § 3</a:t>
            </a:r>
            <a:r>
              <a:rPr lang="pl-PL" dirty="0"/>
              <a:t>, </a:t>
            </a:r>
            <a:r>
              <a:rPr lang="pl-PL" dirty="0">
                <a:hlinkClick r:id="rId10">
                  <a:extLst>
                    <a:ext uri="{A12FA001-AC4F-418D-AE19-62706E023703}">
                      <ahyp:hlinkClr xmlns:ahyp="http://schemas.microsoft.com/office/drawing/2018/hyperlinkcolor" val="tx"/>
                    </a:ext>
                  </a:extLst>
                </a:hlinkClick>
              </a:rPr>
              <a:t>art. 163 § 3</a:t>
            </a:r>
            <a:r>
              <a:rPr lang="pl-PL" dirty="0"/>
              <a:t> i </a:t>
            </a:r>
            <a:r>
              <a:rPr lang="pl-PL" dirty="0">
                <a:hlinkClick r:id="rId11">
                  <a:extLst>
                    <a:ext uri="{A12FA001-AC4F-418D-AE19-62706E023703}">
                      <ahyp:hlinkClr xmlns:ahyp="http://schemas.microsoft.com/office/drawing/2018/hyperlinkcolor" val="tx"/>
                    </a:ext>
                  </a:extLst>
                </a:hlinkClick>
              </a:rPr>
              <a:t>4</a:t>
            </a:r>
            <a:r>
              <a:rPr lang="pl-PL" dirty="0"/>
              <a:t>, </a:t>
            </a:r>
            <a:r>
              <a:rPr lang="pl-PL" dirty="0">
                <a:hlinkClick r:id="rId12">
                  <a:extLst>
                    <a:ext uri="{A12FA001-AC4F-418D-AE19-62706E023703}">
                      <ahyp:hlinkClr xmlns:ahyp="http://schemas.microsoft.com/office/drawing/2018/hyperlinkcolor" val="tx"/>
                    </a:ext>
                  </a:extLst>
                </a:hlinkClick>
              </a:rPr>
              <a:t>art. 165 § 1</a:t>
            </a:r>
            <a:r>
              <a:rPr lang="pl-PL" dirty="0"/>
              <a:t>, </a:t>
            </a:r>
            <a:r>
              <a:rPr lang="pl-PL" dirty="0">
                <a:hlinkClick r:id="rId13">
                  <a:extLst>
                    <a:ext uri="{A12FA001-AC4F-418D-AE19-62706E023703}">
                      <ahyp:hlinkClr xmlns:ahyp="http://schemas.microsoft.com/office/drawing/2018/hyperlinkcolor" val="tx"/>
                    </a:ext>
                  </a:extLst>
                </a:hlinkClick>
              </a:rPr>
              <a:t>3</a:t>
            </a:r>
            <a:r>
              <a:rPr lang="pl-PL" dirty="0"/>
              <a:t> i </a:t>
            </a:r>
            <a:r>
              <a:rPr lang="pl-PL" dirty="0">
                <a:hlinkClick r:id="rId14">
                  <a:extLst>
                    <a:ext uri="{A12FA001-AC4F-418D-AE19-62706E023703}">
                      <ahyp:hlinkClr xmlns:ahyp="http://schemas.microsoft.com/office/drawing/2018/hyperlinkcolor" val="tx"/>
                    </a:ext>
                  </a:extLst>
                </a:hlinkClick>
              </a:rPr>
              <a:t>4</a:t>
            </a:r>
            <a:r>
              <a:rPr lang="pl-PL" dirty="0"/>
              <a:t>, </a:t>
            </a:r>
            <a:r>
              <a:rPr lang="pl-PL" dirty="0">
                <a:hlinkClick r:id="rId15">
                  <a:extLst>
                    <a:ext uri="{A12FA001-AC4F-418D-AE19-62706E023703}">
                      <ahyp:hlinkClr xmlns:ahyp="http://schemas.microsoft.com/office/drawing/2018/hyperlinkcolor" val="tx"/>
                    </a:ext>
                  </a:extLst>
                </a:hlinkClick>
              </a:rPr>
              <a:t>art. 166 § 1</a:t>
            </a:r>
            <a:r>
              <a:rPr lang="pl-PL" dirty="0"/>
              <a:t>, </a:t>
            </a:r>
            <a:r>
              <a:rPr lang="pl-PL" dirty="0">
                <a:hlinkClick r:id="rId16">
                  <a:extLst>
                    <a:ext uri="{A12FA001-AC4F-418D-AE19-62706E023703}">
                      <ahyp:hlinkClr xmlns:ahyp="http://schemas.microsoft.com/office/drawing/2018/hyperlinkcolor" val="tx"/>
                    </a:ext>
                  </a:extLst>
                </a:hlinkClick>
              </a:rPr>
              <a:t>art. 173 § 3</a:t>
            </a:r>
            <a:r>
              <a:rPr lang="pl-PL" dirty="0"/>
              <a:t> i </a:t>
            </a:r>
            <a:r>
              <a:rPr lang="pl-PL" dirty="0">
                <a:hlinkClick r:id="rId17">
                  <a:extLst>
                    <a:ext uri="{A12FA001-AC4F-418D-AE19-62706E023703}">
                      <ahyp:hlinkClr xmlns:ahyp="http://schemas.microsoft.com/office/drawing/2018/hyperlinkcolor" val="tx"/>
                    </a:ext>
                  </a:extLst>
                </a:hlinkClick>
              </a:rPr>
              <a:t>4</a:t>
            </a:r>
            <a:r>
              <a:rPr lang="pl-PL" dirty="0"/>
              <a:t>, </a:t>
            </a:r>
            <a:r>
              <a:rPr lang="pl-PL" dirty="0">
                <a:hlinkClick r:id="rId18">
                  <a:extLst>
                    <a:ext uri="{A12FA001-AC4F-418D-AE19-62706E023703}">
                      <ahyp:hlinkClr xmlns:ahyp="http://schemas.microsoft.com/office/drawing/2018/hyperlinkcolor" val="tx"/>
                    </a:ext>
                  </a:extLst>
                </a:hlinkClick>
              </a:rPr>
              <a:t>art. 185 § 2</a:t>
            </a:r>
            <a:r>
              <a:rPr lang="pl-PL" dirty="0"/>
              <a:t>, </a:t>
            </a:r>
            <a:r>
              <a:rPr lang="pl-PL" dirty="0">
                <a:hlinkClick r:id="rId19">
                  <a:extLst>
                    <a:ext uri="{A12FA001-AC4F-418D-AE19-62706E023703}">
                      <ahyp:hlinkClr xmlns:ahyp="http://schemas.microsoft.com/office/drawing/2018/hyperlinkcolor" val="tx"/>
                    </a:ext>
                  </a:extLst>
                </a:hlinkClick>
              </a:rPr>
              <a:t>art. 189a § 2</a:t>
            </a:r>
            <a:r>
              <a:rPr lang="pl-PL" dirty="0"/>
              <a:t>, </a:t>
            </a:r>
            <a:r>
              <a:rPr lang="pl-PL" dirty="0">
                <a:hlinkClick r:id="rId20">
                  <a:extLst>
                    <a:ext uri="{A12FA001-AC4F-418D-AE19-62706E023703}">
                      <ahyp:hlinkClr xmlns:ahyp="http://schemas.microsoft.com/office/drawing/2018/hyperlinkcolor" val="tx"/>
                    </a:ext>
                  </a:extLst>
                </a:hlinkClick>
              </a:rPr>
              <a:t>art. 210 § 2</a:t>
            </a:r>
            <a:r>
              <a:rPr lang="pl-PL" dirty="0"/>
              <a:t>, </a:t>
            </a:r>
            <a:r>
              <a:rPr lang="pl-PL" dirty="0">
                <a:hlinkClick r:id="rId21">
                  <a:extLst>
                    <a:ext uri="{A12FA001-AC4F-418D-AE19-62706E023703}">
                      <ahyp:hlinkClr xmlns:ahyp="http://schemas.microsoft.com/office/drawing/2018/hyperlinkcolor" val="tx"/>
                    </a:ext>
                  </a:extLst>
                </a:hlinkClick>
              </a:rPr>
              <a:t>art. 211a</a:t>
            </a:r>
            <a:r>
              <a:rPr lang="pl-PL" dirty="0"/>
              <a:t>, </a:t>
            </a:r>
            <a:r>
              <a:rPr lang="pl-PL" dirty="0">
                <a:hlinkClick r:id="rId22">
                  <a:extLst>
                    <a:ext uri="{A12FA001-AC4F-418D-AE19-62706E023703}">
                      <ahyp:hlinkClr xmlns:ahyp="http://schemas.microsoft.com/office/drawing/2018/hyperlinkcolor" val="tx"/>
                    </a:ext>
                  </a:extLst>
                </a:hlinkClick>
              </a:rPr>
              <a:t>art. 252 § 3</a:t>
            </a:r>
            <a:r>
              <a:rPr lang="pl-PL" dirty="0"/>
              <a:t>, </a:t>
            </a:r>
            <a:r>
              <a:rPr lang="pl-PL" dirty="0">
                <a:hlinkClick r:id="rId23">
                  <a:extLst>
                    <a:ext uri="{A12FA001-AC4F-418D-AE19-62706E023703}">
                      <ahyp:hlinkClr xmlns:ahyp="http://schemas.microsoft.com/office/drawing/2018/hyperlinkcolor" val="tx"/>
                    </a:ext>
                  </a:extLst>
                </a:hlinkClick>
              </a:rPr>
              <a:t>art. 258 § 1-3</a:t>
            </a:r>
            <a:r>
              <a:rPr lang="pl-PL" dirty="0"/>
              <a:t>, </a:t>
            </a:r>
            <a:r>
              <a:rPr lang="pl-PL" dirty="0">
                <a:hlinkClick r:id="rId24">
                  <a:extLst>
                    <a:ext uri="{A12FA001-AC4F-418D-AE19-62706E023703}">
                      <ahyp:hlinkClr xmlns:ahyp="http://schemas.microsoft.com/office/drawing/2018/hyperlinkcolor" val="tx"/>
                    </a:ext>
                  </a:extLst>
                </a:hlinkClick>
              </a:rPr>
              <a:t>art. 265 § 1</a:t>
            </a:r>
            <a:r>
              <a:rPr lang="pl-PL" dirty="0"/>
              <a:t> i </a:t>
            </a:r>
            <a:r>
              <a:rPr lang="pl-PL" dirty="0">
                <a:hlinkClick r:id="rId25">
                  <a:extLst>
                    <a:ext uri="{A12FA001-AC4F-418D-AE19-62706E023703}">
                      <ahyp:hlinkClr xmlns:ahyp="http://schemas.microsoft.com/office/drawing/2018/hyperlinkcolor" val="tx"/>
                    </a:ext>
                  </a:extLst>
                </a:hlinkClick>
              </a:rPr>
              <a:t>2</a:t>
            </a:r>
            <a:r>
              <a:rPr lang="pl-PL" dirty="0"/>
              <a:t>, </a:t>
            </a:r>
            <a:r>
              <a:rPr lang="pl-PL" dirty="0">
                <a:hlinkClick r:id="rId26">
                  <a:extLst>
                    <a:ext uri="{A12FA001-AC4F-418D-AE19-62706E023703}">
                      <ahyp:hlinkClr xmlns:ahyp="http://schemas.microsoft.com/office/drawing/2018/hyperlinkcolor" val="tx"/>
                    </a:ext>
                  </a:extLst>
                </a:hlinkClick>
              </a:rPr>
              <a:t>art. 269</a:t>
            </a:r>
            <a:r>
              <a:rPr lang="pl-PL" b="1" dirty="0"/>
              <a:t>, </a:t>
            </a:r>
            <a:r>
              <a:rPr lang="pl-PL" b="1" dirty="0">
                <a:hlinkClick r:id="rId27">
                  <a:extLst>
                    <a:ext uri="{A12FA001-AC4F-418D-AE19-62706E023703}">
                      <ahyp:hlinkClr xmlns:ahyp="http://schemas.microsoft.com/office/drawing/2018/hyperlinkcolor" val="tx"/>
                    </a:ext>
                  </a:extLst>
                </a:hlinkClick>
              </a:rPr>
              <a:t>art. 278 § 1</a:t>
            </a:r>
            <a:r>
              <a:rPr lang="pl-PL" b="1" dirty="0"/>
              <a:t>, </a:t>
            </a:r>
            <a:r>
              <a:rPr lang="pl-PL" b="1" dirty="0">
                <a:hlinkClick r:id="rId28">
                  <a:extLst>
                    <a:ext uri="{A12FA001-AC4F-418D-AE19-62706E023703}">
                      <ahyp:hlinkClr xmlns:ahyp="http://schemas.microsoft.com/office/drawing/2018/hyperlinkcolor" val="tx"/>
                    </a:ext>
                  </a:extLst>
                </a:hlinkClick>
              </a:rPr>
              <a:t>2</a:t>
            </a:r>
            <a:r>
              <a:rPr lang="pl-PL" b="1" dirty="0"/>
              <a:t> i </a:t>
            </a:r>
            <a:r>
              <a:rPr lang="pl-PL" b="1" dirty="0">
                <a:hlinkClick r:id="rId29">
                  <a:extLst>
                    <a:ext uri="{A12FA001-AC4F-418D-AE19-62706E023703}">
                      <ahyp:hlinkClr xmlns:ahyp="http://schemas.microsoft.com/office/drawing/2018/hyperlinkcolor" val="tx"/>
                    </a:ext>
                  </a:extLst>
                </a:hlinkClick>
              </a:rPr>
              <a:t>3a</a:t>
            </a:r>
            <a:r>
              <a:rPr lang="pl-PL" b="1" dirty="0"/>
              <a:t> </a:t>
            </a:r>
            <a:r>
              <a:rPr lang="pl-PL" dirty="0"/>
              <a:t>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2">
                  <a:extLst>
                    <a:ext uri="{A12FA001-AC4F-418D-AE19-62706E023703}">
                      <ahyp:hlinkClr xmlns:ahyp="http://schemas.microsoft.com/office/drawing/2018/hyperlinkcolor" val="tx"/>
                    </a:ext>
                  </a:extLst>
                </a:hlinkClick>
              </a:rPr>
              <a:t>art. 284 § 1</a:t>
            </a:r>
            <a:r>
              <a:rPr lang="pl-PL" dirty="0"/>
              <a:t> i </a:t>
            </a:r>
            <a:r>
              <a:rPr lang="pl-PL" dirty="0">
                <a:hlinkClick r:id="rId33">
                  <a:extLst>
                    <a:ext uri="{A12FA001-AC4F-418D-AE19-62706E023703}">
                      <ahyp:hlinkClr xmlns:ahyp="http://schemas.microsoft.com/office/drawing/2018/hyperlinkcolor" val="tx"/>
                    </a:ext>
                  </a:extLst>
                </a:hlinkClick>
              </a:rPr>
              <a:t>2</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4">
                  <a:extLst>
                    <a:ext uri="{A12FA001-AC4F-418D-AE19-62706E023703}">
                      <ahyp:hlinkClr xmlns:ahyp="http://schemas.microsoft.com/office/drawing/2018/hyperlinkcolor" val="tx"/>
                    </a:ext>
                  </a:extLst>
                </a:hlinkClick>
              </a:rPr>
              <a:t>art. 286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5">
                  <a:extLst>
                    <a:ext uri="{A12FA001-AC4F-418D-AE19-62706E023703}">
                      <ahyp:hlinkClr xmlns:ahyp="http://schemas.microsoft.com/office/drawing/2018/hyperlinkcolor" val="tx"/>
                    </a:ext>
                  </a:extLst>
                </a:hlinkClick>
              </a:rPr>
              <a:t>art. 287 § 1</a:t>
            </a:r>
            <a:r>
              <a:rPr lang="pl-PL" dirty="0"/>
              <a:t> w zw. z </a:t>
            </a:r>
            <a:r>
              <a:rPr lang="pl-PL" dirty="0">
                <a:hlinkClick r:id="rId30">
                  <a:extLst>
                    <a:ext uri="{A12FA001-AC4F-418D-AE19-62706E023703}">
                      <ahyp:hlinkClr xmlns:ahyp="http://schemas.microsoft.com/office/drawing/2018/hyperlinkcolor" val="tx"/>
                    </a:ext>
                  </a:extLst>
                </a:hlinkClick>
              </a:rPr>
              <a:t>art. 294 § 1</a:t>
            </a:r>
            <a:r>
              <a:rPr lang="pl-PL" dirty="0"/>
              <a:t> lub </a:t>
            </a:r>
            <a:r>
              <a:rPr lang="pl-PL" dirty="0">
                <a:hlinkClick r:id="rId31">
                  <a:extLst>
                    <a:ext uri="{A12FA001-AC4F-418D-AE19-62706E023703}">
                      <ahyp:hlinkClr xmlns:ahyp="http://schemas.microsoft.com/office/drawing/2018/hyperlinkcolor" val="tx"/>
                    </a:ext>
                  </a:extLst>
                </a:hlinkClick>
              </a:rPr>
              <a:t>2</a:t>
            </a:r>
            <a:r>
              <a:rPr lang="pl-PL" dirty="0"/>
              <a:t>, </a:t>
            </a:r>
            <a:r>
              <a:rPr lang="pl-PL" dirty="0">
                <a:hlinkClick r:id="rId36">
                  <a:extLst>
                    <a:ext uri="{A12FA001-AC4F-418D-AE19-62706E023703}">
                      <ahyp:hlinkClr xmlns:ahyp="http://schemas.microsoft.com/office/drawing/2018/hyperlinkcolor" val="tx"/>
                    </a:ext>
                  </a:extLst>
                </a:hlinkClick>
              </a:rPr>
              <a:t>art. 296 § 3</a:t>
            </a:r>
            <a:r>
              <a:rPr lang="pl-PL" dirty="0"/>
              <a:t> oraz </a:t>
            </a:r>
            <a:r>
              <a:rPr lang="pl-PL" dirty="0">
                <a:hlinkClick r:id="rId37">
                  <a:extLst>
                    <a:ext uri="{A12FA001-AC4F-418D-AE19-62706E023703}">
                      <ahyp:hlinkClr xmlns:ahyp="http://schemas.microsoft.com/office/drawing/2018/hyperlinkcolor" val="tx"/>
                    </a:ext>
                  </a:extLst>
                </a:hlinkClick>
              </a:rPr>
              <a:t>art. 299</a:t>
            </a:r>
            <a:r>
              <a:rPr lang="pl-PL" dirty="0"/>
              <a:t> Kodeksu karnego;</a:t>
            </a:r>
          </a:p>
          <a:p>
            <a:pPr marL="109728" indent="0" algn="just">
              <a:buNone/>
            </a:pPr>
            <a:r>
              <a:rPr lang="pl-PL" dirty="0"/>
              <a:t>3)  o występki, które z mocy przepisu szczególnego należą do właściwości sądu okręgowego (np. art. 43 prawa prasowego)</a:t>
            </a:r>
          </a:p>
        </p:txBody>
      </p:sp>
    </p:spTree>
    <p:extLst>
      <p:ext uri="{BB962C8B-B14F-4D97-AF65-F5344CB8AC3E}">
        <p14:creationId xmlns:p14="http://schemas.microsoft.com/office/powerpoint/2010/main" val="3338470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pPr algn="just"/>
            <a:r>
              <a:rPr lang="pl-PL" b="1" dirty="0"/>
              <a:t>Właściwość miejscowa - </a:t>
            </a:r>
            <a:r>
              <a:rPr lang="pl-PL" dirty="0"/>
              <a:t>pozwala na stwierdzenie, który z sądów tego samego rzędu posiada kompetencje do rozpoznania konkretnej sprawy.</a:t>
            </a:r>
          </a:p>
          <a:p>
            <a:pPr marL="109728" indent="0" algn="just">
              <a:buNone/>
            </a:pPr>
            <a:endParaRPr lang="pl-PL" dirty="0"/>
          </a:p>
          <a:p>
            <a:pPr algn="just"/>
            <a:r>
              <a:rPr lang="pl-PL" dirty="0"/>
              <a:t>Podstawowe kryterium: miejsce popełnienia przestępstwa.</a:t>
            </a:r>
          </a:p>
          <a:p>
            <a:pPr algn="just"/>
            <a:endParaRPr lang="pl-PL" dirty="0"/>
          </a:p>
        </p:txBody>
      </p:sp>
    </p:spTree>
    <p:extLst>
      <p:ext uri="{BB962C8B-B14F-4D97-AF65-F5344CB8AC3E}">
        <p14:creationId xmlns:p14="http://schemas.microsoft.com/office/powerpoint/2010/main" val="269686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lgn="just">
              <a:buNone/>
            </a:pPr>
            <a:r>
              <a:rPr lang="pl-PL" dirty="0"/>
              <a:t>Jeżeli  przestępstwo  popełniono  na  polskim  statku  wodnym  lub powietrznym, a § 1 nie może mieć zastosowania,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a:t>Art. 31 § 3 k.p.k.</a:t>
            </a:r>
          </a:p>
          <a:p>
            <a:pPr marL="109728" indent="0" algn="just">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lgn="just">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pPr algn="just"/>
            <a:r>
              <a:rPr lang="pl-PL" dirty="0"/>
              <a:t>Jeżeli nie można ustalić miejsca popełnienia przestępstwa, czyli nie znajdują zastosowania reguły z art. 31 k.p.k., właściwość należy ustalić na podstawie art. 32 § 1 k.p.k.</a:t>
            </a:r>
          </a:p>
          <a:p>
            <a:pPr algn="just"/>
            <a:endParaRPr lang="pl-PL" dirty="0"/>
          </a:p>
          <a:p>
            <a:pPr algn="just"/>
            <a:r>
              <a:rPr lang="pl-PL" dirty="0"/>
              <a:t>Właściwy jest sąd, w okręgu którego:</a:t>
            </a:r>
          </a:p>
          <a:p>
            <a:pPr marL="109728" indent="0" algn="just">
              <a:buNone/>
            </a:pPr>
            <a:r>
              <a:rPr lang="pl-PL" dirty="0"/>
              <a:t>1)  </a:t>
            </a:r>
            <a:r>
              <a:rPr lang="pl-PL" b="1" dirty="0"/>
              <a:t>ujawniono</a:t>
            </a:r>
            <a:r>
              <a:rPr lang="pl-PL" dirty="0"/>
              <a:t> przestępstwo,</a:t>
            </a:r>
          </a:p>
          <a:p>
            <a:pPr marL="109728" indent="0" algn="just">
              <a:buNone/>
            </a:pPr>
            <a:r>
              <a:rPr lang="pl-PL" dirty="0"/>
              <a:t>2)  </a:t>
            </a:r>
            <a:r>
              <a:rPr lang="pl-PL" b="1" dirty="0"/>
              <a:t>ujęto</a:t>
            </a:r>
            <a:r>
              <a:rPr lang="pl-PL" dirty="0"/>
              <a:t> oskarżonego,</a:t>
            </a:r>
          </a:p>
          <a:p>
            <a:pPr marL="109728" indent="0" algn="just">
              <a:buNone/>
            </a:pPr>
            <a:r>
              <a:rPr lang="pl-PL" dirty="0"/>
              <a:t>3)  oskarżony  przed  popełnieniem  przestępstwa  </a:t>
            </a:r>
            <a:r>
              <a:rPr lang="pl-PL" b="1" dirty="0"/>
              <a:t>stale  mieszkał  lub  czasowo przebywał</a:t>
            </a:r>
          </a:p>
          <a:p>
            <a:pPr marL="109728" indent="0" algn="just">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075240" cy="5577483"/>
          </a:xfrm>
        </p:spPr>
        <p:txBody>
          <a:bodyPr/>
          <a:lstStyle/>
          <a:p>
            <a:pPr marL="0" indent="0">
              <a:buNone/>
            </a:pPr>
            <a:r>
              <a:rPr lang="pl-PL" b="1" dirty="0"/>
              <a:t>1. </a:t>
            </a:r>
            <a:r>
              <a:rPr lang="pl-PL" dirty="0"/>
              <a:t>Przed złożeniem przez pokrzywdzonego wniosku o ściganie:</a:t>
            </a:r>
          </a:p>
          <a:p>
            <a:pPr marL="0" indent="0">
              <a:buNone/>
            </a:pPr>
            <a:r>
              <a:rPr lang="pl-PL" dirty="0"/>
              <a:t>	a) nie jest dopuszczalne przeprowadzenie żadnych czynności dowodowych,</a:t>
            </a:r>
          </a:p>
          <a:p>
            <a:pPr marL="0" indent="0">
              <a:buNone/>
            </a:pPr>
            <a:r>
              <a:rPr lang="pl-PL" dirty="0"/>
              <a:t>	b) jest dopuszczalne przeprowadzenie każdej czynności dowodowej,</a:t>
            </a:r>
          </a:p>
          <a:p>
            <a:pPr marL="0" indent="0">
              <a:buNone/>
            </a:pPr>
            <a:r>
              <a:rPr lang="pl-PL" dirty="0"/>
              <a:t>	c) jest dopuszczalne dokonanie czynności niecierpiących zwłoki w celu zabezpieczenia śladów i dowodów,</a:t>
            </a:r>
          </a:p>
          <a:p>
            <a:pPr marL="0" indent="0">
              <a:buNone/>
            </a:pPr>
            <a:r>
              <a:rPr lang="pl-PL" dirty="0"/>
              <a:t>	d) żadna z powyższych.</a:t>
            </a:r>
          </a:p>
        </p:txBody>
      </p:sp>
    </p:spTree>
    <p:extLst>
      <p:ext uri="{BB962C8B-B14F-4D97-AF65-F5344CB8AC3E}">
        <p14:creationId xmlns:p14="http://schemas.microsoft.com/office/powerpoint/2010/main" val="3925942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pPr algn="just"/>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pPr algn="just"/>
            <a:r>
              <a:rPr lang="pl-PL" b="1" dirty="0"/>
              <a:t>Właściwość funkcjonalna - </a:t>
            </a:r>
            <a:r>
              <a:rPr lang="pl-PL" dirty="0"/>
              <a:t>wskazuje do dokonywania jakich czynności jest uprawniony dany sąd (upoważnienie sądu do niecałościowego rozpoznania sprawy).</a:t>
            </a:r>
          </a:p>
          <a:p>
            <a:endParaRPr lang="pl-PL" dirty="0"/>
          </a:p>
          <a:p>
            <a:pPr marL="109728" indent="0">
              <a:buNone/>
            </a:pPr>
            <a:endParaRPr lang="pl-PL" i="1" dirty="0"/>
          </a:p>
        </p:txBody>
      </p:sp>
    </p:spTree>
    <p:extLst>
      <p:ext uri="{BB962C8B-B14F-4D97-AF65-F5344CB8AC3E}">
        <p14:creationId xmlns:p14="http://schemas.microsoft.com/office/powerpoint/2010/main" val="1099571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827873"/>
              </p:ext>
            </p:extLst>
          </p:nvPr>
        </p:nvGraphicFramePr>
        <p:xfrm>
          <a:off x="107504" y="1772816"/>
          <a:ext cx="9036496" cy="4851400"/>
        </p:xfrm>
        <a:graphic>
          <a:graphicData uri="http://schemas.openxmlformats.org/drawingml/2006/table">
            <a:tbl>
              <a:tblPr firstRow="1" bandRow="1">
                <a:tableStyleId>{5C22544A-7EE6-4342-B048-85BDC9FD1C3A}</a:tableStyleId>
              </a:tblPr>
              <a:tblGrid>
                <a:gridCol w="2259124">
                  <a:extLst>
                    <a:ext uri="{9D8B030D-6E8A-4147-A177-3AD203B41FA5}">
                      <a16:colId xmlns:a16="http://schemas.microsoft.com/office/drawing/2014/main" val="20000"/>
                    </a:ext>
                  </a:extLst>
                </a:gridCol>
                <a:gridCol w="2259124">
                  <a:extLst>
                    <a:ext uri="{9D8B030D-6E8A-4147-A177-3AD203B41FA5}">
                      <a16:colId xmlns:a16="http://schemas.microsoft.com/office/drawing/2014/main" val="20001"/>
                    </a:ext>
                  </a:extLst>
                </a:gridCol>
                <a:gridCol w="2259124">
                  <a:extLst>
                    <a:ext uri="{9D8B030D-6E8A-4147-A177-3AD203B41FA5}">
                      <a16:colId xmlns:a16="http://schemas.microsoft.com/office/drawing/2014/main" val="20002"/>
                    </a:ext>
                  </a:extLst>
                </a:gridCol>
                <a:gridCol w="2259124">
                  <a:extLst>
                    <a:ext uri="{9D8B030D-6E8A-4147-A177-3AD203B41FA5}">
                      <a16:colId xmlns:a16="http://schemas.microsoft.com/office/drawing/2014/main" val="20003"/>
                    </a:ext>
                  </a:extLst>
                </a:gridCol>
              </a:tblGrid>
              <a:tr h="370840">
                <a:tc>
                  <a:txBody>
                    <a:bodyPr/>
                    <a:lstStyle/>
                    <a:p>
                      <a:pPr algn="ctr"/>
                      <a:r>
                        <a:rPr lang="pl-PL" dirty="0"/>
                        <a:t>Sąd rejonowy</a:t>
                      </a:r>
                    </a:p>
                  </a:txBody>
                  <a:tcPr/>
                </a:tc>
                <a:tc>
                  <a:txBody>
                    <a:bodyPr/>
                    <a:lstStyle/>
                    <a:p>
                      <a:pPr algn="ctr"/>
                      <a:r>
                        <a:rPr lang="pl-PL" dirty="0"/>
                        <a:t>Sąd okręgowy</a:t>
                      </a:r>
                    </a:p>
                  </a:txBody>
                  <a:tcPr/>
                </a:tc>
                <a:tc>
                  <a:txBody>
                    <a:bodyPr/>
                    <a:lstStyle/>
                    <a:p>
                      <a:pPr algn="ctr"/>
                      <a:r>
                        <a:rPr lang="pl-PL" dirty="0"/>
                        <a:t>Sąd apelacyjny</a:t>
                      </a:r>
                    </a:p>
                  </a:txBody>
                  <a:tcPr/>
                </a:tc>
                <a:tc>
                  <a:txBody>
                    <a:bodyPr/>
                    <a:lstStyle/>
                    <a:p>
                      <a:pPr algn="ctr"/>
                      <a:r>
                        <a:rPr lang="pl-PL" dirty="0"/>
                        <a:t>Sąd Najwyższy</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pl-PL" dirty="0"/>
                        <a:t>Stosowanie tymczasowego</a:t>
                      </a:r>
                      <a:r>
                        <a:rPr lang="pl-PL" baseline="0" dirty="0"/>
                        <a:t> aresztowania na okres do 3 miesięcy (art. 250 </a:t>
                      </a:r>
                      <a:r>
                        <a:rPr lang="pl-PL" dirty="0"/>
                        <a:t>§ 1 i 2 k.p.k.),</a:t>
                      </a:r>
                      <a:endParaRPr lang="pl-PL" baseline="0" dirty="0"/>
                    </a:p>
                    <a:p>
                      <a:pPr marL="285750" indent="-285750">
                        <a:buFont typeface="Arial" pitchFamily="34" charset="0"/>
                        <a:buChar char="•"/>
                      </a:pPr>
                      <a:endParaRPr lang="pl-PL" baseline="0" dirty="0"/>
                    </a:p>
                    <a:p>
                      <a:pPr marL="285750" indent="-285750">
                        <a:buFont typeface="Arial" pitchFamily="34" charset="0"/>
                        <a:buChar char="•"/>
                      </a:pPr>
                      <a:r>
                        <a:rPr lang="pl-PL" baseline="0" dirty="0"/>
                        <a:t>Rozpatrywanie zażaleń na zatrzymanie (art. 246 </a:t>
                      </a:r>
                      <a:r>
                        <a:rPr lang="pl-PL" dirty="0"/>
                        <a:t>§ 1 i 2 k.p.k.).</a:t>
                      </a:r>
                    </a:p>
                  </a:txBody>
                  <a:tcPr/>
                </a:tc>
                <a:tc>
                  <a:txBody>
                    <a:bodyPr/>
                    <a:lstStyle/>
                    <a:p>
                      <a:pPr marL="285750" indent="-285750">
                        <a:buFont typeface="Arial" pitchFamily="34" charset="0"/>
                        <a:buChar char="•"/>
                      </a:pPr>
                      <a:r>
                        <a:rPr lang="pl-PL" dirty="0"/>
                        <a:t>Rozpoznawanie środków odwoławczych od orzeczeń i zarządzeń wydanych przez sąd rejonowy jako sąd pierwszej instancji</a:t>
                      </a:r>
                      <a:r>
                        <a:rPr lang="pl-PL" baseline="0" dirty="0"/>
                        <a:t> (art. 25 </a:t>
                      </a:r>
                      <a:r>
                        <a:rPr lang="pl-PL" dirty="0"/>
                        <a:t>§ 3 k.p.k.),</a:t>
                      </a:r>
                    </a:p>
                    <a:p>
                      <a:pPr marL="285750" indent="-285750">
                        <a:buFont typeface="Arial" pitchFamily="34" charset="0"/>
                        <a:buChar char="•"/>
                      </a:pPr>
                      <a:r>
                        <a:rPr lang="pl-PL" dirty="0"/>
                        <a:t>Orzekanie w przedmiocie nadanie statusu świadka</a:t>
                      </a:r>
                      <a:r>
                        <a:rPr lang="pl-PL" baseline="0" dirty="0"/>
                        <a:t> koronnego.</a:t>
                      </a:r>
                      <a:endParaRPr lang="pl-PL" dirty="0"/>
                    </a:p>
                  </a:txBody>
                  <a:tcPr/>
                </a:tc>
                <a:tc>
                  <a:txBody>
                    <a:bodyPr/>
                    <a:lstStyle/>
                    <a:p>
                      <a:pPr marL="285750" indent="-285750">
                        <a:buFont typeface="Arial" pitchFamily="34" charset="0"/>
                        <a:buChar char="•"/>
                      </a:pPr>
                      <a:r>
                        <a:rPr lang="pl-PL" dirty="0"/>
                        <a:t>Rozpoznawanie środków odwoławczych od orzeczeń i zarządzeń wydanych przez sąd okręgowy jako sąd pierwszej instancji</a:t>
                      </a:r>
                      <a:r>
                        <a:rPr lang="pl-PL" baseline="0" dirty="0"/>
                        <a:t> (art. 26 </a:t>
                      </a:r>
                      <a:r>
                        <a:rPr lang="pl-PL" dirty="0"/>
                        <a:t>§ 1 k.p.k.),</a:t>
                      </a:r>
                    </a:p>
                    <a:p>
                      <a:pPr marL="285750" indent="-285750">
                        <a:buFont typeface="Arial" pitchFamily="34" charset="0"/>
                        <a:buChar char="•"/>
                      </a:pPr>
                      <a:r>
                        <a:rPr lang="pl-PL" dirty="0"/>
                        <a:t>Rozstrzyganie sporów o właściwość</a:t>
                      </a:r>
                      <a:r>
                        <a:rPr lang="pl-PL" baseline="0" dirty="0"/>
                        <a:t> między sądami okręgowymi (art. 38 k.p.k.).</a:t>
                      </a:r>
                      <a:endParaRPr lang="pl-PL" dirty="0"/>
                    </a:p>
                  </a:txBody>
                  <a:tcPr/>
                </a:tc>
                <a:tc>
                  <a:txBody>
                    <a:bodyPr/>
                    <a:lstStyle/>
                    <a:p>
                      <a:pPr marL="285750" indent="-285750">
                        <a:buFont typeface="Arial" pitchFamily="34" charset="0"/>
                        <a:buChar char="•"/>
                      </a:pPr>
                      <a:r>
                        <a:rPr lang="pl-PL" dirty="0"/>
                        <a:t>Rozpoznawanie kasacji (art. 525 k.p.k.),</a:t>
                      </a:r>
                    </a:p>
                    <a:p>
                      <a:pPr marL="285750" indent="-285750">
                        <a:buFont typeface="Arial" pitchFamily="34" charset="0"/>
                        <a:buChar char="•"/>
                      </a:pPr>
                      <a:endParaRPr lang="pl-PL" dirty="0"/>
                    </a:p>
                    <a:p>
                      <a:pPr marL="285750" indent="-285750">
                        <a:buFont typeface="Arial" pitchFamily="34" charset="0"/>
                        <a:buChar char="•"/>
                      </a:pPr>
                      <a:r>
                        <a:rPr lang="pl-PL" dirty="0"/>
                        <a:t>Przekazywanie</a:t>
                      </a:r>
                      <a:r>
                        <a:rPr lang="pl-PL" baseline="0" dirty="0"/>
                        <a:t> sprawy innemu sądowi równorzędnemu, gdy wymaga tego dobro wymiaru sprawiedliwości (art. 37 k.p.k.)</a:t>
                      </a:r>
                      <a:endParaRPr lang="pl-PL" dirty="0"/>
                    </a:p>
                    <a:p>
                      <a:pPr marL="285750" indent="-285750">
                        <a:buFont typeface="Arial" pitchFamily="34" charset="0"/>
                        <a:buChar char="•"/>
                      </a:pPr>
                      <a:endParaRPr lang="pl-PL"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395536" y="404664"/>
            <a:ext cx="8229600" cy="1143000"/>
          </a:xfrm>
        </p:spPr>
        <p:txBody>
          <a:bodyPr>
            <a:normAutofit/>
          </a:bodyPr>
          <a:lstStyle/>
          <a:p>
            <a:pPr algn="ctr"/>
            <a:r>
              <a:rPr lang="pl-PL" sz="2500" dirty="0"/>
              <a:t>Przykłady czynności podejmowanych przez dany sąd w ramach właściwości funkcjonalnej</a:t>
            </a:r>
          </a:p>
        </p:txBody>
      </p:sp>
    </p:spTree>
    <p:extLst>
      <p:ext uri="{BB962C8B-B14F-4D97-AF65-F5344CB8AC3E}">
        <p14:creationId xmlns:p14="http://schemas.microsoft.com/office/powerpoint/2010/main" val="1813651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467544" y="274638"/>
            <a:ext cx="8676456" cy="778098"/>
          </a:xfrm>
        </p:spPr>
        <p:txBody>
          <a:bodyPr>
            <a:normAutofit/>
          </a:bodyPr>
          <a:lstStyle/>
          <a:p>
            <a:pPr algn="ctr"/>
            <a:r>
              <a:rPr lang="pl-PL" sz="3600" b="1" dirty="0"/>
              <a:t>Ruchoma właściwość sądów tradycyjna</a:t>
            </a:r>
          </a:p>
        </p:txBody>
      </p:sp>
      <p:sp>
        <p:nvSpPr>
          <p:cNvPr id="5" name="Symbol zastępczy zawartości 2"/>
          <p:cNvSpPr>
            <a:spLocks noGrp="1"/>
          </p:cNvSpPr>
          <p:nvPr>
            <p:ph idx="1"/>
          </p:nvPr>
        </p:nvSpPr>
        <p:spPr>
          <a:xfrm>
            <a:off x="179512" y="1484784"/>
            <a:ext cx="8964488" cy="5132040"/>
          </a:xfrm>
        </p:spPr>
        <p:txBody>
          <a:bodyPr>
            <a:normAutofit/>
          </a:bodyPr>
          <a:lstStyle/>
          <a:p>
            <a:pPr marL="0" indent="0" algn="just">
              <a:buNone/>
            </a:pPr>
            <a:endParaRPr lang="pl-PL" dirty="0"/>
          </a:p>
          <a:p>
            <a:pPr marL="0" indent="0" algn="just">
              <a:buNone/>
            </a:pPr>
            <a:r>
              <a:rPr lang="pl-PL" dirty="0"/>
              <a:t>K.p.k. zezwala tradycyjnie (podobne przepisy były już w k.p.k. z 1928r.) na zmianę właściwości sądów okręgowych i rejonowych w następujących przypadkach:</a:t>
            </a:r>
          </a:p>
          <a:p>
            <a:pPr marL="514350" indent="-514350" algn="just">
              <a:buAutoNum type="arabicParenR"/>
            </a:pPr>
            <a:r>
              <a:rPr lang="pl-PL" b="1" dirty="0"/>
              <a:t>łączności spraw karnych</a:t>
            </a:r>
            <a:r>
              <a:rPr lang="pl-PL" dirty="0"/>
              <a:t>;</a:t>
            </a:r>
          </a:p>
          <a:p>
            <a:pPr marL="514350" indent="-514350" algn="just">
              <a:buAutoNum type="arabicParenR"/>
            </a:pPr>
            <a:r>
              <a:rPr lang="pl-PL" b="1" dirty="0"/>
              <a:t>postulatu oszczędności procesu (również właściwość z delegacji, różniąca się przesłankami);</a:t>
            </a:r>
          </a:p>
          <a:p>
            <a:pPr marL="514350" indent="-514350" algn="just">
              <a:buAutoNum type="arabicParenR"/>
            </a:pPr>
            <a:r>
              <a:rPr lang="pl-PL" b="1" dirty="0"/>
              <a:t>delegacji.</a:t>
            </a:r>
          </a:p>
          <a:p>
            <a:pPr marL="0" indent="0">
              <a:buNone/>
            </a:pPr>
            <a:endParaRPr lang="pl-PL" b="1" dirty="0"/>
          </a:p>
        </p:txBody>
      </p:sp>
    </p:spTree>
    <p:extLst>
      <p:ext uri="{BB962C8B-B14F-4D97-AF65-F5344CB8AC3E}">
        <p14:creationId xmlns:p14="http://schemas.microsoft.com/office/powerpoint/2010/main" val="13903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5BF435-7CDD-49AD-AFC1-9BDF33E20F69}"/>
              </a:ext>
            </a:extLst>
          </p:cNvPr>
          <p:cNvSpPr>
            <a:spLocks noGrp="1"/>
          </p:cNvSpPr>
          <p:nvPr>
            <p:ph type="title"/>
          </p:nvPr>
        </p:nvSpPr>
        <p:spPr/>
        <p:txBody>
          <a:bodyPr/>
          <a:lstStyle/>
          <a:p>
            <a:pPr algn="ctr"/>
            <a:r>
              <a:rPr lang="pl-PL" dirty="0"/>
              <a:t>Łączność spraw karnych</a:t>
            </a:r>
          </a:p>
        </p:txBody>
      </p:sp>
      <p:sp>
        <p:nvSpPr>
          <p:cNvPr id="3" name="Symbol zastępczy zawartości 2">
            <a:extLst>
              <a:ext uri="{FF2B5EF4-FFF2-40B4-BE49-F238E27FC236}">
                <a16:creationId xmlns:a16="http://schemas.microsoft.com/office/drawing/2014/main" id="{372B1DBF-52A4-4552-B452-913965F87E59}"/>
              </a:ext>
            </a:extLst>
          </p:cNvPr>
          <p:cNvSpPr>
            <a:spLocks noGrp="1"/>
          </p:cNvSpPr>
          <p:nvPr>
            <p:ph idx="1"/>
          </p:nvPr>
        </p:nvSpPr>
        <p:spPr/>
        <p:txBody>
          <a:bodyPr>
            <a:normAutofit fontScale="92500" lnSpcReduction="20000"/>
          </a:bodyPr>
          <a:lstStyle/>
          <a:p>
            <a:pPr algn="just"/>
            <a:r>
              <a:rPr lang="pl-PL" b="1" dirty="0"/>
              <a:t>Łączność podmiotowa </a:t>
            </a:r>
            <a:r>
              <a:rPr lang="pl-PL" dirty="0"/>
              <a:t>występuje wtedy, gdy ta sama osoba oskarżona jest o kilka przestępstw, a sprawy te należą do właściwości różnych sądów </a:t>
            </a:r>
            <a:r>
              <a:rPr lang="pl-PL" b="1" dirty="0"/>
              <a:t>tego samego rzędu</a:t>
            </a:r>
            <a:r>
              <a:rPr lang="pl-PL" dirty="0"/>
              <a:t> – wówczas właściwy jest </a:t>
            </a:r>
            <a:r>
              <a:rPr lang="pl-PL" b="1" dirty="0"/>
              <a:t>sąd, w którym najpierw wszczęto postępowanie</a:t>
            </a:r>
            <a:r>
              <a:rPr lang="pl-PL" dirty="0"/>
              <a:t>.</a:t>
            </a:r>
          </a:p>
          <a:p>
            <a:pPr marL="0" indent="0" algn="just">
              <a:buNone/>
            </a:pPr>
            <a:r>
              <a:rPr lang="pl-PL" dirty="0"/>
              <a:t>Jeżeli sprawy należą do właściwości sądów różnego rzędu (rejonowy i okręgowy), to sprawę rozpoznaje sąd wyższego rzędu (art. 33 § 1 i 2 k.p.k.)</a:t>
            </a:r>
          </a:p>
          <a:p>
            <a:pPr algn="just"/>
            <a:r>
              <a:rPr lang="pl-PL" b="1" dirty="0"/>
              <a:t>Łączność przedmiotowa </a:t>
            </a:r>
            <a:r>
              <a:rPr lang="pl-PL" dirty="0"/>
              <a:t>ma miejsce wtedy, gdy postępowanie toczy się jednocześnie przeciwko sprawcom, pomocnikom, podżegaczom i innym osobom, których przestępstwo pozostaje w ścisłym związku z przestępstwem sprawcy – wówczas jeden i ten sam sąd jest właściwy dla wszystkich tych osób (art. 34 § 1 k.p.k.)</a:t>
            </a:r>
            <a:endParaRPr lang="pl-PL" b="1" dirty="0"/>
          </a:p>
          <a:p>
            <a:endParaRPr lang="pl-PL" dirty="0"/>
          </a:p>
        </p:txBody>
      </p:sp>
    </p:spTree>
    <p:extLst>
      <p:ext uri="{BB962C8B-B14F-4D97-AF65-F5344CB8AC3E}">
        <p14:creationId xmlns:p14="http://schemas.microsoft.com/office/powerpoint/2010/main" val="1331855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3921" y="833120"/>
            <a:ext cx="7174229" cy="5476240"/>
          </a:xfrm>
        </p:spPr>
        <p:txBody>
          <a:bodyPr>
            <a:normAutofit fontScale="70000" lnSpcReduction="20000"/>
          </a:bodyPr>
          <a:lstStyle/>
          <a:p>
            <a:pPr algn="just"/>
            <a:r>
              <a:rPr lang="pl-PL" b="1" dirty="0"/>
              <a:t>Łączność podmiotowo-przedmiotowa </a:t>
            </a:r>
            <a:r>
              <a:rPr lang="pl-PL" dirty="0"/>
              <a:t>ma miejsce wtedy, gdy występuje łączność spraw podmiotowa, jak i przedmiotowa.</a:t>
            </a:r>
          </a:p>
          <a:p>
            <a:pPr marL="0" indent="0" algn="just">
              <a:buNone/>
            </a:pPr>
            <a:endParaRPr lang="pl-PL" dirty="0"/>
          </a:p>
          <a:p>
            <a:pPr marL="0" indent="0" algn="just">
              <a:buNone/>
            </a:pPr>
            <a:r>
              <a:rPr lang="pl-PL" dirty="0"/>
              <a:t>Niekiedy może jednak okazać się, że połączenie spraw i oskarżonych w jednym procesie utrudnia postępowanie oraz ogranicza możliwość dotarcia do prawdy materialnej. W takim przypadku można </a:t>
            </a:r>
            <a:r>
              <a:rPr lang="pl-PL" b="1" dirty="0"/>
              <a:t>wyłączyć i odrębnie rozpoznać</a:t>
            </a:r>
            <a:r>
              <a:rPr lang="pl-PL" dirty="0"/>
              <a:t> sprawę poszczególnych osób lub o poszczególne czyny (art. 34 § 3 k.p.k.)</a:t>
            </a:r>
          </a:p>
          <a:p>
            <a:pPr marL="0" indent="0" algn="just">
              <a:buNone/>
            </a:pPr>
            <a:r>
              <a:rPr lang="pl-PL" b="1" dirty="0"/>
              <a:t>Postulat oszczędności procesu - </a:t>
            </a:r>
            <a:r>
              <a:rPr lang="pl-PL" dirty="0"/>
              <a:t>art. 36 k.p.k. – sąd wyższego rzędu nad sądem właściwym może przekazać sprawę innemu sądowi równorzędnemu, jeżeli większość osób, które należy wezwać na rozprawę zamieszkuje blisko sądu, a z dala od sądu właściwego.</a:t>
            </a:r>
          </a:p>
          <a:p>
            <a:pPr marL="0" indent="0" algn="just">
              <a:buNone/>
            </a:pPr>
            <a:endParaRPr lang="pl-PL" dirty="0"/>
          </a:p>
          <a:p>
            <a:r>
              <a:rPr lang="pl-PL" b="1" dirty="0"/>
              <a:t>Delegacja właściwości </a:t>
            </a:r>
            <a:r>
              <a:rPr lang="pl-PL" b="1" i="1" dirty="0"/>
              <a:t>(nowelizacja</a:t>
            </a:r>
            <a:r>
              <a:rPr lang="pl-PL" b="1" dirty="0"/>
              <a:t>!)– </a:t>
            </a:r>
            <a:r>
              <a:rPr lang="pl-PL" dirty="0"/>
              <a:t>art. 37 k.p.k.:</a:t>
            </a:r>
          </a:p>
          <a:p>
            <a:pPr algn="just"/>
            <a:r>
              <a:rPr lang="pl-PL" dirty="0"/>
              <a:t>§ 1 Sąd Najwyższy może z inicjatywy właściwego sądu lub na wniosek prokuratora przekazać sprawę do rozpoznania innemu sądowi równorzędnemu, jeżeli wymaga tego dobro wymiaru sprawiedliwości.</a:t>
            </a:r>
          </a:p>
          <a:p>
            <a:pPr algn="just"/>
            <a:r>
              <a:rPr lang="pl-PL" dirty="0"/>
              <a:t>§  2. Właściwy sąd przekazuje wniosek prokuratora, o którym mowa w § 1, wraz z aktami sprawy, w terminie 14 dni od dnia jego otrzymania do rozpoznania Sądowi Najwyższemu, przedstawiając własne stanowisko.</a:t>
            </a:r>
          </a:p>
          <a:p>
            <a:pPr marL="0" indent="0" algn="just">
              <a:buNone/>
            </a:pPr>
            <a:endParaRPr lang="pl-PL" b="1" dirty="0"/>
          </a:p>
          <a:p>
            <a:pPr marL="0" indent="0" algn="just">
              <a:buNone/>
            </a:pPr>
            <a:endParaRPr lang="pl-PL" b="1" dirty="0"/>
          </a:p>
          <a:p>
            <a:pPr algn="just"/>
            <a:endParaRPr lang="pl-PL" dirty="0"/>
          </a:p>
        </p:txBody>
      </p:sp>
    </p:spTree>
    <p:extLst>
      <p:ext uri="{BB962C8B-B14F-4D97-AF65-F5344CB8AC3E}">
        <p14:creationId xmlns:p14="http://schemas.microsoft.com/office/powerpoint/2010/main" val="3155603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normAutofit/>
          </a:bodyPr>
          <a:lstStyle/>
          <a:p>
            <a:pPr algn="just"/>
            <a:r>
              <a:rPr lang="pl-PL" dirty="0"/>
              <a:t>Łączność </a:t>
            </a:r>
            <a:r>
              <a:rPr lang="pl-PL" b="1" dirty="0"/>
              <a:t>podmiotowa</a:t>
            </a:r>
            <a:r>
              <a:rPr lang="pl-PL" dirty="0"/>
              <a:t>→ art. 33 § 1 k.p.k.; łączne rozpoznanie co najmniej </a:t>
            </a:r>
            <a:r>
              <a:rPr lang="pl-PL" b="1" dirty="0"/>
              <a:t>dwóch spraw </a:t>
            </a:r>
            <a:r>
              <a:rPr lang="pl-PL" dirty="0"/>
              <a:t>o różne przestępstwa </a:t>
            </a:r>
            <a:r>
              <a:rPr lang="pl-PL" b="1" dirty="0"/>
              <a:t>jednego oskarżonego</a:t>
            </a:r>
          </a:p>
          <a:p>
            <a:pPr algn="just"/>
            <a:endParaRPr lang="pl-PL" dirty="0"/>
          </a:p>
          <a:p>
            <a:pPr algn="just"/>
            <a:r>
              <a:rPr lang="pl-PL" dirty="0"/>
              <a:t>Łączność </a:t>
            </a:r>
            <a:r>
              <a:rPr lang="pl-PL" b="1" dirty="0"/>
              <a:t>przedmiotowa</a:t>
            </a:r>
            <a:r>
              <a:rPr lang="pl-PL" dirty="0"/>
              <a:t>→ art. 34 § 1 k.p.k.; łączne rozpoznanie spraw przynajmniej </a:t>
            </a:r>
            <a:r>
              <a:rPr lang="pl-PL" b="1" dirty="0"/>
              <a:t>dwóch oskarżonych</a:t>
            </a:r>
          </a:p>
          <a:p>
            <a:pPr marL="109728" indent="0" algn="just">
              <a:buNone/>
            </a:pPr>
            <a:endParaRPr lang="pl-PL" dirty="0"/>
          </a:p>
          <a:p>
            <a:pPr algn="just"/>
            <a:r>
              <a:rPr lang="pl-PL" dirty="0"/>
              <a:t>Łączność </a:t>
            </a:r>
            <a:r>
              <a:rPr lang="pl-PL" b="1" dirty="0"/>
              <a:t>przedmiotowo-podmiotowa</a:t>
            </a:r>
            <a:r>
              <a:rPr lang="pl-PL" dirty="0"/>
              <a:t> (mieszana) → połączenie spraw na podstawie kryteriów podmiotowych i przedmiotowych.</a:t>
            </a:r>
          </a:p>
        </p:txBody>
      </p:sp>
    </p:spTree>
    <p:extLst>
      <p:ext uri="{BB962C8B-B14F-4D97-AF65-F5344CB8AC3E}">
        <p14:creationId xmlns:p14="http://schemas.microsoft.com/office/powerpoint/2010/main" val="3546972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145780" cy="1191831"/>
          </a:xfrm>
        </p:spPr>
        <p:txBody>
          <a:bodyPr>
            <a:normAutofit fontScale="90000"/>
          </a:bodyPr>
          <a:lstStyle/>
          <a:p>
            <a:pPr algn="ctr"/>
            <a:r>
              <a:rPr lang="pl-PL" b="1" dirty="0"/>
              <a:t>Ruchoma właściwość nadzwyczajna</a:t>
            </a:r>
          </a:p>
        </p:txBody>
      </p:sp>
      <p:sp>
        <p:nvSpPr>
          <p:cNvPr id="5" name="Symbol zastępczy zawartości 2"/>
          <p:cNvSpPr>
            <a:spLocks noGrp="1"/>
          </p:cNvSpPr>
          <p:nvPr>
            <p:ph idx="1"/>
          </p:nvPr>
        </p:nvSpPr>
        <p:spPr>
          <a:xfrm>
            <a:off x="731520" y="1483360"/>
            <a:ext cx="7757160" cy="4836160"/>
          </a:xfrm>
        </p:spPr>
        <p:txBody>
          <a:bodyPr>
            <a:normAutofit fontScale="77500" lnSpcReduction="20000"/>
          </a:bodyPr>
          <a:lstStyle/>
          <a:p>
            <a:pPr marL="0" indent="0" algn="just">
              <a:lnSpc>
                <a:spcPct val="150000"/>
              </a:lnSpc>
              <a:buNone/>
            </a:pPr>
            <a:r>
              <a:rPr lang="pl-PL" dirty="0"/>
              <a:t>Art. 25 § 2 k.p.k.: </a:t>
            </a:r>
            <a:r>
              <a:rPr lang="pl-PL" b="1" dirty="0"/>
              <a:t>sąd apelacyjny, na wniosek sądu rejonowego, może przekazać do rozpoznania sądowi okręgowemu, sprawę o każde przestępstwo ze względu na szczególną wagę lub zawiłość sprawy </a:t>
            </a:r>
            <a:r>
              <a:rPr lang="pl-PL" b="1" i="1" dirty="0"/>
              <a:t>(wyjątek od właściwości rzeczowej!).</a:t>
            </a:r>
          </a:p>
          <a:p>
            <a:pPr marL="0" indent="0" algn="just">
              <a:lnSpc>
                <a:spcPct val="150000"/>
              </a:lnSpc>
              <a:buNone/>
            </a:pPr>
            <a:r>
              <a:rPr lang="pl-PL" dirty="0"/>
              <a:t>Art. 11a przepisów wprowadzających k.p.k. – jeżeli rozpoznanie sprawy w sądzie miejscowo właściwym nie jest możliwe w terminie zabezpieczającym przedawnienie karalności przestępstw określonych w art. 101 k.k., to na wniosek właściwego sądu sąd apelacyjny może przekazać taką sprawę do rozpoznania innemu sądowi równorzędnemu.</a:t>
            </a:r>
          </a:p>
        </p:txBody>
      </p:sp>
    </p:spTree>
    <p:extLst>
      <p:ext uri="{BB962C8B-B14F-4D97-AF65-F5344CB8AC3E}">
        <p14:creationId xmlns:p14="http://schemas.microsoft.com/office/powerpoint/2010/main" val="3496715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389120"/>
          </a:xfrm>
        </p:spPr>
        <p:txBody>
          <a:bodyPr>
            <a:normAutofit fontScale="85000" lnSpcReduction="20000"/>
          </a:bodyPr>
          <a:lstStyle/>
          <a:p>
            <a:pPr marL="109728" indent="0" algn="just">
              <a:buNone/>
            </a:pPr>
            <a:r>
              <a:rPr lang="pl-PL" dirty="0"/>
              <a:t>Następstwa naruszenia właściwości mogą być różnorakie w zależności od charakteru naruszenia. </a:t>
            </a:r>
          </a:p>
          <a:p>
            <a:pPr marL="109728" indent="0" algn="just">
              <a:buNone/>
            </a:pPr>
            <a:endParaRPr lang="pl-PL" dirty="0"/>
          </a:p>
          <a:p>
            <a:pPr marL="109728" indent="0" algn="just">
              <a:buNone/>
            </a:pPr>
            <a:r>
              <a:rPr lang="pl-PL" dirty="0"/>
              <a:t>Z rygorystycznymi następstwami mamy do czynienia, gdy:</a:t>
            </a:r>
          </a:p>
          <a:p>
            <a:pPr marL="109728" indent="0" algn="just">
              <a:buNone/>
            </a:pPr>
            <a:r>
              <a:rPr lang="pl-PL" dirty="0"/>
              <a:t> 1) sąd rozpozna sprawę oskarżonego, który nie podlegał orzecznictwu polskich sądów karnych;</a:t>
            </a:r>
          </a:p>
          <a:p>
            <a:pPr marL="109728" indent="0" algn="just">
              <a:buNone/>
            </a:pPr>
            <a:r>
              <a:rPr lang="pl-PL" dirty="0"/>
              <a:t> 2) sąd powszechny orzeknie w sprawie, gdzie właściwy jest sąd szczególny lub odwrotnie;</a:t>
            </a:r>
          </a:p>
          <a:p>
            <a:pPr marL="109728" indent="0" algn="just">
              <a:buNone/>
            </a:pPr>
            <a:r>
              <a:rPr lang="pl-PL" dirty="0"/>
              <a:t> 3) sąd niższego rzędu orzeknie w sprawie należącej do sądu wyższego rzędu. </a:t>
            </a:r>
          </a:p>
          <a:p>
            <a:pPr marL="109728" indent="0" algn="just">
              <a:buNone/>
            </a:pPr>
            <a:endParaRPr lang="pl-PL" dirty="0"/>
          </a:p>
          <a:p>
            <a:pPr marL="109728" indent="0" algn="just">
              <a:buNone/>
            </a:pPr>
            <a:r>
              <a:rPr lang="pl-PL" dirty="0"/>
              <a:t>Takie naruszenia mogą stanowić tzw. </a:t>
            </a:r>
            <a:r>
              <a:rPr lang="pl-PL" b="1" dirty="0"/>
              <a:t>bezwzględne przyczyny odwoławcze</a:t>
            </a:r>
            <a:r>
              <a:rPr lang="pl-PL" dirty="0"/>
              <a:t> (art. 439 k.p.k.).</a:t>
            </a:r>
          </a:p>
        </p:txBody>
      </p:sp>
    </p:spTree>
    <p:extLst>
      <p:ext uri="{BB962C8B-B14F-4D97-AF65-F5344CB8AC3E}">
        <p14:creationId xmlns:p14="http://schemas.microsoft.com/office/powerpoint/2010/main" val="537817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a:t>
            </a:r>
            <a:r>
              <a:rPr lang="pl-PL" b="1" dirty="0"/>
              <a:t>obiektywizmu</a:t>
            </a:r>
          </a:p>
          <a:p>
            <a:pPr marL="109728" indent="0" algn="just">
              <a:buNone/>
            </a:pPr>
            <a:endParaRPr lang="pl-PL" dirty="0"/>
          </a:p>
          <a:p>
            <a:pPr algn="just"/>
            <a:r>
              <a:rPr lang="pl-PL" dirty="0"/>
              <a:t>art. 40 k.p.k.→ wyłączenie </a:t>
            </a:r>
            <a:r>
              <a:rPr lang="pl-PL" b="1" dirty="0"/>
              <a:t>z mocy prawa</a:t>
            </a:r>
            <a:r>
              <a:rPr lang="pl-PL" dirty="0"/>
              <a:t>; </a:t>
            </a:r>
            <a:r>
              <a:rPr lang="pl-PL" i="1" dirty="0" err="1"/>
              <a:t>iudex</a:t>
            </a:r>
            <a:r>
              <a:rPr lang="pl-PL" dirty="0"/>
              <a:t> </a:t>
            </a:r>
            <a:r>
              <a:rPr lang="pl-PL" i="1" dirty="0" err="1"/>
              <a:t>inhabilis</a:t>
            </a:r>
            <a:r>
              <a:rPr lang="pl-PL" i="1" dirty="0"/>
              <a:t> (</a:t>
            </a:r>
            <a:r>
              <a:rPr lang="pl-PL" dirty="0"/>
              <a:t>zob. art. 439 § 1 pkt 1 k.p.k.)</a:t>
            </a:r>
          </a:p>
          <a:p>
            <a:pPr algn="just"/>
            <a:endParaRPr lang="pl-PL" dirty="0"/>
          </a:p>
          <a:p>
            <a:pPr algn="just"/>
            <a:r>
              <a:rPr lang="pl-PL" dirty="0"/>
              <a:t>art. 41k.p.k.→ </a:t>
            </a:r>
            <a:r>
              <a:rPr lang="pl-PL" b="1" dirty="0"/>
              <a:t>na wniosek</a:t>
            </a:r>
            <a:r>
              <a:rPr lang="pl-PL" dirty="0"/>
              <a:t>; </a:t>
            </a:r>
            <a:r>
              <a:rPr lang="pl-PL" i="1" dirty="0"/>
              <a:t>iudex</a:t>
            </a:r>
            <a:r>
              <a:rPr lang="pl-PL" dirty="0"/>
              <a:t> </a:t>
            </a:r>
            <a:r>
              <a:rPr lang="pl-PL" i="1" dirty="0"/>
              <a:t>suspectus</a:t>
            </a:r>
            <a:r>
              <a:rPr lang="pl-PL" dirty="0"/>
              <a:t>.</a:t>
            </a:r>
          </a:p>
          <a:p>
            <a:pPr algn="just"/>
            <a:endParaRPr lang="pl-PL" i="1" dirty="0"/>
          </a:p>
          <a:p>
            <a:pPr algn="just"/>
            <a:r>
              <a:rPr lang="pl-PL" dirty="0"/>
              <a:t>art. 42 k.p.k. → procedura wyłączenia sędziego</a:t>
            </a:r>
          </a:p>
        </p:txBody>
      </p:sp>
      <p:sp>
        <p:nvSpPr>
          <p:cNvPr id="3" name="Title 2"/>
          <p:cNvSpPr>
            <a:spLocks noGrp="1"/>
          </p:cNvSpPr>
          <p:nvPr>
            <p:ph type="title"/>
          </p:nvPr>
        </p:nvSpPr>
        <p:spPr/>
        <p:txBody>
          <a:bodyPr/>
          <a:lstStyle/>
          <a:p>
            <a:pPr algn="ctr"/>
            <a:r>
              <a:rPr lang="pl-PL" dirty="0"/>
              <a:t>Wyłączenie sędziego</a:t>
            </a:r>
          </a:p>
        </p:txBody>
      </p:sp>
    </p:spTree>
    <p:extLst>
      <p:ext uri="{BB962C8B-B14F-4D97-AF65-F5344CB8AC3E}">
        <p14:creationId xmlns:p14="http://schemas.microsoft.com/office/powerpoint/2010/main" val="398284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C3EFC4-3082-4656-AF23-0796B6CF1D3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7DB86E14-7B94-46AC-8AF9-6222EA25EB55}"/>
              </a:ext>
            </a:extLst>
          </p:cNvPr>
          <p:cNvSpPr>
            <a:spLocks noGrp="1"/>
          </p:cNvSpPr>
          <p:nvPr>
            <p:ph idx="1"/>
          </p:nvPr>
        </p:nvSpPr>
        <p:spPr/>
        <p:txBody>
          <a:bodyPr/>
          <a:lstStyle/>
          <a:p>
            <a:r>
              <a:rPr lang="pl-PL" dirty="0"/>
              <a:t>2. Przestępstwo z art. 190 § 1 k.k.:</a:t>
            </a:r>
          </a:p>
          <a:p>
            <a:pPr marL="514350" indent="-514350" algn="just">
              <a:buAutoNum type="alphaLcParenR"/>
            </a:pPr>
            <a:r>
              <a:rPr lang="pl-PL" dirty="0"/>
              <a:t>jest przestępstwem względnie wnioskowym, ściganym z oskarżenia prywatnego</a:t>
            </a:r>
          </a:p>
          <a:p>
            <a:pPr marL="514350" indent="-514350" algn="just">
              <a:buAutoNum type="alphaLcParenR"/>
            </a:pPr>
            <a:r>
              <a:rPr lang="pl-PL" dirty="0"/>
              <a:t>jest przestępstwem bezwzględnie wnioskowym, ściganym z oskarżenia publicznego</a:t>
            </a:r>
          </a:p>
          <a:p>
            <a:pPr marL="514350" indent="-514350" algn="just">
              <a:buAutoNum type="alphaLcParenR"/>
            </a:pPr>
            <a:r>
              <a:rPr lang="pl-PL" dirty="0"/>
              <a:t>jest przestępstwem względnie wnioskowym, ściganym z oskarżenia publicznego</a:t>
            </a:r>
          </a:p>
          <a:p>
            <a:pPr marL="514350" indent="-514350" algn="just">
              <a:buAutoNum type="alphaLcParenR"/>
            </a:pPr>
            <a:r>
              <a:rPr lang="pl-PL" dirty="0"/>
              <a:t>jest przestępstwem bezwzględnie wnioskowym, ściganym z oskarżenia prywatnego</a:t>
            </a:r>
          </a:p>
        </p:txBody>
      </p:sp>
    </p:spTree>
    <p:extLst>
      <p:ext uri="{BB962C8B-B14F-4D97-AF65-F5344CB8AC3E}">
        <p14:creationId xmlns:p14="http://schemas.microsoft.com/office/powerpoint/2010/main" val="1565411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E3F91-9A9E-4D57-9E21-9219E8F65B65}"/>
              </a:ext>
            </a:extLst>
          </p:cNvPr>
          <p:cNvSpPr>
            <a:spLocks noGrp="1"/>
          </p:cNvSpPr>
          <p:nvPr>
            <p:ph type="title"/>
          </p:nvPr>
        </p:nvSpPr>
        <p:spPr/>
        <p:txBody>
          <a:bodyPr/>
          <a:lstStyle/>
          <a:p>
            <a:pPr algn="ctr"/>
            <a:r>
              <a:rPr lang="pl-PL" i="1" dirty="0" err="1"/>
              <a:t>Iudex</a:t>
            </a:r>
            <a:r>
              <a:rPr lang="pl-PL" i="1" dirty="0"/>
              <a:t> </a:t>
            </a:r>
            <a:r>
              <a:rPr lang="pl-PL" i="1" dirty="0" err="1"/>
              <a:t>suspectus</a:t>
            </a:r>
            <a:endParaRPr lang="pl-PL" i="1" dirty="0"/>
          </a:p>
        </p:txBody>
      </p:sp>
      <p:sp>
        <p:nvSpPr>
          <p:cNvPr id="3" name="Symbol zastępczy zawartości 2">
            <a:extLst>
              <a:ext uri="{FF2B5EF4-FFF2-40B4-BE49-F238E27FC236}">
                <a16:creationId xmlns:a16="http://schemas.microsoft.com/office/drawing/2014/main" id="{FF88FE8F-03E8-4054-9717-612A53C2AB72}"/>
              </a:ext>
            </a:extLst>
          </p:cNvPr>
          <p:cNvSpPr>
            <a:spLocks noGrp="1"/>
          </p:cNvSpPr>
          <p:nvPr>
            <p:ph idx="1"/>
          </p:nvPr>
        </p:nvSpPr>
        <p:spPr/>
        <p:txBody>
          <a:bodyPr>
            <a:normAutofit/>
          </a:bodyPr>
          <a:lstStyle/>
          <a:p>
            <a:r>
              <a:rPr lang="pl-PL" dirty="0"/>
              <a:t>Art.  41.  k.p.k.</a:t>
            </a:r>
          </a:p>
          <a:p>
            <a:pPr algn="just"/>
            <a:r>
              <a:rPr lang="pl-PL" dirty="0"/>
              <a:t>§  1. Sędzia ulega wyłączeniu, jeżeli istnieje okoliczność tego rodzaju, że mogłaby wywołać </a:t>
            </a:r>
            <a:r>
              <a:rPr lang="pl-PL" b="1" dirty="0"/>
              <a:t>uzasadnioną wątpliwość co do jego bezstronności w danej sprawie.</a:t>
            </a:r>
            <a:r>
              <a:rPr lang="pl-PL" b="1" dirty="0">
                <a:effectLst/>
              </a:rPr>
              <a:t> </a:t>
            </a:r>
          </a:p>
          <a:p>
            <a:pPr algn="just"/>
            <a:r>
              <a:rPr lang="pl-PL" dirty="0"/>
              <a:t>§  2. Wniosek o wyłączenie sędziego, zgłoszony na podstawie § 1 </a:t>
            </a:r>
            <a:r>
              <a:rPr lang="pl-PL" b="1" dirty="0"/>
              <a:t>po rozpoczęciu przewodu sądowego</a:t>
            </a:r>
            <a:r>
              <a:rPr lang="pl-PL" dirty="0"/>
              <a:t>, pozostawia się bez rozpoznania, chyba że przyczyna wyłączenia powstała lub stała się stronie wiadoma dopiero po rozpoczęciu przewodu.</a:t>
            </a:r>
          </a:p>
          <a:p>
            <a:endParaRPr lang="pl-PL" dirty="0"/>
          </a:p>
        </p:txBody>
      </p:sp>
    </p:spTree>
    <p:extLst>
      <p:ext uri="{BB962C8B-B14F-4D97-AF65-F5344CB8AC3E}">
        <p14:creationId xmlns:p14="http://schemas.microsoft.com/office/powerpoint/2010/main" val="903899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C61B7F-4DEA-2A55-BABE-9C19797D89D5}"/>
              </a:ext>
            </a:extLst>
          </p:cNvPr>
          <p:cNvSpPr>
            <a:spLocks noGrp="1"/>
          </p:cNvSpPr>
          <p:nvPr>
            <p:ph type="title"/>
          </p:nvPr>
        </p:nvSpPr>
        <p:spPr/>
        <p:txBody>
          <a:bodyPr/>
          <a:lstStyle/>
          <a:p>
            <a:pPr algn="ctr"/>
            <a:r>
              <a:rPr lang="pl-PL" i="1" dirty="0" err="1"/>
              <a:t>Iudex</a:t>
            </a:r>
            <a:r>
              <a:rPr lang="pl-PL" i="1" dirty="0"/>
              <a:t> </a:t>
            </a:r>
            <a:r>
              <a:rPr lang="pl-PL" i="1" dirty="0" err="1"/>
              <a:t>suspectus</a:t>
            </a:r>
            <a:endParaRPr lang="pl-PL" i="1" dirty="0"/>
          </a:p>
        </p:txBody>
      </p:sp>
      <p:sp>
        <p:nvSpPr>
          <p:cNvPr id="3" name="Symbol zastępczy zawartości 2">
            <a:extLst>
              <a:ext uri="{FF2B5EF4-FFF2-40B4-BE49-F238E27FC236}">
                <a16:creationId xmlns:a16="http://schemas.microsoft.com/office/drawing/2014/main" id="{0ACC86F1-34C1-D1FF-4D97-CABA13DA7460}"/>
              </a:ext>
            </a:extLst>
          </p:cNvPr>
          <p:cNvSpPr>
            <a:spLocks noGrp="1"/>
          </p:cNvSpPr>
          <p:nvPr>
            <p:ph idx="1"/>
          </p:nvPr>
        </p:nvSpPr>
        <p:spPr/>
        <p:txBody>
          <a:bodyPr/>
          <a:lstStyle/>
          <a:p>
            <a:pPr algn="just"/>
            <a:r>
              <a:rPr lang="pl-PL" dirty="0"/>
              <a:t>Art. 41a k.p.k.: Wniosek o wyłączenie sędziego oparty na tych samych podstawach faktycznych co wniosek wcześniej rozpoznany pozostawia się bez rozpoznania; przepisu art. 42 § 3 nie stosuje się.</a:t>
            </a:r>
          </a:p>
        </p:txBody>
      </p:sp>
    </p:spTree>
    <p:extLst>
      <p:ext uri="{BB962C8B-B14F-4D97-AF65-F5344CB8AC3E}">
        <p14:creationId xmlns:p14="http://schemas.microsoft.com/office/powerpoint/2010/main" val="2525807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331BF9-9C48-4540-BD97-4A170408C731}"/>
              </a:ext>
            </a:extLst>
          </p:cNvPr>
          <p:cNvSpPr>
            <a:spLocks noGrp="1"/>
          </p:cNvSpPr>
          <p:nvPr>
            <p:ph type="title"/>
          </p:nvPr>
        </p:nvSpPr>
        <p:spPr/>
        <p:txBody>
          <a:bodyPr/>
          <a:lstStyle/>
          <a:p>
            <a:pPr algn="ctr"/>
            <a:r>
              <a:rPr lang="pl-PL" dirty="0"/>
              <a:t>Wyłączenie sędziego</a:t>
            </a:r>
          </a:p>
        </p:txBody>
      </p:sp>
      <p:sp>
        <p:nvSpPr>
          <p:cNvPr id="3" name="Symbol zastępczy zawartości 2">
            <a:extLst>
              <a:ext uri="{FF2B5EF4-FFF2-40B4-BE49-F238E27FC236}">
                <a16:creationId xmlns:a16="http://schemas.microsoft.com/office/drawing/2014/main" id="{94F5A8F0-8536-43A0-96D1-7A43809B853E}"/>
              </a:ext>
            </a:extLst>
          </p:cNvPr>
          <p:cNvSpPr>
            <a:spLocks noGrp="1"/>
          </p:cNvSpPr>
          <p:nvPr>
            <p:ph idx="1"/>
          </p:nvPr>
        </p:nvSpPr>
        <p:spPr/>
        <p:txBody>
          <a:bodyPr>
            <a:normAutofit fontScale="77500" lnSpcReduction="20000"/>
          </a:bodyPr>
          <a:lstStyle/>
          <a:p>
            <a:r>
              <a:rPr lang="pl-PL" dirty="0"/>
              <a:t>Art.  42.  §  1. Wyłączenie następuje na żądanie sędziego, z urzędu albo na wniosek strony.</a:t>
            </a:r>
          </a:p>
          <a:p>
            <a:pPr algn="just"/>
            <a:r>
              <a:rPr lang="pl-PL" dirty="0"/>
              <a:t>§  2. Jeżeli sędzia </a:t>
            </a:r>
            <a:r>
              <a:rPr lang="pl-PL" b="1" dirty="0"/>
              <a:t>uznaje, że zachodzi przyczyna wyłączająca go z mocy art. 40, wyłącza się, składając oświadczenie na piśmie do akt</a:t>
            </a:r>
            <a:r>
              <a:rPr lang="pl-PL" dirty="0"/>
              <a:t>, a na jego miejsce wstępuje inny sędzia.</a:t>
            </a:r>
          </a:p>
          <a:p>
            <a:pPr algn="just"/>
            <a:r>
              <a:rPr lang="pl-PL" dirty="0"/>
              <a:t>§  3. Sędzia, co do którego zgłoszono wniosek o wyłączenie na podstawie art. 41, może złożyć do akt stosowne oświadczenie na piśmie. Wniosek rozpoznaje się niezwłocznie. Z chwilą wyłączenia sędziego czynności procesowe dokonane z jego udziałem po złożeniu wniosku stają się bezskuteczne.</a:t>
            </a:r>
          </a:p>
          <a:p>
            <a:pPr algn="just"/>
            <a:r>
              <a:rPr lang="pl-PL" dirty="0"/>
              <a:t>§  4. Poza wypadkiem określonym w § 2 o wyłączeniu orzeka </a:t>
            </a:r>
            <a:r>
              <a:rPr lang="pl-PL" b="1" dirty="0"/>
              <a:t>sąd, przed którym toczy się postępowanie</a:t>
            </a:r>
            <a:r>
              <a:rPr lang="pl-PL" dirty="0"/>
              <a:t>; w składzie orzekającym w kwestii wyłączenia nie może brać udziału sędzia, którego dotyczy wyłączenie. W razie niemożności utworzenia takiego składu sądu, w kwestii wyłączenia orzeka sąd wyższego rzędu.</a:t>
            </a:r>
          </a:p>
          <a:p>
            <a:endParaRPr lang="pl-PL" dirty="0"/>
          </a:p>
        </p:txBody>
      </p:sp>
    </p:spTree>
    <p:extLst>
      <p:ext uri="{BB962C8B-B14F-4D97-AF65-F5344CB8AC3E}">
        <p14:creationId xmlns:p14="http://schemas.microsoft.com/office/powerpoint/2010/main" val="13089609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AC8FDC-C956-44BD-2688-4A25760D6A9E}"/>
              </a:ext>
            </a:extLst>
          </p:cNvPr>
          <p:cNvSpPr>
            <a:spLocks noGrp="1"/>
          </p:cNvSpPr>
          <p:nvPr>
            <p:ph type="title"/>
          </p:nvPr>
        </p:nvSpPr>
        <p:spPr/>
        <p:txBody>
          <a:bodyPr/>
          <a:lstStyle/>
          <a:p>
            <a:pPr algn="ctr"/>
            <a:r>
              <a:rPr lang="pl-PL" dirty="0"/>
              <a:t>Wyłączenie sędziego</a:t>
            </a:r>
          </a:p>
        </p:txBody>
      </p:sp>
      <p:sp>
        <p:nvSpPr>
          <p:cNvPr id="3" name="Symbol zastępczy zawartości 2">
            <a:extLst>
              <a:ext uri="{FF2B5EF4-FFF2-40B4-BE49-F238E27FC236}">
                <a16:creationId xmlns:a16="http://schemas.microsoft.com/office/drawing/2014/main" id="{9C50F3C7-A67F-AE72-EB39-A3C8853BFF0D}"/>
              </a:ext>
            </a:extLst>
          </p:cNvPr>
          <p:cNvSpPr>
            <a:spLocks noGrp="1"/>
          </p:cNvSpPr>
          <p:nvPr>
            <p:ph idx="1"/>
          </p:nvPr>
        </p:nvSpPr>
        <p:spPr/>
        <p:txBody>
          <a:bodyPr>
            <a:normAutofit fontScale="77500" lnSpcReduction="20000"/>
          </a:bodyPr>
          <a:lstStyle/>
          <a:p>
            <a:r>
              <a:rPr lang="pl-PL" dirty="0"/>
              <a:t>Art. 42a ustawy – Prawo o ustroju sądów powszechnych</a:t>
            </a:r>
          </a:p>
          <a:p>
            <a:pPr algn="just"/>
            <a:r>
              <a:rPr lang="pl-PL" dirty="0"/>
              <a:t>§ 3. </a:t>
            </a:r>
            <a:r>
              <a:rPr lang="pl-PL" i="1" dirty="0"/>
              <a:t>Dopuszczalne jest badanie spełnienia przez sędziego wymogów niezawisłości i bezstronności z uwzględnieniem okoliczności towarzyszących jego powołaniu i jego postępowania po powołaniu, na wniosek uprawnionego, o którym mowa w § 6, jeżeli w okolicznościach danej sprawy może to doprowadzić do naruszenia standardu niezawisłości lub bezstronności, mającego wpływ na wynik sprawy z uwzględnieniem okoliczności dotyczących uprawnionego oraz charakteru sprawy.</a:t>
            </a:r>
          </a:p>
          <a:p>
            <a:pPr algn="just"/>
            <a:r>
              <a:rPr lang="pl-PL" dirty="0"/>
              <a:t>§  5. </a:t>
            </a:r>
            <a:r>
              <a:rPr lang="pl-PL" i="1" dirty="0"/>
              <a:t>Wniosek składa się w terminie 7 dni od dnia zawiadomienia uprawnionego do złożenia wniosku o składzie rozpoznającym sprawę. Po upływie terminu, o którym mowa w zdaniu pierwszym, prawo do wniesienia wniosku wygasa. Sąd przy doręczeniu pierwszego pisma w sprawie zawiadamia uprawnionego do złożenia wniosku o składzie rozpoznającym sprawę, a przy każdym kolejnym - jeżeli skład rozpoznający sprawę uległ zmianie.</a:t>
            </a:r>
          </a:p>
        </p:txBody>
      </p:sp>
    </p:spTree>
    <p:extLst>
      <p:ext uri="{BB962C8B-B14F-4D97-AF65-F5344CB8AC3E}">
        <p14:creationId xmlns:p14="http://schemas.microsoft.com/office/powerpoint/2010/main" val="1682389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FA0A8C-52EA-4084-A8FD-05024087C7D5}"/>
              </a:ext>
            </a:extLst>
          </p:cNvPr>
          <p:cNvSpPr>
            <a:spLocks noGrp="1"/>
          </p:cNvSpPr>
          <p:nvPr>
            <p:ph type="title"/>
          </p:nvPr>
        </p:nvSpPr>
        <p:spPr/>
        <p:txBody>
          <a:bodyPr/>
          <a:lstStyle/>
          <a:p>
            <a:pPr algn="ctr"/>
            <a:r>
              <a:rPr lang="pl-PL" dirty="0"/>
              <a:t>Kazus</a:t>
            </a:r>
          </a:p>
        </p:txBody>
      </p:sp>
      <p:sp>
        <p:nvSpPr>
          <p:cNvPr id="3" name="Symbol zastępczy zawartości 2">
            <a:extLst>
              <a:ext uri="{FF2B5EF4-FFF2-40B4-BE49-F238E27FC236}">
                <a16:creationId xmlns:a16="http://schemas.microsoft.com/office/drawing/2014/main" id="{E1685FC1-0DB8-46BD-A703-19FD580E44AA}"/>
              </a:ext>
            </a:extLst>
          </p:cNvPr>
          <p:cNvSpPr>
            <a:spLocks noGrp="1"/>
          </p:cNvSpPr>
          <p:nvPr>
            <p:ph idx="1"/>
          </p:nvPr>
        </p:nvSpPr>
        <p:spPr/>
        <p:txBody>
          <a:bodyPr/>
          <a:lstStyle/>
          <a:p>
            <a:pPr algn="just"/>
            <a:r>
              <a:rPr lang="pl-PL" i="1" dirty="0"/>
              <a:t>Sędzia złożył żądanie wyłączenia go ze sprawy ze względu na to, że oskarżonym jest partner sąsiadki siostry jego teściowej, z którą miał okazję się spotkać. Sąd, przed którym toczy </a:t>
            </a:r>
            <a:r>
              <a:rPr lang="pl-PL" i="1"/>
              <a:t>się postępowanie zdecydował</a:t>
            </a:r>
            <a:r>
              <a:rPr lang="pl-PL" i="1" dirty="0"/>
              <a:t>, że nie jest to przesłanka uzasadniająca wyłączenie sędziego. Jednak sędzia argumentował, że w wypadku złożenia tego typu żądania wyłączenie następuje automatycznie i nie podlega kontroli sądu. </a:t>
            </a:r>
          </a:p>
          <a:p>
            <a:pPr algn="just"/>
            <a:r>
              <a:rPr lang="pl-PL" b="1" dirty="0"/>
              <a:t>Kto ma rację w tym sporze?</a:t>
            </a:r>
          </a:p>
        </p:txBody>
      </p:sp>
    </p:spTree>
    <p:extLst>
      <p:ext uri="{BB962C8B-B14F-4D97-AF65-F5344CB8AC3E}">
        <p14:creationId xmlns:p14="http://schemas.microsoft.com/office/powerpoint/2010/main" val="749691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a:t>Zasada niezawisłości sędziowskiej</a:t>
            </a:r>
          </a:p>
        </p:txBody>
      </p:sp>
      <p:sp>
        <p:nvSpPr>
          <p:cNvPr id="5" name="Symbol zastępczy zawartości 2"/>
          <p:cNvSpPr>
            <a:spLocks noGrp="1"/>
          </p:cNvSpPr>
          <p:nvPr>
            <p:ph idx="1"/>
          </p:nvPr>
        </p:nvSpPr>
        <p:spPr>
          <a:xfrm>
            <a:off x="342900" y="1600200"/>
            <a:ext cx="8298180" cy="4861560"/>
          </a:xfrm>
        </p:spPr>
        <p:txBody>
          <a:bodyPr>
            <a:noAutofit/>
          </a:bodyPr>
          <a:lstStyle/>
          <a:p>
            <a:pPr algn="just"/>
            <a:r>
              <a:rPr lang="pl-PL" sz="2400" dirty="0"/>
              <a:t>Jest to dyrektywa, w myśl której sąd powinien posiadać swobodę podejmowania decyzji procesowych w granicach zakreślonych przez Konstytucję i ustawy (art. 178 ust. 1 Konstytucji RP).</a:t>
            </a:r>
          </a:p>
          <a:p>
            <a:pPr algn="just"/>
            <a:r>
              <a:rPr lang="pl-PL" sz="2400" dirty="0"/>
              <a:t>Jest to zasada ustrojowa organów wymiaru sprawiedliwości.</a:t>
            </a:r>
          </a:p>
          <a:p>
            <a:pPr algn="just"/>
            <a:r>
              <a:rPr lang="pl-PL" sz="2400" dirty="0"/>
              <a:t>Mamy wiele </a:t>
            </a:r>
            <a:r>
              <a:rPr lang="pl-PL" sz="2400" b="1" dirty="0"/>
              <a:t>gwarancji ustrojowych </a:t>
            </a:r>
            <a:r>
              <a:rPr lang="pl-PL" sz="2400" dirty="0"/>
              <a:t>niezawisłości, np. pełnia praw publicznych, nieskazitelny charakter, złożenie egzaminu sędziowskiego, zakaz przynależności do partii politycznych, immunitet sędziowski, etc.</a:t>
            </a:r>
          </a:p>
          <a:p>
            <a:pPr algn="just"/>
            <a:r>
              <a:rPr lang="pl-PL" sz="2400" b="1" dirty="0"/>
              <a:t>Gwarancje procesowe </a:t>
            </a:r>
            <a:r>
              <a:rPr lang="pl-PL" sz="2400" dirty="0"/>
              <a:t>zapewniają szczególną pozycję sądu wobec innych uczestników procesu. Wyraża się to m. in. w </a:t>
            </a:r>
            <a:r>
              <a:rPr lang="pl-PL" sz="2400" b="1" dirty="0"/>
              <a:t>nadrzędnością</a:t>
            </a:r>
            <a:r>
              <a:rPr lang="pl-PL" sz="2400" dirty="0"/>
              <a:t> </a:t>
            </a:r>
            <a:r>
              <a:rPr lang="pl-PL" sz="2400" b="1" dirty="0"/>
              <a:t>sądu</a:t>
            </a:r>
            <a:r>
              <a:rPr lang="pl-PL" sz="2400" dirty="0"/>
              <a:t> wobec innych stron procesowych oraz </a:t>
            </a:r>
            <a:r>
              <a:rPr lang="pl-PL" sz="2400" b="1" dirty="0"/>
              <a:t>kolegialnością</a:t>
            </a:r>
            <a:r>
              <a:rPr lang="pl-PL" sz="2400" dirty="0"/>
              <a:t> </a:t>
            </a:r>
            <a:r>
              <a:rPr lang="pl-PL" sz="2400" b="1" dirty="0"/>
              <a:t>orzekania</a:t>
            </a:r>
            <a:r>
              <a:rPr lang="pl-PL" sz="2400" dirty="0"/>
              <a:t>, która powinna być regułą.</a:t>
            </a:r>
            <a:endParaRPr lang="pl-PL" sz="2400" b="1" dirty="0"/>
          </a:p>
        </p:txBody>
      </p:sp>
    </p:spTree>
    <p:extLst>
      <p:ext uri="{BB962C8B-B14F-4D97-AF65-F5344CB8AC3E}">
        <p14:creationId xmlns:p14="http://schemas.microsoft.com/office/powerpoint/2010/main" val="374836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95536" y="0"/>
            <a:ext cx="8118668" cy="1405850"/>
          </a:xfrm>
        </p:spPr>
        <p:txBody>
          <a:bodyPr>
            <a:normAutofit/>
          </a:bodyPr>
          <a:lstStyle/>
          <a:p>
            <a:pPr algn="ctr"/>
            <a:r>
              <a:rPr lang="pl-PL" sz="3600" b="1" dirty="0"/>
              <a:t>Inne gwarancje procesowe niezawisłości</a:t>
            </a:r>
          </a:p>
        </p:txBody>
      </p:sp>
      <p:sp>
        <p:nvSpPr>
          <p:cNvPr id="5" name="Symbol zastępczy zawartości 2"/>
          <p:cNvSpPr>
            <a:spLocks noGrp="1"/>
          </p:cNvSpPr>
          <p:nvPr>
            <p:ph idx="1"/>
          </p:nvPr>
        </p:nvSpPr>
        <p:spPr>
          <a:xfrm>
            <a:off x="960120" y="1620520"/>
            <a:ext cx="7338060" cy="4577079"/>
          </a:xfrm>
        </p:spPr>
        <p:txBody>
          <a:bodyPr>
            <a:normAutofit/>
          </a:bodyPr>
          <a:lstStyle/>
          <a:p>
            <a:r>
              <a:rPr lang="pl-PL" dirty="0"/>
              <a:t>zasada obiektywizmu (art. 4 k.p.k.)</a:t>
            </a:r>
          </a:p>
          <a:p>
            <a:r>
              <a:rPr lang="pl-PL" dirty="0"/>
              <a:t>zapewnienie tajności narady i głosowania nad orzeczeniem (art. 108 k.p.k.)</a:t>
            </a:r>
          </a:p>
          <a:p>
            <a:r>
              <a:rPr lang="pl-PL" b="1" dirty="0"/>
              <a:t>Zasada samodzielności jurysdykcyjnej sądu karnego</a:t>
            </a:r>
            <a:r>
              <a:rPr lang="pl-PL" dirty="0"/>
              <a:t> – autonomia orzekania.</a:t>
            </a:r>
          </a:p>
          <a:p>
            <a:pPr marL="0" indent="0">
              <a:buNone/>
            </a:pPr>
            <a:r>
              <a:rPr lang="pl-PL" dirty="0"/>
              <a:t>Ale! Art. 8 § 2 k.p.k.</a:t>
            </a:r>
          </a:p>
          <a:p>
            <a:pPr marL="0" indent="0">
              <a:buNone/>
            </a:pPr>
            <a:r>
              <a:rPr lang="pl-PL" b="1" dirty="0"/>
              <a:t>Ważne przepisy: </a:t>
            </a:r>
            <a:r>
              <a:rPr lang="pl-PL" dirty="0"/>
              <a:t>art. 442 §</a:t>
            </a:r>
            <a:r>
              <a:rPr lang="pl-PL" b="1" dirty="0"/>
              <a:t> </a:t>
            </a:r>
            <a:r>
              <a:rPr lang="pl-PL" dirty="0"/>
              <a:t>3 k.p.k., 441 § 3 k.p.k., art. 190 ust. 1 Konstytucji RP oraz art. 9 Konstytucji RP (ETPC, TSUE, ENA).</a:t>
            </a:r>
            <a:endParaRPr lang="pl-PL" b="1" dirty="0"/>
          </a:p>
        </p:txBody>
      </p:sp>
    </p:spTree>
    <p:extLst>
      <p:ext uri="{BB962C8B-B14F-4D97-AF65-F5344CB8AC3E}">
        <p14:creationId xmlns:p14="http://schemas.microsoft.com/office/powerpoint/2010/main" val="2984482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prawnie zdefiniowana (art. 8 k.p.k.)</a:t>
            </a:r>
          </a:p>
          <a:p>
            <a:pPr marL="109728" indent="0" algn="just">
              <a:buNone/>
            </a:pPr>
            <a:endParaRPr lang="pl-PL" dirty="0"/>
          </a:p>
          <a:p>
            <a:pPr algn="just"/>
            <a:r>
              <a:rPr lang="pl-PL" dirty="0"/>
              <a:t>Zasada pozakonstytucyjna</a:t>
            </a:r>
          </a:p>
          <a:p>
            <a:pPr marL="109728" indent="0" algn="just">
              <a:buNone/>
            </a:pPr>
            <a:endParaRPr lang="pl-PL" dirty="0"/>
          </a:p>
          <a:p>
            <a:pPr algn="just"/>
            <a:r>
              <a:rPr lang="pl-PL" dirty="0"/>
              <a:t>Wyraża dyrektywę, w myśl której sąd karny samodzielnie kształtuje zarówno faktyczną, jak i prawną podstawę każdego rozstrzygnięcia.</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2912505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pl-PL" dirty="0"/>
              <a:t>wyjątek→ art. 8 § 2 k.p.k.</a:t>
            </a:r>
          </a:p>
          <a:p>
            <a:pPr algn="just"/>
            <a:endParaRPr lang="pl-PL" dirty="0"/>
          </a:p>
          <a:p>
            <a:pPr algn="just"/>
            <a:r>
              <a:rPr lang="pl-PL" dirty="0"/>
              <a:t>Sąd karny jest związany tylko prawomocnymi rozstrzygnięciami sądu kształtującymi prawo albo stosunek prawny.</a:t>
            </a:r>
          </a:p>
          <a:p>
            <a:pPr algn="just"/>
            <a:endParaRPr lang="pl-PL" dirty="0"/>
          </a:p>
          <a:p>
            <a:pPr algn="just"/>
            <a:r>
              <a:rPr lang="pl-PL" dirty="0"/>
              <a:t>Np. z zakresu prawa rodzinnego i opiekuńczego- orzeczenie o przysposobieniu całkowitym; z zakresu prawa administracyjnego- wygaśnięcie mandatu radnego na podstawie uchwały rady lub zarządzenia zastępczego wojewody.</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791922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11560" y="260648"/>
            <a:ext cx="7741920" cy="1181567"/>
          </a:xfrm>
        </p:spPr>
        <p:txBody>
          <a:bodyPr/>
          <a:lstStyle/>
          <a:p>
            <a:pPr algn="ctr"/>
            <a:r>
              <a:rPr lang="pl-PL" dirty="0"/>
              <a:t>Ławnicy i referendarze</a:t>
            </a:r>
          </a:p>
        </p:txBody>
      </p:sp>
      <p:sp>
        <p:nvSpPr>
          <p:cNvPr id="5" name="Symbol zastępczy zawartości 2"/>
          <p:cNvSpPr>
            <a:spLocks noGrp="1"/>
          </p:cNvSpPr>
          <p:nvPr>
            <p:ph idx="1"/>
          </p:nvPr>
        </p:nvSpPr>
        <p:spPr>
          <a:xfrm>
            <a:off x="683568" y="1412776"/>
            <a:ext cx="7741920" cy="4678680"/>
          </a:xfrm>
        </p:spPr>
        <p:txBody>
          <a:bodyPr>
            <a:normAutofit fontScale="92500" lnSpcReduction="10000"/>
          </a:bodyPr>
          <a:lstStyle/>
          <a:p>
            <a:pPr algn="just"/>
            <a:r>
              <a:rPr lang="pl-PL" dirty="0"/>
              <a:t>Ławnicy również korzystają z atrybutu niezawisłości – art. 169 § 1 </a:t>
            </a:r>
            <a:r>
              <a:rPr lang="pl-PL" dirty="0" err="1"/>
              <a:t>PrUSP</a:t>
            </a:r>
            <a:r>
              <a:rPr lang="pl-PL" dirty="0"/>
              <a:t>.</a:t>
            </a:r>
          </a:p>
          <a:p>
            <a:pPr marL="0" indent="0" algn="just">
              <a:buNone/>
            </a:pPr>
            <a:r>
              <a:rPr lang="pl-PL" b="1" dirty="0"/>
              <a:t>Instytucja ławnika jest </a:t>
            </a:r>
            <a:r>
              <a:rPr lang="pl-PL" dirty="0"/>
              <a:t>wyrazem realizacji </a:t>
            </a:r>
            <a:r>
              <a:rPr lang="pl-PL" b="1" dirty="0"/>
              <a:t>zasady współdziałania ze społeczeństwem i instytucjami w ściganiu przestępstw.</a:t>
            </a:r>
          </a:p>
          <a:p>
            <a:pPr algn="just"/>
            <a:r>
              <a:rPr lang="pl-PL" dirty="0"/>
              <a:t>Referendarze sądowi nie korzystają z atrybutu niezawisłości, a w zakresie wykonywanych obowiązków są niezależni co do treści wydawanych orzeczeń i zarządzeń - art. 151 § 1 </a:t>
            </a:r>
            <a:r>
              <a:rPr lang="pl-PL" dirty="0" err="1"/>
              <a:t>PrUSP</a:t>
            </a:r>
            <a:r>
              <a:rPr lang="pl-PL" dirty="0"/>
              <a:t>.</a:t>
            </a:r>
          </a:p>
          <a:p>
            <a:pPr marL="0" indent="0" algn="just">
              <a:buNone/>
            </a:pPr>
            <a:r>
              <a:rPr lang="pl-PL" dirty="0"/>
              <a:t>Uprawnienie referendarza określone są w różnorakich przepisach, np. art. 81 k.p.k., art. 231 § 1 k.p.k.</a:t>
            </a:r>
          </a:p>
          <a:p>
            <a:pPr marL="0" indent="0" algn="just">
              <a:buNone/>
            </a:pPr>
            <a:r>
              <a:rPr lang="pl-PL" dirty="0"/>
              <a:t>Postanowienia i zarządzenia referendarza sądowego </a:t>
            </a:r>
            <a:r>
              <a:rPr lang="pl-PL" b="1" dirty="0"/>
              <a:t>można zaskarżyć sprzeciwem</a:t>
            </a:r>
            <a:r>
              <a:rPr lang="pl-PL" dirty="0"/>
              <a:t> – art. 93a k.p.k.</a:t>
            </a:r>
          </a:p>
          <a:p>
            <a:pPr algn="just"/>
            <a:endParaRPr lang="pl-PL" dirty="0"/>
          </a:p>
        </p:txBody>
      </p:sp>
    </p:spTree>
    <p:extLst>
      <p:ext uri="{BB962C8B-B14F-4D97-AF65-F5344CB8AC3E}">
        <p14:creationId xmlns:p14="http://schemas.microsoft.com/office/powerpoint/2010/main" val="2683832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7772400" cy="1362456"/>
          </a:xfrm>
        </p:spPr>
        <p:txBody>
          <a:bodyPr/>
          <a:lstStyle/>
          <a:p>
            <a:pPr algn="ctr"/>
            <a:r>
              <a:rPr lang="pl-PL" dirty="0">
                <a:solidFill>
                  <a:srgbClr val="FFC000"/>
                </a:solidFill>
              </a:rPr>
              <a:t>Uczestnicy postępowania</a:t>
            </a:r>
          </a:p>
        </p:txBody>
      </p:sp>
    </p:spTree>
    <p:extLst>
      <p:ext uri="{BB962C8B-B14F-4D97-AF65-F5344CB8AC3E}">
        <p14:creationId xmlns:p14="http://schemas.microsoft.com/office/powerpoint/2010/main" val="2330387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noAutofit/>
          </a:bodyPr>
          <a:lstStyle/>
          <a:p>
            <a:pPr algn="just"/>
            <a:r>
              <a:rPr lang="pl-PL" sz="2200" dirty="0"/>
              <a:t>Ławnicy, obok sędziów zawodowych, </a:t>
            </a:r>
            <a:r>
              <a:rPr lang="pl-PL" sz="2200" b="1" dirty="0"/>
              <a:t>decydują, o kwestii o najwyższym znaczeniu w procesie karnym- </a:t>
            </a:r>
            <a:r>
              <a:rPr lang="pl-PL" sz="2200" dirty="0"/>
              <a:t>kwestii odpowiedzialności karnej oskarżonego. W ten sposób ustawodawca zapewnia </a:t>
            </a:r>
            <a:r>
              <a:rPr lang="pl-PL" sz="2200" b="1" dirty="0"/>
              <a:t>bezpośredni wpływ czynnika społecznego na orzecznictwo</a:t>
            </a:r>
            <a:r>
              <a:rPr lang="pl-PL" sz="2200" dirty="0"/>
              <a:t> sądowe.</a:t>
            </a:r>
          </a:p>
          <a:p>
            <a:pPr algn="just"/>
            <a:r>
              <a:rPr lang="pl-PL" sz="2200" u="sng" dirty="0"/>
              <a:t>Zalety</a:t>
            </a:r>
            <a:r>
              <a:rPr lang="pl-PL" sz="2200" dirty="0"/>
              <a:t>: ławnicy </a:t>
            </a:r>
            <a:r>
              <a:rPr lang="pl-PL" sz="2200" b="1" dirty="0"/>
              <a:t>reprezentują poczucie sprawiedliwości </a:t>
            </a:r>
            <a:r>
              <a:rPr lang="pl-PL" sz="2200" dirty="0"/>
              <a:t>i opinię publiczną, w szczególności środowiska, z którego się wywodzą, wnoszą do orzekania własne doświadczenie życiowe i wiedzę zawodową oraz przyczyniają się do kształtowania poglądów prawnych społeczeństwa.</a:t>
            </a:r>
          </a:p>
          <a:p>
            <a:pPr algn="just"/>
            <a:r>
              <a:rPr lang="pl-PL" sz="2200" u="sng" dirty="0"/>
              <a:t>Wady</a:t>
            </a:r>
            <a:r>
              <a:rPr lang="pl-PL" sz="2200" dirty="0"/>
              <a:t>: uczestnictwo ławników powoduje niejednokrotnie przewlekłość postępowania, związaną z niestawiennictwem, nieobowiązkowością, a także biernością przy orzekaniu, </a:t>
            </a:r>
            <a:r>
              <a:rPr lang="pl-PL" sz="2200" b="1" dirty="0"/>
              <a:t>fikcja kolegialnego orzekania</a:t>
            </a:r>
            <a:r>
              <a:rPr lang="pl-PL" sz="2200" dirty="0"/>
              <a:t>.</a:t>
            </a:r>
          </a:p>
          <a:p>
            <a:pPr algn="just"/>
            <a:endParaRPr lang="pl-PL" sz="2200" dirty="0"/>
          </a:p>
        </p:txBody>
      </p:sp>
      <p:sp>
        <p:nvSpPr>
          <p:cNvPr id="3" name="Title 2"/>
          <p:cNvSpPr>
            <a:spLocks noGrp="1"/>
          </p:cNvSpPr>
          <p:nvPr>
            <p:ph type="title"/>
          </p:nvPr>
        </p:nvSpPr>
        <p:spPr>
          <a:xfrm>
            <a:off x="395536" y="0"/>
            <a:ext cx="8229600" cy="1143000"/>
          </a:xfrm>
        </p:spPr>
        <p:txBody>
          <a:bodyPr/>
          <a:lstStyle/>
          <a:p>
            <a:pPr algn="ctr"/>
            <a:r>
              <a:rPr lang="pl-PL" b="1" dirty="0"/>
              <a:t>Udział w składzie orzekającym</a:t>
            </a:r>
          </a:p>
        </p:txBody>
      </p:sp>
    </p:spTree>
    <p:extLst>
      <p:ext uri="{BB962C8B-B14F-4D97-AF65-F5344CB8AC3E}">
        <p14:creationId xmlns:p14="http://schemas.microsoft.com/office/powerpoint/2010/main" val="36264252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389120"/>
          </a:xfrm>
        </p:spPr>
        <p:txBody>
          <a:bodyPr/>
          <a:lstStyle/>
          <a:p>
            <a:r>
              <a:rPr lang="pl-PL" dirty="0"/>
              <a:t> </a:t>
            </a:r>
            <a:r>
              <a:rPr lang="pl-PL" b="1" dirty="0"/>
              <a:t>Jednoosobowy</a:t>
            </a:r>
            <a:r>
              <a:rPr lang="pl-PL" dirty="0"/>
              <a:t> – art. 28 § 1, 30 § 1 i § 2, 449 § 2, 534 § 1 k.p.k. • </a:t>
            </a:r>
          </a:p>
          <a:p>
            <a:endParaRPr lang="pl-PL" dirty="0"/>
          </a:p>
          <a:p>
            <a:r>
              <a:rPr lang="pl-PL" b="1" dirty="0"/>
              <a:t>Kolegialnie</a:t>
            </a:r>
            <a:r>
              <a:rPr lang="pl-PL" dirty="0"/>
              <a:t> – art. 28 § 2, 28 § 4, 28 § 3, 29 § 1, 29 § 2, 30 § 1, 30 § 2, 534 § 2, 441 § 2 k.p.k.</a:t>
            </a:r>
          </a:p>
          <a:p>
            <a:endParaRPr lang="pl-PL" dirty="0"/>
          </a:p>
          <a:p>
            <a:r>
              <a:rPr lang="pl-PL" dirty="0"/>
              <a:t>Zasada </a:t>
            </a:r>
            <a:r>
              <a:rPr lang="pl-PL" b="1" dirty="0"/>
              <a:t>udziału czynnika społecznego</a:t>
            </a:r>
          </a:p>
          <a:p>
            <a:pPr marL="0" indent="0">
              <a:buNone/>
            </a:pPr>
            <a:endParaRPr lang="pl-PL" b="1" dirty="0"/>
          </a:p>
        </p:txBody>
      </p:sp>
      <p:sp>
        <p:nvSpPr>
          <p:cNvPr id="3" name="Title 2"/>
          <p:cNvSpPr>
            <a:spLocks noGrp="1"/>
          </p:cNvSpPr>
          <p:nvPr>
            <p:ph type="title"/>
          </p:nvPr>
        </p:nvSpPr>
        <p:spPr>
          <a:xfrm>
            <a:off x="179512" y="404664"/>
            <a:ext cx="8229600" cy="1143000"/>
          </a:xfrm>
        </p:spPr>
        <p:txBody>
          <a:bodyPr/>
          <a:lstStyle/>
          <a:p>
            <a:pPr algn="ctr"/>
            <a:r>
              <a:rPr lang="pl-PL" dirty="0"/>
              <a:t>Skład sądu</a:t>
            </a:r>
          </a:p>
        </p:txBody>
      </p:sp>
    </p:spTree>
    <p:extLst>
      <p:ext uri="{BB962C8B-B14F-4D97-AF65-F5344CB8AC3E}">
        <p14:creationId xmlns:p14="http://schemas.microsoft.com/office/powerpoint/2010/main" val="15675988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98CDC1-8BE2-3619-EE2F-7794DEE41704}"/>
              </a:ext>
            </a:extLst>
          </p:cNvPr>
          <p:cNvSpPr>
            <a:spLocks noGrp="1"/>
          </p:cNvSpPr>
          <p:nvPr>
            <p:ph type="title"/>
          </p:nvPr>
        </p:nvSpPr>
        <p:spPr/>
        <p:txBody>
          <a:bodyPr/>
          <a:lstStyle/>
          <a:p>
            <a:r>
              <a:rPr lang="pl-PL" dirty="0"/>
              <a:t>Skład na rozprawie apelacyjnej</a:t>
            </a:r>
          </a:p>
        </p:txBody>
      </p:sp>
      <p:sp>
        <p:nvSpPr>
          <p:cNvPr id="3" name="Symbol zastępczy zawartości 2">
            <a:extLst>
              <a:ext uri="{FF2B5EF4-FFF2-40B4-BE49-F238E27FC236}">
                <a16:creationId xmlns:a16="http://schemas.microsoft.com/office/drawing/2014/main" id="{A00F1641-9A93-100E-284F-65A9732FD227}"/>
              </a:ext>
            </a:extLst>
          </p:cNvPr>
          <p:cNvSpPr>
            <a:spLocks noGrp="1"/>
          </p:cNvSpPr>
          <p:nvPr>
            <p:ph idx="1"/>
          </p:nvPr>
        </p:nvSpPr>
        <p:spPr/>
        <p:txBody>
          <a:bodyPr>
            <a:normAutofit fontScale="77500" lnSpcReduction="20000"/>
          </a:bodyPr>
          <a:lstStyle/>
          <a:p>
            <a:pPr algn="just"/>
            <a:r>
              <a:rPr lang="pl-PL" dirty="0"/>
              <a:t>Dz.U.2023.1327 </a:t>
            </a:r>
            <a:r>
              <a:rPr lang="pl-PL" dirty="0" err="1"/>
              <a:t>t.j</a:t>
            </a:r>
            <a:r>
              <a:rPr lang="pl-PL" dirty="0"/>
              <a:t>.</a:t>
            </a:r>
          </a:p>
          <a:p>
            <a:pPr algn="just"/>
            <a:r>
              <a:rPr lang="pl-PL" dirty="0"/>
              <a:t>Wersja od: 1 października 2023 r. do: 27 października 2023 r.</a:t>
            </a:r>
          </a:p>
          <a:p>
            <a:pPr algn="just"/>
            <a:r>
              <a:rPr lang="pl-PL" b="0" dirty="0">
                <a:effectLst/>
              </a:rPr>
              <a:t>Art.  14fa.  [Orzekanie przez sąd w składzie jednego sędziego na rozprawach apelacyjnych w sprawach karnych]</a:t>
            </a:r>
          </a:p>
          <a:p>
            <a:pPr algn="just"/>
            <a:r>
              <a:rPr lang="pl-PL" b="0" dirty="0">
                <a:effectLst/>
              </a:rPr>
              <a:t>1. </a:t>
            </a:r>
            <a:r>
              <a:rPr lang="pl-PL" dirty="0">
                <a:effectLst/>
              </a:rPr>
              <a:t>W okresie obowiązywania stanu zagrożenia epidemicznego albo stanu epidemii, ogłoszonego z powodu COVID-19, oraz w okresie roku po ich odwołaniu w sprawach rozpoznawanych według przepisów ustawy z dnia 6 czerwca 1997 r. - Kodeks postępowania karnego o przestępstwa zagrożone karą pozbawienia wolności, której górna granica nie przekracza 5 lat, na rozprawie apelacyjnej sąd orzeka w składzie jednego sędziego, jeżeli w pierwszej instancji sąd orzekał w takim samym składzie.</a:t>
            </a:r>
          </a:p>
          <a:p>
            <a:pPr algn="just"/>
            <a:r>
              <a:rPr lang="pl-PL" b="0" dirty="0">
                <a:effectLst/>
              </a:rPr>
              <a:t>2. </a:t>
            </a:r>
            <a:r>
              <a:rPr lang="pl-PL" dirty="0">
                <a:effectLst/>
              </a:rPr>
              <a:t>Sąd orzeka na rozprawie apelacyjnej w składzie jednego sędziego również po upływie okresu, o którym mowa w ust. 1, jeżeli przewód sądowy na tej rozprawie rozpoczęto przed upływem tego okresu.</a:t>
            </a:r>
          </a:p>
          <a:p>
            <a:endParaRPr lang="pl-PL" dirty="0"/>
          </a:p>
        </p:txBody>
      </p:sp>
    </p:spTree>
    <p:extLst>
      <p:ext uri="{BB962C8B-B14F-4D97-AF65-F5344CB8AC3E}">
        <p14:creationId xmlns:p14="http://schemas.microsoft.com/office/powerpoint/2010/main" val="2506199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5709140"/>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479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pPr algn="just"/>
            <a:r>
              <a:rPr lang="pl-PL" dirty="0"/>
              <a:t>Jako </a:t>
            </a:r>
            <a:r>
              <a:rPr lang="pl-PL" b="1" dirty="0"/>
              <a:t>organ</a:t>
            </a:r>
            <a:r>
              <a:rPr lang="pl-PL" dirty="0"/>
              <a:t> postępowania przygotowawczego -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lgn="just">
              <a:buNone/>
            </a:pPr>
            <a:endParaRPr lang="pl-PL" dirty="0"/>
          </a:p>
          <a:p>
            <a:pPr algn="just"/>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lgn="just">
              <a:buNone/>
            </a:pPr>
            <a:endParaRPr lang="pl-PL" dirty="0"/>
          </a:p>
          <a:p>
            <a:pPr algn="just"/>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solidFill>
                  <a:srgbClr val="FF0000"/>
                </a:solidFill>
              </a:rPr>
              <a:t>Prokurator</a:t>
            </a:r>
          </a:p>
        </p:txBody>
      </p:sp>
    </p:spTree>
    <p:extLst>
      <p:ext uri="{BB962C8B-B14F-4D97-AF65-F5344CB8AC3E}">
        <p14:creationId xmlns:p14="http://schemas.microsoft.com/office/powerpoint/2010/main" val="2984012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FC2594-2C19-9BC3-E69B-9E45300007FC}"/>
              </a:ext>
            </a:extLst>
          </p:cNvPr>
          <p:cNvSpPr>
            <a:spLocks noGrp="1"/>
          </p:cNvSpPr>
          <p:nvPr>
            <p:ph type="title"/>
          </p:nvPr>
        </p:nvSpPr>
        <p:spPr/>
        <p:txBody>
          <a:bodyPr>
            <a:normAutofit fontScale="90000"/>
          </a:bodyPr>
          <a:lstStyle/>
          <a:p>
            <a:r>
              <a:rPr lang="pl-PL" dirty="0"/>
              <a:t>Nowelizacja – prokurator jako </a:t>
            </a:r>
            <a:r>
              <a:rPr lang="pl-PL" i="1" dirty="0"/>
              <a:t>quasi – </a:t>
            </a:r>
            <a:r>
              <a:rPr lang="pl-PL" dirty="0"/>
              <a:t>strona?</a:t>
            </a:r>
          </a:p>
        </p:txBody>
      </p:sp>
      <p:sp>
        <p:nvSpPr>
          <p:cNvPr id="3" name="Symbol zastępczy zawartości 2">
            <a:extLst>
              <a:ext uri="{FF2B5EF4-FFF2-40B4-BE49-F238E27FC236}">
                <a16:creationId xmlns:a16="http://schemas.microsoft.com/office/drawing/2014/main" id="{EE0F5A66-53F8-C996-796C-453ADB82A8E7}"/>
              </a:ext>
            </a:extLst>
          </p:cNvPr>
          <p:cNvSpPr>
            <a:spLocks noGrp="1"/>
          </p:cNvSpPr>
          <p:nvPr>
            <p:ph idx="1"/>
          </p:nvPr>
        </p:nvSpPr>
        <p:spPr/>
        <p:txBody>
          <a:bodyPr>
            <a:normAutofit fontScale="92500" lnSpcReduction="10000"/>
          </a:bodyPr>
          <a:lstStyle/>
          <a:p>
            <a:pPr algn="just"/>
            <a:r>
              <a:rPr lang="pl-PL" dirty="0"/>
              <a:t>Art. 55 § 5 k.p.k.: Prokurator, który nie wstąpił do sprawy jako oskarżyciel publiczny, </a:t>
            </a:r>
            <a:r>
              <a:rPr lang="pl-PL" b="1" dirty="0"/>
              <a:t>może do niej wstąpić jako uczestnik postępowania</a:t>
            </a:r>
            <a:r>
              <a:rPr lang="pl-PL" dirty="0"/>
              <a:t>, jeżeli uzna, że wymaga tego ochrona praworządności lub interes społeczny; w takim wypadku prokuratorowi przysługują prawa strony, przy czym stosuje się do niego odpowiednio przepisy art. 48 </a:t>
            </a:r>
            <a:r>
              <a:rPr lang="pl-PL" i="1" dirty="0"/>
              <a:t>(wyłączenie),</a:t>
            </a:r>
            <a:r>
              <a:rPr lang="pl-PL" dirty="0"/>
              <a:t> art. 425 § 3 zdanie drugie, art. 425 § 4 </a:t>
            </a:r>
            <a:r>
              <a:rPr lang="pl-PL" i="1" dirty="0"/>
              <a:t>(brak związania tzw. </a:t>
            </a:r>
            <a:r>
              <a:rPr lang="pl-PL" i="1" dirty="0" err="1"/>
              <a:t>gravamen</a:t>
            </a:r>
            <a:r>
              <a:rPr lang="pl-PL" i="1" dirty="0"/>
              <a:t>),</a:t>
            </a:r>
            <a:r>
              <a:rPr lang="pl-PL" dirty="0"/>
              <a:t> art. 427 § 2 (</a:t>
            </a:r>
            <a:r>
              <a:rPr lang="pl-PL" i="1" dirty="0"/>
              <a:t>konieczność wskazania zarzutów w </a:t>
            </a:r>
            <a:r>
              <a:rPr lang="pl-PL" dirty="0"/>
              <a:t>apelacji) i art. 431 § 2 </a:t>
            </a:r>
            <a:r>
              <a:rPr lang="pl-PL" i="1" dirty="0"/>
              <a:t>(dyspozycyjność oskarżonego w zakresie cofnięcia apelacji</a:t>
            </a:r>
            <a:r>
              <a:rPr lang="pl-PL" dirty="0"/>
              <a:t>). Ilekroć przepisy określają porządek zadawania pytań, zabierania głosu lub wykonywania innych praw, prokurator korzysta z tych praw bezpośrednio po oskarżycielu.</a:t>
            </a:r>
          </a:p>
        </p:txBody>
      </p:sp>
    </p:spTree>
    <p:extLst>
      <p:ext uri="{BB962C8B-B14F-4D97-AF65-F5344CB8AC3E}">
        <p14:creationId xmlns:p14="http://schemas.microsoft.com/office/powerpoint/2010/main" val="40301232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endParaRPr lang="pl-PL" b="1" dirty="0"/>
          </a:p>
          <a:p>
            <a:pPr marL="109728" indent="0" algn="ctr">
              <a:buNone/>
            </a:pPr>
            <a:r>
              <a:rPr lang="pl-PL" b="1" dirty="0"/>
              <a:t>Zasady działania prokuratury</a:t>
            </a:r>
          </a:p>
          <a:p>
            <a:pPr marL="109728" indent="0" algn="ctr">
              <a:buNone/>
            </a:pPr>
            <a:endParaRPr lang="pl-PL" b="1" dirty="0"/>
          </a:p>
          <a:p>
            <a:r>
              <a:rPr lang="pl-PL" dirty="0"/>
              <a:t>Zasada jednolitości</a:t>
            </a:r>
          </a:p>
          <a:p>
            <a:r>
              <a:rPr lang="pl-PL" dirty="0"/>
              <a:t>Zasada centralizmu</a:t>
            </a:r>
          </a:p>
          <a:p>
            <a:r>
              <a:rPr lang="pl-PL" dirty="0"/>
              <a:t>Zasada hierarchicznego podporządkowania</a:t>
            </a:r>
          </a:p>
          <a:p>
            <a:r>
              <a:rPr lang="pl-PL" dirty="0"/>
              <a:t>Zasada dewolucji</a:t>
            </a:r>
          </a:p>
          <a:p>
            <a:r>
              <a:rPr lang="pl-PL" dirty="0"/>
              <a:t>Zasada substytucji</a:t>
            </a:r>
          </a:p>
          <a:p>
            <a:r>
              <a:rPr lang="pl-PL" dirty="0"/>
              <a:t>Zasada indyferencji</a:t>
            </a:r>
          </a:p>
          <a:p>
            <a:r>
              <a:rPr lang="pl-PL" dirty="0"/>
              <a:t>Zasada niezależności</a:t>
            </a:r>
          </a:p>
          <a:p>
            <a:r>
              <a:rPr lang="pl-PL" dirty="0"/>
              <a:t>Zasada samodzielności</a:t>
            </a:r>
          </a:p>
        </p:txBody>
      </p:sp>
      <p:sp>
        <p:nvSpPr>
          <p:cNvPr id="3" name="Title 2"/>
          <p:cNvSpPr>
            <a:spLocks noGrp="1"/>
          </p:cNvSpPr>
          <p:nvPr>
            <p:ph type="title"/>
          </p:nvPr>
        </p:nvSpPr>
        <p:spPr>
          <a:xfrm>
            <a:off x="467544" y="548680"/>
            <a:ext cx="8229600" cy="1143000"/>
          </a:xfrm>
        </p:spPr>
        <p:txBody>
          <a:bodyPr>
            <a:normAutofit/>
          </a:bodyPr>
          <a:lstStyle/>
          <a:p>
            <a:pPr algn="ctr"/>
            <a:r>
              <a:rPr lang="pl-PL" dirty="0"/>
              <a:t>Prokurator</a:t>
            </a:r>
          </a:p>
        </p:txBody>
      </p:sp>
    </p:spTree>
    <p:extLst>
      <p:ext uri="{BB962C8B-B14F-4D97-AF65-F5344CB8AC3E}">
        <p14:creationId xmlns:p14="http://schemas.microsoft.com/office/powerpoint/2010/main" val="14341508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a:p>
          <a:p>
            <a:r>
              <a:rPr lang="pl-PL" dirty="0"/>
              <a:t>Zasada </a:t>
            </a:r>
            <a:r>
              <a:rPr lang="pl-PL" b="1" dirty="0"/>
              <a:t>jednolitości</a:t>
            </a:r>
          </a:p>
          <a:p>
            <a:endParaRPr lang="pl-PL" b="1" dirty="0"/>
          </a:p>
          <a:p>
            <a:pPr marL="109728" indent="0" algn="just">
              <a:buNone/>
            </a:pPr>
            <a:r>
              <a:rPr lang="pl-PL" dirty="0"/>
              <a:t>Prokuratura jest jednolitym organem państwa, a działania prokuratorów na zewnątrz są jednoznaczne z działaniem prokuratury.</a:t>
            </a:r>
          </a:p>
          <a:p>
            <a:pPr marL="109728" indent="0">
              <a:buNone/>
            </a:pPr>
            <a:endParaRPr lang="pl-PL" dirty="0"/>
          </a:p>
        </p:txBody>
      </p:sp>
    </p:spTree>
    <p:extLst>
      <p:ext uri="{BB962C8B-B14F-4D97-AF65-F5344CB8AC3E}">
        <p14:creationId xmlns:p14="http://schemas.microsoft.com/office/powerpoint/2010/main" val="2111548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2776"/>
            <a:ext cx="8229600" cy="4389120"/>
          </a:xfrm>
        </p:spPr>
        <p:txBody>
          <a:bodyPr/>
          <a:lstStyle/>
          <a:p>
            <a:pPr algn="just"/>
            <a:endParaRPr lang="pl-PL" dirty="0"/>
          </a:p>
          <a:p>
            <a:pPr algn="just"/>
            <a:r>
              <a:rPr lang="pl-PL" dirty="0"/>
              <a:t>Zasada </a:t>
            </a:r>
            <a:r>
              <a:rPr lang="pl-PL" b="1" dirty="0"/>
              <a:t>centralizmu</a:t>
            </a:r>
          </a:p>
          <a:p>
            <a:pPr algn="just"/>
            <a:endParaRPr lang="pl-PL" b="1" dirty="0"/>
          </a:p>
          <a:p>
            <a:pPr marL="109728" indent="0" algn="just">
              <a:buNone/>
            </a:pPr>
            <a:r>
              <a:rPr lang="pl-PL" dirty="0"/>
              <a:t>Dotyczy kompetencji Prokuratora Generalnego, któremu podporządkowana jest cała prokuratura.</a:t>
            </a:r>
          </a:p>
          <a:p>
            <a:pPr marL="109728" indent="0" algn="just">
              <a:buNone/>
            </a:pPr>
            <a:r>
              <a:rPr lang="pl-PL" dirty="0"/>
              <a:t>Kieruje on jej działalnością osobiście lub przez swoich zastępców. Ponadto wydaje zarządzenia, wytyczne i polecenia.</a:t>
            </a:r>
          </a:p>
        </p:txBody>
      </p:sp>
    </p:spTree>
    <p:extLst>
      <p:ext uri="{BB962C8B-B14F-4D97-AF65-F5344CB8AC3E}">
        <p14:creationId xmlns:p14="http://schemas.microsoft.com/office/powerpoint/2010/main" val="34514106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436716"/>
            <a:ext cx="8229600" cy="4389120"/>
          </a:xfrm>
        </p:spPr>
        <p:txBody>
          <a:bodyPr/>
          <a:lstStyle/>
          <a:p>
            <a:pPr algn="just"/>
            <a:endParaRPr lang="pl-PL" dirty="0"/>
          </a:p>
          <a:p>
            <a:pPr algn="just"/>
            <a:r>
              <a:rPr lang="pl-PL" dirty="0"/>
              <a:t>Zasada </a:t>
            </a:r>
            <a:r>
              <a:rPr lang="pl-PL" b="1" dirty="0"/>
              <a:t>hierarchicznego podporządkowania</a:t>
            </a:r>
          </a:p>
          <a:p>
            <a:pPr algn="just"/>
            <a:endParaRPr lang="pl-PL" b="1" dirty="0"/>
          </a:p>
          <a:p>
            <a:pPr marL="109728" indent="0" algn="just">
              <a:buNone/>
            </a:pPr>
            <a:r>
              <a:rPr lang="pl-PL" dirty="0"/>
              <a:t>Polega na podporządkowaniu prokuratorów niższego szczebla prokuratorom nadrzędnym oraz na podporządkowaniu prokuratorów w ramach poszczególnych jednostek prokuratury bezpośredniemu przełożonemu.</a:t>
            </a:r>
          </a:p>
        </p:txBody>
      </p:sp>
    </p:spTree>
    <p:extLst>
      <p:ext uri="{BB962C8B-B14F-4D97-AF65-F5344CB8AC3E}">
        <p14:creationId xmlns:p14="http://schemas.microsoft.com/office/powerpoint/2010/main" val="383241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POMOCNICY ORGANÓW PROCESOWYCH</a:t>
            </a:r>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a:t>
            </a:r>
            <a:r>
              <a:rPr lang="pl-PL" dirty="0"/>
              <a:t>osoba biorąca udział w postępowaniu karnym w roli określonej przez przepisy prawa.</a:t>
            </a:r>
          </a:p>
        </p:txBody>
      </p:sp>
    </p:spTree>
    <p:extLst>
      <p:ext uri="{BB962C8B-B14F-4D97-AF65-F5344CB8AC3E}">
        <p14:creationId xmlns:p14="http://schemas.microsoft.com/office/powerpoint/2010/main" val="35213628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389120"/>
          </a:xfrm>
        </p:spPr>
        <p:txBody>
          <a:bodyPr/>
          <a:lstStyle/>
          <a:p>
            <a:pPr algn="just"/>
            <a:endParaRPr lang="pl-PL" dirty="0"/>
          </a:p>
          <a:p>
            <a:pPr algn="just"/>
            <a:r>
              <a:rPr lang="pl-PL" dirty="0"/>
              <a:t>Zasada </a:t>
            </a:r>
            <a:r>
              <a:rPr lang="pl-PL" b="1" dirty="0"/>
              <a:t>dewolucji</a:t>
            </a:r>
          </a:p>
          <a:p>
            <a:pPr algn="just"/>
            <a:endParaRPr lang="pl-PL" b="1" dirty="0"/>
          </a:p>
          <a:p>
            <a:pPr marL="109728" indent="0" algn="just">
              <a:buNone/>
            </a:pPr>
            <a:r>
              <a:rPr lang="pl-PL" dirty="0"/>
              <a:t>Możliwość przejęcia czynności postępowania przez prokuratora przełożonego od prokuratora podwładnego do własnego prowadzenia.</a:t>
            </a:r>
          </a:p>
        </p:txBody>
      </p:sp>
    </p:spTree>
    <p:extLst>
      <p:ext uri="{BB962C8B-B14F-4D97-AF65-F5344CB8AC3E}">
        <p14:creationId xmlns:p14="http://schemas.microsoft.com/office/powerpoint/2010/main" val="2374142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lstStyle/>
          <a:p>
            <a:pPr algn="just"/>
            <a:endParaRPr lang="pl-PL" dirty="0"/>
          </a:p>
          <a:p>
            <a:pPr algn="just"/>
            <a:r>
              <a:rPr lang="pl-PL" dirty="0"/>
              <a:t>Zasada </a:t>
            </a:r>
            <a:r>
              <a:rPr lang="pl-PL" b="1" dirty="0"/>
              <a:t>substytucji</a:t>
            </a:r>
          </a:p>
          <a:p>
            <a:pPr algn="just"/>
            <a:endParaRPr lang="pl-PL" b="1" dirty="0"/>
          </a:p>
          <a:p>
            <a:pPr marL="109728" indent="0" algn="just">
              <a:buNone/>
            </a:pPr>
            <a:r>
              <a:rPr lang="pl-PL" dirty="0"/>
              <a:t>Pozwala na zlecanie podległym prokuratorom wykonania czynności będących w kompetencji prokuratora zlecającego, chyba że ustawa zastrzega daną czynność do jego właściwości.</a:t>
            </a:r>
          </a:p>
        </p:txBody>
      </p:sp>
    </p:spTree>
    <p:extLst>
      <p:ext uri="{BB962C8B-B14F-4D97-AF65-F5344CB8AC3E}">
        <p14:creationId xmlns:p14="http://schemas.microsoft.com/office/powerpoint/2010/main" val="18587605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4389120"/>
          </a:xfrm>
        </p:spPr>
        <p:txBody>
          <a:bodyPr>
            <a:normAutofit lnSpcReduction="10000"/>
          </a:bodyPr>
          <a:lstStyle/>
          <a:p>
            <a:pPr algn="just"/>
            <a:endParaRPr lang="pl-PL" dirty="0"/>
          </a:p>
          <a:p>
            <a:pPr algn="just"/>
            <a:r>
              <a:rPr lang="pl-PL" dirty="0"/>
              <a:t>Zasada </a:t>
            </a:r>
            <a:r>
              <a:rPr lang="pl-PL" b="1" dirty="0"/>
              <a:t>indyferencji</a:t>
            </a:r>
          </a:p>
          <a:p>
            <a:pPr algn="just"/>
            <a:endParaRPr lang="pl-PL" b="1" dirty="0"/>
          </a:p>
          <a:p>
            <a:pPr marL="109728" indent="0" algn="just">
              <a:buNone/>
            </a:pPr>
            <a:r>
              <a:rPr lang="pl-PL" dirty="0"/>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lgn="just">
              <a:buNone/>
            </a:pPr>
            <a:r>
              <a:rPr lang="pl-PL" dirty="0"/>
              <a:t>Wyjątkiem jest brak możliwości zastępstwa w czynnościach powierzonych prokuratorowi określonego szczebla.</a:t>
            </a:r>
          </a:p>
          <a:p>
            <a:pPr marL="109728" indent="0" algn="just">
              <a:buNone/>
            </a:pPr>
            <a:endParaRPr lang="pl-PL" dirty="0"/>
          </a:p>
        </p:txBody>
      </p:sp>
    </p:spTree>
    <p:extLst>
      <p:ext uri="{BB962C8B-B14F-4D97-AF65-F5344CB8AC3E}">
        <p14:creationId xmlns:p14="http://schemas.microsoft.com/office/powerpoint/2010/main" val="14233448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pPr algn="just"/>
            <a:endParaRPr lang="pl-PL" dirty="0"/>
          </a:p>
          <a:p>
            <a:pPr algn="just"/>
            <a:r>
              <a:rPr lang="pl-PL" dirty="0"/>
              <a:t>Zasada </a:t>
            </a:r>
            <a:r>
              <a:rPr lang="pl-PL" b="1" dirty="0"/>
              <a:t>niezależności</a:t>
            </a:r>
          </a:p>
          <a:p>
            <a:pPr marL="0" indent="0" algn="just">
              <a:buNone/>
            </a:pPr>
            <a:r>
              <a:rPr lang="pl-PL" dirty="0"/>
              <a:t>Ustawa – Prawo o prokuraturze:</a:t>
            </a:r>
          </a:p>
          <a:p>
            <a:pPr marL="109728" indent="0" algn="just">
              <a:buNone/>
            </a:pPr>
            <a:endParaRPr lang="pl-PL" b="1" dirty="0"/>
          </a:p>
          <a:p>
            <a:pPr marL="109728" indent="0" algn="just">
              <a:buNone/>
            </a:pPr>
            <a:r>
              <a:rPr lang="pl-PL" dirty="0"/>
              <a:t>Art. 7. § 1. Prokurator </a:t>
            </a:r>
            <a:r>
              <a:rPr lang="pl-PL" b="1" dirty="0"/>
              <a:t>przy wykonywaniu czynności określonych w ustawach </a:t>
            </a:r>
            <a:r>
              <a:rPr lang="pl-PL" b="1" u="sng" dirty="0"/>
              <a:t>jest niezależny</a:t>
            </a:r>
            <a:r>
              <a:rPr lang="pl-PL" dirty="0"/>
              <a:t>, z zastrzeżeniem § 2–6 oraz art. 8 i art. 9.</a:t>
            </a:r>
          </a:p>
          <a:p>
            <a:pPr marL="109728" indent="0" algn="just">
              <a:buNone/>
            </a:pPr>
            <a:endParaRPr lang="pl-PL" b="1" dirty="0"/>
          </a:p>
          <a:p>
            <a:pPr marL="109728" indent="0" algn="just">
              <a:buNone/>
            </a:pPr>
            <a:endParaRPr lang="pl-PL" b="1" dirty="0"/>
          </a:p>
        </p:txBody>
      </p:sp>
      <p:sp>
        <p:nvSpPr>
          <p:cNvPr id="4" name="Cloud Callout 3"/>
          <p:cNvSpPr/>
          <p:nvPr/>
        </p:nvSpPr>
        <p:spPr>
          <a:xfrm>
            <a:off x="2771800" y="4509120"/>
            <a:ext cx="5557580" cy="1772816"/>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9662718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640960" cy="5904656"/>
          </a:xfrm>
        </p:spPr>
        <p:txBody>
          <a:bodyPr>
            <a:normAutofit fontScale="70000" lnSpcReduction="20000"/>
          </a:bodyPr>
          <a:lstStyle/>
          <a:p>
            <a:endParaRPr lang="pl-PL" dirty="0"/>
          </a:p>
          <a:p>
            <a:pPr marL="109728" indent="0" algn="just">
              <a:buNone/>
            </a:pPr>
            <a:r>
              <a:rPr lang="pl-PL" dirty="0"/>
              <a:t>§ 2. Prokurator  jest  obowiązany  wykonywać  zarządzenia,  wytyczne </a:t>
            </a:r>
          </a:p>
          <a:p>
            <a:pPr marL="109728" indent="0" algn="just">
              <a:buNone/>
            </a:pPr>
            <a:r>
              <a:rPr lang="pl-PL" dirty="0"/>
              <a:t>i polecenia prokuratora przełożonego.</a:t>
            </a:r>
          </a:p>
          <a:p>
            <a:pPr marL="109728" indent="0" algn="just">
              <a:buNone/>
            </a:pPr>
            <a:r>
              <a:rPr lang="pl-PL" dirty="0"/>
              <a:t>§ 3. Polecenie </a:t>
            </a:r>
            <a:r>
              <a:rPr lang="pl-PL" b="1" dirty="0"/>
              <a:t>dotyczące treści czynności procesowej</a:t>
            </a:r>
            <a:r>
              <a:rPr lang="pl-PL" dirty="0"/>
              <a:t> prokurator przełożony </a:t>
            </a:r>
          </a:p>
          <a:p>
            <a:pPr marL="109728" indent="0" algn="just">
              <a:buNone/>
            </a:pPr>
            <a:r>
              <a:rPr lang="pl-PL" b="1" dirty="0"/>
              <a:t>wydaje  na  piśmie</a:t>
            </a:r>
            <a:r>
              <a:rPr lang="pl-PL" dirty="0"/>
              <a:t>,  a na  żądanie  prokuratora  –  wraz  z uzasadnieniem.  W razie </a:t>
            </a:r>
          </a:p>
          <a:p>
            <a:pPr marL="109728" indent="0" algn="just">
              <a:buNone/>
            </a:pPr>
            <a:r>
              <a:rPr lang="pl-PL" dirty="0"/>
              <a:t>przeszkody  w doręczeniu  polecenia  w formie  pisemnej  dopuszczalne  jest </a:t>
            </a:r>
          </a:p>
          <a:p>
            <a:pPr marL="109728" indent="0" algn="just">
              <a:buNone/>
            </a:pPr>
            <a:r>
              <a:rPr lang="pl-PL" dirty="0"/>
              <a:t>przekazanie polecenia ustnie, z tym że przełożony jest obowiązany niezwłocznie </a:t>
            </a:r>
          </a:p>
          <a:p>
            <a:pPr marL="109728" indent="0" algn="just">
              <a:buNone/>
            </a:pPr>
            <a:r>
              <a:rPr lang="pl-PL" dirty="0"/>
              <a:t>potwierdzić je na piśmie. Polecenie włącza się do akt podręcznych sprawy.</a:t>
            </a:r>
          </a:p>
          <a:p>
            <a:pPr marL="109728" indent="0" algn="just">
              <a:buNone/>
            </a:pPr>
            <a:r>
              <a:rPr lang="pl-PL" dirty="0"/>
              <a:t>§ 4. Jeżeli  prokurator  nie  zgadza  się  z poleceniem  dotyczącym  treści </a:t>
            </a:r>
          </a:p>
          <a:p>
            <a:pPr marL="109728" indent="0" algn="just">
              <a:buNone/>
            </a:pPr>
            <a:r>
              <a:rPr lang="pl-PL" dirty="0"/>
              <a:t>czynności  procesowej,  może  żądać  zmiany  polecenia  lub  wyłączenia  go  od </a:t>
            </a:r>
          </a:p>
          <a:p>
            <a:pPr marL="109728" indent="0" algn="just">
              <a:buNone/>
            </a:pPr>
            <a:r>
              <a:rPr lang="pl-PL" dirty="0"/>
              <a:t>wykonania  czynności  albo  od  udziału  w sprawie.  O wyłączeniu  rozstrzyga </a:t>
            </a:r>
          </a:p>
          <a:p>
            <a:pPr marL="109728" indent="0" algn="just">
              <a:buNone/>
            </a:pPr>
            <a:r>
              <a:rPr lang="pl-PL" dirty="0"/>
              <a:t>ostatecznie  prokurator  bezpośrednio  przełożony  nad  prokuratorem,  który  wydał </a:t>
            </a:r>
          </a:p>
          <a:p>
            <a:pPr marL="109728" indent="0" algn="just">
              <a:buNone/>
            </a:pPr>
            <a:r>
              <a:rPr lang="pl-PL" dirty="0"/>
              <a:t>polecenie.</a:t>
            </a:r>
          </a:p>
          <a:p>
            <a:pPr marL="109728" indent="0" algn="just">
              <a:buNone/>
            </a:pPr>
            <a:r>
              <a:rPr lang="pl-PL" dirty="0"/>
              <a:t>§ 5. Żądanie,  o którym  mowa  w § 4,  prokurator  zgłasza  na  piśmie  wraz </a:t>
            </a:r>
          </a:p>
          <a:p>
            <a:pPr marL="109728" indent="0" algn="just">
              <a:buNone/>
            </a:pPr>
            <a:r>
              <a:rPr lang="pl-PL" dirty="0"/>
              <a:t>z uzasadnieniem przełożonemu, który wydał polecenie.</a:t>
            </a:r>
          </a:p>
          <a:p>
            <a:pPr marL="109728" indent="0" algn="just">
              <a:buNone/>
            </a:pPr>
            <a:r>
              <a:rPr lang="pl-PL" dirty="0"/>
              <a:t>§ 6. W przypadku  gdy  w postępowaniu  sądowym  ujawnią  się  nowe </a:t>
            </a:r>
          </a:p>
          <a:p>
            <a:pPr marL="109728" indent="0" algn="just">
              <a:buNone/>
            </a:pPr>
            <a:r>
              <a:rPr lang="pl-PL" dirty="0"/>
              <a:t>okoliczności,  prokurator  samodzielnie  podejmuje  decyzje  związane  z dalszym </a:t>
            </a:r>
          </a:p>
          <a:p>
            <a:pPr marL="109728" indent="0" algn="just">
              <a:buNone/>
            </a:pPr>
            <a:r>
              <a:rPr lang="pl-PL" dirty="0"/>
              <a:t>tokiem  tego  postępowania.  Jeżeli  następstwem  decyzji  może  być  konieczność </a:t>
            </a:r>
          </a:p>
          <a:p>
            <a:pPr marL="109728" indent="0" algn="just">
              <a:buNone/>
            </a:pPr>
            <a:r>
              <a:rPr lang="pl-PL" dirty="0"/>
              <a:t>dokonania wydatku przewyższającego kwotę ustaloną przez kierownika jednostki </a:t>
            </a:r>
          </a:p>
          <a:p>
            <a:pPr marL="109728" indent="0" algn="just">
              <a:buNone/>
            </a:pPr>
            <a:r>
              <a:rPr lang="pl-PL" dirty="0"/>
              <a:t>organizacyjnej, prokurator może podjąć decyzję po uzyskaniu zgody kierownika </a:t>
            </a:r>
          </a:p>
          <a:p>
            <a:pPr marL="109728" indent="0" algn="just">
              <a:buNone/>
            </a:pPr>
            <a:r>
              <a:rPr lang="pl-PL" dirty="0"/>
              <a:t>jednostki organizacyjnej. </a:t>
            </a:r>
          </a:p>
        </p:txBody>
      </p:sp>
    </p:spTree>
    <p:extLst>
      <p:ext uri="{BB962C8B-B14F-4D97-AF65-F5344CB8AC3E}">
        <p14:creationId xmlns:p14="http://schemas.microsoft.com/office/powerpoint/2010/main" val="33199934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85000" lnSpcReduction="20000"/>
          </a:bodyPr>
          <a:lstStyle/>
          <a:p>
            <a:pPr marL="109728" indent="0">
              <a:buNone/>
            </a:pPr>
            <a:r>
              <a:rPr lang="pl-PL" b="1" dirty="0"/>
              <a:t>Art. 8. </a:t>
            </a:r>
            <a:r>
              <a:rPr lang="pl-PL" dirty="0"/>
              <a:t>§ 1.  Prokurator  przełożony  uprawniony  jest  do  zmiany  lub  uchylenia decyzji  prokuratora  podległego.  Zmiana  lub  uchylenie  decyzji  wymagają  formy pisemnej i są włączane do akt sprawy.</a:t>
            </a:r>
          </a:p>
          <a:p>
            <a:pPr marL="109728" indent="0">
              <a:buNone/>
            </a:pPr>
            <a:r>
              <a:rPr lang="pl-PL" dirty="0"/>
              <a:t>§ 2. Zmiana  lub  uchylenie  decyzji  doręczonej  stronom,  ich  pełnomocnikom lub  obrońcom  oraz  innym  uprawnionym  podmiotom  może  nastąpić  wyłącznie z zachowaniem trybu i zasad określonych w ustawie.</a:t>
            </a:r>
          </a:p>
          <a:p>
            <a:pPr marL="109728" indent="0">
              <a:buNone/>
            </a:pPr>
            <a:endParaRPr lang="pl-PL" dirty="0"/>
          </a:p>
          <a:p>
            <a:pPr marL="109728" indent="0">
              <a:buNone/>
            </a:pPr>
            <a:r>
              <a:rPr lang="pl-PL" b="1" dirty="0"/>
              <a:t>Art. 9. </a:t>
            </a:r>
            <a:r>
              <a:rPr lang="pl-PL" dirty="0"/>
              <a:t>§ 1. Prokurator przełożony może powierzyć podległym prokuratorom wykonywanie  czynności  należących  do  jego  zakresu  działania,  chyba  że  ustawa zastrzega określoną czynność wyłącznie do jego właściwości.</a:t>
            </a:r>
          </a:p>
          <a:p>
            <a:pPr marL="109728" indent="0">
              <a:buNone/>
            </a:pPr>
            <a:r>
              <a:rPr lang="pl-PL" dirty="0"/>
              <a:t>§ 2. Prokurator  przełożony  może  przejmować  sprawy  prowadzone  przez prokuratorów  podległych  i wykonywać  ich  czynności,  chyba  że  przepisy  ustawy stanowią inaczej.</a:t>
            </a:r>
          </a:p>
        </p:txBody>
      </p:sp>
    </p:spTree>
    <p:extLst>
      <p:ext uri="{BB962C8B-B14F-4D97-AF65-F5344CB8AC3E}">
        <p14:creationId xmlns:p14="http://schemas.microsoft.com/office/powerpoint/2010/main" val="2768031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229600" cy="4389120"/>
          </a:xfrm>
        </p:spPr>
        <p:txBody>
          <a:bodyPr>
            <a:normAutofit fontScale="85000" lnSpcReduction="20000"/>
          </a:bodyPr>
          <a:lstStyle/>
          <a:p>
            <a:endParaRPr lang="pl-PL" dirty="0"/>
          </a:p>
          <a:p>
            <a:r>
              <a:rPr lang="pl-PL" dirty="0"/>
              <a:t>Zasada </a:t>
            </a:r>
            <a:r>
              <a:rPr lang="pl-PL" b="1" dirty="0"/>
              <a:t>samodzielności</a:t>
            </a:r>
          </a:p>
          <a:p>
            <a:endParaRPr lang="pl-PL" b="1" dirty="0"/>
          </a:p>
          <a:p>
            <a:pPr marL="109728" indent="0" algn="just">
              <a:buNone/>
            </a:pPr>
            <a:r>
              <a:rPr lang="pl-PL" dirty="0"/>
              <a:t>W przypadku ujawnienia się </a:t>
            </a:r>
            <a:r>
              <a:rPr lang="pl-PL" b="1" dirty="0"/>
              <a:t>nowych okoliczności w postępowaniu sądowym </a:t>
            </a:r>
            <a:r>
              <a:rPr lang="pl-PL" dirty="0"/>
              <a:t>prokurator samodzielnie podejmuje decyzje związane z dalszym tokiem tego postępowania.</a:t>
            </a:r>
          </a:p>
          <a:p>
            <a:pPr marL="109728" indent="0">
              <a:buNone/>
            </a:pPr>
            <a:endParaRPr lang="pl-PL" dirty="0"/>
          </a:p>
          <a:p>
            <a:pPr marL="109728" indent="0" algn="just">
              <a:buNone/>
            </a:pPr>
            <a:r>
              <a:rPr lang="pl-PL" b="1" dirty="0"/>
              <a:t>Art. 7 § 6. </a:t>
            </a:r>
            <a:r>
              <a:rPr lang="pl-PL" dirty="0"/>
              <a:t>W przypadku  gdy  w postępowaniu  sądowym  ujawnią  się  nowe okoliczności,  prokurator  samodzielnie  podejmuje  decyzje  związane  z dalszym tokiem  tego  postępowania.  Jeżeli  następstwem  decyzji  może  być  konieczność dokonania wydatku przewyższającego kwotę ustaloną przez kierownika jednostki organizacyjnej, prokurator może podjąć decyzję po uzyskaniu zgody kierownika jednostki organizacyjnej. </a:t>
            </a:r>
          </a:p>
          <a:p>
            <a:pPr marL="109728" indent="0">
              <a:buNone/>
            </a:pPr>
            <a:endParaRPr lang="pl-PL" dirty="0"/>
          </a:p>
          <a:p>
            <a:pPr marL="109728" indent="0">
              <a:buNone/>
            </a:pPr>
            <a:endParaRPr lang="pl-PL" dirty="0"/>
          </a:p>
          <a:p>
            <a:pPr marL="109728" indent="0">
              <a:buNone/>
            </a:pPr>
            <a:endParaRPr lang="pl-PL" dirty="0"/>
          </a:p>
        </p:txBody>
      </p:sp>
    </p:spTree>
    <p:extLst>
      <p:ext uri="{BB962C8B-B14F-4D97-AF65-F5344CB8AC3E}">
        <p14:creationId xmlns:p14="http://schemas.microsoft.com/office/powerpoint/2010/main" val="4407085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Wyłączenie</a:t>
            </a:r>
            <a:r>
              <a:rPr lang="pl-PL" dirty="0"/>
              <a:t> oskarżyciela publicznego→ art. 47 i 48 k.p.k.</a:t>
            </a:r>
          </a:p>
          <a:p>
            <a:endParaRPr lang="pl-PL" dirty="0"/>
          </a:p>
          <a:p>
            <a:r>
              <a:rPr lang="pl-PL" dirty="0"/>
              <a:t>Odesłanie do przepisów o wyłączeniu sędziego.</a:t>
            </a:r>
          </a:p>
          <a:p>
            <a:endParaRPr lang="pl-PL" dirty="0"/>
          </a:p>
          <a:p>
            <a:r>
              <a:rPr lang="pl-PL" dirty="0"/>
              <a:t>Zasada </a:t>
            </a:r>
            <a:r>
              <a:rPr lang="pl-PL" b="1" dirty="0"/>
              <a:t>obiektywizmu </a:t>
            </a:r>
            <a:r>
              <a:rPr lang="pl-PL" dirty="0"/>
              <a:t>(art. 4 k.p.k.)</a:t>
            </a:r>
          </a:p>
          <a:p>
            <a:endParaRPr lang="pl-PL" b="1" dirty="0"/>
          </a:p>
          <a:p>
            <a:endParaRPr lang="pl-PL" b="1" dirty="0"/>
          </a:p>
        </p:txBody>
      </p:sp>
    </p:spTree>
    <p:extLst>
      <p:ext uri="{BB962C8B-B14F-4D97-AF65-F5344CB8AC3E}">
        <p14:creationId xmlns:p14="http://schemas.microsoft.com/office/powerpoint/2010/main" val="8548305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2883776"/>
          </a:xfrm>
        </p:spPr>
        <p:txBody>
          <a:bodyPr/>
          <a:lstStyle/>
          <a:p>
            <a:pPr marL="109728" indent="0" algn="just">
              <a:buNone/>
            </a:pPr>
            <a:r>
              <a:rPr lang="pl-PL" b="1" dirty="0"/>
              <a:t>Zasada obiektywizmu </a:t>
            </a:r>
            <a:r>
              <a:rPr lang="pl-PL" dirty="0"/>
              <a:t>- dyrektywa, zgodnie z którą organ procesowy powinien mieć bezstronny stosunek do stron i innych uczestników procesu oraz nie powinien kierunkowo nastawiać się do samej sprawy.</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3699806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20249"/>
            <a:ext cx="8229600" cy="5112568"/>
          </a:xfrm>
        </p:spPr>
        <p:txBody>
          <a:bodyPr>
            <a:normAutofit fontScale="77500" lnSpcReduction="20000"/>
          </a:bodyPr>
          <a:lstStyle/>
          <a:p>
            <a:pPr algn="just"/>
            <a:r>
              <a:rPr lang="pl-PL" dirty="0"/>
              <a:t>Art. 4 k.p.k.→ dotyczy wszystkich organów procesowych.</a:t>
            </a:r>
          </a:p>
          <a:p>
            <a:pPr algn="just"/>
            <a:endParaRPr lang="pl-PL" dirty="0"/>
          </a:p>
          <a:p>
            <a:pPr algn="just"/>
            <a:r>
              <a:rPr lang="pl-PL" dirty="0"/>
              <a:t>Obowiązywanie tej zasady, w aspekcie bezstronności, można również wywieść z przepisów o wyłączeniu uczestników procesu</a:t>
            </a:r>
          </a:p>
          <a:p>
            <a:pPr algn="just">
              <a:buFontTx/>
              <a:buChar char="-"/>
            </a:pPr>
            <a:r>
              <a:rPr lang="pl-PL" dirty="0"/>
              <a:t>wyłączenie sędziego (art. 40-41 k.p.k.),</a:t>
            </a:r>
          </a:p>
          <a:p>
            <a:pPr algn="just">
              <a:buFontTx/>
              <a:buChar char="-"/>
            </a:pPr>
            <a:r>
              <a:rPr lang="pl-PL" dirty="0"/>
              <a:t>wyłączenie mediatora (art. 23a § 3 k.p.k.),</a:t>
            </a:r>
          </a:p>
          <a:p>
            <a:pPr algn="just">
              <a:buFontTx/>
              <a:buChar char="-"/>
            </a:pPr>
            <a:r>
              <a:rPr lang="pl-PL" dirty="0"/>
              <a:t>wyłączenie ławnika i referendarza sądowego (art. 44 k.p.k.),</a:t>
            </a:r>
          </a:p>
          <a:p>
            <a:pPr algn="just">
              <a:buFontTx/>
              <a:buChar char="-"/>
            </a:pPr>
            <a:r>
              <a:rPr lang="pl-PL" dirty="0"/>
              <a:t>wyłączenie prokuratora i innych organów prowadzących postępowanie przygotowawcze lub będących oskarżycielem publicznym przed sądem (art. 47 § 1 k.p.k.),</a:t>
            </a:r>
          </a:p>
          <a:p>
            <a:pPr algn="just">
              <a:buFontTx/>
              <a:buChar char="-"/>
            </a:pPr>
            <a:r>
              <a:rPr lang="pl-PL" dirty="0"/>
              <a:t>wyłączenie biegłego (art. 196 § 3 k.p.k.),</a:t>
            </a:r>
          </a:p>
          <a:p>
            <a:pPr algn="just">
              <a:buFontTx/>
              <a:buChar char="-"/>
            </a:pPr>
            <a:r>
              <a:rPr lang="pl-PL" dirty="0"/>
              <a:t>wyłączenie tłumacza (art. 204 § 3 k.p.k.),</a:t>
            </a:r>
          </a:p>
          <a:p>
            <a:pPr algn="just">
              <a:buFontTx/>
              <a:buChar char="-"/>
            </a:pPr>
            <a:r>
              <a:rPr lang="pl-PL" dirty="0"/>
              <a:t>wyłączenie specjalisty (art. 206 § 1 k.p.k.),</a:t>
            </a:r>
          </a:p>
          <a:p>
            <a:pPr algn="just">
              <a:buFontTx/>
              <a:buChar char="-"/>
            </a:pPr>
            <a:r>
              <a:rPr lang="pl-PL" dirty="0"/>
              <a:t>wyłączenie protokolanta i stenografa (art. 146 § 1 k.p.k.),</a:t>
            </a:r>
          </a:p>
          <a:p>
            <a:pPr algn="just">
              <a:buFontTx/>
              <a:buChar char="-"/>
            </a:pPr>
            <a:r>
              <a:rPr lang="pl-PL" dirty="0"/>
              <a:t>wyłączenie osoby przeprowadzającej wywiad środowiskowy (art. 214 § 8 k.p.k.).</a:t>
            </a:r>
          </a:p>
        </p:txBody>
      </p:sp>
      <p:sp>
        <p:nvSpPr>
          <p:cNvPr id="3" name="Title 2"/>
          <p:cNvSpPr>
            <a:spLocks noGrp="1"/>
          </p:cNvSpPr>
          <p:nvPr>
            <p:ph type="title"/>
          </p:nvPr>
        </p:nvSpPr>
        <p:spPr>
          <a:xfrm>
            <a:off x="395536"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335765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lgn="just">
              <a:buNone/>
            </a:pPr>
            <a:r>
              <a:rPr lang="pl-PL" b="1" dirty="0"/>
              <a:t>Organ procesowy </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pl-PL" dirty="0"/>
          </a:p>
          <a:p>
            <a:pPr marL="109728" indent="0" algn="ctr">
              <a:buNone/>
            </a:pPr>
            <a:endParaRPr lang="pl-PL" dirty="0"/>
          </a:p>
        </p:txBody>
      </p:sp>
      <p:sp>
        <p:nvSpPr>
          <p:cNvPr id="3" name="Title 2"/>
          <p:cNvSpPr>
            <a:spLocks noGrp="1"/>
          </p:cNvSpPr>
          <p:nvPr>
            <p:ph type="title"/>
          </p:nvPr>
        </p:nvSpPr>
        <p:spPr/>
        <p:txBody>
          <a:bodyPr/>
          <a:lstStyle/>
          <a:p>
            <a:pPr algn="ctr"/>
            <a:r>
              <a:rPr lang="pl-PL" dirty="0"/>
              <a:t>Zasada obiektywizmu</a:t>
            </a:r>
          </a:p>
        </p:txBody>
      </p:sp>
      <p:sp>
        <p:nvSpPr>
          <p:cNvPr id="6" name="Down Arrow 5"/>
          <p:cNvSpPr/>
          <p:nvPr/>
        </p:nvSpPr>
        <p:spPr>
          <a:xfrm>
            <a:off x="1979712"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Down Arrow 6"/>
          <p:cNvSpPr/>
          <p:nvPr/>
        </p:nvSpPr>
        <p:spPr>
          <a:xfrm>
            <a:off x="6610791"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TextBox 7"/>
          <p:cNvSpPr txBox="1"/>
          <p:nvPr/>
        </p:nvSpPr>
        <p:spPr>
          <a:xfrm>
            <a:off x="3275856" y="2780928"/>
            <a:ext cx="2592288" cy="369332"/>
          </a:xfrm>
          <a:prstGeom prst="rect">
            <a:avLst/>
          </a:prstGeom>
          <a:noFill/>
        </p:spPr>
        <p:txBody>
          <a:bodyPr wrap="square" rtlCol="0">
            <a:spAutoFit/>
          </a:bodyPr>
          <a:lstStyle/>
          <a:p>
            <a:pPr algn="ctr"/>
            <a:r>
              <a:rPr lang="pl-PL" b="1" dirty="0"/>
              <a:t>NEUTRALNOŚĆ</a:t>
            </a:r>
          </a:p>
        </p:txBody>
      </p:sp>
      <p:sp>
        <p:nvSpPr>
          <p:cNvPr id="9" name="Flowchart: Process 8"/>
          <p:cNvSpPr/>
          <p:nvPr/>
        </p:nvSpPr>
        <p:spPr>
          <a:xfrm>
            <a:off x="2339751" y="1700808"/>
            <a:ext cx="4392489"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ORGAN PROCESOWY</a:t>
            </a:r>
          </a:p>
        </p:txBody>
      </p:sp>
      <p:sp>
        <p:nvSpPr>
          <p:cNvPr id="10" name="Flowchart: Connector 9"/>
          <p:cNvSpPr/>
          <p:nvPr/>
        </p:nvSpPr>
        <p:spPr>
          <a:xfrm>
            <a:off x="1115616"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a:t>
            </a:r>
          </a:p>
        </p:txBody>
      </p:sp>
      <p:sp>
        <p:nvSpPr>
          <p:cNvPr id="11" name="Flowchart: Connector 10"/>
          <p:cNvSpPr/>
          <p:nvPr/>
        </p:nvSpPr>
        <p:spPr>
          <a:xfrm>
            <a:off x="5772987"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SPRAWA</a:t>
            </a:r>
          </a:p>
        </p:txBody>
      </p:sp>
    </p:spTree>
    <p:extLst>
      <p:ext uri="{BB962C8B-B14F-4D97-AF65-F5344CB8AC3E}">
        <p14:creationId xmlns:p14="http://schemas.microsoft.com/office/powerpoint/2010/main" val="2152850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Nakazuje organom dokonującym czynności procesowych podejście do uczestników procesu oraz do samej sprawy bez uprzedzeń oraz bez uprzedniego nastawienia.</a:t>
            </a:r>
          </a:p>
          <a:p>
            <a:pPr algn="just"/>
            <a:endParaRPr lang="pl-PL" dirty="0"/>
          </a:p>
          <a:p>
            <a:pPr algn="just"/>
            <a:r>
              <a:rPr lang="pl-PL" dirty="0"/>
              <a:t>Organy procesowe zobowiązane są do wyzbycia się czysto subiektywnej perspektywy oraz wszechstronnego przeanalizowania sprawy i poświęcenia szczególnej uwagi stanowisku stron.</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20999029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dirty="0"/>
              <a:t>Obiektywizm jest realny, gdy zostaną spełnione następujące warunki:</a:t>
            </a:r>
          </a:p>
          <a:p>
            <a:pPr marL="624078" indent="-514350" algn="just">
              <a:buAutoNum type="arabicParenR"/>
            </a:pPr>
            <a:r>
              <a:rPr lang="pl-PL" dirty="0"/>
              <a:t>niezawisłość,</a:t>
            </a:r>
          </a:p>
          <a:p>
            <a:pPr marL="624078" indent="-514350" algn="just">
              <a:buAutoNum type="arabicParenR"/>
            </a:pPr>
            <a:endParaRPr lang="pl-PL" dirty="0"/>
          </a:p>
          <a:p>
            <a:pPr marL="624078" indent="-514350" algn="just">
              <a:buAutoNum type="arabicParenR"/>
            </a:pPr>
            <a:r>
              <a:rPr lang="pl-PL" dirty="0"/>
              <a:t>przestrzeganie reguły </a:t>
            </a:r>
            <a:r>
              <a:rPr lang="pl-PL" i="1" dirty="0"/>
              <a:t>audiatur et altera pars,</a:t>
            </a:r>
          </a:p>
          <a:p>
            <a:pPr marL="624078" indent="-514350" algn="just">
              <a:buAutoNum type="arabicParenR"/>
            </a:pPr>
            <a:endParaRPr lang="pl-PL" i="1" dirty="0"/>
          </a:p>
          <a:p>
            <a:pPr marL="624078" indent="-514350" algn="just">
              <a:buAutoNum type="arabicParenR"/>
            </a:pPr>
            <a:r>
              <a:rPr lang="pl-PL" dirty="0"/>
              <a:t>minimalne działanie czynników irracjonalnych, wpływających na podejmowanie decyzji.</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12723853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pl-PL" b="1" dirty="0"/>
              <a:t>niezawisłość</a:t>
            </a:r>
          </a:p>
          <a:p>
            <a:pPr marL="109728" indent="0" algn="just">
              <a:buNone/>
            </a:pPr>
            <a:r>
              <a:rPr lang="pl-PL" dirty="0"/>
              <a:t>Niezawisłość nie tylko od stron procesowych, ale także od środowiska, oraz niepodległość sposobu myślenia.</a:t>
            </a:r>
          </a:p>
          <a:p>
            <a:pPr marL="109728" indent="0" algn="just">
              <a:buNone/>
            </a:pPr>
            <a:endParaRPr lang="pl-PL" dirty="0"/>
          </a:p>
          <a:p>
            <a:pPr algn="just"/>
            <a:r>
              <a:rPr lang="pl-PL" b="1" i="1" dirty="0"/>
              <a:t>audiatur et altera pars</a:t>
            </a:r>
          </a:p>
          <a:p>
            <a:pPr marL="109728" indent="0" algn="just">
              <a:buNone/>
            </a:pPr>
            <a:r>
              <a:rPr lang="pl-PL" dirty="0"/>
              <a:t>Należy wziąć pod uwagę cały materiał dowodowy, świadczący na rzecz, jak i przeciw każdej ze stron, oraz wysłuchać argumentów wszystkich stron procesowych.</a:t>
            </a:r>
          </a:p>
          <a:p>
            <a:pPr marL="109728" indent="0" algn="just">
              <a:buNone/>
            </a:pPr>
            <a:endParaRPr lang="pl-PL" dirty="0"/>
          </a:p>
          <a:p>
            <a:pPr algn="just"/>
            <a:r>
              <a:rPr lang="pl-PL" b="1" dirty="0"/>
              <a:t>minimalne działanie czynników irracjonalnych</a:t>
            </a:r>
          </a:p>
          <a:p>
            <a:pPr marL="109728" indent="0" algn="just">
              <a:buNone/>
            </a:pPr>
            <a:r>
              <a:rPr lang="pl-PL" dirty="0"/>
              <a:t>Warunek ten nie sprowadza się do żądania, by sędzia stał się automatem. Chodzi o to, aby poziom irracjonalizmu został zredukowany do minimum. Służy temu doświadczenie życiowe i charakter sędziego, jego wiedza i kolektywność orzekania.</a:t>
            </a:r>
          </a:p>
        </p:txBody>
      </p:sp>
      <p:sp>
        <p:nvSpPr>
          <p:cNvPr id="3" name="Title 2"/>
          <p:cNvSpPr>
            <a:spLocks noGrp="1"/>
          </p:cNvSpPr>
          <p:nvPr>
            <p:ph type="title"/>
          </p:nvPr>
        </p:nvSpPr>
        <p:spPr/>
        <p:txBody>
          <a:bodyPr/>
          <a:lstStyle/>
          <a:p>
            <a:pPr algn="ctr"/>
            <a:r>
              <a:rPr lang="pl-PL" dirty="0"/>
              <a:t>Zasada obiektywzimu</a:t>
            </a:r>
          </a:p>
        </p:txBody>
      </p:sp>
    </p:spTree>
    <p:extLst>
      <p:ext uri="{BB962C8B-B14F-4D97-AF65-F5344CB8AC3E}">
        <p14:creationId xmlns:p14="http://schemas.microsoft.com/office/powerpoint/2010/main" val="17040288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68552"/>
          </a:xfrm>
        </p:spPr>
        <p:txBody>
          <a:bodyPr>
            <a:normAutofit fontScale="92500" lnSpcReduction="10000"/>
          </a:bodyPr>
          <a:lstStyle/>
          <a:p>
            <a:pPr marL="109728" indent="0" algn="ctr">
              <a:buNone/>
            </a:pPr>
            <a:r>
              <a:rPr lang="pl-PL" b="1" dirty="0"/>
              <a:t>Gwarancje zasady obiektywizmu</a:t>
            </a:r>
          </a:p>
          <a:p>
            <a:pPr marL="109728" indent="0" algn="ctr">
              <a:buNone/>
            </a:pPr>
            <a:endParaRPr lang="pl-PL" b="1" dirty="0"/>
          </a:p>
          <a:p>
            <a:r>
              <a:rPr lang="pl-PL" dirty="0"/>
              <a:t>niezależność sądownictwa,</a:t>
            </a:r>
          </a:p>
          <a:p>
            <a:r>
              <a:rPr lang="pl-PL" dirty="0"/>
              <a:t>niezawisłość sędziowska,</a:t>
            </a:r>
          </a:p>
          <a:p>
            <a:r>
              <a:rPr lang="pl-PL" dirty="0"/>
              <a:t>ustawowo określona właściwość sądów,</a:t>
            </a:r>
          </a:p>
          <a:p>
            <a:r>
              <a:rPr lang="pl-PL" dirty="0"/>
              <a:t>ustawowe regulacje dotyczące wyznaczania składów orzekających,</a:t>
            </a:r>
          </a:p>
          <a:p>
            <a:r>
              <a:rPr lang="pl-PL" dirty="0"/>
              <a:t>kolegialność składu orzekającego,</a:t>
            </a:r>
          </a:p>
          <a:p>
            <a:r>
              <a:rPr lang="pl-PL" dirty="0"/>
              <a:t>instytucja wyłączenia uczestników postępowania,</a:t>
            </a:r>
          </a:p>
          <a:p>
            <a:r>
              <a:rPr lang="pl-PL" dirty="0"/>
              <a:t>jawność postępowania,</a:t>
            </a:r>
          </a:p>
          <a:p>
            <a:r>
              <a:rPr lang="pl-PL" dirty="0"/>
              <a:t>obowiązek uzasadniania rozstrzygnięć procesowych,</a:t>
            </a:r>
          </a:p>
          <a:p>
            <a:r>
              <a:rPr lang="pl-PL" dirty="0"/>
              <a:t>kontrola instancyjna.</a:t>
            </a:r>
          </a:p>
        </p:txBody>
      </p:sp>
      <p:sp>
        <p:nvSpPr>
          <p:cNvPr id="3" name="Title 2"/>
          <p:cNvSpPr>
            <a:spLocks noGrp="1"/>
          </p:cNvSpPr>
          <p:nvPr>
            <p:ph type="title"/>
          </p:nvPr>
        </p:nvSpPr>
        <p:spPr>
          <a:xfrm>
            <a:off x="467544"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4575483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692696"/>
            <a:ext cx="8496944" cy="792088"/>
          </a:xfrm>
        </p:spPr>
        <p:txBody>
          <a:bodyPr>
            <a:normAutofit fontScale="90000"/>
          </a:bodyPr>
          <a:lstStyle/>
          <a:p>
            <a:pPr algn="ctr"/>
            <a:r>
              <a:rPr lang="pl-PL" b="1" dirty="0"/>
              <a:t>Policja, ABW, CBA, inne uprawnione służby</a:t>
            </a:r>
          </a:p>
        </p:txBody>
      </p:sp>
      <p:sp>
        <p:nvSpPr>
          <p:cNvPr id="3" name="Symbol zastępczy zawartości 2"/>
          <p:cNvSpPr>
            <a:spLocks noGrp="1"/>
          </p:cNvSpPr>
          <p:nvPr>
            <p:ph idx="1"/>
          </p:nvPr>
        </p:nvSpPr>
        <p:spPr>
          <a:xfrm>
            <a:off x="395536" y="1340768"/>
            <a:ext cx="8496944" cy="5373216"/>
          </a:xfrm>
        </p:spPr>
        <p:txBody>
          <a:bodyPr>
            <a:noAutofit/>
          </a:bodyPr>
          <a:lstStyle/>
          <a:p>
            <a:r>
              <a:rPr lang="pl-PL" sz="2300" b="1" dirty="0"/>
              <a:t>Policja</a:t>
            </a:r>
            <a:r>
              <a:rPr lang="pl-PL" sz="2300" dirty="0"/>
              <a:t> to umundurowana i uzbrojona formacja służąca społeczeństwu i przeznaczona do ochrony bezpieczeństwa obywateli oraz do utrzymania bezpieczeństwa i porządku publicznego. Policją kieruje </a:t>
            </a:r>
            <a:r>
              <a:rPr lang="pl-PL" sz="2300" b="1" dirty="0"/>
              <a:t>Komendant Główny Policji</a:t>
            </a:r>
            <a:r>
              <a:rPr lang="pl-PL" sz="2300" dirty="0"/>
              <a:t>.</a:t>
            </a:r>
          </a:p>
          <a:p>
            <a:r>
              <a:rPr lang="pl-PL" sz="2300" b="1" dirty="0"/>
              <a:t>Agencja Bezpieczeństwa Wewnętrznego</a:t>
            </a:r>
            <a:r>
              <a:rPr lang="pl-PL" sz="2300" dirty="0"/>
              <a:t> jest instytucją państwową, właściwą w sprawach ochrony bezpieczeństwa wewnętrznego państwa i jego porządku konstytucyjnego.</a:t>
            </a:r>
          </a:p>
          <a:p>
            <a:r>
              <a:rPr lang="pl-PL" sz="2300" b="1" dirty="0"/>
              <a:t>Centralne Biuro Antykorupcyjne</a:t>
            </a:r>
            <a:r>
              <a:rPr lang="pl-PL" sz="2300" dirty="0"/>
              <a:t> jest służbą specjalną do zwalczania korupcji w życiu publicznym i gospodarczym, w szczególności w instytucjach państwowych i samorządowych, a także do działalności godzącej w interesy ekonomiczne państwa.</a:t>
            </a:r>
          </a:p>
          <a:p>
            <a:r>
              <a:rPr lang="pl-PL" sz="2300" b="1" dirty="0"/>
              <a:t>Inne służby: </a:t>
            </a:r>
            <a:r>
              <a:rPr lang="pl-PL" sz="2300" dirty="0"/>
              <a:t>Straż Graniczna, Służba </a:t>
            </a:r>
            <a:r>
              <a:rPr lang="pl-PL" sz="2300" dirty="0" err="1"/>
              <a:t>Celno</a:t>
            </a:r>
            <a:r>
              <a:rPr lang="pl-PL" sz="2300" dirty="0"/>
              <a:t> - Skarbowa, Żandarmeria Wojskowa, Służba Kontrwywiadu Wojskowego.</a:t>
            </a:r>
            <a:endParaRPr lang="pl-PL" sz="2300" b="1" dirty="0"/>
          </a:p>
        </p:txBody>
      </p:sp>
    </p:spTree>
    <p:extLst>
      <p:ext uri="{BB962C8B-B14F-4D97-AF65-F5344CB8AC3E}">
        <p14:creationId xmlns:p14="http://schemas.microsoft.com/office/powerpoint/2010/main" val="21476474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pPr marL="0" indent="0" algn="just">
              <a:buNone/>
            </a:pPr>
            <a:r>
              <a:rPr lang="pl-PL" dirty="0"/>
              <a:t>Policjant obowiązany jest przestrzegać dyscypliny służbowej oraz wykonywać rozkazy i polecenia przełożonych oraz dochować obowiązków wynikających z roty złożonego ślubowania. </a:t>
            </a:r>
          </a:p>
          <a:p>
            <a:pPr marL="0" indent="0" algn="just">
              <a:buNone/>
            </a:pPr>
            <a:r>
              <a:rPr lang="pl-PL" dirty="0"/>
              <a:t>Policjanci w toku wykonywania czynności służbowych mają </a:t>
            </a:r>
            <a:r>
              <a:rPr lang="pl-PL" b="1" dirty="0"/>
              <a:t>obowiązek respektowania godności ludzkiej oraz przestrzegania i ochrony praw człowieka.</a:t>
            </a:r>
          </a:p>
          <a:p>
            <a:pPr marL="0" indent="0" algn="just">
              <a:buNone/>
            </a:pPr>
            <a:r>
              <a:rPr lang="pl-PL" dirty="0"/>
              <a:t>Na Policji spoczywa główny ciężar walki z przestępczością w Polsce. </a:t>
            </a:r>
          </a:p>
        </p:txBody>
      </p:sp>
    </p:spTree>
    <p:extLst>
      <p:ext uri="{BB962C8B-B14F-4D97-AF65-F5344CB8AC3E}">
        <p14:creationId xmlns:p14="http://schemas.microsoft.com/office/powerpoint/2010/main" val="7980821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r>
              <a:rPr lang="pl-PL" dirty="0"/>
              <a:t>Z reguły to Policja jest tym organem, który otrzymuje pierwszą wiadomość o przestępstwie i do którego należy zabezpieczenie pierwszych dowodów przestępstwa oraz podjęcie czynności zmierzających do wykrycia i ujęcia sprawcy.</a:t>
            </a:r>
          </a:p>
          <a:p>
            <a:r>
              <a:rPr lang="pl-PL" dirty="0"/>
              <a:t>Policja przeprowadza też tzw. </a:t>
            </a:r>
            <a:r>
              <a:rPr lang="pl-PL" b="1" dirty="0"/>
              <a:t>czynności operacyjno-rozpoznawcze</a:t>
            </a:r>
            <a:r>
              <a:rPr lang="pl-PL" dirty="0"/>
              <a:t>.</a:t>
            </a:r>
          </a:p>
          <a:p>
            <a:r>
              <a:rPr lang="pl-PL" dirty="0"/>
              <a:t>Im rzetelniej i bardziej fachowo wykonywane są czynności dowodowe przez Policję, tym większe jest do nich zaufanie sądu i prokuratora. </a:t>
            </a:r>
          </a:p>
        </p:txBody>
      </p:sp>
    </p:spTree>
    <p:extLst>
      <p:ext uri="{BB962C8B-B14F-4D97-AF65-F5344CB8AC3E}">
        <p14:creationId xmlns:p14="http://schemas.microsoft.com/office/powerpoint/2010/main" val="15537236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p>
        </p:txBody>
      </p:sp>
      <p:sp>
        <p:nvSpPr>
          <p:cNvPr id="3" name="Symbol zastępczy zawartości 2"/>
          <p:cNvSpPr>
            <a:spLocks noGrp="1"/>
          </p:cNvSpPr>
          <p:nvPr>
            <p:ph idx="1"/>
          </p:nvPr>
        </p:nvSpPr>
        <p:spPr/>
        <p:txBody>
          <a:bodyPr>
            <a:normAutofit/>
          </a:bodyPr>
          <a:lstStyle/>
          <a:p>
            <a:r>
              <a:rPr lang="pl-PL" b="1" dirty="0"/>
              <a:t>Śledztwo </a:t>
            </a:r>
            <a:r>
              <a:rPr lang="pl-PL" dirty="0"/>
              <a:t>prowadzi:</a:t>
            </a:r>
          </a:p>
          <a:p>
            <a:pPr lvl="1"/>
            <a:r>
              <a:rPr lang="pl-PL" b="1" dirty="0"/>
              <a:t>prokurator</a:t>
            </a:r>
            <a:r>
              <a:rPr lang="pl-PL" dirty="0"/>
              <a:t> (art. 311 § 1 k.p.k.);</a:t>
            </a:r>
          </a:p>
          <a:p>
            <a:pPr lvl="1"/>
            <a:r>
              <a:rPr lang="pl-PL" b="1" dirty="0"/>
              <a:t>Policja</a:t>
            </a:r>
            <a:r>
              <a:rPr lang="pl-PL" dirty="0"/>
              <a:t>, jeżeli prokurator powierzy jej prowadzenie śledztwa w całości lub w określonym zakresie albo dokonanie poszczególnych czynności (art. 311 § 2 k.p.k.);</a:t>
            </a:r>
          </a:p>
          <a:p>
            <a:pPr lvl="1"/>
            <a:r>
              <a:rPr lang="pl-PL" b="1" dirty="0"/>
              <a:t>Straż Graniczna, ABW, Służba </a:t>
            </a:r>
            <a:r>
              <a:rPr lang="pl-PL" b="1" dirty="0" err="1"/>
              <a:t>Celno</a:t>
            </a:r>
            <a:r>
              <a:rPr lang="pl-PL" b="1" dirty="0"/>
              <a:t> - Skarbowa, CBA, Żandarmeria Wojskowa</a:t>
            </a:r>
            <a:r>
              <a:rPr lang="pl-PL" dirty="0"/>
              <a:t> oraz inne przewidziane w przepisach szczególnych, np. Państwowa Straż Łowiecka (art. 312 pkt 1 i 2 k.p.k.).</a:t>
            </a:r>
            <a:endParaRPr lang="pl-PL" b="1" dirty="0"/>
          </a:p>
        </p:txBody>
      </p:sp>
    </p:spTree>
    <p:extLst>
      <p:ext uri="{BB962C8B-B14F-4D97-AF65-F5344CB8AC3E}">
        <p14:creationId xmlns:p14="http://schemas.microsoft.com/office/powerpoint/2010/main" val="7774135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lnSpcReduction="10000"/>
          </a:bodyPr>
          <a:lstStyle/>
          <a:p>
            <a:r>
              <a:rPr lang="pl-PL" b="1" dirty="0"/>
              <a:t>Dochodzenie </a:t>
            </a:r>
            <a:r>
              <a:rPr lang="pl-PL" dirty="0"/>
              <a:t>prowadzi:</a:t>
            </a:r>
          </a:p>
          <a:p>
            <a:pPr lvl="1"/>
            <a:r>
              <a:rPr lang="pl-PL" b="1" dirty="0"/>
              <a:t>Policja</a:t>
            </a:r>
            <a:r>
              <a:rPr lang="pl-PL" dirty="0"/>
              <a:t>, która jest klasycznym organem dochodzenia (art. 325a § 1 k.p.k.),</a:t>
            </a:r>
          </a:p>
          <a:p>
            <a:pPr lvl="1"/>
            <a:r>
              <a:rPr lang="pl-PL" b="1" dirty="0"/>
              <a:t>prokurator</a:t>
            </a:r>
            <a:r>
              <a:rPr lang="pl-PL" dirty="0"/>
              <a:t>, jeżeli ze względu na wagę lub zawiłość sprawy tak postanowi (art. 325a § 1 </a:t>
            </a:r>
            <a:r>
              <a:rPr lang="pl-PL" i="1" dirty="0"/>
              <a:t>in fine</a:t>
            </a:r>
            <a:r>
              <a:rPr lang="pl-PL" dirty="0"/>
              <a:t>),</a:t>
            </a:r>
          </a:p>
          <a:p>
            <a:pPr lvl="1"/>
            <a:r>
              <a:rPr lang="pl-PL" b="1" dirty="0"/>
              <a:t>organy Straży Granicznej, CBA, ABW </a:t>
            </a:r>
            <a:r>
              <a:rPr lang="pl-PL" dirty="0"/>
              <a:t>w sprawach należących do ich właściwości,</a:t>
            </a:r>
          </a:p>
          <a:p>
            <a:pPr lvl="1"/>
            <a:r>
              <a:rPr lang="pl-PL" b="1" dirty="0"/>
              <a:t>finansowe organy dochodzenia </a:t>
            </a:r>
            <a:r>
              <a:rPr lang="pl-PL" dirty="0"/>
              <a:t>w zakresie ich właściwości,</a:t>
            </a:r>
          </a:p>
          <a:p>
            <a:pPr lvl="1"/>
            <a:r>
              <a:rPr lang="pl-PL" dirty="0"/>
              <a:t>inne uprawnione organy, np. organy Inspekcji Handlowej, Państwowej </a:t>
            </a:r>
            <a:r>
              <a:rPr lang="pl-PL"/>
              <a:t>Inspekcji Sanitarnej, </a:t>
            </a:r>
            <a:r>
              <a:rPr lang="pl-PL" dirty="0"/>
              <a:t>etc.</a:t>
            </a:r>
          </a:p>
        </p:txBody>
      </p:sp>
    </p:spTree>
    <p:extLst>
      <p:ext uri="{BB962C8B-B14F-4D97-AF65-F5344CB8AC3E}">
        <p14:creationId xmlns:p14="http://schemas.microsoft.com/office/powerpoint/2010/main" val="22172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pPr algn="just"/>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fontScale="90000"/>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753B5F-80F4-4BA9-9DEB-22FB09224E31}"/>
              </a:ext>
            </a:extLst>
          </p:cNvPr>
          <p:cNvSpPr>
            <a:spLocks noGrp="1"/>
          </p:cNvSpPr>
          <p:nvPr>
            <p:ph type="title"/>
          </p:nvPr>
        </p:nvSpPr>
        <p:spPr/>
        <p:txBody>
          <a:bodyPr/>
          <a:lstStyle/>
          <a:p>
            <a:pPr algn="ctr"/>
            <a:r>
              <a:rPr lang="pl-PL" dirty="0"/>
              <a:t>Rozporządzenie</a:t>
            </a:r>
          </a:p>
        </p:txBody>
      </p:sp>
      <p:sp>
        <p:nvSpPr>
          <p:cNvPr id="3" name="Symbol zastępczy zawartości 2">
            <a:extLst>
              <a:ext uri="{FF2B5EF4-FFF2-40B4-BE49-F238E27FC236}">
                <a16:creationId xmlns:a16="http://schemas.microsoft.com/office/drawing/2014/main" id="{236B70D1-4587-4C23-A4B7-9D951B1623A4}"/>
              </a:ext>
            </a:extLst>
          </p:cNvPr>
          <p:cNvSpPr>
            <a:spLocks noGrp="1"/>
          </p:cNvSpPr>
          <p:nvPr>
            <p:ph idx="1"/>
          </p:nvPr>
        </p:nvSpPr>
        <p:spPr/>
        <p:txBody>
          <a:bodyPr/>
          <a:lstStyle/>
          <a:p>
            <a:pPr marL="0" indent="0" algn="ctr">
              <a:buNone/>
            </a:pPr>
            <a:r>
              <a:rPr lang="pl-PL" b="1" dirty="0"/>
              <a:t>ROZPORZĄDZENIE MINISTRA SPRAWIEDLIWOŚCI </a:t>
            </a:r>
            <a:r>
              <a:rPr lang="pl-PL" dirty="0"/>
              <a:t>z dnia 22 września 2015 r.</a:t>
            </a:r>
          </a:p>
          <a:p>
            <a:pPr marL="0" indent="0" algn="just">
              <a:buNone/>
            </a:pPr>
            <a:r>
              <a:rPr lang="pl-PL" b="1" dirty="0"/>
              <a:t>w sprawie organów uprawnionych obok Policji do prowadzenia dochodzeń oraz organów uprawnionych do wnoszenia i popierania oskarżenia przed sądem pierwszej instancji w sprawach, w których prowadzono dochodzenie, jak również zakresu spraw zleconych tym organom</a:t>
            </a:r>
          </a:p>
          <a:p>
            <a:endParaRPr lang="pl-PL" dirty="0"/>
          </a:p>
        </p:txBody>
      </p:sp>
    </p:spTree>
    <p:extLst>
      <p:ext uri="{BB962C8B-B14F-4D97-AF65-F5344CB8AC3E}">
        <p14:creationId xmlns:p14="http://schemas.microsoft.com/office/powerpoint/2010/main" val="35584868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a:bodyPr>
          <a:lstStyle/>
          <a:p>
            <a:r>
              <a:rPr lang="pl-PL" b="1" dirty="0"/>
              <a:t>Organami nadzorującymi postępowanie przygotowawcze są:</a:t>
            </a:r>
          </a:p>
          <a:p>
            <a:pPr lvl="1"/>
            <a:r>
              <a:rPr lang="pl-PL" b="1" u="sng" dirty="0"/>
              <a:t>prokurator</a:t>
            </a:r>
            <a:r>
              <a:rPr lang="pl-PL" dirty="0"/>
              <a:t>, którego zakres uprawnień w dziedzinie nadzoru określają art. 311 § 6 oraz art. 326-328 k.p.k.;</a:t>
            </a:r>
          </a:p>
          <a:p>
            <a:pPr lvl="1"/>
            <a:r>
              <a:rPr lang="pl-PL" b="1" u="sng" dirty="0"/>
              <a:t>sąd</a:t>
            </a:r>
            <a:r>
              <a:rPr lang="pl-PL" dirty="0"/>
              <a:t>, któremu k.p.k. zastrzega:</a:t>
            </a:r>
          </a:p>
          <a:p>
            <a:pPr lvl="2"/>
            <a:r>
              <a:rPr lang="pl-PL" dirty="0"/>
              <a:t>wyłączność niektórych decyzji,</a:t>
            </a:r>
          </a:p>
          <a:p>
            <a:pPr lvl="2"/>
            <a:r>
              <a:rPr lang="pl-PL" dirty="0"/>
              <a:t>rozpoznawanie zażalenia na niektóre postanowienia prokuratora,</a:t>
            </a:r>
          </a:p>
          <a:p>
            <a:pPr lvl="2"/>
            <a:r>
              <a:rPr lang="pl-PL" dirty="0"/>
              <a:t>upoważnia do niektórych czynności dowodowych.</a:t>
            </a:r>
          </a:p>
        </p:txBody>
      </p:sp>
    </p:spTree>
    <p:extLst>
      <p:ext uri="{BB962C8B-B14F-4D97-AF65-F5344CB8AC3E}">
        <p14:creationId xmlns:p14="http://schemas.microsoft.com/office/powerpoint/2010/main" val="4559263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b="1" dirty="0"/>
          </a:p>
          <a:p>
            <a:pPr marL="109728" indent="0">
              <a:buNone/>
            </a:pPr>
            <a:endParaRPr lang="pl-PL" b="1" dirty="0"/>
          </a:p>
          <a:p>
            <a:pPr algn="just"/>
            <a:r>
              <a:rPr lang="pl-PL" b="1" dirty="0"/>
              <a:t>Strona postępowania - </a:t>
            </a:r>
            <a:r>
              <a:rPr lang="pl-PL" dirty="0"/>
              <a:t>uczestnik procesu działający w postępowaniu karnym we własnym imieniu, posiadający </a:t>
            </a:r>
            <a:r>
              <a:rPr lang="pl-PL" b="1" dirty="0"/>
              <a:t>interes prawny </a:t>
            </a:r>
            <a:r>
              <a:rPr lang="pl-PL" dirty="0"/>
              <a:t>w określonym rozstrzygnięciu w przedmiocie procesu.</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4969204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980728"/>
            <a:ext cx="6833732" cy="5125299"/>
          </a:xfrm>
        </p:spPr>
      </p:pic>
      <p:sp>
        <p:nvSpPr>
          <p:cNvPr id="3" name="Title 2"/>
          <p:cNvSpPr>
            <a:spLocks noGrp="1"/>
          </p:cNvSpPr>
          <p:nvPr>
            <p:ph type="title"/>
          </p:nvPr>
        </p:nvSpPr>
        <p:spPr>
          <a:xfrm>
            <a:off x="467544" y="116632"/>
            <a:ext cx="8229600" cy="922114"/>
          </a:xfrm>
        </p:spPr>
        <p:txBody>
          <a:bodyPr/>
          <a:lstStyle/>
          <a:p>
            <a:pPr algn="ctr"/>
            <a:r>
              <a:rPr lang="pl-PL" dirty="0"/>
              <a:t>Strony procesowe</a:t>
            </a:r>
          </a:p>
        </p:txBody>
      </p:sp>
      <p:sp>
        <p:nvSpPr>
          <p:cNvPr id="5" name="TextBox 4"/>
          <p:cNvSpPr txBox="1"/>
          <p:nvPr/>
        </p:nvSpPr>
        <p:spPr>
          <a:xfrm>
            <a:off x="3995936" y="6165304"/>
            <a:ext cx="5148064" cy="523220"/>
          </a:xfrm>
          <a:prstGeom prst="rect">
            <a:avLst/>
          </a:prstGeom>
          <a:noFill/>
        </p:spPr>
        <p:txBody>
          <a:bodyPr wrap="square" rtlCol="0">
            <a:spAutoFit/>
          </a:bodyPr>
          <a:lstStyle/>
          <a:p>
            <a:r>
              <a:rPr lang="pl-PL" sz="1400" dirty="0"/>
              <a:t>Źródło: S. Waltoś, P. Hofmański, </a:t>
            </a:r>
            <a:r>
              <a:rPr lang="pl-PL" sz="1400" i="1" dirty="0"/>
              <a:t>Proces karny. Zarys systemu, </a:t>
            </a:r>
            <a:r>
              <a:rPr lang="pl-PL" sz="1400" dirty="0"/>
              <a:t>Warszawa 2016, s. 184.</a:t>
            </a:r>
          </a:p>
        </p:txBody>
      </p:sp>
    </p:spTree>
    <p:extLst>
      <p:ext uri="{BB962C8B-B14F-4D97-AF65-F5344CB8AC3E}">
        <p14:creationId xmlns:p14="http://schemas.microsoft.com/office/powerpoint/2010/main" val="42058109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normAutofit/>
          </a:bodyPr>
          <a:lstStyle/>
          <a:p>
            <a:pPr marL="109728" indent="0" algn="ctr">
              <a:buNone/>
            </a:pPr>
            <a:r>
              <a:rPr lang="pl-PL" b="1" dirty="0"/>
              <a:t>CZYNNA</a:t>
            </a:r>
          </a:p>
          <a:p>
            <a:endParaRPr lang="pl-PL" dirty="0"/>
          </a:p>
          <a:p>
            <a:r>
              <a:rPr lang="pl-PL" dirty="0"/>
              <a:t>Występuje z żądaniem rozstrzygnięcia odpowiedzialności prawnej zgodnie z jej interesem prawnym</a:t>
            </a:r>
          </a:p>
          <a:p>
            <a:endParaRPr lang="pl-PL" dirty="0"/>
          </a:p>
          <a:p>
            <a:r>
              <a:rPr lang="pl-PL" dirty="0"/>
              <a:t>Np. oskarżyciel publiczny</a:t>
            </a:r>
          </a:p>
        </p:txBody>
      </p:sp>
      <p:sp>
        <p:nvSpPr>
          <p:cNvPr id="6" name="Content Placeholder 5"/>
          <p:cNvSpPr>
            <a:spLocks noGrp="1"/>
          </p:cNvSpPr>
          <p:nvPr>
            <p:ph sz="quarter" idx="4"/>
          </p:nvPr>
        </p:nvSpPr>
        <p:spPr/>
        <p:txBody>
          <a:bodyPr/>
          <a:lstStyle/>
          <a:p>
            <a:pPr marL="109728" indent="0" algn="ctr">
              <a:buNone/>
            </a:pPr>
            <a:r>
              <a:rPr lang="pl-PL" b="1" dirty="0"/>
              <a:t>BIERNA</a:t>
            </a:r>
          </a:p>
          <a:p>
            <a:endParaRPr lang="pl-PL" dirty="0"/>
          </a:p>
          <a:p>
            <a:r>
              <a:rPr lang="pl-PL" dirty="0"/>
              <a:t>Przeciwko niej kierowane jest żądanie</a:t>
            </a:r>
          </a:p>
          <a:p>
            <a:endParaRPr lang="pl-PL" dirty="0"/>
          </a:p>
          <a:p>
            <a:r>
              <a:rPr lang="pl-PL" dirty="0"/>
              <a:t>Np. oskarżony</a:t>
            </a:r>
          </a:p>
        </p:txBody>
      </p:sp>
    </p:spTree>
    <p:extLst>
      <p:ext uri="{BB962C8B-B14F-4D97-AF65-F5344CB8AC3E}">
        <p14:creationId xmlns:p14="http://schemas.microsoft.com/office/powerpoint/2010/main" val="39267544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ZASTĘPCZA</a:t>
            </a:r>
          </a:p>
          <a:p>
            <a:pPr marL="109728" indent="0" algn="ctr">
              <a:buNone/>
            </a:pPr>
            <a:endParaRPr lang="pl-PL" b="1" dirty="0"/>
          </a:p>
          <a:p>
            <a:r>
              <a:rPr lang="pl-PL" dirty="0"/>
              <a:t>podmiot wchodzący w prawa pokrzywdzonego w razie jego śmierci jeszcze przed rozpoczęciem przewodu sądowego</a:t>
            </a:r>
          </a:p>
        </p:txBody>
      </p:sp>
      <p:sp>
        <p:nvSpPr>
          <p:cNvPr id="6" name="Content Placeholder 5"/>
          <p:cNvSpPr>
            <a:spLocks noGrp="1"/>
          </p:cNvSpPr>
          <p:nvPr>
            <p:ph sz="quarter" idx="4"/>
          </p:nvPr>
        </p:nvSpPr>
        <p:spPr/>
        <p:txBody>
          <a:bodyPr>
            <a:normAutofit/>
          </a:bodyPr>
          <a:lstStyle/>
          <a:p>
            <a:pPr marL="109728" indent="0" algn="ctr">
              <a:buNone/>
            </a:pPr>
            <a:r>
              <a:rPr lang="pl-PL" b="1" dirty="0"/>
              <a:t>NOWA</a:t>
            </a:r>
          </a:p>
          <a:p>
            <a:endParaRPr lang="pl-PL" dirty="0"/>
          </a:p>
          <a:p>
            <a:r>
              <a:rPr lang="pl-PL" dirty="0"/>
              <a:t>podmiot wchodzący w prawa pokrzywdzonego mającego status strony postępowania sądowego w razie jego śmierci już po rozpoczęciu przewodu sądowego</a:t>
            </a:r>
          </a:p>
        </p:txBody>
      </p:sp>
    </p:spTree>
    <p:extLst>
      <p:ext uri="{BB962C8B-B14F-4D97-AF65-F5344CB8AC3E}">
        <p14:creationId xmlns:p14="http://schemas.microsoft.com/office/powerpoint/2010/main" val="1497057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Strony procesowe</a:t>
            </a:r>
          </a:p>
        </p:txBody>
      </p:sp>
      <p:sp>
        <p:nvSpPr>
          <p:cNvPr id="5" name="Content Placeholder 4"/>
          <p:cNvSpPr>
            <a:spLocks noGrp="1"/>
          </p:cNvSpPr>
          <p:nvPr>
            <p:ph sz="quarter" idx="2"/>
          </p:nvPr>
        </p:nvSpPr>
        <p:spPr/>
        <p:txBody>
          <a:bodyPr/>
          <a:lstStyle/>
          <a:p>
            <a:pPr marL="109728" indent="0" algn="ctr">
              <a:buNone/>
            </a:pPr>
            <a:r>
              <a:rPr lang="pl-PL" b="1" dirty="0"/>
              <a:t>POSTĘPOWANIA PRZYGOTOWAWCZEGO</a:t>
            </a:r>
          </a:p>
          <a:p>
            <a:pPr marL="109728" indent="0">
              <a:buNone/>
            </a:pPr>
            <a:endParaRPr lang="pl-PL" dirty="0"/>
          </a:p>
          <a:p>
            <a:r>
              <a:rPr lang="pl-PL" dirty="0"/>
              <a:t>pokrzywdzony</a:t>
            </a:r>
          </a:p>
          <a:p>
            <a:endParaRPr lang="pl-PL" dirty="0"/>
          </a:p>
          <a:p>
            <a:r>
              <a:rPr lang="pl-PL" dirty="0"/>
              <a:t>podejrzany</a:t>
            </a:r>
          </a:p>
        </p:txBody>
      </p:sp>
      <p:sp>
        <p:nvSpPr>
          <p:cNvPr id="6" name="Content Placeholder 5"/>
          <p:cNvSpPr>
            <a:spLocks noGrp="1"/>
          </p:cNvSpPr>
          <p:nvPr>
            <p:ph sz="quarter" idx="4"/>
          </p:nvPr>
        </p:nvSpPr>
        <p:spPr/>
        <p:txBody>
          <a:bodyPr/>
          <a:lstStyle/>
          <a:p>
            <a:pPr marL="109728" indent="0" algn="ctr">
              <a:buNone/>
            </a:pPr>
            <a:r>
              <a:rPr lang="pl-PL" b="1" dirty="0"/>
              <a:t>POSTĘPOWANIA SĄDOWEGO</a:t>
            </a:r>
          </a:p>
          <a:p>
            <a:pPr marL="109728" indent="0">
              <a:buNone/>
            </a:pPr>
            <a:endParaRPr lang="pl-PL" b="1" dirty="0"/>
          </a:p>
          <a:p>
            <a:r>
              <a:rPr lang="pl-PL" dirty="0"/>
              <a:t>Oskarżyciel publiczny, posiłkowy, prywatny</a:t>
            </a:r>
          </a:p>
          <a:p>
            <a:endParaRPr lang="pl-PL" dirty="0"/>
          </a:p>
          <a:p>
            <a:r>
              <a:rPr lang="pl-PL" dirty="0"/>
              <a:t>oskarżony</a:t>
            </a:r>
          </a:p>
        </p:txBody>
      </p:sp>
    </p:spTree>
    <p:extLst>
      <p:ext uri="{BB962C8B-B14F-4D97-AF65-F5344CB8AC3E}">
        <p14:creationId xmlns:p14="http://schemas.microsoft.com/office/powerpoint/2010/main" val="1196458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pl-PL" dirty="0"/>
              <a:t>Strony procesowe</a:t>
            </a:r>
          </a:p>
        </p:txBody>
      </p:sp>
      <p:grpSp>
        <p:nvGrpSpPr>
          <p:cNvPr id="5" name="Group 4"/>
          <p:cNvGrpSpPr/>
          <p:nvPr/>
        </p:nvGrpSpPr>
        <p:grpSpPr>
          <a:xfrm>
            <a:off x="6683958" y="2615802"/>
            <a:ext cx="2262306" cy="1223073"/>
            <a:chOff x="5916711" y="2745073"/>
            <a:chExt cx="2117082" cy="1048514"/>
          </a:xfrm>
        </p:grpSpPr>
        <p:sp>
          <p:nvSpPr>
            <p:cNvPr id="6" name="Rounded Rectangle 5"/>
            <p:cNvSpPr/>
            <p:nvPr/>
          </p:nvSpPr>
          <p:spPr>
            <a:xfrm>
              <a:off x="5934325" y="2880510"/>
              <a:ext cx="2099468" cy="913077"/>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UBOCZNY</a:t>
              </a:r>
            </a:p>
          </p:txBody>
        </p:sp>
        <p:sp>
          <p:nvSpPr>
            <p:cNvPr id="7"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8" name="Group 7"/>
          <p:cNvGrpSpPr/>
          <p:nvPr/>
        </p:nvGrpSpPr>
        <p:grpSpPr>
          <a:xfrm>
            <a:off x="6651104" y="4365103"/>
            <a:ext cx="2243484" cy="1231148"/>
            <a:chOff x="5885965" y="2714327"/>
            <a:chExt cx="2099468" cy="1018988"/>
          </a:xfrm>
        </p:grpSpPr>
        <p:sp>
          <p:nvSpPr>
            <p:cNvPr id="9" name="Rounded Rectangle 8"/>
            <p:cNvSpPr/>
            <p:nvPr/>
          </p:nvSpPr>
          <p:spPr>
            <a:xfrm>
              <a:off x="5885965" y="2714327"/>
              <a:ext cx="2099468" cy="8939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pl-PL" b="1" dirty="0"/>
            </a:p>
            <a:p>
              <a:pPr algn="ctr"/>
              <a:r>
                <a:rPr lang="pl-PL" b="1" dirty="0"/>
                <a:t>SUBSYDIARNY</a:t>
              </a:r>
            </a:p>
            <a:p>
              <a:pPr algn="ctr"/>
              <a:endParaRPr lang="pl-PL" b="1" dirty="0"/>
            </a:p>
            <a:p>
              <a:pPr algn="ctr"/>
              <a:endParaRPr lang="pl-PL" b="1" dirty="0"/>
            </a:p>
          </p:txBody>
        </p:sp>
        <p:sp>
          <p:nvSpPr>
            <p:cNvPr id="10" name="Rounded Rectangle 4"/>
            <p:cNvSpPr/>
            <p:nvPr/>
          </p:nvSpPr>
          <p:spPr>
            <a:xfrm>
              <a:off x="5916711" y="2745073"/>
              <a:ext cx="2037976" cy="9882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endParaRPr lang="pl-PL" sz="5100" kern="1200" dirty="0"/>
            </a:p>
          </p:txBody>
        </p:sp>
      </p:grpSp>
      <p:grpSp>
        <p:nvGrpSpPr>
          <p:cNvPr id="11" name="Group 10"/>
          <p:cNvGrpSpPr/>
          <p:nvPr/>
        </p:nvGrpSpPr>
        <p:grpSpPr>
          <a:xfrm rot="1082976">
            <a:off x="6296722" y="4270376"/>
            <a:ext cx="774472" cy="90323"/>
            <a:chOff x="2572217" y="2129819"/>
            <a:chExt cx="722008" cy="54492"/>
          </a:xfrm>
        </p:grpSpPr>
        <p:sp>
          <p:nvSpPr>
            <p:cNvPr id="12"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3"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pSp>
        <p:nvGrpSpPr>
          <p:cNvPr id="14" name="Group 13"/>
          <p:cNvGrpSpPr/>
          <p:nvPr/>
        </p:nvGrpSpPr>
        <p:grpSpPr>
          <a:xfrm rot="19939874">
            <a:off x="6351152" y="3965448"/>
            <a:ext cx="722008" cy="54492"/>
            <a:chOff x="2572217" y="2129819"/>
            <a:chExt cx="722008" cy="54492"/>
          </a:xfrm>
        </p:grpSpPr>
        <p:sp>
          <p:nvSpPr>
            <p:cNvPr id="15" name="Straight Connector 3"/>
            <p:cNvSpPr/>
            <p:nvPr/>
          </p:nvSpPr>
          <p:spPr>
            <a:xfrm rot="80536">
              <a:off x="2572217" y="2129819"/>
              <a:ext cx="722008" cy="54492"/>
            </a:xfrm>
            <a:custGeom>
              <a:avLst/>
              <a:gdLst/>
              <a:ahLst/>
              <a:cxnLst/>
              <a:rect l="0" t="0" r="0" b="0"/>
              <a:pathLst>
                <a:path>
                  <a:moveTo>
                    <a:pt x="0" y="27246"/>
                  </a:moveTo>
                  <a:lnTo>
                    <a:pt x="722008" y="272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pl-PL"/>
            </a:p>
          </p:txBody>
        </p:sp>
        <p:sp>
          <p:nvSpPr>
            <p:cNvPr id="16" name="Straight Connector 4"/>
            <p:cNvSpPr/>
            <p:nvPr/>
          </p:nvSpPr>
          <p:spPr>
            <a:xfrm rot="80536">
              <a:off x="2915171" y="2139014"/>
              <a:ext cx="36100" cy="361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p:txBody>
        </p:sp>
      </p:grpSp>
      <p:graphicFrame>
        <p:nvGraphicFramePr>
          <p:cNvPr id="17" name="Content Placeholder 16"/>
          <p:cNvGraphicFramePr>
            <a:graphicFrameLocks noGrp="1"/>
          </p:cNvGraphicFramePr>
          <p:nvPr>
            <p:ph idx="1"/>
            <p:extLst>
              <p:ext uri="{D42A27DB-BD31-4B8C-83A1-F6EECF244321}">
                <p14:modId xmlns:p14="http://schemas.microsoft.com/office/powerpoint/2010/main" val="345205437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3565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pl-PL" b="1" dirty="0"/>
              <a:t>Oskarżyciel publiczny - </a:t>
            </a:r>
            <a:r>
              <a:rPr lang="pl-PL" dirty="0"/>
              <a:t>organ państwowy wnoszący i popierający oskarżenie w sprawach o przestępstwa publicznoskargowe.</a:t>
            </a:r>
          </a:p>
          <a:p>
            <a:pPr algn="just"/>
            <a:endParaRPr lang="pl-PL" dirty="0"/>
          </a:p>
          <a:p>
            <a:pPr algn="just"/>
            <a:r>
              <a:rPr lang="pl-PL" dirty="0"/>
              <a:t>Najczęściej </a:t>
            </a:r>
            <a:r>
              <a:rPr lang="pl-PL" b="1" dirty="0"/>
              <a:t>prokurator </a:t>
            </a:r>
            <a:r>
              <a:rPr lang="pl-PL" dirty="0"/>
              <a:t>→ art. 45 § 1 k.p.k. </a:t>
            </a:r>
          </a:p>
          <a:p>
            <a:pPr algn="just"/>
            <a:endParaRPr lang="pl-PL" dirty="0"/>
          </a:p>
          <a:p>
            <a:pPr algn="just"/>
            <a:r>
              <a:rPr lang="pl-PL" b="1" dirty="0"/>
              <a:t>Nieprokuratorscy oskarżyciele publiczni </a:t>
            </a:r>
            <a:r>
              <a:rPr lang="pl-PL" dirty="0"/>
              <a:t>→ art. 45 § 2 k.p.k., np. Państwowa Straż Łowiecka, Straż Leśna.</a:t>
            </a:r>
          </a:p>
          <a:p>
            <a:pPr algn="just"/>
            <a:r>
              <a:rPr lang="pl-PL" dirty="0"/>
              <a:t>Podstawowym obowiązkiem oskarżyciela publicznego jest </a:t>
            </a:r>
            <a:r>
              <a:rPr lang="pl-PL" b="1" dirty="0"/>
              <a:t>wniesienie i popieranie aktu oskarżenia </a:t>
            </a:r>
            <a:r>
              <a:rPr lang="pl-PL" dirty="0"/>
              <a:t>przed sądem o czyn ścigany z urzędu→ art. 10 § 1 k.p.k. (zasada </a:t>
            </a:r>
            <a:r>
              <a:rPr lang="pl-PL" b="1" dirty="0"/>
              <a:t>legalizmu</a:t>
            </a:r>
            <a:r>
              <a:rPr lang="pl-PL" dirty="0"/>
              <a:t>).</a:t>
            </a:r>
          </a:p>
          <a:p>
            <a:pPr algn="just"/>
            <a:endParaRPr lang="pl-PL" b="1" dirty="0"/>
          </a:p>
        </p:txBody>
      </p:sp>
      <p:sp>
        <p:nvSpPr>
          <p:cNvPr id="3" name="Title 2"/>
          <p:cNvSpPr>
            <a:spLocks noGrp="1"/>
          </p:cNvSpPr>
          <p:nvPr>
            <p:ph type="title"/>
          </p:nvPr>
        </p:nvSpPr>
        <p:spPr/>
        <p:txBody>
          <a:bodyPr/>
          <a:lstStyle/>
          <a:p>
            <a:pPr algn="ctr"/>
            <a:r>
              <a:rPr lang="pl-PL" dirty="0"/>
              <a:t>Strony procesowe</a:t>
            </a:r>
          </a:p>
        </p:txBody>
      </p:sp>
    </p:spTree>
    <p:extLst>
      <p:ext uri="{BB962C8B-B14F-4D97-AF65-F5344CB8AC3E}">
        <p14:creationId xmlns:p14="http://schemas.microsoft.com/office/powerpoint/2010/main" val="16612083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lstStyle/>
          <a:p>
            <a:pPr algn="ctr"/>
            <a:r>
              <a:rPr lang="pl-PL" b="1" dirty="0"/>
              <a:t>Strony bierne</a:t>
            </a:r>
          </a:p>
        </p:txBody>
      </p:sp>
      <p:sp>
        <p:nvSpPr>
          <p:cNvPr id="3" name="Symbol zastępczy zawartości 2"/>
          <p:cNvSpPr>
            <a:spLocks noGrp="1"/>
          </p:cNvSpPr>
          <p:nvPr>
            <p:ph idx="1"/>
          </p:nvPr>
        </p:nvSpPr>
        <p:spPr>
          <a:xfrm>
            <a:off x="467544" y="1052736"/>
            <a:ext cx="8435280" cy="4709120"/>
          </a:xfrm>
        </p:spPr>
        <p:txBody>
          <a:bodyPr>
            <a:noAutofit/>
          </a:bodyPr>
          <a:lstStyle/>
          <a:p>
            <a:pPr marL="0" indent="0">
              <a:buNone/>
            </a:pPr>
            <a:r>
              <a:rPr lang="pl-PL" sz="1800" dirty="0"/>
              <a:t>Stronami biernymi są: </a:t>
            </a:r>
            <a:r>
              <a:rPr lang="pl-PL" sz="1800" b="1" dirty="0"/>
              <a:t>oskarżony</a:t>
            </a:r>
            <a:r>
              <a:rPr lang="pl-PL" sz="1800" dirty="0"/>
              <a:t> (art. 71 – 81 k.p.k.)</a:t>
            </a:r>
            <a:r>
              <a:rPr lang="pl-PL" sz="1800" b="1" dirty="0"/>
              <a:t> i skazany </a:t>
            </a:r>
            <a:r>
              <a:rPr lang="pl-PL" sz="1800" dirty="0"/>
              <a:t>(k.k.w.)</a:t>
            </a:r>
            <a:r>
              <a:rPr lang="pl-PL" sz="1800" b="1" dirty="0"/>
              <a:t>.</a:t>
            </a:r>
            <a:endParaRPr lang="pl-PL" sz="1800" dirty="0"/>
          </a:p>
          <a:p>
            <a:pPr marL="0" indent="0" algn="just">
              <a:buNone/>
            </a:pPr>
            <a:r>
              <a:rPr lang="pl-PL" sz="1800" dirty="0"/>
              <a:t>Pojęcie oskarżonego występuje w trzech znaczeniach (art. 71 § 1-2 k.p.k.):</a:t>
            </a:r>
          </a:p>
          <a:p>
            <a:pPr marL="0" indent="0" algn="just">
              <a:buNone/>
            </a:pPr>
            <a:r>
              <a:rPr lang="pl-PL" sz="1800" dirty="0"/>
              <a:t>1)  </a:t>
            </a:r>
            <a:r>
              <a:rPr lang="pl-PL" sz="1800" b="1" dirty="0"/>
              <a:t>ścisłym</a:t>
            </a:r>
            <a:r>
              <a:rPr lang="pl-PL" sz="1800" dirty="0"/>
              <a:t> – wówczas oskarżonym jest osoba, przeciwko której wniesiono akt oskarżenia, a także osoba, co do której prokurator złożył wniosek o warunkowe umorzenie postępowania;</a:t>
            </a:r>
          </a:p>
          <a:p>
            <a:pPr marL="0" indent="0" algn="just">
              <a:buNone/>
            </a:pPr>
            <a:r>
              <a:rPr lang="pl-PL" sz="1800" b="1" dirty="0"/>
              <a:t>2) szerszym </a:t>
            </a:r>
            <a:r>
              <a:rPr lang="pl-PL" sz="1800" dirty="0"/>
              <a:t>– wówczas za oskarżonego uznaje się nie tylko oskarżonego w sensie ścisłym, ale również podejrzanego, czyli osobę, co do której wydano postanowienie o przedstawieniu zarzutów albo której bez wydania takiego postanowienia postawiono zarzut w związku z przystąpieniem do przesłuchania w charakterze podejrzanego;</a:t>
            </a:r>
          </a:p>
          <a:p>
            <a:pPr marL="0" indent="0" algn="just">
              <a:buNone/>
            </a:pPr>
            <a:r>
              <a:rPr lang="pl-PL" sz="1800" dirty="0"/>
              <a:t>3) </a:t>
            </a:r>
            <a:r>
              <a:rPr lang="pl-PL" sz="1800" b="1" dirty="0"/>
              <a:t>najszerszym</a:t>
            </a:r>
            <a:r>
              <a:rPr lang="pl-PL" sz="1800" dirty="0"/>
              <a:t> – obejmuje także </a:t>
            </a:r>
            <a:r>
              <a:rPr lang="pl-PL" sz="1800" b="1" dirty="0"/>
              <a:t>osobę podejrzaną</a:t>
            </a:r>
            <a:r>
              <a:rPr lang="pl-PL" sz="1800" dirty="0"/>
              <a:t> (tzw. faktycznie podejrzanego), czyli osobę, w stosunku do której podjęto w postępowaniu przygotowawczym pewne czynności procesowe (np. art. 219, 237 § 4, 243, 244, 308 k.p.k.) wskazujące, że traktuje się ją jak podejrzanego, choć nie wydano jeszcze postanowienia o przedstawieniu zarzutów lub nie przystąpiono do przesłuchania w charakterze podejrzanego.</a:t>
            </a:r>
          </a:p>
          <a:p>
            <a:pPr marL="0" indent="0">
              <a:buNone/>
            </a:pPr>
            <a:r>
              <a:rPr lang="pl-PL" sz="1800" b="1" dirty="0"/>
              <a:t>Skazany </a:t>
            </a:r>
            <a:r>
              <a:rPr lang="pl-PL" sz="1800" dirty="0"/>
              <a:t>to osoba, w stosunku do której wydano prawomocny wyrok skazujący. Oskarżony „przekształca się” w skazanego z chwilą uprawomocnienia się wyroku skazującego.</a:t>
            </a:r>
            <a:endParaRPr lang="pl-PL" sz="1800" b="1" dirty="0"/>
          </a:p>
        </p:txBody>
      </p:sp>
    </p:spTree>
    <p:extLst>
      <p:ext uri="{BB962C8B-B14F-4D97-AF65-F5344CB8AC3E}">
        <p14:creationId xmlns:p14="http://schemas.microsoft.com/office/powerpoint/2010/main" val="78161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a:t>Znaczenie procesowe pojęcia „sąd”</a:t>
            </a:r>
          </a:p>
        </p:txBody>
      </p:sp>
      <p:sp>
        <p:nvSpPr>
          <p:cNvPr id="5" name="Symbol zastępczy zawartości 2"/>
          <p:cNvSpPr>
            <a:spLocks noGrp="1"/>
          </p:cNvSpPr>
          <p:nvPr>
            <p:ph idx="1"/>
          </p:nvPr>
        </p:nvSpPr>
        <p:spPr>
          <a:xfrm>
            <a:off x="395536" y="1841553"/>
            <a:ext cx="7992888" cy="4395760"/>
          </a:xfrm>
        </p:spPr>
        <p:txBody>
          <a:bodyPr>
            <a:normAutofit/>
          </a:bodyPr>
          <a:lstStyle/>
          <a:p>
            <a:pPr algn="just"/>
            <a:r>
              <a:rPr lang="pl-PL" sz="2800" b="1" dirty="0"/>
              <a:t>Sąd </a:t>
            </a:r>
            <a:r>
              <a:rPr lang="pl-PL" sz="2800" dirty="0"/>
              <a:t>to </a:t>
            </a:r>
            <a:r>
              <a:rPr lang="pl-PL" sz="2800" u="sng" dirty="0"/>
              <a:t>zespół osób lub osoba wyposażeni w atrybut niezawisłości, powołani do sprawowania wymiaru sprawiedliwości w imieniu Rzeczypospolitej Polskiej oraz w szczególnej procesowej formie.</a:t>
            </a:r>
          </a:p>
          <a:p>
            <a:pPr algn="just"/>
            <a:r>
              <a:rPr lang="pl-PL" sz="2800" dirty="0"/>
              <a:t>Procesowe znaczenie pojęcia „sąd” jest synonimem takich nazw jak „skład orzekający” czy też „sędzia orzekający jednoosobowo”.</a:t>
            </a:r>
          </a:p>
        </p:txBody>
      </p:sp>
    </p:spTree>
    <p:extLst>
      <p:ext uri="{BB962C8B-B14F-4D97-AF65-F5344CB8AC3E}">
        <p14:creationId xmlns:p14="http://schemas.microsoft.com/office/powerpoint/2010/main" val="175729154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100012" y="-1323974"/>
          <a:ext cx="9043988" cy="5924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00013" y="2630507"/>
            <a:ext cx="2593181" cy="4247317"/>
          </a:xfrm>
          <a:prstGeom prst="rect">
            <a:avLst/>
          </a:prstGeom>
          <a:noFill/>
        </p:spPr>
        <p:txBody>
          <a:bodyPr wrap="square" rtlCol="0">
            <a:spAutoFit/>
          </a:bodyPr>
          <a:lstStyle/>
          <a:p>
            <a:pPr algn="just"/>
            <a:r>
              <a:rPr lang="pl-PL" dirty="0"/>
              <a:t>Osoba podejrzana to tzw. faktycznie podejrzany, czyli osoba w stosunku do której podjęto w postępowaniu przygotowawczym określone czynności procesowe (art. 219, 237 § 4, art. 243, 244, 308), ale nie zostały jej przedstawione zarzuty. Osoba podejrzana to osoba znajdująca się „w kręgu zainteresowania” organów postępowania.  </a:t>
            </a:r>
          </a:p>
        </p:txBody>
      </p:sp>
      <p:sp>
        <p:nvSpPr>
          <p:cNvPr id="6" name="pole tekstowe 5"/>
          <p:cNvSpPr txBox="1"/>
          <p:nvPr/>
        </p:nvSpPr>
        <p:spPr>
          <a:xfrm>
            <a:off x="3596878" y="2615417"/>
            <a:ext cx="2068116" cy="3693319"/>
          </a:xfrm>
          <a:prstGeom prst="rect">
            <a:avLst/>
          </a:prstGeom>
          <a:noFill/>
        </p:spPr>
        <p:txBody>
          <a:bodyPr wrap="square" rtlCol="0">
            <a:spAutoFit/>
          </a:bodyPr>
          <a:lstStyle/>
          <a:p>
            <a:pPr algn="just"/>
            <a:r>
              <a:rPr lang="pl-PL" dirty="0"/>
              <a:t>art. 71 § 1 – </a:t>
            </a:r>
            <a:r>
              <a:rPr lang="pl-PL" b="1" dirty="0"/>
              <a:t>podejrzany to osoba, co do której wydano postanowienie o przedstawieniu zarzutów albo bez wydania takiego postanowienia przesłuchano w charakterze podejrzanego </a:t>
            </a:r>
          </a:p>
          <a:p>
            <a:pPr algn="just"/>
            <a:endParaRPr lang="pl-PL" dirty="0"/>
          </a:p>
        </p:txBody>
      </p:sp>
      <p:sp>
        <p:nvSpPr>
          <p:cNvPr id="7" name="pole tekstowe 6"/>
          <p:cNvSpPr txBox="1"/>
          <p:nvPr/>
        </p:nvSpPr>
        <p:spPr>
          <a:xfrm>
            <a:off x="6228184" y="2615417"/>
            <a:ext cx="2915817" cy="3139321"/>
          </a:xfrm>
          <a:prstGeom prst="rect">
            <a:avLst/>
          </a:prstGeom>
          <a:noFill/>
        </p:spPr>
        <p:txBody>
          <a:bodyPr wrap="square" rtlCol="0">
            <a:spAutoFit/>
          </a:bodyPr>
          <a:lstStyle/>
          <a:p>
            <a:pPr algn="just"/>
            <a:r>
              <a:rPr lang="pl-PL" dirty="0"/>
              <a:t>art. 71 § 2 – </a:t>
            </a:r>
            <a:r>
              <a:rPr lang="pl-PL" b="1" dirty="0"/>
              <a:t>oskarżony to osoba, przeciwko której wniesiono oskarżenie do sądu, a także osoba, co do której prokurator złożył wniosek o warunkowe umorzenie postępowania albo wniosek w trybie art. 335 § 1 k.p.k. </a:t>
            </a:r>
          </a:p>
          <a:p>
            <a:pPr algn="just"/>
            <a:endParaRPr lang="pl-PL" dirty="0"/>
          </a:p>
        </p:txBody>
      </p:sp>
      <p:sp>
        <p:nvSpPr>
          <p:cNvPr id="8" name="pole tekstowe 7"/>
          <p:cNvSpPr txBox="1"/>
          <p:nvPr/>
        </p:nvSpPr>
        <p:spPr>
          <a:xfrm>
            <a:off x="1864519" y="133351"/>
            <a:ext cx="2563465" cy="1015663"/>
          </a:xfrm>
          <a:prstGeom prst="rect">
            <a:avLst/>
          </a:prstGeom>
          <a:noFill/>
        </p:spPr>
        <p:txBody>
          <a:bodyPr wrap="square" rtlCol="0">
            <a:spAutoFit/>
          </a:bodyPr>
          <a:lstStyle/>
          <a:p>
            <a:r>
              <a:rPr lang="pl-PL" sz="2000" b="1" dirty="0"/>
              <a:t>PRZEDSTAWIENIE ZARZUTÓW – ART. 313 </a:t>
            </a:r>
          </a:p>
        </p:txBody>
      </p:sp>
      <p:sp>
        <p:nvSpPr>
          <p:cNvPr id="9" name="pole tekstowe 8"/>
          <p:cNvSpPr txBox="1"/>
          <p:nvPr/>
        </p:nvSpPr>
        <p:spPr>
          <a:xfrm>
            <a:off x="4932040" y="25629"/>
            <a:ext cx="3984568" cy="1015663"/>
          </a:xfrm>
          <a:prstGeom prst="rect">
            <a:avLst/>
          </a:prstGeom>
          <a:noFill/>
        </p:spPr>
        <p:txBody>
          <a:bodyPr wrap="square" rtlCol="0">
            <a:spAutoFit/>
          </a:bodyPr>
          <a:lstStyle/>
          <a:p>
            <a:r>
              <a:rPr lang="pl-PL" sz="2000" b="1" dirty="0"/>
              <a:t>WNIESIENIE DO SĄDU OSKARŻENIA/WNIOSKU O WARUNKOWE UMORZENIE </a:t>
            </a:r>
          </a:p>
        </p:txBody>
      </p:sp>
      <p:sp>
        <p:nvSpPr>
          <p:cNvPr id="10" name="pole tekstowe 9"/>
          <p:cNvSpPr txBox="1"/>
          <p:nvPr/>
        </p:nvSpPr>
        <p:spPr>
          <a:xfrm>
            <a:off x="2693194" y="6150114"/>
            <a:ext cx="6419239" cy="707886"/>
          </a:xfrm>
          <a:prstGeom prst="rect">
            <a:avLst/>
          </a:prstGeom>
          <a:noFill/>
        </p:spPr>
        <p:txBody>
          <a:bodyPr wrap="square" rtlCol="0">
            <a:spAutoFit/>
          </a:bodyPr>
          <a:lstStyle/>
          <a:p>
            <a:pPr algn="ctr"/>
            <a:r>
              <a:rPr lang="pl-PL" sz="2000" b="1" u="sng" dirty="0">
                <a:solidFill>
                  <a:srgbClr val="FF0000"/>
                </a:solidFill>
              </a:rPr>
              <a:t>PODEJRZANY I OSOBA PODEJRZANA TO NIE JEST TO SAMO!!!</a:t>
            </a:r>
            <a:endParaRPr lang="pl-PL" sz="2000" dirty="0">
              <a:solidFill>
                <a:srgbClr val="FF0000"/>
              </a:solidFill>
            </a:endParaRPr>
          </a:p>
        </p:txBody>
      </p:sp>
    </p:spTree>
    <p:extLst>
      <p:ext uri="{BB962C8B-B14F-4D97-AF65-F5344CB8AC3E}">
        <p14:creationId xmlns:p14="http://schemas.microsoft.com/office/powerpoint/2010/main" val="17332923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3823"/>
            <a:ext cx="8229600" cy="1143000"/>
          </a:xfrm>
        </p:spPr>
        <p:txBody>
          <a:bodyPr/>
          <a:lstStyle/>
          <a:p>
            <a:pPr algn="ctr"/>
            <a:r>
              <a:rPr lang="pl-PL" dirty="0"/>
              <a:t>Obowiązki oskarżonego</a:t>
            </a:r>
          </a:p>
        </p:txBody>
      </p:sp>
      <p:sp>
        <p:nvSpPr>
          <p:cNvPr id="3" name="Content Placeholder 2"/>
          <p:cNvSpPr>
            <a:spLocks noGrp="1"/>
          </p:cNvSpPr>
          <p:nvPr>
            <p:ph idx="1"/>
          </p:nvPr>
        </p:nvSpPr>
        <p:spPr>
          <a:xfrm>
            <a:off x="457200" y="1196752"/>
            <a:ext cx="8229600" cy="5400600"/>
          </a:xfrm>
        </p:spPr>
        <p:txBody>
          <a:bodyPr>
            <a:normAutofit fontScale="70000" lnSpcReduction="20000"/>
          </a:bodyPr>
          <a:lstStyle/>
          <a:p>
            <a:pPr algn="just"/>
            <a:r>
              <a:rPr lang="pl-PL" dirty="0"/>
              <a:t>Oskarżony </a:t>
            </a:r>
            <a:r>
              <a:rPr lang="pl-PL" b="1" dirty="0"/>
              <a:t>nie ma obowiązku dowodzenia swojej niewinności</a:t>
            </a:r>
            <a:r>
              <a:rPr lang="pl-PL" dirty="0"/>
              <a:t>, ani obowiązku dostarczania dowodów na swoją niekorzyść (art. 74 § 1 k.p.k.). Jest to zasada </a:t>
            </a:r>
            <a:r>
              <a:rPr lang="pl-PL" b="1" i="1" dirty="0" err="1"/>
              <a:t>nemo</a:t>
            </a:r>
            <a:r>
              <a:rPr lang="pl-PL" b="1" i="1" dirty="0"/>
              <a:t> </a:t>
            </a:r>
            <a:r>
              <a:rPr lang="pl-PL" b="1" i="1" dirty="0" err="1"/>
              <a:t>se</a:t>
            </a:r>
            <a:r>
              <a:rPr lang="pl-PL" b="1" i="1" dirty="0"/>
              <a:t> </a:t>
            </a:r>
            <a:r>
              <a:rPr lang="pl-PL" b="1" i="1" dirty="0" err="1"/>
              <a:t>ipsum</a:t>
            </a:r>
            <a:r>
              <a:rPr lang="pl-PL" b="1" i="1" dirty="0"/>
              <a:t> </a:t>
            </a:r>
            <a:r>
              <a:rPr lang="pl-PL" b="1" i="1" dirty="0" err="1"/>
              <a:t>accusare</a:t>
            </a:r>
            <a:r>
              <a:rPr lang="pl-PL" b="1" i="1" dirty="0"/>
              <a:t> </a:t>
            </a:r>
            <a:r>
              <a:rPr lang="pl-PL" b="1" i="1" dirty="0" err="1"/>
              <a:t>tenetur</a:t>
            </a:r>
            <a:r>
              <a:rPr lang="pl-PL" dirty="0"/>
              <a:t>. </a:t>
            </a:r>
          </a:p>
          <a:p>
            <a:pPr marL="0" indent="0">
              <a:buNone/>
            </a:pPr>
            <a:endParaRPr lang="pl-PL" dirty="0"/>
          </a:p>
          <a:p>
            <a:r>
              <a:rPr lang="pl-PL" dirty="0"/>
              <a:t>Pomimo to, oskarżony obowiązany jest znosić </a:t>
            </a:r>
            <a:r>
              <a:rPr lang="pl-PL" b="1" dirty="0"/>
              <a:t>pewne działania organów postępowania</a:t>
            </a:r>
            <a:r>
              <a:rPr lang="pl-PL" dirty="0"/>
              <a:t>. Oskarżony jest obowiązany poddać się:</a:t>
            </a:r>
          </a:p>
          <a:p>
            <a:pPr marL="0" indent="0">
              <a:buNone/>
            </a:pPr>
            <a:endParaRPr lang="pl-PL" dirty="0"/>
          </a:p>
          <a:p>
            <a:pPr marL="0" lvl="0" indent="0" algn="just">
              <a:buNone/>
            </a:pPr>
            <a:r>
              <a:rPr lang="pl-PL" dirty="0"/>
              <a:t>1. oględzinom zewnętrznym ciała oraz innym badaniom niepołączonym z naruszeniem integralności ciała; wolno także w szczególności od oskarżonego pobrać odciski, fotografować go oraz okazać w celach rozpoznawczych innym osobom,</a:t>
            </a:r>
          </a:p>
          <a:p>
            <a:pPr marL="0" lvl="0" indent="0" algn="just">
              <a:buNone/>
            </a:pPr>
            <a:r>
              <a:rPr lang="pl-PL" dirty="0"/>
              <a:t>2. </a:t>
            </a:r>
            <a:r>
              <a:rPr lang="pl-PL" b="1" dirty="0"/>
              <a:t>badaniom psychologicznym i psychiatrycznym</a:t>
            </a:r>
            <a:r>
              <a:rPr lang="pl-PL" dirty="0"/>
              <a:t> oraz badaniom połączonym z dokonaniem zabiegów na jego ciele, z wyjątkiem chirurgicznych, pod warunkiem, że dokonywane są przez uprawnionego do tego pracownika służby zdrowia z zachowaniem wskazań wiedzy lekarskiej i nie zagrażają zdrowiu oskarżonego, jeżeli przeprowadzenie tych badań jest nieodzowne; w szczególności oskarżony jest obowiązany przy zachowaniu tych warunków poddać się pobraniu krwi, włosów lub wydzielin organizmu z zastrzeżeniem pkt 3,</a:t>
            </a:r>
          </a:p>
          <a:p>
            <a:pPr marL="0" lvl="0" indent="0" algn="just">
              <a:buNone/>
            </a:pPr>
            <a:r>
              <a:rPr lang="pl-PL" dirty="0"/>
              <a:t>3. pobraniu przez funkcjonariusza Policji wymazu ze śluzówki policzków, jeżeli jest to nieodzowne i nie zachodzi obawa, że zagrażałoby to zdrowiu oskarżonego lub innych osób (art. 74 § 2 k.p.k.).</a:t>
            </a:r>
          </a:p>
          <a:p>
            <a:endParaRPr lang="pl-PL" dirty="0"/>
          </a:p>
        </p:txBody>
      </p:sp>
    </p:spTree>
    <p:extLst>
      <p:ext uri="{BB962C8B-B14F-4D97-AF65-F5344CB8AC3E}">
        <p14:creationId xmlns:p14="http://schemas.microsoft.com/office/powerpoint/2010/main" val="2233139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Obowiązki oskarżonego</a:t>
            </a:r>
          </a:p>
        </p:txBody>
      </p:sp>
      <p:sp>
        <p:nvSpPr>
          <p:cNvPr id="3" name="Content Placeholder 2"/>
          <p:cNvSpPr>
            <a:spLocks noGrp="1"/>
          </p:cNvSpPr>
          <p:nvPr>
            <p:ph idx="1"/>
          </p:nvPr>
        </p:nvSpPr>
        <p:spPr/>
        <p:txBody>
          <a:bodyPr/>
          <a:lstStyle/>
          <a:p>
            <a:pPr algn="just"/>
            <a:r>
              <a:rPr lang="pl-PL" b="1" dirty="0"/>
              <a:t>Obowiązek stawiennictwa </a:t>
            </a:r>
            <a:r>
              <a:rPr lang="pl-PL" dirty="0"/>
              <a:t>na każde wezwanie (art. 75 </a:t>
            </a:r>
            <a:r>
              <a:rPr lang="pl-PL" sz="2800" dirty="0"/>
              <a:t>§ 1 k.p.k.)</a:t>
            </a:r>
          </a:p>
          <a:p>
            <a:pPr algn="just"/>
            <a:r>
              <a:rPr lang="pl-PL" b="1" dirty="0"/>
              <a:t>Obowiązek zawiadamiania o każdej zmianie swojego miejsca zamieszkania lub pobytu trwającego dłużej niż 7 dni</a:t>
            </a:r>
            <a:r>
              <a:rPr lang="pl-PL" dirty="0"/>
              <a:t>, w tym także z powodu pozbawienia wolności w innej sprawie, jak również o każdej zmianie danych umożliwiających kontaktowanie się, wskazanych w art. 213 § 1 k.p.k., o których wie, że są znane organowi prowadzącemu postępowanie.</a:t>
            </a:r>
          </a:p>
        </p:txBody>
      </p:sp>
    </p:spTree>
    <p:extLst>
      <p:ext uri="{BB962C8B-B14F-4D97-AF65-F5344CB8AC3E}">
        <p14:creationId xmlns:p14="http://schemas.microsoft.com/office/powerpoint/2010/main" val="39737454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484784"/>
            <a:ext cx="8892480" cy="3308598"/>
          </a:xfrm>
          <a:prstGeom prst="rect">
            <a:avLst/>
          </a:prstGeom>
          <a:noFill/>
        </p:spPr>
        <p:txBody>
          <a:bodyPr wrap="square" rtlCol="0">
            <a:spAutoFit/>
          </a:bodyPr>
          <a:lstStyle/>
          <a:p>
            <a:r>
              <a:rPr lang="pl-PL" sz="2300" b="1" dirty="0"/>
              <a:t>Odmowa poddania się czynnościom</a:t>
            </a:r>
            <a:r>
              <a:rPr lang="pl-PL" sz="2300" dirty="0"/>
              <a:t>                      może skutkować zatrzymaniem i przymusowym doprowadzeniem oskarżonego, nawet z zastosowaniem siły fizycznej lub środków technicznych służących obezwładnieniu, w zakresie niezbędnym do wykonania danej czynności (art. 75 § 3a k.p.k.).</a:t>
            </a:r>
          </a:p>
          <a:p>
            <a:endParaRPr lang="pl-PL" sz="2300" dirty="0"/>
          </a:p>
          <a:p>
            <a:r>
              <a:rPr lang="pl-PL" sz="2300" b="1" dirty="0"/>
              <a:t>Nieusprawiedliwione niestawiennictwo                  </a:t>
            </a:r>
            <a:r>
              <a:rPr lang="pl-PL" sz="2300" dirty="0"/>
              <a:t>może skutkować </a:t>
            </a:r>
            <a:r>
              <a:rPr lang="pl-PL" sz="2400" dirty="0"/>
              <a:t>jego zatrzymaniem i przymusowym doprowadzeniem do organu wzywającego. </a:t>
            </a:r>
            <a:endParaRPr lang="pl-PL" sz="2300" dirty="0"/>
          </a:p>
        </p:txBody>
      </p:sp>
      <p:sp>
        <p:nvSpPr>
          <p:cNvPr id="3" name="Right Arrow 2"/>
          <p:cNvSpPr/>
          <p:nvPr/>
        </p:nvSpPr>
        <p:spPr>
          <a:xfrm>
            <a:off x="5652120" y="146882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ight Arrow 3"/>
          <p:cNvSpPr/>
          <p:nvPr/>
        </p:nvSpPr>
        <p:spPr>
          <a:xfrm>
            <a:off x="5796136" y="354477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5899786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pPr algn="ctr"/>
            <a:r>
              <a:rPr lang="pl-PL" dirty="0"/>
              <a:t>Pokrzywdzony</a:t>
            </a:r>
          </a:p>
        </p:txBody>
      </p:sp>
      <p:sp>
        <p:nvSpPr>
          <p:cNvPr id="3" name="Content Placeholder 2"/>
          <p:cNvSpPr>
            <a:spLocks noGrp="1"/>
          </p:cNvSpPr>
          <p:nvPr>
            <p:ph idx="1"/>
          </p:nvPr>
        </p:nvSpPr>
        <p:spPr>
          <a:xfrm>
            <a:off x="467544" y="2348880"/>
            <a:ext cx="8229600" cy="3744416"/>
          </a:xfrm>
        </p:spPr>
        <p:txBody>
          <a:bodyPr>
            <a:normAutofit lnSpcReduction="10000"/>
          </a:bodyPr>
          <a:lstStyle/>
          <a:p>
            <a:pPr algn="just"/>
            <a:r>
              <a:rPr lang="pl-PL" dirty="0"/>
              <a:t>Osoba fizyczna lub prawna, której dobro prawne zostało bezpośrednio naruszone lub zagrożone przez przestępstwo </a:t>
            </a:r>
            <a:r>
              <a:rPr lang="pl-PL" b="1" dirty="0"/>
              <a:t>(art. 49 § 1 k.p.k.)</a:t>
            </a:r>
          </a:p>
          <a:p>
            <a:pPr algn="just"/>
            <a:r>
              <a:rPr lang="pl-PL" dirty="0"/>
              <a:t>  Pokrzywdzonym może być także niemająca osobowości prawnej:</a:t>
            </a:r>
          </a:p>
          <a:p>
            <a:pPr algn="just"/>
            <a:r>
              <a:rPr lang="pl-PL" dirty="0"/>
              <a:t>1) instytucja państwowa lub samorządowa;</a:t>
            </a:r>
          </a:p>
          <a:p>
            <a:pPr algn="just"/>
            <a:r>
              <a:rPr lang="pl-PL" dirty="0"/>
              <a:t>2) inna jednostka organizacyjna, której odrębne przepisy przyznają zdolność prawną </a:t>
            </a:r>
            <a:r>
              <a:rPr lang="pl-PL" b="1" dirty="0"/>
              <a:t>(art. 49 § 2 k.p.k.)</a:t>
            </a:r>
            <a:r>
              <a:rPr lang="pl-PL" dirty="0"/>
              <a:t> </a:t>
            </a:r>
          </a:p>
          <a:p>
            <a:pPr algn="just"/>
            <a:endParaRPr lang="pl-PL" b="1" dirty="0"/>
          </a:p>
          <a:p>
            <a:pPr algn="just"/>
            <a:endParaRPr lang="pl-PL" b="1" dirty="0"/>
          </a:p>
        </p:txBody>
      </p:sp>
    </p:spTree>
    <p:extLst>
      <p:ext uri="{BB962C8B-B14F-4D97-AF65-F5344CB8AC3E}">
        <p14:creationId xmlns:p14="http://schemas.microsoft.com/office/powerpoint/2010/main" val="152570215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p:txBody>
          <a:bodyPr>
            <a:normAutofit fontScale="77500" lnSpcReduction="20000"/>
          </a:bodyPr>
          <a:lstStyle/>
          <a:p>
            <a:pPr algn="just"/>
            <a:r>
              <a:rPr lang="pl-PL" dirty="0"/>
              <a:t>Za pokrzywdzonego uważa się także </a:t>
            </a:r>
            <a:r>
              <a:rPr lang="pl-PL" b="1" dirty="0"/>
              <a:t>zakład ubezpieczeń</a:t>
            </a:r>
            <a:r>
              <a:rPr lang="pl-PL" dirty="0"/>
              <a:t> w zakresie w jakim pokrył szkodę wyrządzoną pokrzywdzonemu przez przestępstwo lub jest zobowiązany do jej pokrycia (art. 49 § 3 k.p.k.).</a:t>
            </a:r>
          </a:p>
          <a:p>
            <a:pPr algn="just"/>
            <a:r>
              <a:rPr lang="pl-PL" dirty="0"/>
              <a:t>Prawa pokrzywdzonego mogą zaś wykonywać: </a:t>
            </a:r>
          </a:p>
          <a:p>
            <a:pPr marL="514350" lvl="0" indent="-514350" algn="just">
              <a:buAutoNum type="arabicPeriod"/>
            </a:pPr>
            <a:r>
              <a:rPr lang="pl-PL" b="1" dirty="0"/>
              <a:t>organy Państwowej Inspekcji Pracy</a:t>
            </a:r>
            <a:r>
              <a:rPr lang="pl-PL" dirty="0"/>
              <a:t>, w sprawach o przestępstwa przeciwko prawom osób wykonujących pracę zarobkową, o których mowa w art. 218-221 oraz w art. 225 § 2 k.k., jeżeli w zakresie swego działania ujawniły przestępstwo lub wystąpiły o wszczęcie postępowania (art. 49 § 3a k.p.k.),</a:t>
            </a:r>
          </a:p>
          <a:p>
            <a:pPr marL="514350" lvl="0" indent="-514350" algn="just">
              <a:buAutoNum type="arabicPeriod"/>
            </a:pPr>
            <a:r>
              <a:rPr lang="pl-PL" b="1" dirty="0"/>
              <a:t>organy kontroli państwowej</a:t>
            </a:r>
            <a:r>
              <a:rPr lang="pl-PL" dirty="0"/>
              <a:t> w sprawach o przestępstwa, którymi wyrządzono szkodę w mieniu instytucji lub jednostki organizacyjnej, o której mowa w art. 49 § 2 k.p.k., jeżeli nie działa organ pokrzywdzonej instytucji lub jednostki organizacyjnej, ale jedynie wówczas gdy organy kontroli państwowej w zakresie swojego działania ujawniły przestępstwo lub wystąpiły o wszczęcie postępowania.</a:t>
            </a:r>
          </a:p>
          <a:p>
            <a:endParaRPr lang="pl-PL" dirty="0"/>
          </a:p>
        </p:txBody>
      </p:sp>
    </p:spTree>
    <p:extLst>
      <p:ext uri="{BB962C8B-B14F-4D97-AF65-F5344CB8AC3E}">
        <p14:creationId xmlns:p14="http://schemas.microsoft.com/office/powerpoint/2010/main" val="238541681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a:t>Pokrzywdzony</a:t>
            </a:r>
          </a:p>
        </p:txBody>
      </p:sp>
      <p:sp>
        <p:nvSpPr>
          <p:cNvPr id="3" name="Content Placeholder 2"/>
          <p:cNvSpPr>
            <a:spLocks noGrp="1"/>
          </p:cNvSpPr>
          <p:nvPr>
            <p:ph idx="1"/>
          </p:nvPr>
        </p:nvSpPr>
        <p:spPr>
          <a:xfrm>
            <a:off x="457200" y="1935480"/>
            <a:ext cx="8229600" cy="4517856"/>
          </a:xfrm>
        </p:spPr>
        <p:txBody>
          <a:bodyPr>
            <a:normAutofit fontScale="92500" lnSpcReduction="10000"/>
          </a:bodyPr>
          <a:lstStyle/>
          <a:p>
            <a:pPr algn="just"/>
            <a:r>
              <a:rPr lang="pl-PL" dirty="0"/>
              <a:t>Posiada status strony postępowania przygotowawczego i ze względu na to przysługuje mu szereg uprawnień na tym etapie postępowania, o czym jest pouczany przed pierwszym przesłuchaniem</a:t>
            </a:r>
          </a:p>
          <a:p>
            <a:pPr algn="just"/>
            <a:r>
              <a:rPr lang="pl-PL" dirty="0"/>
              <a:t>Przykładowe uprawnienia:</a:t>
            </a:r>
          </a:p>
          <a:p>
            <a:pPr algn="just">
              <a:buFontTx/>
              <a:buChar char="-"/>
            </a:pPr>
            <a:r>
              <a:rPr lang="pl-PL" dirty="0"/>
              <a:t>składanie wniosków o dokonanie czynności śledztwa,</a:t>
            </a:r>
          </a:p>
          <a:p>
            <a:pPr algn="just">
              <a:buFontTx/>
              <a:buChar char="-"/>
            </a:pPr>
            <a:r>
              <a:rPr lang="pl-PL" dirty="0"/>
              <a:t>korzystania z pomocy pełnomocnika,</a:t>
            </a:r>
          </a:p>
          <a:p>
            <a:pPr algn="just">
              <a:buFontTx/>
              <a:buChar char="-"/>
            </a:pPr>
            <a:r>
              <a:rPr lang="pl-PL" dirty="0"/>
              <a:t>wyrażenie zgody na skierowanie sprawy do mediacji,</a:t>
            </a:r>
          </a:p>
          <a:p>
            <a:pPr algn="just">
              <a:buFontTx/>
              <a:buChar char="-"/>
            </a:pPr>
            <a:r>
              <a:rPr lang="pl-PL" dirty="0"/>
              <a:t>złożenie zażalenia na odmowę wszczęcia śledztwa lub dochodzenia oraz na umorzenie postępowania przygotowawczego.</a:t>
            </a:r>
          </a:p>
          <a:p>
            <a:pPr algn="just"/>
            <a:r>
              <a:rPr lang="pl-PL" dirty="0"/>
              <a:t>Zob. art. 300 § 2 k.p.k.</a:t>
            </a:r>
          </a:p>
          <a:p>
            <a:pPr algn="just">
              <a:buFontTx/>
              <a:buChar char="-"/>
            </a:pPr>
            <a:endParaRPr lang="pl-PL" dirty="0"/>
          </a:p>
          <a:p>
            <a:pPr algn="just">
              <a:buFontTx/>
              <a:buChar char="-"/>
            </a:pPr>
            <a:endParaRPr lang="pl-PL" dirty="0"/>
          </a:p>
          <a:p>
            <a:pPr algn="just"/>
            <a:endParaRPr lang="pl-PL" dirty="0"/>
          </a:p>
          <a:p>
            <a:pPr algn="just"/>
            <a:endParaRPr lang="pl-PL" dirty="0"/>
          </a:p>
          <a:p>
            <a:pPr marL="0" indent="0" algn="just">
              <a:buNone/>
            </a:pPr>
            <a:endParaRPr lang="pl-PL" dirty="0"/>
          </a:p>
        </p:txBody>
      </p:sp>
    </p:spTree>
    <p:extLst>
      <p:ext uri="{BB962C8B-B14F-4D97-AF65-F5344CB8AC3E}">
        <p14:creationId xmlns:p14="http://schemas.microsoft.com/office/powerpoint/2010/main" val="1031492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64A7ED-C21C-D798-EF7B-E1845F795BC2}"/>
              </a:ext>
            </a:extLst>
          </p:cNvPr>
          <p:cNvSpPr>
            <a:spLocks noGrp="1"/>
          </p:cNvSpPr>
          <p:nvPr>
            <p:ph type="title"/>
          </p:nvPr>
        </p:nvSpPr>
        <p:spPr/>
        <p:txBody>
          <a:bodyPr>
            <a:normAutofit/>
          </a:bodyPr>
          <a:lstStyle/>
          <a:p>
            <a:pPr algn="ctr"/>
            <a:r>
              <a:rPr lang="pl-PL" sz="3600" dirty="0"/>
              <a:t>Prawo do złożenia wniosku o orzeczenie środka kompensacyjnego i środka karnego</a:t>
            </a:r>
          </a:p>
        </p:txBody>
      </p:sp>
      <p:sp>
        <p:nvSpPr>
          <p:cNvPr id="4" name="Rectangle 1">
            <a:extLst>
              <a:ext uri="{FF2B5EF4-FFF2-40B4-BE49-F238E27FC236}">
                <a16:creationId xmlns:a16="http://schemas.microsoft.com/office/drawing/2014/main" id="{7C4D55CF-BD47-9DD7-82D3-0145A8B7B2D3}"/>
              </a:ext>
            </a:extLst>
          </p:cNvPr>
          <p:cNvSpPr>
            <a:spLocks noGrp="1" noChangeArrowheads="1"/>
          </p:cNvSpPr>
          <p:nvPr>
            <p:ph idx="1"/>
          </p:nvPr>
        </p:nvSpPr>
        <p:spPr bwMode="auto">
          <a:xfrm>
            <a:off x="46543" y="2420888"/>
            <a:ext cx="864096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2400" b="0" i="0" u="none" strike="noStrike" cap="none" normalizeH="0" baseline="0" dirty="0">
                <a:ln>
                  <a:noFill/>
                </a:ln>
                <a:solidFill>
                  <a:schemeClr val="tx1"/>
                </a:solidFill>
                <a:effectLst/>
                <a:latin typeface="Arial" panose="020B0604020202020204" pitchFamily="34" charset="0"/>
              </a:rPr>
              <a:t>Art.  49a.  [Termin do złożenia wniosku o orzeczenie obowiązku naprawienia szkody oraz wniosku o orzeczenie zakazu kontaktowania się]</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2400" b="0" i="0" u="none" strike="noStrike" cap="none" normalizeH="0" baseline="0" dirty="0">
                <a:ln>
                  <a:noFill/>
                </a:ln>
                <a:solidFill>
                  <a:schemeClr val="tx1"/>
                </a:solidFill>
                <a:effectLst/>
                <a:latin typeface="Arial" panose="020B0604020202020204" pitchFamily="34" charset="0"/>
              </a:rPr>
              <a:t>§  1. Pokrzywdzony, a także prokurator, może aż do zamknięcia przewodu sądowego na rozprawie głównej złożyć wniosek, o którym mowa w art. 46 § 1 Kodeksu karnego.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altLang="pl-PL" sz="2400" b="1" i="1" u="none" strike="noStrike" cap="none" normalizeH="0" baseline="0" dirty="0">
                <a:ln>
                  <a:noFill/>
                </a:ln>
                <a:solidFill>
                  <a:schemeClr val="tx1"/>
                </a:solidFill>
                <a:effectLst/>
                <a:latin typeface="Arial" panose="020B0604020202020204" pitchFamily="34" charset="0"/>
              </a:rPr>
              <a:t>(Nowelizacja</a:t>
            </a:r>
            <a:r>
              <a:rPr kumimoji="0" lang="pl-PL" altLang="pl-PL" sz="2400" b="1" u="none" strike="noStrike" cap="none" normalizeH="0" baseline="0" dirty="0">
                <a:ln>
                  <a:noFill/>
                </a:ln>
                <a:solidFill>
                  <a:schemeClr val="tx1"/>
                </a:solidFill>
                <a:effectLst/>
                <a:latin typeface="Arial" panose="020B0604020202020204" pitchFamily="34" charset="0"/>
              </a:rPr>
              <a:t>!) §</a:t>
            </a:r>
            <a:r>
              <a:rPr kumimoji="0" lang="pl-PL" altLang="pl-PL" sz="2400" b="0" i="0" u="none" strike="noStrike" cap="none" normalizeH="0" baseline="0" dirty="0">
                <a:ln>
                  <a:noFill/>
                </a:ln>
                <a:solidFill>
                  <a:schemeClr val="tx1"/>
                </a:solidFill>
                <a:effectLst/>
                <a:latin typeface="Arial" panose="020B0604020202020204" pitchFamily="34" charset="0"/>
              </a:rPr>
              <a:t>  2. Pokrzywdzony może aż do zamknięcia przewodu sądowego na rozprawie głównej złożyć wniosek, o którym mowa w art. 41a § 1a Kodeksu karnego.</a:t>
            </a:r>
          </a:p>
        </p:txBody>
      </p:sp>
    </p:spTree>
    <p:extLst>
      <p:ext uri="{BB962C8B-B14F-4D97-AF65-F5344CB8AC3E}">
        <p14:creationId xmlns:p14="http://schemas.microsoft.com/office/powerpoint/2010/main" val="369704091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1143000"/>
          </a:xfrm>
        </p:spPr>
        <p:txBody>
          <a:bodyPr>
            <a:normAutofit fontScale="90000"/>
          </a:bodyPr>
          <a:lstStyle/>
          <a:p>
            <a:pPr algn="ctr"/>
            <a:r>
              <a:rPr lang="pl-PL" sz="3300" dirty="0">
                <a:latin typeface="+mn-lt"/>
              </a:rPr>
              <a:t>Prawo do złożenia wniosku o przeprowadzenie czynności w postępowaniu przygotowawczym </a:t>
            </a:r>
          </a:p>
        </p:txBody>
      </p:sp>
      <p:sp>
        <p:nvSpPr>
          <p:cNvPr id="3" name="Symbol zastępczy zawartości 2"/>
          <p:cNvSpPr>
            <a:spLocks noGrp="1"/>
          </p:cNvSpPr>
          <p:nvPr>
            <p:ph idx="1"/>
          </p:nvPr>
        </p:nvSpPr>
        <p:spPr/>
        <p:txBody>
          <a:bodyPr>
            <a:normAutofit fontScale="92500"/>
          </a:bodyPr>
          <a:lstStyle/>
          <a:p>
            <a:pPr algn="just"/>
            <a:r>
              <a:rPr lang="pl-PL" dirty="0"/>
              <a:t>Inkwizycyjny charakter postępowania przygotowawczego nie wyłącza prawa stron do złożenia wniosku dowodowego. Zastosowanie ma art. 167 – dowody przeprowadza się na wniosek stron lub z urzędu. </a:t>
            </a:r>
          </a:p>
          <a:p>
            <a:pPr algn="just"/>
            <a:r>
              <a:rPr lang="pl-PL" dirty="0"/>
              <a:t>Art. 315 § 1 k.p.k. – Podejrzany i jego obrońca oraz pokrzywdzony i jego pełnomocnik mogą składać wnioski o dokonanie czynności śledztwa (dot. także dochodzenia).  </a:t>
            </a:r>
          </a:p>
          <a:p>
            <a:pPr algn="just"/>
            <a:r>
              <a:rPr lang="pl-PL" dirty="0"/>
              <a:t>Art. 316 § 3 k.p.k. – prawo do żądania przesłuchania świadka przez sąd, jeżeli istnieje niebezpieczeństwo, że nie będzie można go przesłuchać na rozprawie. </a:t>
            </a:r>
          </a:p>
          <a:p>
            <a:pPr algn="just"/>
            <a:endParaRPr lang="pl-PL" dirty="0"/>
          </a:p>
          <a:p>
            <a:pPr algn="just"/>
            <a:endParaRPr lang="pl-PL" dirty="0"/>
          </a:p>
        </p:txBody>
      </p:sp>
    </p:spTree>
    <p:extLst>
      <p:ext uri="{BB962C8B-B14F-4D97-AF65-F5344CB8AC3E}">
        <p14:creationId xmlns:p14="http://schemas.microsoft.com/office/powerpoint/2010/main" val="10477198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251520" y="1556792"/>
            <a:ext cx="8784976" cy="5184576"/>
          </a:xfrm>
        </p:spPr>
        <p:txBody>
          <a:bodyPr>
            <a:normAutofit fontScale="70000" lnSpcReduction="20000"/>
          </a:bodyPr>
          <a:lstStyle/>
          <a:p>
            <a:pPr marL="514350" indent="-514350" algn="just">
              <a:lnSpc>
                <a:spcPct val="120000"/>
              </a:lnSpc>
              <a:buFont typeface="+mj-lt"/>
              <a:buAutoNum type="arabicPeriod"/>
            </a:pPr>
            <a:r>
              <a:rPr lang="pl-PL" sz="2200" dirty="0"/>
              <a:t>Art. 315 </a:t>
            </a:r>
            <a:r>
              <a:rPr lang="pl-PL" dirty="0"/>
              <a:t>§ 2 k.p.k. – „</a:t>
            </a:r>
            <a:r>
              <a:rPr lang="pl-PL" b="1" dirty="0"/>
              <a:t>czynności wnioskowe</a:t>
            </a:r>
            <a:r>
              <a:rPr lang="pl-PL" dirty="0"/>
              <a:t>” stronie, która złożyła wniosek oraz jej obrońcy lub pełnomocnikowi nie można odmówić wzięcia udziału w czynności, jeżeli tego żądają. Można jednak nie sprowadzać podejrzanego pozbawionego wolności, jeżeli spowodowałoby to poważne trudności. </a:t>
            </a:r>
          </a:p>
          <a:p>
            <a:pPr lvl="1" algn="just">
              <a:lnSpc>
                <a:spcPct val="120000"/>
              </a:lnSpc>
            </a:pPr>
            <a:r>
              <a:rPr lang="pl-PL" dirty="0"/>
              <a:t>uprawniony do udziału w czynności powinien zostać o niej powiadomiony zgodnie z art. 117 k.p.k. </a:t>
            </a:r>
          </a:p>
          <a:p>
            <a:pPr lvl="1" algn="just">
              <a:lnSpc>
                <a:spcPct val="120000"/>
              </a:lnSpc>
            </a:pPr>
            <a:r>
              <a:rPr lang="pl-PL" dirty="0"/>
              <a:t>„Poważne trudności” to np. znaczna odległość między miejscem, gdzie przebywa podejrzany a miejscem przeprowadzenia czynności. </a:t>
            </a:r>
          </a:p>
          <a:p>
            <a:pPr lvl="1" algn="just">
              <a:lnSpc>
                <a:spcPct val="120000"/>
              </a:lnSpc>
            </a:pPr>
            <a:r>
              <a:rPr lang="pl-PL" dirty="0"/>
              <a:t>Jeżeli strona złożyła wniosek, ale nie uczestniczyła w czynności nie można jej odmówić udostępnienia akt w tym zakresie (np. protokołu przesłuchania – por. art. 157 § 3)</a:t>
            </a:r>
          </a:p>
          <a:p>
            <a:pPr marL="514350" indent="-514350" algn="just">
              <a:lnSpc>
                <a:spcPct val="120000"/>
              </a:lnSpc>
              <a:buFont typeface="+mj-lt"/>
              <a:buAutoNum type="arabicPeriod"/>
            </a:pPr>
            <a:r>
              <a:rPr lang="pl-PL" dirty="0"/>
              <a:t>Art. 316  §  1 – prawo do udziału w </a:t>
            </a:r>
            <a:r>
              <a:rPr lang="pl-PL" b="1" u="sng" dirty="0"/>
              <a:t>czynnościach niepowtarzalnych </a:t>
            </a:r>
            <a:r>
              <a:rPr lang="pl-PL" dirty="0"/>
              <a:t>(chyba że zachodzi niebezpieczeństwo utraty lub zniekształcenia dowodu)</a:t>
            </a:r>
          </a:p>
          <a:p>
            <a:pPr lvl="1" algn="just">
              <a:lnSpc>
                <a:spcPct val="120000"/>
              </a:lnSpc>
            </a:pPr>
            <a:r>
              <a:rPr lang="pl-PL" dirty="0"/>
              <a:t>art. 316 § 2 – podejrzanego pozbawionego wolności nie sprowadza się, wtedy gdy zwłoka grozi utratą lub zniekształceniem dowodu. </a:t>
            </a:r>
          </a:p>
        </p:txBody>
      </p:sp>
    </p:spTree>
    <p:extLst>
      <p:ext uri="{BB962C8B-B14F-4D97-AF65-F5344CB8AC3E}">
        <p14:creationId xmlns:p14="http://schemas.microsoft.com/office/powerpoint/2010/main" val="253882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60648"/>
            <a:ext cx="8229600" cy="1143000"/>
          </a:xfrm>
        </p:spPr>
        <p:txBody>
          <a:bodyPr>
            <a:normAutofit/>
          </a:bodyPr>
          <a:lstStyle/>
          <a:p>
            <a:pPr algn="ctr"/>
            <a:r>
              <a:rPr lang="pl-PL" sz="3300" dirty="0">
                <a:latin typeface="+mn-lt"/>
              </a:rPr>
              <a:t>Prawo do udziału w czynnościach postępowania przygotowawczego </a:t>
            </a:r>
          </a:p>
        </p:txBody>
      </p:sp>
      <p:sp>
        <p:nvSpPr>
          <p:cNvPr id="3" name="Symbol zastępczy zawartości 2"/>
          <p:cNvSpPr>
            <a:spLocks noGrp="1"/>
          </p:cNvSpPr>
          <p:nvPr>
            <p:ph idx="1"/>
          </p:nvPr>
        </p:nvSpPr>
        <p:spPr>
          <a:xfrm>
            <a:off x="457200" y="1628800"/>
            <a:ext cx="8229600" cy="4695800"/>
          </a:xfrm>
        </p:spPr>
        <p:txBody>
          <a:bodyPr>
            <a:normAutofit fontScale="77500" lnSpcReduction="20000"/>
          </a:bodyPr>
          <a:lstStyle/>
          <a:p>
            <a:pPr marL="514350" indent="-514350" algn="just">
              <a:lnSpc>
                <a:spcPct val="120000"/>
              </a:lnSpc>
              <a:buFont typeface="+mj-lt"/>
              <a:buAutoNum type="arabicPeriod" startAt="3"/>
            </a:pPr>
            <a:r>
              <a:rPr lang="pl-PL" dirty="0"/>
              <a:t>Art. 317 </a:t>
            </a:r>
            <a:r>
              <a:rPr lang="pl-PL" sz="2400" dirty="0"/>
              <a:t>§ 1 – prawo do udziału w innych czynnościach niż powyższe, jeżeli strony zgłosiły takie żądanie</a:t>
            </a:r>
          </a:p>
          <a:p>
            <a:pPr lvl="1" algn="just">
              <a:lnSpc>
                <a:spcPct val="120000"/>
              </a:lnSpc>
            </a:pPr>
            <a:r>
              <a:rPr lang="pl-PL" dirty="0"/>
              <a:t>w szczególnie uzasadnionym wypadku prokurator może odmówić dopuszczenia do udziału w czynności ze względu na interes śledztwa albo może odmówić sprowadzenia podejrzanego pozbawionego wolności gdy spowodowałoby to poważne trudności. </a:t>
            </a:r>
          </a:p>
          <a:p>
            <a:pPr marL="514350" indent="-514350" algn="just">
              <a:lnSpc>
                <a:spcPct val="120000"/>
              </a:lnSpc>
              <a:buFont typeface="+mj-lt"/>
              <a:buAutoNum type="arabicPeriod" startAt="3"/>
            </a:pPr>
            <a:r>
              <a:rPr lang="pl-PL" dirty="0"/>
              <a:t>Art. 318 – prawo do zapoznania się z opinią biegłego i uczestniczeniu w przesłuchaniu biegłego. </a:t>
            </a:r>
          </a:p>
          <a:p>
            <a:pPr marL="514350" indent="-514350" algn="just">
              <a:lnSpc>
                <a:spcPct val="120000"/>
              </a:lnSpc>
              <a:buFont typeface="+mj-lt"/>
              <a:buAutoNum type="arabicPeriod" startAt="3"/>
            </a:pPr>
            <a:r>
              <a:rPr lang="pl-PL" dirty="0"/>
              <a:t>Art. 185a, 185b, 185c, 316 </a:t>
            </a:r>
            <a:r>
              <a:rPr lang="pl-PL" sz="2400" dirty="0"/>
              <a:t>§ 3 – uprawnienie do wzięcia udziału w sądowym przesłuchaniu świadka w toku postępowania przygotowawczego </a:t>
            </a:r>
          </a:p>
          <a:p>
            <a:pPr lvl="1" algn="just">
              <a:lnSpc>
                <a:spcPct val="120000"/>
              </a:lnSpc>
            </a:pPr>
            <a:r>
              <a:rPr lang="pl-PL" dirty="0"/>
              <a:t>w przypadku sądowego przesłuchania świadka z art. 185a – 185c </a:t>
            </a:r>
            <a:r>
              <a:rPr lang="pl-PL" b="1" dirty="0"/>
              <a:t>podejrzany nie ma prawa do wzięcia udziału w czynności! Uczestniczy w niej obrońca podejrzanego </a:t>
            </a:r>
            <a:endParaRPr lang="pl-PL" dirty="0"/>
          </a:p>
          <a:p>
            <a:endParaRPr lang="pl-PL" dirty="0"/>
          </a:p>
        </p:txBody>
      </p:sp>
    </p:spTree>
    <p:extLst>
      <p:ext uri="{BB962C8B-B14F-4D97-AF65-F5344CB8AC3E}">
        <p14:creationId xmlns:p14="http://schemas.microsoft.com/office/powerpoint/2010/main" val="42247869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548680"/>
            <a:ext cx="8229600" cy="1143000"/>
          </a:xfrm>
        </p:spPr>
        <p:txBody>
          <a:bodyPr>
            <a:normAutofit fontScale="90000"/>
          </a:bodyPr>
          <a:lstStyle/>
          <a:p>
            <a:pPr algn="ctr"/>
            <a:r>
              <a:rPr lang="pl-PL" sz="3300" dirty="0">
                <a:latin typeface="+mn-lt"/>
              </a:rPr>
              <a:t>Prawo do zaskarżenia rozstrzygnięć wydawanych w postępowaniu przygotowawczym </a:t>
            </a:r>
          </a:p>
        </p:txBody>
      </p:sp>
      <p:sp>
        <p:nvSpPr>
          <p:cNvPr id="3" name="Symbol zastępczy zawartości 2"/>
          <p:cNvSpPr>
            <a:spLocks noGrp="1"/>
          </p:cNvSpPr>
          <p:nvPr>
            <p:ph idx="1"/>
          </p:nvPr>
        </p:nvSpPr>
        <p:spPr/>
        <p:txBody>
          <a:bodyPr>
            <a:normAutofit/>
          </a:bodyPr>
          <a:lstStyle/>
          <a:p>
            <a:pPr algn="just"/>
            <a:r>
              <a:rPr lang="pl-PL" dirty="0"/>
              <a:t>Stosownie do art. 306 </a:t>
            </a:r>
            <a:r>
              <a:rPr lang="pl-PL" sz="2800" dirty="0"/>
              <a:t>§ 1 pkt 1 oraz </a:t>
            </a:r>
            <a:r>
              <a:rPr lang="pl-PL" sz="2400" dirty="0"/>
              <a:t>§ 1 a pkt 1 pokrzywdzony ma prawo do wniesienia zażalenia na postanowienie o odmowie wszczęcia postępowania oraz postanowienie o jego umorzeniu. </a:t>
            </a:r>
            <a:endParaRPr lang="pl-PL" dirty="0"/>
          </a:p>
        </p:txBody>
      </p:sp>
    </p:spTree>
    <p:extLst>
      <p:ext uri="{BB962C8B-B14F-4D97-AF65-F5344CB8AC3E}">
        <p14:creationId xmlns:p14="http://schemas.microsoft.com/office/powerpoint/2010/main" val="2268100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Uprawnienia pokrzywdzonego</a:t>
            </a:r>
          </a:p>
        </p:txBody>
      </p:sp>
      <p:sp>
        <p:nvSpPr>
          <p:cNvPr id="3" name="Content Placeholder 2"/>
          <p:cNvSpPr>
            <a:spLocks noGrp="1"/>
          </p:cNvSpPr>
          <p:nvPr>
            <p:ph idx="1"/>
          </p:nvPr>
        </p:nvSpPr>
        <p:spPr>
          <a:xfrm>
            <a:off x="457200" y="1196752"/>
            <a:ext cx="8435280" cy="5472608"/>
          </a:xfrm>
        </p:spPr>
        <p:txBody>
          <a:bodyPr>
            <a:normAutofit fontScale="70000" lnSpcReduction="20000"/>
          </a:bodyPr>
          <a:lstStyle/>
          <a:p>
            <a:r>
              <a:rPr lang="pl-PL" b="1" dirty="0"/>
              <a:t>Jeżeli pokrzywdzony złoży oświadczenie o występowaniu w roli oskarżyciela posiłkowego, przysługują mu uprawnienia strony. </a:t>
            </a:r>
          </a:p>
          <a:p>
            <a:r>
              <a:rPr lang="pl-PL" dirty="0"/>
              <a:t>Jeżeli nie złoży takiego oświadczenia, w postępowaniu sądowym przysługują mu uprawnienia do:</a:t>
            </a:r>
          </a:p>
          <a:p>
            <a:pPr marL="0" indent="0">
              <a:buNone/>
            </a:pPr>
            <a:endParaRPr lang="pl-PL" dirty="0"/>
          </a:p>
          <a:p>
            <a:pPr marL="514350" lvl="0" indent="-514350">
              <a:buFont typeface="+mj-lt"/>
              <a:buAutoNum type="arabicPeriod"/>
            </a:pPr>
            <a:r>
              <a:rPr lang="pl-PL" dirty="0"/>
              <a:t>udziału w posiedzeniu w przedmiocie warunkowego umorzenia postępowania (art. 341 § 1 k.p.k.),</a:t>
            </a:r>
          </a:p>
          <a:p>
            <a:pPr marL="514350" lvl="0" indent="-514350">
              <a:buFont typeface="+mj-lt"/>
              <a:buAutoNum type="arabicPeriod"/>
            </a:pPr>
            <a:r>
              <a:rPr lang="pl-PL" dirty="0"/>
              <a:t>udziału w posiedzeniu w przedmiocie skazania bez przeprowadzania rozprawy w wyniku złożenia wniosku w trybie art. 335 § 1 k.p.k. oraz aktu oskarżenia wraz z wnioskiem w trybie art. 335 § 2 k.p.k. (art. 343 § 5 k.p.k.),</a:t>
            </a:r>
          </a:p>
          <a:p>
            <a:pPr marL="514350" lvl="0" indent="-514350">
              <a:buFont typeface="+mj-lt"/>
              <a:buAutoNum type="arabicPeriod"/>
            </a:pPr>
            <a:r>
              <a:rPr lang="pl-PL" dirty="0"/>
              <a:t>udział w posiedzeniu w przedmiocie wniosku oskarżonego skierowanego w trybie art. 338a k.p.k. (art. 343a § 2 k.p.k. w zw. z art. 343 § 5 k.p.k.),</a:t>
            </a:r>
          </a:p>
          <a:p>
            <a:pPr marL="514350" lvl="0" indent="-514350">
              <a:buFont typeface="+mj-lt"/>
              <a:buAutoNum type="arabicPeriod"/>
            </a:pPr>
            <a:r>
              <a:rPr lang="pl-PL" dirty="0"/>
              <a:t>sprzeciwienia się wnioskowi o skazanie bez przeprowadzania rozprawy (art. 343 § 2 k.p.k.),</a:t>
            </a:r>
          </a:p>
          <a:p>
            <a:pPr marL="514350" lvl="0" indent="-514350">
              <a:buFont typeface="+mj-lt"/>
              <a:buAutoNum type="arabicPeriod"/>
            </a:pPr>
            <a:r>
              <a:rPr lang="pl-PL" dirty="0"/>
              <a:t>udział w rozprawie, jeżeli się stawi i pozostawania na sali rozpraw, choćby miał składać zeznania jako świadek (art. 384 § 2 k.p.k.),</a:t>
            </a:r>
          </a:p>
          <a:p>
            <a:pPr marL="514350" lvl="0" indent="-514350">
              <a:buFont typeface="+mj-lt"/>
              <a:buAutoNum type="arabicPeriod"/>
            </a:pPr>
            <a:r>
              <a:rPr lang="pl-PL" dirty="0"/>
              <a:t>sprzeciwienia się wnioskowi o dobrowolne poddanie się odpowiedzialności karnej (art. 387 § 2 k.p.k.), </a:t>
            </a:r>
          </a:p>
          <a:p>
            <a:pPr marL="514350" lvl="0" indent="-514350">
              <a:buFont typeface="+mj-lt"/>
              <a:buAutoNum type="arabicPeriod"/>
            </a:pPr>
            <a:r>
              <a:rPr lang="pl-PL" dirty="0"/>
              <a:t>wniesienia apelacji od wyroku warunkowo umarzającego postępowanie (art. 444 k.p.k.).</a:t>
            </a:r>
          </a:p>
          <a:p>
            <a:endParaRPr lang="pl-PL" dirty="0"/>
          </a:p>
        </p:txBody>
      </p:sp>
    </p:spTree>
    <p:extLst>
      <p:ext uri="{BB962C8B-B14F-4D97-AF65-F5344CB8AC3E}">
        <p14:creationId xmlns:p14="http://schemas.microsoft.com/office/powerpoint/2010/main" val="36281369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69891" y="692696"/>
            <a:ext cx="7962549" cy="5832647"/>
          </a:xfrm>
        </p:spPr>
        <p:txBody>
          <a:bodyPr>
            <a:noAutofit/>
          </a:bodyPr>
          <a:lstStyle/>
          <a:p>
            <a:pPr algn="just"/>
            <a:r>
              <a:rPr lang="pl-PL" sz="2200" dirty="0">
                <a:latin typeface="Times New Roman" panose="02020603050405020304" pitchFamily="18" charset="0"/>
                <a:cs typeface="Times New Roman" panose="02020603050405020304" pitchFamily="18" charset="0"/>
              </a:rPr>
              <a:t>Uchwała (7) SN z 30.09.2010 r., I KZP 10/10</a:t>
            </a:r>
          </a:p>
          <a:p>
            <a:pPr marL="0" indent="0" algn="ctr">
              <a:buNone/>
            </a:pPr>
            <a:r>
              <a:rPr lang="pl-PL" sz="2200" b="1" dirty="0">
                <a:solidFill>
                  <a:srgbClr val="FFC000"/>
                </a:solidFill>
                <a:latin typeface="Times New Roman" panose="02020603050405020304" pitchFamily="18" charset="0"/>
                <a:cs typeface="Times New Roman" panose="02020603050405020304" pitchFamily="18" charset="0"/>
              </a:rPr>
              <a:t>Rodzic małoletniego nie może, działając w charakterze przedstawiciela ustawowego, wykonywać praw tego małoletniego jako pokrzywdzonego w postępowaniu karnym, w tym także w postępowaniu z oskarżenia prywatnego, jeżeli oskarżonym jest drugi z rodziców.</a:t>
            </a:r>
          </a:p>
          <a:p>
            <a:pPr algn="just"/>
            <a:r>
              <a:rPr lang="pl-PL" sz="2200" dirty="0">
                <a:latin typeface="Times New Roman" panose="02020603050405020304" pitchFamily="18" charset="0"/>
                <a:cs typeface="Times New Roman" panose="02020603050405020304" pitchFamily="18" charset="0"/>
              </a:rPr>
              <a:t>Chodzi o zapobieganie ewentualnej kolizji interesów przedstawiciela ustawowego pokrzywdzonego i oskarżonego. SN zwraca uwagę, że </a:t>
            </a:r>
            <a:r>
              <a:rPr lang="pl-PL" sz="2200" i="1" dirty="0">
                <a:latin typeface="Times New Roman" panose="02020603050405020304" pitchFamily="18" charset="0"/>
                <a:cs typeface="Times New Roman" panose="02020603050405020304" pitchFamily="18" charset="0"/>
              </a:rPr>
              <a:t>w wypadku gdy jeden z rodziców dziecka występuje de facto jako przeciwnik procesowy drugiego rodzica, zachodzić musi uzasadniona obawa związana z trudnością dokonania przez niego obiektywnej oceny sytuacji, mającej przede wszystkim na względzie interes dziecka, a nie swój własny. </a:t>
            </a:r>
          </a:p>
          <a:p>
            <a:pPr algn="just"/>
            <a:r>
              <a:rPr lang="pl-PL" sz="2200" dirty="0">
                <a:latin typeface="Times New Roman" panose="02020603050405020304" pitchFamily="18" charset="0"/>
                <a:cs typeface="Times New Roman" panose="02020603050405020304" pitchFamily="18" charset="0"/>
              </a:rPr>
              <a:t>Por. jednak postanowienie SN z 30.03.2016 r. – rodzic </a:t>
            </a:r>
            <a:r>
              <a:rPr lang="pl-PL" sz="2200" b="1" dirty="0">
                <a:latin typeface="Times New Roman" panose="02020603050405020304" pitchFamily="18" charset="0"/>
                <a:cs typeface="Times New Roman" panose="02020603050405020304" pitchFamily="18" charset="0"/>
              </a:rPr>
              <a:t>może być przedstawicielem ustawowym w sprawie przeciwko drugiemu z rodziców w przypadku przestępstwa </a:t>
            </a:r>
            <a:r>
              <a:rPr lang="pl-PL" sz="2200" b="1" dirty="0" err="1">
                <a:latin typeface="Times New Roman" panose="02020603050405020304" pitchFamily="18" charset="0"/>
                <a:cs typeface="Times New Roman" panose="02020603050405020304" pitchFamily="18" charset="0"/>
              </a:rPr>
              <a:t>niealimentacji</a:t>
            </a:r>
            <a:r>
              <a:rPr lang="pl-PL" sz="2200" b="1" dirty="0">
                <a:latin typeface="Times New Roman" panose="02020603050405020304" pitchFamily="18" charset="0"/>
                <a:cs typeface="Times New Roman" panose="02020603050405020304" pitchFamily="18" charset="0"/>
              </a:rPr>
              <a:t> – art. 209 k.k. </a:t>
            </a:r>
          </a:p>
          <a:p>
            <a:pPr marL="0" indent="0">
              <a:buNone/>
            </a:pP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46420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733C7F-8AB6-4F6D-A0FF-A897B6B5118A}"/>
              </a:ext>
            </a:extLst>
          </p:cNvPr>
          <p:cNvSpPr>
            <a:spLocks noGrp="1"/>
          </p:cNvSpPr>
          <p:nvPr>
            <p:ph type="title"/>
          </p:nvPr>
        </p:nvSpPr>
        <p:spPr/>
        <p:txBody>
          <a:bodyPr>
            <a:normAutofit fontScale="90000"/>
          </a:bodyPr>
          <a:lstStyle/>
          <a:p>
            <a:r>
              <a:rPr lang="pl-PL" dirty="0"/>
              <a:t>Reprezentacja dziecka przez rodzica</a:t>
            </a:r>
          </a:p>
        </p:txBody>
      </p:sp>
      <p:sp>
        <p:nvSpPr>
          <p:cNvPr id="3" name="Symbol zastępczy zawartości 2">
            <a:extLst>
              <a:ext uri="{FF2B5EF4-FFF2-40B4-BE49-F238E27FC236}">
                <a16:creationId xmlns:a16="http://schemas.microsoft.com/office/drawing/2014/main" id="{D658DD0D-B342-48E3-ABC0-A0215B2CC448}"/>
              </a:ext>
            </a:extLst>
          </p:cNvPr>
          <p:cNvSpPr>
            <a:spLocks noGrp="1"/>
          </p:cNvSpPr>
          <p:nvPr>
            <p:ph idx="1"/>
          </p:nvPr>
        </p:nvSpPr>
        <p:spPr/>
        <p:txBody>
          <a:bodyPr>
            <a:normAutofit fontScale="62500" lnSpcReduction="20000"/>
          </a:bodyPr>
          <a:lstStyle/>
          <a:p>
            <a:pPr algn="just"/>
            <a:r>
              <a:rPr lang="pl-PL" sz="3200" b="1" dirty="0"/>
              <a:t>Art.  98. §  1. </a:t>
            </a:r>
            <a:r>
              <a:rPr lang="pl-PL" sz="3200" b="1" dirty="0" err="1"/>
              <a:t>k.r.o</a:t>
            </a:r>
            <a:r>
              <a:rPr lang="pl-PL" sz="3200" b="1" dirty="0"/>
              <a:t>.: </a:t>
            </a:r>
            <a:r>
              <a:rPr lang="pl-PL" sz="3200" dirty="0"/>
              <a:t>Rodzice są przedstawicielami ustawowymi dziecka pozostającego pod ich władzą rodzicielską. Jeżeli dziecko pozostaje pod władzą rodzicielską obojga rodziców, każde z nich może działać samodzielnie jako przedstawiciel ustawowy dziecka.</a:t>
            </a:r>
          </a:p>
          <a:p>
            <a:pPr algn="just"/>
            <a:r>
              <a:rPr lang="pl-PL" sz="3200" dirty="0"/>
              <a:t>§  2.  Jednakże żadne z rodziców nie może reprezentować dziecka:1) przy czynnościach prawnych między dziećmi pozostającymi pod ich władzą rodzicielską;</a:t>
            </a:r>
          </a:p>
          <a:p>
            <a:pPr algn="just"/>
            <a:r>
              <a:rPr lang="pl-PL" sz="3200" dirty="0"/>
              <a:t>2) przy czynnościach prawnych między dzieckiem a jednym z rodziców lub jego małżonkiem, </a:t>
            </a:r>
            <a:r>
              <a:rPr lang="pl-PL" sz="3200" b="1" dirty="0"/>
              <a:t>chyba że czynność prawna polega na bezpłatnym przysporzeniu na rzecz dziecka albo że dotyczy należnych dziecku od drugiego z rodziców środków utrzymania i wychowania.</a:t>
            </a:r>
          </a:p>
          <a:p>
            <a:pPr algn="just"/>
            <a:r>
              <a:rPr lang="pl-PL" sz="3200" dirty="0"/>
              <a:t>§  3.  Przepisy paragrafu poprzedzającego stosuje się odpowiednio w postępowaniu przed sądem lub innym organem państwowym.</a:t>
            </a:r>
          </a:p>
          <a:p>
            <a:endParaRPr lang="pl-PL" dirty="0"/>
          </a:p>
        </p:txBody>
      </p:sp>
    </p:spTree>
    <p:extLst>
      <p:ext uri="{BB962C8B-B14F-4D97-AF65-F5344CB8AC3E}">
        <p14:creationId xmlns:p14="http://schemas.microsoft.com/office/powerpoint/2010/main" val="27338899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pl-PL" b="1" dirty="0"/>
              <a:t>Oskarżyciel posiłkowy - </a:t>
            </a:r>
            <a:r>
              <a:rPr lang="pl-PL" dirty="0"/>
              <a:t>pokrzywdzony działający jako strona </a:t>
            </a:r>
            <a:r>
              <a:rPr lang="pl-PL" b="1" dirty="0"/>
              <a:t>obok</a:t>
            </a:r>
            <a:r>
              <a:rPr lang="pl-PL" dirty="0"/>
              <a:t> lub </a:t>
            </a:r>
            <a:r>
              <a:rPr lang="pl-PL" b="1" dirty="0"/>
              <a:t>zamiast</a:t>
            </a:r>
            <a:r>
              <a:rPr lang="pl-PL" dirty="0"/>
              <a:t> oskarżyciela publicznego w sprawach o przestępstwa ścigane z oskarżenia publicznego. </a:t>
            </a:r>
          </a:p>
          <a:p>
            <a:pPr algn="just"/>
            <a:endParaRPr lang="pl-PL" b="1" dirty="0"/>
          </a:p>
          <a:p>
            <a:pPr algn="just"/>
            <a:r>
              <a:rPr lang="pl-PL" b="1" dirty="0"/>
              <a:t>Oskarżyciel posiłkowy uboczny - </a:t>
            </a:r>
            <a:r>
              <a:rPr lang="pl-PL" dirty="0"/>
              <a:t>pokrzywdzony, który w toku postępowania sądowego występuje jako strona obok oskarżyciela publicznego (art. 53 k.p.k.)</a:t>
            </a:r>
          </a:p>
          <a:p>
            <a:pPr algn="just"/>
            <a:endParaRPr lang="pl-PL" b="1" dirty="0"/>
          </a:p>
          <a:p>
            <a:pPr algn="just"/>
            <a:r>
              <a:rPr lang="pl-PL" b="1" dirty="0"/>
              <a:t>Oskarżyciel posiłkowy subsydiarny (uwaga! Nowelizacja od 01.10.2023 r.) - </a:t>
            </a:r>
            <a:r>
              <a:rPr lang="pl-PL" dirty="0"/>
              <a:t>pokrzywdzony kierujący do sądu subsydiarny akt oskarżenia w sytuacji, gdy dwukrotnie wydano decyzję o zaniechaniu ścigania (odmówiono wszczęcia postępowania lub umorzono postępowanie), </a:t>
            </a:r>
            <a:r>
              <a:rPr lang="pl-PL" dirty="0">
                <a:solidFill>
                  <a:srgbClr val="FF0000"/>
                </a:solidFill>
              </a:rPr>
              <a:t>a następnie po wniesieniu zażalenia do prokuratora nadrzędnego na drugie z kolei postanowienie, decyzja ta została przez niego utrzymana w mocy</a:t>
            </a:r>
            <a:r>
              <a:rPr lang="pl-PL" dirty="0"/>
              <a:t> (art. 55 k.p.k. i 330 § 2 k.p.k.)</a:t>
            </a:r>
            <a:endParaRPr lang="pl-PL" b="1" dirty="0"/>
          </a:p>
        </p:txBody>
      </p:sp>
      <p:sp>
        <p:nvSpPr>
          <p:cNvPr id="3" name="Title 2"/>
          <p:cNvSpPr>
            <a:spLocks noGrp="1"/>
          </p:cNvSpPr>
          <p:nvPr>
            <p:ph type="title"/>
          </p:nvPr>
        </p:nvSpPr>
        <p:spPr>
          <a:xfrm>
            <a:off x="467544" y="260648"/>
            <a:ext cx="8229600" cy="1143000"/>
          </a:xfrm>
        </p:spPr>
        <p:txBody>
          <a:bodyPr>
            <a:normAutofit/>
          </a:bodyPr>
          <a:lstStyle/>
          <a:p>
            <a:pPr algn="ctr"/>
            <a:r>
              <a:rPr lang="pl-PL" sz="3200" b="1" dirty="0"/>
              <a:t>Oskarżyciel posiłkowy</a:t>
            </a:r>
          </a:p>
        </p:txBody>
      </p:sp>
    </p:spTree>
    <p:extLst>
      <p:ext uri="{BB962C8B-B14F-4D97-AF65-F5344CB8AC3E}">
        <p14:creationId xmlns:p14="http://schemas.microsoft.com/office/powerpoint/2010/main" val="222375959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76200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79512" y="2027457"/>
            <a:ext cx="4328220" cy="4797152"/>
          </a:xfrm>
        </p:spPr>
        <p:txBody>
          <a:bodyPr>
            <a:normAutofit fontScale="85000" lnSpcReduction="20000"/>
          </a:bodyPr>
          <a:lstStyle/>
          <a:p>
            <a:r>
              <a:rPr lang="pl-PL" dirty="0"/>
              <a:t>Złożenie </a:t>
            </a:r>
            <a:r>
              <a:rPr lang="pl-PL" b="1" dirty="0"/>
              <a:t>oświadczenia</a:t>
            </a:r>
            <a:r>
              <a:rPr lang="pl-PL" dirty="0"/>
              <a:t>, że będzie działał w charakterze oskarżyciela posiłkowego.</a:t>
            </a:r>
          </a:p>
          <a:p>
            <a:pPr marL="109728" indent="0">
              <a:buNone/>
            </a:pPr>
            <a:endParaRPr lang="pl-PL" dirty="0"/>
          </a:p>
          <a:p>
            <a:r>
              <a:rPr lang="pl-PL" dirty="0"/>
              <a:t>Termin: </a:t>
            </a:r>
            <a:r>
              <a:rPr lang="pl-PL" b="1" dirty="0"/>
              <a:t>do czasu rozpoczęcia przewodu </a:t>
            </a:r>
            <a:r>
              <a:rPr lang="pl-PL" dirty="0"/>
              <a:t>sądowego na pierwszej rozprawie głównej.</a:t>
            </a:r>
          </a:p>
          <a:p>
            <a:pPr marL="109728" indent="0">
              <a:buNone/>
            </a:pPr>
            <a:endParaRPr lang="pl-PL" dirty="0"/>
          </a:p>
          <a:p>
            <a:r>
              <a:rPr lang="pl-PL" b="1" dirty="0"/>
              <a:t>Cofnięcie</a:t>
            </a:r>
            <a:r>
              <a:rPr lang="pl-PL" dirty="0"/>
              <a:t> aktu oskarżenia przez oskarżyciela publicznego→ złożenie oświadczenia w terminie </a:t>
            </a:r>
            <a:r>
              <a:rPr lang="pl-PL" b="1" dirty="0"/>
              <a:t>14 dni od powiadomienia</a:t>
            </a:r>
            <a:r>
              <a:rPr lang="pl-PL" dirty="0"/>
              <a:t> go o cofnięciu (art. 54 § 2 k.p.k.) </a:t>
            </a:r>
          </a:p>
          <a:p>
            <a:endParaRPr lang="pl-PL" dirty="0"/>
          </a:p>
        </p:txBody>
      </p:sp>
      <p:sp>
        <p:nvSpPr>
          <p:cNvPr id="6" name="Content Placeholder 5"/>
          <p:cNvSpPr>
            <a:spLocks noGrp="1"/>
          </p:cNvSpPr>
          <p:nvPr>
            <p:ph sz="quarter" idx="4"/>
          </p:nvPr>
        </p:nvSpPr>
        <p:spPr>
          <a:xfrm>
            <a:off x="4644008" y="2060848"/>
            <a:ext cx="4392488" cy="4797152"/>
          </a:xfrm>
        </p:spPr>
        <p:txBody>
          <a:bodyPr>
            <a:normAutofit fontScale="85000" lnSpcReduction="20000"/>
          </a:bodyPr>
          <a:lstStyle/>
          <a:p>
            <a:pPr algn="just"/>
            <a:r>
              <a:rPr lang="pl-PL" b="1" dirty="0"/>
              <a:t>Dwukrotne uzyskanie decyzji</a:t>
            </a:r>
            <a:r>
              <a:rPr lang="pl-PL" dirty="0"/>
              <a:t> o zaniechaniu ścigania, </a:t>
            </a:r>
            <a:r>
              <a:rPr lang="pl-PL" dirty="0">
                <a:solidFill>
                  <a:srgbClr val="FF0000"/>
                </a:solidFill>
              </a:rPr>
              <a:t>a następnie utrzymanie </a:t>
            </a:r>
            <a:r>
              <a:rPr lang="pl-PL" b="1" dirty="0">
                <a:solidFill>
                  <a:srgbClr val="FF0000"/>
                </a:solidFill>
              </a:rPr>
              <a:t>drugiej decyzji o jego zaniechaniu (drugiej odmowy, drugiego umorzenia po odmowie, drugiego umorzenia) </a:t>
            </a:r>
            <a:r>
              <a:rPr lang="pl-PL" dirty="0">
                <a:solidFill>
                  <a:srgbClr val="FF0000"/>
                </a:solidFill>
              </a:rPr>
              <a:t>w mocy przez prokuratora nadrzędnego</a:t>
            </a:r>
            <a:r>
              <a:rPr lang="pl-PL" dirty="0"/>
              <a:t>.</a:t>
            </a:r>
          </a:p>
          <a:p>
            <a:pPr marL="109728" indent="0" algn="just">
              <a:buNone/>
            </a:pPr>
            <a:endParaRPr lang="pl-PL" dirty="0"/>
          </a:p>
          <a:p>
            <a:pPr algn="just"/>
            <a:r>
              <a:rPr lang="pl-PL" dirty="0"/>
              <a:t>Termin: </a:t>
            </a:r>
            <a:r>
              <a:rPr lang="pl-PL" b="1" dirty="0"/>
              <a:t>miesiąc od doręczenia </a:t>
            </a:r>
            <a:r>
              <a:rPr lang="pl-PL" dirty="0">
                <a:solidFill>
                  <a:srgbClr val="FF0000"/>
                </a:solidFill>
              </a:rPr>
              <a:t>zawiadomienia o utrzymaniu w mocy drugiego postanowienia przez prokuratora nadrzędnego</a:t>
            </a:r>
            <a:r>
              <a:rPr lang="pl-PL" dirty="0"/>
              <a:t>. </a:t>
            </a:r>
          </a:p>
          <a:p>
            <a:pPr algn="just"/>
            <a:r>
              <a:rPr lang="pl-PL" b="1" dirty="0"/>
              <a:t>Przymus adwokacko-radcowski</a:t>
            </a:r>
            <a:r>
              <a:rPr lang="pl-PL" dirty="0"/>
              <a:t>→ sporządzenie i podpisanie subsydiarnego aktu oskarżenia przez profesjonalnego reprezentanta procesowego (art. 55 § 2 k.p.k., </a:t>
            </a:r>
            <a:r>
              <a:rPr lang="pl-PL" dirty="0">
                <a:solidFill>
                  <a:srgbClr val="FF0000"/>
                </a:solidFill>
              </a:rPr>
              <a:t>także radca Prokuratorii Generalnej RP</a:t>
            </a:r>
            <a:r>
              <a:rPr lang="pl-PL" dirty="0"/>
              <a:t>).</a:t>
            </a:r>
          </a:p>
        </p:txBody>
      </p:sp>
    </p:spTree>
    <p:extLst>
      <p:ext uri="{BB962C8B-B14F-4D97-AF65-F5344CB8AC3E}">
        <p14:creationId xmlns:p14="http://schemas.microsoft.com/office/powerpoint/2010/main" val="659273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8650" y="98986"/>
            <a:ext cx="7886700" cy="1521004"/>
          </a:xfrm>
        </p:spPr>
        <p:txBody>
          <a:bodyPr>
            <a:normAutofit fontScale="90000"/>
          </a:bodyPr>
          <a:lstStyle/>
          <a:p>
            <a:pPr algn="ctr"/>
            <a:r>
              <a:rPr lang="pl-PL" dirty="0"/>
              <a:t>Oskarżyciel posiłkowy subsydiarny </a:t>
            </a:r>
          </a:p>
        </p:txBody>
      </p:sp>
      <p:sp>
        <p:nvSpPr>
          <p:cNvPr id="3" name="Symbol zastępczy zawartości 2"/>
          <p:cNvSpPr>
            <a:spLocks noGrp="1"/>
          </p:cNvSpPr>
          <p:nvPr>
            <p:ph idx="1"/>
          </p:nvPr>
        </p:nvSpPr>
        <p:spPr>
          <a:xfrm>
            <a:off x="571768" y="1871278"/>
            <a:ext cx="7713251" cy="4127234"/>
          </a:xfrm>
        </p:spPr>
        <p:txBody>
          <a:bodyPr>
            <a:normAutofit lnSpcReduction="10000"/>
          </a:bodyPr>
          <a:lstStyle/>
          <a:p>
            <a:pPr algn="just"/>
            <a:r>
              <a:rPr lang="pl-PL" sz="1800" dirty="0"/>
              <a:t>Subsydiarny akt oskarżenia wniesiony po </a:t>
            </a:r>
            <a:r>
              <a:rPr lang="pl-PL" sz="1800" b="1" dirty="0"/>
              <a:t>dwukrotnej decyzji o zaniechaniu ścigania (tj. odmowie wszczęcia lub umorzeniu) </a:t>
            </a:r>
            <a:r>
              <a:rPr lang="pl-PL" sz="1800" dirty="0"/>
              <a:t>postępowania przygotowawczego </a:t>
            </a:r>
            <a:r>
              <a:rPr lang="pl-PL" sz="1800" dirty="0">
                <a:sym typeface="Wingdings" panose="05000000000000000000" pitchFamily="2" charset="2"/>
              </a:rPr>
              <a:t> </a:t>
            </a:r>
            <a:r>
              <a:rPr lang="pl-PL" sz="1800" dirty="0">
                <a:solidFill>
                  <a:srgbClr val="C00000"/>
                </a:solidFill>
                <a:sym typeface="Wingdings" panose="05000000000000000000" pitchFamily="2" charset="2"/>
              </a:rPr>
              <a:t>Uwaga! Zmiana od 1.10.2023 (poprzednio dwukrotna odmowa wszczęcia albo dwukrotne umorzenie)</a:t>
            </a:r>
            <a:endParaRPr lang="pl-PL" sz="1800" dirty="0">
              <a:solidFill>
                <a:srgbClr val="C00000"/>
              </a:solidFill>
            </a:endParaRPr>
          </a:p>
          <a:p>
            <a:pPr algn="just"/>
            <a:r>
              <a:rPr lang="pl-PL" sz="1800" dirty="0"/>
              <a:t>Obowiązuje przymus adwokacko-radcowski,</a:t>
            </a:r>
          </a:p>
          <a:p>
            <a:pPr algn="just"/>
            <a:r>
              <a:rPr lang="pl-PL" sz="1800" dirty="0"/>
              <a:t>Na polecenie sądu Policja dokonuje określonych przez sąd czynności dowodowych, a ich wyniki przedstawia następnie sądowi,</a:t>
            </a:r>
          </a:p>
          <a:p>
            <a:pPr algn="just"/>
            <a:r>
              <a:rPr lang="pl-PL" sz="1800" dirty="0"/>
              <a:t>W każdym czasie do postępowania może wstąpić prokurator; wówczas oskarżyciel posiłkowy subsydiarny staje się oskarżycielem posiłkowym ubocznym,</a:t>
            </a:r>
          </a:p>
          <a:p>
            <a:pPr algn="just"/>
            <a:r>
              <a:rPr lang="pl-PL" sz="1800" dirty="0"/>
              <a:t>Ewentualne odstąpienie powoduje obowiązek zawiadomienia prokuratora, który w ciągu 14 dni może się przyłączyć do postępowania. Śmierć powoduje zawieszenie postępowania, a osoby najbliższe lub pozostające na utrzymaniu mogą wstąpić w jego prawa w terminie 3 miesięcy.</a:t>
            </a:r>
          </a:p>
        </p:txBody>
      </p:sp>
    </p:spTree>
    <p:extLst>
      <p:ext uri="{BB962C8B-B14F-4D97-AF65-F5344CB8AC3E}">
        <p14:creationId xmlns:p14="http://schemas.microsoft.com/office/powerpoint/2010/main" val="328997547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załka: wygięta 3">
            <a:extLst>
              <a:ext uri="{FF2B5EF4-FFF2-40B4-BE49-F238E27FC236}">
                <a16:creationId xmlns:a16="http://schemas.microsoft.com/office/drawing/2014/main" id="{0C265E89-AA98-DB1A-C3F1-E94B55862181}"/>
              </a:ext>
            </a:extLst>
          </p:cNvPr>
          <p:cNvSpPr/>
          <p:nvPr/>
        </p:nvSpPr>
        <p:spPr>
          <a:xfrm rot="3611138">
            <a:off x="5002700" y="591340"/>
            <a:ext cx="1563282" cy="2210993"/>
          </a:xfrm>
          <a:prstGeom prst="bentArrow">
            <a:avLst>
              <a:gd name="adj1" fmla="val 12740"/>
              <a:gd name="adj2" fmla="val 14082"/>
              <a:gd name="adj3" fmla="val 13247"/>
              <a:gd name="adj4" fmla="val 78033"/>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graphicFrame>
        <p:nvGraphicFramePr>
          <p:cNvPr id="5" name="Symbol zastępczy zawartości 3">
            <a:extLst>
              <a:ext uri="{FF2B5EF4-FFF2-40B4-BE49-F238E27FC236}">
                <a16:creationId xmlns:a16="http://schemas.microsoft.com/office/drawing/2014/main" id="{2D7C0A87-001A-4A6B-0770-4E1CAC065CA6}"/>
              </a:ext>
            </a:extLst>
          </p:cNvPr>
          <p:cNvGraphicFramePr>
            <a:graphicFrameLocks/>
          </p:cNvGraphicFramePr>
          <p:nvPr/>
        </p:nvGraphicFramePr>
        <p:xfrm>
          <a:off x="266099" y="1212821"/>
          <a:ext cx="6562262" cy="394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upa 5">
            <a:extLst>
              <a:ext uri="{FF2B5EF4-FFF2-40B4-BE49-F238E27FC236}">
                <a16:creationId xmlns:a16="http://schemas.microsoft.com/office/drawing/2014/main" id="{A7FC94B7-F766-7B83-C30D-AEBA46263A2E}"/>
              </a:ext>
            </a:extLst>
          </p:cNvPr>
          <p:cNvGrpSpPr/>
          <p:nvPr/>
        </p:nvGrpSpPr>
        <p:grpSpPr>
          <a:xfrm rot="5400000">
            <a:off x="3386406" y="3739520"/>
            <a:ext cx="321647" cy="376266"/>
            <a:chOff x="5564328" y="358447"/>
            <a:chExt cx="428862" cy="501688"/>
          </a:xfrm>
          <a:solidFill>
            <a:srgbClr val="FF5050"/>
          </a:solidFill>
        </p:grpSpPr>
        <p:sp>
          <p:nvSpPr>
            <p:cNvPr id="7" name="Strzałka: w prawo 6">
              <a:extLst>
                <a:ext uri="{FF2B5EF4-FFF2-40B4-BE49-F238E27FC236}">
                  <a16:creationId xmlns:a16="http://schemas.microsoft.com/office/drawing/2014/main" id="{55D33D1C-AAF0-1CD2-968F-39917270535A}"/>
                </a:ext>
              </a:extLst>
            </p:cNvPr>
            <p:cNvSpPr/>
            <p:nvPr/>
          </p:nvSpPr>
          <p:spPr>
            <a:xfrm>
              <a:off x="5564328" y="358447"/>
              <a:ext cx="428862" cy="501688"/>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pl-PL" sz="1350"/>
            </a:p>
          </p:txBody>
        </p:sp>
        <p:sp>
          <p:nvSpPr>
            <p:cNvPr id="8" name="Strzałka: w prawo 4">
              <a:extLst>
                <a:ext uri="{FF2B5EF4-FFF2-40B4-BE49-F238E27FC236}">
                  <a16:creationId xmlns:a16="http://schemas.microsoft.com/office/drawing/2014/main" id="{CD3F8AE9-7C04-3D63-8FCC-9D848EEBE1B7}"/>
                </a:ext>
              </a:extLst>
            </p:cNvPr>
            <p:cNvSpPr txBox="1"/>
            <p:nvPr/>
          </p:nvSpPr>
          <p:spPr>
            <a:xfrm>
              <a:off x="5564328" y="458785"/>
              <a:ext cx="300203" cy="30101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33388">
                <a:lnSpc>
                  <a:spcPct val="90000"/>
                </a:lnSpc>
                <a:spcBef>
                  <a:spcPct val="0"/>
                </a:spcBef>
                <a:spcAft>
                  <a:spcPct val="35000"/>
                </a:spcAft>
              </a:pPr>
              <a:endParaRPr lang="pl-PL" sz="975"/>
            </a:p>
          </p:txBody>
        </p:sp>
      </p:grpSp>
      <p:grpSp>
        <p:nvGrpSpPr>
          <p:cNvPr id="9" name="Grupa 8">
            <a:extLst>
              <a:ext uri="{FF2B5EF4-FFF2-40B4-BE49-F238E27FC236}">
                <a16:creationId xmlns:a16="http://schemas.microsoft.com/office/drawing/2014/main" id="{1A2F5939-7556-9024-35FD-584AE61FA361}"/>
              </a:ext>
            </a:extLst>
          </p:cNvPr>
          <p:cNvGrpSpPr/>
          <p:nvPr/>
        </p:nvGrpSpPr>
        <p:grpSpPr>
          <a:xfrm>
            <a:off x="6903614" y="1980193"/>
            <a:ext cx="1517202" cy="910322"/>
            <a:chOff x="6195484" y="2410"/>
            <a:chExt cx="2022936" cy="1213762"/>
          </a:xfrm>
          <a:solidFill>
            <a:srgbClr val="FF5050"/>
          </a:solidFill>
        </p:grpSpPr>
        <p:sp>
          <p:nvSpPr>
            <p:cNvPr id="10" name="Prostokąt: zaokrąglone rogi 9">
              <a:extLst>
                <a:ext uri="{FF2B5EF4-FFF2-40B4-BE49-F238E27FC236}">
                  <a16:creationId xmlns:a16="http://schemas.microsoft.com/office/drawing/2014/main" id="{1773B130-1C1E-F426-3EFA-2972BF4F5554}"/>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1" name="Prostokąt: zaokrąglone rogi 4">
              <a:extLst>
                <a:ext uri="{FF2B5EF4-FFF2-40B4-BE49-F238E27FC236}">
                  <a16:creationId xmlns:a16="http://schemas.microsoft.com/office/drawing/2014/main" id="{B0065864-36D3-2575-09B3-E7021907C87D}"/>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utrzymanie w mocy postanowienia przez sąd</a:t>
              </a:r>
            </a:p>
          </p:txBody>
        </p:sp>
      </p:grpSp>
      <p:grpSp>
        <p:nvGrpSpPr>
          <p:cNvPr id="12" name="Grupa 11">
            <a:extLst>
              <a:ext uri="{FF2B5EF4-FFF2-40B4-BE49-F238E27FC236}">
                <a16:creationId xmlns:a16="http://schemas.microsoft.com/office/drawing/2014/main" id="{5B80735C-CF5E-F025-28B9-FEE090A816BC}"/>
              </a:ext>
            </a:extLst>
          </p:cNvPr>
          <p:cNvGrpSpPr/>
          <p:nvPr/>
        </p:nvGrpSpPr>
        <p:grpSpPr>
          <a:xfrm>
            <a:off x="2788628" y="4250843"/>
            <a:ext cx="1517202" cy="910322"/>
            <a:chOff x="6195484" y="2410"/>
            <a:chExt cx="2022936" cy="1213762"/>
          </a:xfrm>
          <a:solidFill>
            <a:srgbClr val="FF5050"/>
          </a:solidFill>
        </p:grpSpPr>
        <p:sp>
          <p:nvSpPr>
            <p:cNvPr id="13" name="Prostokąt: zaokrąglone rogi 12">
              <a:extLst>
                <a:ext uri="{FF2B5EF4-FFF2-40B4-BE49-F238E27FC236}">
                  <a16:creationId xmlns:a16="http://schemas.microsoft.com/office/drawing/2014/main" id="{C15374B6-9F13-4E4F-21D6-228EB69BEACD}"/>
                </a:ext>
              </a:extLst>
            </p:cNvPr>
            <p:cNvSpPr/>
            <p:nvPr/>
          </p:nvSpPr>
          <p:spPr>
            <a:xfrm>
              <a:off x="6195484" y="2410"/>
              <a:ext cx="2022936" cy="1213762"/>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pl-PL" sz="1350"/>
            </a:p>
          </p:txBody>
        </p:sp>
        <p:sp>
          <p:nvSpPr>
            <p:cNvPr id="14" name="Prostokąt: zaokrąglone rogi 4">
              <a:extLst>
                <a:ext uri="{FF2B5EF4-FFF2-40B4-BE49-F238E27FC236}">
                  <a16:creationId xmlns:a16="http://schemas.microsoft.com/office/drawing/2014/main" id="{3B8E0A67-A07C-09F9-0E60-CC65DA13B871}"/>
                </a:ext>
              </a:extLst>
            </p:cNvPr>
            <p:cNvSpPr txBox="1"/>
            <p:nvPr/>
          </p:nvSpPr>
          <p:spPr>
            <a:xfrm>
              <a:off x="6231034" y="37960"/>
              <a:ext cx="1951836" cy="114266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533400">
                <a:lnSpc>
                  <a:spcPct val="90000"/>
                </a:lnSpc>
                <a:spcBef>
                  <a:spcPct val="0"/>
                </a:spcBef>
                <a:spcAft>
                  <a:spcPct val="35000"/>
                </a:spcAft>
              </a:pPr>
              <a:r>
                <a:rPr lang="pl-PL" sz="1200" dirty="0"/>
                <a:t>uchylenie postanowienia o umorzeniu przez prokuratora nadrzędnego</a:t>
              </a:r>
            </a:p>
          </p:txBody>
        </p:sp>
      </p:grpSp>
      <p:sp>
        <p:nvSpPr>
          <p:cNvPr id="15" name="Strzałka: wygięta 14">
            <a:extLst>
              <a:ext uri="{FF2B5EF4-FFF2-40B4-BE49-F238E27FC236}">
                <a16:creationId xmlns:a16="http://schemas.microsoft.com/office/drawing/2014/main" id="{943DBCED-5539-2271-6BD1-BAB83115DF6F}"/>
              </a:ext>
            </a:extLst>
          </p:cNvPr>
          <p:cNvSpPr/>
          <p:nvPr/>
        </p:nvSpPr>
        <p:spPr>
          <a:xfrm rot="16200000" flipV="1">
            <a:off x="4666786" y="3552469"/>
            <a:ext cx="1022899" cy="1388686"/>
          </a:xfrm>
          <a:prstGeom prst="bentArrow">
            <a:avLst>
              <a:gd name="adj1" fmla="val 18491"/>
              <a:gd name="adj2" fmla="val 18633"/>
              <a:gd name="adj3" fmla="val 17574"/>
              <a:gd name="adj4" fmla="val 43750"/>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350">
              <a:solidFill>
                <a:schemeClr val="tx1"/>
              </a:solidFill>
            </a:endParaRPr>
          </a:p>
        </p:txBody>
      </p:sp>
      <p:sp>
        <p:nvSpPr>
          <p:cNvPr id="16" name="pole tekstowe 15">
            <a:extLst>
              <a:ext uri="{FF2B5EF4-FFF2-40B4-BE49-F238E27FC236}">
                <a16:creationId xmlns:a16="http://schemas.microsoft.com/office/drawing/2014/main" id="{7EF03D94-3918-DC9F-0BBE-F065044CEFFF}"/>
              </a:ext>
            </a:extLst>
          </p:cNvPr>
          <p:cNvSpPr txBox="1"/>
          <p:nvPr/>
        </p:nvSpPr>
        <p:spPr>
          <a:xfrm>
            <a:off x="6903614" y="2990418"/>
            <a:ext cx="1517202" cy="900246"/>
          </a:xfrm>
          <a:prstGeom prst="rect">
            <a:avLst/>
          </a:prstGeom>
          <a:noFill/>
        </p:spPr>
        <p:txBody>
          <a:bodyPr wrap="square" rtlCol="0">
            <a:spAutoFit/>
          </a:bodyPr>
          <a:lstStyle/>
          <a:p>
            <a:pPr algn="ctr"/>
            <a:r>
              <a:rPr lang="pl-PL" sz="1050" b="1" dirty="0">
                <a:solidFill>
                  <a:srgbClr val="FF5050"/>
                </a:solidFill>
              </a:rPr>
              <a:t>brak możliwości nabycia statusu oskarżyciela posiłkowego subsydiarnego</a:t>
            </a:r>
          </a:p>
        </p:txBody>
      </p:sp>
      <p:sp>
        <p:nvSpPr>
          <p:cNvPr id="17" name="pole tekstowe 16">
            <a:extLst>
              <a:ext uri="{FF2B5EF4-FFF2-40B4-BE49-F238E27FC236}">
                <a16:creationId xmlns:a16="http://schemas.microsoft.com/office/drawing/2014/main" id="{4444EDDE-64C6-86E6-63D5-AA83E72EA670}"/>
              </a:ext>
            </a:extLst>
          </p:cNvPr>
          <p:cNvSpPr txBox="1"/>
          <p:nvPr/>
        </p:nvSpPr>
        <p:spPr>
          <a:xfrm>
            <a:off x="170707" y="5227748"/>
            <a:ext cx="2476871" cy="577081"/>
          </a:xfrm>
          <a:prstGeom prst="rect">
            <a:avLst/>
          </a:prstGeom>
          <a:noFill/>
        </p:spPr>
        <p:txBody>
          <a:bodyPr wrap="square" rtlCol="0">
            <a:spAutoFit/>
          </a:bodyPr>
          <a:lstStyle/>
          <a:p>
            <a:pPr algn="ctr"/>
            <a:r>
              <a:rPr lang="pl-PL" sz="1050" b="1" dirty="0">
                <a:solidFill>
                  <a:srgbClr val="213B69"/>
                </a:solidFill>
              </a:rPr>
              <a:t>termin: 1 miesiąc </a:t>
            </a:r>
          </a:p>
          <a:p>
            <a:pPr algn="ctr"/>
            <a:r>
              <a:rPr lang="pl-PL" sz="1050" b="1" dirty="0">
                <a:solidFill>
                  <a:srgbClr val="213B69"/>
                </a:solidFill>
              </a:rPr>
              <a:t>od doręczenia zawiadomienia </a:t>
            </a:r>
          </a:p>
          <a:p>
            <a:pPr algn="ctr"/>
            <a:r>
              <a:rPr lang="pl-PL" sz="1050" b="1" dirty="0">
                <a:solidFill>
                  <a:srgbClr val="213B69"/>
                </a:solidFill>
              </a:rPr>
              <a:t>o utrzymaniu w mocy</a:t>
            </a:r>
          </a:p>
        </p:txBody>
      </p:sp>
      <p:sp>
        <p:nvSpPr>
          <p:cNvPr id="18" name="pole tekstowe 17">
            <a:extLst>
              <a:ext uri="{FF2B5EF4-FFF2-40B4-BE49-F238E27FC236}">
                <a16:creationId xmlns:a16="http://schemas.microsoft.com/office/drawing/2014/main" id="{9311E717-6BA2-B70C-9380-F5411D5AA8FE}"/>
              </a:ext>
            </a:extLst>
          </p:cNvPr>
          <p:cNvSpPr txBox="1"/>
          <p:nvPr/>
        </p:nvSpPr>
        <p:spPr>
          <a:xfrm>
            <a:off x="6050640" y="4190935"/>
            <a:ext cx="2695598" cy="1754326"/>
          </a:xfrm>
          <a:prstGeom prst="rect">
            <a:avLst/>
          </a:prstGeom>
          <a:noFill/>
          <a:ln>
            <a:solidFill>
              <a:srgbClr val="213B69"/>
            </a:solidFill>
          </a:ln>
        </p:spPr>
        <p:txBody>
          <a:bodyPr wrap="square" rtlCol="0">
            <a:spAutoFit/>
          </a:bodyPr>
          <a:lstStyle/>
          <a:p>
            <a:pPr algn="ctr"/>
            <a:r>
              <a:rPr lang="pl-PL" dirty="0">
                <a:solidFill>
                  <a:srgbClr val="213B69"/>
                </a:solidFill>
              </a:rPr>
              <a:t>NABYCIE UPRAWNIEŃ OSKARŻYCIELA POSIŁKOWEGO SUBSYDIARNEGO </a:t>
            </a:r>
          </a:p>
          <a:p>
            <a:pPr algn="ctr"/>
            <a:r>
              <a:rPr lang="pl-PL" dirty="0">
                <a:solidFill>
                  <a:srgbClr val="213B69"/>
                </a:solidFill>
              </a:rPr>
              <a:t>PRZEZ POKRZYWDZONEGO</a:t>
            </a:r>
          </a:p>
        </p:txBody>
      </p:sp>
    </p:spTree>
    <p:extLst>
      <p:ext uri="{BB962C8B-B14F-4D97-AF65-F5344CB8AC3E}">
        <p14:creationId xmlns:p14="http://schemas.microsoft.com/office/powerpoint/2010/main" val="32660155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pl-PL" dirty="0"/>
              <a:t>Oskarżyciel posiłkowy</a:t>
            </a:r>
          </a:p>
        </p:txBody>
      </p:sp>
      <p:sp>
        <p:nvSpPr>
          <p:cNvPr id="3" name="Text Placeholder 2"/>
          <p:cNvSpPr>
            <a:spLocks noGrp="1"/>
          </p:cNvSpPr>
          <p:nvPr>
            <p:ph type="body" idx="1"/>
          </p:nvPr>
        </p:nvSpPr>
        <p:spPr>
          <a:xfrm>
            <a:off x="467544" y="1196752"/>
            <a:ext cx="4040188" cy="360040"/>
          </a:xfrm>
        </p:spPr>
        <p:txBody>
          <a:bodyPr/>
          <a:lstStyle/>
          <a:p>
            <a:pPr algn="ctr"/>
            <a:r>
              <a:rPr lang="pl-PL" b="1" dirty="0"/>
              <a:t>UBOCZNY</a:t>
            </a:r>
          </a:p>
        </p:txBody>
      </p:sp>
      <p:sp>
        <p:nvSpPr>
          <p:cNvPr id="4" name="Text Placeholder 3"/>
          <p:cNvSpPr>
            <a:spLocks noGrp="1"/>
          </p:cNvSpPr>
          <p:nvPr>
            <p:ph type="body" sz="half" idx="3"/>
          </p:nvPr>
        </p:nvSpPr>
        <p:spPr>
          <a:xfrm>
            <a:off x="4644008" y="1196752"/>
            <a:ext cx="4041775" cy="762000"/>
          </a:xfrm>
        </p:spPr>
        <p:txBody>
          <a:bodyPr/>
          <a:lstStyle/>
          <a:p>
            <a:pPr algn="ctr"/>
            <a:r>
              <a:rPr lang="pl-PL" b="1" dirty="0"/>
              <a:t>SUBSYDIARNY</a:t>
            </a:r>
          </a:p>
        </p:txBody>
      </p:sp>
      <p:sp>
        <p:nvSpPr>
          <p:cNvPr id="5" name="Content Placeholder 4"/>
          <p:cNvSpPr>
            <a:spLocks noGrp="1"/>
          </p:cNvSpPr>
          <p:nvPr>
            <p:ph sz="quarter" idx="2"/>
          </p:nvPr>
        </p:nvSpPr>
        <p:spPr>
          <a:xfrm>
            <a:off x="128500" y="1772816"/>
            <a:ext cx="4328220" cy="4680520"/>
          </a:xfrm>
        </p:spPr>
        <p:txBody>
          <a:bodyPr>
            <a:normAutofit fontScale="77500" lnSpcReduction="20000"/>
          </a:bodyPr>
          <a:lstStyle/>
          <a:p>
            <a:pPr algn="just"/>
            <a:r>
              <a:rPr lang="pl-PL" dirty="0"/>
              <a:t>Sąd może </a:t>
            </a:r>
            <a:r>
              <a:rPr lang="pl-PL" b="1" dirty="0"/>
              <a:t>ograniczyć liczbę oskarżycieli posiłkowych </a:t>
            </a:r>
            <a:r>
              <a:rPr lang="pl-PL" dirty="0"/>
              <a:t>występujących w sprawie, jeżeli jest to konieczne dla zabezpieczenia prawidłowego toku postępowania (art. 56 § 1 k.p.k.).</a:t>
            </a:r>
          </a:p>
          <a:p>
            <a:pPr algn="just"/>
            <a:r>
              <a:rPr lang="pl-PL" dirty="0"/>
              <a:t>Na postanowienie o odmowie oskarżycielowi posiłkowemu udziału w postępowaniu sądowym ze względu na zbyt dużą liczbę oskarżycieli </a:t>
            </a:r>
            <a:r>
              <a:rPr lang="pl-PL" b="1" dirty="0"/>
              <a:t>zażalenie nie przysługuje</a:t>
            </a:r>
            <a:r>
              <a:rPr lang="pl-PL" dirty="0"/>
              <a:t>. </a:t>
            </a:r>
          </a:p>
          <a:p>
            <a:pPr algn="just"/>
            <a:r>
              <a:rPr lang="pl-PL" dirty="0"/>
              <a:t>Osobie, której </a:t>
            </a:r>
            <a:r>
              <a:rPr lang="pl-PL" b="1" dirty="0"/>
              <a:t>odmówiono</a:t>
            </a:r>
            <a:r>
              <a:rPr lang="pl-PL" dirty="0"/>
              <a:t>, przysługuje jednak prawo złożenia sądowi </a:t>
            </a:r>
            <a:r>
              <a:rPr lang="pl-PL" b="1" dirty="0"/>
              <a:t>pisma wyrażającego jej stanowisko w terminie 7 dni </a:t>
            </a:r>
            <a:r>
              <a:rPr lang="pl-PL" dirty="0"/>
              <a:t>od doręczenia postanowienia.</a:t>
            </a:r>
          </a:p>
        </p:txBody>
      </p:sp>
      <p:sp>
        <p:nvSpPr>
          <p:cNvPr id="6" name="Content Placeholder 5"/>
          <p:cNvSpPr>
            <a:spLocks noGrp="1"/>
          </p:cNvSpPr>
          <p:nvPr>
            <p:ph sz="quarter" idx="4"/>
          </p:nvPr>
        </p:nvSpPr>
        <p:spPr>
          <a:xfrm>
            <a:off x="4652190" y="1958752"/>
            <a:ext cx="4392488" cy="4797152"/>
          </a:xfrm>
        </p:spPr>
        <p:txBody>
          <a:bodyPr>
            <a:normAutofit fontScale="77500" lnSpcReduction="20000"/>
          </a:bodyPr>
          <a:lstStyle/>
          <a:p>
            <a:pPr algn="just"/>
            <a:r>
              <a:rPr lang="pl-PL" b="1" dirty="0"/>
              <a:t>Inny pokrzywdzony tym samym czynem </a:t>
            </a:r>
            <a:r>
              <a:rPr lang="pl-PL" dirty="0"/>
              <a:t>może aż do rozpoczęcia przewodu sądowego na rozprawie głównej przyłączyć się do postępowania wszczętego na skutek wniesienia subsydiarnego aktu oskarżenia (art. 55 § 3 k.p.k.).</a:t>
            </a:r>
          </a:p>
          <a:p>
            <a:pPr algn="just"/>
            <a:endParaRPr lang="pl-PL" dirty="0"/>
          </a:p>
          <a:p>
            <a:pPr algn="just"/>
            <a:r>
              <a:rPr lang="pl-PL" dirty="0"/>
              <a:t>Do postępowania wszczętego na skutek wniesienia subsydiarnego aktu oskarżenia </a:t>
            </a:r>
            <a:r>
              <a:rPr lang="pl-PL" b="1" dirty="0"/>
              <a:t>może wstąpić w każdym czasie prokurator</a:t>
            </a:r>
            <a:r>
              <a:rPr lang="pl-PL" dirty="0"/>
              <a:t>, który staje się oskarżycielem publicznym, a oskarżyciel posiłkowy subsydiarny staje się oskarżycielem posiłkowym ubocznym.</a:t>
            </a:r>
          </a:p>
          <a:p>
            <a:pPr algn="just"/>
            <a:r>
              <a:rPr lang="pl-PL" b="1" dirty="0"/>
              <a:t>Nowelizacja – art. 55 </a:t>
            </a:r>
            <a:r>
              <a:rPr lang="pl-PL" dirty="0"/>
              <a:t>§ 5 wstąpienie przez prokuratora do sprawy jako dodatkowy „uczestnik”, a nie jako oskarżyciel.</a:t>
            </a:r>
            <a:endParaRPr lang="pl-PL" b="1" dirty="0"/>
          </a:p>
          <a:p>
            <a:pPr algn="just"/>
            <a:endParaRPr lang="pl-PL" dirty="0"/>
          </a:p>
        </p:txBody>
      </p:sp>
    </p:spTree>
    <p:extLst>
      <p:ext uri="{BB962C8B-B14F-4D97-AF65-F5344CB8AC3E}">
        <p14:creationId xmlns:p14="http://schemas.microsoft.com/office/powerpoint/2010/main" val="69794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7679</TotalTime>
  <Words>10686</Words>
  <Application>Microsoft Office PowerPoint</Application>
  <PresentationFormat>Pokaz na ekranie (4:3)</PresentationFormat>
  <Paragraphs>780</Paragraphs>
  <Slides>127</Slides>
  <Notes>3</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127</vt:i4>
      </vt:variant>
    </vt:vector>
  </HeadingPairs>
  <TitlesOfParts>
    <vt:vector size="135" baseType="lpstr">
      <vt:lpstr>Arial</vt:lpstr>
      <vt:lpstr>Calibri</vt:lpstr>
      <vt:lpstr>Constantia</vt:lpstr>
      <vt:lpstr>Times New Roman</vt:lpstr>
      <vt:lpstr>Wingdings</vt:lpstr>
      <vt:lpstr>Wingdings 2</vt:lpstr>
      <vt:lpstr>Wingdings 3</vt:lpstr>
      <vt:lpstr>Flow</vt:lpstr>
      <vt:lpstr>Uczestnicy postępowania</vt:lpstr>
      <vt:lpstr>Prezentacja programu PowerPoint</vt:lpstr>
      <vt:lpstr>Prezentacja programu PowerPoint</vt:lpstr>
      <vt:lpstr>Uczestnicy postępowania</vt:lpstr>
      <vt:lpstr>Uczestnicy procesu karnego</vt:lpstr>
      <vt:lpstr>Prezentacja programu PowerPoint</vt:lpstr>
      <vt:lpstr>Sąd jako organ postępowania karnego</vt:lpstr>
      <vt:lpstr>Znaczenie procesowe pojęcia „sąd”</vt:lpstr>
      <vt:lpstr>Prawo do sądu</vt:lpstr>
      <vt:lpstr>Prezentacja programu PowerPoint</vt:lpstr>
      <vt:lpstr>Prezentacja programu PowerPoint</vt:lpstr>
      <vt:lpstr>Prezentacja programu PowerPoint</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Ruchoma właściwość sądów tradycyjna</vt:lpstr>
      <vt:lpstr>Łączność spraw karnych</vt:lpstr>
      <vt:lpstr>Prezentacja programu PowerPoint</vt:lpstr>
      <vt:lpstr>Prezentacja programu PowerPoint</vt:lpstr>
      <vt:lpstr>Ruchoma właściwość nadzwyczajna</vt:lpstr>
      <vt:lpstr>Prezentacja programu PowerPoint</vt:lpstr>
      <vt:lpstr>Wyłączenie sędziego</vt:lpstr>
      <vt:lpstr>Iudex suspectus</vt:lpstr>
      <vt:lpstr>Iudex suspectus</vt:lpstr>
      <vt:lpstr>Wyłączenie sędziego</vt:lpstr>
      <vt:lpstr>Wyłączenie sędziego</vt:lpstr>
      <vt:lpstr>Kazus</vt:lpstr>
      <vt:lpstr>Zasada niezawisłości sędziowskiej</vt:lpstr>
      <vt:lpstr>Inne gwarancje procesowe niezawisłości</vt:lpstr>
      <vt:lpstr>Zasada samodzielności jurysdykcyjnej sądu karnego</vt:lpstr>
      <vt:lpstr>Zasada samodzielności jurysdykcyjnej sądu karnego</vt:lpstr>
      <vt:lpstr>Ławnicy i referendarze</vt:lpstr>
      <vt:lpstr>Udział w składzie orzekającym</vt:lpstr>
      <vt:lpstr>Skład sądu</vt:lpstr>
      <vt:lpstr>Skład na rozprawie apelacyjnej</vt:lpstr>
      <vt:lpstr>Prezentacja programu PowerPoint</vt:lpstr>
      <vt:lpstr>Prokurator</vt:lpstr>
      <vt:lpstr>Nowelizacja – prokurator jako quasi – strona?</vt:lpstr>
      <vt:lpstr>Prokurator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Zasada obiektywizmu</vt:lpstr>
      <vt:lpstr>Zasada obiektywizmu</vt:lpstr>
      <vt:lpstr>Zasada obiektywizmu</vt:lpstr>
      <vt:lpstr>Zasada obiektywizmu</vt:lpstr>
      <vt:lpstr>Zasada obiektywizmu</vt:lpstr>
      <vt:lpstr>Zasada obiektywzimu</vt:lpstr>
      <vt:lpstr>Zasada obiektywizmu</vt:lpstr>
      <vt:lpstr>Policja, ABW, CBA, inne uprawnione służby</vt:lpstr>
      <vt:lpstr>Policja</vt:lpstr>
      <vt:lpstr>Policja</vt:lpstr>
      <vt:lpstr>Organy postępowania przygotowawczego</vt:lpstr>
      <vt:lpstr>Organy postępowania przygotowawczego</vt:lpstr>
      <vt:lpstr>Rozporządzenie</vt:lpstr>
      <vt:lpstr>Organy postępowania przygotowawczego</vt:lpstr>
      <vt:lpstr>Strony procesowe</vt:lpstr>
      <vt:lpstr>Strony procesowe</vt:lpstr>
      <vt:lpstr>Strony procesowe</vt:lpstr>
      <vt:lpstr>Strony procesowe</vt:lpstr>
      <vt:lpstr>Strony procesowe</vt:lpstr>
      <vt:lpstr>Strony procesowe</vt:lpstr>
      <vt:lpstr>Strony procesowe</vt:lpstr>
      <vt:lpstr>Strony bierne</vt:lpstr>
      <vt:lpstr>Prezentacja programu PowerPoint</vt:lpstr>
      <vt:lpstr>Obowiązki oskarżonego</vt:lpstr>
      <vt:lpstr>Obowiązki oskarżonego</vt:lpstr>
      <vt:lpstr>Prezentacja programu PowerPoint</vt:lpstr>
      <vt:lpstr>Pokrzywdzony</vt:lpstr>
      <vt:lpstr>Pokrzywdzony</vt:lpstr>
      <vt:lpstr>Pokrzywdzony</vt:lpstr>
      <vt:lpstr>Prawo do złożenia wniosku o orzeczenie środka kompensacyjnego i środka karnego</vt:lpstr>
      <vt:lpstr>Prawo do złożenia wniosku o przeprowadzenie czynności w postępowaniu przygotowawczym </vt:lpstr>
      <vt:lpstr>Prawo do udziału w czynnościach postępowania przygotowawczego </vt:lpstr>
      <vt:lpstr>Prawo do udziału w czynnościach postępowania przygotowawczego </vt:lpstr>
      <vt:lpstr>Prawo do zaskarżenia rozstrzygnięć wydawanych w postępowaniu przygotowawczym </vt:lpstr>
      <vt:lpstr>Uprawnienia pokrzywdzonego</vt:lpstr>
      <vt:lpstr>Prezentacja programu PowerPoint</vt:lpstr>
      <vt:lpstr>Reprezentacja dziecka przez rodzica</vt:lpstr>
      <vt:lpstr>Oskarżyciel posiłkowy</vt:lpstr>
      <vt:lpstr>Oskarżyciel posiłkowy</vt:lpstr>
      <vt:lpstr>Oskarżyciel posiłkowy subsydiarny </vt:lpstr>
      <vt:lpstr>Prezentacja programu PowerPoint</vt:lpstr>
      <vt:lpstr>Oskarżyciel posiłkowy</vt:lpstr>
      <vt:lpstr>Oskarżyciel posiłkowy</vt:lpstr>
      <vt:lpstr>Oskarżyciel prywatny</vt:lpstr>
      <vt:lpstr>Tryb prywatnoskargowy</vt:lpstr>
      <vt:lpstr>Prezentacja programu PowerPoint</vt:lpstr>
      <vt:lpstr>Tryb prywatnoskargowy</vt:lpstr>
      <vt:lpstr>REPREZENTANCI STRON PROCESOWYCH</vt:lpstr>
      <vt:lpstr>Przedstawiciele procesowi stron</vt:lpstr>
      <vt:lpstr>Przedstawiciele procesowi stron</vt:lpstr>
      <vt:lpstr>Przedstawiciele procesowi stron</vt:lpstr>
      <vt:lpstr>OBROŃCA</vt:lpstr>
      <vt:lpstr>OBROŃCA</vt:lpstr>
      <vt:lpstr>Prezentacja programu PowerPoint</vt:lpstr>
      <vt:lpstr>OBROŃCA Z WYBORU</vt:lpstr>
      <vt:lpstr>OBROŃCA Z URZĘDU</vt:lpstr>
      <vt:lpstr>OBRONA OBLIGATORYJNA</vt:lpstr>
      <vt:lpstr>Zasada prawa do obrony</vt:lpstr>
      <vt:lpstr>Zasada prawa do obrony</vt:lpstr>
      <vt:lpstr>Zasada prawa do obrony</vt:lpstr>
      <vt:lpstr>PEŁNOMOCNIK</vt:lpstr>
      <vt:lpstr>OBROŃCA A PEŁNOMOCNIK</vt:lpstr>
      <vt:lpstr>PRZEDSTAWICIEL USTAWOWY</vt:lpstr>
      <vt:lpstr>Kumulacja ról procesowych</vt:lpstr>
      <vt:lpstr>KUMULACJA RÓL PROCESOWYCH</vt:lpstr>
      <vt:lpstr>Prezentacja programu PowerPoint</vt:lpstr>
      <vt:lpstr>Kazus nr 1</vt:lpstr>
      <vt:lpstr>Kazus nr 1</vt:lpstr>
      <vt:lpstr>Kazus nr 1</vt:lpstr>
      <vt:lpstr>Kazus nr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Karol Jarząbek</cp:lastModifiedBy>
  <cp:revision>154</cp:revision>
  <dcterms:created xsi:type="dcterms:W3CDTF">2017-10-26T08:53:43Z</dcterms:created>
  <dcterms:modified xsi:type="dcterms:W3CDTF">2024-10-27T06:03:53Z</dcterms:modified>
</cp:coreProperties>
</file>