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7" r:id="rId2"/>
    <p:sldId id="377" r:id="rId3"/>
    <p:sldId id="396" r:id="rId4"/>
    <p:sldId id="397" r:id="rId5"/>
    <p:sldId id="378" r:id="rId6"/>
    <p:sldId id="379" r:id="rId7"/>
    <p:sldId id="380" r:id="rId8"/>
    <p:sldId id="381" r:id="rId9"/>
    <p:sldId id="382" r:id="rId10"/>
    <p:sldId id="383" r:id="rId11"/>
    <p:sldId id="374" r:id="rId12"/>
    <p:sldId id="344" r:id="rId13"/>
    <p:sldId id="384" r:id="rId14"/>
    <p:sldId id="385" r:id="rId15"/>
    <p:sldId id="386" r:id="rId16"/>
    <p:sldId id="390" r:id="rId17"/>
    <p:sldId id="387" r:id="rId18"/>
    <p:sldId id="391" r:id="rId19"/>
    <p:sldId id="388" r:id="rId20"/>
    <p:sldId id="389" r:id="rId21"/>
    <p:sldId id="392" r:id="rId22"/>
    <p:sldId id="393" r:id="rId23"/>
    <p:sldId id="394" r:id="rId24"/>
    <p:sldId id="395" r:id="rId2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2017-05-12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PODSTAWY </a:t>
            </a:r>
          </a:p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PRAWA </a:t>
            </a:r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869779"/>
            <a:ext cx="62646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n-lt"/>
              </a:rPr>
              <a:t>POROZUMIENIE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W terminie nie dłuższym niż 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20 dni 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od dnia zawiadomienia, o którym mowa w art. 2 ust. 3, pracodawca i zakładowe organizacje związkowe zawierają porozumienie.</a:t>
            </a:r>
            <a:endParaRPr lang="pl-PL" b="1" cap="all" dirty="0">
              <a:solidFill>
                <a:srgbClr val="3333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 smtClean="0">
                <a:solidFill>
                  <a:prstClr val="black"/>
                </a:solidFill>
                <a:latin typeface="Lucida Sans Unicode"/>
              </a:rPr>
              <a:t>   </a:t>
            </a: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POROZUMIENIE MUSI ZAWIERAĆ:</a:t>
            </a:r>
          </a:p>
          <a:p>
            <a:pPr marL="452628" lvl="0" indent="-3429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zasady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postępowania w sprawach dotyczących pracowników objętych zamiarem grupowego 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zwolnienia,</a:t>
            </a:r>
          </a:p>
          <a:p>
            <a:pPr marL="452628" lvl="0" indent="-3429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obowiązki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pracodawcy w zakresie niezbędnym do rozstrzygnięcia innych spraw pracowniczych związanych z zamierzonym grupowym zwolnieniem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109728" lv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J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eżeli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nie jest możliwe zawarcie 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porozumienia</a:t>
            </a: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zasady postępowania w sprawach dotyczących pracowników objętych zamiarem grupowego zwolnienia ustala pracodawca w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regulaminie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, uwzględniając, w miarę możliwości, propozycje przedstawione w ramach konsultacji przez zakładowe organizacje związkowe.</a:t>
            </a: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16786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OCHRONA PRZED WYPOWIEDZENIEM A ZWOLNIENIA GRUPOWE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Przy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wypowiadaniu pracownikom stosunków pracy w ramach grupowego zwolnienia </a:t>
            </a:r>
            <a:r>
              <a:rPr lang="pl-PL" sz="2500" b="1" u="sng" dirty="0">
                <a:solidFill>
                  <a:prstClr val="black"/>
                </a:solidFill>
                <a:latin typeface="Calibri"/>
              </a:rPr>
              <a:t>nie stosuje się art. 38 i 41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Kodeksu pracy, z zastrzeżeniem ust. 2-4, a także przepisów odrębnych dotyczących szczególnej ochrony pracowników przed wypowiedzeniem lub rozwiązaniem stosunku pracy, z zastrzeżeniem ust. 5.</a:t>
            </a:r>
          </a:p>
        </p:txBody>
      </p:sp>
    </p:spTree>
    <p:extLst>
      <p:ext uri="{BB962C8B-B14F-4D97-AF65-F5344CB8AC3E}">
        <p14:creationId xmlns:p14="http://schemas.microsoft.com/office/powerpoint/2010/main" val="42453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b="1" dirty="0">
                <a:solidFill>
                  <a:prstClr val="black"/>
                </a:solidFill>
                <a:latin typeface="Lucida Sans Unicode"/>
              </a:rPr>
              <a:t>Art. 38. </a:t>
            </a:r>
            <a:r>
              <a:rPr lang="pl-PL" b="1" dirty="0" smtClean="0">
                <a:solidFill>
                  <a:prstClr val="black"/>
                </a:solidFill>
                <a:latin typeface="Lucida Sans Unicode"/>
              </a:rPr>
              <a:t>KODEKSU PRACY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§ 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1. O zamiarze wypowiedzenia pracownikowi umowy o pracę zawartej na czas nieokreślony pracodawca zawiadamia na piśmie reprezentującą pracownika zakładową organizację związkową, podając przyczynę uzasadniającą rozwiązanie umowy.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2. Jeżeli zakładowa organizacja związkowa uważa, że wypowiedzenie byłoby nieuzasadnione, może w ciągu 5 dni od otrzymania zawiadomienia zgłosić na piśmie pracodawcy umotywowane zastrzeżenia.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3. (uchylony).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4. (uchylony).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5. Po rozpatrzeniu stanowiska organizacji związkowej, a także w razie niezajęcia przez nią stanowiska w ustalonym terminie, pracodawca podejmuje decyzję w sprawie wypowiedzenia.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8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	W 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razie </a:t>
            </a:r>
            <a:r>
              <a:rPr lang="pl-PL" dirty="0" err="1">
                <a:solidFill>
                  <a:prstClr val="black"/>
                </a:solidFill>
                <a:latin typeface="Lucida Sans Unicode"/>
              </a:rPr>
              <a:t>niezawarcia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 porozumienia, o którym mowa w art. 3, przy wypowiadaniu pracownikom stosunków pracy, a także warunków pracy i płacy, </a:t>
            </a:r>
            <a:r>
              <a:rPr lang="pl-PL" b="1" dirty="0">
                <a:solidFill>
                  <a:prstClr val="black"/>
                </a:solidFill>
                <a:latin typeface="Lucida Sans Unicode"/>
              </a:rPr>
              <a:t>stosuje się art. 38 Kodeksu pracy.</a:t>
            </a:r>
            <a:endParaRPr lang="pl-PL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50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41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KODEKSU PRACY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Pracodawca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nie może wypowiedzieć umowy o pracę w czasie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urlopu pracownika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a także w czasie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innej usprawiedliwionej nieobecności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 pracownika w pracy, jeżeli nie upłynął jeszcze okres uprawniający do rozwiązania umowy o pracę bez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28418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1574" y="1340768"/>
            <a:ext cx="7956376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Wypowiedzenie pracownikom stosunków pracy w sytuacjach, o których mowa w art. 41 Kodeksu pracy, jest dopuszczalne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czasie urlopu trwającego co najmniej 3 miesiące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a także w czasie innej usprawiedliwionej nieobecności pracownika w pracy,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upłynął już okres uprawniający pracodawcę do rozwiązania umowy o pracę bez wypowiedzenia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Wypowiedzenie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pracownikom </a:t>
            </a:r>
            <a:r>
              <a:rPr lang="pl-PL" sz="2500" u="sng" dirty="0">
                <a:solidFill>
                  <a:prstClr val="black"/>
                </a:solidFill>
                <a:latin typeface="Calibri"/>
              </a:rPr>
              <a:t>warunków pracy i płacy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 sytuacjach, o których mowa w art. 41 Kodeksu pracy,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jest dopuszczalne niezależnie od okresu trwania urlopu lub innej usprawiedliwionej nieobecności pracownika w pracy.</a:t>
            </a:r>
          </a:p>
        </p:txBody>
      </p:sp>
    </p:spTree>
    <p:extLst>
      <p:ext uri="{BB962C8B-B14F-4D97-AF65-F5344CB8AC3E}">
        <p14:creationId xmlns:p14="http://schemas.microsoft.com/office/powerpoint/2010/main" val="12952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28418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412177"/>
            <a:ext cx="810039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800" b="1" cap="all" dirty="0">
                <a:solidFill>
                  <a:srgbClr val="333333"/>
                </a:solidFill>
                <a:latin typeface="+mj-lt"/>
              </a:rPr>
              <a:t>USTAWA</a:t>
            </a:r>
          </a:p>
          <a:p>
            <a:pPr algn="ctr"/>
            <a:r>
              <a:rPr lang="pl-PL" sz="2400" cap="all" dirty="0">
                <a:solidFill>
                  <a:srgbClr val="333333"/>
                </a:solidFill>
                <a:latin typeface="+mj-lt"/>
              </a:rPr>
              <a:t>z dnia 13 marca 2003 r.</a:t>
            </a:r>
          </a:p>
          <a:p>
            <a:pPr algn="ctr"/>
            <a:r>
              <a:rPr lang="pl-PL" sz="2400" cap="all" dirty="0">
                <a:solidFill>
                  <a:srgbClr val="333333"/>
                </a:solidFill>
                <a:latin typeface="+mj-lt"/>
              </a:rPr>
              <a:t>o szczególnych zasadach rozwiązywania z pracownikami stosunków pracy z przyczyn niedotyczących </a:t>
            </a:r>
            <a:r>
              <a:rPr lang="pl-PL" sz="2400" cap="all" dirty="0" smtClean="0">
                <a:solidFill>
                  <a:srgbClr val="333333"/>
                </a:solidFill>
                <a:latin typeface="+mj-lt"/>
              </a:rPr>
              <a:t>pracowników</a:t>
            </a:r>
            <a:endParaRPr lang="pl-PL" sz="2400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19045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W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okresie objęcia szczególną ochroną przed wypowiedzeniem lub rozwiązaniem stosunku pracy pracodawca może jedynie wypowiedzieć dotychczasowe warunki pracy i płacy pracownikowi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dirty="0">
              <a:solidFill>
                <a:prstClr val="black"/>
              </a:solidFill>
              <a:latin typeface="+mj-lt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+mj-lt"/>
              </a:rPr>
              <a:t>1)   któremu brakuje nie więcej niż 4 lata do osiągnięcia wieku emerytalnego, pracownicy w ciąży, pracownikowi w okresie urlopu macierzyńskiego, urlopu na warunkach urlopu macierzyńskiego, urlopu rodzicielskiego oraz urlopu ojcowskiego;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2) będącemu 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członkiem rady pracowniczej przedsiębiorstwa państwowego;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+mj-lt"/>
              </a:rPr>
              <a:t>3)   będącemu członkiem zarządu zakładowej organizacji </a:t>
            </a: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związkowej….</a:t>
            </a:r>
            <a:endParaRPr lang="pl-PL" sz="25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ODPRAWA PIENIĘŻNA</a:t>
            </a: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Art. 8. 1. Pracownikowi, w związku z rozwiązaniem stosunku pracy w ramach grupowego zwolnienia, przysługuje odprawa pieniężna w wysokości: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1)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jednomiesięcznego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krócej niż 2 lata;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2)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dwumiesięcznego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od 2 do 8 lat;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3)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trzymiesięcznego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ponad 8 lat.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…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4. Wysokość odprawy pieniężnej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nie może przekraczać kwoty 15-krotnego minimalnego wynagrodzenia za pracę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ustalanego na podstawie odrębnych przepisów, obowiązującego w dniu rozwiązania stosunku pracy.</a:t>
            </a:r>
          </a:p>
        </p:txBody>
      </p:sp>
    </p:spTree>
    <p:extLst>
      <p:ext uri="{BB962C8B-B14F-4D97-AF65-F5344CB8AC3E}">
        <p14:creationId xmlns:p14="http://schemas.microsoft.com/office/powerpoint/2010/main" val="6797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PONOWNE ZATRUDNIENIE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Art. 9. </a:t>
            </a: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. W razie ponownego zatrudniania pracowników w tej samej grupie zawodowej pracodawca powinien zatrudnić pracownika, z którym rozwiązał stosunek pracy w ramach grupowego zwolnienia, jeżeli zwolniony pracownik zgłosi zamiar podjęcia zatrudnienia u tego pracodawcy w ciągu roku od dnia rozwiązania z nim stosunku pracy.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2. Pracodawca powinien ponownie zatrudnić pracownika, o którym mowa w ust. 1, w okresie 15 miesięcy od dnia rozwiązania z nim stosunku pracy w ramach grupowego zwolnienia.</a:t>
            </a:r>
          </a:p>
        </p:txBody>
      </p:sp>
    </p:spTree>
    <p:extLst>
      <p:ext uri="{BB962C8B-B14F-4D97-AF65-F5344CB8AC3E}">
        <p14:creationId xmlns:p14="http://schemas.microsoft.com/office/powerpoint/2010/main" val="6688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Art. 10. </a:t>
            </a:r>
            <a:endParaRPr lang="pl-PL" sz="2500" dirty="0" smtClean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. Przepisy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5 ust. 3-6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(ochrona przed wypowiedzeniem) i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8 (odprawa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pieniężna) 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stosuje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się odpowiednio w razie konieczności rozwiązania przez pracodawcę zatrudniającego co najmniej 20 pracowników stosunków pracy z przyczyn niedotyczących pracowników, jeżeli przyczyny te stanowią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wyłączny powód uzasadniający wypowiedzenie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stosunku pracy lub jego rozwiązanie na mocy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porozumienia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 stron, a zwolnienia w okresie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nieprzekraczającym 30 dni obejmują mniejszą liczbę pracowników niż określona w art. 1.</a:t>
            </a:r>
            <a:endParaRPr lang="pl-PL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80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596843"/>
            <a:ext cx="81003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>
                <a:solidFill>
                  <a:srgbClr val="000000"/>
                </a:solidFill>
                <a:latin typeface="Verdana"/>
              </a:rPr>
              <a:t>Art. 12.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 Przy rozwiązywaniu stosunków pracy z przyczyn niedotyczących pracowników,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w zakresie nieuregulowanym w niniejszej ustawie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, a także przy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rozpatrywaniu sporów 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związanych z naruszeniem przepisów niniejszej ustawy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stosuje się przepisy </a:t>
            </a:r>
            <a:r>
              <a:rPr lang="pl-PL" sz="2000" b="1" dirty="0">
                <a:latin typeface="Verdana"/>
              </a:rPr>
              <a:t>Kodeksu pracy.</a:t>
            </a:r>
            <a:endParaRPr lang="pl-PL" b="1" cap="all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10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3058508"/>
            <a:ext cx="8100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>
                <a:solidFill>
                  <a:srgbClr val="000000"/>
                </a:solidFill>
                <a:latin typeface="Verdana"/>
              </a:rPr>
              <a:t>Art. 11.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 Przepisów ustawy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nie stosuje się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 do pracowników zatrudnionych na podstawie mianowania.</a:t>
            </a:r>
            <a:endParaRPr lang="pl-PL" b="1" cap="al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84226" y="1011506"/>
            <a:ext cx="812961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ZAKRES ZASTOSOWANIA USTAWY</a:t>
            </a:r>
          </a:p>
          <a:p>
            <a:pPr algn="just"/>
            <a:endParaRPr lang="pl-PL" sz="2000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sz="1600" b="1" dirty="0" smtClean="0">
                <a:solidFill>
                  <a:srgbClr val="000000"/>
                </a:solidFill>
                <a:latin typeface="Verdana"/>
              </a:rPr>
              <a:t>Art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. 1.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1. Przepisy ustawy stosuje się w razie konieczności rozwiązania przez pracodawcę zatrudniającego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co </a:t>
            </a:r>
            <a:r>
              <a:rPr lang="pl-PL" sz="1600" b="1" dirty="0" smtClean="0">
                <a:solidFill>
                  <a:srgbClr val="000000"/>
                </a:solidFill>
                <a:latin typeface="Verdana"/>
              </a:rPr>
              <a:t>najmniej 20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 pracowników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</a:t>
            </a:r>
            <a:r>
              <a:rPr lang="pl-PL" sz="1600" dirty="0" smtClean="0">
                <a:solidFill>
                  <a:srgbClr val="000000"/>
                </a:solidFill>
                <a:latin typeface="Verdana"/>
              </a:rPr>
              <a:t>stosunków pracy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z przyczyn niedotyczących pracowników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, w drodze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wypowiedzenia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 dokonanego przez pracodawcę, a także na mocy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porozumienia stron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, jeżeli w okresie nieprzekraczającym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30 dni 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zwolnienie obejmuje co najmniej: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1)   10 pracowników, gdy pracodawca zatrudnia mniej niż 100 pracowników,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2)   10% pracowników, gdy pracodawca zatrudnia co najmniej 100, jednakże mniej niż 300 pracowników,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3)   30 pracowników, gdy pracodawca zatrudnia co najmniej 300 lub więcej pracowników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- zwanego dalej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"grupowym zwolnieniem".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2. Liczby odnoszące się do pracowników, o których mowa w ust. 1, obejmują pracowników, z którymi w ramach grupowego zwolnienia następuje rozwiązanie stosunków pracy z inicjatywy pracodawcy na mocy porozumienia stron, jeżeli dotyczy to co najmniej 5 pracowników.</a:t>
            </a:r>
          </a:p>
          <a:p>
            <a:pPr algn="just"/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algn="just"/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858181"/>
            <a:ext cx="8172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+mj-lt"/>
              </a:rPr>
              <a:t>Zgodnie z art. 1 ust. 2 </a:t>
            </a:r>
            <a:r>
              <a:rPr lang="pl-PL" sz="2800" dirty="0" err="1">
                <a:latin typeface="+mj-lt"/>
              </a:rPr>
              <a:t>u.z.g</a:t>
            </a:r>
            <a:r>
              <a:rPr lang="pl-PL" sz="2800" dirty="0">
                <a:latin typeface="+mj-lt"/>
              </a:rPr>
              <a:t>. </a:t>
            </a:r>
            <a:r>
              <a:rPr lang="pl-PL" sz="2800" dirty="0" smtClean="0">
                <a:latin typeface="+mj-lt"/>
              </a:rPr>
              <a:t>liczby </a:t>
            </a:r>
            <a:r>
              <a:rPr lang="pl-PL" sz="2800" dirty="0">
                <a:latin typeface="+mj-lt"/>
              </a:rPr>
              <a:t>zwalnianych pracowników </a:t>
            </a:r>
            <a:r>
              <a:rPr lang="pl-PL" sz="2800" dirty="0" smtClean="0">
                <a:latin typeface="+mj-lt"/>
              </a:rPr>
              <a:t>obejmują: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+mj-lt"/>
              </a:rPr>
              <a:t>o</a:t>
            </a:r>
            <a:r>
              <a:rPr lang="pl-PL" sz="2800" dirty="0" smtClean="0">
                <a:latin typeface="+mj-lt"/>
              </a:rPr>
              <a:t>soby zwalniane w </a:t>
            </a:r>
            <a:r>
              <a:rPr lang="pl-PL" sz="2800" dirty="0">
                <a:latin typeface="+mj-lt"/>
              </a:rPr>
              <a:t>drodze </a:t>
            </a:r>
            <a:r>
              <a:rPr lang="pl-PL" sz="2800" dirty="0" smtClean="0">
                <a:latin typeface="+mj-lt"/>
              </a:rPr>
              <a:t>wypowiedzenia,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latin typeface="+mj-lt"/>
              </a:rPr>
              <a:t>pracowników</a:t>
            </a:r>
            <a:r>
              <a:rPr lang="pl-PL" sz="2800" dirty="0">
                <a:latin typeface="+mj-lt"/>
              </a:rPr>
              <a:t>, z którymi w ramach grupowego zwolnienia następuje rozwiązanie stosunku pracy z inicjatywy pracodawcy na mocy </a:t>
            </a:r>
            <a:r>
              <a:rPr lang="pl-PL" sz="2800" b="1" dirty="0">
                <a:latin typeface="+mj-lt"/>
              </a:rPr>
              <a:t>porozumienia stron</a:t>
            </a:r>
            <a:r>
              <a:rPr lang="pl-PL" sz="2800" dirty="0">
                <a:latin typeface="+mj-lt"/>
              </a:rPr>
              <a:t>.</a:t>
            </a: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289067"/>
            <a:ext cx="81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  <a:latin typeface="+mj-lt"/>
              </a:rPr>
              <a:t>2 przesłanki </a:t>
            </a:r>
            <a:r>
              <a:rPr lang="pl-PL" sz="2800" dirty="0" smtClean="0">
                <a:solidFill>
                  <a:prstClr val="black"/>
                </a:solidFill>
                <a:latin typeface="+mj-lt"/>
              </a:rPr>
              <a:t>umożliwiające włączenie osób, z którymi zawarto porozumienie: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prstClr val="black"/>
                </a:solidFill>
                <a:latin typeface="+mj-lt"/>
              </a:rPr>
              <a:t>p</a:t>
            </a:r>
            <a:r>
              <a:rPr lang="pl-PL" sz="2800" dirty="0" smtClean="0">
                <a:solidFill>
                  <a:prstClr val="black"/>
                </a:solidFill>
                <a:latin typeface="+mj-lt"/>
              </a:rPr>
              <a:t>racownicy 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są na mocy porozumienia stron zwalniani </a:t>
            </a:r>
            <a:r>
              <a:rPr lang="pl-PL" sz="2800" b="1" dirty="0">
                <a:solidFill>
                  <a:prstClr val="black"/>
                </a:solidFill>
                <a:latin typeface="+mj-lt"/>
              </a:rPr>
              <a:t>z inicjatywy </a:t>
            </a:r>
            <a:r>
              <a:rPr lang="pl-PL" sz="2800" b="1" dirty="0" smtClean="0">
                <a:solidFill>
                  <a:prstClr val="black"/>
                </a:solidFill>
                <a:latin typeface="+mj-lt"/>
              </a:rPr>
              <a:t>pracodawcy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+mj-lt"/>
              </a:rPr>
              <a:t>ich 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liczba nie może być mniejsza niż </a:t>
            </a:r>
            <a:r>
              <a:rPr lang="pl-PL" sz="2800" b="1" dirty="0">
                <a:solidFill>
                  <a:prstClr val="black"/>
                </a:solidFill>
                <a:latin typeface="+mj-lt"/>
              </a:rPr>
              <a:t>5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. </a:t>
            </a:r>
            <a:endParaRPr lang="pl-PL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998418"/>
            <a:ext cx="792043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PROCEDURA- KONSULTACJE</a:t>
            </a:r>
          </a:p>
          <a:p>
            <a:pPr algn="just"/>
            <a:endParaRPr lang="pl-PL" sz="28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800" b="1" cap="all" dirty="0" smtClean="0">
                <a:latin typeface="+mj-lt"/>
              </a:rPr>
              <a:t>U PRACODAWCY  DZIAŁAJĄ ZWIĄZKI ZAWODOWE - </a:t>
            </a:r>
            <a:r>
              <a:rPr lang="pl-PL" dirty="0" smtClean="0">
                <a:solidFill>
                  <a:srgbClr val="000000"/>
                </a:solidFill>
                <a:latin typeface="+mj-lt"/>
              </a:rPr>
              <a:t>pracodawca </a:t>
            </a:r>
            <a:r>
              <a:rPr lang="pl-PL" dirty="0">
                <a:solidFill>
                  <a:srgbClr val="000000"/>
                </a:solidFill>
                <a:latin typeface="+mj-lt"/>
              </a:rPr>
              <a:t>jest obowiązany skonsultować zamiar przeprowadzenia grupowego zwolnienia z zakładowymi organizacjami związkowymi działającymi u tego </a:t>
            </a:r>
            <a:r>
              <a:rPr lang="pl-PL" dirty="0" smtClean="0">
                <a:solidFill>
                  <a:srgbClr val="000000"/>
                </a:solidFill>
                <a:latin typeface="+mj-lt"/>
              </a:rPr>
              <a:t>pracodawcy</a:t>
            </a:r>
          </a:p>
          <a:p>
            <a:pPr marL="342900" indent="-342900" algn="just">
              <a:buFont typeface="+mj-lt"/>
              <a:buAutoNum type="arabicPeriod"/>
            </a:pPr>
            <a:endParaRPr lang="pl-PL" cap="all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2800" b="1" cap="all" dirty="0" smtClean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800" b="1" cap="all" dirty="0" smtClean="0">
                <a:solidFill>
                  <a:srgbClr val="000000"/>
                </a:solidFill>
                <a:latin typeface="+mj-lt"/>
              </a:rPr>
              <a:t>U PRACODAWCY NIE DZIAŁAJĄ ZWIĄZKI ZAWODOWE-</a:t>
            </a:r>
            <a:r>
              <a:rPr lang="pl-PL" sz="2800" cap="all" dirty="0">
                <a:latin typeface="+mj-lt"/>
              </a:rPr>
              <a:t> </a:t>
            </a:r>
            <a:r>
              <a:rPr lang="pl-PL" sz="2000" dirty="0" smtClean="0">
                <a:latin typeface="+mn-lt"/>
              </a:rPr>
              <a:t>uprawnienia tych organizacji przysługują przedstawicielom pracowników wyłonionym w trybie przyjętym u danego pracodawcy</a:t>
            </a:r>
            <a:endParaRPr lang="pl-PL" sz="2000" b="1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134889"/>
            <a:ext cx="810039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Konsultacja dotyczy </a:t>
            </a:r>
            <a:r>
              <a:rPr lang="pl-PL" sz="2800" b="1" dirty="0">
                <a:latin typeface="+mj-lt"/>
              </a:rPr>
              <a:t>w </a:t>
            </a:r>
            <a:r>
              <a:rPr lang="pl-PL" sz="2800" b="1" dirty="0" smtClean="0">
                <a:latin typeface="+mj-lt"/>
              </a:rPr>
              <a:t>szczególności:</a:t>
            </a:r>
          </a:p>
          <a:p>
            <a:pPr algn="just"/>
            <a:r>
              <a:rPr lang="pl-PL" sz="2800" dirty="0" smtClean="0">
                <a:latin typeface="+mj-lt"/>
              </a:rPr>
              <a:t>możliwości </a:t>
            </a:r>
            <a:r>
              <a:rPr lang="pl-PL" sz="2800" dirty="0">
                <a:latin typeface="+mj-lt"/>
              </a:rPr>
              <a:t>uniknięcia lub zmniejszenia rozmiaru grupowego zwolnienia oraz spraw pracowniczych związanych z tym zwolnieniem, w tym zwłaszcza możliwości przekwalifikowania lub przeszkolenia zawodowego, a także uzyskania innego zatrudnienia przez zwolnionych </a:t>
            </a:r>
            <a:r>
              <a:rPr lang="pl-PL" sz="2800" dirty="0" smtClean="0">
                <a:latin typeface="+mj-lt"/>
              </a:rPr>
              <a:t>pracowników,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590</Words>
  <Application>Microsoft Office PowerPoint</Application>
  <PresentationFormat>Pokaz na ekranie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234</cp:revision>
  <dcterms:created xsi:type="dcterms:W3CDTF">2014-01-18T14:20:26Z</dcterms:created>
  <dcterms:modified xsi:type="dcterms:W3CDTF">2017-05-12T09:12:43Z</dcterms:modified>
</cp:coreProperties>
</file>