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69" r:id="rId5"/>
    <p:sldId id="259" r:id="rId6"/>
    <p:sldId id="270" r:id="rId7"/>
    <p:sldId id="260" r:id="rId8"/>
    <p:sldId id="261" r:id="rId9"/>
    <p:sldId id="262" r:id="rId10"/>
    <p:sldId id="263" r:id="rId11"/>
    <p:sldId id="272" r:id="rId12"/>
    <p:sldId id="271" r:id="rId13"/>
    <p:sldId id="273" r:id="rId14"/>
    <p:sldId id="274" r:id="rId15"/>
    <p:sldId id="277" r:id="rId16"/>
    <p:sldId id="278" r:id="rId17"/>
    <p:sldId id="279" r:id="rId18"/>
    <p:sldId id="275" r:id="rId19"/>
    <p:sldId id="276" r:id="rId20"/>
    <p:sldId id="280" r:id="rId21"/>
    <p:sldId id="281" r:id="rId22"/>
    <p:sldId id="282" r:id="rId23"/>
    <p:sldId id="283" r:id="rId24"/>
    <p:sldId id="268" r:id="rId2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15" autoAdjust="0"/>
  </p:normalViewPr>
  <p:slideViewPr>
    <p:cSldViewPr>
      <p:cViewPr>
        <p:scale>
          <a:sx n="75" d="100"/>
          <a:sy n="75" d="100"/>
        </p:scale>
        <p:origin x="-1170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861B50C-6C72-48B7-9F9C-950FE3EA5CD2}" type="datetimeFigureOut">
              <a:rPr lang="pl-PL"/>
              <a:pPr>
                <a:defRPr/>
              </a:pPr>
              <a:t>2015-01-14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EA20C4F-F4DE-4E53-A32D-261AD932DE6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799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3072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CCE141-3C0C-468B-887E-D3208D3B52BC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E0CAC-037D-418B-BA64-49E7BA647A80}" type="datetimeFigureOut">
              <a:rPr lang="pl-PL"/>
              <a:pPr>
                <a:defRPr/>
              </a:pPr>
              <a:t>2015-01-14</a:t>
            </a:fld>
            <a:endParaRPr lang="pl-PL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99F4D-AA5E-465A-8272-8F2001BB03D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CE06B-B29C-4565-BAB8-F5FA49373A7F}" type="datetimeFigureOut">
              <a:rPr lang="pl-PL"/>
              <a:pPr>
                <a:defRPr/>
              </a:pPr>
              <a:t>2015-01-14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E99EB-5263-40D9-B750-030B3AC237F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7D2C8-2695-4995-A68C-55BFF658BBFC}" type="datetimeFigureOut">
              <a:rPr lang="pl-PL"/>
              <a:pPr>
                <a:defRPr/>
              </a:pPr>
              <a:t>2015-01-14</a:t>
            </a:fld>
            <a:endParaRPr lang="pl-PL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BE707-E968-4E8A-934D-AE68C409212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C1C8F-2B64-4C8E-AE6A-FD6A53AB7879}" type="datetimeFigureOut">
              <a:rPr lang="pl-PL"/>
              <a:pPr>
                <a:defRPr/>
              </a:pPr>
              <a:t>2015-01-14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477AF-2908-4555-8F65-6B380A4DBDE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BD71-F838-488F-A5D8-36C06E54320B}" type="datetimeFigureOut">
              <a:rPr lang="pl-PL"/>
              <a:pPr>
                <a:defRPr/>
              </a:pPr>
              <a:t>2015-01-14</a:t>
            </a:fld>
            <a:endParaRPr lang="pl-PL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07FD6-0BAB-4E17-B3E9-184377D0992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7CD8-4763-4D83-97D0-3695C38F731C}" type="datetimeFigureOut">
              <a:rPr lang="pl-PL"/>
              <a:pPr>
                <a:defRPr/>
              </a:pPr>
              <a:t>2015-01-14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22A6C-06B5-48FE-AC1C-5F62660142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59BFB-C41B-407F-9C4F-2AED6C95634A}" type="datetimeFigureOut">
              <a:rPr lang="pl-PL"/>
              <a:pPr>
                <a:defRPr/>
              </a:pPr>
              <a:t>2015-01-14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A2AC7-24E3-4AD1-AEDF-4FA0BC35F94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0C19F-7C65-466B-8264-3810A8CB58DF}" type="datetimeFigureOut">
              <a:rPr lang="pl-PL"/>
              <a:pPr>
                <a:defRPr/>
              </a:pPr>
              <a:t>2015-01-14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2073B-F198-4FC4-810E-AFDAD405F2A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6BA49-2F14-482B-A4C3-64A4508E27EA}" type="datetimeFigureOut">
              <a:rPr lang="pl-PL"/>
              <a:pPr>
                <a:defRPr/>
              </a:pPr>
              <a:t>2015-01-14</a:t>
            </a:fld>
            <a:endParaRPr lang="pl-PL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15983-4622-4742-88EA-A0D8A87E9CA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CD0B4-0F5E-4804-A000-8EBFA1247511}" type="datetimeFigureOut">
              <a:rPr lang="pl-PL"/>
              <a:pPr>
                <a:defRPr/>
              </a:pPr>
              <a:t>2015-01-14</a:t>
            </a:fld>
            <a:endParaRPr lang="pl-PL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68783-0970-4E5D-B35E-3544BFF9583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6360B-6AD9-40C6-BF16-6A71B683A854}" type="datetimeFigureOut">
              <a:rPr lang="pl-PL"/>
              <a:pPr>
                <a:defRPr/>
              </a:pPr>
              <a:t>2015-01-14</a:t>
            </a:fld>
            <a:endParaRPr lang="pl-PL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02324-FE8F-4A3A-A55C-9A7EA3F1D2E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1441A67-2C7A-4125-AA9A-D68BF2F07B55}" type="datetimeFigureOut">
              <a:rPr lang="pl-PL"/>
              <a:pPr>
                <a:defRPr/>
              </a:pPr>
              <a:t>2015-01-14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77798C2-CCCE-4E76-B74E-3BBCF036CB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r>
              <a:rPr lang="pl-PL" dirty="0" smtClean="0">
                <a:latin typeface="Arial" charset="0"/>
              </a:rPr>
              <a:t>ZARZĄDZANIE ZASOBAMI LUDZKIMI</a:t>
            </a:r>
            <a:r>
              <a:rPr lang="pl-PL" dirty="0" smtClean="0"/>
              <a:t> </a:t>
            </a:r>
          </a:p>
        </p:txBody>
      </p:sp>
      <p:sp>
        <p:nvSpPr>
          <p:cNvPr id="14338" name="Podtytuł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r>
              <a:rPr lang="pl-PL" sz="4000" dirty="0" smtClean="0">
                <a:solidFill>
                  <a:srgbClr val="002060"/>
                </a:solidFill>
              </a:rPr>
              <a:t>ĆWICZENIA</a:t>
            </a:r>
            <a:r>
              <a:rPr lang="pl-PL" sz="4800" dirty="0">
                <a:solidFill>
                  <a:srgbClr val="002060"/>
                </a:solidFill>
              </a:rPr>
              <a:t> 5</a:t>
            </a:r>
            <a:endParaRPr lang="pl-PL" sz="4800" dirty="0" smtClean="0">
              <a:solidFill>
                <a:srgbClr val="002060"/>
              </a:solidFill>
            </a:endParaRPr>
          </a:p>
          <a:p>
            <a:pPr algn="r"/>
            <a:r>
              <a:rPr lang="pl-PL" dirty="0" smtClean="0">
                <a:solidFill>
                  <a:srgbClr val="002060"/>
                </a:solidFill>
              </a:rPr>
              <a:t>mgr Paulina Ilnicka-Jordan</a:t>
            </a:r>
          </a:p>
          <a:p>
            <a:endParaRPr lang="pl-PL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1538" y="1772816"/>
            <a:ext cx="7408862" cy="4353347"/>
          </a:xfrm>
        </p:spPr>
        <p:txBody>
          <a:bodyPr/>
          <a:lstStyle/>
          <a:p>
            <a:pPr marL="0" indent="0" algn="ctr">
              <a:buNone/>
            </a:pPr>
            <a:r>
              <a:rPr lang="pl-PL" sz="3200" b="1" dirty="0" smtClean="0"/>
              <a:t>Problemy oceny:</a:t>
            </a:r>
          </a:p>
          <a:p>
            <a:pPr algn="just"/>
            <a:r>
              <a:rPr lang="pl-PL" sz="2000" dirty="0" smtClean="0"/>
              <a:t>Zróżnicowane normy- są kierownicy, którzy oceniają każdego na podstawie innych nom i oczekiwań  np. pracownik mniej efektywny a gorliwy może otrzymać wyższa ocenę jak pracownik efektywny lecz pozornie obojętny;</a:t>
            </a:r>
          </a:p>
          <a:p>
            <a:pPr algn="just"/>
            <a:r>
              <a:rPr lang="pl-PL" sz="2000" dirty="0" smtClean="0"/>
              <a:t>Uprzedzenia oceniającego- zniekształcenie ocen przez osobiste uprzedzenia, które mogą wynikać z wieku, stylu ubierania się, przekonań politycznych;</a:t>
            </a:r>
          </a:p>
          <a:p>
            <a:pPr algn="just"/>
            <a:r>
              <a:rPr lang="pl-PL" sz="2000" dirty="0" smtClean="0"/>
              <a:t>Różne zworce ocen- jedni kierownicy oceniają surowo inni mniej, </a:t>
            </a:r>
          </a:p>
          <a:p>
            <a:pPr algn="just"/>
            <a:r>
              <a:rPr lang="pl-PL" sz="2000" dirty="0" smtClean="0"/>
              <a:t>Efekt aureoli- np. pracownik lubiany i popularny </a:t>
            </a:r>
            <a:r>
              <a:rPr lang="pl-PL" sz="2000" smtClean="0"/>
              <a:t>może uzyskać </a:t>
            </a:r>
            <a:r>
              <a:rPr lang="pl-PL" sz="2000" dirty="0" smtClean="0"/>
              <a:t>wysoka ocenę</a:t>
            </a:r>
          </a:p>
        </p:txBody>
      </p:sp>
      <p:sp>
        <p:nvSpPr>
          <p:cNvPr id="2355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Zarządzanie zasobami ludzkimi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1538" y="1844824"/>
            <a:ext cx="7408862" cy="4281339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/>
              <a:t>Efektem oceny mogą być następujące zjawiska:</a:t>
            </a:r>
          </a:p>
          <a:p>
            <a:r>
              <a:rPr lang="pl-PL" sz="3200" dirty="0" smtClean="0"/>
              <a:t>Awans </a:t>
            </a:r>
          </a:p>
          <a:p>
            <a:r>
              <a:rPr lang="pl-PL" sz="3200" dirty="0" smtClean="0"/>
              <a:t>Szkolenie i doskonalenie </a:t>
            </a:r>
          </a:p>
          <a:p>
            <a:r>
              <a:rPr lang="pl-PL" sz="3200" dirty="0" smtClean="0"/>
              <a:t>Przeniesienie, degradacja, zwolnienie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Zarządzanie zasobami ludzkimi</a:t>
            </a:r>
          </a:p>
        </p:txBody>
      </p:sp>
    </p:spTree>
    <p:extLst>
      <p:ext uri="{BB962C8B-B14F-4D97-AF65-F5344CB8AC3E}">
        <p14:creationId xmlns:p14="http://schemas.microsoft.com/office/powerpoint/2010/main" val="125331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71538" y="1772816"/>
            <a:ext cx="7408862" cy="4353347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/>
              <a:t>Awansowanie</a:t>
            </a:r>
          </a:p>
          <a:p>
            <a:pPr marL="0" indent="0" algn="just">
              <a:buNone/>
            </a:pPr>
            <a:r>
              <a:rPr lang="pl-PL" sz="2200" dirty="0" smtClean="0"/>
              <a:t>Celem zawodowym każdego pracownika jest awans. Awansując pracownika należy swoją decyzję wyjaśnić za pomocą następujących elementów:</a:t>
            </a:r>
          </a:p>
          <a:p>
            <a:pPr marL="1327150" lvl="3" indent="-457200" algn="just">
              <a:buFont typeface="+mj-lt"/>
              <a:buAutoNum type="arabicPeriod"/>
            </a:pPr>
            <a:r>
              <a:rPr lang="pl-PL" dirty="0" smtClean="0"/>
              <a:t>Doświadczenia i kompetencji pracownika</a:t>
            </a:r>
          </a:p>
          <a:p>
            <a:pPr marL="1327150" lvl="3" indent="-457200" algn="just">
              <a:buFont typeface="+mj-lt"/>
              <a:buAutoNum type="arabicPeriod"/>
            </a:pPr>
            <a:r>
              <a:rPr lang="pl-PL" dirty="0" smtClean="0"/>
              <a:t>Poziomem zaufania</a:t>
            </a:r>
          </a:p>
          <a:p>
            <a:pPr marL="1327150" lvl="3" indent="-457200" algn="just">
              <a:buFont typeface="+mj-lt"/>
              <a:buAutoNum type="arabicPeriod"/>
            </a:pPr>
            <a:r>
              <a:rPr lang="pl-PL" dirty="0" smtClean="0"/>
              <a:t>Mocnych i słabych stron.</a:t>
            </a:r>
          </a:p>
          <a:p>
            <a:pPr marL="0" indent="0" algn="just">
              <a:buNone/>
            </a:pPr>
            <a:r>
              <a:rPr lang="pl-PL" sz="2200" dirty="0" smtClean="0"/>
              <a:t>Należy pokazać pracownikowi obszary rozwoju i korzyści zmiany stanowiska</a:t>
            </a:r>
            <a:r>
              <a:rPr lang="pl-PL" sz="2200" dirty="0"/>
              <a:t> </a:t>
            </a:r>
            <a:r>
              <a:rPr lang="pl-PL" sz="2200" dirty="0" smtClean="0"/>
              <a:t>oraz zaproponować swoją pomoc.</a:t>
            </a:r>
          </a:p>
          <a:p>
            <a:pPr marL="0" indent="0" algn="just">
              <a:buNone/>
            </a:pPr>
            <a:r>
              <a:rPr lang="pl-PL" sz="2200" dirty="0" smtClean="0"/>
              <a:t>Awans powinien być </a:t>
            </a:r>
            <a:r>
              <a:rPr lang="pl-PL" sz="2200" b="1" dirty="0" smtClean="0"/>
              <a:t>sprawiedliwy</a:t>
            </a:r>
            <a:r>
              <a:rPr lang="pl-PL" sz="2200" dirty="0" smtClean="0"/>
              <a:t> tj. oparty na zasługach a nie protekcji. </a:t>
            </a:r>
          </a:p>
          <a:p>
            <a:pPr marL="0" indent="0" algn="just">
              <a:buNone/>
            </a:pPr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Zarządzanie zasobami ludzkimi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1538" y="1916832"/>
            <a:ext cx="7408862" cy="4209331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Nawet jeśli awanse są sprawiedliwe i odpowiednie mogą wywoływać pewne problemy. </a:t>
            </a:r>
          </a:p>
          <a:p>
            <a:pPr marL="0" indent="0" algn="just">
              <a:buNone/>
            </a:pPr>
            <a:r>
              <a:rPr lang="pl-PL" dirty="0" smtClean="0"/>
              <a:t>Pracownicy pominięci przy awansach często czują się urażeni i „</a:t>
            </a:r>
            <a:r>
              <a:rPr lang="pl-PL" i="1" dirty="0" smtClean="0"/>
              <a:t>skrzywdzeni</a:t>
            </a:r>
            <a:r>
              <a:rPr lang="pl-PL" dirty="0" smtClean="0"/>
              <a:t>”, a to może wpływać na ich efektywność. </a:t>
            </a:r>
          </a:p>
          <a:p>
            <a:pPr marL="0" indent="0" algn="just">
              <a:buNone/>
            </a:pPr>
            <a:r>
              <a:rPr lang="pl-PL" dirty="0" smtClean="0"/>
              <a:t>Wiele organizacji potęguje ten problem przekształcając proces awansowania w sprawę „</a:t>
            </a:r>
            <a:r>
              <a:rPr lang="pl-PL" i="1" dirty="0" smtClean="0"/>
              <a:t>ściśle tajną</a:t>
            </a:r>
            <a:r>
              <a:rPr lang="pl-PL" dirty="0" smtClean="0"/>
              <a:t>”</a:t>
            </a:r>
          </a:p>
          <a:p>
            <a:pPr marL="0" indent="0" algn="just">
              <a:buNone/>
            </a:pPr>
            <a:r>
              <a:rPr lang="pl-PL" dirty="0" smtClean="0"/>
              <a:t>Wyraźne wskazanie na kandydata o największych szansach oraz uzasadnienie wyboru z chwilą dokonania awansu, ułatwia podwładnym uznanie decyzji.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Zarządzanie </a:t>
            </a:r>
            <a:r>
              <a:rPr lang="pl-PL" dirty="0" smtClean="0"/>
              <a:t>zasobami </a:t>
            </a:r>
            <a:r>
              <a:rPr lang="pl-PL" dirty="0"/>
              <a:t>l</a:t>
            </a:r>
            <a:r>
              <a:rPr lang="pl-PL" dirty="0" smtClean="0"/>
              <a:t>udzkimi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600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1538" y="1916832"/>
            <a:ext cx="7408862" cy="4209331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/>
              <a:t>Szkolenie i doskonalenie</a:t>
            </a:r>
          </a:p>
          <a:p>
            <a:pPr marL="0" indent="0" algn="just">
              <a:buNone/>
            </a:pPr>
            <a:r>
              <a:rPr lang="pl-PL" b="1" dirty="0" smtClean="0"/>
              <a:t>Szkolenie</a:t>
            </a:r>
            <a:r>
              <a:rPr lang="pl-PL" dirty="0" smtClean="0"/>
              <a:t> ma na celu utrzymanie i poprawę efektywności w obecnie wykonywanej pracy, natomiast </a:t>
            </a:r>
            <a:r>
              <a:rPr lang="pl-PL" b="1" dirty="0" smtClean="0"/>
              <a:t>doskonalenie</a:t>
            </a:r>
            <a:r>
              <a:rPr lang="pl-PL" dirty="0" smtClean="0"/>
              <a:t> zmierza do rozwinięcia umiejętności w przyszłej pracy;</a:t>
            </a:r>
          </a:p>
          <a:p>
            <a:pPr marL="0" indent="0" algn="just">
              <a:buNone/>
            </a:pPr>
            <a:r>
              <a:rPr lang="pl-PL" dirty="0" smtClean="0"/>
              <a:t>Programy szkolenia i doskonalenia powinny być kierowane do wszystkich pracowników organizacji, ich proporcje są różne;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Zarządzanie </a:t>
            </a:r>
            <a:r>
              <a:rPr lang="pl-PL" dirty="0" smtClean="0"/>
              <a:t>zasobami </a:t>
            </a:r>
            <a:r>
              <a:rPr lang="pl-PL" dirty="0"/>
              <a:t>l</a:t>
            </a:r>
            <a:r>
              <a:rPr lang="pl-PL" dirty="0" smtClean="0"/>
              <a:t>udzkimi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761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1538" y="1916832"/>
            <a:ext cx="7408862" cy="4209331"/>
          </a:xfrm>
        </p:spPr>
        <p:txBody>
          <a:bodyPr/>
          <a:lstStyle/>
          <a:p>
            <a:pPr marL="0" indent="0" algn="ctr">
              <a:buNone/>
            </a:pPr>
            <a:r>
              <a:rPr lang="pl-PL" sz="2800" b="1" dirty="0" smtClean="0"/>
              <a:t>Dlaczego szkolimy pracowników? </a:t>
            </a:r>
          </a:p>
          <a:p>
            <a:r>
              <a:rPr lang="pl-PL" dirty="0" smtClean="0"/>
              <a:t>Podstawa rozwoju pracowników i całej organizacji,</a:t>
            </a:r>
          </a:p>
          <a:p>
            <a:r>
              <a:rPr lang="pl-PL" dirty="0" smtClean="0"/>
              <a:t>Wzrost konkurencyjności,</a:t>
            </a:r>
          </a:p>
          <a:p>
            <a:r>
              <a:rPr lang="pl-PL" dirty="0" smtClean="0"/>
              <a:t>Poprawa wyników,</a:t>
            </a:r>
          </a:p>
          <a:p>
            <a:r>
              <a:rPr lang="pl-PL" dirty="0" smtClean="0"/>
              <a:t>Możliwość wprowadzenia zmian w procesie zarzadzania organizacją. </a:t>
            </a:r>
          </a:p>
          <a:p>
            <a:pPr marL="0" indent="0" algn="just">
              <a:buNone/>
            </a:pPr>
            <a:r>
              <a:rPr lang="pl-PL" b="1" dirty="0" smtClean="0"/>
              <a:t>W procesie szkolenia należy pamiętać o jeszcze jednym ważnym elemencie- </a:t>
            </a:r>
            <a:r>
              <a:rPr lang="pl-PL" b="1" u="sng" dirty="0" smtClean="0"/>
              <a:t>sprawdzeniu efektywności</a:t>
            </a:r>
            <a:r>
              <a:rPr lang="pl-PL" b="1" dirty="0" smtClean="0"/>
              <a:t>, czy przeprowadzone szkolenie lub proces szkoleń był opłacalna inwestycja dla firmy.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Zarządzanie zasobami </a:t>
            </a:r>
            <a:r>
              <a:rPr lang="pl-PL" dirty="0"/>
              <a:t>l</a:t>
            </a:r>
            <a:r>
              <a:rPr lang="pl-PL" dirty="0" smtClean="0"/>
              <a:t>udzkimi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937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1538" y="1556792"/>
            <a:ext cx="7408862" cy="4569371"/>
          </a:xfrm>
        </p:spPr>
        <p:txBody>
          <a:bodyPr/>
          <a:lstStyle/>
          <a:p>
            <a:pPr marL="0" indent="0">
              <a:buNone/>
            </a:pPr>
            <a:r>
              <a:rPr lang="pl-PL" sz="3600" b="1" dirty="0" smtClean="0"/>
              <a:t>Ocena szkoleń pozwala: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Podnosić jakości i efektywności szkoleń realizowanych w firmie w przyszłości,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Określić czy program szkoleniowy powinien być kontynuowany, zawieszony albo odpowiednio zmodyfikowany,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Utwierdzić kierownictwo lub zarząd, że szkolenia są niezbędnym elementem funkcjonowania przedsiębiorstwa oraz jego rozwoju na rynku.</a:t>
            </a:r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Zarządzanie zasobami </a:t>
            </a:r>
            <a:r>
              <a:rPr lang="pl-PL" dirty="0"/>
              <a:t>l</a:t>
            </a:r>
            <a:r>
              <a:rPr lang="pl-PL" dirty="0" smtClean="0"/>
              <a:t>udzkimi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306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1538" y="1844824"/>
            <a:ext cx="7408862" cy="4281339"/>
          </a:xfrm>
        </p:spPr>
        <p:txBody>
          <a:bodyPr/>
          <a:lstStyle/>
          <a:p>
            <a:pPr marL="0" indent="0" algn="just">
              <a:buNone/>
            </a:pPr>
            <a:r>
              <a:rPr lang="pl-PL" sz="2000" dirty="0" smtClean="0"/>
              <a:t>Jedną z najbardziej znanych metod oceny efektywności jest metoda wypracowana przez </a:t>
            </a:r>
            <a:r>
              <a:rPr lang="pl-PL" sz="2000" b="1" dirty="0" smtClean="0"/>
              <a:t>Donalda Kirkpatricka, </a:t>
            </a:r>
            <a:r>
              <a:rPr lang="pl-PL" sz="2000" dirty="0" smtClean="0"/>
              <a:t>autor zaproponował 4 poziomowy pomiar efektów szkoleń:</a:t>
            </a:r>
            <a:r>
              <a:rPr lang="pl-PL" sz="2000" b="1" dirty="0" smtClean="0"/>
              <a:t> </a:t>
            </a:r>
          </a:p>
          <a:p>
            <a:pPr marL="457200" indent="-457200" algn="just">
              <a:buAutoNum type="arabicPeriod"/>
            </a:pPr>
            <a:r>
              <a:rPr lang="pl-PL" b="1" dirty="0" smtClean="0"/>
              <a:t>Poziom reakcji</a:t>
            </a:r>
            <a:r>
              <a:rPr lang="pl-PL" sz="2000" dirty="0" smtClean="0"/>
              <a:t>- </a:t>
            </a:r>
            <a:r>
              <a:rPr lang="pl-PL" b="1" dirty="0" smtClean="0"/>
              <a:t> </a:t>
            </a:r>
            <a:r>
              <a:rPr lang="pl-PL" sz="2000" dirty="0" smtClean="0"/>
              <a:t>subiektywna ocena satysfakcji z udziału w zajęciach, techniki: ankieta, wywiad.</a:t>
            </a:r>
          </a:p>
          <a:p>
            <a:pPr marL="457200" indent="-457200" algn="just">
              <a:buAutoNum type="arabicPeriod"/>
            </a:pPr>
            <a:r>
              <a:rPr lang="pl-PL" b="1" dirty="0" smtClean="0"/>
              <a:t>Poziom nauki</a:t>
            </a:r>
            <a:r>
              <a:rPr lang="pl-PL" sz="2000" b="1" dirty="0" smtClean="0"/>
              <a:t>-</a:t>
            </a:r>
            <a:r>
              <a:rPr lang="pl-PL" b="1" dirty="0" smtClean="0"/>
              <a:t> </a:t>
            </a:r>
            <a:r>
              <a:rPr lang="pl-PL" sz="2000" dirty="0" smtClean="0"/>
              <a:t>ocena szkolenia za pomocą testów oraz obserwacji np. realizowanego zadania.</a:t>
            </a:r>
          </a:p>
          <a:p>
            <a:pPr marL="457200" indent="-457200" algn="just">
              <a:buAutoNum type="arabicPeriod"/>
            </a:pPr>
            <a:r>
              <a:rPr lang="pl-PL" b="1" dirty="0" smtClean="0"/>
              <a:t>Poziom zachowań</a:t>
            </a:r>
            <a:r>
              <a:rPr lang="pl-PL" sz="2000" b="1" dirty="0" smtClean="0"/>
              <a:t>-</a:t>
            </a:r>
            <a:r>
              <a:rPr lang="pl-PL" b="1" dirty="0" smtClean="0"/>
              <a:t> </a:t>
            </a:r>
            <a:r>
              <a:rPr lang="pl-PL" sz="2000" dirty="0" smtClean="0"/>
              <a:t>analiza zmian zachowań i postaw, ocena poprawy efektywności osoby szkolonej.</a:t>
            </a:r>
          </a:p>
          <a:p>
            <a:pPr marL="457200" indent="-457200" algn="just">
              <a:buAutoNum type="arabicPeriod"/>
            </a:pPr>
            <a:r>
              <a:rPr lang="pl-PL" b="1" dirty="0" smtClean="0"/>
              <a:t>Poziom rezultatów</a:t>
            </a:r>
            <a:r>
              <a:rPr lang="pl-PL" sz="2000" dirty="0" smtClean="0"/>
              <a:t>- analiza osiągnieć biznesowych, finansowych, rezultatów w pracy, wydajności.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Zarządzanie zasobami </a:t>
            </a:r>
            <a:r>
              <a:rPr lang="pl-PL" dirty="0"/>
              <a:t>l</a:t>
            </a:r>
            <a:r>
              <a:rPr lang="pl-PL" dirty="0" smtClean="0"/>
              <a:t>udzkimi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923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1538" y="1412776"/>
            <a:ext cx="7408862" cy="4713387"/>
          </a:xfrm>
        </p:spPr>
        <p:txBody>
          <a:bodyPr/>
          <a:lstStyle/>
          <a:p>
            <a:pPr marL="0" indent="0" algn="just">
              <a:buNone/>
            </a:pPr>
            <a:r>
              <a:rPr lang="pl-PL" sz="2000" b="1" dirty="0" smtClean="0">
                <a:solidFill>
                  <a:srgbClr val="FF0000"/>
                </a:solidFill>
              </a:rPr>
              <a:t>Szkolenie nowych i nowo awansowanych pracowników;</a:t>
            </a:r>
          </a:p>
          <a:p>
            <a:pPr marL="0" indent="0" algn="just">
              <a:buNone/>
            </a:pPr>
            <a:r>
              <a:rPr lang="pl-PL" sz="2000" b="1" dirty="0" smtClean="0">
                <a:solidFill>
                  <a:srgbClr val="FF0000"/>
                </a:solidFill>
              </a:rPr>
              <a:t>Szkolenie doświadczonych pracowników w celu zwiększenia ich efektywności łączy się z określeniem potrzeb szkoleniowych; ( 4 procedury):</a:t>
            </a:r>
          </a:p>
          <a:p>
            <a:pPr marL="1039813" lvl="2" indent="-457200" algn="just">
              <a:buFont typeface="+mj-lt"/>
              <a:buAutoNum type="arabicPeriod"/>
            </a:pPr>
            <a:r>
              <a:rPr lang="pl-PL" dirty="0" smtClean="0"/>
              <a:t>Ocena pracownika;</a:t>
            </a:r>
          </a:p>
          <a:p>
            <a:pPr marL="1039813" lvl="2" indent="-457200" algn="just">
              <a:buFont typeface="+mj-lt"/>
              <a:buAutoNum type="arabicPeriod"/>
            </a:pPr>
            <a:r>
              <a:rPr lang="pl-PL" dirty="0" smtClean="0"/>
              <a:t>Analiza wymagań stanowiska- sprawdza się wiedzę i/lub umiejętności wymienione w opisach stanowisk pracy i porównuje z wiedza i umiejętnościami pracownika;</a:t>
            </a:r>
          </a:p>
          <a:p>
            <a:pPr marL="1039813" lvl="2" indent="-457200" algn="just">
              <a:buFont typeface="+mj-lt"/>
              <a:buAutoNum type="arabicPeriod"/>
            </a:pPr>
            <a:r>
              <a:rPr lang="pl-PL" dirty="0" smtClean="0"/>
              <a:t>Analiza organizacyjna- analizuje się efektywność i skuteczność w realizacji osiąganych celów , np. pracownicy działu o niskiej skuteczności;</a:t>
            </a:r>
          </a:p>
          <a:p>
            <a:pPr marL="1039813" lvl="2" indent="-457200" algn="just">
              <a:buFont typeface="+mj-lt"/>
              <a:buAutoNum type="arabicPeriod"/>
            </a:pPr>
            <a:r>
              <a:rPr lang="pl-PL" dirty="0" smtClean="0"/>
              <a:t>Przegląd zasobów ludzkich- prosi się kierowników, pracowników o opisane problemów, z którymi się stykają i zaproponowanie działań, które należy podjąć;</a:t>
            </a:r>
          </a:p>
          <a:p>
            <a:pPr marL="1039813" lvl="2" indent="-457200" algn="just">
              <a:buFont typeface="+mj-lt"/>
              <a:buAutoNum type="arabicPeriod"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Zarządzanie </a:t>
            </a:r>
            <a:r>
              <a:rPr lang="pl-PL" dirty="0" smtClean="0"/>
              <a:t>zasobami </a:t>
            </a:r>
            <a:r>
              <a:rPr lang="pl-PL" dirty="0"/>
              <a:t>l</a:t>
            </a:r>
            <a:r>
              <a:rPr lang="pl-PL" dirty="0" smtClean="0"/>
              <a:t>udzkimi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389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1538" y="1700808"/>
            <a:ext cx="7408862" cy="4425355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Po rozpoznaniu potrzeb szkoleniowych rozpoczyna się </a:t>
            </a:r>
            <a:r>
              <a:rPr lang="pl-PL" dirty="0" smtClean="0"/>
              <a:t>właściwe szkolenie pracownika. Wybór sposobu szkolenia zależy od skonkretyzowania potrzeb szkoleniowych.</a:t>
            </a:r>
          </a:p>
          <a:p>
            <a:pPr marL="0" indent="0">
              <a:buNone/>
            </a:pPr>
            <a:r>
              <a:rPr lang="pl-PL" dirty="0" smtClean="0"/>
              <a:t>Wyróżniamy:</a:t>
            </a:r>
            <a:endParaRPr lang="pl-PL" dirty="0" smtClean="0"/>
          </a:p>
          <a:p>
            <a:pPr marL="457200" indent="-457200">
              <a:buAutoNum type="arabicPeriod"/>
            </a:pPr>
            <a:r>
              <a:rPr lang="pl-PL" dirty="0" smtClean="0"/>
              <a:t>Szkolenie </a:t>
            </a:r>
            <a:r>
              <a:rPr lang="pl-PL" dirty="0" smtClean="0"/>
              <a:t>na stanowisku </a:t>
            </a:r>
            <a:r>
              <a:rPr lang="pl-PL" dirty="0" smtClean="0"/>
              <a:t>pracy, np. poprzez rotację stanowisk, staż oraz terminowanie.  </a:t>
            </a:r>
          </a:p>
          <a:p>
            <a:pPr marL="457200" indent="-457200">
              <a:buAutoNum type="arabicPeriod"/>
            </a:pPr>
            <a:r>
              <a:rPr lang="pl-PL" dirty="0" smtClean="0"/>
              <a:t>Szkolenia poza miejscem pracy, np. wykłady, pokazy filmów, inscenizację oraz </a:t>
            </a:r>
            <a:r>
              <a:rPr lang="pl-PL" i="1" dirty="0" smtClean="0"/>
              <a:t>case study.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rgbClr val="C00000"/>
                </a:solidFill>
              </a:rPr>
              <a:t>Źródła finansowania szkoleń? </a:t>
            </a:r>
            <a:endParaRPr lang="pl-PL" b="1" dirty="0">
              <a:solidFill>
                <a:srgbClr val="C0000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Zarządzanie </a:t>
            </a:r>
            <a:r>
              <a:rPr lang="pl-PL" dirty="0" smtClean="0"/>
              <a:t>zasobami </a:t>
            </a:r>
            <a:r>
              <a:rPr lang="pl-PL" dirty="0"/>
              <a:t>l</a:t>
            </a:r>
            <a:r>
              <a:rPr lang="pl-PL" dirty="0" smtClean="0"/>
              <a:t>udzkimi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395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Zarządzanie zasobami ludzkimi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1538" y="2133600"/>
            <a:ext cx="7408862" cy="3992563"/>
          </a:xfrm>
        </p:spPr>
        <p:txBody>
          <a:bodyPr rtlCol="0">
            <a:normAutofit/>
          </a:bodyPr>
          <a:lstStyle/>
          <a:p>
            <a:pPr marL="274320" indent="-274320" algn="just" fontAlgn="auto">
              <a:spcAft>
                <a:spcPts val="0"/>
              </a:spcAft>
              <a:defRPr/>
            </a:pPr>
            <a:r>
              <a:rPr lang="pl-PL" sz="3200" b="1" dirty="0" smtClean="0"/>
              <a:t>Ocena jest niezwykle ważnym elementem zarządzania zespołem;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pl-PL" sz="3200" dirty="0" smtClean="0"/>
              <a:t>Jest to trudna czynność, ponieważ nie zawsze łatwo jest ocenić efektywność podwładnego, a jeszcze trudniej przekazać ocenę podwładnemu w sposób inspirujący i bezbolesny;</a:t>
            </a:r>
          </a:p>
          <a:p>
            <a:pPr marL="0" indent="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1538" y="1772816"/>
            <a:ext cx="7408862" cy="4353347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Doskonalenie ma służyć podniesieniu ogólnej skuteczności na zajmowanych stanowiskach pracy </a:t>
            </a:r>
            <a:br>
              <a:rPr lang="pl-PL" dirty="0" smtClean="0"/>
            </a:br>
            <a:r>
              <a:rPr lang="pl-PL" dirty="0" smtClean="0"/>
              <a:t>i przygotować do zwiększonego zakresu odpowiedzialności przy awansie;</a:t>
            </a:r>
          </a:p>
          <a:p>
            <a:pPr marL="0" indent="0" algn="just">
              <a:buNone/>
            </a:pPr>
            <a:r>
              <a:rPr lang="pl-PL" dirty="0" smtClean="0"/>
              <a:t>Zazwyczaj doskonalenie dotyczy kadry kierowniczej;</a:t>
            </a:r>
          </a:p>
          <a:p>
            <a:pPr marL="0" indent="0" algn="just">
              <a:buNone/>
            </a:pPr>
            <a:r>
              <a:rPr lang="pl-PL" dirty="0" smtClean="0"/>
              <a:t>Metody szkolenia na stanowisku pracy (4 główne metody- wychowanie, rotacja stanowisk, stanowiska szkoleniowe, planowane działania)</a:t>
            </a:r>
          </a:p>
          <a:p>
            <a:pPr marL="0" indent="0" algn="just">
              <a:buNone/>
            </a:pPr>
            <a:r>
              <a:rPr lang="pl-PL" dirty="0" smtClean="0"/>
              <a:t>Metody szkoleniowe poza stanowiskiem pracy</a:t>
            </a:r>
          </a:p>
          <a:p>
            <a:pPr marL="0" indent="0" algn="just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Zarządzanie zasobami ludzkimi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889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1538" y="1700808"/>
            <a:ext cx="7408862" cy="4425355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/>
              <a:t>Przeniesienia</a:t>
            </a:r>
          </a:p>
          <a:p>
            <a:pPr marL="0" indent="0">
              <a:buNone/>
            </a:pPr>
            <a:r>
              <a:rPr lang="pl-PL" dirty="0" smtClean="0"/>
              <a:t>Jako forma doskonalenia: </a:t>
            </a:r>
          </a:p>
          <a:p>
            <a:r>
              <a:rPr lang="pl-PL" dirty="0" smtClean="0"/>
              <a:t>może posłużyć poszerzeniu wiedzy i doświadczeń pracowników (rotacje);</a:t>
            </a:r>
          </a:p>
          <a:p>
            <a:r>
              <a:rPr lang="pl-PL" dirty="0"/>
              <a:t>m</a:t>
            </a:r>
            <a:r>
              <a:rPr lang="pl-PL" dirty="0" smtClean="0"/>
              <a:t>oże uzupełniać powstające wakaty;</a:t>
            </a:r>
          </a:p>
          <a:p>
            <a:r>
              <a:rPr lang="pl-PL" dirty="0" smtClean="0"/>
              <a:t>umożliwić utrzymani  na wysokim poziomie motywacji i zainteresowania pracą;</a:t>
            </a:r>
          </a:p>
          <a:p>
            <a:pPr marL="0" indent="0" algn="just">
              <a:buNone/>
            </a:pPr>
            <a:r>
              <a:rPr lang="pl-PL" dirty="0" smtClean="0"/>
              <a:t>Na inne stanowiska pracy można przesunąć pracowników o niezadawalającej efektywności, których kierownik nie chce np. zwolnić.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Zarządzanie zasobami ludzkimi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584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1538" y="1988840"/>
            <a:ext cx="7408862" cy="4137323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/>
              <a:t>Degradacje i zwolnienia z pracy</a:t>
            </a:r>
          </a:p>
          <a:p>
            <a:pPr marL="0" indent="0" algn="just">
              <a:buNone/>
            </a:pPr>
            <a:r>
              <a:rPr lang="pl-PL" dirty="0" smtClean="0"/>
              <a:t>Degradacja jest raczej rzadko wykorzystywana, gdyż zdegradowany pracownik ma niższe moralne, pracuje mniej efektywnie i często nie potrafi ułożyć sobie wzajemnych stosunków z innymi pracownikami.</a:t>
            </a:r>
          </a:p>
          <a:p>
            <a:pPr marL="0" indent="0" algn="just">
              <a:buNone/>
            </a:pPr>
            <a:r>
              <a:rPr lang="pl-PL" dirty="0" smtClean="0"/>
              <a:t>W takiej sytuacji lepiej jest rozwiązać stosunek pracy. Warto pamiętać, że mała efektywność niekoniecznie oznacza </a:t>
            </a:r>
            <a:r>
              <a:rPr lang="pl-PL" dirty="0"/>
              <a:t>b</a:t>
            </a:r>
            <a:r>
              <a:rPr lang="pl-PL" dirty="0" smtClean="0"/>
              <a:t>rak kompetencji. Do miernej efektywności przyczynić się mogą: środowisko pracy, osobowość przełożonego, brak możliwości awansu;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Zarzadzanie zasobami ludzkimi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666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1538" y="1988840"/>
            <a:ext cx="7408862" cy="4137323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Niezależnie od tego jak bolesne są decyzje o zwolnieniu to logika planowania zasobów ludzkich i doskonalenia kadr często wymaga takich decyzji.</a:t>
            </a:r>
          </a:p>
          <a:p>
            <a:pPr marL="0" indent="0" algn="just">
              <a:buNone/>
            </a:pPr>
            <a:r>
              <a:rPr lang="pl-PL" dirty="0" smtClean="0"/>
              <a:t>Znane są przypadki, w których nieefektywnie pracujący pracownik, po zmianie firmy, wykorzystywał swój cały potencjał w innym środowisku.</a:t>
            </a:r>
          </a:p>
          <a:p>
            <a:pPr marL="0" indent="0" algn="just">
              <a:buNone/>
            </a:pPr>
            <a:r>
              <a:rPr lang="pl-PL" dirty="0" smtClean="0"/>
              <a:t>Niektóre przedsiębiorstwa, aby pomóc zwalnianym pracownikom, ułatwiają im znalezienie nowego, odpowiedniejszego zatrudnienia.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Zarządzanie zasobami ludzkimi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524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ymbol zastępczy zawartości 1"/>
          <p:cNvSpPr>
            <a:spLocks noGrp="1"/>
          </p:cNvSpPr>
          <p:nvPr>
            <p:ph idx="1"/>
          </p:nvPr>
        </p:nvSpPr>
        <p:spPr>
          <a:xfrm>
            <a:off x="871538" y="1773238"/>
            <a:ext cx="7408862" cy="4352925"/>
          </a:xfrm>
        </p:spPr>
        <p:txBody>
          <a:bodyPr/>
          <a:lstStyle/>
          <a:p>
            <a:pPr marL="457200" indent="-457200" algn="just">
              <a:buFont typeface="Symbol" pitchFamily="18" charset="2"/>
              <a:buAutoNum type="arabicPeriod"/>
            </a:pPr>
            <a:r>
              <a:rPr lang="pl-PL" dirty="0" smtClean="0"/>
              <a:t>A. Pocztowski, Zarządzanie zasobami ludzkimi, 2008</a:t>
            </a:r>
          </a:p>
          <a:p>
            <a:pPr marL="457200" indent="-457200" algn="just">
              <a:buFont typeface="Symbol" pitchFamily="18" charset="2"/>
              <a:buAutoNum type="arabicPeriod"/>
            </a:pPr>
            <a:r>
              <a:rPr lang="pl-PL" dirty="0" smtClean="0"/>
              <a:t>James A. F. Stoner, Charles Wankel</a:t>
            </a:r>
            <a:r>
              <a:rPr lang="pl-PL" smtClean="0"/>
              <a:t>, </a:t>
            </a:r>
            <a:r>
              <a:rPr lang="pl-PL" i="1" smtClean="0"/>
              <a:t>Kierowanie</a:t>
            </a:r>
            <a:r>
              <a:rPr lang="pl-PL" smtClean="0"/>
              <a:t>, </a:t>
            </a:r>
            <a:r>
              <a:rPr lang="pl-PL" dirty="0" smtClean="0"/>
              <a:t>Warszawa 1992;</a:t>
            </a:r>
          </a:p>
          <a:p>
            <a:pPr marL="457200" indent="-457200" algn="just">
              <a:buFont typeface="Symbol" pitchFamily="18" charset="2"/>
              <a:buAutoNum type="arabicPeriod"/>
            </a:pPr>
            <a:r>
              <a:rPr lang="pl-PL" dirty="0" smtClean="0"/>
              <a:t>K. Blanchard, R. Lorber, </a:t>
            </a:r>
            <a:r>
              <a:rPr lang="pl-PL" i="1" dirty="0" smtClean="0"/>
              <a:t>Techniki jednominutowego menedżera w praktyce</a:t>
            </a:r>
            <a:r>
              <a:rPr lang="pl-PL" dirty="0" smtClean="0"/>
              <a:t>, Warszawa 2008;</a:t>
            </a:r>
          </a:p>
          <a:p>
            <a:pPr marL="457200" indent="-457200" algn="just">
              <a:buFont typeface="Symbol" pitchFamily="18" charset="2"/>
              <a:buAutoNum type="arabicPeriod"/>
            </a:pPr>
            <a:r>
              <a:rPr lang="pl-PL" dirty="0" smtClean="0"/>
              <a:t>Ewa Beck-Krala, </a:t>
            </a:r>
            <a:r>
              <a:rPr lang="pl-PL" i="1" dirty="0" smtClean="0"/>
              <a:t>Zarządzanie zasobami ludzkimi, Studia podyplomowe</a:t>
            </a:r>
            <a:r>
              <a:rPr lang="pl-PL" dirty="0" smtClean="0"/>
              <a:t>, Kraków 2009;</a:t>
            </a:r>
          </a:p>
          <a:p>
            <a:pPr marL="457200" indent="-457200" algn="just">
              <a:buFont typeface="Symbol" pitchFamily="18" charset="2"/>
              <a:buAutoNum type="arabicPeriod"/>
            </a:pPr>
            <a:r>
              <a:rPr lang="pl-PL" dirty="0" smtClean="0"/>
              <a:t>M. D. Głowacka, J. Galicki, E. Mojs, </a:t>
            </a:r>
            <a:r>
              <a:rPr lang="pl-PL" i="1" dirty="0" smtClean="0"/>
              <a:t>Zarządzanie zakładem opieki zdrowotnej</a:t>
            </a:r>
            <a:r>
              <a:rPr lang="pl-PL" dirty="0" smtClean="0"/>
              <a:t>, Warszawa 2009;</a:t>
            </a:r>
          </a:p>
        </p:txBody>
      </p:sp>
      <p:sp>
        <p:nvSpPr>
          <p:cNvPr id="29698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za uwagę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Zarządzanie zasobami ludzkimi</a:t>
            </a:r>
          </a:p>
        </p:txBody>
      </p:sp>
      <p:sp>
        <p:nvSpPr>
          <p:cNvPr id="16386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76275" y="1772816"/>
            <a:ext cx="4183063" cy="4248472"/>
          </a:xfrm>
        </p:spPr>
        <p:txBody>
          <a:bodyPr/>
          <a:lstStyle/>
          <a:p>
            <a:pPr marL="0" indent="0" algn="just">
              <a:buFont typeface="Symbol" pitchFamily="18" charset="2"/>
              <a:buNone/>
            </a:pPr>
            <a:r>
              <a:rPr lang="pl-PL" b="1" dirty="0" smtClean="0"/>
              <a:t>Należy odróżnić ocenę nieformalną od oceny systematycznej;   </a:t>
            </a:r>
          </a:p>
          <a:p>
            <a:pPr marL="0" indent="0" algn="just">
              <a:buFont typeface="Symbol" pitchFamily="18" charset="2"/>
              <a:buNone/>
            </a:pPr>
            <a:r>
              <a:rPr lang="pl-PL" sz="2000" dirty="0" smtClean="0"/>
              <a:t>Ocena </a:t>
            </a:r>
            <a:r>
              <a:rPr lang="pl-PL" sz="2000" b="1" dirty="0" smtClean="0"/>
              <a:t>nieformalna</a:t>
            </a:r>
            <a:r>
              <a:rPr lang="pl-PL" sz="2000" dirty="0" smtClean="0"/>
              <a:t> prowadzona jest codziennie, kierownik spontanicznie wspomina, że jakaś praca została wykonana dobrze albo źle, szybka nieformalna ocena zachęca do zachowań pożądanych i zniechęca do niepożądanych zanim się zakorzenią; ocena </a:t>
            </a:r>
            <a:r>
              <a:rPr lang="pl-PL" sz="2000" b="1" dirty="0" smtClean="0"/>
              <a:t>systematyczna</a:t>
            </a:r>
            <a:r>
              <a:rPr lang="pl-PL" sz="2000" dirty="0" smtClean="0"/>
              <a:t> prowadzona jest w sposób sformalizowany;</a:t>
            </a:r>
          </a:p>
        </p:txBody>
      </p:sp>
      <p:pic>
        <p:nvPicPr>
          <p:cNvPr id="16387" name="Symbol zastępczy zawartości 4"/>
          <p:cNvPicPr>
            <a:picLocks noGrp="1" noChangeAspect="1"/>
          </p:cNvPicPr>
          <p:nvPr>
            <p:ph sz="quarter" idx="14"/>
          </p:nvPr>
        </p:nvPicPr>
        <p:blipFill>
          <a:blip r:embed="rId2"/>
          <a:srcRect/>
          <a:stretch>
            <a:fillRect/>
          </a:stretch>
        </p:blipFill>
        <p:spPr>
          <a:xfrm>
            <a:off x="5148263" y="2636838"/>
            <a:ext cx="3527425" cy="28082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1538" y="2060575"/>
            <a:ext cx="7408862" cy="3096617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pl-PL" sz="3200" b="1" dirty="0" smtClean="0"/>
              <a:t>Dlaczego oceniamy pracowników?</a:t>
            </a:r>
            <a:endParaRPr lang="pl-PL" dirty="0"/>
          </a:p>
          <a:p>
            <a:pPr marL="514350" indent="-514350" algn="just" fontAlgn="auto">
              <a:spcAft>
                <a:spcPts val="0"/>
              </a:spcAft>
              <a:buAutoNum type="arabicParenR"/>
              <a:defRPr/>
            </a:pPr>
            <a:r>
              <a:rPr lang="pl-PL" b="1" dirty="0" smtClean="0"/>
              <a:t>Informujemy pracowników o tym, jaka jest ich bieżąca efektywność;</a:t>
            </a:r>
          </a:p>
          <a:p>
            <a:pPr marL="514350" indent="-514350" algn="just" fontAlgn="auto">
              <a:spcAft>
                <a:spcPts val="0"/>
              </a:spcAft>
              <a:buAutoNum type="arabicParenR"/>
              <a:defRPr/>
            </a:pPr>
            <a:r>
              <a:rPr lang="pl-PL" b="1" dirty="0" smtClean="0"/>
              <a:t>Wyróżniamy tych, którzy zasługują na podwyżki;</a:t>
            </a:r>
          </a:p>
          <a:p>
            <a:pPr marL="514350" indent="-514350" algn="just" fontAlgn="auto">
              <a:spcAft>
                <a:spcPts val="0"/>
              </a:spcAft>
              <a:buAutoNum type="arabicParenR"/>
              <a:defRPr/>
            </a:pPr>
            <a:r>
              <a:rPr lang="pl-PL" b="1" dirty="0" smtClean="0"/>
              <a:t>Kwalifikujemy pracowników do dodatkowych szkoleń;</a:t>
            </a:r>
          </a:p>
          <a:p>
            <a:pPr marL="514350" indent="-514350" algn="just" fontAlgn="auto">
              <a:spcAft>
                <a:spcPts val="0"/>
              </a:spcAft>
              <a:buAutoNum type="arabicParenR"/>
              <a:defRPr/>
            </a:pPr>
            <a:r>
              <a:rPr lang="pl-PL" b="1" dirty="0" smtClean="0"/>
              <a:t>Wyszukujemy pracowników do awansów;</a:t>
            </a:r>
          </a:p>
        </p:txBody>
      </p:sp>
      <p:sp>
        <p:nvSpPr>
          <p:cNvPr id="17410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Zarządzanie zasobami ludzkimi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Zarządzanie zasobami ludzkimi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76275" y="1700808"/>
            <a:ext cx="3751709" cy="4425355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l-PL" sz="3000" b="1" dirty="0" smtClean="0"/>
              <a:t>Dlaczego jeszcze?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pl-PL" b="1" dirty="0" smtClean="0"/>
              <a:t>Zwiększamy efektywność zarzadzania firmą </a:t>
            </a:r>
            <a:br>
              <a:rPr lang="pl-PL" b="1" dirty="0" smtClean="0"/>
            </a:br>
            <a:r>
              <a:rPr lang="pl-PL" b="1" dirty="0" smtClean="0"/>
              <a:t>i poprawiamy jakość wykonywanej pracy;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pl-PL" b="1" dirty="0" smtClean="0"/>
              <a:t>Upewniamy się, że pracownicy rozumieją misję o cel firmy;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l-PL" dirty="0" smtClean="0"/>
              <a:t>		</a:t>
            </a:r>
            <a:endParaRPr lang="pl-PL" dirty="0"/>
          </a:p>
        </p:txBody>
      </p:sp>
      <p:pic>
        <p:nvPicPr>
          <p:cNvPr id="18435" name="Symbol zastępczy zawartości 4"/>
          <p:cNvPicPr>
            <a:picLocks noGrp="1" noChangeAspect="1"/>
          </p:cNvPicPr>
          <p:nvPr>
            <p:ph sz="quarter" idx="14"/>
          </p:nvPr>
        </p:nvPicPr>
        <p:blipFill>
          <a:blip r:embed="rId2"/>
          <a:srcRect/>
          <a:stretch>
            <a:fillRect/>
          </a:stretch>
        </p:blipFill>
        <p:spPr>
          <a:xfrm>
            <a:off x="4716463" y="2924175"/>
            <a:ext cx="3816350" cy="23288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Zarządzanie zasobami ludzkimi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76275" y="2276474"/>
            <a:ext cx="3822700" cy="3384773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l-PL" b="1" dirty="0" smtClean="0"/>
              <a:t>Prawidłowo skonstruowany system ocen musi być ściśle dopasowany do specyfiki firmy oraz wymagań na poszczególnych stanowiskach </a:t>
            </a:r>
            <a:endParaRPr lang="pl-PL" dirty="0" smtClean="0"/>
          </a:p>
        </p:txBody>
      </p:sp>
      <p:pic>
        <p:nvPicPr>
          <p:cNvPr id="19459" name="Symbol zastępczy zawartości 4"/>
          <p:cNvPicPr>
            <a:picLocks noGrp="1" noChangeAspect="1"/>
          </p:cNvPicPr>
          <p:nvPr>
            <p:ph sz="quarter" idx="14"/>
          </p:nvPr>
        </p:nvPicPr>
        <p:blipFill>
          <a:blip r:embed="rId2"/>
          <a:srcRect/>
          <a:stretch>
            <a:fillRect/>
          </a:stretch>
        </p:blipFill>
        <p:spPr>
          <a:xfrm>
            <a:off x="4859338" y="2636838"/>
            <a:ext cx="3529012" cy="25923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700213"/>
            <a:ext cx="8208912" cy="4425950"/>
          </a:xfrm>
        </p:spPr>
        <p:txBody>
          <a:bodyPr>
            <a:normAutofit/>
          </a:bodyPr>
          <a:lstStyle/>
          <a:p>
            <a:pPr marL="0" indent="0" algn="ctr">
              <a:buFont typeface="Symbol" pitchFamily="18" charset="2"/>
              <a:buNone/>
            </a:pPr>
            <a:r>
              <a:rPr lang="pl-PL" sz="3200" b="1" dirty="0" smtClean="0"/>
              <a:t>Sposoby oceny formalnej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l-PL" sz="2200" b="1" dirty="0" smtClean="0"/>
              <a:t>Ocena podwładnych przeprowadzana przez przełożonego;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l-PL" sz="2200" b="1" dirty="0" smtClean="0"/>
              <a:t>Ocena podwładnych przeprowadzona przez grupę przełożonych;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l-PL" sz="2200" b="1" dirty="0" smtClean="0"/>
              <a:t>Ocena pracownika przez kolegów tego samego szczebla organizacyjnego;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l-PL" sz="2200" b="1" dirty="0" smtClean="0"/>
              <a:t>Ocena przełożonych przez podwładnych;</a:t>
            </a:r>
            <a:endParaRPr lang="pl-PL" sz="2200" b="1" dirty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pl-PL" sz="1800" b="1" dirty="0" smtClean="0"/>
          </a:p>
          <a:p>
            <a:pPr marL="0" indent="0" algn="just">
              <a:buFont typeface="Symbol" pitchFamily="18" charset="2"/>
              <a:buNone/>
            </a:pPr>
            <a:endParaRPr lang="pl-PL" sz="1800" dirty="0" smtClean="0"/>
          </a:p>
        </p:txBody>
      </p:sp>
      <p:sp>
        <p:nvSpPr>
          <p:cNvPr id="20482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Zarządzanie zasobami ludzkimi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1538" y="1628800"/>
            <a:ext cx="7408862" cy="4497363"/>
          </a:xfrm>
        </p:spPr>
        <p:txBody>
          <a:bodyPr>
            <a:normAutofit lnSpcReduction="10000"/>
          </a:bodyPr>
          <a:lstStyle/>
          <a:p>
            <a:pPr marL="0" indent="0" algn="ctr">
              <a:buFont typeface="Symbol" pitchFamily="18" charset="2"/>
              <a:buNone/>
            </a:pPr>
            <a:r>
              <a:rPr lang="pl-PL" sz="2200" b="1" dirty="0" smtClean="0"/>
              <a:t>Tworząc system ocen, należy zastanowić się nad kryteriami, które będą stanowiły podstawę oceny:</a:t>
            </a:r>
          </a:p>
          <a:p>
            <a:pPr marL="0" indent="0" algn="ctr">
              <a:buFont typeface="Symbol" pitchFamily="18" charset="2"/>
              <a:buNone/>
            </a:pPr>
            <a:r>
              <a:rPr lang="pl-PL" sz="2200" b="1" dirty="0" smtClean="0"/>
              <a:t>Kryteriami oceny pracowników mogą być kryteria,: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b="1" dirty="0" smtClean="0"/>
              <a:t>Efektywnościowe- </a:t>
            </a:r>
            <a:r>
              <a:rPr lang="pl-PL" sz="2000" dirty="0" smtClean="0"/>
              <a:t>wartość sprzedanych usług, ilość zadowolonych klientów,  ilość zgłoszonych skarg;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b="1" dirty="0" smtClean="0"/>
              <a:t>Kwalifikacyjne-  </a:t>
            </a:r>
            <a:r>
              <a:rPr lang="pl-PL" sz="2000" dirty="0" smtClean="0"/>
              <a:t>wyksztalcenie, doświadczenie, znajomość języków; umiejętność obsługi maszyn, umiejętności techniczne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b="1" dirty="0" smtClean="0"/>
              <a:t>Osobowościowych- </a:t>
            </a:r>
            <a:r>
              <a:rPr lang="pl-PL" sz="2000" dirty="0" smtClean="0"/>
              <a:t>energia, samodzielność, kreatywność, odporność na stres,  pewność siebie , asertywność;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b="1" dirty="0" smtClean="0"/>
              <a:t>Behawioralne- </a:t>
            </a:r>
            <a:r>
              <a:rPr lang="pl-PL" sz="2000" dirty="0" smtClean="0"/>
              <a:t>punktualność, orientacja na klienta, inicjatywa</a:t>
            </a:r>
            <a:r>
              <a:rPr lang="pl-PL" sz="2000" b="1" dirty="0" smtClean="0"/>
              <a:t>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b="1" dirty="0" smtClean="0"/>
              <a:t>Oparte na modelach kompetencyjnych- </a:t>
            </a:r>
            <a:r>
              <a:rPr lang="pl-PL" sz="2000" dirty="0" smtClean="0"/>
              <a:t>połączenie wiedzy, umiejętności i postaw np. gotowość do uczenia się, zarządzanie czasem, organizacja pracy</a:t>
            </a:r>
          </a:p>
          <a:p>
            <a:pPr marL="0" indent="0" algn="just">
              <a:buFont typeface="Symbol" pitchFamily="18" charset="2"/>
              <a:buNone/>
            </a:pPr>
            <a:endParaRPr lang="pl-PL" sz="2200" dirty="0" smtClean="0"/>
          </a:p>
        </p:txBody>
      </p:sp>
      <p:sp>
        <p:nvSpPr>
          <p:cNvPr id="21506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Zarządzanie zasobami ludzkimi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871538" y="1916832"/>
            <a:ext cx="7408862" cy="4209331"/>
          </a:xfrm>
        </p:spPr>
        <p:txBody>
          <a:bodyPr/>
          <a:lstStyle/>
          <a:p>
            <a:pPr marL="0" indent="0" algn="ctr">
              <a:buNone/>
            </a:pPr>
            <a:r>
              <a:rPr lang="pl-PL" sz="2800" b="1" dirty="0" smtClean="0"/>
              <a:t>Etapy oceny</a:t>
            </a:r>
          </a:p>
          <a:p>
            <a:pPr marL="514350" indent="-514350" algn="just">
              <a:buAutoNum type="arabicPeriod"/>
            </a:pPr>
            <a:r>
              <a:rPr lang="pl-PL" sz="2800" b="1" dirty="0" smtClean="0"/>
              <a:t>Przygotowanie się do oceny zarówno przez przełożonego jak i pracownika;</a:t>
            </a:r>
          </a:p>
          <a:p>
            <a:pPr marL="514350" indent="-514350" algn="just">
              <a:buAutoNum type="arabicPeriod"/>
            </a:pPr>
            <a:r>
              <a:rPr lang="pl-PL" sz="2800" b="1" dirty="0" smtClean="0"/>
              <a:t>Przyjęcie pracownika</a:t>
            </a:r>
          </a:p>
          <a:p>
            <a:pPr marL="514350" indent="-514350" algn="just">
              <a:buAutoNum type="arabicPeriod"/>
            </a:pPr>
            <a:r>
              <a:rPr lang="pl-PL" sz="2800" b="1" dirty="0" smtClean="0"/>
              <a:t>Samoocena pracownika</a:t>
            </a:r>
          </a:p>
          <a:p>
            <a:pPr marL="514350" indent="-514350" algn="just">
              <a:buAutoNum type="arabicPeriod"/>
            </a:pPr>
            <a:r>
              <a:rPr lang="pl-PL" sz="2800" b="1" dirty="0" smtClean="0"/>
              <a:t>Ocena przełożonego</a:t>
            </a:r>
          </a:p>
          <a:p>
            <a:pPr marL="514350" indent="-514350" algn="just">
              <a:buAutoNum type="arabicPeriod"/>
            </a:pPr>
            <a:r>
              <a:rPr lang="pl-PL" sz="2800" b="1" dirty="0" smtClean="0"/>
              <a:t>Określenie celów zawarcie umowy win/ win</a:t>
            </a:r>
          </a:p>
        </p:txBody>
      </p:sp>
      <p:sp>
        <p:nvSpPr>
          <p:cNvPr id="2252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Zarządzanie zasobami ludzkimi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743</TotalTime>
  <Words>1224</Words>
  <Application>Microsoft Office PowerPoint</Application>
  <PresentationFormat>Pokaz na ekranie (4:3)</PresentationFormat>
  <Paragraphs>132</Paragraphs>
  <Slides>24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Kształt fali</vt:lpstr>
      <vt:lpstr>ZARZĄDZANIE ZASOBAMI LUDZKIMI </vt:lpstr>
      <vt:lpstr>Zarządzanie zasobami ludzkimi</vt:lpstr>
      <vt:lpstr>Zarządzanie zasobami ludzkimi</vt:lpstr>
      <vt:lpstr>Zarządzanie zasobami ludzkimi</vt:lpstr>
      <vt:lpstr>Zarządzanie zasobami ludzkimi </vt:lpstr>
      <vt:lpstr>Zarządzanie zasobami ludzkimi</vt:lpstr>
      <vt:lpstr>Zarządzanie zasobami ludzkimi</vt:lpstr>
      <vt:lpstr>Zarządzanie zasobami ludzkimi</vt:lpstr>
      <vt:lpstr>Zarządzanie zasobami ludzkimi</vt:lpstr>
      <vt:lpstr>Zarządzanie zasobami ludzkimi</vt:lpstr>
      <vt:lpstr>Zarządzanie zasobami ludzkimi</vt:lpstr>
      <vt:lpstr>Zarządzanie zasobami ludzkimi</vt:lpstr>
      <vt:lpstr>Zarządzanie zasobami ludzkimi</vt:lpstr>
      <vt:lpstr>Zarządzanie zasobami ludzkimi </vt:lpstr>
      <vt:lpstr>Zarządzanie zasobami ludzkimi</vt:lpstr>
      <vt:lpstr>Zarządzanie zasobami ludzkimi</vt:lpstr>
      <vt:lpstr>Zarządzanie zasobami ludzkimi </vt:lpstr>
      <vt:lpstr>Zarządzanie zasobami ludzkimi</vt:lpstr>
      <vt:lpstr>Zarządzanie zasobami ludzkimi</vt:lpstr>
      <vt:lpstr>Zarządzanie zasobami ludzkimi</vt:lpstr>
      <vt:lpstr>Zarządzanie zasobami ludzkimi </vt:lpstr>
      <vt:lpstr>Zarzadzanie zasobami ludzkimi</vt:lpstr>
      <vt:lpstr>Zarządzanie zasobami ludzkimi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ZARZADZANIE ZASOBAMI LUDZKIMI</dc:title>
  <dc:creator>LENOVO</dc:creator>
  <cp:lastModifiedBy>LENOVO</cp:lastModifiedBy>
  <cp:revision>89</cp:revision>
  <dcterms:created xsi:type="dcterms:W3CDTF">2014-10-13T18:26:02Z</dcterms:created>
  <dcterms:modified xsi:type="dcterms:W3CDTF">2015-01-14T10:20:24Z</dcterms:modified>
</cp:coreProperties>
</file>