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69" r:id="rId5"/>
    <p:sldId id="272" r:id="rId6"/>
    <p:sldId id="259" r:id="rId7"/>
    <p:sldId id="270" r:id="rId8"/>
    <p:sldId id="260" r:id="rId9"/>
    <p:sldId id="261" r:id="rId10"/>
    <p:sldId id="262" r:id="rId11"/>
    <p:sldId id="273" r:id="rId12"/>
    <p:sldId id="271" r:id="rId13"/>
    <p:sldId id="265" r:id="rId14"/>
    <p:sldId id="267" r:id="rId15"/>
    <p:sldId id="274" r:id="rId16"/>
    <p:sldId id="268" r:id="rId1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>
        <p:scale>
          <a:sx n="66" d="100"/>
          <a:sy n="66" d="100"/>
        </p:scale>
        <p:origin x="-1260" y="-156"/>
      </p:cViewPr>
      <p:guideLst>
        <p:guide orient="horz" pos="2160"/>
        <p:guide pos="2880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861B50C-6C72-48B7-9F9C-950FE3EA5CD2}" type="datetimeFigureOut">
              <a:rPr lang="pl-PL"/>
              <a:pPr>
                <a:defRPr/>
              </a:pPr>
              <a:t>2015-02-26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EA20C4F-F4DE-4E53-A32D-261AD932DE6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41679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3072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CCE141-3C0C-468B-887E-D3208D3B52BC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E0CAC-037D-418B-BA64-49E7BA647A80}" type="datetimeFigureOut">
              <a:rPr lang="pl-PL"/>
              <a:pPr>
                <a:defRPr/>
              </a:pPr>
              <a:t>2015-02-26</a:t>
            </a:fld>
            <a:endParaRPr lang="pl-PL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99F4D-AA5E-465A-8272-8F2001BB03D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CE06B-B29C-4565-BAB8-F5FA49373A7F}" type="datetimeFigureOut">
              <a:rPr lang="pl-PL"/>
              <a:pPr>
                <a:defRPr/>
              </a:pPr>
              <a:t>2015-02-26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E99EB-5263-40D9-B750-030B3AC237F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7D2C8-2695-4995-A68C-55BFF658BBFC}" type="datetimeFigureOut">
              <a:rPr lang="pl-PL"/>
              <a:pPr>
                <a:defRPr/>
              </a:pPr>
              <a:t>2015-02-26</a:t>
            </a:fld>
            <a:endParaRPr lang="pl-PL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BE707-E968-4E8A-934D-AE68C409212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C1C8F-2B64-4C8E-AE6A-FD6A53AB7879}" type="datetimeFigureOut">
              <a:rPr lang="pl-PL"/>
              <a:pPr>
                <a:defRPr/>
              </a:pPr>
              <a:t>2015-02-26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477AF-2908-4555-8F65-6B380A4DBDE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BD71-F838-488F-A5D8-36C06E54320B}" type="datetimeFigureOut">
              <a:rPr lang="pl-PL"/>
              <a:pPr>
                <a:defRPr/>
              </a:pPr>
              <a:t>2015-02-26</a:t>
            </a:fld>
            <a:endParaRPr lang="pl-PL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07FD6-0BAB-4E17-B3E9-184377D0992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7CD8-4763-4D83-97D0-3695C38F731C}" type="datetimeFigureOut">
              <a:rPr lang="pl-PL"/>
              <a:pPr>
                <a:defRPr/>
              </a:pPr>
              <a:t>2015-02-26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22A6C-06B5-48FE-AC1C-5F62660142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59BFB-C41B-407F-9C4F-2AED6C95634A}" type="datetimeFigureOut">
              <a:rPr lang="pl-PL"/>
              <a:pPr>
                <a:defRPr/>
              </a:pPr>
              <a:t>2015-02-26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A2AC7-24E3-4AD1-AEDF-4FA0BC35F94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0C19F-7C65-466B-8264-3810A8CB58DF}" type="datetimeFigureOut">
              <a:rPr lang="pl-PL"/>
              <a:pPr>
                <a:defRPr/>
              </a:pPr>
              <a:t>2015-02-26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2073B-F198-4FC4-810E-AFDAD405F2A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6BA49-2F14-482B-A4C3-64A4508E27EA}" type="datetimeFigureOut">
              <a:rPr lang="pl-PL"/>
              <a:pPr>
                <a:defRPr/>
              </a:pPr>
              <a:t>2015-02-26</a:t>
            </a:fld>
            <a:endParaRPr lang="pl-PL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15983-4622-4742-88EA-A0D8A87E9CA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CD0B4-0F5E-4804-A000-8EBFA1247511}" type="datetimeFigureOut">
              <a:rPr lang="pl-PL"/>
              <a:pPr>
                <a:defRPr/>
              </a:pPr>
              <a:t>2015-02-26</a:t>
            </a:fld>
            <a:endParaRPr lang="pl-PL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68783-0970-4E5D-B35E-3544BFF9583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6360B-6AD9-40C6-BF16-6A71B683A854}" type="datetimeFigureOut">
              <a:rPr lang="pl-PL"/>
              <a:pPr>
                <a:defRPr/>
              </a:pPr>
              <a:t>2015-02-26</a:t>
            </a:fld>
            <a:endParaRPr lang="pl-PL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02324-FE8F-4A3A-A55C-9A7EA3F1D2E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1441A67-2C7A-4125-AA9A-D68BF2F07B55}" type="datetimeFigureOut">
              <a:rPr lang="pl-PL"/>
              <a:pPr>
                <a:defRPr/>
              </a:pPr>
              <a:t>2015-02-26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77798C2-CCCE-4E76-B74E-3BBCF036CB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r>
              <a:rPr lang="pl-PL" smtClean="0">
                <a:latin typeface="Arial" charset="0"/>
              </a:rPr>
              <a:t>ZARZĄDZANIE ZASOBAMI LUDZKIMI</a:t>
            </a:r>
            <a:r>
              <a:rPr lang="pl-PL" smtClean="0"/>
              <a:t> </a:t>
            </a:r>
          </a:p>
        </p:txBody>
      </p:sp>
      <p:sp>
        <p:nvSpPr>
          <p:cNvPr id="14338" name="Podtytuł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r>
              <a:rPr lang="pl-PL" sz="4000" dirty="0" smtClean="0">
                <a:solidFill>
                  <a:srgbClr val="002060"/>
                </a:solidFill>
              </a:rPr>
              <a:t>ĆWICZENIA</a:t>
            </a:r>
            <a:r>
              <a:rPr lang="pl-PL" sz="4800" dirty="0" smtClean="0">
                <a:solidFill>
                  <a:srgbClr val="002060"/>
                </a:solidFill>
              </a:rPr>
              <a:t> </a:t>
            </a:r>
            <a:r>
              <a:rPr lang="pl-PL" sz="4800" dirty="0">
                <a:solidFill>
                  <a:srgbClr val="002060"/>
                </a:solidFill>
              </a:rPr>
              <a:t>2</a:t>
            </a:r>
            <a:endParaRPr lang="pl-PL" sz="4800" dirty="0" smtClean="0">
              <a:solidFill>
                <a:srgbClr val="002060"/>
              </a:solidFill>
            </a:endParaRPr>
          </a:p>
          <a:p>
            <a:pPr algn="r"/>
            <a:r>
              <a:rPr lang="pl-PL" dirty="0" smtClean="0">
                <a:solidFill>
                  <a:srgbClr val="002060"/>
                </a:solidFill>
              </a:rPr>
              <a:t>mgr Paulina Ilnicka-Jordan</a:t>
            </a:r>
          </a:p>
          <a:p>
            <a:endParaRPr lang="pl-PL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Zarządzanie zasobami ludzkimi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11189" y="2204864"/>
            <a:ext cx="3888804" cy="3921298"/>
          </a:xfrm>
        </p:spPr>
        <p:txBody>
          <a:bodyPr rtlCol="0">
            <a:normAutofit lnSpcReduction="10000"/>
          </a:bodyPr>
          <a:lstStyle/>
          <a:p>
            <a:pPr marL="0" indent="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l-PL" b="1" dirty="0" smtClean="0"/>
              <a:t>Analizując CV, warto zwrócić również</a:t>
            </a:r>
            <a:r>
              <a:rPr lang="pl-PL" sz="2800" b="1" dirty="0" smtClean="0"/>
              <a:t> </a:t>
            </a:r>
            <a:r>
              <a:rPr lang="pl-PL" b="1" dirty="0" smtClean="0"/>
              <a:t>uwagę na: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 smtClean="0"/>
              <a:t>Elementy oznaczające nastawianie na osiąganie wyniku ( co kandydat robił i co osiągnął?);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 smtClean="0"/>
              <a:t>Elementy oznaczające stabilność i ukierunkowanie w karierze zawodowej;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4"/>
          </p:nvPr>
        </p:nvSpPr>
        <p:spPr>
          <a:xfrm>
            <a:off x="4645152" y="2204864"/>
            <a:ext cx="3822192" cy="3921616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pl-PL" dirty="0" smtClean="0"/>
              <a:t>Dziury w chronologii, które trzeba wyjaśnić podczas spotkania;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pl-PL" dirty="0" smtClean="0"/>
              <a:t>Punkty, które są niezrozumiałe, które chciałbyś pogłębić lub sprecyzować;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pl-PL" dirty="0" smtClean="0"/>
              <a:t>Listę pytań do kandydata;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1538" y="2060848"/>
            <a:ext cx="7408862" cy="4065315"/>
          </a:xfrm>
        </p:spPr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pl-PL" sz="3200" b="1" u="sng" dirty="0" smtClean="0"/>
              <a:t>Analiza aplikacji poprzedza kolejne etapy rekrutacji czyli testy oraz wywiady z kandydatami</a:t>
            </a:r>
            <a:endParaRPr lang="pl-PL" sz="3200" b="1" u="sng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Zarządzanie zasobami ludzkimi</a:t>
            </a:r>
          </a:p>
        </p:txBody>
      </p:sp>
    </p:spTree>
    <p:extLst>
      <p:ext uri="{BB962C8B-B14F-4D97-AF65-F5344CB8AC3E}">
        <p14:creationId xmlns:p14="http://schemas.microsoft.com/office/powerpoint/2010/main" val="348976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Zarządzanie zasobami ludzkimi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76275" y="2060575"/>
            <a:ext cx="3822700" cy="8636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2800" b="1" dirty="0" smtClean="0"/>
              <a:t>TESTY PSYCHOLOGICZNE</a:t>
            </a:r>
            <a:endParaRPr lang="pl-PL" sz="2800" b="1" dirty="0"/>
          </a:p>
        </p:txBody>
      </p:sp>
      <p:sp>
        <p:nvSpPr>
          <p:cNvPr id="24579" name="Symbol zastępczy zawartości 3"/>
          <p:cNvSpPr>
            <a:spLocks noGrp="1"/>
          </p:cNvSpPr>
          <p:nvPr>
            <p:ph sz="half" idx="2"/>
          </p:nvPr>
        </p:nvSpPr>
        <p:spPr>
          <a:xfrm>
            <a:off x="677863" y="2781300"/>
            <a:ext cx="3819525" cy="3344863"/>
          </a:xfrm>
        </p:spPr>
        <p:txBody>
          <a:bodyPr/>
          <a:lstStyle/>
          <a:p>
            <a:pPr marL="0" indent="0" algn="just">
              <a:buFont typeface="Symbol" pitchFamily="18" charset="2"/>
              <a:buNone/>
            </a:pPr>
            <a:r>
              <a:rPr lang="pl-PL" sz="2400" dirty="0" smtClean="0"/>
              <a:t>Może je przeprowadzać </a:t>
            </a:r>
            <a:br>
              <a:rPr lang="pl-PL" sz="2400" dirty="0" smtClean="0"/>
            </a:br>
            <a:r>
              <a:rPr lang="pl-PL" sz="2400" dirty="0" smtClean="0"/>
              <a:t>i interpretować jedynie osoba posiadająca dyplom z psychologii;</a:t>
            </a:r>
          </a:p>
          <a:p>
            <a:pPr marL="0" indent="0" algn="just">
              <a:buFont typeface="Symbol" pitchFamily="18" charset="2"/>
              <a:buNone/>
            </a:pPr>
            <a:endParaRPr lang="pl-PL" sz="2400" dirty="0"/>
          </a:p>
          <a:p>
            <a:pPr marL="0" indent="0" algn="just">
              <a:buFont typeface="Symbol" pitchFamily="18" charset="2"/>
              <a:buNone/>
            </a:pPr>
            <a:r>
              <a:rPr lang="pl-PL" sz="2400" dirty="0" smtClean="0"/>
              <a:t>Często zlecane na zewnątrz;  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500563" y="2205038"/>
            <a:ext cx="3970337" cy="5762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2800" b="1" dirty="0" smtClean="0"/>
              <a:t>TESTY WIEDZY</a:t>
            </a:r>
            <a:endParaRPr lang="pl-PL" sz="28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781300"/>
            <a:ext cx="3822700" cy="3344863"/>
          </a:xfrm>
        </p:spPr>
        <p:txBody>
          <a:bodyPr>
            <a:normAutofit/>
          </a:bodyPr>
          <a:lstStyle/>
          <a:p>
            <a:pPr marL="0" indent="0" algn="just">
              <a:buFont typeface="Symbol" pitchFamily="18" charset="2"/>
              <a:buNone/>
            </a:pPr>
            <a:r>
              <a:rPr lang="pl-PL" sz="2400" dirty="0" smtClean="0"/>
              <a:t>Zazwyczaj są to testy sprawdzające specjalistyczną wiedzę kandydata, mogą być opracowywane wewnątrz firmy;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ymbol zastępczy zawartości 1"/>
          <p:cNvSpPr>
            <a:spLocks noGrp="1"/>
          </p:cNvSpPr>
          <p:nvPr>
            <p:ph idx="1"/>
          </p:nvPr>
        </p:nvSpPr>
        <p:spPr>
          <a:xfrm>
            <a:off x="871538" y="2133600"/>
            <a:ext cx="7408862" cy="3992563"/>
          </a:xfrm>
        </p:spPr>
        <p:txBody>
          <a:bodyPr/>
          <a:lstStyle/>
          <a:p>
            <a:pPr marL="0" indent="0" algn="just">
              <a:buFont typeface="Symbol" pitchFamily="18" charset="2"/>
              <a:buNone/>
            </a:pPr>
            <a:r>
              <a:rPr lang="pl-PL" b="1" dirty="0" smtClean="0"/>
              <a:t>Assessment centre- </a:t>
            </a:r>
            <a:r>
              <a:rPr lang="pl-PL" dirty="0" smtClean="0"/>
              <a:t>bazuje na technikach symulacyjnych, próbkach pracy a także koszyku zadań;</a:t>
            </a:r>
          </a:p>
          <a:p>
            <a:pPr marL="0" indent="0" algn="just">
              <a:buFont typeface="Symbol" pitchFamily="18" charset="2"/>
              <a:buNone/>
            </a:pPr>
            <a:r>
              <a:rPr lang="pl-PL" dirty="0" smtClean="0"/>
              <a:t>Kandydaci obserwowani są przez specjalnie przeszkolonych asesorów i poddawani ocenie;</a:t>
            </a:r>
          </a:p>
          <a:p>
            <a:pPr marL="0" indent="0" algn="just">
              <a:buFont typeface="Symbol" pitchFamily="18" charset="2"/>
              <a:buNone/>
            </a:pPr>
            <a:r>
              <a:rPr lang="pl-PL" dirty="0" smtClean="0"/>
              <a:t>Po wykonaniu badania, oceniający redaguje raport dla każdego kandydata, w którym podsumowuje zachowanie przyjęte przez kandydata w czasie wykonywania ćwiczeń i porównuje je z zachowaniami pożądanymi na oferowanym stanowisku;</a:t>
            </a:r>
          </a:p>
          <a:p>
            <a:pPr marL="0" indent="0" algn="just">
              <a:buFont typeface="Symbol" pitchFamily="18" charset="2"/>
              <a:buNone/>
            </a:pPr>
            <a:r>
              <a:rPr lang="pl-PL" dirty="0" smtClean="0"/>
              <a:t>Zlecana wyspecjalizowanym firmą;</a:t>
            </a:r>
          </a:p>
        </p:txBody>
      </p:sp>
      <p:sp>
        <p:nvSpPr>
          <p:cNvPr id="26626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Zarządzanie zasobami ludzkimi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ymbol zastępczy zawartości 1"/>
          <p:cNvSpPr>
            <a:spLocks noGrp="1"/>
          </p:cNvSpPr>
          <p:nvPr>
            <p:ph idx="1"/>
          </p:nvPr>
        </p:nvSpPr>
        <p:spPr>
          <a:xfrm>
            <a:off x="755650" y="1773238"/>
            <a:ext cx="7767638" cy="4530725"/>
          </a:xfrm>
        </p:spPr>
        <p:txBody>
          <a:bodyPr/>
          <a:lstStyle/>
          <a:p>
            <a:pPr marL="0" indent="0" algn="just">
              <a:buFont typeface="Symbol" pitchFamily="18" charset="2"/>
              <a:buNone/>
            </a:pPr>
            <a:r>
              <a:rPr lang="pl-PL" b="1" dirty="0" smtClean="0"/>
              <a:t>Wywiady z kandydatami- </a:t>
            </a:r>
            <a:r>
              <a:rPr lang="pl-PL" dirty="0" smtClean="0"/>
              <a:t>rozmowa to kluczowy etap procesu, aby uzyskać wartościowe informacje powinna trwać od 30 minut do 1,5 godziny;</a:t>
            </a:r>
          </a:p>
          <a:p>
            <a:pPr marL="0" indent="0" algn="just">
              <a:buFont typeface="Symbol" pitchFamily="18" charset="2"/>
              <a:buNone/>
            </a:pPr>
            <a:r>
              <a:rPr lang="pl-PL" dirty="0" smtClean="0"/>
              <a:t>Elementy rozmowy:</a:t>
            </a:r>
          </a:p>
          <a:p>
            <a:pPr marL="457200" indent="-457200" algn="just">
              <a:buFont typeface="Symbol" pitchFamily="18" charset="2"/>
              <a:buAutoNum type="arabicPeriod"/>
            </a:pPr>
            <a:r>
              <a:rPr lang="pl-PL" sz="2000" dirty="0" smtClean="0"/>
              <a:t>Przygotowanie rozmowy,</a:t>
            </a:r>
          </a:p>
          <a:p>
            <a:pPr marL="457200" indent="-457200" algn="just">
              <a:buFont typeface="Symbol" pitchFamily="18" charset="2"/>
              <a:buAutoNum type="arabicPeriod"/>
            </a:pPr>
            <a:r>
              <a:rPr lang="pl-PL" sz="2000" dirty="0" smtClean="0"/>
              <a:t>Przyjęcie kandydata w firmie,</a:t>
            </a:r>
          </a:p>
          <a:p>
            <a:pPr marL="457200" indent="-457200" algn="just">
              <a:buFont typeface="Symbol" pitchFamily="18" charset="2"/>
              <a:buAutoNum type="arabicPeriod"/>
            </a:pPr>
            <a:r>
              <a:rPr lang="pl-PL" sz="2000" dirty="0" smtClean="0"/>
              <a:t>Krótkie przedstawienie firmy i stanowiska pracy,</a:t>
            </a:r>
          </a:p>
          <a:p>
            <a:pPr marL="457200" indent="-457200" algn="just">
              <a:buFont typeface="Symbol" pitchFamily="18" charset="2"/>
              <a:buAutoNum type="arabicPeriod"/>
            </a:pPr>
            <a:r>
              <a:rPr lang="pl-PL" sz="2000" dirty="0" smtClean="0"/>
              <a:t>Wywiad z kandydatem (wyksztalcenie, doświadczenie, charakterystyka osobowościowa, inne informacje),</a:t>
            </a:r>
          </a:p>
          <a:p>
            <a:pPr marL="457200" indent="-457200" algn="just">
              <a:buFont typeface="Symbol" pitchFamily="18" charset="2"/>
              <a:buAutoNum type="arabicPeriod"/>
            </a:pPr>
            <a:r>
              <a:rPr lang="pl-PL" sz="2000" dirty="0" smtClean="0"/>
              <a:t>Opinie i pytania kandydata,</a:t>
            </a:r>
          </a:p>
          <a:p>
            <a:pPr marL="457200" indent="-457200" algn="just">
              <a:buFont typeface="Symbol" pitchFamily="18" charset="2"/>
              <a:buAutoNum type="arabicPeriod"/>
            </a:pPr>
            <a:r>
              <a:rPr lang="pl-PL" sz="2000" dirty="0" smtClean="0"/>
              <a:t>Zakończenie rozmowy,</a:t>
            </a:r>
          </a:p>
          <a:p>
            <a:pPr marL="457200" indent="-457200" algn="just">
              <a:buFont typeface="Symbol" pitchFamily="18" charset="2"/>
              <a:buAutoNum type="arabicPeriod"/>
            </a:pPr>
            <a:r>
              <a:rPr lang="pl-PL" sz="2000" dirty="0" smtClean="0"/>
              <a:t>Podsumowanie i notatka.</a:t>
            </a:r>
            <a:endParaRPr lang="pl-PL" dirty="0" smtClean="0"/>
          </a:p>
          <a:p>
            <a:pPr marL="0" indent="0" algn="just">
              <a:buFont typeface="Symbol" pitchFamily="18" charset="2"/>
              <a:buNone/>
            </a:pPr>
            <a:endParaRPr lang="pl-PL" dirty="0" smtClean="0"/>
          </a:p>
        </p:txBody>
      </p:sp>
      <p:sp>
        <p:nvSpPr>
          <p:cNvPr id="28674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Zarządzanie zasobami ludzkimi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1538" y="2060848"/>
            <a:ext cx="7408862" cy="4065315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/>
              <a:t>Właściwą rozmowę zaczynamy od pytań dotyczących aplikacji</a:t>
            </a:r>
          </a:p>
          <a:p>
            <a:pPr marL="0" indent="0" algn="just">
              <a:buNone/>
            </a:pPr>
            <a:r>
              <a:rPr lang="pl-PL" dirty="0" smtClean="0"/>
              <a:t>Stawiamy pytania dotyczące wyksztalcenia, sprawdzając wiarygodność i spójność </a:t>
            </a:r>
            <a:r>
              <a:rPr lang="pl-PL" dirty="0" smtClean="0"/>
              <a:t>danych, np. można </a:t>
            </a:r>
            <a:r>
              <a:rPr lang="pl-PL" dirty="0" smtClean="0"/>
              <a:t>zapytać o przebieg studiów, tytuł pracy dyplomowej, specjalizację, dodatkowe wykształcenie, szkolenia, studia </a:t>
            </a:r>
            <a:r>
              <a:rPr lang="pl-PL" dirty="0" smtClean="0"/>
              <a:t>podyplomowe oraz kursy</a:t>
            </a:r>
            <a:r>
              <a:rPr lang="pl-PL" dirty="0" smtClean="0"/>
              <a:t>;</a:t>
            </a:r>
          </a:p>
          <a:p>
            <a:pPr marL="0" indent="0" algn="just">
              <a:buNone/>
            </a:pPr>
            <a:r>
              <a:rPr lang="pl-PL" dirty="0" smtClean="0"/>
              <a:t>Kolejne pytania powinny dotyczyć doświadczenia zawodowego, motywów odejścia z </a:t>
            </a:r>
            <a:r>
              <a:rPr lang="pl-PL" smtClean="0"/>
              <a:t>poprzedniej </a:t>
            </a:r>
            <a:r>
              <a:rPr lang="pl-PL" smtClean="0"/>
              <a:t>firmy </a:t>
            </a:r>
            <a:r>
              <a:rPr lang="pl-PL" dirty="0" smtClean="0"/>
              <a:t>i wyboru stanowisk;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Zarządzanie zasobami ludzkimi</a:t>
            </a:r>
          </a:p>
        </p:txBody>
      </p:sp>
    </p:spTree>
    <p:extLst>
      <p:ext uri="{BB962C8B-B14F-4D97-AF65-F5344CB8AC3E}">
        <p14:creationId xmlns:p14="http://schemas.microsoft.com/office/powerpoint/2010/main" val="334256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ymbol zastępczy zawartości 1"/>
          <p:cNvSpPr>
            <a:spLocks noGrp="1"/>
          </p:cNvSpPr>
          <p:nvPr>
            <p:ph idx="1"/>
          </p:nvPr>
        </p:nvSpPr>
        <p:spPr>
          <a:xfrm>
            <a:off x="871538" y="1773238"/>
            <a:ext cx="7408862" cy="4352925"/>
          </a:xfrm>
        </p:spPr>
        <p:txBody>
          <a:bodyPr/>
          <a:lstStyle/>
          <a:p>
            <a:pPr marL="457200" indent="-457200" algn="just">
              <a:buFont typeface="Symbol" pitchFamily="18" charset="2"/>
              <a:buAutoNum type="arabicPeriod"/>
            </a:pPr>
            <a:r>
              <a:rPr lang="pl-PL" sz="2000" dirty="0" smtClean="0"/>
              <a:t>A. Pocztowski, Zarządzanie zasobami ludzkimi, 2008</a:t>
            </a:r>
          </a:p>
          <a:p>
            <a:pPr marL="457200" indent="-457200" algn="just">
              <a:buFont typeface="Symbol" pitchFamily="18" charset="2"/>
              <a:buAutoNum type="arabicPeriod"/>
            </a:pPr>
            <a:r>
              <a:rPr lang="pl-PL" sz="2000" dirty="0" smtClean="0"/>
              <a:t>James A. F. Stoner, Charles Wankel, </a:t>
            </a:r>
            <a:r>
              <a:rPr lang="pl-PL" sz="2000" i="1" dirty="0" err="1" smtClean="0"/>
              <a:t>Kierownie</a:t>
            </a:r>
            <a:r>
              <a:rPr lang="pl-PL" sz="2000" dirty="0" smtClean="0"/>
              <a:t>, Warszawa 1992;</a:t>
            </a:r>
          </a:p>
          <a:p>
            <a:pPr marL="457200" indent="-457200" algn="just">
              <a:buFont typeface="Symbol" pitchFamily="18" charset="2"/>
              <a:buAutoNum type="arabicPeriod"/>
            </a:pPr>
            <a:r>
              <a:rPr lang="pl-PL" sz="2000" dirty="0" smtClean="0"/>
              <a:t>M. Szumska, </a:t>
            </a:r>
            <a:r>
              <a:rPr lang="pl-PL" sz="2000" i="1" dirty="0" smtClean="0"/>
              <a:t>Human resources a zarządzanie w medycynie,</a:t>
            </a:r>
            <a:r>
              <a:rPr lang="pl-PL" sz="2000" dirty="0" smtClean="0"/>
              <a:t> [w:] </a:t>
            </a:r>
            <a:r>
              <a:rPr lang="pl-PL" sz="2000" i="1" dirty="0" smtClean="0"/>
              <a:t>Medical Maestro Magazine</a:t>
            </a:r>
            <a:r>
              <a:rPr lang="pl-PL" sz="2000" dirty="0" smtClean="0"/>
              <a:t>, vol.3/2014;</a:t>
            </a:r>
          </a:p>
          <a:p>
            <a:pPr marL="457200" indent="-457200" algn="just">
              <a:buFont typeface="Symbol" pitchFamily="18" charset="2"/>
              <a:buAutoNum type="arabicPeriod"/>
            </a:pPr>
            <a:r>
              <a:rPr lang="pl-PL" sz="2000" dirty="0" smtClean="0"/>
              <a:t>Ewa Beck-Krala, </a:t>
            </a:r>
            <a:r>
              <a:rPr lang="pl-PL" sz="2000" i="1" dirty="0" smtClean="0"/>
              <a:t>Zarządzanie zasobami ludzkimi, Studia podyplomowe</a:t>
            </a:r>
            <a:r>
              <a:rPr lang="pl-PL" sz="2000" dirty="0" smtClean="0"/>
              <a:t>, Kraków 2009;</a:t>
            </a:r>
          </a:p>
          <a:p>
            <a:pPr marL="457200" indent="-457200" algn="just">
              <a:buFont typeface="Symbol" pitchFamily="18" charset="2"/>
              <a:buAutoNum type="arabicPeriod"/>
            </a:pPr>
            <a:r>
              <a:rPr lang="pl-PL" sz="2000" dirty="0" smtClean="0"/>
              <a:t>M. D. Głowacka, J. Galicki, E. Mojs, </a:t>
            </a:r>
            <a:r>
              <a:rPr lang="pl-PL" sz="2000" i="1" dirty="0" smtClean="0"/>
              <a:t>Zarządzanie zakładem opieki zdrowotnej</a:t>
            </a:r>
            <a:r>
              <a:rPr lang="pl-PL" sz="2000" dirty="0" smtClean="0"/>
              <a:t>, Warszawa 2009</a:t>
            </a:r>
            <a:r>
              <a:rPr lang="pl-PL" sz="2000" dirty="0" smtClean="0"/>
              <a:t>;</a:t>
            </a:r>
          </a:p>
          <a:p>
            <a:pPr marL="457200" indent="-457200" algn="just">
              <a:buFont typeface="Symbol" pitchFamily="18" charset="2"/>
              <a:buAutoNum type="arabicPeriod"/>
            </a:pPr>
            <a:r>
              <a:rPr lang="pl-PL" sz="2000" dirty="0" smtClean="0"/>
              <a:t>Materiały szkoleniowe przygotowane przez firmę Human Partner Sp. z o.o., na potrzeby projektu „</a:t>
            </a:r>
            <a:r>
              <a:rPr lang="pl-PL" sz="2000" i="1" dirty="0" smtClean="0"/>
              <a:t>Zarządzanie bez tajemnic. </a:t>
            </a:r>
            <a:r>
              <a:rPr lang="pl-PL" sz="2000" i="1" dirty="0"/>
              <a:t>Wdrożenie standardów zarządzania zasobami ludzkimi w firmach branży </a:t>
            </a:r>
            <a:r>
              <a:rPr lang="pl-PL" sz="2000" i="1" dirty="0" smtClean="0"/>
              <a:t>medycznej</a:t>
            </a:r>
            <a:r>
              <a:rPr lang="pl-PL" sz="2000" dirty="0" smtClean="0"/>
              <a:t>”</a:t>
            </a:r>
            <a:endParaRPr lang="pl-PL" sz="2000" dirty="0"/>
          </a:p>
          <a:p>
            <a:pPr marL="457200" indent="-457200" algn="just">
              <a:buFont typeface="Symbol" pitchFamily="18" charset="2"/>
              <a:buAutoNum type="arabicPeriod"/>
            </a:pPr>
            <a:endParaRPr lang="pl-PL" sz="2000" dirty="0" smtClean="0"/>
          </a:p>
        </p:txBody>
      </p:sp>
      <p:sp>
        <p:nvSpPr>
          <p:cNvPr id="29698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Dziękuję za uwagę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Zarządzanie zasobami ludzkimi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1538" y="2133600"/>
            <a:ext cx="7408862" cy="3992563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pl-PL" dirty="0" smtClean="0"/>
              <a:t>To nie finanse, ani strategia, ani technologia, ale </a:t>
            </a:r>
            <a:r>
              <a:rPr lang="pl-PL" b="1" dirty="0" smtClean="0"/>
              <a:t>praca zespołowa </a:t>
            </a:r>
            <a:r>
              <a:rPr lang="pl-PL" dirty="0" smtClean="0"/>
              <a:t>jest decydującym czynnikiem przewagi konkurencyjnej;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l-PL" i="1" dirty="0" smtClean="0"/>
              <a:t>Jeśli kierowniku potrafisz sprawić, że wszyscy ludzie w organizacji, będą zgodnie podążać w tym samym kierunku, będziesz mógł osiągnąć dominującą pozycję w każdej branży, na każdym rynku, wobec każdego konkurenta i w każdym czasie</a:t>
            </a:r>
            <a:r>
              <a:rPr lang="pl-PL" dirty="0" smtClean="0"/>
              <a:t>; </a:t>
            </a:r>
          </a:p>
          <a:p>
            <a:pPr marL="0" indent="0" algn="r" fontAlgn="auto">
              <a:spcAft>
                <a:spcPts val="0"/>
              </a:spcAft>
              <a:buNone/>
              <a:defRPr/>
            </a:pPr>
            <a:endParaRPr lang="pl-PL" sz="1800" dirty="0" smtClean="0"/>
          </a:p>
          <a:p>
            <a:pPr marL="0" indent="0" algn="r" fontAlgn="auto">
              <a:spcAft>
                <a:spcPts val="0"/>
              </a:spcAft>
              <a:buNone/>
              <a:defRPr/>
            </a:pPr>
            <a:r>
              <a:rPr lang="pl-PL" sz="1800" dirty="0" smtClean="0"/>
              <a:t>PATRICK LENCIONI </a:t>
            </a:r>
            <a:r>
              <a:rPr lang="pl-PL" sz="1800" i="1" dirty="0" smtClean="0"/>
              <a:t>The five dysfunctions of a team</a:t>
            </a:r>
            <a:r>
              <a:rPr lang="pl-PL" sz="1800" dirty="0" smtClean="0"/>
              <a:t>, 2005</a:t>
            </a: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Zarządzanie zasobami ludzkimi</a:t>
            </a:r>
          </a:p>
        </p:txBody>
      </p:sp>
      <p:sp>
        <p:nvSpPr>
          <p:cNvPr id="16386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76275" y="2679700"/>
            <a:ext cx="4183063" cy="2836863"/>
          </a:xfrm>
        </p:spPr>
        <p:txBody>
          <a:bodyPr/>
          <a:lstStyle/>
          <a:p>
            <a:pPr marL="0" indent="0" algn="ctr">
              <a:buFont typeface="Symbol" pitchFamily="18" charset="2"/>
              <a:buNone/>
            </a:pPr>
            <a:r>
              <a:rPr lang="pl-PL" sz="3200" b="1" dirty="0" smtClean="0"/>
              <a:t>Po etapie planowania następuje aktywne poszukiwanie odpowiednich kandydatów do pracy</a:t>
            </a:r>
          </a:p>
        </p:txBody>
      </p:sp>
      <p:pic>
        <p:nvPicPr>
          <p:cNvPr id="3" name="Symbol zastępczy zawartości 2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708920"/>
            <a:ext cx="3384376" cy="255126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27584" y="1988840"/>
            <a:ext cx="7408862" cy="4137596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l-PL" b="1" dirty="0" smtClean="0"/>
              <a:t>Redagowanie ogłoszenia- </a:t>
            </a:r>
            <a:r>
              <a:rPr lang="pl-PL" dirty="0" smtClean="0"/>
              <a:t>jest istotnym elementem rekrutacji, za pomocą którego możliwe jest dotarcie do właściwych osób, spełniających wymagania pracodawcy; </a:t>
            </a:r>
          </a:p>
          <a:p>
            <a:pPr marL="0" indent="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l-PL" sz="2000" b="1" u="sng" dirty="0" smtClean="0"/>
              <a:t>Poprawieni sformułowane ogłoszenie (skuteczne ogłoszenie) to takie, które: </a:t>
            </a:r>
          </a:p>
          <a:p>
            <a:pPr lvl="1" algn="just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pl-PL" sz="1800" b="1" dirty="0" smtClean="0"/>
              <a:t>dociera do właściwego obiorcy </a:t>
            </a:r>
          </a:p>
          <a:p>
            <a:pPr lvl="1" algn="just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pl-PL" sz="1800" b="1" dirty="0" smtClean="0"/>
              <a:t>Wzbudza jego zainteresowanie </a:t>
            </a:r>
          </a:p>
          <a:p>
            <a:pPr lvl="1" algn="just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pl-PL" sz="1800" b="1" dirty="0" smtClean="0"/>
              <a:t>Wyraża powody, dla których kandydat/ka poczuje, że jest to odpowiednie stanowisko właśnie dla niego/ niej  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endParaRPr lang="pl-PL" sz="1800" dirty="0" smtClean="0"/>
          </a:p>
        </p:txBody>
      </p:sp>
      <p:sp>
        <p:nvSpPr>
          <p:cNvPr id="17410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Zarządzanie zasobami ludzkimi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1538" y="1844824"/>
            <a:ext cx="7408862" cy="4392488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Jak zredagować ogłoszenie?</a:t>
            </a:r>
          </a:p>
          <a:p>
            <a:pPr algn="just"/>
            <a:r>
              <a:rPr lang="pl-PL" sz="2100" dirty="0" smtClean="0"/>
              <a:t>Określ kolejność informacji: nazwa podmiotu, stanowisko, profil kandydata;</a:t>
            </a:r>
          </a:p>
          <a:p>
            <a:pPr algn="just"/>
            <a:r>
              <a:rPr lang="pl-PL" sz="2100" dirty="0" smtClean="0"/>
              <a:t>Staraj się osiągnąć równowagę pomiędzy trzema istotnymi funkcjami ogłoszenia: motywującą, informacyjną, selekcjonującą; </a:t>
            </a:r>
          </a:p>
          <a:p>
            <a:pPr algn="just"/>
            <a:r>
              <a:rPr lang="pl-PL" sz="2100" dirty="0" smtClean="0"/>
              <a:t>Pamiętaj, że w ogłoszeniu podajesz nie tylko Twoje wymagania, ale również to co oferujesz, </a:t>
            </a:r>
          </a:p>
          <a:p>
            <a:pPr algn="just"/>
            <a:r>
              <a:rPr lang="pl-PL" sz="2100" dirty="0" smtClean="0"/>
              <a:t>Określ jakie dokumenty powinien nadesłać kandydat ( CV, list motywacyjny) czy tez po prostu powinien aplikować za pomocą formularza znajdującego się ma stornie internetowej firmy, podaj sposób i miejsce nadesłania aplikacji;</a:t>
            </a:r>
            <a:endParaRPr lang="pl-PL" sz="21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Zarządzanie zasobami ludzkimi</a:t>
            </a:r>
          </a:p>
        </p:txBody>
      </p:sp>
    </p:spTree>
    <p:extLst>
      <p:ext uri="{BB962C8B-B14F-4D97-AF65-F5344CB8AC3E}">
        <p14:creationId xmlns:p14="http://schemas.microsoft.com/office/powerpoint/2010/main" val="36604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Zarządzanie zasobami ludzkimi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76275" y="2060575"/>
            <a:ext cx="3967163" cy="4065588"/>
          </a:xfrm>
        </p:spPr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l-PL" dirty="0" smtClean="0"/>
              <a:t>Przejrzyj bazę danych CV już nadesłanych, pozwoli to określić czy Twoja firma </a:t>
            </a:r>
            <a:r>
              <a:rPr lang="pl-PL" b="1" dirty="0" smtClean="0"/>
              <a:t>samoistnie przyciąga wartościowych kandydatów</a:t>
            </a:r>
            <a:r>
              <a:rPr lang="pl-PL" dirty="0" smtClean="0"/>
              <a:t>;</a:t>
            </a:r>
          </a:p>
          <a:p>
            <a:pPr marL="0" indent="0" algn="ctr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l-PL" dirty="0" smtClean="0"/>
              <a:t>Pamiętaj, że osoby spontanicznie wysyłające CV właśnie do Twojej firmy mają duża motywację do podjęcia pracy właśnie w Twojej firmie; 		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852936"/>
            <a:ext cx="3822700" cy="25826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Zarządzanie zasobami ludzkimi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76275" y="2276474"/>
            <a:ext cx="3822700" cy="3744813"/>
          </a:xfrm>
        </p:spPr>
        <p:txBody>
          <a:bodyPr rtlCol="0">
            <a:normAutofit fontScale="25000" lnSpcReduction="20000"/>
          </a:bodyPr>
          <a:lstStyle/>
          <a:p>
            <a:pPr marL="0" indent="0" algn="ctr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l-PL" sz="10000" dirty="0" smtClean="0"/>
              <a:t>Bądź aktywny tj. uczestnicz w spotkaniach branżowych, współpracuj z organizacjami branżowymi. </a:t>
            </a:r>
          </a:p>
          <a:p>
            <a:pPr marL="0" indent="0" algn="ctr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l-PL" sz="10000" dirty="0" smtClean="0"/>
              <a:t>Im więcej osób wie, że szukasz pracowników, tym większe szanse na pozyskanie odpowiedniego kandydata;</a:t>
            </a:r>
          </a:p>
          <a:p>
            <a:pPr marL="0" indent="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pl-PL" dirty="0"/>
          </a:p>
        </p:txBody>
      </p:sp>
      <p:pic>
        <p:nvPicPr>
          <p:cNvPr id="19459" name="Symbol zastępczy zawartości 4"/>
          <p:cNvPicPr>
            <a:picLocks noGrp="1" noChangeAspect="1"/>
          </p:cNvPicPr>
          <p:nvPr>
            <p:ph sz="quarter" idx="14"/>
          </p:nvPr>
        </p:nvPicPr>
        <p:blipFill>
          <a:blip r:embed="rId2"/>
          <a:srcRect/>
          <a:stretch>
            <a:fillRect/>
          </a:stretch>
        </p:blipFill>
        <p:spPr>
          <a:xfrm>
            <a:off x="4859338" y="2636838"/>
            <a:ext cx="3529012" cy="25923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1538" y="1700213"/>
            <a:ext cx="7408862" cy="4425950"/>
          </a:xfrm>
        </p:spPr>
        <p:txBody>
          <a:bodyPr>
            <a:normAutofit/>
          </a:bodyPr>
          <a:lstStyle/>
          <a:p>
            <a:pPr marL="0" indent="0" algn="just">
              <a:buFont typeface="Symbol" pitchFamily="18" charset="2"/>
              <a:buNone/>
            </a:pPr>
            <a:r>
              <a:rPr lang="pl-PL" b="1" dirty="0" smtClean="0"/>
              <a:t>Analiza dokumentów aplikacyjnych- gdy już będziemy posiadać wystarczającą ilość aplikacji, powinniśmy podzielić je na trzy kategorię:</a:t>
            </a:r>
          </a:p>
          <a:p>
            <a:pPr algn="just"/>
            <a:r>
              <a:rPr lang="pl-PL" sz="2200" dirty="0" smtClean="0"/>
              <a:t>Aplikacje, które nie odpowiadają sformułowanym kryteriom </a:t>
            </a:r>
          </a:p>
          <a:p>
            <a:pPr algn="just"/>
            <a:r>
              <a:rPr lang="pl-PL" sz="2200" dirty="0" smtClean="0"/>
              <a:t>Aplikacje, które dokładnie odpowiadają sformułowanym kryteriom </a:t>
            </a:r>
          </a:p>
          <a:p>
            <a:pPr algn="just"/>
            <a:r>
              <a:rPr lang="pl-PL" sz="2200" dirty="0" smtClean="0"/>
              <a:t>Aplikacje, które nie odpowiadaj w pełni sformułowanym kryteriom, ale które warto rozważyć </a:t>
            </a:r>
            <a:endParaRPr lang="pl-PL" sz="1800" dirty="0" smtClean="0"/>
          </a:p>
          <a:p>
            <a:pPr marL="0" indent="0" algn="just">
              <a:buFont typeface="Symbol" pitchFamily="18" charset="2"/>
              <a:buNone/>
            </a:pPr>
            <a:endParaRPr lang="pl-PL" sz="1800" dirty="0" smtClean="0"/>
          </a:p>
        </p:txBody>
      </p:sp>
      <p:sp>
        <p:nvSpPr>
          <p:cNvPr id="20482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Zarządzanie zasobami ludzkimi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1538" y="1700808"/>
            <a:ext cx="7408862" cy="4425355"/>
          </a:xfrm>
        </p:spPr>
        <p:txBody>
          <a:bodyPr>
            <a:normAutofit lnSpcReduction="10000"/>
          </a:bodyPr>
          <a:lstStyle/>
          <a:p>
            <a:pPr marL="0" indent="0" algn="ctr">
              <a:buFont typeface="Symbol" pitchFamily="18" charset="2"/>
              <a:buNone/>
            </a:pPr>
            <a:r>
              <a:rPr lang="pl-PL" sz="2200" dirty="0" smtClean="0"/>
              <a:t>Narzędziem służącym analizie aplikacji powinien być </a:t>
            </a:r>
            <a:br>
              <a:rPr lang="pl-PL" sz="2200" dirty="0" smtClean="0"/>
            </a:br>
            <a:r>
              <a:rPr lang="pl-PL" sz="2200" b="1" dirty="0" smtClean="0"/>
              <a:t>ARKUSZ OCENY I SELEKCJI APLIKACJI KANDYTATÓW UBIEGAJĄCYCH SIĘ O PRACĘ, składający się z: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1800" b="1" dirty="0" smtClean="0"/>
              <a:t>Imienia i nazwiska kandydata/ki;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1800" b="1" dirty="0" smtClean="0"/>
              <a:t>Pytania, czy aplikacja została złożona w terminie;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1800" b="1" dirty="0" smtClean="0"/>
              <a:t>Pytania, czy aplikacje jest kompletna (CV, list motywacyjny);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1800" b="1" dirty="0" smtClean="0"/>
              <a:t>Pytania, czy w aplikacji wyrażono zgodę na przetwarzanie danych osobowych;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1800" b="1" dirty="0" smtClean="0"/>
              <a:t>Pytania, czy aplikacja zawiera dane kontaktowe (telefon, e-mail, adres);</a:t>
            </a:r>
            <a:endParaRPr lang="pl-PL" sz="2200" b="1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pl-PL" sz="1800" b="1" dirty="0" smtClean="0"/>
              <a:t>Pytania, czy aplikacja zawiera informację o okresach pracy, zajmowanych stanowiskach;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1800" b="1" dirty="0" smtClean="0"/>
              <a:t>Pytania, czy aplikacja zawiera informację o posiadanych uprawnieniach, ukończonych kursach, szkoleniach i poziomie znajomości języka obcego;</a:t>
            </a:r>
            <a:endParaRPr lang="pl-PL" sz="1400" b="1" dirty="0" smtClean="0"/>
          </a:p>
        </p:txBody>
      </p:sp>
      <p:sp>
        <p:nvSpPr>
          <p:cNvPr id="21506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Zarządzanie zasobami ludzkimi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501</TotalTime>
  <Words>785</Words>
  <Application>Microsoft Office PowerPoint</Application>
  <PresentationFormat>Pokaz na ekranie (4:3)</PresentationFormat>
  <Paragraphs>85</Paragraphs>
  <Slides>16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Kształt fali</vt:lpstr>
      <vt:lpstr>ZARZĄDZANIE ZASOBAMI LUDZKIMI </vt:lpstr>
      <vt:lpstr>Zarządzanie zasobami ludzkimi</vt:lpstr>
      <vt:lpstr>Zarządzanie zasobami ludzkimi</vt:lpstr>
      <vt:lpstr>Zarządzanie zasobami ludzkimi</vt:lpstr>
      <vt:lpstr>Zarządzanie zasobami ludzkimi</vt:lpstr>
      <vt:lpstr>Zarządzanie zasobami ludzkimi </vt:lpstr>
      <vt:lpstr>Zarządzanie zasobami ludzkimi</vt:lpstr>
      <vt:lpstr>Zarządzanie zasobami ludzkimi</vt:lpstr>
      <vt:lpstr>Zarządzanie zasobami ludzkimi</vt:lpstr>
      <vt:lpstr>Zarządzanie zasobami ludzkimi</vt:lpstr>
      <vt:lpstr>Zarządzanie zasobami ludzkimi</vt:lpstr>
      <vt:lpstr>Zarządzanie zasobami ludzkimi</vt:lpstr>
      <vt:lpstr>Zarządzanie zasobami ludzkimi</vt:lpstr>
      <vt:lpstr>Zarządzanie zasobami ludzkimi</vt:lpstr>
      <vt:lpstr>Zarządzanie zasobami ludzkimi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ZARZADZANIE ZASOBAMI LUDZKIMI</dc:title>
  <dc:creator>LENOVO</dc:creator>
  <cp:lastModifiedBy>LENOVO</cp:lastModifiedBy>
  <cp:revision>56</cp:revision>
  <dcterms:created xsi:type="dcterms:W3CDTF">2014-10-13T18:26:02Z</dcterms:created>
  <dcterms:modified xsi:type="dcterms:W3CDTF">2015-02-26T17:38:51Z</dcterms:modified>
</cp:coreProperties>
</file>