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84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rostokąt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Prostokąt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Prostokąt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Prostokąt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Prostokąt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Prostokąt zaokrąglony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Prostokąt zaokrąglony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Prostokąt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6221E02-25CB-4963-84BC-0813985E7D90}" type="datetimeFigureOut">
              <a:rPr lang="pl-PL" smtClean="0"/>
              <a:pPr/>
              <a:t>23.05.2017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23.05.2017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23.05.2017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23.05.2017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23.05.2017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23.05.2017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6" name="Symbol zastępczy daty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6221E02-25CB-4963-84BC-0813985E7D90}" type="datetimeFigureOut">
              <a:rPr lang="pl-PL" smtClean="0"/>
              <a:pPr/>
              <a:t>23.05.2017</a:t>
            </a:fld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8" name="Symbol zastępczy stopki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66221E02-25CB-4963-84BC-0813985E7D90}" type="datetimeFigureOut">
              <a:rPr lang="pl-PL" smtClean="0"/>
              <a:pPr/>
              <a:t>23.05.2017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23.05.2017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23.05.2017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23.05.2017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rostokąt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Prostokąt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Prostokąt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Prostokąt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Prostokąt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Prostokąt zaokrąglony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Prostokąt zaokrąglony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Prostokąt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Prostokąt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Prostokąt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Prostokąt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Prostokąt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Prostokąt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23.05.2017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Zażalenie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Opracowała Dominika </a:t>
            </a:r>
            <a:r>
              <a:rPr lang="pl-PL" dirty="0" smtClean="0"/>
              <a:t>Dyrka</a:t>
            </a:r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Rozpoznanie zażalenia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dirty="0" smtClean="0"/>
              <a:t>Rozpoznanie zażalenia następuje, co do zasady, na posiedzeniu niejawnym. Postanowienia wydane w postępowaniu zażaleniowym podlegają uzasadnieniu z urzędu. W postępowaniu zażaleniowym niezbędne jest odpowiednie stosowanie przepisów o apelacji. Skład sądu II instancji zależy od materii będącej przedmiotem rozpoznania.</a:t>
            </a:r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Zażalenie na zarządzenie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 smtClean="0"/>
              <a:t>Zarządzenia przewodniczącego podlegają zażaleniu wyjątkowo. Jeśli jednak służy na nie zażalenie, to na zasadach analogicznych jak w przypadku postanowień.</a:t>
            </a:r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Bibliografia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Marszałkowska-Krześ E. (red.), </a:t>
            </a:r>
            <a:r>
              <a:rPr lang="pl-PL" i="1" dirty="0" smtClean="0"/>
              <a:t>Kodeks Postępowania Cywilnego. Komentarz</a:t>
            </a:r>
            <a:r>
              <a:rPr lang="pl-PL" dirty="0" smtClean="0"/>
              <a:t>, Warszawa 2017, </a:t>
            </a:r>
            <a:r>
              <a:rPr lang="pl-PL" dirty="0" err="1" smtClean="0"/>
              <a:t>Legalis</a:t>
            </a:r>
            <a:r>
              <a:rPr lang="pl-PL" dirty="0" smtClean="0"/>
              <a:t> </a:t>
            </a:r>
            <a:r>
              <a:rPr lang="pl-PL" dirty="0" err="1" smtClean="0"/>
              <a:t>BeckOnline</a:t>
            </a:r>
            <a:r>
              <a:rPr lang="pl-PL" dirty="0" smtClean="0"/>
              <a:t>. 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Uwagi ogólne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l-PL" dirty="0" smtClean="0"/>
              <a:t>Zażalenie jest środkiem zwyczajnym odwoławczym w ścisłym tego słowa znaczeniu (</a:t>
            </a:r>
            <a:r>
              <a:rPr lang="pl-PL" i="1" dirty="0" smtClean="0"/>
              <a:t>sensu </a:t>
            </a:r>
            <a:r>
              <a:rPr lang="pl-PL" i="1" dirty="0" err="1" smtClean="0"/>
              <a:t>stricto</a:t>
            </a:r>
            <a:r>
              <a:rPr lang="pl-PL" i="1" dirty="0" smtClean="0"/>
              <a:t>) i w </a:t>
            </a:r>
            <a:r>
              <a:rPr lang="pl-PL" dirty="0" smtClean="0"/>
              <a:t>zasadzie posiada charakter </a:t>
            </a:r>
            <a:r>
              <a:rPr lang="pl-PL" dirty="0" err="1" smtClean="0"/>
              <a:t>dewolutywny</a:t>
            </a:r>
            <a:r>
              <a:rPr lang="pl-PL" dirty="0" smtClean="0"/>
              <a:t>. Jedynie przepis art. 395 § 2 KPC wprowadza wyjątek od charakteru </a:t>
            </a:r>
            <a:r>
              <a:rPr lang="pl-PL" dirty="0" err="1" smtClean="0"/>
              <a:t>dewolutywnego</a:t>
            </a:r>
            <a:r>
              <a:rPr lang="pl-PL" dirty="0" smtClean="0"/>
              <a:t> zażalenia, pozwala bowiem w sytuacjach przewidzianych w tym przepisie, na rozpoznanie zażalenia przez sąd pierwszej instancji. Podkreślić należy, że zażalenie nie przysługuje od orzeczeń rozstrzygających co do istoty sprawy, a jest ono dopuszczalne wyłącznie od rozstrzygnięć dotyczących kwestii procesowych.</a:t>
            </a:r>
          </a:p>
          <a:p>
            <a:r>
              <a:rPr lang="pl-PL" dirty="0" smtClean="0"/>
              <a:t>W procesie zażalenie przysługuje na: </a:t>
            </a:r>
          </a:p>
          <a:p>
            <a:pPr marL="624078" indent="-514350">
              <a:buAutoNum type="arabicParenR"/>
            </a:pPr>
            <a:r>
              <a:rPr lang="pl-PL" dirty="0" smtClean="0"/>
              <a:t>postanowienia kończące postępowanie w sprawie,</a:t>
            </a:r>
          </a:p>
          <a:p>
            <a:pPr marL="624078" indent="-514350">
              <a:buAutoNum type="arabicParenR"/>
            </a:pPr>
            <a:r>
              <a:rPr lang="pl-PL" dirty="0" smtClean="0"/>
              <a:t>zarządzenie przewodniczącego o zwrocie pozwu,</a:t>
            </a:r>
          </a:p>
          <a:p>
            <a:pPr marL="624078" indent="-514350">
              <a:buAutoNum type="arabicParenR"/>
            </a:pPr>
            <a:r>
              <a:rPr lang="pl-PL" dirty="0" smtClean="0"/>
              <a:t>postanowienia </a:t>
            </a:r>
            <a:r>
              <a:rPr lang="pl-PL" dirty="0" err="1" smtClean="0"/>
              <a:t>taksatywnie</a:t>
            </a:r>
            <a:r>
              <a:rPr lang="pl-PL" dirty="0" smtClean="0"/>
              <a:t> wymienione w art. 394 § 1 </a:t>
            </a:r>
            <a:r>
              <a:rPr lang="pl-PL" dirty="0" err="1" smtClean="0"/>
              <a:t>pkt</a:t>
            </a:r>
            <a:r>
              <a:rPr lang="pl-PL" dirty="0" smtClean="0"/>
              <a:t> 1–12.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1. Dopuszczalność zażalenia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pl-PL" dirty="0" smtClean="0"/>
              <a:t>Zażalenie jest drugim, obok apelacji, środkiem odwoławczym. Zażalenie przysługuje tylko na te postanowienia sądu I instancji i zarządzenia przewodniczącego, które zostały wymienione w art. 394 § 1 KPC. Zażalenie musi być złożone w terminie oraz spełniać określone warunki formalne.</a:t>
            </a:r>
          </a:p>
          <a:p>
            <a:pPr algn="just"/>
            <a:r>
              <a:rPr lang="pl-PL" dirty="0" smtClean="0"/>
              <a:t>Termin przewidziany do wniesienia zażalenia jest terminem ustawowym, zawitym. Skrócenie albo przedłużenie tego terminu czy to z woli sądu, czy na wniosek strony jest niedopuszczalne. Żądanie przywrócenia terminu do wniesienia zażalenia jest dopuszczalne na ogólnych zasadach (art. 168 i n. KPC).</a:t>
            </a:r>
          </a:p>
          <a:p>
            <a:pPr algn="just"/>
            <a:r>
              <a:rPr lang="pl-PL" dirty="0" smtClean="0"/>
              <a:t>Pismo obejmujące zażalenie musi czynić zadość wymaganiom przewidzianym dla pisma procesowego (art. 126 KPC). Ponadto pismo musi zawierać dalsze elementy i wskazanie zaskarżonego postanowienia, wniosek o jego zmianę lub uchylenie i zwięzłe uzasadnienie. Fakultatywnym elementem zażalenia "w miarę potrzeby", są nowe fakty i dowody. Mimo braku wyraźnego wskazania, zażalenie powinno zawierać oznaczenie wartości przedmiotu zaskarżenia, chyba że łączy się z innym środkiem zaskarżenia.</a:t>
            </a: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000" dirty="0" smtClean="0"/>
              <a:t>Postanowienie kończące postępowanie w sprawie i zarządzenie przewodniczącego</a:t>
            </a:r>
            <a:endParaRPr lang="pl-PL" sz="3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l-PL" dirty="0" smtClean="0"/>
              <a:t>Do kategorii postanowień kończących postępowanie w sprawie należą postanowienia, których uprawomocnienie się zamyka drogę do rozstrzygnięcia sprawy co do istoty przez sąd danej instancji, jeżeli w chwili wydania sąd jest zwolniony z obowiązku dalszego rozpoznawania sprawy.</a:t>
            </a:r>
          </a:p>
          <a:p>
            <a:pPr algn="just"/>
            <a:r>
              <a:rPr lang="pl-PL" dirty="0" smtClean="0"/>
              <a:t> Zażalenie do sądu II instancji przysługuje na zarządzenie przewodniczącego, którego przedmiotem jest zwrot pozwu.</a:t>
            </a:r>
          </a:p>
          <a:p>
            <a:pPr algn="just"/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Inne przypadki postanowień zaskarżalnych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325112"/>
          </a:xfrm>
        </p:spPr>
        <p:txBody>
          <a:bodyPr>
            <a:normAutofit fontScale="40000" lnSpcReduction="20000"/>
          </a:bodyPr>
          <a:lstStyle/>
          <a:p>
            <a:r>
              <a:rPr lang="pl-PL" dirty="0" smtClean="0"/>
              <a:t>1) </a:t>
            </a:r>
            <a:r>
              <a:rPr lang="pl-PL" b="1" dirty="0" smtClean="0"/>
              <a:t> </a:t>
            </a:r>
            <a:r>
              <a:rPr lang="pl-PL" dirty="0" smtClean="0"/>
              <a:t>zwrot pozwu, odmowa odrzucenia pozwu, przekazanie sprawy sądowi równorzędnemu lub niższemu albo</a:t>
            </a:r>
          </a:p>
          <a:p>
            <a:r>
              <a:rPr lang="pl-PL" dirty="0" smtClean="0"/>
              <a:t>podjęcie postępowania w innym trybie;</a:t>
            </a:r>
          </a:p>
          <a:p>
            <a:r>
              <a:rPr lang="pl-PL" dirty="0" smtClean="0"/>
              <a:t>2) odmowa zwolnienia od kosztów sądowych lub cofnięcie takiego zwolnienia oraz odmowa ustanowienia</a:t>
            </a:r>
          </a:p>
          <a:p>
            <a:r>
              <a:rPr lang="pl-PL" dirty="0" smtClean="0"/>
              <a:t>adwokata lub radcy prawnego lub ich odwołanie;</a:t>
            </a:r>
          </a:p>
          <a:p>
            <a:r>
              <a:rPr lang="pl-PL" dirty="0" smtClean="0"/>
              <a:t>3) oddalenie opozycji przeciwko wstąpieniu interwenienta ubocznego oraz niedopuszczenie interwenienta</a:t>
            </a:r>
          </a:p>
          <a:p>
            <a:r>
              <a:rPr lang="pl-PL" dirty="0" smtClean="0"/>
              <a:t>do udziału w sprawie wskutek uwzględnienia opozycji;</a:t>
            </a:r>
          </a:p>
          <a:p>
            <a:r>
              <a:rPr lang="pl-PL" dirty="0" smtClean="0"/>
              <a:t>4) rygor natychmiastowej wykonalności;</a:t>
            </a:r>
          </a:p>
          <a:p>
            <a:r>
              <a:rPr lang="pl-PL" dirty="0" smtClean="0"/>
              <a:t>4</a:t>
            </a:r>
            <a:r>
              <a:rPr lang="pl-PL" baseline="30000" dirty="0" smtClean="0"/>
              <a:t>1</a:t>
            </a:r>
            <a:r>
              <a:rPr lang="pl-PL" dirty="0" smtClean="0"/>
              <a:t>) wstrzymanie wykonania prawomocnego orzeczenia do czasu rozstrzygnięcia skargi o wznowienie postępowania;</a:t>
            </a:r>
          </a:p>
          <a:p>
            <a:r>
              <a:rPr lang="pl-PL" dirty="0" smtClean="0"/>
              <a:t>4</a:t>
            </a:r>
            <a:r>
              <a:rPr lang="pl-PL" baseline="30000" dirty="0" smtClean="0"/>
              <a:t>2</a:t>
            </a:r>
            <a:r>
              <a:rPr lang="pl-PL" dirty="0" smtClean="0"/>
              <a:t>) stwierdzenie prawomocności orzeczenia;</a:t>
            </a:r>
          </a:p>
          <a:p>
            <a:r>
              <a:rPr lang="pl-PL" dirty="0" smtClean="0"/>
              <a:t>5) skazanie świadka, biegłego, strony, jej pełnomocnika oraz osoby trzeciej na grzywnę, zarządzenie przymusowego</a:t>
            </a:r>
          </a:p>
          <a:p>
            <a:r>
              <a:rPr lang="pl-PL" dirty="0" smtClean="0"/>
              <a:t>sprowadzenia i aresztowania świadka oraz odmowa zwolnienia świadka i biegłego od grzywny</a:t>
            </a:r>
          </a:p>
          <a:p>
            <a:r>
              <a:rPr lang="pl-PL" dirty="0" smtClean="0"/>
              <a:t>i świadka od przymusowego sprowadzenia;</a:t>
            </a:r>
          </a:p>
          <a:p>
            <a:r>
              <a:rPr lang="pl-PL" dirty="0" smtClean="0"/>
              <a:t>6) zawieszenie postępowania i odmowa podjęcia zawieszonego postępowania;</a:t>
            </a:r>
          </a:p>
          <a:p>
            <a:r>
              <a:rPr lang="pl-PL" dirty="0" smtClean="0"/>
              <a:t>7) odmowa uzasadnienia orzeczenia oraz jego doręczenia;</a:t>
            </a:r>
          </a:p>
          <a:p>
            <a:r>
              <a:rPr lang="pl-PL" dirty="0" smtClean="0"/>
              <a:t>8) sprostowanie lub wykładnia orzeczenia albo ich odmowa;</a:t>
            </a:r>
          </a:p>
          <a:p>
            <a:r>
              <a:rPr lang="pl-PL" dirty="0" smtClean="0"/>
              <a:t>9) zwrot kosztów, określenie zasad ponoszenia przez strony kosztów procesu, wymiar opłaty, zwrot opłaty</a:t>
            </a:r>
          </a:p>
          <a:p>
            <a:r>
              <a:rPr lang="pl-PL" dirty="0" smtClean="0"/>
              <a:t>lub zaliczki, obciążenie kosztami sądowymi, jeżeli strona nie składa środka zaskarżenia co do istoty sprawy,</a:t>
            </a:r>
          </a:p>
          <a:p>
            <a:r>
              <a:rPr lang="pl-PL" dirty="0" smtClean="0"/>
              <a:t>koszty przyznane w nakazie zapłaty, zwrot kosztów nieopłaconej pomocy prawnej udzielonej z urzędu oraz</a:t>
            </a:r>
          </a:p>
          <a:p>
            <a:r>
              <a:rPr lang="pl-PL" dirty="0" smtClean="0"/>
              <a:t>wynagrodzenie biegłego, mediatora i należności świadka;</a:t>
            </a:r>
          </a:p>
          <a:p>
            <a:r>
              <a:rPr lang="pl-PL" dirty="0" smtClean="0"/>
              <a:t>10) oddalenie wniosku o wyłączenie sędziego;</a:t>
            </a:r>
          </a:p>
          <a:p>
            <a:r>
              <a:rPr lang="pl-PL" dirty="0" smtClean="0"/>
              <a:t>10</a:t>
            </a:r>
            <a:r>
              <a:rPr lang="pl-PL" baseline="30000" dirty="0" smtClean="0"/>
              <a:t>1</a:t>
            </a:r>
            <a:r>
              <a:rPr lang="pl-PL" dirty="0" smtClean="0"/>
              <a:t>) zatwierdzenie ugody zawartej przed mediatorem;</a:t>
            </a:r>
          </a:p>
          <a:p>
            <a:r>
              <a:rPr lang="pl-PL" dirty="0" smtClean="0"/>
              <a:t>11) odrzucenie zażalenia;</a:t>
            </a:r>
          </a:p>
          <a:p>
            <a:r>
              <a:rPr lang="pl-PL" dirty="0" smtClean="0"/>
              <a:t>12) odrzucenie skargi na orzeczenie referendarza sądowego.</a:t>
            </a: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Zażalenie do SN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l-PL" dirty="0" smtClean="0"/>
              <a:t>Niezależnie od tego, czy w sprawie przysługuje skarga kasacyjna, zażalenie przysługuje </a:t>
            </a:r>
            <a:r>
              <a:rPr lang="pl-PL" b="1" dirty="0" smtClean="0"/>
              <a:t>na postanowienie odrzucające skargę kasacyjną oraz skargę o stwierdzenie niezgodności z prawem prawomocnego orzeczenia sądowego.</a:t>
            </a:r>
          </a:p>
          <a:p>
            <a:pPr algn="just"/>
            <a:r>
              <a:rPr lang="pl-PL" dirty="0" smtClean="0"/>
              <a:t>W sprawach, w których przysługuje skarga kasacyjna, zażalenie przysługuje na postanowienie kończące postępowanie w sprawie, z wyjątkiem postanowienia w przedmiocie odrzucenia pozwu albo umorzenia postępowania kończących postępowanie w sprawie (od tych post. przysługuje skarga kasacyjna – art. 398</a:t>
            </a:r>
            <a:r>
              <a:rPr lang="pl-PL" baseline="30000" dirty="0" smtClean="0"/>
              <a:t>1</a:t>
            </a:r>
            <a:r>
              <a:rPr lang="pl-PL" dirty="0" smtClean="0"/>
              <a:t> § 1 KPC) oraz postanowieniach wydanych w wyniku rozpoznania zażalenia na postanowienie sądu I instancji.</a:t>
            </a: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Art. 394</a:t>
            </a:r>
            <a:r>
              <a:rPr lang="pl-PL" baseline="30000" dirty="0" smtClean="0"/>
              <a:t>2</a:t>
            </a:r>
            <a:r>
              <a:rPr lang="pl-PL" dirty="0" smtClean="0"/>
              <a:t> </a:t>
            </a:r>
            <a:r>
              <a:rPr lang="pl-PL" dirty="0" err="1" smtClean="0"/>
              <a:t>kpc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l-PL" dirty="0" smtClean="0"/>
              <a:t>Na postanowienia sądu drugiej instancji, których przedmiotem są:</a:t>
            </a:r>
          </a:p>
          <a:p>
            <a:pPr marL="624078" indent="-514350" algn="just">
              <a:buAutoNum type="arabicParenR"/>
            </a:pPr>
            <a:r>
              <a:rPr lang="pl-PL" dirty="0" smtClean="0"/>
              <a:t>oddalenie wniosku o wyłączenie sędziego,</a:t>
            </a:r>
          </a:p>
          <a:p>
            <a:pPr marL="624078" indent="-514350" algn="just">
              <a:buAutoNum type="arabicParenR"/>
            </a:pPr>
            <a:r>
              <a:rPr lang="pl-PL" dirty="0" smtClean="0"/>
              <a:t>zwrot kosztów procesu, zwrot kosztów nieopłaconej pomocy prawnej udzielonej z urzędu, </a:t>
            </a:r>
          </a:p>
          <a:p>
            <a:pPr marL="624078" indent="-514350" algn="just">
              <a:buAutoNum type="arabicParenR"/>
            </a:pPr>
            <a:r>
              <a:rPr lang="pl-PL" dirty="0" smtClean="0"/>
              <a:t>Skazanie świadka, biegłego, strony, jej pełnomocnika oraz osoby trzeciej na grzywnę, </a:t>
            </a:r>
          </a:p>
          <a:p>
            <a:pPr marL="624078" indent="-514350" algn="just">
              <a:buAutoNum type="arabicParenR"/>
            </a:pPr>
            <a:r>
              <a:rPr lang="pl-PL" dirty="0" smtClean="0"/>
              <a:t>zarządzenie przymusowego sprowadzenia i aresztowania świadka, odmowa zwolnienia świadka i biegłego od grzywny i świadka od przymusowego sprowadzenia,</a:t>
            </a:r>
          </a:p>
          <a:p>
            <a:pPr algn="just"/>
            <a:r>
              <a:rPr lang="pl-PL" dirty="0" smtClean="0"/>
              <a:t>przysługuje zażalenie do innego składu tego sądu, z wyjątkiem postanowień wydanych w wyniku rozpoznania zażalenia na postanowienie sądu pierwszej instancji. </a:t>
            </a: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Nadanie biegu zażaleniu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pl-PL" dirty="0" smtClean="0"/>
              <a:t>Po wpłynięciu zażalenia przewodniczący z urzędu bada jego dopuszczalność oraz ocenia, czy zażalenie spełnia stawiane mu wymogi formalne. Podejmuje też właściwe czynności związane z opłatą sądową od zażalenia. Prawidłowo wniesionemu zażaleniu niezwłocznie nadaje bieg. W szczególnych sytuacjach zażalenie może być uwzględnione przez sąd, który je wydał.</a:t>
            </a:r>
          </a:p>
          <a:p>
            <a:pPr algn="just"/>
            <a:r>
              <a:rPr lang="pl-PL" dirty="0" smtClean="0"/>
              <a:t>W odróżnieniu od apelacji, zażalenie nie jest środkiem odwoławczym w pełni </a:t>
            </a:r>
            <a:r>
              <a:rPr lang="pl-PL" dirty="0" err="1" smtClean="0"/>
              <a:t>dewolutywnym</a:t>
            </a:r>
            <a:r>
              <a:rPr lang="pl-PL" dirty="0" smtClean="0"/>
              <a:t>. W wypadkach wskazanych w art. 395 § 2 KPC sąd I instancji, który wydał zaskarżone postanowienie władny jest je uwzględnić.</a:t>
            </a:r>
          </a:p>
          <a:p>
            <a:pPr algn="just"/>
            <a:r>
              <a:rPr lang="pl-PL" dirty="0" smtClean="0"/>
              <a:t>Uchylenie przez sąd I instancji własnego postanowienia jest dopuszczalne, gdy zażalenie zarzuca nieważność postępowania lub gdy zażalenie jest oczywiście uzasadnione. Istotna zatem jest treść zażalenia. Sąd I instancji może wykorzystać jedynie te uchybienia, które zostały dostrzeżone i wytknięte przez skarżącego.</a:t>
            </a: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Wstrzymanie wykonania zaskarżonego postanowienia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 smtClean="0"/>
              <a:t>W odróżnieniu od wyroku, sąd pierwszej instancji może wstrzymać wykonanie zaskarżonego postanowienia do czasu rozstrzygnięcia zażalenia. Wniesienie zażalenia nie wstrzymuje wykonania zaskarżonego postanowienia.</a:t>
            </a:r>
          </a:p>
          <a:p>
            <a:pPr algn="just"/>
            <a:r>
              <a:rPr lang="pl-PL" dirty="0" smtClean="0"/>
              <a:t>Postanowienie o wstrzymaniu wykonania może być wydane wyłącznie na wniosek. 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elkomiejski">
  <a:themeElements>
    <a:clrScheme name="Wielkomiejski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Wielkomiejski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ielkomiejski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1170</TotalTime>
  <Words>1051</Words>
  <Application>Microsoft Office PowerPoint</Application>
  <PresentationFormat>Pokaz na ekranie (4:3)</PresentationFormat>
  <Paragraphs>62</Paragraphs>
  <Slides>12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Wielkomiejski</vt:lpstr>
      <vt:lpstr>Zażalenie</vt:lpstr>
      <vt:lpstr>Uwagi ogólne</vt:lpstr>
      <vt:lpstr>1. Dopuszczalność zażalenia</vt:lpstr>
      <vt:lpstr>Postanowienie kończące postępowanie w sprawie i zarządzenie przewodniczącego</vt:lpstr>
      <vt:lpstr>Inne przypadki postanowień zaskarżalnych</vt:lpstr>
      <vt:lpstr>Zażalenie do SN </vt:lpstr>
      <vt:lpstr>Art. 3942 kpc</vt:lpstr>
      <vt:lpstr>Nadanie biegu zażaleniu </vt:lpstr>
      <vt:lpstr>Wstrzymanie wykonania zaskarżonego postanowienia</vt:lpstr>
      <vt:lpstr>Rozpoznanie zażalenia</vt:lpstr>
      <vt:lpstr>Zażalenie na zarządzenie</vt:lpstr>
      <vt:lpstr>Bibliografia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Zażalenie</dc:title>
  <dc:creator>domin</dc:creator>
  <cp:lastModifiedBy>Windows User</cp:lastModifiedBy>
  <cp:revision>59</cp:revision>
  <dcterms:created xsi:type="dcterms:W3CDTF">2017-04-22T12:54:45Z</dcterms:created>
  <dcterms:modified xsi:type="dcterms:W3CDTF">2017-05-23T16:09:53Z</dcterms:modified>
</cp:coreProperties>
</file>