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38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9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54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4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93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221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63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8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39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959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8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9C827-CA84-443B-B3E7-CB39B546D38B}" type="datetimeFigureOut">
              <a:rPr lang="pl-PL" smtClean="0"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5EE3-AA13-4F88-A980-580DCE5C75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8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prawa cywilnego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Prowadzący: dr Joanna Kuźmicka-Sulikowska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42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332656"/>
            <a:ext cx="78488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Forma egzaminu: egzamin pisemny (5 pytań, na które należy udzielić odpowiedzi opisowych).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Podręczniki podstawowe:</a:t>
            </a:r>
          </a:p>
          <a:p>
            <a:pPr marL="457200" indent="-457200" algn="just">
              <a:buAutoNum type="arabicParenR"/>
            </a:pPr>
            <a:r>
              <a:rPr lang="pl-PL" sz="2400" dirty="0" smtClean="0"/>
              <a:t>„Prawo cywilne – część ogólna i zobowiązania. Wykład w formie pytań i odpowiedzi”, Joanna Kuźmicka-Sulikowska, Monika </a:t>
            </a:r>
            <a:r>
              <a:rPr lang="pl-PL" sz="2400" dirty="0" err="1" smtClean="0"/>
              <a:t>Tenenbaum</a:t>
            </a:r>
            <a:r>
              <a:rPr lang="pl-PL" sz="2400" dirty="0" smtClean="0"/>
              <a:t>-Kulig, Warszawa 2015, wyd. 2</a:t>
            </a:r>
          </a:p>
          <a:p>
            <a:pPr marL="457200" indent="-457200" algn="just">
              <a:buAutoNum type="arabicParenR"/>
            </a:pPr>
            <a:r>
              <a:rPr lang="pl-PL" sz="2400" dirty="0" smtClean="0"/>
              <a:t>„Prawo rzeczowe i spadkowe. Wykład w formie pytań i odpowiedzi”, Joanna Kuźmicka-Sulikowska, Warszawa 2014</a:t>
            </a:r>
          </a:p>
          <a:p>
            <a:pPr algn="just"/>
            <a:r>
              <a:rPr lang="pl-PL" sz="2400" dirty="0" smtClean="0"/>
              <a:t>Podręcznik uzupełniający:</a:t>
            </a:r>
          </a:p>
          <a:p>
            <a:pPr algn="just"/>
            <a:r>
              <a:rPr lang="pl-PL" sz="2400" dirty="0" smtClean="0"/>
              <a:t>„Zarys prawa cywilnego”, red. E. Gniewek, P. Machnikowski, Warszawa 2014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Zalecane jest przychodzenie na wykłady z Kodeksem cywilnym.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2647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b="1" dirty="0" smtClean="0"/>
              <a:t>Zagadnienia egzaminacyjne:</a:t>
            </a:r>
          </a:p>
          <a:p>
            <a:pPr lvl="0" algn="just"/>
            <a:endParaRPr lang="pl-PL" sz="3600" dirty="0"/>
          </a:p>
          <a:p>
            <a:pPr lvl="0" algn="just"/>
            <a:r>
              <a:rPr lang="pl-PL" sz="3600" dirty="0" smtClean="0"/>
              <a:t>1) Prawo </a:t>
            </a:r>
            <a:r>
              <a:rPr lang="pl-PL" sz="3600" dirty="0"/>
              <a:t>cywilne – zagadnienia ogólne; gałęzie prawa, zakres prawa cywilnego i jego systematyka. Źródła prawa cywilnego. </a:t>
            </a:r>
          </a:p>
          <a:p>
            <a:pPr lvl="0" algn="just"/>
            <a:r>
              <a:rPr lang="pl-PL" sz="3600" dirty="0" smtClean="0"/>
              <a:t>2) Podmioty </a:t>
            </a:r>
            <a:r>
              <a:rPr lang="pl-PL" sz="3600" dirty="0"/>
              <a:t>prawa cywilnego (osoby fizyczne; osoby prawne; jednostki organizacyjne niebędące osobami prawnymi, którym ustawa przyznaje zdolność prawną; zdolność prawna; dobra osobiste i ich ochrona</a:t>
            </a:r>
            <a:r>
              <a:rPr lang="pl-PL" sz="3600" dirty="0" smtClean="0"/>
              <a:t>)</a:t>
            </a:r>
          </a:p>
          <a:p>
            <a:pPr lvl="0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80907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dirty="0" smtClean="0"/>
              <a:t>3) Czynności </a:t>
            </a:r>
            <a:r>
              <a:rPr lang="pl-PL" sz="3600" dirty="0"/>
              <a:t>prawne i inne zdarzenia cywilnoprawne </a:t>
            </a:r>
          </a:p>
          <a:p>
            <a:pPr algn="just"/>
            <a:r>
              <a:rPr lang="pl-PL" sz="3600" dirty="0"/>
              <a:t>(zdarzenia cywilnoprawne, rodzaje czynności prawnych, forma oświadczeń woli i skutki niedochowania wymaganej formy oświadczenia woli, wady oświadczeń woli i skutki ich wystąpienia, zdolność do czynności prawnych)</a:t>
            </a:r>
          </a:p>
          <a:p>
            <a:pPr lvl="0" algn="just"/>
            <a:r>
              <a:rPr lang="pl-PL" sz="3600" dirty="0" smtClean="0"/>
              <a:t>4) Sposoby </a:t>
            </a:r>
            <a:r>
              <a:rPr lang="pl-PL" sz="3600" dirty="0"/>
              <a:t>zawierania umów scharakteryzowane w kodeksie cywilnym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28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32656"/>
            <a:ext cx="828092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4000" dirty="0" smtClean="0"/>
              <a:t>5</a:t>
            </a:r>
            <a:r>
              <a:rPr lang="pl-PL" sz="4400" dirty="0" smtClean="0"/>
              <a:t>) Wpływ </a:t>
            </a:r>
            <a:r>
              <a:rPr lang="pl-PL" sz="4400" dirty="0"/>
              <a:t>wadliwości czynności prawnych na ich skuteczność prawną.</a:t>
            </a:r>
          </a:p>
          <a:p>
            <a:pPr lvl="0" algn="just"/>
            <a:r>
              <a:rPr lang="pl-PL" sz="4400" dirty="0" smtClean="0"/>
              <a:t>6) Przedstawicielstwo </a:t>
            </a:r>
            <a:r>
              <a:rPr lang="pl-PL" sz="4400" dirty="0"/>
              <a:t>(w tym pełnomocnictwo i prokura)</a:t>
            </a:r>
          </a:p>
          <a:p>
            <a:pPr lvl="0" algn="just"/>
            <a:r>
              <a:rPr lang="pl-PL" sz="4400" dirty="0" smtClean="0"/>
              <a:t>7) Przedawnienie roszczeń</a:t>
            </a:r>
          </a:p>
          <a:p>
            <a:pPr algn="just"/>
            <a:r>
              <a:rPr lang="pl-PL" sz="4400" dirty="0" smtClean="0"/>
              <a:t>8) Prawo </a:t>
            </a:r>
            <a:r>
              <a:rPr lang="pl-PL" sz="4400" dirty="0"/>
              <a:t>własności – jego treść, zakres i wykonywanie, w tym prawa własności nieruchomości.</a:t>
            </a:r>
          </a:p>
          <a:p>
            <a:pPr lvl="0" algn="just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4547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600" dirty="0" smtClean="0"/>
              <a:t>9) Sposoby </a:t>
            </a:r>
            <a:r>
              <a:rPr lang="pl-PL" sz="3600" dirty="0"/>
              <a:t>nabycia i utraty prawa własności. </a:t>
            </a:r>
          </a:p>
          <a:p>
            <a:pPr lvl="0" algn="just"/>
            <a:r>
              <a:rPr lang="pl-PL" sz="3600" dirty="0" smtClean="0"/>
              <a:t>10) Obrót </a:t>
            </a:r>
            <a:r>
              <a:rPr lang="pl-PL" sz="3600" dirty="0"/>
              <a:t>nieruchomościami – zagadnienia podstawowe. </a:t>
            </a:r>
          </a:p>
          <a:p>
            <a:pPr lvl="0" algn="just"/>
            <a:r>
              <a:rPr lang="pl-PL" sz="3600" dirty="0" smtClean="0"/>
              <a:t>11) Współwłasność </a:t>
            </a:r>
            <a:r>
              <a:rPr lang="pl-PL" sz="3600" dirty="0"/>
              <a:t>(rodzaje, źródła powstania, sposoby podejmowania decyzji).</a:t>
            </a:r>
          </a:p>
          <a:p>
            <a:pPr lvl="0" algn="just"/>
            <a:r>
              <a:rPr lang="pl-PL" sz="3600" dirty="0" smtClean="0"/>
              <a:t>12) Ochrona </a:t>
            </a:r>
            <a:r>
              <a:rPr lang="pl-PL" sz="3600" dirty="0"/>
              <a:t>własności (roszczenia ochronne właściciela).</a:t>
            </a:r>
          </a:p>
          <a:p>
            <a:pPr lvl="0" algn="just"/>
            <a:r>
              <a:rPr lang="pl-PL" sz="3600" dirty="0" smtClean="0"/>
              <a:t>13) Odrębna </a:t>
            </a:r>
            <a:r>
              <a:rPr lang="pl-PL" sz="3600" dirty="0"/>
              <a:t>własność lokali (pojęcie lokalu, powstanie odrębnej własności lokalu, wspólnota mieszkaniowa i jej funkcjonowanie).</a:t>
            </a:r>
          </a:p>
        </p:txBody>
      </p:sp>
    </p:spTree>
    <p:extLst>
      <p:ext uri="{BB962C8B-B14F-4D97-AF65-F5344CB8AC3E}">
        <p14:creationId xmlns:p14="http://schemas.microsoft.com/office/powerpoint/2010/main" val="75639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260648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dirty="0" smtClean="0"/>
              <a:t>14) Użytkowanie </a:t>
            </a:r>
            <a:r>
              <a:rPr lang="pl-PL" sz="2800" dirty="0"/>
              <a:t>wieczyste (charakterystyka ogólna, powstanie, prawa i obowiązki stron, zakończenie).</a:t>
            </a:r>
          </a:p>
          <a:p>
            <a:pPr lvl="0" algn="just"/>
            <a:r>
              <a:rPr lang="pl-PL" sz="2800" dirty="0" smtClean="0"/>
              <a:t>15) Ograniczone </a:t>
            </a:r>
            <a:r>
              <a:rPr lang="pl-PL" sz="2800" dirty="0"/>
              <a:t>prawa rzeczowe – wiadomości ogólne oraz podstawowe wiadomości o poszczególnych ograniczonych prawach rzeczowych: użytkowanie, służebności, spółdzielcze własnościowe prawo do lokalu, zastaw, hipoteka.</a:t>
            </a:r>
          </a:p>
          <a:p>
            <a:pPr lvl="0" algn="just"/>
            <a:r>
              <a:rPr lang="pl-PL" sz="2800" dirty="0" smtClean="0"/>
              <a:t>16) Posiadanie </a:t>
            </a:r>
            <a:r>
              <a:rPr lang="pl-PL" sz="2800" dirty="0"/>
              <a:t>(pojęcie, rodzaje, ochrona, domniemania związane z posiadaniem).</a:t>
            </a:r>
          </a:p>
          <a:p>
            <a:pPr lvl="0" algn="just"/>
            <a:r>
              <a:rPr lang="pl-PL" sz="2800" dirty="0" smtClean="0"/>
              <a:t>17) Księgi </a:t>
            </a:r>
            <a:r>
              <a:rPr lang="pl-PL" sz="2800" dirty="0"/>
              <a:t>wieczyste (struktura, sposób prowadzenia, dane i prawa podlegające wpisowi do księgi wieczystej, znaczenie wpisu, rękojmia wiary publicznej ksiąg wieczystych).</a:t>
            </a:r>
          </a:p>
        </p:txBody>
      </p:sp>
    </p:spTree>
    <p:extLst>
      <p:ext uri="{BB962C8B-B14F-4D97-AF65-F5344CB8AC3E}">
        <p14:creationId xmlns:p14="http://schemas.microsoft.com/office/powerpoint/2010/main" val="187633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0466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2800" dirty="0" smtClean="0"/>
              <a:t>18) Zagadnienia </a:t>
            </a:r>
            <a:r>
              <a:rPr lang="pl-PL" sz="2800" dirty="0"/>
              <a:t>ogólne – pojęcie: zobowiązania, długu i odpowiedzialności, świadczenia (w tym szkody i jej naprawienia).</a:t>
            </a:r>
          </a:p>
          <a:p>
            <a:pPr lvl="0" algn="just"/>
            <a:r>
              <a:rPr lang="pl-PL" sz="2800" dirty="0" smtClean="0"/>
              <a:t>19) Umowy </a:t>
            </a:r>
            <a:r>
              <a:rPr lang="pl-PL" sz="2800" dirty="0"/>
              <a:t>zobowiązaniowe (w tym zagadnienia dotyczące: swobody zawierania umów i jej ograniczeń, umowy przedwstępnej, wzorców umów, umów z udziałem konsumentów).</a:t>
            </a:r>
          </a:p>
          <a:p>
            <a:pPr lvl="0" algn="just"/>
            <a:r>
              <a:rPr lang="pl-PL" sz="2800" dirty="0" smtClean="0"/>
              <a:t>20) Odpowiedzialność </a:t>
            </a:r>
            <a:r>
              <a:rPr lang="pl-PL" sz="2800" dirty="0"/>
              <a:t>z tytułu czynów niedozwolonych (rodzaje deliktów, przesłanki i zasady odpowiedzialności, roszczenia przysługujące poszkodowanemu i ich przedawnienie), w tym odpowiedzialność za szkodę wyrządzoną przez produkt niebezpieczny.</a:t>
            </a:r>
          </a:p>
        </p:txBody>
      </p:sp>
    </p:spTree>
    <p:extLst>
      <p:ext uri="{BB962C8B-B14F-4D97-AF65-F5344CB8AC3E}">
        <p14:creationId xmlns:p14="http://schemas.microsoft.com/office/powerpoint/2010/main" val="315174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2656"/>
            <a:ext cx="88924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3200" dirty="0" smtClean="0"/>
              <a:t>21) Wykonanie </a:t>
            </a:r>
            <a:r>
              <a:rPr lang="pl-PL" sz="3200" dirty="0"/>
              <a:t>zobowiązań i skutki ich niewykonania.</a:t>
            </a:r>
          </a:p>
          <a:p>
            <a:pPr lvl="0"/>
            <a:r>
              <a:rPr lang="pl-PL" sz="3200" dirty="0" smtClean="0"/>
              <a:t>22) Prawa </a:t>
            </a:r>
            <a:r>
              <a:rPr lang="pl-PL" sz="3200" dirty="0"/>
              <a:t>i obowiązki stron w umowach: sprzedaży, darowizny, najmu, dzierżawy, o dzieło i zlecenia</a:t>
            </a:r>
            <a:r>
              <a:rPr lang="pl-PL" sz="3200" dirty="0" smtClean="0"/>
              <a:t>.</a:t>
            </a:r>
          </a:p>
          <a:p>
            <a:pPr lvl="0"/>
            <a:r>
              <a:rPr lang="pl-PL" sz="3200" dirty="0" smtClean="0"/>
              <a:t>23) Pojęcie </a:t>
            </a:r>
            <a:r>
              <a:rPr lang="pl-PL" sz="3200" dirty="0"/>
              <a:t>i skład spadku.</a:t>
            </a:r>
          </a:p>
          <a:p>
            <a:pPr lvl="0"/>
            <a:r>
              <a:rPr lang="pl-PL" sz="3200" dirty="0" smtClean="0"/>
              <a:t>24) Zagadnienia </a:t>
            </a:r>
            <a:r>
              <a:rPr lang="pl-PL" sz="3200" dirty="0"/>
              <a:t>ogólne dotyczące dziedziczenia (w tym otwarcie spadku, nabycie spadku, zdolność do dziedziczenia, niegodność dziedziczenia, zrzeczenie się dziedziczenia)</a:t>
            </a:r>
          </a:p>
          <a:p>
            <a:pPr lvl="0"/>
            <a:r>
              <a:rPr lang="pl-PL" sz="3200" dirty="0" smtClean="0"/>
              <a:t>25) Dziedziczenie </a:t>
            </a:r>
            <a:r>
              <a:rPr lang="pl-PL" sz="3200" dirty="0"/>
              <a:t>ustawowe.</a:t>
            </a:r>
          </a:p>
          <a:p>
            <a:pPr lvl="0"/>
            <a:r>
              <a:rPr lang="pl-PL" sz="3200" dirty="0" smtClean="0"/>
              <a:t>26) Dziedziczenie </a:t>
            </a:r>
            <a:r>
              <a:rPr lang="pl-PL" sz="3200" dirty="0"/>
              <a:t>testamentowe.</a:t>
            </a:r>
          </a:p>
          <a:p>
            <a:pPr lvl="0"/>
            <a:r>
              <a:rPr lang="pl-PL" sz="3200" dirty="0" smtClean="0"/>
              <a:t>27) Forma </a:t>
            </a:r>
            <a:r>
              <a:rPr lang="pl-PL" sz="3200" dirty="0"/>
              <a:t>testamentu.</a:t>
            </a:r>
          </a:p>
          <a:p>
            <a:pPr lvl="0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18370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332656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200" dirty="0" smtClean="0"/>
              <a:t>28) Treść </a:t>
            </a:r>
            <a:r>
              <a:rPr lang="pl-PL" sz="3200" dirty="0"/>
              <a:t>testamentu (w tym powołanie spadkobiercy, wydziedziczenie, zapis zwykły i windykacyjny, polecenie, powołanie wykonawcy testamentu).</a:t>
            </a:r>
          </a:p>
          <a:p>
            <a:pPr lvl="0" algn="just"/>
            <a:r>
              <a:rPr lang="pl-PL" sz="3200" dirty="0" smtClean="0"/>
              <a:t>29) Sytuacja </a:t>
            </a:r>
            <a:r>
              <a:rPr lang="pl-PL" sz="3200" dirty="0"/>
              <a:t>prawna spadkobiercy (w tym problematyka przyjęcia bądź odrzucenia spadku, stwierdzenia nabycia spadku lub poświadczenia dziedziczenia, odpowiedzialność za długi spadkowe).</a:t>
            </a:r>
          </a:p>
          <a:p>
            <a:pPr lvl="0" algn="just"/>
            <a:r>
              <a:rPr lang="pl-PL" sz="3200" dirty="0" smtClean="0"/>
              <a:t>30) Dział </a:t>
            </a:r>
            <a:r>
              <a:rPr lang="pl-PL" sz="3200" dirty="0"/>
              <a:t>spadku – informacje podstawowe.</a:t>
            </a:r>
          </a:p>
        </p:txBody>
      </p:sp>
    </p:spTree>
    <p:extLst>
      <p:ext uri="{BB962C8B-B14F-4D97-AF65-F5344CB8AC3E}">
        <p14:creationId xmlns:p14="http://schemas.microsoft.com/office/powerpoint/2010/main" val="2136209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622</Words>
  <PresentationFormat>Pokaz na ekranie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Podstawy prawa cywilnego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2016-02-17T18:54:10Z</dcterms:created>
  <dcterms:modified xsi:type="dcterms:W3CDTF">2016-03-08T07:32:18Z</dcterms:modified>
</cp:coreProperties>
</file>