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7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38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491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054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64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293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221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2636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2836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039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959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83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9C827-CA84-443B-B3E7-CB39B546D38B}" type="datetimeFigureOut">
              <a:rPr lang="pl-PL" smtClean="0"/>
              <a:t>2017-02-27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85EE3-AA13-4F88-A980-580DCE5C7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81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Podstawy prawa cywilnego</a:t>
            </a:r>
            <a:br>
              <a:rPr lang="pl-PL" dirty="0" smtClean="0"/>
            </a:br>
            <a:r>
              <a:rPr lang="pl-PL" dirty="0" smtClean="0"/>
              <a:t>- </a:t>
            </a:r>
            <a:r>
              <a:rPr lang="pl-PL" sz="1800" dirty="0" smtClean="0"/>
              <a:t>zagadnienia egzaminacyjne z przedmiotu Podstawy prawa cywilnego dla studentów  I roku Studiów Stacjonarnych Ekonomii I stopnia  na rok akademicki 2016/2017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Prowadzący: dr Joanna Kuźmicka-Sulikowska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6425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260648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4000" dirty="0" smtClean="0"/>
              <a:t>32) </a:t>
            </a:r>
            <a:r>
              <a:rPr lang="pl-PL" sz="4000" dirty="0"/>
              <a:t>Dziedziczenie ustawowe.</a:t>
            </a:r>
          </a:p>
          <a:p>
            <a:pPr lvl="0" algn="just"/>
            <a:r>
              <a:rPr lang="pl-PL" sz="4000" dirty="0" smtClean="0"/>
              <a:t>33) </a:t>
            </a:r>
            <a:r>
              <a:rPr lang="pl-PL" sz="4000" dirty="0"/>
              <a:t>Dziedziczenie testamentowe.</a:t>
            </a:r>
          </a:p>
          <a:p>
            <a:pPr lvl="0" algn="just"/>
            <a:r>
              <a:rPr lang="pl-PL" sz="4000" dirty="0" smtClean="0"/>
              <a:t>34) </a:t>
            </a:r>
            <a:r>
              <a:rPr lang="pl-PL" sz="4000" dirty="0"/>
              <a:t>Rodzaje testamentów</a:t>
            </a:r>
            <a:r>
              <a:rPr lang="pl-PL" sz="4000" dirty="0" smtClean="0"/>
              <a:t>. </a:t>
            </a:r>
            <a:r>
              <a:rPr lang="pl-PL" sz="4000" dirty="0"/>
              <a:t>Forma testamentu</a:t>
            </a:r>
            <a:r>
              <a:rPr lang="pl-PL" sz="4000" dirty="0" smtClean="0"/>
              <a:t>.</a:t>
            </a:r>
          </a:p>
          <a:p>
            <a:pPr algn="just"/>
            <a:r>
              <a:rPr lang="pl-PL" sz="4000" dirty="0" smtClean="0"/>
              <a:t>35) </a:t>
            </a:r>
            <a:r>
              <a:rPr lang="pl-PL" sz="4000" dirty="0"/>
              <a:t>Treść testamentu (w tym powołanie spadkobiercy, wydziedziczenie, zapis zwykły i windykacyjny, polecenie, powołanie wykonawcy testamentu).</a:t>
            </a:r>
          </a:p>
          <a:p>
            <a:pPr lvl="0"/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579185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332656"/>
            <a:ext cx="85689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3200" dirty="0" smtClean="0"/>
              <a:t>36) Sytuacja </a:t>
            </a:r>
            <a:r>
              <a:rPr lang="pl-PL" sz="3200" dirty="0"/>
              <a:t>prawna spadkobiercy (w tym problematyka przyjęcia bądź odrzucenia spadku, stwierdzenia nabycia spadku lub poświadczenia dziedziczenia, odpowiedzialność za długi spadkowe).</a:t>
            </a:r>
          </a:p>
          <a:p>
            <a:pPr lvl="0" algn="just"/>
            <a:r>
              <a:rPr lang="pl-PL" sz="3200" dirty="0" smtClean="0"/>
              <a:t>37) Dział </a:t>
            </a:r>
            <a:r>
              <a:rPr lang="pl-PL" sz="3200" dirty="0"/>
              <a:t>spadku – informacje podstawowe.</a:t>
            </a:r>
          </a:p>
        </p:txBody>
      </p:sp>
    </p:spTree>
    <p:extLst>
      <p:ext uri="{BB962C8B-B14F-4D97-AF65-F5344CB8AC3E}">
        <p14:creationId xmlns:p14="http://schemas.microsoft.com/office/powerpoint/2010/main" val="2136209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9512" y="332656"/>
            <a:ext cx="784887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dirty="0" smtClean="0"/>
              <a:t>Forma egzaminu: egzamin pisemny (pytania, na które należy udzielić odpowiedzi opisowych).</a:t>
            </a:r>
          </a:p>
          <a:p>
            <a:pPr algn="just"/>
            <a:endParaRPr lang="pl-PL" sz="2800" dirty="0" smtClean="0"/>
          </a:p>
          <a:p>
            <a:pPr algn="just"/>
            <a:r>
              <a:rPr lang="pl-PL" sz="2800" dirty="0" smtClean="0"/>
              <a:t>Podręczniki podstawowe:</a:t>
            </a:r>
          </a:p>
          <a:p>
            <a:pPr marL="457200" indent="-457200" algn="just">
              <a:buAutoNum type="arabicParenR"/>
            </a:pPr>
            <a:r>
              <a:rPr lang="pl-PL" sz="2800" dirty="0" smtClean="0"/>
              <a:t>„Prawo cywilne – część ogólna i zobowiązania. Wykład w formie pytań i odpowiedzi”, Joanna Kuźmicka-Sulikowska, Monika </a:t>
            </a:r>
            <a:r>
              <a:rPr lang="pl-PL" sz="2800" dirty="0" err="1" smtClean="0"/>
              <a:t>Tenenbaum</a:t>
            </a:r>
            <a:r>
              <a:rPr lang="pl-PL" sz="2800" dirty="0" smtClean="0"/>
              <a:t>-Kulig, Warszawa 2015, wyd. 2</a:t>
            </a:r>
          </a:p>
          <a:p>
            <a:pPr marL="457200" indent="-457200" algn="just">
              <a:buAutoNum type="arabicParenR"/>
            </a:pPr>
            <a:r>
              <a:rPr lang="pl-PL" sz="2800" dirty="0" smtClean="0"/>
              <a:t>„Prawo rzeczowe i spadkowe. Pytania i odpowiedzi”, Joanna Kuźmicka-Sulikowska, Warszawa 2016, wyd. 2</a:t>
            </a:r>
          </a:p>
          <a:p>
            <a:pPr marL="457200" indent="-457200" algn="just">
              <a:buAutoNum type="arabicParenR"/>
            </a:pPr>
            <a:endParaRPr lang="pl-PL" sz="2400" dirty="0" smtClean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26470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611560" y="404664"/>
            <a:ext cx="81369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dirty="0"/>
              <a:t>Podręcznik uzupełniający:</a:t>
            </a:r>
          </a:p>
          <a:p>
            <a:pPr algn="just"/>
            <a:r>
              <a:rPr lang="pl-PL" sz="2800" dirty="0"/>
              <a:t>„Zarys prawa cywilnego”, red. E. Gniewek, P. Machnikowski, Warszawa </a:t>
            </a:r>
            <a:r>
              <a:rPr lang="pl-PL" sz="2800" dirty="0" smtClean="0"/>
              <a:t>2016, wyd. 2</a:t>
            </a:r>
          </a:p>
          <a:p>
            <a:pPr algn="just"/>
            <a:endParaRPr lang="pl-PL" sz="2800" dirty="0"/>
          </a:p>
          <a:p>
            <a:pPr algn="just"/>
            <a:r>
              <a:rPr lang="pl-PL" sz="2800" dirty="0" smtClean="0"/>
              <a:t>Na egzamin oprócz wiedzy z wykładów i podręczników obowiązuje też znajomość odnośnych przepisów prawnych objętych zagadnieniami egzaminacyjnymi (Kodeksu cywilnego i innych aktów prawnych, podawanych na wykładach dotyczących poszczególnych zagadnień).</a:t>
            </a:r>
            <a:endParaRPr lang="pl-PL" sz="2800" dirty="0"/>
          </a:p>
          <a:p>
            <a:pPr algn="just"/>
            <a:endParaRPr lang="pl-PL" sz="2800" dirty="0"/>
          </a:p>
          <a:p>
            <a:pPr algn="just"/>
            <a:r>
              <a:rPr lang="pl-PL" sz="2800" dirty="0"/>
              <a:t>Zalecane jest przychodzenie na wykłady z Kodeksem cywilnym. </a:t>
            </a:r>
          </a:p>
        </p:txBody>
      </p:sp>
    </p:spTree>
    <p:extLst>
      <p:ext uri="{BB962C8B-B14F-4D97-AF65-F5344CB8AC3E}">
        <p14:creationId xmlns:p14="http://schemas.microsoft.com/office/powerpoint/2010/main" val="44474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332656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3600" b="1" dirty="0" smtClean="0"/>
              <a:t>Zagadnienia egzaminacyjne:</a:t>
            </a:r>
          </a:p>
          <a:p>
            <a:pPr lvl="0" algn="just"/>
            <a:endParaRPr lang="pl-PL" sz="3600" dirty="0"/>
          </a:p>
          <a:p>
            <a:pPr lvl="0" algn="just"/>
            <a:r>
              <a:rPr lang="pl-PL" sz="3600" dirty="0" smtClean="0"/>
              <a:t>1) Prawo </a:t>
            </a:r>
            <a:r>
              <a:rPr lang="pl-PL" sz="3600" dirty="0"/>
              <a:t>cywilne – zagadnienia ogólne; gałęzie prawa, zakres prawa cywilnego i jego systematyka. Źródła prawa cywilnego. </a:t>
            </a:r>
          </a:p>
          <a:p>
            <a:pPr lvl="0" algn="just"/>
            <a:r>
              <a:rPr lang="pl-PL" sz="3600" dirty="0" smtClean="0"/>
              <a:t>2) Podmioty </a:t>
            </a:r>
            <a:r>
              <a:rPr lang="pl-PL" sz="3600" dirty="0"/>
              <a:t>prawa cywilnego (osoby fizyczne; osoby prawne; jednostki organizacyjne niebędące osobami prawnymi, którym ustawa przyznaje zdolność prawną; zdolność prawna; dobra osobiste i ich ochrona</a:t>
            </a:r>
            <a:r>
              <a:rPr lang="pl-PL" sz="3600" dirty="0" smtClean="0"/>
              <a:t>)</a:t>
            </a:r>
          </a:p>
          <a:p>
            <a:pPr lvl="0"/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809077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260648"/>
            <a:ext cx="849694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3600" dirty="0" smtClean="0"/>
              <a:t>3) Czynności </a:t>
            </a:r>
            <a:r>
              <a:rPr lang="pl-PL" sz="3600" dirty="0"/>
              <a:t>prawne i inne zdarzenia cywilnoprawne </a:t>
            </a:r>
          </a:p>
          <a:p>
            <a:pPr algn="just"/>
            <a:r>
              <a:rPr lang="pl-PL" sz="3600" dirty="0"/>
              <a:t>(zdarzenia cywilnoprawne, rodzaje czynności prawnych</a:t>
            </a:r>
            <a:r>
              <a:rPr lang="pl-PL" sz="3600" dirty="0" smtClean="0"/>
              <a:t>, </a:t>
            </a:r>
            <a:r>
              <a:rPr lang="pl-PL" sz="3600" dirty="0"/>
              <a:t>forma oświadczeń woli i skutki niedochowania wymaganej formy oświadczenia woli, </a:t>
            </a:r>
            <a:r>
              <a:rPr lang="pl-PL" sz="3600" dirty="0" smtClean="0"/>
              <a:t>elementy treści czynności prawnej, warunek, termin, wady </a:t>
            </a:r>
            <a:r>
              <a:rPr lang="pl-PL" sz="3600" dirty="0"/>
              <a:t>oświadczeń woli i skutki ich wystąpienia, zdolność do czynności prawnych)</a:t>
            </a:r>
          </a:p>
          <a:p>
            <a:pPr lvl="0" algn="just"/>
            <a:r>
              <a:rPr lang="pl-PL" sz="3600" dirty="0" smtClean="0"/>
              <a:t>4) Sposoby </a:t>
            </a:r>
            <a:r>
              <a:rPr lang="pl-PL" sz="3600" dirty="0"/>
              <a:t>zawierania umów scharakteryzowane w kodeksie cywilnym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428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332656"/>
            <a:ext cx="828092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4000" dirty="0" smtClean="0"/>
              <a:t>5</a:t>
            </a:r>
            <a:r>
              <a:rPr lang="pl-PL" sz="4400" dirty="0" smtClean="0"/>
              <a:t>) Wpływ </a:t>
            </a:r>
            <a:r>
              <a:rPr lang="pl-PL" sz="4400" dirty="0"/>
              <a:t>wadliwości czynności prawnych na ich skuteczność prawną.</a:t>
            </a:r>
          </a:p>
          <a:p>
            <a:pPr lvl="0" algn="just"/>
            <a:r>
              <a:rPr lang="pl-PL" sz="4400" dirty="0" smtClean="0"/>
              <a:t>6) Przedstawicielstwo </a:t>
            </a:r>
            <a:r>
              <a:rPr lang="pl-PL" sz="4400" dirty="0"/>
              <a:t>(w tym pełnomocnictwo i prokura)</a:t>
            </a:r>
          </a:p>
          <a:p>
            <a:pPr lvl="0" algn="just"/>
            <a:r>
              <a:rPr lang="pl-PL" sz="4400" dirty="0" smtClean="0"/>
              <a:t>7) Przedawnienie roszczeń</a:t>
            </a:r>
          </a:p>
          <a:p>
            <a:pPr algn="just"/>
            <a:r>
              <a:rPr lang="pl-PL" sz="4400" dirty="0" smtClean="0"/>
              <a:t>8) Prawo </a:t>
            </a:r>
            <a:r>
              <a:rPr lang="pl-PL" sz="4400" dirty="0"/>
              <a:t>własności – jego treść, zakres i wykonywanie, w tym prawa własności nieruchomości.</a:t>
            </a:r>
          </a:p>
          <a:p>
            <a:pPr lvl="0" algn="just"/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845473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404664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3600" dirty="0" smtClean="0"/>
              <a:t>9) Sposoby </a:t>
            </a:r>
            <a:r>
              <a:rPr lang="pl-PL" sz="3600" dirty="0"/>
              <a:t>nabycia i utraty prawa własności. </a:t>
            </a:r>
          </a:p>
          <a:p>
            <a:pPr lvl="0" algn="just"/>
            <a:r>
              <a:rPr lang="pl-PL" sz="3600" dirty="0" smtClean="0"/>
              <a:t>10) Obrót </a:t>
            </a:r>
            <a:r>
              <a:rPr lang="pl-PL" sz="3600" dirty="0"/>
              <a:t>nieruchomościami – zagadnienia podstawowe. </a:t>
            </a:r>
          </a:p>
          <a:p>
            <a:pPr lvl="0" algn="just"/>
            <a:r>
              <a:rPr lang="pl-PL" sz="3600" dirty="0" smtClean="0"/>
              <a:t>11) Współwłasność </a:t>
            </a:r>
            <a:r>
              <a:rPr lang="pl-PL" sz="3600" dirty="0"/>
              <a:t>(rodzaje, źródła powstania, sposoby podejmowania decyzji).</a:t>
            </a:r>
          </a:p>
          <a:p>
            <a:pPr lvl="0" algn="just"/>
            <a:r>
              <a:rPr lang="pl-PL" sz="3600" dirty="0" smtClean="0"/>
              <a:t>12) Ochrona własności (m.in. roszczenie windykacyjne, roszczenie negatoryjne, roszczenia uzupełniające).</a:t>
            </a:r>
            <a:endParaRPr lang="pl-PL" sz="3600" dirty="0"/>
          </a:p>
          <a:p>
            <a:pPr lvl="0" algn="just"/>
            <a:r>
              <a:rPr lang="pl-PL" sz="3600" dirty="0" smtClean="0"/>
              <a:t>13) Odrębna </a:t>
            </a:r>
            <a:r>
              <a:rPr lang="pl-PL" sz="3600" dirty="0"/>
              <a:t>własność lokali (pojęcie lokalu, powstanie odrębnej własności lokalu, </a:t>
            </a:r>
            <a:r>
              <a:rPr lang="pl-PL" sz="3200" dirty="0"/>
              <a:t>wspólnota mieszkaniowa i jej funkcjonowanie).</a:t>
            </a:r>
          </a:p>
        </p:txBody>
      </p:sp>
    </p:spTree>
    <p:extLst>
      <p:ext uri="{BB962C8B-B14F-4D97-AF65-F5344CB8AC3E}">
        <p14:creationId xmlns:p14="http://schemas.microsoft.com/office/powerpoint/2010/main" val="75639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260648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2800" dirty="0" smtClean="0"/>
              <a:t>14) Użytkowanie </a:t>
            </a:r>
            <a:r>
              <a:rPr lang="pl-PL" sz="2800" dirty="0"/>
              <a:t>wieczyste (charakterystyka ogólna, powstanie, prawa i obowiązki stron, zakończenie).</a:t>
            </a:r>
          </a:p>
          <a:p>
            <a:pPr lvl="0" algn="just"/>
            <a:r>
              <a:rPr lang="pl-PL" sz="2800" dirty="0" smtClean="0"/>
              <a:t>15) Ograniczone </a:t>
            </a:r>
            <a:r>
              <a:rPr lang="pl-PL" sz="2800" dirty="0"/>
              <a:t>prawa rzeczowe – wiadomości </a:t>
            </a:r>
            <a:r>
              <a:rPr lang="pl-PL" sz="2800" dirty="0" smtClean="0"/>
              <a:t>ogólne, katalog tych praw, ich cechy i typologie,</a:t>
            </a:r>
            <a:r>
              <a:rPr lang="pl-PL" sz="2800" dirty="0"/>
              <a:t> </a:t>
            </a:r>
            <a:r>
              <a:rPr lang="pl-PL" sz="2800" dirty="0" smtClean="0"/>
              <a:t>powstanie tych praw, reguły ustalania pierwszeństwa w razie ich kolizji, wygaśnięcie ograniczonych praw rzeczowych.</a:t>
            </a:r>
          </a:p>
          <a:p>
            <a:pPr lvl="0" algn="just"/>
            <a:r>
              <a:rPr lang="pl-PL" sz="2800" dirty="0" smtClean="0"/>
              <a:t>16) Użytkowanie (ustanowione  na rzecz osoby fizycznej, rolniczej spółdzielni produkcyjnej, inne przypadki użytkowania przez osoby prawne; </a:t>
            </a:r>
            <a:r>
              <a:rPr lang="pl-PL" sz="2800" dirty="0" err="1" smtClean="0"/>
              <a:t>timeshare</a:t>
            </a:r>
            <a:r>
              <a:rPr lang="pl-PL" sz="2800" dirty="0" smtClean="0"/>
              <a:t>).</a:t>
            </a:r>
          </a:p>
          <a:p>
            <a:pPr lvl="0" algn="just"/>
            <a:r>
              <a:rPr lang="pl-PL" sz="2800" dirty="0" smtClean="0"/>
              <a:t>17) Służebności (gruntowe, osobiste, </a:t>
            </a:r>
            <a:r>
              <a:rPr lang="pl-PL" sz="2800" dirty="0" err="1" smtClean="0"/>
              <a:t>przesyłu</a:t>
            </a:r>
            <a:r>
              <a:rPr lang="pl-PL" sz="2800" dirty="0" smtClean="0"/>
              <a:t>).</a:t>
            </a:r>
          </a:p>
          <a:p>
            <a:pPr lvl="0" algn="just"/>
            <a:r>
              <a:rPr lang="pl-PL" sz="2800" dirty="0" smtClean="0"/>
              <a:t>18) Spółdzielcze </a:t>
            </a:r>
            <a:r>
              <a:rPr lang="pl-PL" sz="2800" dirty="0"/>
              <a:t>własnościowe prawo do </a:t>
            </a:r>
            <a:r>
              <a:rPr lang="pl-PL" sz="2800" dirty="0" smtClean="0"/>
              <a:t>lokalu.</a:t>
            </a:r>
          </a:p>
        </p:txBody>
      </p:sp>
    </p:spTree>
    <p:extLst>
      <p:ext uri="{BB962C8B-B14F-4D97-AF65-F5344CB8AC3E}">
        <p14:creationId xmlns:p14="http://schemas.microsoft.com/office/powerpoint/2010/main" val="1876333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404664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3600" dirty="0"/>
              <a:t>19) Zastaw (umowny zwykły, ustawowy, rejestrowy, skarbowy).</a:t>
            </a:r>
          </a:p>
          <a:p>
            <a:pPr lvl="0" algn="just"/>
            <a:r>
              <a:rPr lang="pl-PL" sz="3600" dirty="0"/>
              <a:t>20) Hipoteka.</a:t>
            </a:r>
          </a:p>
          <a:p>
            <a:pPr lvl="0" algn="just"/>
            <a:r>
              <a:rPr lang="pl-PL" sz="3600" dirty="0" smtClean="0"/>
              <a:t>21) </a:t>
            </a:r>
            <a:r>
              <a:rPr lang="pl-PL" sz="3600" dirty="0"/>
              <a:t>Posiadanie (pojęcie, rodzaje, ochrona, domniemania związane z posiadaniem).</a:t>
            </a:r>
          </a:p>
          <a:p>
            <a:pPr lvl="0" algn="just"/>
            <a:r>
              <a:rPr lang="pl-PL" sz="3600" dirty="0" smtClean="0"/>
              <a:t>22) </a:t>
            </a:r>
            <a:r>
              <a:rPr lang="pl-PL" sz="3600" dirty="0"/>
              <a:t>Księgi wieczyste (struktura, sposób prowadzenia, dane i prawa podlegające wpisowi do księgi wieczystej, znaczenie wpisu, rękojmia wiary publicznej ksiąg wieczystych</a:t>
            </a:r>
            <a:r>
              <a:rPr lang="pl-PL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29461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39552" y="404664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2800" dirty="0" smtClean="0"/>
              <a:t>23) Zagadnienia ogólne z zakresu prawa zobowiązań </a:t>
            </a:r>
            <a:r>
              <a:rPr lang="pl-PL" sz="2800" dirty="0"/>
              <a:t>– pojęcie: zobowiązania, długu i odpowiedzialności, świadczenia (w tym szkody i jej naprawienia).</a:t>
            </a:r>
          </a:p>
          <a:p>
            <a:pPr lvl="0" algn="just"/>
            <a:r>
              <a:rPr lang="pl-PL" sz="2800" dirty="0" smtClean="0"/>
              <a:t>24) Umowy </a:t>
            </a:r>
            <a:r>
              <a:rPr lang="pl-PL" sz="2800" dirty="0"/>
              <a:t>zobowiązaniowe (w tym zagadnienia dotyczące: swobody zawierania umów i jej ograniczeń, umowy przedwstępnej, wzorców umów, umów z udziałem konsumentów).</a:t>
            </a:r>
          </a:p>
          <a:p>
            <a:pPr lvl="0" algn="just"/>
            <a:r>
              <a:rPr lang="pl-PL" sz="2800" dirty="0" smtClean="0"/>
              <a:t>25) Odpowiedzialność </a:t>
            </a:r>
            <a:r>
              <a:rPr lang="pl-PL" sz="2800" dirty="0"/>
              <a:t>z tytułu czynów niedozwolonych (rodzaje deliktów, przesłanki i zasady odpowiedzialności, roszczenia przysługujące poszkodowanemu i ich przedawnienie), w tym odpowiedzialność za szkodę wyrządzoną przez produkt niebezpieczny.</a:t>
            </a:r>
          </a:p>
        </p:txBody>
      </p:sp>
    </p:spTree>
    <p:extLst>
      <p:ext uri="{BB962C8B-B14F-4D97-AF65-F5344CB8AC3E}">
        <p14:creationId xmlns:p14="http://schemas.microsoft.com/office/powerpoint/2010/main" val="3151741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51520" y="332656"/>
            <a:ext cx="88924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sz="3200" dirty="0" smtClean="0"/>
              <a:t>26) Wykonanie </a:t>
            </a:r>
            <a:r>
              <a:rPr lang="pl-PL" sz="3200" dirty="0"/>
              <a:t>zobowiązań i skutki ich niewykonania</a:t>
            </a:r>
            <a:r>
              <a:rPr lang="pl-PL" sz="3200" dirty="0" smtClean="0"/>
              <a:t>.</a:t>
            </a:r>
          </a:p>
          <a:p>
            <a:pPr lvl="0" algn="just"/>
            <a:r>
              <a:rPr lang="pl-PL" sz="3200" dirty="0" smtClean="0"/>
              <a:t>27) Ochrona wierzyciela w razie niewypłacalności dłużnika.</a:t>
            </a:r>
          </a:p>
          <a:p>
            <a:pPr lvl="0" algn="just"/>
            <a:r>
              <a:rPr lang="pl-PL" sz="3200" dirty="0" smtClean="0"/>
              <a:t>28) Bezpodstawne wzbogacenie.</a:t>
            </a:r>
            <a:endParaRPr lang="pl-PL" sz="3200" dirty="0"/>
          </a:p>
          <a:p>
            <a:pPr lvl="0"/>
            <a:r>
              <a:rPr lang="pl-PL" sz="3200" dirty="0" smtClean="0"/>
              <a:t>29) Prawa </a:t>
            </a:r>
            <a:r>
              <a:rPr lang="pl-PL" sz="3200" dirty="0"/>
              <a:t>i obowiązki stron w umowach: sprzedaży, darowizny, najmu, dzierżawy, o dzieło i zlecenia</a:t>
            </a:r>
            <a:r>
              <a:rPr lang="pl-PL" sz="3200" dirty="0" smtClean="0"/>
              <a:t>.</a:t>
            </a:r>
          </a:p>
          <a:p>
            <a:pPr lvl="0"/>
            <a:r>
              <a:rPr lang="pl-PL" sz="3200" dirty="0" smtClean="0"/>
              <a:t>30) Pojęcie </a:t>
            </a:r>
            <a:r>
              <a:rPr lang="pl-PL" sz="3200" dirty="0"/>
              <a:t>i skład spadku.</a:t>
            </a:r>
          </a:p>
          <a:p>
            <a:pPr lvl="0"/>
            <a:r>
              <a:rPr lang="pl-PL" sz="3200" dirty="0" smtClean="0"/>
              <a:t>31) Zagadnienia </a:t>
            </a:r>
            <a:r>
              <a:rPr lang="pl-PL" sz="3200" dirty="0"/>
              <a:t>ogólne dotyczące dziedziczenia (w tym otwarcie spadku, nabycie spadku, zdolność do dziedziczenia, niegodność </a:t>
            </a:r>
            <a:r>
              <a:rPr lang="pl-PL" sz="3200" dirty="0" smtClean="0"/>
              <a:t>dziedziczenia)</a:t>
            </a:r>
            <a:endParaRPr lang="pl-PL" sz="3200" dirty="0"/>
          </a:p>
          <a:p>
            <a:pPr lvl="0"/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18370429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753</Words>
  <Application>Microsoft Office PowerPoint</Application>
  <PresentationFormat>Pokaz na ekranie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Motyw pakietu Office</vt:lpstr>
      <vt:lpstr>Podstawy prawa cywilnego - zagadnienia egzaminacyjne z przedmiotu Podstawy prawa cywilnego dla studentów  I roku Studiów Stacjonarnych Ekonomii I stopnia  na rok akademicki 2016/2017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2016-02-17T18:54:10Z</dcterms:created>
  <dcterms:modified xsi:type="dcterms:W3CDTF">2017-02-27T11:20:21Z</dcterms:modified>
</cp:coreProperties>
</file>