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61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106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454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836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0255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507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123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2017-02-25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771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2017-02-25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4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2017-02-25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575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319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097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84686-ED77-4872-80A2-01C8F687E353}" type="datetimeFigureOut">
              <a:rPr lang="pl-PL" smtClean="0"/>
              <a:t>2017-02-25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310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Zagadnienia wstępne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Nazwa – pojęcie i podziały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739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6. </a:t>
            </a:r>
            <a:r>
              <a:rPr lang="pl-PL" dirty="0"/>
              <a:t>Ze względu na </a:t>
            </a:r>
            <a:r>
              <a:rPr lang="pl-PL" dirty="0" smtClean="0"/>
              <a:t>liczbę desygnatów</a:t>
            </a: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n. puste (bezprzedmiotowe) np. „kwadratowe koło”</a:t>
            </a:r>
          </a:p>
          <a:p>
            <a:pPr>
              <a:buFontTx/>
              <a:buChar char="-"/>
            </a:pPr>
            <a:r>
              <a:rPr lang="pl-PL" dirty="0" smtClean="0"/>
              <a:t>n. jednostkowe np. „najwyższa góra na świecie”</a:t>
            </a:r>
          </a:p>
          <a:p>
            <a:pPr>
              <a:buFontTx/>
              <a:buChar char="-"/>
            </a:pPr>
            <a:r>
              <a:rPr lang="pl-PL" dirty="0" smtClean="0"/>
              <a:t>n. ogólne np. „drzwi”</a:t>
            </a:r>
          </a:p>
        </p:txBody>
      </p:sp>
    </p:spTree>
    <p:extLst>
      <p:ext uri="{BB962C8B-B14F-4D97-AF65-F5344CB8AC3E}">
        <p14:creationId xmlns:p14="http://schemas.microsoft.com/office/powerpoint/2010/main" val="86885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7. Ze względu na strukturę desygnatów</a:t>
            </a:r>
          </a:p>
          <a:p>
            <a:pPr marL="0" indent="0">
              <a:buNone/>
            </a:pPr>
            <a:endParaRPr lang="pl-PL" dirty="0"/>
          </a:p>
          <a:p>
            <a:pPr>
              <a:buFontTx/>
              <a:buChar char="-"/>
            </a:pPr>
            <a:r>
              <a:rPr lang="pl-PL" dirty="0" smtClean="0"/>
              <a:t>n. zbiorowe np. „las”, „biblioteka”</a:t>
            </a:r>
          </a:p>
          <a:p>
            <a:pPr>
              <a:buFontTx/>
              <a:buChar char="-"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- n. niezborowe np. „drzewo”, „książka”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5185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Treść a zakres nazwy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Nazwy </a:t>
            </a:r>
            <a:r>
              <a:rPr lang="pl-PL" b="1" dirty="0" smtClean="0"/>
              <a:t>równoznaczne</a:t>
            </a:r>
            <a:r>
              <a:rPr lang="pl-PL" dirty="0" smtClean="0"/>
              <a:t> – nazwy posiadające tę samą treść.</a:t>
            </a:r>
          </a:p>
          <a:p>
            <a:pPr marL="0" indent="0">
              <a:buNone/>
            </a:pPr>
            <a:r>
              <a:rPr lang="pl-PL" dirty="0" smtClean="0"/>
              <a:t>Nazwy </a:t>
            </a:r>
            <a:r>
              <a:rPr lang="pl-PL" b="1" dirty="0" smtClean="0"/>
              <a:t>równoważne</a:t>
            </a:r>
            <a:r>
              <a:rPr lang="pl-PL" dirty="0" smtClean="0"/>
              <a:t> – posiadające ten sam zakres.</a:t>
            </a:r>
          </a:p>
          <a:p>
            <a:pPr marL="0" indent="0">
              <a:buNone/>
            </a:pPr>
            <a:r>
              <a:rPr lang="pl-PL" b="1" dirty="0" smtClean="0"/>
              <a:t>Zakres nazwy </a:t>
            </a:r>
            <a:r>
              <a:rPr lang="pl-PL" dirty="0" smtClean="0"/>
              <a:t>– zbiór desygnatów danej nazwy. </a:t>
            </a:r>
          </a:p>
          <a:p>
            <a:pPr marL="0" indent="0">
              <a:buNone/>
            </a:pPr>
            <a:r>
              <a:rPr lang="pl-PL" i="1" dirty="0" smtClean="0"/>
              <a:t>Każda nazwa równoznaczna jest zarazem nazwa równoważną, ale nie każda nazwa równoważna jest jednocześnie nazwą równoznaczną. 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2508283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Stosunki między zakresami nazw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smtClean="0"/>
              <a:t>Stosunek zamienności</a:t>
            </a:r>
          </a:p>
          <a:p>
            <a:pPr marL="514350" indent="-514350">
              <a:buAutoNum type="arabicPeriod"/>
            </a:pPr>
            <a:r>
              <a:rPr lang="pl-PL" dirty="0" smtClean="0"/>
              <a:t>Stosunek nadrzędności</a:t>
            </a:r>
          </a:p>
          <a:p>
            <a:pPr marL="514350" indent="-514350">
              <a:buAutoNum type="arabicPeriod"/>
            </a:pPr>
            <a:r>
              <a:rPr lang="pl-PL" dirty="0" smtClean="0"/>
              <a:t>Stosunek podrzędności</a:t>
            </a:r>
          </a:p>
          <a:p>
            <a:pPr marL="514350" indent="-514350">
              <a:buAutoNum type="arabicPeriod"/>
            </a:pPr>
            <a:r>
              <a:rPr lang="pl-PL" dirty="0" smtClean="0"/>
              <a:t>Stosunek niezależności</a:t>
            </a:r>
          </a:p>
          <a:p>
            <a:pPr marL="514350" indent="-514350">
              <a:buAutoNum type="arabicPeriod"/>
            </a:pPr>
            <a:r>
              <a:rPr lang="pl-PL" dirty="0" smtClean="0"/>
              <a:t>Stosunek przeciwieństwa</a:t>
            </a:r>
          </a:p>
          <a:p>
            <a:pPr marL="514350" indent="-514350">
              <a:buAutoNum type="arabicPeriod"/>
            </a:pPr>
            <a:r>
              <a:rPr lang="pl-PL" dirty="0" smtClean="0"/>
              <a:t>Stosunek sprzeczności</a:t>
            </a:r>
          </a:p>
          <a:p>
            <a:pPr marL="514350" indent="-514350">
              <a:buAutoNum type="arabicPeriod"/>
            </a:pPr>
            <a:r>
              <a:rPr lang="pl-PL" dirty="0" smtClean="0"/>
              <a:t>Stosunek </a:t>
            </a:r>
            <a:r>
              <a:rPr lang="pl-PL" smtClean="0"/>
              <a:t>podprzeciwnieństwa</a:t>
            </a:r>
            <a:endParaRPr lang="pl-PL" dirty="0" smtClean="0"/>
          </a:p>
          <a:p>
            <a:pPr marL="514350" indent="-514350">
              <a:buAutoNum type="arabicPeriod"/>
            </a:pPr>
            <a:endParaRPr lang="pl-PL" dirty="0" smtClean="0"/>
          </a:p>
          <a:p>
            <a:pPr marL="514350" indent="-514350">
              <a:buAutoNum type="arabicPeriod"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8339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Nazwa - pojęcie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Nazwą</a:t>
            </a:r>
            <a:r>
              <a:rPr lang="pl-PL" dirty="0" smtClean="0"/>
              <a:t> jest każde wyrażenie, które w danym języku może pełnić w zdaniu funkcję podmiotu lub orzecznika.</a:t>
            </a:r>
          </a:p>
          <a:p>
            <a:pPr marL="0" indent="0">
              <a:buNone/>
            </a:pPr>
            <a:r>
              <a:rPr lang="pl-PL" dirty="0" smtClean="0"/>
              <a:t>Np. „student”, „pierwszy”, „piękno”</a:t>
            </a:r>
          </a:p>
          <a:p>
            <a:pPr marL="0" indent="0">
              <a:buNone/>
            </a:pPr>
            <a:r>
              <a:rPr lang="pl-PL" b="1" dirty="0" smtClean="0"/>
              <a:t>Budowa nazwy </a:t>
            </a:r>
            <a:r>
              <a:rPr lang="pl-PL" dirty="0" smtClean="0"/>
              <a:t>– forma zewnętrzna, na którą składają się wypowiadane słowa lub dźwięki.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5929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Przedmioty, które są oznaczane przez nazwy to </a:t>
            </a:r>
            <a:r>
              <a:rPr lang="pl-PL" b="1" dirty="0" smtClean="0"/>
              <a:t>desygnaty nazwy</a:t>
            </a:r>
            <a:r>
              <a:rPr lang="pl-PL" dirty="0" smtClean="0"/>
              <a:t>. </a:t>
            </a:r>
          </a:p>
          <a:p>
            <a:pPr marL="0" indent="0">
              <a:buNone/>
            </a:pPr>
            <a:r>
              <a:rPr lang="pl-PL" b="1" dirty="0" smtClean="0"/>
              <a:t>Konotacja </a:t>
            </a:r>
            <a:r>
              <a:rPr lang="pl-PL" dirty="0" smtClean="0"/>
              <a:t>– relacja między nazwą a jej znaczeniem.</a:t>
            </a:r>
          </a:p>
          <a:p>
            <a:pPr marL="0" indent="0">
              <a:buNone/>
            </a:pPr>
            <a:r>
              <a:rPr lang="pl-PL" b="1" dirty="0" smtClean="0"/>
              <a:t>Denotacja</a:t>
            </a:r>
            <a:r>
              <a:rPr lang="pl-PL" dirty="0" smtClean="0"/>
              <a:t> – relacja między nazwą a desygnatem, na który nazwa wskazuje.</a:t>
            </a:r>
          </a:p>
          <a:p>
            <a:pPr marL="0" indent="0">
              <a:buNone/>
            </a:pPr>
            <a:r>
              <a:rPr lang="pl-PL" dirty="0" smtClean="0"/>
              <a:t>Sposób użycia nazwy (rola znaczeniowa) – </a:t>
            </a:r>
            <a:r>
              <a:rPr lang="pl-PL" b="1" dirty="0" smtClean="0"/>
              <a:t>supozycje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r>
              <a:rPr lang="pl-PL" dirty="0" smtClean="0"/>
              <a:t>1. Supozycja prosta</a:t>
            </a:r>
          </a:p>
          <a:p>
            <a:pPr marL="0" indent="0">
              <a:buNone/>
            </a:pPr>
            <a:r>
              <a:rPr lang="pl-PL" dirty="0" smtClean="0"/>
              <a:t>2. Supozycja formalna</a:t>
            </a:r>
          </a:p>
          <a:p>
            <a:pPr marL="0" indent="0">
              <a:buNone/>
            </a:pPr>
            <a:r>
              <a:rPr lang="pl-PL" dirty="0" smtClean="0"/>
              <a:t>3.  Supozycja materialna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8081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Treść nazwy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Treść nazwy </a:t>
            </a:r>
            <a:r>
              <a:rPr lang="pl-PL" dirty="0" smtClean="0"/>
              <a:t>obejmuje zespół cech przypisany wszystkim desygnatom danej nazwy.</a:t>
            </a:r>
          </a:p>
          <a:p>
            <a:pPr marL="0" indent="0">
              <a:buNone/>
            </a:pPr>
            <a:r>
              <a:rPr lang="pl-PL" dirty="0" smtClean="0"/>
              <a:t>Możemy wyróżnić cechy istotne – </a:t>
            </a:r>
            <a:r>
              <a:rPr lang="pl-PL" b="1" dirty="0" smtClean="0"/>
              <a:t>konstytutywne</a:t>
            </a:r>
            <a:r>
              <a:rPr lang="pl-PL" dirty="0" smtClean="0"/>
              <a:t> (jednoznacznie charakteryzujące dany desygnat) i cechy </a:t>
            </a:r>
            <a:r>
              <a:rPr lang="pl-PL" b="1" dirty="0" smtClean="0"/>
              <a:t>konsekutywne</a:t>
            </a:r>
            <a:r>
              <a:rPr lang="pl-PL" dirty="0" smtClean="0"/>
              <a:t> (uzupełniające, dodatkowe).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493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Podział nazw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l-PL" dirty="0" smtClean="0"/>
              <a:t>Ze względu na budowę nazwy</a:t>
            </a:r>
          </a:p>
          <a:p>
            <a:pPr marL="514350" indent="-514350">
              <a:buAutoNum type="arabicPeriod"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n. proste np. „stół”, „drzwi”, „czerwień”</a:t>
            </a:r>
          </a:p>
          <a:p>
            <a:pPr marL="0" indent="0">
              <a:buNone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n. złożone np. „piękne drzewo”, „człowiek, który właśnie wsiadł do autobusu”</a:t>
            </a:r>
          </a:p>
          <a:p>
            <a:pPr marL="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90589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2. </a:t>
            </a:r>
            <a:r>
              <a:rPr lang="pl-PL" dirty="0"/>
              <a:t>Ze względu na treść nazwy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- n. jednoznaczne </a:t>
            </a:r>
          </a:p>
          <a:p>
            <a:pPr marL="0" indent="0">
              <a:buNone/>
            </a:pPr>
            <a:endParaRPr lang="pl-PL" dirty="0"/>
          </a:p>
          <a:p>
            <a:pPr>
              <a:buFontTx/>
              <a:buChar char="-"/>
            </a:pPr>
            <a:r>
              <a:rPr lang="pl-PL" dirty="0" smtClean="0"/>
              <a:t>n. wieloznaczne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r>
              <a:rPr lang="pl-PL" dirty="0" smtClean="0"/>
              <a:t>n. równoznaczne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990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3. Ze względu na sposób wskazania na desygnaty</a:t>
            </a:r>
          </a:p>
          <a:p>
            <a:pPr marL="0" indent="0">
              <a:buNone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n. indywidualne np. „Wrocław”, „Jan Kowalski”</a:t>
            </a:r>
          </a:p>
          <a:p>
            <a:pPr marL="0" indent="0">
              <a:buNone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n. generalne np. „samochód”, „książka”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0272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4. Ze względu na przedmioty, do których nazwy się odnoszą</a:t>
            </a:r>
          </a:p>
          <a:p>
            <a:pPr marL="0" indent="0">
              <a:buNone/>
            </a:pPr>
            <a:endParaRPr lang="pl-PL" dirty="0"/>
          </a:p>
          <a:p>
            <a:pPr>
              <a:buFontTx/>
              <a:buChar char="-"/>
            </a:pPr>
            <a:r>
              <a:rPr lang="pl-PL" dirty="0" smtClean="0"/>
              <a:t>n. konkretne np. „pies”, „budynek”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r>
              <a:rPr lang="pl-PL" dirty="0" smtClean="0"/>
              <a:t>n. abstrakcyjne np. „miłość”, „uczucie”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7754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5. Ze względu na jednoznaczność wskazania na desygnat nazwy</a:t>
            </a:r>
          </a:p>
          <a:p>
            <a:pPr marL="0" indent="0">
              <a:buNone/>
            </a:pPr>
            <a:endParaRPr lang="pl-PL" dirty="0"/>
          </a:p>
          <a:p>
            <a:pPr>
              <a:buFontTx/>
              <a:buChar char="-"/>
            </a:pPr>
            <a:r>
              <a:rPr lang="pl-PL" dirty="0" smtClean="0"/>
              <a:t>n. ostre (o wyraźnie oznaczonej treści językowej) np. „kwadrat”</a:t>
            </a:r>
          </a:p>
          <a:p>
            <a:pPr>
              <a:buFontTx/>
              <a:buChar char="-"/>
            </a:pPr>
            <a:r>
              <a:rPr lang="pl-PL" dirty="0" smtClean="0"/>
              <a:t>n. nieostre (o niewyraźnie oznaczonej treści językowej) np. „strumyk”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037821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33</TotalTime>
  <Words>437</Words>
  <Application>Microsoft Office PowerPoint</Application>
  <PresentationFormat>Pokaz na ekranie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Blank</vt:lpstr>
      <vt:lpstr>Zagadnienia wstępne</vt:lpstr>
      <vt:lpstr>Nazwa - pojęcie</vt:lpstr>
      <vt:lpstr>Prezentacja programu PowerPoint</vt:lpstr>
      <vt:lpstr>Treść nazwy</vt:lpstr>
      <vt:lpstr>Podział nazw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Treść a zakres nazwy</vt:lpstr>
      <vt:lpstr>Stosunki między zakresami nazw</vt:lpstr>
    </vt:vector>
  </TitlesOfParts>
  <Company>PKN ORLEN S.A.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Zagadnienia wstępne</dc:title>
  <dc:creator>Marta Marynowska</dc:creator>
  <cp:lastModifiedBy>Marta Marynowska</cp:lastModifiedBy>
  <cp:revision>3</cp:revision>
  <dcterms:created xsi:type="dcterms:W3CDTF">2017-02-25T10:49:12Z</dcterms:created>
  <dcterms:modified xsi:type="dcterms:W3CDTF">2017-02-25T11:23:02Z</dcterms:modified>
</cp:coreProperties>
</file>