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5"/>
  </p:notesMasterIdLst>
  <p:sldIdLst>
    <p:sldId id="256" r:id="rId2"/>
    <p:sldId id="257" r:id="rId3"/>
    <p:sldId id="258" r:id="rId4"/>
    <p:sldId id="287" r:id="rId5"/>
    <p:sldId id="259" r:id="rId6"/>
    <p:sldId id="260" r:id="rId7"/>
    <p:sldId id="261" r:id="rId8"/>
    <p:sldId id="262" r:id="rId9"/>
    <p:sldId id="263" r:id="rId10"/>
    <p:sldId id="265" r:id="rId11"/>
    <p:sldId id="266" r:id="rId12"/>
    <p:sldId id="284" r:id="rId13"/>
    <p:sldId id="286" r:id="rId14"/>
    <p:sldId id="267" r:id="rId15"/>
    <p:sldId id="268" r:id="rId16"/>
    <p:sldId id="264" r:id="rId17"/>
    <p:sldId id="270" r:id="rId18"/>
    <p:sldId id="271" r:id="rId19"/>
    <p:sldId id="272" r:id="rId20"/>
    <p:sldId id="273" r:id="rId21"/>
    <p:sldId id="274" r:id="rId22"/>
    <p:sldId id="275" r:id="rId23"/>
    <p:sldId id="288" r:id="rId24"/>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 pośredni 2 — Ak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Styl pośredni 2 — Ak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21E4AEA4-8DFA-4A89-87EB-49C32662AFE0}" styleName="Styl pośredni 2 — Ak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Styl pośredni 2 — Ak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7722" autoAdjust="0"/>
  </p:normalViewPr>
  <p:slideViewPr>
    <p:cSldViewPr>
      <p:cViewPr varScale="1">
        <p:scale>
          <a:sx n="102" d="100"/>
          <a:sy n="102" d="100"/>
        </p:scale>
        <p:origin x="1884" y="10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2_3">
  <dgm:title val=""/>
  <dgm:desc val=""/>
  <dgm:catLst>
    <dgm:cat type="accent2" pri="11300"/>
  </dgm:catLst>
  <dgm:styleLbl name="node0">
    <dgm:fillClrLst meth="repeat">
      <a:schemeClr val="accent2">
        <a:shade val="80000"/>
      </a:schemeClr>
    </dgm:fillClrLst>
    <dgm:linClrLst meth="repeat">
      <a:schemeClr val="lt1"/>
    </dgm:linClrLst>
    <dgm:effectClrLst/>
    <dgm:txLinClrLst/>
    <dgm:txFillClrLst/>
    <dgm:txEffectClrLst/>
  </dgm:styleLbl>
  <dgm:styleLbl name="node1">
    <dgm:fillClrLst>
      <a:schemeClr val="accent2">
        <a:shade val="80000"/>
      </a:schemeClr>
      <a:schemeClr val="accent2">
        <a:tint val="70000"/>
      </a:schemeClr>
    </dgm:fillClrLst>
    <dgm:linClrLst meth="repeat">
      <a:schemeClr val="lt1"/>
    </dgm:linClrLst>
    <dgm:effectClrLst/>
    <dgm:txLinClrLst/>
    <dgm:txFillClrLst/>
    <dgm:txEffectClrLst/>
  </dgm:styleLbl>
  <dgm:styleLbl name="alignNode1">
    <dgm:fillClrLst>
      <a:schemeClr val="accent2">
        <a:shade val="80000"/>
      </a:schemeClr>
      <a:schemeClr val="accent2">
        <a:tint val="70000"/>
      </a:schemeClr>
    </dgm:fillClrLst>
    <dgm:linClrLst>
      <a:schemeClr val="accent2">
        <a:shade val="80000"/>
      </a:schemeClr>
      <a:schemeClr val="accent2">
        <a:tint val="70000"/>
      </a:schemeClr>
    </dgm:linClrLst>
    <dgm:effectClrLst/>
    <dgm:txLinClrLst/>
    <dgm:txFillClrLst/>
    <dgm:txEffectClrLst/>
  </dgm:styleLbl>
  <dgm:styleLbl name="lnNode1">
    <dgm:fillClrLst>
      <a:schemeClr val="accent2">
        <a:shade val="80000"/>
      </a:schemeClr>
      <a:schemeClr val="accent2">
        <a:tint val="7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tint val="70000"/>
        <a:alpha val="50000"/>
      </a:schemeClr>
    </dgm:fillClrLst>
    <dgm:linClrLst meth="repeat">
      <a:schemeClr val="lt1"/>
    </dgm:linClrLst>
    <dgm:effectClrLst/>
    <dgm:txLinClrLst/>
    <dgm:txFillClrLst/>
    <dgm:txEffectClrLst/>
  </dgm:styleLbl>
  <dgm:styleLbl name="node2">
    <dgm:fillClrLst>
      <a:schemeClr val="accent2">
        <a:tint val="99000"/>
      </a:schemeClr>
    </dgm:fillClrLst>
    <dgm:linClrLst meth="repeat">
      <a:schemeClr val="lt1"/>
    </dgm:linClrLst>
    <dgm:effectClrLst/>
    <dgm:txLinClrLst/>
    <dgm:txFillClrLst/>
    <dgm:txEffectClrLst/>
  </dgm:styleLbl>
  <dgm:styleLbl name="node3">
    <dgm:fillClrLst>
      <a:schemeClr val="accent2">
        <a:tint val="80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dgm:txEffectClrLst/>
  </dgm:styleLbl>
  <dgm:styleLbl name="f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b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sibTrans1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9000"/>
      </a:schemeClr>
    </dgm:fillClrLst>
    <dgm:linClrLst meth="repeat">
      <a:schemeClr val="lt1"/>
    </dgm:linClrLst>
    <dgm:effectClrLst/>
    <dgm:txLinClrLst/>
    <dgm:txFillClrLst/>
    <dgm:txEffectClrLst/>
  </dgm:styleLbl>
  <dgm:styleLbl name="asst3">
    <dgm:fillClrLst>
      <a:schemeClr val="accent2">
        <a:tint val="80000"/>
      </a:schemeClr>
    </dgm:fillClrLst>
    <dgm:linClrLst meth="repeat">
      <a:schemeClr val="lt1"/>
    </dgm:linClrLst>
    <dgm:effectClrLst/>
    <dgm:txLinClrLst/>
    <dgm:txFillClrLst/>
    <dgm:txEffectClrLst/>
  </dgm:styleLbl>
  <dgm:styleLbl name="asst4">
    <dgm:fillClrLst>
      <a:schemeClr val="accent2">
        <a:tint val="7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lt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9000"/>
      </a:schemeClr>
    </dgm:fillClrLst>
    <dgm:linClrLst meth="repeat">
      <a:schemeClr val="accent2">
        <a:tint val="99000"/>
      </a:schemeClr>
    </dgm:linClrLst>
    <dgm:effectClrLst/>
    <dgm:txLinClrLst/>
    <dgm:txFillClrLst meth="repeat">
      <a:schemeClr val="tx1"/>
    </dgm:txFillClrLst>
    <dgm:txEffectClrLst/>
  </dgm:styleLbl>
  <dgm:styleLbl name="parChTrans1D3">
    <dgm:fillClrLst meth="repeat">
      <a:schemeClr val="accent2">
        <a:tint val="80000"/>
      </a:schemeClr>
    </dgm:fillClrLst>
    <dgm:linClrLst meth="repeat">
      <a:schemeClr val="accent2">
        <a:tint val="80000"/>
      </a:schemeClr>
    </dgm:linClrLst>
    <dgm:effectClrLst/>
    <dgm:txLinClrLst/>
    <dgm:txFillClrLst meth="repeat">
      <a:schemeClr val="tx1"/>
    </dgm:txFillClrLst>
    <dgm:txEffectClrLst/>
  </dgm:styleLbl>
  <dgm:styleLbl name="parChTrans1D4">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3">
  <dgm:title val=""/>
  <dgm:desc val=""/>
  <dgm:catLst>
    <dgm:cat type="accent2" pri="11300"/>
  </dgm:catLst>
  <dgm:styleLbl name="node0">
    <dgm:fillClrLst meth="repeat">
      <a:schemeClr val="accent2">
        <a:shade val="80000"/>
      </a:schemeClr>
    </dgm:fillClrLst>
    <dgm:linClrLst meth="repeat">
      <a:schemeClr val="lt1"/>
    </dgm:linClrLst>
    <dgm:effectClrLst/>
    <dgm:txLinClrLst/>
    <dgm:txFillClrLst/>
    <dgm:txEffectClrLst/>
  </dgm:styleLbl>
  <dgm:styleLbl name="node1">
    <dgm:fillClrLst>
      <a:schemeClr val="accent2">
        <a:shade val="80000"/>
      </a:schemeClr>
      <a:schemeClr val="accent2">
        <a:tint val="70000"/>
      </a:schemeClr>
    </dgm:fillClrLst>
    <dgm:linClrLst meth="repeat">
      <a:schemeClr val="lt1"/>
    </dgm:linClrLst>
    <dgm:effectClrLst/>
    <dgm:txLinClrLst/>
    <dgm:txFillClrLst/>
    <dgm:txEffectClrLst/>
  </dgm:styleLbl>
  <dgm:styleLbl name="alignNode1">
    <dgm:fillClrLst>
      <a:schemeClr val="accent2">
        <a:shade val="80000"/>
      </a:schemeClr>
      <a:schemeClr val="accent2">
        <a:tint val="70000"/>
      </a:schemeClr>
    </dgm:fillClrLst>
    <dgm:linClrLst>
      <a:schemeClr val="accent2">
        <a:shade val="80000"/>
      </a:schemeClr>
      <a:schemeClr val="accent2">
        <a:tint val="70000"/>
      </a:schemeClr>
    </dgm:linClrLst>
    <dgm:effectClrLst/>
    <dgm:txLinClrLst/>
    <dgm:txFillClrLst/>
    <dgm:txEffectClrLst/>
  </dgm:styleLbl>
  <dgm:styleLbl name="lnNode1">
    <dgm:fillClrLst>
      <a:schemeClr val="accent2">
        <a:shade val="80000"/>
      </a:schemeClr>
      <a:schemeClr val="accent2">
        <a:tint val="7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tint val="70000"/>
        <a:alpha val="50000"/>
      </a:schemeClr>
    </dgm:fillClrLst>
    <dgm:linClrLst meth="repeat">
      <a:schemeClr val="lt1"/>
    </dgm:linClrLst>
    <dgm:effectClrLst/>
    <dgm:txLinClrLst/>
    <dgm:txFillClrLst/>
    <dgm:txEffectClrLst/>
  </dgm:styleLbl>
  <dgm:styleLbl name="node2">
    <dgm:fillClrLst>
      <a:schemeClr val="accent2">
        <a:tint val="99000"/>
      </a:schemeClr>
    </dgm:fillClrLst>
    <dgm:linClrLst meth="repeat">
      <a:schemeClr val="lt1"/>
    </dgm:linClrLst>
    <dgm:effectClrLst/>
    <dgm:txLinClrLst/>
    <dgm:txFillClrLst/>
    <dgm:txEffectClrLst/>
  </dgm:styleLbl>
  <dgm:styleLbl name="node3">
    <dgm:fillClrLst>
      <a:schemeClr val="accent2">
        <a:tint val="80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dgm:txEffectClrLst/>
  </dgm:styleLbl>
  <dgm:styleLbl name="f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b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sibTrans1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9000"/>
      </a:schemeClr>
    </dgm:fillClrLst>
    <dgm:linClrLst meth="repeat">
      <a:schemeClr val="lt1"/>
    </dgm:linClrLst>
    <dgm:effectClrLst/>
    <dgm:txLinClrLst/>
    <dgm:txFillClrLst/>
    <dgm:txEffectClrLst/>
  </dgm:styleLbl>
  <dgm:styleLbl name="asst3">
    <dgm:fillClrLst>
      <a:schemeClr val="accent2">
        <a:tint val="80000"/>
      </a:schemeClr>
    </dgm:fillClrLst>
    <dgm:linClrLst meth="repeat">
      <a:schemeClr val="lt1"/>
    </dgm:linClrLst>
    <dgm:effectClrLst/>
    <dgm:txLinClrLst/>
    <dgm:txFillClrLst/>
    <dgm:txEffectClrLst/>
  </dgm:styleLbl>
  <dgm:styleLbl name="asst4">
    <dgm:fillClrLst>
      <a:schemeClr val="accent2">
        <a:tint val="7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lt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9000"/>
      </a:schemeClr>
    </dgm:fillClrLst>
    <dgm:linClrLst meth="repeat">
      <a:schemeClr val="accent2">
        <a:tint val="99000"/>
      </a:schemeClr>
    </dgm:linClrLst>
    <dgm:effectClrLst/>
    <dgm:txLinClrLst/>
    <dgm:txFillClrLst meth="repeat">
      <a:schemeClr val="tx1"/>
    </dgm:txFillClrLst>
    <dgm:txEffectClrLst/>
  </dgm:styleLbl>
  <dgm:styleLbl name="parChTrans1D3">
    <dgm:fillClrLst meth="repeat">
      <a:schemeClr val="accent2">
        <a:tint val="80000"/>
      </a:schemeClr>
    </dgm:fillClrLst>
    <dgm:linClrLst meth="repeat">
      <a:schemeClr val="accent2">
        <a:tint val="80000"/>
      </a:schemeClr>
    </dgm:linClrLst>
    <dgm:effectClrLst/>
    <dgm:txLinClrLst/>
    <dgm:txFillClrLst meth="repeat">
      <a:schemeClr val="tx1"/>
    </dgm:txFillClrLst>
    <dgm:txEffectClrLst/>
  </dgm:styleLbl>
  <dgm:styleLbl name="parChTrans1D4">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0713BA0-8361-4A65-A771-927F85140C84}" type="doc">
      <dgm:prSet loTypeId="urn:microsoft.com/office/officeart/2005/8/layout/radial5" loCatId="relationship" qsTypeId="urn:microsoft.com/office/officeart/2005/8/quickstyle/simple1" qsCatId="simple" csTypeId="urn:microsoft.com/office/officeart/2005/8/colors/accent2_3" csCatId="accent2" phldr="1"/>
      <dgm:spPr/>
      <dgm:t>
        <a:bodyPr/>
        <a:lstStyle/>
        <a:p>
          <a:endParaRPr lang="pl-PL"/>
        </a:p>
      </dgm:t>
    </dgm:pt>
    <dgm:pt modelId="{B2AA2C93-EC6C-4559-976B-8F03AD0BFB7C}">
      <dgm:prSet phldrT="[Tekst]" custT="1"/>
      <dgm:spPr/>
      <dgm:t>
        <a:bodyPr/>
        <a:lstStyle/>
        <a:p>
          <a:r>
            <a:rPr lang="pl-PL" sz="1600" dirty="0" smtClean="0"/>
            <a:t>Ustawowe określenie celów procesu</a:t>
          </a:r>
        </a:p>
        <a:p>
          <a:r>
            <a:rPr lang="pl-PL" sz="1600" dirty="0" smtClean="0"/>
            <a:t>art. 2 § 1 k.p.k.</a:t>
          </a:r>
          <a:endParaRPr lang="pl-PL" sz="1600" dirty="0"/>
        </a:p>
      </dgm:t>
    </dgm:pt>
    <dgm:pt modelId="{9B377CFB-BC51-4A72-997E-C956C289D3E8}" type="parTrans" cxnId="{45873208-9A09-4E61-8058-B342EBF869A7}">
      <dgm:prSet/>
      <dgm:spPr/>
      <dgm:t>
        <a:bodyPr/>
        <a:lstStyle/>
        <a:p>
          <a:endParaRPr lang="pl-PL"/>
        </a:p>
      </dgm:t>
    </dgm:pt>
    <dgm:pt modelId="{3D9C54CC-DFD4-4652-AA74-B6FAECC58317}" type="sibTrans" cxnId="{45873208-9A09-4E61-8058-B342EBF869A7}">
      <dgm:prSet/>
      <dgm:spPr/>
      <dgm:t>
        <a:bodyPr/>
        <a:lstStyle/>
        <a:p>
          <a:endParaRPr lang="pl-PL"/>
        </a:p>
      </dgm:t>
    </dgm:pt>
    <dgm:pt modelId="{5F3695C3-EB40-4B2F-B215-242E6372EC85}">
      <dgm:prSet phldrT="[Tekst]" custT="1"/>
      <dgm:spPr/>
      <dgm:t>
        <a:bodyPr/>
        <a:lstStyle/>
        <a:p>
          <a:r>
            <a:rPr lang="pl-PL" sz="1600" dirty="0" smtClean="0">
              <a:effectLst/>
              <a:latin typeface="Times New Roman"/>
              <a:ea typeface="Times New Roman"/>
            </a:rPr>
            <a:t>pociągnięcie do odpowiedzialności sprawcy przestępstwa (trafna reakcja karna)</a:t>
          </a:r>
        </a:p>
      </dgm:t>
    </dgm:pt>
    <dgm:pt modelId="{AABC0E25-7E76-4D47-914D-019A047014CF}" type="parTrans" cxnId="{0CC173DE-2F1D-4A09-A3ED-9A3DCB836267}">
      <dgm:prSet/>
      <dgm:spPr/>
      <dgm:t>
        <a:bodyPr/>
        <a:lstStyle/>
        <a:p>
          <a:endParaRPr lang="pl-PL"/>
        </a:p>
      </dgm:t>
    </dgm:pt>
    <dgm:pt modelId="{A1F9B21A-6E3E-4513-96F4-5F01356C38A4}" type="sibTrans" cxnId="{0CC173DE-2F1D-4A09-A3ED-9A3DCB836267}">
      <dgm:prSet/>
      <dgm:spPr/>
      <dgm:t>
        <a:bodyPr/>
        <a:lstStyle/>
        <a:p>
          <a:endParaRPr lang="pl-PL"/>
        </a:p>
      </dgm:t>
    </dgm:pt>
    <dgm:pt modelId="{7E3DA941-F3D5-4C44-9411-8C43B16ED1A3}">
      <dgm:prSet phldrT="[Tekst]" custT="1"/>
      <dgm:spPr/>
      <dgm:t>
        <a:bodyPr/>
        <a:lstStyle/>
        <a:p>
          <a:r>
            <a:rPr lang="pl-PL" sz="1600" dirty="0" smtClean="0">
              <a:effectLst/>
              <a:latin typeface="Times New Roman"/>
              <a:ea typeface="Times New Roman"/>
            </a:rPr>
            <a:t>uwzględnienie prawnie chronionych interesów pokrzywdzonego</a:t>
          </a:r>
          <a:endParaRPr lang="pl-PL" sz="1600" dirty="0"/>
        </a:p>
      </dgm:t>
    </dgm:pt>
    <dgm:pt modelId="{2D3129B9-C578-4C0D-8C3A-225E0B6E3AEF}" type="parTrans" cxnId="{A8F98F83-96AC-475F-B188-60C28828F2BE}">
      <dgm:prSet/>
      <dgm:spPr/>
      <dgm:t>
        <a:bodyPr/>
        <a:lstStyle/>
        <a:p>
          <a:endParaRPr lang="pl-PL"/>
        </a:p>
      </dgm:t>
    </dgm:pt>
    <dgm:pt modelId="{5438A9F5-B415-4DCB-A378-3B2F02DBAEAE}" type="sibTrans" cxnId="{A8F98F83-96AC-475F-B188-60C28828F2BE}">
      <dgm:prSet/>
      <dgm:spPr/>
      <dgm:t>
        <a:bodyPr/>
        <a:lstStyle/>
        <a:p>
          <a:endParaRPr lang="pl-PL"/>
        </a:p>
      </dgm:t>
    </dgm:pt>
    <dgm:pt modelId="{84AEC144-85E3-40CD-B8FC-5A4EE2A32896}">
      <dgm:prSet phldrT="[Tekst]" custT="1"/>
      <dgm:spPr/>
      <dgm:t>
        <a:bodyPr/>
        <a:lstStyle/>
        <a:p>
          <a:r>
            <a:rPr lang="pl-PL" sz="1600" dirty="0" smtClean="0">
              <a:effectLst/>
              <a:latin typeface="Times New Roman"/>
              <a:ea typeface="Times New Roman"/>
            </a:rPr>
            <a:t>rozstrzygnięcie sprawy w rozsądnym terminie</a:t>
          </a:r>
          <a:endParaRPr lang="pl-PL" sz="1600" dirty="0"/>
        </a:p>
      </dgm:t>
    </dgm:pt>
    <dgm:pt modelId="{EB44712D-40D6-49F8-A5BF-33C0B0E43782}" type="parTrans" cxnId="{65089191-B90D-41EA-8B2A-5271B050E373}">
      <dgm:prSet/>
      <dgm:spPr/>
      <dgm:t>
        <a:bodyPr/>
        <a:lstStyle/>
        <a:p>
          <a:endParaRPr lang="pl-PL"/>
        </a:p>
      </dgm:t>
    </dgm:pt>
    <dgm:pt modelId="{86C334A5-1DBB-4560-8871-0480E03F4697}" type="sibTrans" cxnId="{65089191-B90D-41EA-8B2A-5271B050E373}">
      <dgm:prSet/>
      <dgm:spPr/>
      <dgm:t>
        <a:bodyPr/>
        <a:lstStyle/>
        <a:p>
          <a:endParaRPr lang="pl-PL"/>
        </a:p>
      </dgm:t>
    </dgm:pt>
    <dgm:pt modelId="{3F3B59E0-6F87-4568-BACF-EC9D308D1C1C}" type="pres">
      <dgm:prSet presAssocID="{80713BA0-8361-4A65-A771-927F85140C84}" presName="Name0" presStyleCnt="0">
        <dgm:presLayoutVars>
          <dgm:chMax val="1"/>
          <dgm:dir/>
          <dgm:animLvl val="ctr"/>
          <dgm:resizeHandles val="exact"/>
        </dgm:presLayoutVars>
      </dgm:prSet>
      <dgm:spPr/>
      <dgm:t>
        <a:bodyPr/>
        <a:lstStyle/>
        <a:p>
          <a:endParaRPr lang="pl-PL"/>
        </a:p>
      </dgm:t>
    </dgm:pt>
    <dgm:pt modelId="{BD2145DF-8F5A-43EE-842B-70453B2EDCE6}" type="pres">
      <dgm:prSet presAssocID="{B2AA2C93-EC6C-4559-976B-8F03AD0BFB7C}" presName="centerShape" presStyleLbl="node0" presStyleIdx="0" presStyleCnt="1" custScaleX="120399"/>
      <dgm:spPr/>
      <dgm:t>
        <a:bodyPr/>
        <a:lstStyle/>
        <a:p>
          <a:endParaRPr lang="pl-PL"/>
        </a:p>
      </dgm:t>
    </dgm:pt>
    <dgm:pt modelId="{F88D2DCA-ED93-419C-B528-B71900B9C005}" type="pres">
      <dgm:prSet presAssocID="{AABC0E25-7E76-4D47-914D-019A047014CF}" presName="parTrans" presStyleLbl="sibTrans2D1" presStyleIdx="0" presStyleCnt="3"/>
      <dgm:spPr/>
      <dgm:t>
        <a:bodyPr/>
        <a:lstStyle/>
        <a:p>
          <a:endParaRPr lang="pl-PL"/>
        </a:p>
      </dgm:t>
    </dgm:pt>
    <dgm:pt modelId="{5459649B-8926-46C4-9C7C-FEA3AA38226D}" type="pres">
      <dgm:prSet presAssocID="{AABC0E25-7E76-4D47-914D-019A047014CF}" presName="connectorText" presStyleLbl="sibTrans2D1" presStyleIdx="0" presStyleCnt="3"/>
      <dgm:spPr/>
      <dgm:t>
        <a:bodyPr/>
        <a:lstStyle/>
        <a:p>
          <a:endParaRPr lang="pl-PL"/>
        </a:p>
      </dgm:t>
    </dgm:pt>
    <dgm:pt modelId="{E9EE32FF-141D-4848-9D54-9173C3AC2ADD}" type="pres">
      <dgm:prSet presAssocID="{5F3695C3-EB40-4B2F-B215-242E6372EC85}" presName="node" presStyleLbl="node1" presStyleIdx="0" presStyleCnt="3" custScaleX="215294">
        <dgm:presLayoutVars>
          <dgm:bulletEnabled val="1"/>
        </dgm:presLayoutVars>
      </dgm:prSet>
      <dgm:spPr/>
      <dgm:t>
        <a:bodyPr/>
        <a:lstStyle/>
        <a:p>
          <a:endParaRPr lang="pl-PL"/>
        </a:p>
      </dgm:t>
    </dgm:pt>
    <dgm:pt modelId="{46E3D0C6-9BEE-40AC-8B2D-4CE9165730F7}" type="pres">
      <dgm:prSet presAssocID="{2D3129B9-C578-4C0D-8C3A-225E0B6E3AEF}" presName="parTrans" presStyleLbl="sibTrans2D1" presStyleIdx="1" presStyleCnt="3"/>
      <dgm:spPr/>
      <dgm:t>
        <a:bodyPr/>
        <a:lstStyle/>
        <a:p>
          <a:endParaRPr lang="pl-PL"/>
        </a:p>
      </dgm:t>
    </dgm:pt>
    <dgm:pt modelId="{299DBABB-4490-4184-ACE0-DEC5AEC784E8}" type="pres">
      <dgm:prSet presAssocID="{2D3129B9-C578-4C0D-8C3A-225E0B6E3AEF}" presName="connectorText" presStyleLbl="sibTrans2D1" presStyleIdx="1" presStyleCnt="3"/>
      <dgm:spPr/>
      <dgm:t>
        <a:bodyPr/>
        <a:lstStyle/>
        <a:p>
          <a:endParaRPr lang="pl-PL"/>
        </a:p>
      </dgm:t>
    </dgm:pt>
    <dgm:pt modelId="{23CE46E2-FB36-42F0-B75F-8CCA5417A9B1}" type="pres">
      <dgm:prSet presAssocID="{7E3DA941-F3D5-4C44-9411-8C43B16ED1A3}" presName="node" presStyleLbl="node1" presStyleIdx="1" presStyleCnt="3" custScaleX="215497" custRadScaleRad="145353" custRadScaleInc="702">
        <dgm:presLayoutVars>
          <dgm:bulletEnabled val="1"/>
        </dgm:presLayoutVars>
      </dgm:prSet>
      <dgm:spPr/>
      <dgm:t>
        <a:bodyPr/>
        <a:lstStyle/>
        <a:p>
          <a:endParaRPr lang="pl-PL"/>
        </a:p>
      </dgm:t>
    </dgm:pt>
    <dgm:pt modelId="{5650F02F-8A54-4393-B60E-237E6905D046}" type="pres">
      <dgm:prSet presAssocID="{EB44712D-40D6-49F8-A5BF-33C0B0E43782}" presName="parTrans" presStyleLbl="sibTrans2D1" presStyleIdx="2" presStyleCnt="3"/>
      <dgm:spPr/>
      <dgm:t>
        <a:bodyPr/>
        <a:lstStyle/>
        <a:p>
          <a:endParaRPr lang="pl-PL"/>
        </a:p>
      </dgm:t>
    </dgm:pt>
    <dgm:pt modelId="{3E2F67A2-4DDE-4ADD-BB6D-2B51CC76E9D7}" type="pres">
      <dgm:prSet presAssocID="{EB44712D-40D6-49F8-A5BF-33C0B0E43782}" presName="connectorText" presStyleLbl="sibTrans2D1" presStyleIdx="2" presStyleCnt="3"/>
      <dgm:spPr/>
      <dgm:t>
        <a:bodyPr/>
        <a:lstStyle/>
        <a:p>
          <a:endParaRPr lang="pl-PL"/>
        </a:p>
      </dgm:t>
    </dgm:pt>
    <dgm:pt modelId="{2D2DE81C-56A1-42E2-98F4-41A816A3FF16}" type="pres">
      <dgm:prSet presAssocID="{84AEC144-85E3-40CD-B8FC-5A4EE2A32896}" presName="node" presStyleLbl="node1" presStyleIdx="2" presStyleCnt="3" custScaleX="194017" custRadScaleRad="155678" custRadScaleInc="3066">
        <dgm:presLayoutVars>
          <dgm:bulletEnabled val="1"/>
        </dgm:presLayoutVars>
      </dgm:prSet>
      <dgm:spPr/>
      <dgm:t>
        <a:bodyPr/>
        <a:lstStyle/>
        <a:p>
          <a:endParaRPr lang="pl-PL"/>
        </a:p>
      </dgm:t>
    </dgm:pt>
  </dgm:ptLst>
  <dgm:cxnLst>
    <dgm:cxn modelId="{6948DADA-3015-4360-A25D-51D0EC40FDF8}" type="presOf" srcId="{7E3DA941-F3D5-4C44-9411-8C43B16ED1A3}" destId="{23CE46E2-FB36-42F0-B75F-8CCA5417A9B1}" srcOrd="0" destOrd="0" presId="urn:microsoft.com/office/officeart/2005/8/layout/radial5"/>
    <dgm:cxn modelId="{7173EFF2-403D-4BD8-B3A5-9BAC7C967CAF}" type="presOf" srcId="{2D3129B9-C578-4C0D-8C3A-225E0B6E3AEF}" destId="{299DBABB-4490-4184-ACE0-DEC5AEC784E8}" srcOrd="1" destOrd="0" presId="urn:microsoft.com/office/officeart/2005/8/layout/radial5"/>
    <dgm:cxn modelId="{A79BD4A3-95C0-4B6E-94A2-28B8E5A132CC}" type="presOf" srcId="{84AEC144-85E3-40CD-B8FC-5A4EE2A32896}" destId="{2D2DE81C-56A1-42E2-98F4-41A816A3FF16}" srcOrd="0" destOrd="0" presId="urn:microsoft.com/office/officeart/2005/8/layout/radial5"/>
    <dgm:cxn modelId="{A8F98F83-96AC-475F-B188-60C28828F2BE}" srcId="{B2AA2C93-EC6C-4559-976B-8F03AD0BFB7C}" destId="{7E3DA941-F3D5-4C44-9411-8C43B16ED1A3}" srcOrd="1" destOrd="0" parTransId="{2D3129B9-C578-4C0D-8C3A-225E0B6E3AEF}" sibTransId="{5438A9F5-B415-4DCB-A378-3B2F02DBAEAE}"/>
    <dgm:cxn modelId="{0CC173DE-2F1D-4A09-A3ED-9A3DCB836267}" srcId="{B2AA2C93-EC6C-4559-976B-8F03AD0BFB7C}" destId="{5F3695C3-EB40-4B2F-B215-242E6372EC85}" srcOrd="0" destOrd="0" parTransId="{AABC0E25-7E76-4D47-914D-019A047014CF}" sibTransId="{A1F9B21A-6E3E-4513-96F4-5F01356C38A4}"/>
    <dgm:cxn modelId="{A1BCE140-E9A4-4EDC-B94B-293A4A0BE7ED}" type="presOf" srcId="{EB44712D-40D6-49F8-A5BF-33C0B0E43782}" destId="{5650F02F-8A54-4393-B60E-237E6905D046}" srcOrd="0" destOrd="0" presId="urn:microsoft.com/office/officeart/2005/8/layout/radial5"/>
    <dgm:cxn modelId="{65089191-B90D-41EA-8B2A-5271B050E373}" srcId="{B2AA2C93-EC6C-4559-976B-8F03AD0BFB7C}" destId="{84AEC144-85E3-40CD-B8FC-5A4EE2A32896}" srcOrd="2" destOrd="0" parTransId="{EB44712D-40D6-49F8-A5BF-33C0B0E43782}" sibTransId="{86C334A5-1DBB-4560-8871-0480E03F4697}"/>
    <dgm:cxn modelId="{45873208-9A09-4E61-8058-B342EBF869A7}" srcId="{80713BA0-8361-4A65-A771-927F85140C84}" destId="{B2AA2C93-EC6C-4559-976B-8F03AD0BFB7C}" srcOrd="0" destOrd="0" parTransId="{9B377CFB-BC51-4A72-997E-C956C289D3E8}" sibTransId="{3D9C54CC-DFD4-4652-AA74-B6FAECC58317}"/>
    <dgm:cxn modelId="{2C56E1E2-1BB1-4AF5-9958-605BF1CC7A2B}" type="presOf" srcId="{AABC0E25-7E76-4D47-914D-019A047014CF}" destId="{5459649B-8926-46C4-9C7C-FEA3AA38226D}" srcOrd="1" destOrd="0" presId="urn:microsoft.com/office/officeart/2005/8/layout/radial5"/>
    <dgm:cxn modelId="{78425521-F732-4934-97DD-F81BDEE3EC0A}" type="presOf" srcId="{80713BA0-8361-4A65-A771-927F85140C84}" destId="{3F3B59E0-6F87-4568-BACF-EC9D308D1C1C}" srcOrd="0" destOrd="0" presId="urn:microsoft.com/office/officeart/2005/8/layout/radial5"/>
    <dgm:cxn modelId="{4AF09C92-4360-44F2-876E-0BA18AF94E0C}" type="presOf" srcId="{AABC0E25-7E76-4D47-914D-019A047014CF}" destId="{F88D2DCA-ED93-419C-B528-B71900B9C005}" srcOrd="0" destOrd="0" presId="urn:microsoft.com/office/officeart/2005/8/layout/radial5"/>
    <dgm:cxn modelId="{90FF6062-1A4C-4377-966B-25C3021C1564}" type="presOf" srcId="{5F3695C3-EB40-4B2F-B215-242E6372EC85}" destId="{E9EE32FF-141D-4848-9D54-9173C3AC2ADD}" srcOrd="0" destOrd="0" presId="urn:microsoft.com/office/officeart/2005/8/layout/radial5"/>
    <dgm:cxn modelId="{BD3C4645-BBE6-4038-8395-81274B98632D}" type="presOf" srcId="{2D3129B9-C578-4C0D-8C3A-225E0B6E3AEF}" destId="{46E3D0C6-9BEE-40AC-8B2D-4CE9165730F7}" srcOrd="0" destOrd="0" presId="urn:microsoft.com/office/officeart/2005/8/layout/radial5"/>
    <dgm:cxn modelId="{804DABBE-2EEE-4BC4-8735-85877DB82DCC}" type="presOf" srcId="{B2AA2C93-EC6C-4559-976B-8F03AD0BFB7C}" destId="{BD2145DF-8F5A-43EE-842B-70453B2EDCE6}" srcOrd="0" destOrd="0" presId="urn:microsoft.com/office/officeart/2005/8/layout/radial5"/>
    <dgm:cxn modelId="{EB0AEA9D-292B-4F96-A091-10FE13195919}" type="presOf" srcId="{EB44712D-40D6-49F8-A5BF-33C0B0E43782}" destId="{3E2F67A2-4DDE-4ADD-BB6D-2B51CC76E9D7}" srcOrd="1" destOrd="0" presId="urn:microsoft.com/office/officeart/2005/8/layout/radial5"/>
    <dgm:cxn modelId="{83285511-343F-4D27-9965-19A56922DE9A}" type="presParOf" srcId="{3F3B59E0-6F87-4568-BACF-EC9D308D1C1C}" destId="{BD2145DF-8F5A-43EE-842B-70453B2EDCE6}" srcOrd="0" destOrd="0" presId="urn:microsoft.com/office/officeart/2005/8/layout/radial5"/>
    <dgm:cxn modelId="{E5478AEA-8266-4737-B696-AD584A0330E4}" type="presParOf" srcId="{3F3B59E0-6F87-4568-BACF-EC9D308D1C1C}" destId="{F88D2DCA-ED93-419C-B528-B71900B9C005}" srcOrd="1" destOrd="0" presId="urn:microsoft.com/office/officeart/2005/8/layout/radial5"/>
    <dgm:cxn modelId="{879A0D1D-5AA2-48C1-B7F7-1E60CF8CE575}" type="presParOf" srcId="{F88D2DCA-ED93-419C-B528-B71900B9C005}" destId="{5459649B-8926-46C4-9C7C-FEA3AA38226D}" srcOrd="0" destOrd="0" presId="urn:microsoft.com/office/officeart/2005/8/layout/radial5"/>
    <dgm:cxn modelId="{439FE28C-3C3E-4136-9DF1-C990034B9CC1}" type="presParOf" srcId="{3F3B59E0-6F87-4568-BACF-EC9D308D1C1C}" destId="{E9EE32FF-141D-4848-9D54-9173C3AC2ADD}" srcOrd="2" destOrd="0" presId="urn:microsoft.com/office/officeart/2005/8/layout/radial5"/>
    <dgm:cxn modelId="{43649654-FDFC-41A4-B354-D7B33F0B4414}" type="presParOf" srcId="{3F3B59E0-6F87-4568-BACF-EC9D308D1C1C}" destId="{46E3D0C6-9BEE-40AC-8B2D-4CE9165730F7}" srcOrd="3" destOrd="0" presId="urn:microsoft.com/office/officeart/2005/8/layout/radial5"/>
    <dgm:cxn modelId="{A50D20FA-CF7E-427A-B73D-C2A6A227F695}" type="presParOf" srcId="{46E3D0C6-9BEE-40AC-8B2D-4CE9165730F7}" destId="{299DBABB-4490-4184-ACE0-DEC5AEC784E8}" srcOrd="0" destOrd="0" presId="urn:microsoft.com/office/officeart/2005/8/layout/radial5"/>
    <dgm:cxn modelId="{30FAA087-9E30-4348-842D-09D0FD7D79EE}" type="presParOf" srcId="{3F3B59E0-6F87-4568-BACF-EC9D308D1C1C}" destId="{23CE46E2-FB36-42F0-B75F-8CCA5417A9B1}" srcOrd="4" destOrd="0" presId="urn:microsoft.com/office/officeart/2005/8/layout/radial5"/>
    <dgm:cxn modelId="{83C8002E-D5CF-42DF-9D80-0514BA398924}" type="presParOf" srcId="{3F3B59E0-6F87-4568-BACF-EC9D308D1C1C}" destId="{5650F02F-8A54-4393-B60E-237E6905D046}" srcOrd="5" destOrd="0" presId="urn:microsoft.com/office/officeart/2005/8/layout/radial5"/>
    <dgm:cxn modelId="{39E5BCDD-C937-4E36-A787-585CA8A381AA}" type="presParOf" srcId="{5650F02F-8A54-4393-B60E-237E6905D046}" destId="{3E2F67A2-4DDE-4ADD-BB6D-2B51CC76E9D7}" srcOrd="0" destOrd="0" presId="urn:microsoft.com/office/officeart/2005/8/layout/radial5"/>
    <dgm:cxn modelId="{5CCCB2F8-242B-4DF6-AA50-F83C4E8D4200}" type="presParOf" srcId="{3F3B59E0-6F87-4568-BACF-EC9D308D1C1C}" destId="{2D2DE81C-56A1-42E2-98F4-41A816A3FF16}" srcOrd="6" destOrd="0" presId="urn:microsoft.com/office/officeart/2005/8/layout/radial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89639FA-C47F-45B0-AC5E-D19D9E427516}" type="doc">
      <dgm:prSet loTypeId="urn:microsoft.com/office/officeart/2005/8/layout/process1" loCatId="process" qsTypeId="urn:microsoft.com/office/officeart/2005/8/quickstyle/simple1" qsCatId="simple" csTypeId="urn:microsoft.com/office/officeart/2005/8/colors/accent2_3" csCatId="accent2" phldr="1"/>
      <dgm:spPr/>
      <dgm:t>
        <a:bodyPr/>
        <a:lstStyle/>
        <a:p>
          <a:endParaRPr lang="pl-PL"/>
        </a:p>
      </dgm:t>
    </dgm:pt>
    <dgm:pt modelId="{460EF6E8-8695-4D78-A61F-CD4213B67A5B}">
      <dgm:prSet custT="1"/>
      <dgm:spPr/>
      <dgm:t>
        <a:bodyPr/>
        <a:lstStyle/>
        <a:p>
          <a:pPr algn="ctr" rtl="0"/>
          <a:r>
            <a:rPr lang="pl-PL" sz="1600" dirty="0" smtClean="0"/>
            <a:t>Pojęcie "</a:t>
          </a:r>
          <a:r>
            <a:rPr lang="pl-PL" sz="1600" b="1" dirty="0" smtClean="0"/>
            <a:t>rozstrzygnięcie sprawy w rozsądnym terminie</a:t>
          </a:r>
          <a:r>
            <a:rPr lang="pl-PL" sz="1600" dirty="0" smtClean="0"/>
            <a:t>" występujące w art. 6 ust. 1 </a:t>
          </a:r>
          <a:r>
            <a:rPr lang="pl-PL" sz="1600" dirty="0" err="1" smtClean="0"/>
            <a:t>EKPCz</a:t>
          </a:r>
          <a:r>
            <a:rPr lang="pl-PL" sz="1600" dirty="0" smtClean="0"/>
            <a:t> należy interpretować w połączeniu z </a:t>
          </a:r>
          <a:r>
            <a:rPr lang="pl-PL" sz="1600" b="0" dirty="0" smtClean="0"/>
            <a:t>art. 45 Konstytucji RP </a:t>
          </a:r>
          <a:r>
            <a:rPr lang="pl-PL" sz="1600" b="1" i="1" dirty="0" smtClean="0"/>
            <a:t>("każdy ma prawo do sprawiedliwego i jawnego rozpatrzenia sprawy bez nieuzasadnionej zwłoki"</a:t>
          </a:r>
          <a:r>
            <a:rPr lang="pl-PL" sz="1600" b="1" dirty="0" smtClean="0"/>
            <a:t>) </a:t>
          </a:r>
          <a:r>
            <a:rPr lang="pl-PL" sz="1600" dirty="0" smtClean="0"/>
            <a:t>i art. 14 ust. 3c </a:t>
          </a:r>
          <a:r>
            <a:rPr lang="pl-PL" sz="1600" dirty="0" err="1" smtClean="0"/>
            <a:t>MPPOiP</a:t>
          </a:r>
          <a:r>
            <a:rPr lang="pl-PL" sz="1600" dirty="0" smtClean="0"/>
            <a:t>, z których wynika, że każda osoba oskarżona o popełnienie przestępstwa ma prawo co najmniej do rozprawy </a:t>
          </a:r>
          <a:r>
            <a:rPr lang="pl-PL" sz="1600" b="1" i="1" dirty="0" smtClean="0"/>
            <a:t>"bez nieuzasadnionej zwłoki"</a:t>
          </a:r>
          <a:r>
            <a:rPr lang="pl-PL" sz="1600" b="1" dirty="0" smtClean="0"/>
            <a:t>.</a:t>
          </a:r>
          <a:endParaRPr lang="pl-PL" sz="1600" b="1" dirty="0"/>
        </a:p>
      </dgm:t>
    </dgm:pt>
    <dgm:pt modelId="{EC73D82B-4146-4FDC-A3C0-6C92105C9443}" type="parTrans" cxnId="{7B693EEF-CA44-4001-B462-C2EBC6C8AD2A}">
      <dgm:prSet/>
      <dgm:spPr/>
      <dgm:t>
        <a:bodyPr/>
        <a:lstStyle/>
        <a:p>
          <a:endParaRPr lang="pl-PL"/>
        </a:p>
      </dgm:t>
    </dgm:pt>
    <dgm:pt modelId="{FA94DDFD-F716-4F1B-9A22-3C6FC9D3D3ED}" type="sibTrans" cxnId="{7B693EEF-CA44-4001-B462-C2EBC6C8AD2A}">
      <dgm:prSet/>
      <dgm:spPr/>
      <dgm:t>
        <a:bodyPr/>
        <a:lstStyle/>
        <a:p>
          <a:endParaRPr lang="pl-PL"/>
        </a:p>
      </dgm:t>
    </dgm:pt>
    <dgm:pt modelId="{9B6DF8DB-13C2-47CB-B7D6-56A689F3E5F8}">
      <dgm:prSet custT="1"/>
      <dgm:spPr/>
      <dgm:t>
        <a:bodyPr/>
        <a:lstStyle/>
        <a:p>
          <a:pPr algn="l" rtl="0"/>
          <a:r>
            <a:rPr lang="pl-PL" sz="1400" dirty="0" smtClean="0"/>
            <a:t>złożoność sprawy, </a:t>
          </a:r>
        </a:p>
        <a:p>
          <a:pPr algn="l" rtl="0"/>
          <a:r>
            <a:rPr lang="pl-PL" sz="1400" dirty="0" smtClean="0"/>
            <a:t>sposób zachowania się samego podejrzanego, który może przedłużać proces, </a:t>
          </a:r>
        </a:p>
        <a:p>
          <a:pPr algn="l" rtl="0"/>
          <a:r>
            <a:rPr lang="pl-PL" sz="1400" dirty="0" smtClean="0"/>
            <a:t>szczególne okoliczności sprawy,  </a:t>
          </a:r>
        </a:p>
        <a:p>
          <a:pPr algn="l" rtl="0"/>
          <a:r>
            <a:rPr lang="pl-PL" sz="1400" dirty="0" smtClean="0"/>
            <a:t>przyjmuje się, że nie są usprawiedliwieniem trudności kadrowe organów ścigania i wymiaru sprawiedliwości</a:t>
          </a:r>
        </a:p>
        <a:p>
          <a:pPr algn="l" rtl="0"/>
          <a:r>
            <a:rPr lang="pl-PL" sz="1400" dirty="0" smtClean="0"/>
            <a:t>podkreślenie wymogu szybkości, zwłaszcza tam, gdzie oskarżony jest aresztowany</a:t>
          </a:r>
        </a:p>
        <a:p>
          <a:pPr algn="l" rtl="0"/>
          <a:r>
            <a:rPr lang="pl-PL" sz="1400" dirty="0" smtClean="0"/>
            <a:t>Jako ilustracja praktyki Trybunału może służyć cytowane przez J. Sobczaka (Przewlekłość na własne życzenie, Rzeczpospolita z 3 grudnia 2005 r., s. C2) orzeczenie, w którym ETPC nie uznał za przewlekłe postępowania karnego trwającego ponad 5 lat. Orzekając w sprawie Ryszarda W. (skarga nr 52077/99), stwierdził, że nie doszło do naruszenia art. 6 ust. 1 EKPC, ponieważ skarżący i organy sądowe jednakowo przyczynili się do długości postępowania. Nadto przerwy w postępowaniu były spowodowane również przyczynami obiektywnymi, które nie mogą być przypisane organom sądowym</a:t>
          </a:r>
          <a:r>
            <a:rPr lang="pl-PL" sz="1100" dirty="0" smtClean="0"/>
            <a:t>.</a:t>
          </a:r>
          <a:endParaRPr lang="pl-PL" sz="1100" dirty="0"/>
        </a:p>
      </dgm:t>
    </dgm:pt>
    <dgm:pt modelId="{72A61934-39A5-437F-B96D-81F5AA69D0FD}" type="parTrans" cxnId="{ED2EEEEC-FEE9-4C29-8A0D-9333F4313611}">
      <dgm:prSet/>
      <dgm:spPr/>
      <dgm:t>
        <a:bodyPr/>
        <a:lstStyle/>
        <a:p>
          <a:endParaRPr lang="pl-PL"/>
        </a:p>
      </dgm:t>
    </dgm:pt>
    <dgm:pt modelId="{F622D7E4-39B5-43D6-B348-7CAE0CF87305}" type="sibTrans" cxnId="{ED2EEEEC-FEE9-4C29-8A0D-9333F4313611}">
      <dgm:prSet/>
      <dgm:spPr/>
      <dgm:t>
        <a:bodyPr/>
        <a:lstStyle/>
        <a:p>
          <a:endParaRPr lang="pl-PL"/>
        </a:p>
      </dgm:t>
    </dgm:pt>
    <dgm:pt modelId="{6B0618A8-0AC5-46FA-9F3F-872713933C6F}">
      <dgm:prSet/>
      <dgm:spPr/>
      <dgm:t>
        <a:bodyPr/>
        <a:lstStyle/>
        <a:p>
          <a:pPr algn="ctr" rtl="0"/>
          <a:r>
            <a:rPr lang="pl-PL" dirty="0" smtClean="0"/>
            <a:t>art. 2 ustawy z 17 czerwca 2004 r. o skardze na naruszenie prawa strony do rozpoznania sprawy w postępowaniu przygotowawczym prowadzonym lub nadzorowanym przez prokuratora i postępowaniu sądowym bez nieuzasadnionej zwłoki (</a:t>
          </a:r>
          <a:r>
            <a:rPr lang="pl-PL" dirty="0" err="1" smtClean="0"/>
            <a:t>Dz.U</a:t>
          </a:r>
          <a:r>
            <a:rPr lang="pl-PL" dirty="0" smtClean="0"/>
            <a:t>. Nr 179, poz. 1843 ze zm.).</a:t>
          </a:r>
          <a:endParaRPr lang="pl-PL" dirty="0"/>
        </a:p>
      </dgm:t>
    </dgm:pt>
    <dgm:pt modelId="{0079666F-17FE-4D67-80BF-04A2A762A696}" type="parTrans" cxnId="{BBD6D17E-993B-44CA-B213-40F139844E5E}">
      <dgm:prSet/>
      <dgm:spPr/>
      <dgm:t>
        <a:bodyPr/>
        <a:lstStyle/>
        <a:p>
          <a:endParaRPr lang="pl-PL"/>
        </a:p>
      </dgm:t>
    </dgm:pt>
    <dgm:pt modelId="{9616B279-E4CB-4A05-90E5-C9A2775B3782}" type="sibTrans" cxnId="{BBD6D17E-993B-44CA-B213-40F139844E5E}">
      <dgm:prSet/>
      <dgm:spPr/>
      <dgm:t>
        <a:bodyPr/>
        <a:lstStyle/>
        <a:p>
          <a:endParaRPr lang="pl-PL"/>
        </a:p>
      </dgm:t>
    </dgm:pt>
    <dgm:pt modelId="{06D5311B-DE04-4AC1-A48C-A7F3C2573607}" type="pres">
      <dgm:prSet presAssocID="{C89639FA-C47F-45B0-AC5E-D19D9E427516}" presName="Name0" presStyleCnt="0">
        <dgm:presLayoutVars>
          <dgm:dir/>
          <dgm:resizeHandles val="exact"/>
        </dgm:presLayoutVars>
      </dgm:prSet>
      <dgm:spPr/>
      <dgm:t>
        <a:bodyPr/>
        <a:lstStyle/>
        <a:p>
          <a:endParaRPr lang="pl-PL"/>
        </a:p>
      </dgm:t>
    </dgm:pt>
    <dgm:pt modelId="{B7D9B4EF-76F1-4ECB-8F1E-98B487570D36}" type="pres">
      <dgm:prSet presAssocID="{460EF6E8-8695-4D78-A61F-CD4213B67A5B}" presName="node" presStyleLbl="node1" presStyleIdx="0" presStyleCnt="3" custScaleY="138914">
        <dgm:presLayoutVars>
          <dgm:bulletEnabled val="1"/>
        </dgm:presLayoutVars>
      </dgm:prSet>
      <dgm:spPr/>
      <dgm:t>
        <a:bodyPr/>
        <a:lstStyle/>
        <a:p>
          <a:endParaRPr lang="pl-PL"/>
        </a:p>
      </dgm:t>
    </dgm:pt>
    <dgm:pt modelId="{288E263F-4AB7-4C30-B89C-29496D0D797F}" type="pres">
      <dgm:prSet presAssocID="{FA94DDFD-F716-4F1B-9A22-3C6FC9D3D3ED}" presName="sibTrans" presStyleLbl="sibTrans2D1" presStyleIdx="0" presStyleCnt="2"/>
      <dgm:spPr/>
      <dgm:t>
        <a:bodyPr/>
        <a:lstStyle/>
        <a:p>
          <a:endParaRPr lang="pl-PL"/>
        </a:p>
      </dgm:t>
    </dgm:pt>
    <dgm:pt modelId="{88FED005-4069-46CA-AD8F-45D68598BAF7}" type="pres">
      <dgm:prSet presAssocID="{FA94DDFD-F716-4F1B-9A22-3C6FC9D3D3ED}" presName="connectorText" presStyleLbl="sibTrans2D1" presStyleIdx="0" presStyleCnt="2"/>
      <dgm:spPr/>
      <dgm:t>
        <a:bodyPr/>
        <a:lstStyle/>
        <a:p>
          <a:endParaRPr lang="pl-PL"/>
        </a:p>
      </dgm:t>
    </dgm:pt>
    <dgm:pt modelId="{7B0C93E9-5574-4821-9F46-64E4E71547FB}" type="pres">
      <dgm:prSet presAssocID="{9B6DF8DB-13C2-47CB-B7D6-56A689F3E5F8}" presName="node" presStyleLbl="node1" presStyleIdx="1" presStyleCnt="3" custScaleX="165323" custScaleY="137324">
        <dgm:presLayoutVars>
          <dgm:bulletEnabled val="1"/>
        </dgm:presLayoutVars>
      </dgm:prSet>
      <dgm:spPr/>
      <dgm:t>
        <a:bodyPr/>
        <a:lstStyle/>
        <a:p>
          <a:endParaRPr lang="pl-PL"/>
        </a:p>
      </dgm:t>
    </dgm:pt>
    <dgm:pt modelId="{B0FBEE2C-95AD-46A2-B5A8-B821783993FA}" type="pres">
      <dgm:prSet presAssocID="{F622D7E4-39B5-43D6-B348-7CAE0CF87305}" presName="sibTrans" presStyleLbl="sibTrans2D1" presStyleIdx="1" presStyleCnt="2"/>
      <dgm:spPr/>
      <dgm:t>
        <a:bodyPr/>
        <a:lstStyle/>
        <a:p>
          <a:endParaRPr lang="pl-PL"/>
        </a:p>
      </dgm:t>
    </dgm:pt>
    <dgm:pt modelId="{BB903F22-9B57-4CCC-ADF8-BD5A7F403877}" type="pres">
      <dgm:prSet presAssocID="{F622D7E4-39B5-43D6-B348-7CAE0CF87305}" presName="connectorText" presStyleLbl="sibTrans2D1" presStyleIdx="1" presStyleCnt="2"/>
      <dgm:spPr/>
      <dgm:t>
        <a:bodyPr/>
        <a:lstStyle/>
        <a:p>
          <a:endParaRPr lang="pl-PL"/>
        </a:p>
      </dgm:t>
    </dgm:pt>
    <dgm:pt modelId="{6D993C15-F240-42C2-A774-820B38F18603}" type="pres">
      <dgm:prSet presAssocID="{6B0618A8-0AC5-46FA-9F3F-872713933C6F}" presName="node" presStyleLbl="node1" presStyleIdx="2" presStyleCnt="3" custScaleX="67729" custScaleY="120189" custLinFactNeighborX="-25456" custLinFactNeighborY="-646">
        <dgm:presLayoutVars>
          <dgm:bulletEnabled val="1"/>
        </dgm:presLayoutVars>
      </dgm:prSet>
      <dgm:spPr/>
      <dgm:t>
        <a:bodyPr/>
        <a:lstStyle/>
        <a:p>
          <a:endParaRPr lang="pl-PL"/>
        </a:p>
      </dgm:t>
    </dgm:pt>
  </dgm:ptLst>
  <dgm:cxnLst>
    <dgm:cxn modelId="{A778C028-5AA0-4B30-9FBC-46615130F143}" type="presOf" srcId="{9B6DF8DB-13C2-47CB-B7D6-56A689F3E5F8}" destId="{7B0C93E9-5574-4821-9F46-64E4E71547FB}" srcOrd="0" destOrd="0" presId="urn:microsoft.com/office/officeart/2005/8/layout/process1"/>
    <dgm:cxn modelId="{505600B2-6ED0-45FE-A784-BB348E0EA928}" type="presOf" srcId="{C89639FA-C47F-45B0-AC5E-D19D9E427516}" destId="{06D5311B-DE04-4AC1-A48C-A7F3C2573607}" srcOrd="0" destOrd="0" presId="urn:microsoft.com/office/officeart/2005/8/layout/process1"/>
    <dgm:cxn modelId="{72576732-91A0-47C3-A0E3-F62A582C7F10}" type="presOf" srcId="{460EF6E8-8695-4D78-A61F-CD4213B67A5B}" destId="{B7D9B4EF-76F1-4ECB-8F1E-98B487570D36}" srcOrd="0" destOrd="0" presId="urn:microsoft.com/office/officeart/2005/8/layout/process1"/>
    <dgm:cxn modelId="{BBD6D17E-993B-44CA-B213-40F139844E5E}" srcId="{C89639FA-C47F-45B0-AC5E-D19D9E427516}" destId="{6B0618A8-0AC5-46FA-9F3F-872713933C6F}" srcOrd="2" destOrd="0" parTransId="{0079666F-17FE-4D67-80BF-04A2A762A696}" sibTransId="{9616B279-E4CB-4A05-90E5-C9A2775B3782}"/>
    <dgm:cxn modelId="{327F7234-E807-4030-9C90-AF1D8F4F1C77}" type="presOf" srcId="{FA94DDFD-F716-4F1B-9A22-3C6FC9D3D3ED}" destId="{288E263F-4AB7-4C30-B89C-29496D0D797F}" srcOrd="0" destOrd="0" presId="urn:microsoft.com/office/officeart/2005/8/layout/process1"/>
    <dgm:cxn modelId="{1A3BA2B9-4FF8-48FF-9305-5E02AACAC07B}" type="presOf" srcId="{6B0618A8-0AC5-46FA-9F3F-872713933C6F}" destId="{6D993C15-F240-42C2-A774-820B38F18603}" srcOrd="0" destOrd="0" presId="urn:microsoft.com/office/officeart/2005/8/layout/process1"/>
    <dgm:cxn modelId="{1A12D8CA-D362-4BFE-846E-54C0F2593C5B}" type="presOf" srcId="{F622D7E4-39B5-43D6-B348-7CAE0CF87305}" destId="{BB903F22-9B57-4CCC-ADF8-BD5A7F403877}" srcOrd="1" destOrd="0" presId="urn:microsoft.com/office/officeart/2005/8/layout/process1"/>
    <dgm:cxn modelId="{7B693EEF-CA44-4001-B462-C2EBC6C8AD2A}" srcId="{C89639FA-C47F-45B0-AC5E-D19D9E427516}" destId="{460EF6E8-8695-4D78-A61F-CD4213B67A5B}" srcOrd="0" destOrd="0" parTransId="{EC73D82B-4146-4FDC-A3C0-6C92105C9443}" sibTransId="{FA94DDFD-F716-4F1B-9A22-3C6FC9D3D3ED}"/>
    <dgm:cxn modelId="{ED2EEEEC-FEE9-4C29-8A0D-9333F4313611}" srcId="{C89639FA-C47F-45B0-AC5E-D19D9E427516}" destId="{9B6DF8DB-13C2-47CB-B7D6-56A689F3E5F8}" srcOrd="1" destOrd="0" parTransId="{72A61934-39A5-437F-B96D-81F5AA69D0FD}" sibTransId="{F622D7E4-39B5-43D6-B348-7CAE0CF87305}"/>
    <dgm:cxn modelId="{522A8911-3195-4A30-A521-1ADB26D61FCF}" type="presOf" srcId="{FA94DDFD-F716-4F1B-9A22-3C6FC9D3D3ED}" destId="{88FED005-4069-46CA-AD8F-45D68598BAF7}" srcOrd="1" destOrd="0" presId="urn:microsoft.com/office/officeart/2005/8/layout/process1"/>
    <dgm:cxn modelId="{31174D90-3D76-4DC4-A974-40EE953251F7}" type="presOf" srcId="{F622D7E4-39B5-43D6-B348-7CAE0CF87305}" destId="{B0FBEE2C-95AD-46A2-B5A8-B821783993FA}" srcOrd="0" destOrd="0" presId="urn:microsoft.com/office/officeart/2005/8/layout/process1"/>
    <dgm:cxn modelId="{6BC48848-FB42-4216-B21B-6795FD607873}" type="presParOf" srcId="{06D5311B-DE04-4AC1-A48C-A7F3C2573607}" destId="{B7D9B4EF-76F1-4ECB-8F1E-98B487570D36}" srcOrd="0" destOrd="0" presId="urn:microsoft.com/office/officeart/2005/8/layout/process1"/>
    <dgm:cxn modelId="{14463E50-766D-47F3-9680-67B6794FDA45}" type="presParOf" srcId="{06D5311B-DE04-4AC1-A48C-A7F3C2573607}" destId="{288E263F-4AB7-4C30-B89C-29496D0D797F}" srcOrd="1" destOrd="0" presId="urn:microsoft.com/office/officeart/2005/8/layout/process1"/>
    <dgm:cxn modelId="{ADA8D169-261C-43CB-B298-623505811432}" type="presParOf" srcId="{288E263F-4AB7-4C30-B89C-29496D0D797F}" destId="{88FED005-4069-46CA-AD8F-45D68598BAF7}" srcOrd="0" destOrd="0" presId="urn:microsoft.com/office/officeart/2005/8/layout/process1"/>
    <dgm:cxn modelId="{523E71FD-513C-4084-B846-60214BA43332}" type="presParOf" srcId="{06D5311B-DE04-4AC1-A48C-A7F3C2573607}" destId="{7B0C93E9-5574-4821-9F46-64E4E71547FB}" srcOrd="2" destOrd="0" presId="urn:microsoft.com/office/officeart/2005/8/layout/process1"/>
    <dgm:cxn modelId="{757307A9-C2BC-414C-88B8-FD0761897DE9}" type="presParOf" srcId="{06D5311B-DE04-4AC1-A48C-A7F3C2573607}" destId="{B0FBEE2C-95AD-46A2-B5A8-B821783993FA}" srcOrd="3" destOrd="0" presId="urn:microsoft.com/office/officeart/2005/8/layout/process1"/>
    <dgm:cxn modelId="{918D4E8F-6991-45DD-B0E1-E6BF31095FC1}" type="presParOf" srcId="{B0FBEE2C-95AD-46A2-B5A8-B821783993FA}" destId="{BB903F22-9B57-4CCC-ADF8-BD5A7F403877}" srcOrd="0" destOrd="0" presId="urn:microsoft.com/office/officeart/2005/8/layout/process1"/>
    <dgm:cxn modelId="{83B927A5-CBF4-44F7-918E-274B8ABA67A4}" type="presParOf" srcId="{06D5311B-DE04-4AC1-A48C-A7F3C2573607}" destId="{6D993C15-F240-42C2-A774-820B38F18603}" srcOrd="4"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C3A1D6A9-4B64-4B8C-814A-7F2C1FE6793E}" type="doc">
      <dgm:prSet loTypeId="urn:microsoft.com/office/officeart/2005/8/layout/hierarchy6" loCatId="hierarchy" qsTypeId="urn:microsoft.com/office/officeart/2005/8/quickstyle/3d2" qsCatId="3D" csTypeId="urn:microsoft.com/office/officeart/2005/8/colors/accent2_1" csCatId="accent2" phldr="1"/>
      <dgm:spPr/>
      <dgm:t>
        <a:bodyPr/>
        <a:lstStyle/>
        <a:p>
          <a:endParaRPr lang="en-GB"/>
        </a:p>
      </dgm:t>
    </dgm:pt>
    <dgm:pt modelId="{B0E6EA83-A8A3-4376-8D81-9ED2BFC1002F}">
      <dgm:prSet phldrT="[Text]" custT="1"/>
      <dgm:spPr/>
      <dgm:t>
        <a:bodyPr/>
        <a:lstStyle/>
        <a:p>
          <a:r>
            <a:rPr lang="pl-PL" sz="1400" dirty="0" smtClean="0"/>
            <a:t>Tryb ścigania</a:t>
          </a:r>
          <a:endParaRPr lang="en-GB" sz="1400" dirty="0"/>
        </a:p>
      </dgm:t>
    </dgm:pt>
    <dgm:pt modelId="{0080A34C-931B-4446-AA3F-4F19F5220B38}" type="parTrans" cxnId="{F2350B93-3028-4020-A62A-8EFFD8D9654E}">
      <dgm:prSet/>
      <dgm:spPr/>
      <dgm:t>
        <a:bodyPr/>
        <a:lstStyle/>
        <a:p>
          <a:endParaRPr lang="en-GB" sz="1400"/>
        </a:p>
      </dgm:t>
    </dgm:pt>
    <dgm:pt modelId="{93BABC0E-D955-463F-B073-B16D54926272}" type="sibTrans" cxnId="{F2350B93-3028-4020-A62A-8EFFD8D9654E}">
      <dgm:prSet/>
      <dgm:spPr/>
      <dgm:t>
        <a:bodyPr/>
        <a:lstStyle/>
        <a:p>
          <a:endParaRPr lang="en-GB" sz="1400"/>
        </a:p>
      </dgm:t>
    </dgm:pt>
    <dgm:pt modelId="{CD0BFAC2-3A05-4594-A6E0-68FC60EBA876}" type="asst">
      <dgm:prSet phldrT="[Text]" custT="1"/>
      <dgm:spPr/>
      <dgm:t>
        <a:bodyPr/>
        <a:lstStyle/>
        <a:p>
          <a:r>
            <a:rPr lang="pl-PL" sz="1400" dirty="0" smtClean="0"/>
            <a:t>Z oskarżenia publicznego</a:t>
          </a:r>
          <a:endParaRPr lang="en-GB" sz="1400" dirty="0"/>
        </a:p>
      </dgm:t>
    </dgm:pt>
    <dgm:pt modelId="{1748A3A5-FF3B-4E39-9045-9AE1A7F408AC}" type="parTrans" cxnId="{514795A5-6121-4816-B8D0-F75B804CCD0B}">
      <dgm:prSet/>
      <dgm:spPr/>
      <dgm:t>
        <a:bodyPr/>
        <a:lstStyle/>
        <a:p>
          <a:endParaRPr lang="en-GB" sz="1400"/>
        </a:p>
      </dgm:t>
    </dgm:pt>
    <dgm:pt modelId="{B01DCE27-7D6B-4D3A-A60A-755869D38584}" type="sibTrans" cxnId="{514795A5-6121-4816-B8D0-F75B804CCD0B}">
      <dgm:prSet/>
      <dgm:spPr/>
      <dgm:t>
        <a:bodyPr/>
        <a:lstStyle/>
        <a:p>
          <a:endParaRPr lang="en-GB" sz="1400"/>
        </a:p>
      </dgm:t>
    </dgm:pt>
    <dgm:pt modelId="{3C61144D-5456-43B2-BBF9-DC3EB6E07AA4}">
      <dgm:prSet phldrT="[Text]" custT="1"/>
      <dgm:spPr/>
      <dgm:t>
        <a:bodyPr/>
        <a:lstStyle/>
        <a:p>
          <a:r>
            <a:rPr lang="pl-PL" sz="1400" dirty="0" smtClean="0"/>
            <a:t>Z oskarżenia prywatnego</a:t>
          </a:r>
        </a:p>
        <a:p>
          <a:r>
            <a:rPr lang="pl-PL" sz="1400" dirty="0" smtClean="0"/>
            <a:t>np. 212 § 1 k.k., 216 § 1 k.k.</a:t>
          </a:r>
          <a:endParaRPr lang="en-GB" sz="1400" dirty="0"/>
        </a:p>
      </dgm:t>
    </dgm:pt>
    <dgm:pt modelId="{D8A2FC95-92D8-4ABB-9369-DEEC2765F325}" type="parTrans" cxnId="{A3E93991-59C2-4666-8F14-9C7E2D1C4E6A}">
      <dgm:prSet/>
      <dgm:spPr/>
      <dgm:t>
        <a:bodyPr/>
        <a:lstStyle/>
        <a:p>
          <a:endParaRPr lang="en-GB" sz="1400"/>
        </a:p>
      </dgm:t>
    </dgm:pt>
    <dgm:pt modelId="{D737BC40-4D33-4B51-B045-5102A3AFBD8B}" type="sibTrans" cxnId="{A3E93991-59C2-4666-8F14-9C7E2D1C4E6A}">
      <dgm:prSet/>
      <dgm:spPr/>
      <dgm:t>
        <a:bodyPr/>
        <a:lstStyle/>
        <a:p>
          <a:endParaRPr lang="en-GB" sz="1400"/>
        </a:p>
      </dgm:t>
    </dgm:pt>
    <dgm:pt modelId="{625DFD29-E23B-4C8C-84B3-27483EE8179F}" type="asst">
      <dgm:prSet phldrT="[Text]" custT="1"/>
      <dgm:spPr/>
      <dgm:t>
        <a:bodyPr/>
        <a:lstStyle/>
        <a:p>
          <a:r>
            <a:rPr lang="pl-PL" sz="1400" dirty="0" smtClean="0"/>
            <a:t>Bezwarunkowy</a:t>
          </a:r>
        </a:p>
      </dgm:t>
    </dgm:pt>
    <dgm:pt modelId="{A1810B9F-10B7-46FE-A2F0-BDEA1749BA09}" type="parTrans" cxnId="{FDA54341-1694-4E44-9DDE-C480F5D9328D}">
      <dgm:prSet/>
      <dgm:spPr/>
      <dgm:t>
        <a:bodyPr/>
        <a:lstStyle/>
        <a:p>
          <a:endParaRPr lang="en-GB" sz="1400"/>
        </a:p>
      </dgm:t>
    </dgm:pt>
    <dgm:pt modelId="{2075AE8A-A8A1-4F6F-B86F-036160DEEB9E}" type="sibTrans" cxnId="{FDA54341-1694-4E44-9DDE-C480F5D9328D}">
      <dgm:prSet/>
      <dgm:spPr/>
      <dgm:t>
        <a:bodyPr/>
        <a:lstStyle/>
        <a:p>
          <a:endParaRPr lang="en-GB" sz="1400"/>
        </a:p>
      </dgm:t>
    </dgm:pt>
    <dgm:pt modelId="{36CC8432-EDD5-4328-88EF-0347CF139694}" type="asst">
      <dgm:prSet phldrT="[Text]" custT="1"/>
      <dgm:spPr/>
      <dgm:t>
        <a:bodyPr/>
        <a:lstStyle/>
        <a:p>
          <a:r>
            <a:rPr lang="pl-PL" sz="1400" dirty="0" smtClean="0"/>
            <a:t>Warunkowy </a:t>
          </a:r>
        </a:p>
      </dgm:t>
    </dgm:pt>
    <dgm:pt modelId="{B726C621-A79C-41D5-BCFE-52EB956A6276}" type="parTrans" cxnId="{CC8419C2-9646-451D-9BD0-A8F50411E401}">
      <dgm:prSet/>
      <dgm:spPr/>
      <dgm:t>
        <a:bodyPr/>
        <a:lstStyle/>
        <a:p>
          <a:endParaRPr lang="en-GB" sz="1400"/>
        </a:p>
      </dgm:t>
    </dgm:pt>
    <dgm:pt modelId="{F4349699-43B6-49A9-87E8-64B27341DF26}" type="sibTrans" cxnId="{CC8419C2-9646-451D-9BD0-A8F50411E401}">
      <dgm:prSet/>
      <dgm:spPr/>
      <dgm:t>
        <a:bodyPr/>
        <a:lstStyle/>
        <a:p>
          <a:endParaRPr lang="en-GB" sz="1400"/>
        </a:p>
      </dgm:t>
    </dgm:pt>
    <dgm:pt modelId="{C1131051-3ED1-43A2-8E66-3A8D3E940529}" type="asst">
      <dgm:prSet phldrT="[Text]" custT="1"/>
      <dgm:spPr/>
      <dgm:t>
        <a:bodyPr/>
        <a:lstStyle/>
        <a:p>
          <a:r>
            <a:rPr lang="pl-PL" sz="1400" dirty="0" smtClean="0"/>
            <a:t>Na wniosek pokrzywdzonego</a:t>
          </a:r>
        </a:p>
      </dgm:t>
    </dgm:pt>
    <dgm:pt modelId="{5F96BC54-57BD-4DA8-8F31-7E20544CE663}" type="parTrans" cxnId="{69D6C70D-73E6-49B1-9702-55A7E6CD69A9}">
      <dgm:prSet/>
      <dgm:spPr/>
      <dgm:t>
        <a:bodyPr/>
        <a:lstStyle/>
        <a:p>
          <a:endParaRPr lang="en-GB" sz="1400"/>
        </a:p>
      </dgm:t>
    </dgm:pt>
    <dgm:pt modelId="{0E5E163A-15FD-457A-9A65-075C5AEB06CF}" type="sibTrans" cxnId="{69D6C70D-73E6-49B1-9702-55A7E6CD69A9}">
      <dgm:prSet/>
      <dgm:spPr/>
      <dgm:t>
        <a:bodyPr/>
        <a:lstStyle/>
        <a:p>
          <a:endParaRPr lang="en-GB" sz="1400"/>
        </a:p>
      </dgm:t>
    </dgm:pt>
    <dgm:pt modelId="{8357DC09-86C5-4060-BC9A-93C5DE74A9B4}" type="asst">
      <dgm:prSet phldrT="[Text]" custT="1"/>
      <dgm:spPr/>
      <dgm:t>
        <a:bodyPr/>
        <a:lstStyle/>
        <a:p>
          <a:r>
            <a:rPr lang="pl-PL" sz="1400" dirty="0" smtClean="0"/>
            <a:t>Za zezwoleniem</a:t>
          </a:r>
        </a:p>
      </dgm:t>
    </dgm:pt>
    <dgm:pt modelId="{C28B27B4-47EB-41E7-B483-80814115A430}" type="parTrans" cxnId="{1FEE146C-8F33-4F33-8B4E-774239573818}">
      <dgm:prSet/>
      <dgm:spPr/>
      <dgm:t>
        <a:bodyPr/>
        <a:lstStyle/>
        <a:p>
          <a:endParaRPr lang="en-GB" sz="1400"/>
        </a:p>
      </dgm:t>
    </dgm:pt>
    <dgm:pt modelId="{321218B9-65EC-4B06-8037-250620D8050B}" type="sibTrans" cxnId="{1FEE146C-8F33-4F33-8B4E-774239573818}">
      <dgm:prSet/>
      <dgm:spPr/>
      <dgm:t>
        <a:bodyPr/>
        <a:lstStyle/>
        <a:p>
          <a:endParaRPr lang="en-GB" sz="1400"/>
        </a:p>
      </dgm:t>
    </dgm:pt>
    <dgm:pt modelId="{FE2715C5-B11B-42DC-B9AD-1043D377DD52}" type="asst">
      <dgm:prSet phldrT="[Text]" custT="1"/>
      <dgm:spPr/>
      <dgm:t>
        <a:bodyPr/>
        <a:lstStyle/>
        <a:p>
          <a:r>
            <a:rPr lang="pl-PL" sz="1400" dirty="0" smtClean="0"/>
            <a:t>Bezwzględnie wnioskowe</a:t>
          </a:r>
        </a:p>
        <a:p>
          <a:r>
            <a:rPr lang="pl-PL" sz="1400" dirty="0" smtClean="0"/>
            <a:t>np. art. 209 k.k., art. 160 § 5, art. 161 § 3 art. 266 § 3, art. 267 § 5, art. 268 § 4 k.k.</a:t>
          </a:r>
        </a:p>
      </dgm:t>
    </dgm:pt>
    <dgm:pt modelId="{70020973-2913-423E-B13B-7C3FC1C765E1}" type="parTrans" cxnId="{1A322B7E-837B-4718-9A5E-A481F72AA806}">
      <dgm:prSet/>
      <dgm:spPr/>
      <dgm:t>
        <a:bodyPr/>
        <a:lstStyle/>
        <a:p>
          <a:endParaRPr lang="en-GB" sz="1400"/>
        </a:p>
      </dgm:t>
    </dgm:pt>
    <dgm:pt modelId="{AB5B86A5-5345-43A5-AF38-C03E55F5EB2C}" type="sibTrans" cxnId="{1A322B7E-837B-4718-9A5E-A481F72AA806}">
      <dgm:prSet/>
      <dgm:spPr/>
      <dgm:t>
        <a:bodyPr/>
        <a:lstStyle/>
        <a:p>
          <a:endParaRPr lang="en-GB" sz="1400"/>
        </a:p>
      </dgm:t>
    </dgm:pt>
    <dgm:pt modelId="{30CAB62D-9A2E-4160-A8F6-53C75D4B11C7}" type="asst">
      <dgm:prSet phldrT="[Text]" custT="1"/>
      <dgm:spPr/>
      <dgm:t>
        <a:bodyPr/>
        <a:lstStyle/>
        <a:p>
          <a:r>
            <a:rPr lang="pl-PL" sz="1400" dirty="0" smtClean="0"/>
            <a:t>Względnie wnioskowe</a:t>
          </a:r>
        </a:p>
        <a:p>
          <a:r>
            <a:rPr lang="pl-PL" sz="1400" dirty="0" smtClean="0"/>
            <a:t>np. art. 157 § 5 k.k., art. 177 § 3, art. 278 § 4</a:t>
          </a:r>
        </a:p>
      </dgm:t>
    </dgm:pt>
    <dgm:pt modelId="{6F30CB06-B22F-4DF4-A300-347FADD3B504}" type="parTrans" cxnId="{BE719188-0233-4017-B695-7E81C5DF0F00}">
      <dgm:prSet/>
      <dgm:spPr/>
      <dgm:t>
        <a:bodyPr/>
        <a:lstStyle/>
        <a:p>
          <a:endParaRPr lang="en-GB" sz="1400"/>
        </a:p>
      </dgm:t>
    </dgm:pt>
    <dgm:pt modelId="{3EC3F873-BC58-44CE-AE8D-C08C28BFB4CB}" type="sibTrans" cxnId="{BE719188-0233-4017-B695-7E81C5DF0F00}">
      <dgm:prSet/>
      <dgm:spPr/>
      <dgm:t>
        <a:bodyPr/>
        <a:lstStyle/>
        <a:p>
          <a:endParaRPr lang="en-GB" sz="1400"/>
        </a:p>
      </dgm:t>
    </dgm:pt>
    <dgm:pt modelId="{63A64884-3D82-44CA-B7C7-0D5837ACAF49}" type="pres">
      <dgm:prSet presAssocID="{C3A1D6A9-4B64-4B8C-814A-7F2C1FE6793E}" presName="mainComposite" presStyleCnt="0">
        <dgm:presLayoutVars>
          <dgm:chPref val="1"/>
          <dgm:dir/>
          <dgm:animOne val="branch"/>
          <dgm:animLvl val="lvl"/>
          <dgm:resizeHandles val="exact"/>
        </dgm:presLayoutVars>
      </dgm:prSet>
      <dgm:spPr/>
      <dgm:t>
        <a:bodyPr/>
        <a:lstStyle/>
        <a:p>
          <a:endParaRPr lang="pl-PL"/>
        </a:p>
      </dgm:t>
    </dgm:pt>
    <dgm:pt modelId="{66B94B65-1239-4192-8FB6-A27A3CC237B9}" type="pres">
      <dgm:prSet presAssocID="{C3A1D6A9-4B64-4B8C-814A-7F2C1FE6793E}" presName="hierFlow" presStyleCnt="0"/>
      <dgm:spPr/>
      <dgm:t>
        <a:bodyPr/>
        <a:lstStyle/>
        <a:p>
          <a:endParaRPr lang="pl-PL"/>
        </a:p>
      </dgm:t>
    </dgm:pt>
    <dgm:pt modelId="{328BD37D-33F7-45F6-A18C-08E93260F015}" type="pres">
      <dgm:prSet presAssocID="{C3A1D6A9-4B64-4B8C-814A-7F2C1FE6793E}" presName="hierChild1" presStyleCnt="0">
        <dgm:presLayoutVars>
          <dgm:chPref val="1"/>
          <dgm:animOne val="branch"/>
          <dgm:animLvl val="lvl"/>
        </dgm:presLayoutVars>
      </dgm:prSet>
      <dgm:spPr/>
      <dgm:t>
        <a:bodyPr/>
        <a:lstStyle/>
        <a:p>
          <a:endParaRPr lang="pl-PL"/>
        </a:p>
      </dgm:t>
    </dgm:pt>
    <dgm:pt modelId="{29D81004-6F4E-4E65-B87C-D881684B43FF}" type="pres">
      <dgm:prSet presAssocID="{B0E6EA83-A8A3-4376-8D81-9ED2BFC1002F}" presName="Name14" presStyleCnt="0"/>
      <dgm:spPr/>
      <dgm:t>
        <a:bodyPr/>
        <a:lstStyle/>
        <a:p>
          <a:endParaRPr lang="pl-PL"/>
        </a:p>
      </dgm:t>
    </dgm:pt>
    <dgm:pt modelId="{1F7E9237-B52C-4AE3-B561-8A8F6D3C3F75}" type="pres">
      <dgm:prSet presAssocID="{B0E6EA83-A8A3-4376-8D81-9ED2BFC1002F}" presName="level1Shape" presStyleLbl="node0" presStyleIdx="0" presStyleCnt="1" custFlipVert="0" custScaleX="254593" custScaleY="24646">
        <dgm:presLayoutVars>
          <dgm:chPref val="3"/>
        </dgm:presLayoutVars>
      </dgm:prSet>
      <dgm:spPr/>
      <dgm:t>
        <a:bodyPr/>
        <a:lstStyle/>
        <a:p>
          <a:endParaRPr lang="pl-PL"/>
        </a:p>
      </dgm:t>
    </dgm:pt>
    <dgm:pt modelId="{8F051780-960B-4EEB-82A3-68F52CF8B3D7}" type="pres">
      <dgm:prSet presAssocID="{B0E6EA83-A8A3-4376-8D81-9ED2BFC1002F}" presName="hierChild2" presStyleCnt="0"/>
      <dgm:spPr/>
      <dgm:t>
        <a:bodyPr/>
        <a:lstStyle/>
        <a:p>
          <a:endParaRPr lang="pl-PL"/>
        </a:p>
      </dgm:t>
    </dgm:pt>
    <dgm:pt modelId="{548FE1D0-4462-483D-A8C4-C959319B741D}" type="pres">
      <dgm:prSet presAssocID="{1748A3A5-FF3B-4E39-9045-9AE1A7F408AC}" presName="Name19" presStyleLbl="parChTrans1D2" presStyleIdx="0" presStyleCnt="2"/>
      <dgm:spPr/>
      <dgm:t>
        <a:bodyPr/>
        <a:lstStyle/>
        <a:p>
          <a:endParaRPr lang="pl-PL"/>
        </a:p>
      </dgm:t>
    </dgm:pt>
    <dgm:pt modelId="{0FA5AE09-A447-464A-B062-33B51C276A4B}" type="pres">
      <dgm:prSet presAssocID="{CD0BFAC2-3A05-4594-A6E0-68FC60EBA876}" presName="Name21" presStyleCnt="0"/>
      <dgm:spPr/>
      <dgm:t>
        <a:bodyPr/>
        <a:lstStyle/>
        <a:p>
          <a:endParaRPr lang="pl-PL"/>
        </a:p>
      </dgm:t>
    </dgm:pt>
    <dgm:pt modelId="{A2437E76-63F0-48B0-8B92-00D81DBEAB3F}" type="pres">
      <dgm:prSet presAssocID="{CD0BFAC2-3A05-4594-A6E0-68FC60EBA876}" presName="level2Shape" presStyleLbl="asst1" presStyleIdx="0" presStyleCnt="7"/>
      <dgm:spPr/>
      <dgm:t>
        <a:bodyPr/>
        <a:lstStyle/>
        <a:p>
          <a:endParaRPr lang="pl-PL"/>
        </a:p>
      </dgm:t>
    </dgm:pt>
    <dgm:pt modelId="{D96EE802-366D-4E0F-A9E8-3F2B303284B5}" type="pres">
      <dgm:prSet presAssocID="{CD0BFAC2-3A05-4594-A6E0-68FC60EBA876}" presName="hierChild3" presStyleCnt="0"/>
      <dgm:spPr/>
      <dgm:t>
        <a:bodyPr/>
        <a:lstStyle/>
        <a:p>
          <a:endParaRPr lang="pl-PL"/>
        </a:p>
      </dgm:t>
    </dgm:pt>
    <dgm:pt modelId="{9FB08E51-E722-4AFB-B83E-E8E842740085}" type="pres">
      <dgm:prSet presAssocID="{A1810B9F-10B7-46FE-A2F0-BDEA1749BA09}" presName="Name19" presStyleLbl="parChTrans1D3" presStyleIdx="0" presStyleCnt="2"/>
      <dgm:spPr/>
      <dgm:t>
        <a:bodyPr/>
        <a:lstStyle/>
        <a:p>
          <a:endParaRPr lang="pl-PL"/>
        </a:p>
      </dgm:t>
    </dgm:pt>
    <dgm:pt modelId="{57C9CE36-FE2F-472E-92F8-95787AA095B6}" type="pres">
      <dgm:prSet presAssocID="{625DFD29-E23B-4C8C-84B3-27483EE8179F}" presName="Name21" presStyleCnt="0"/>
      <dgm:spPr/>
      <dgm:t>
        <a:bodyPr/>
        <a:lstStyle/>
        <a:p>
          <a:endParaRPr lang="pl-PL"/>
        </a:p>
      </dgm:t>
    </dgm:pt>
    <dgm:pt modelId="{67843E27-8C04-4E87-81A5-1CF992076314}" type="pres">
      <dgm:prSet presAssocID="{625DFD29-E23B-4C8C-84B3-27483EE8179F}" presName="level2Shape" presStyleLbl="asst1" presStyleIdx="1" presStyleCnt="7" custScaleX="111593"/>
      <dgm:spPr/>
      <dgm:t>
        <a:bodyPr/>
        <a:lstStyle/>
        <a:p>
          <a:endParaRPr lang="pl-PL"/>
        </a:p>
      </dgm:t>
    </dgm:pt>
    <dgm:pt modelId="{BFEEB67D-A0A8-4498-8AB3-06756B55339C}" type="pres">
      <dgm:prSet presAssocID="{625DFD29-E23B-4C8C-84B3-27483EE8179F}" presName="hierChild3" presStyleCnt="0"/>
      <dgm:spPr/>
      <dgm:t>
        <a:bodyPr/>
        <a:lstStyle/>
        <a:p>
          <a:endParaRPr lang="pl-PL"/>
        </a:p>
      </dgm:t>
    </dgm:pt>
    <dgm:pt modelId="{5AB2097E-BA3F-4A07-AD60-DE78E6076588}" type="pres">
      <dgm:prSet presAssocID="{B726C621-A79C-41D5-BCFE-52EB956A6276}" presName="Name19" presStyleLbl="parChTrans1D3" presStyleIdx="1" presStyleCnt="2"/>
      <dgm:spPr/>
      <dgm:t>
        <a:bodyPr/>
        <a:lstStyle/>
        <a:p>
          <a:endParaRPr lang="pl-PL"/>
        </a:p>
      </dgm:t>
    </dgm:pt>
    <dgm:pt modelId="{F39A7BAF-75E3-442F-AF3B-9D7302837E46}" type="pres">
      <dgm:prSet presAssocID="{36CC8432-EDD5-4328-88EF-0347CF139694}" presName="Name21" presStyleCnt="0"/>
      <dgm:spPr/>
      <dgm:t>
        <a:bodyPr/>
        <a:lstStyle/>
        <a:p>
          <a:endParaRPr lang="pl-PL"/>
        </a:p>
      </dgm:t>
    </dgm:pt>
    <dgm:pt modelId="{6731D563-0C89-4662-9064-2D088C130511}" type="pres">
      <dgm:prSet presAssocID="{36CC8432-EDD5-4328-88EF-0347CF139694}" presName="level2Shape" presStyleLbl="asst1" presStyleIdx="2" presStyleCnt="7"/>
      <dgm:spPr/>
      <dgm:t>
        <a:bodyPr/>
        <a:lstStyle/>
        <a:p>
          <a:endParaRPr lang="pl-PL"/>
        </a:p>
      </dgm:t>
    </dgm:pt>
    <dgm:pt modelId="{04B5A8CD-8A9F-4038-88AC-7BA49EECF343}" type="pres">
      <dgm:prSet presAssocID="{36CC8432-EDD5-4328-88EF-0347CF139694}" presName="hierChild3" presStyleCnt="0"/>
      <dgm:spPr/>
      <dgm:t>
        <a:bodyPr/>
        <a:lstStyle/>
        <a:p>
          <a:endParaRPr lang="pl-PL"/>
        </a:p>
      </dgm:t>
    </dgm:pt>
    <dgm:pt modelId="{F6081015-5527-499B-8BC4-1B6387D5912F}" type="pres">
      <dgm:prSet presAssocID="{5F96BC54-57BD-4DA8-8F31-7E20544CE663}" presName="Name19" presStyleLbl="parChTrans1D4" presStyleIdx="0" presStyleCnt="4"/>
      <dgm:spPr/>
      <dgm:t>
        <a:bodyPr/>
        <a:lstStyle/>
        <a:p>
          <a:endParaRPr lang="pl-PL"/>
        </a:p>
      </dgm:t>
    </dgm:pt>
    <dgm:pt modelId="{EEAD4935-0BAA-42FC-AC5B-10AE628F58B1}" type="pres">
      <dgm:prSet presAssocID="{C1131051-3ED1-43A2-8E66-3A8D3E940529}" presName="Name21" presStyleCnt="0"/>
      <dgm:spPr/>
      <dgm:t>
        <a:bodyPr/>
        <a:lstStyle/>
        <a:p>
          <a:endParaRPr lang="pl-PL"/>
        </a:p>
      </dgm:t>
    </dgm:pt>
    <dgm:pt modelId="{1EB8A0A6-7358-47FD-B553-387265D6A51D}" type="pres">
      <dgm:prSet presAssocID="{C1131051-3ED1-43A2-8E66-3A8D3E940529}" presName="level2Shape" presStyleLbl="asst1" presStyleIdx="3" presStyleCnt="7" custScaleX="126894"/>
      <dgm:spPr/>
      <dgm:t>
        <a:bodyPr/>
        <a:lstStyle/>
        <a:p>
          <a:endParaRPr lang="pl-PL"/>
        </a:p>
      </dgm:t>
    </dgm:pt>
    <dgm:pt modelId="{5CFF053B-EFF9-4B59-A8CE-6C0543930BD6}" type="pres">
      <dgm:prSet presAssocID="{C1131051-3ED1-43A2-8E66-3A8D3E940529}" presName="hierChild3" presStyleCnt="0"/>
      <dgm:spPr/>
      <dgm:t>
        <a:bodyPr/>
        <a:lstStyle/>
        <a:p>
          <a:endParaRPr lang="pl-PL"/>
        </a:p>
      </dgm:t>
    </dgm:pt>
    <dgm:pt modelId="{85A55E55-7C9C-43F1-B1AB-6DF3F061AA4A}" type="pres">
      <dgm:prSet presAssocID="{70020973-2913-423E-B13B-7C3FC1C765E1}" presName="Name19" presStyleLbl="parChTrans1D4" presStyleIdx="1" presStyleCnt="4"/>
      <dgm:spPr/>
      <dgm:t>
        <a:bodyPr/>
        <a:lstStyle/>
        <a:p>
          <a:endParaRPr lang="pl-PL"/>
        </a:p>
      </dgm:t>
    </dgm:pt>
    <dgm:pt modelId="{16042A33-40C3-426A-8E30-C42E072E7B51}" type="pres">
      <dgm:prSet presAssocID="{FE2715C5-B11B-42DC-B9AD-1043D377DD52}" presName="Name21" presStyleCnt="0"/>
      <dgm:spPr/>
      <dgm:t>
        <a:bodyPr/>
        <a:lstStyle/>
        <a:p>
          <a:endParaRPr lang="pl-PL"/>
        </a:p>
      </dgm:t>
    </dgm:pt>
    <dgm:pt modelId="{539852A4-F09C-4418-9A09-BAD04C8DCB67}" type="pres">
      <dgm:prSet presAssocID="{FE2715C5-B11B-42DC-B9AD-1043D377DD52}" presName="level2Shape" presStyleLbl="asst1" presStyleIdx="4" presStyleCnt="7" custScaleX="212493" custLinFactX="-69817" custLinFactNeighborX="-100000" custLinFactNeighborY="7277"/>
      <dgm:spPr/>
      <dgm:t>
        <a:bodyPr/>
        <a:lstStyle/>
        <a:p>
          <a:endParaRPr lang="pl-PL"/>
        </a:p>
      </dgm:t>
    </dgm:pt>
    <dgm:pt modelId="{F9FA30BD-21E4-45F8-8A86-F50EA6C4A3E2}" type="pres">
      <dgm:prSet presAssocID="{FE2715C5-B11B-42DC-B9AD-1043D377DD52}" presName="hierChild3" presStyleCnt="0"/>
      <dgm:spPr/>
      <dgm:t>
        <a:bodyPr/>
        <a:lstStyle/>
        <a:p>
          <a:endParaRPr lang="pl-PL"/>
        </a:p>
      </dgm:t>
    </dgm:pt>
    <dgm:pt modelId="{A51E1AF5-74E6-4CF6-9823-274D9F092963}" type="pres">
      <dgm:prSet presAssocID="{6F30CB06-B22F-4DF4-A300-347FADD3B504}" presName="Name19" presStyleLbl="parChTrans1D4" presStyleIdx="2" presStyleCnt="4"/>
      <dgm:spPr/>
      <dgm:t>
        <a:bodyPr/>
        <a:lstStyle/>
        <a:p>
          <a:endParaRPr lang="pl-PL"/>
        </a:p>
      </dgm:t>
    </dgm:pt>
    <dgm:pt modelId="{F34C0D2E-21F3-4929-BDC8-5572D3BE051E}" type="pres">
      <dgm:prSet presAssocID="{30CAB62D-9A2E-4160-A8F6-53C75D4B11C7}" presName="Name21" presStyleCnt="0"/>
      <dgm:spPr/>
      <dgm:t>
        <a:bodyPr/>
        <a:lstStyle/>
        <a:p>
          <a:endParaRPr lang="pl-PL"/>
        </a:p>
      </dgm:t>
    </dgm:pt>
    <dgm:pt modelId="{7B39CEF7-34FE-402C-B729-5070FDFABF50}" type="pres">
      <dgm:prSet presAssocID="{30CAB62D-9A2E-4160-A8F6-53C75D4B11C7}" presName="level2Shape" presStyleLbl="asst1" presStyleIdx="5" presStyleCnt="7" custScaleX="187328" custLinFactNeighborX="-92513" custLinFactNeighborY="-1395"/>
      <dgm:spPr/>
      <dgm:t>
        <a:bodyPr/>
        <a:lstStyle/>
        <a:p>
          <a:endParaRPr lang="pl-PL"/>
        </a:p>
      </dgm:t>
    </dgm:pt>
    <dgm:pt modelId="{5C152587-33C4-4F32-8FC8-80A534DA8CAC}" type="pres">
      <dgm:prSet presAssocID="{30CAB62D-9A2E-4160-A8F6-53C75D4B11C7}" presName="hierChild3" presStyleCnt="0"/>
      <dgm:spPr/>
      <dgm:t>
        <a:bodyPr/>
        <a:lstStyle/>
        <a:p>
          <a:endParaRPr lang="pl-PL"/>
        </a:p>
      </dgm:t>
    </dgm:pt>
    <dgm:pt modelId="{8441BE0F-EC65-4E61-B33B-86C4209F2BA2}" type="pres">
      <dgm:prSet presAssocID="{C28B27B4-47EB-41E7-B483-80814115A430}" presName="Name19" presStyleLbl="parChTrans1D4" presStyleIdx="3" presStyleCnt="4"/>
      <dgm:spPr/>
      <dgm:t>
        <a:bodyPr/>
        <a:lstStyle/>
        <a:p>
          <a:endParaRPr lang="pl-PL"/>
        </a:p>
      </dgm:t>
    </dgm:pt>
    <dgm:pt modelId="{D35179AE-FE41-4215-A03E-A49145F59A09}" type="pres">
      <dgm:prSet presAssocID="{8357DC09-86C5-4060-BC9A-93C5DE74A9B4}" presName="Name21" presStyleCnt="0"/>
      <dgm:spPr/>
      <dgm:t>
        <a:bodyPr/>
        <a:lstStyle/>
        <a:p>
          <a:endParaRPr lang="pl-PL"/>
        </a:p>
      </dgm:t>
    </dgm:pt>
    <dgm:pt modelId="{1CEC841B-69AA-4D08-A2A7-01ED6B4BF28A}" type="pres">
      <dgm:prSet presAssocID="{8357DC09-86C5-4060-BC9A-93C5DE74A9B4}" presName="level2Shape" presStyleLbl="asst1" presStyleIdx="6" presStyleCnt="7"/>
      <dgm:spPr/>
      <dgm:t>
        <a:bodyPr/>
        <a:lstStyle/>
        <a:p>
          <a:endParaRPr lang="pl-PL"/>
        </a:p>
      </dgm:t>
    </dgm:pt>
    <dgm:pt modelId="{38BB5D30-0222-48A4-8FD6-EF84FE327341}" type="pres">
      <dgm:prSet presAssocID="{8357DC09-86C5-4060-BC9A-93C5DE74A9B4}" presName="hierChild3" presStyleCnt="0"/>
      <dgm:spPr/>
      <dgm:t>
        <a:bodyPr/>
        <a:lstStyle/>
        <a:p>
          <a:endParaRPr lang="pl-PL"/>
        </a:p>
      </dgm:t>
    </dgm:pt>
    <dgm:pt modelId="{86BFDE43-92D1-4226-8810-393A4F2A8B25}" type="pres">
      <dgm:prSet presAssocID="{D8A2FC95-92D8-4ABB-9369-DEEC2765F325}" presName="Name19" presStyleLbl="parChTrans1D2" presStyleIdx="1" presStyleCnt="2"/>
      <dgm:spPr/>
      <dgm:t>
        <a:bodyPr/>
        <a:lstStyle/>
        <a:p>
          <a:endParaRPr lang="pl-PL"/>
        </a:p>
      </dgm:t>
    </dgm:pt>
    <dgm:pt modelId="{C78A9DFD-6170-47CE-98FC-609185D535DB}" type="pres">
      <dgm:prSet presAssocID="{3C61144D-5456-43B2-BBF9-DC3EB6E07AA4}" presName="Name21" presStyleCnt="0"/>
      <dgm:spPr/>
      <dgm:t>
        <a:bodyPr/>
        <a:lstStyle/>
        <a:p>
          <a:endParaRPr lang="pl-PL"/>
        </a:p>
      </dgm:t>
    </dgm:pt>
    <dgm:pt modelId="{40CF5CAB-A4F6-4049-8EAA-3CFD10A9319A}" type="pres">
      <dgm:prSet presAssocID="{3C61144D-5456-43B2-BBF9-DC3EB6E07AA4}" presName="level2Shape" presStyleLbl="node2" presStyleIdx="0" presStyleCnt="1"/>
      <dgm:spPr/>
      <dgm:t>
        <a:bodyPr/>
        <a:lstStyle/>
        <a:p>
          <a:endParaRPr lang="pl-PL"/>
        </a:p>
      </dgm:t>
    </dgm:pt>
    <dgm:pt modelId="{3C2A3223-1BA3-4070-8C9D-1CEFBB256E61}" type="pres">
      <dgm:prSet presAssocID="{3C61144D-5456-43B2-BBF9-DC3EB6E07AA4}" presName="hierChild3" presStyleCnt="0"/>
      <dgm:spPr/>
      <dgm:t>
        <a:bodyPr/>
        <a:lstStyle/>
        <a:p>
          <a:endParaRPr lang="pl-PL"/>
        </a:p>
      </dgm:t>
    </dgm:pt>
    <dgm:pt modelId="{0FB678A8-E9ED-4EC1-B246-7FA3653076CD}" type="pres">
      <dgm:prSet presAssocID="{C3A1D6A9-4B64-4B8C-814A-7F2C1FE6793E}" presName="bgShapesFlow" presStyleCnt="0"/>
      <dgm:spPr/>
      <dgm:t>
        <a:bodyPr/>
        <a:lstStyle/>
        <a:p>
          <a:endParaRPr lang="pl-PL"/>
        </a:p>
      </dgm:t>
    </dgm:pt>
  </dgm:ptLst>
  <dgm:cxnLst>
    <dgm:cxn modelId="{924F0AB4-CB61-4182-AB86-160548D410B8}" type="presOf" srcId="{5F96BC54-57BD-4DA8-8F31-7E20544CE663}" destId="{F6081015-5527-499B-8BC4-1B6387D5912F}" srcOrd="0" destOrd="0" presId="urn:microsoft.com/office/officeart/2005/8/layout/hierarchy6"/>
    <dgm:cxn modelId="{1A322B7E-837B-4718-9A5E-A481F72AA806}" srcId="{C1131051-3ED1-43A2-8E66-3A8D3E940529}" destId="{FE2715C5-B11B-42DC-B9AD-1043D377DD52}" srcOrd="0" destOrd="0" parTransId="{70020973-2913-423E-B13B-7C3FC1C765E1}" sibTransId="{AB5B86A5-5345-43A5-AF38-C03E55F5EB2C}"/>
    <dgm:cxn modelId="{FDA54341-1694-4E44-9DDE-C480F5D9328D}" srcId="{CD0BFAC2-3A05-4594-A6E0-68FC60EBA876}" destId="{625DFD29-E23B-4C8C-84B3-27483EE8179F}" srcOrd="0" destOrd="0" parTransId="{A1810B9F-10B7-46FE-A2F0-BDEA1749BA09}" sibTransId="{2075AE8A-A8A1-4F6F-B86F-036160DEEB9E}"/>
    <dgm:cxn modelId="{985064AB-3D6C-462C-85F2-12D57F1AA5A4}" type="presOf" srcId="{625DFD29-E23B-4C8C-84B3-27483EE8179F}" destId="{67843E27-8C04-4E87-81A5-1CF992076314}" srcOrd="0" destOrd="0" presId="urn:microsoft.com/office/officeart/2005/8/layout/hierarchy6"/>
    <dgm:cxn modelId="{BE719188-0233-4017-B695-7E81C5DF0F00}" srcId="{C1131051-3ED1-43A2-8E66-3A8D3E940529}" destId="{30CAB62D-9A2E-4160-A8F6-53C75D4B11C7}" srcOrd="1" destOrd="0" parTransId="{6F30CB06-B22F-4DF4-A300-347FADD3B504}" sibTransId="{3EC3F873-BC58-44CE-AE8D-C08C28BFB4CB}"/>
    <dgm:cxn modelId="{1FEE146C-8F33-4F33-8B4E-774239573818}" srcId="{36CC8432-EDD5-4328-88EF-0347CF139694}" destId="{8357DC09-86C5-4060-BC9A-93C5DE74A9B4}" srcOrd="1" destOrd="0" parTransId="{C28B27B4-47EB-41E7-B483-80814115A430}" sibTransId="{321218B9-65EC-4B06-8037-250620D8050B}"/>
    <dgm:cxn modelId="{D3AD626E-5F77-4F7B-9AD3-796CECD06F15}" type="presOf" srcId="{6F30CB06-B22F-4DF4-A300-347FADD3B504}" destId="{A51E1AF5-74E6-4CF6-9823-274D9F092963}" srcOrd="0" destOrd="0" presId="urn:microsoft.com/office/officeart/2005/8/layout/hierarchy6"/>
    <dgm:cxn modelId="{40606766-CC43-4CCC-9F28-5E0302476244}" type="presOf" srcId="{FE2715C5-B11B-42DC-B9AD-1043D377DD52}" destId="{539852A4-F09C-4418-9A09-BAD04C8DCB67}" srcOrd="0" destOrd="0" presId="urn:microsoft.com/office/officeart/2005/8/layout/hierarchy6"/>
    <dgm:cxn modelId="{D400C5C6-6C0E-490D-A7E9-DFA72A2EB8A4}" type="presOf" srcId="{1748A3A5-FF3B-4E39-9045-9AE1A7F408AC}" destId="{548FE1D0-4462-483D-A8C4-C959319B741D}" srcOrd="0" destOrd="0" presId="urn:microsoft.com/office/officeart/2005/8/layout/hierarchy6"/>
    <dgm:cxn modelId="{952EA064-E33A-4424-8240-C7D9548AFBE7}" type="presOf" srcId="{C3A1D6A9-4B64-4B8C-814A-7F2C1FE6793E}" destId="{63A64884-3D82-44CA-B7C7-0D5837ACAF49}" srcOrd="0" destOrd="0" presId="urn:microsoft.com/office/officeart/2005/8/layout/hierarchy6"/>
    <dgm:cxn modelId="{77A2ECE0-EDFD-459C-947B-2C016A61FF4E}" type="presOf" srcId="{70020973-2913-423E-B13B-7C3FC1C765E1}" destId="{85A55E55-7C9C-43F1-B1AB-6DF3F061AA4A}" srcOrd="0" destOrd="0" presId="urn:microsoft.com/office/officeart/2005/8/layout/hierarchy6"/>
    <dgm:cxn modelId="{69D6C70D-73E6-49B1-9702-55A7E6CD69A9}" srcId="{36CC8432-EDD5-4328-88EF-0347CF139694}" destId="{C1131051-3ED1-43A2-8E66-3A8D3E940529}" srcOrd="0" destOrd="0" parTransId="{5F96BC54-57BD-4DA8-8F31-7E20544CE663}" sibTransId="{0E5E163A-15FD-457A-9A65-075C5AEB06CF}"/>
    <dgm:cxn modelId="{E1081983-8F0C-4A9A-B440-D2B4D80B9988}" type="presOf" srcId="{CD0BFAC2-3A05-4594-A6E0-68FC60EBA876}" destId="{A2437E76-63F0-48B0-8B92-00D81DBEAB3F}" srcOrd="0" destOrd="0" presId="urn:microsoft.com/office/officeart/2005/8/layout/hierarchy6"/>
    <dgm:cxn modelId="{5A6AE06F-5A7F-4E6A-B748-F08E1018F659}" type="presOf" srcId="{8357DC09-86C5-4060-BC9A-93C5DE74A9B4}" destId="{1CEC841B-69AA-4D08-A2A7-01ED6B4BF28A}" srcOrd="0" destOrd="0" presId="urn:microsoft.com/office/officeart/2005/8/layout/hierarchy6"/>
    <dgm:cxn modelId="{756F5721-75B8-4101-B792-5E9262186BC9}" type="presOf" srcId="{A1810B9F-10B7-46FE-A2F0-BDEA1749BA09}" destId="{9FB08E51-E722-4AFB-B83E-E8E842740085}" srcOrd="0" destOrd="0" presId="urn:microsoft.com/office/officeart/2005/8/layout/hierarchy6"/>
    <dgm:cxn modelId="{25B5A112-2381-4D12-8A6C-6C5F9E80591B}" type="presOf" srcId="{3C61144D-5456-43B2-BBF9-DC3EB6E07AA4}" destId="{40CF5CAB-A4F6-4049-8EAA-3CFD10A9319A}" srcOrd="0" destOrd="0" presId="urn:microsoft.com/office/officeart/2005/8/layout/hierarchy6"/>
    <dgm:cxn modelId="{6B14BC06-5052-40CB-96B2-CA4F69DEF181}" type="presOf" srcId="{B0E6EA83-A8A3-4376-8D81-9ED2BFC1002F}" destId="{1F7E9237-B52C-4AE3-B561-8A8F6D3C3F75}" srcOrd="0" destOrd="0" presId="urn:microsoft.com/office/officeart/2005/8/layout/hierarchy6"/>
    <dgm:cxn modelId="{CC8419C2-9646-451D-9BD0-A8F50411E401}" srcId="{CD0BFAC2-3A05-4594-A6E0-68FC60EBA876}" destId="{36CC8432-EDD5-4328-88EF-0347CF139694}" srcOrd="1" destOrd="0" parTransId="{B726C621-A79C-41D5-BCFE-52EB956A6276}" sibTransId="{F4349699-43B6-49A9-87E8-64B27341DF26}"/>
    <dgm:cxn modelId="{F82CA4DC-D3CC-479C-BB75-2B9C972C1987}" type="presOf" srcId="{C1131051-3ED1-43A2-8E66-3A8D3E940529}" destId="{1EB8A0A6-7358-47FD-B553-387265D6A51D}" srcOrd="0" destOrd="0" presId="urn:microsoft.com/office/officeart/2005/8/layout/hierarchy6"/>
    <dgm:cxn modelId="{514795A5-6121-4816-B8D0-F75B804CCD0B}" srcId="{B0E6EA83-A8A3-4376-8D81-9ED2BFC1002F}" destId="{CD0BFAC2-3A05-4594-A6E0-68FC60EBA876}" srcOrd="0" destOrd="0" parTransId="{1748A3A5-FF3B-4E39-9045-9AE1A7F408AC}" sibTransId="{B01DCE27-7D6B-4D3A-A60A-755869D38584}"/>
    <dgm:cxn modelId="{CFBBC60F-86FF-45D1-BFB6-28FC201DF097}" type="presOf" srcId="{D8A2FC95-92D8-4ABB-9369-DEEC2765F325}" destId="{86BFDE43-92D1-4226-8810-393A4F2A8B25}" srcOrd="0" destOrd="0" presId="urn:microsoft.com/office/officeart/2005/8/layout/hierarchy6"/>
    <dgm:cxn modelId="{D4C97146-4658-4EA3-BBF2-321399C560E4}" type="presOf" srcId="{36CC8432-EDD5-4328-88EF-0347CF139694}" destId="{6731D563-0C89-4662-9064-2D088C130511}" srcOrd="0" destOrd="0" presId="urn:microsoft.com/office/officeart/2005/8/layout/hierarchy6"/>
    <dgm:cxn modelId="{6696A2A3-324E-4CF5-810E-AE61465089DD}" type="presOf" srcId="{30CAB62D-9A2E-4160-A8F6-53C75D4B11C7}" destId="{7B39CEF7-34FE-402C-B729-5070FDFABF50}" srcOrd="0" destOrd="0" presId="urn:microsoft.com/office/officeart/2005/8/layout/hierarchy6"/>
    <dgm:cxn modelId="{EAB4C422-4720-47C0-8129-F07F11A758CE}" type="presOf" srcId="{C28B27B4-47EB-41E7-B483-80814115A430}" destId="{8441BE0F-EC65-4E61-B33B-86C4209F2BA2}" srcOrd="0" destOrd="0" presId="urn:microsoft.com/office/officeart/2005/8/layout/hierarchy6"/>
    <dgm:cxn modelId="{F2350B93-3028-4020-A62A-8EFFD8D9654E}" srcId="{C3A1D6A9-4B64-4B8C-814A-7F2C1FE6793E}" destId="{B0E6EA83-A8A3-4376-8D81-9ED2BFC1002F}" srcOrd="0" destOrd="0" parTransId="{0080A34C-931B-4446-AA3F-4F19F5220B38}" sibTransId="{93BABC0E-D955-463F-B073-B16D54926272}"/>
    <dgm:cxn modelId="{92F7D086-57BD-46A3-A1F2-9E77EBC8ED65}" type="presOf" srcId="{B726C621-A79C-41D5-BCFE-52EB956A6276}" destId="{5AB2097E-BA3F-4A07-AD60-DE78E6076588}" srcOrd="0" destOrd="0" presId="urn:microsoft.com/office/officeart/2005/8/layout/hierarchy6"/>
    <dgm:cxn modelId="{A3E93991-59C2-4666-8F14-9C7E2D1C4E6A}" srcId="{B0E6EA83-A8A3-4376-8D81-9ED2BFC1002F}" destId="{3C61144D-5456-43B2-BBF9-DC3EB6E07AA4}" srcOrd="1" destOrd="0" parTransId="{D8A2FC95-92D8-4ABB-9369-DEEC2765F325}" sibTransId="{D737BC40-4D33-4B51-B045-5102A3AFBD8B}"/>
    <dgm:cxn modelId="{20836F33-546E-4A8A-8F20-2E9B092E834E}" type="presParOf" srcId="{63A64884-3D82-44CA-B7C7-0D5837ACAF49}" destId="{66B94B65-1239-4192-8FB6-A27A3CC237B9}" srcOrd="0" destOrd="0" presId="urn:microsoft.com/office/officeart/2005/8/layout/hierarchy6"/>
    <dgm:cxn modelId="{3DB2D882-9FC1-4A6C-A378-BC2423B2E0D9}" type="presParOf" srcId="{66B94B65-1239-4192-8FB6-A27A3CC237B9}" destId="{328BD37D-33F7-45F6-A18C-08E93260F015}" srcOrd="0" destOrd="0" presId="urn:microsoft.com/office/officeart/2005/8/layout/hierarchy6"/>
    <dgm:cxn modelId="{7E710893-D432-46D3-A990-7676AFA962B3}" type="presParOf" srcId="{328BD37D-33F7-45F6-A18C-08E93260F015}" destId="{29D81004-6F4E-4E65-B87C-D881684B43FF}" srcOrd="0" destOrd="0" presId="urn:microsoft.com/office/officeart/2005/8/layout/hierarchy6"/>
    <dgm:cxn modelId="{48C6BC57-12B7-4640-A753-75CCF2A2D2BB}" type="presParOf" srcId="{29D81004-6F4E-4E65-B87C-D881684B43FF}" destId="{1F7E9237-B52C-4AE3-B561-8A8F6D3C3F75}" srcOrd="0" destOrd="0" presId="urn:microsoft.com/office/officeart/2005/8/layout/hierarchy6"/>
    <dgm:cxn modelId="{BDBAF7C7-D80A-43BC-9DD8-184081CAECF2}" type="presParOf" srcId="{29D81004-6F4E-4E65-B87C-D881684B43FF}" destId="{8F051780-960B-4EEB-82A3-68F52CF8B3D7}" srcOrd="1" destOrd="0" presId="urn:microsoft.com/office/officeart/2005/8/layout/hierarchy6"/>
    <dgm:cxn modelId="{8E042C5B-95C1-49CB-8F25-6BF66CF34A5D}" type="presParOf" srcId="{8F051780-960B-4EEB-82A3-68F52CF8B3D7}" destId="{548FE1D0-4462-483D-A8C4-C959319B741D}" srcOrd="0" destOrd="0" presId="urn:microsoft.com/office/officeart/2005/8/layout/hierarchy6"/>
    <dgm:cxn modelId="{38969F78-7760-4F42-BBBE-1656D2FE9AFC}" type="presParOf" srcId="{8F051780-960B-4EEB-82A3-68F52CF8B3D7}" destId="{0FA5AE09-A447-464A-B062-33B51C276A4B}" srcOrd="1" destOrd="0" presId="urn:microsoft.com/office/officeart/2005/8/layout/hierarchy6"/>
    <dgm:cxn modelId="{A92A064B-1035-41A4-BE6B-C38925EB0478}" type="presParOf" srcId="{0FA5AE09-A447-464A-B062-33B51C276A4B}" destId="{A2437E76-63F0-48B0-8B92-00D81DBEAB3F}" srcOrd="0" destOrd="0" presId="urn:microsoft.com/office/officeart/2005/8/layout/hierarchy6"/>
    <dgm:cxn modelId="{3A06F46A-CB37-4134-AF27-D52CF502E742}" type="presParOf" srcId="{0FA5AE09-A447-464A-B062-33B51C276A4B}" destId="{D96EE802-366D-4E0F-A9E8-3F2B303284B5}" srcOrd="1" destOrd="0" presId="urn:microsoft.com/office/officeart/2005/8/layout/hierarchy6"/>
    <dgm:cxn modelId="{2D2C2428-7975-4D33-B4DC-60247C90B5BC}" type="presParOf" srcId="{D96EE802-366D-4E0F-A9E8-3F2B303284B5}" destId="{9FB08E51-E722-4AFB-B83E-E8E842740085}" srcOrd="0" destOrd="0" presId="urn:microsoft.com/office/officeart/2005/8/layout/hierarchy6"/>
    <dgm:cxn modelId="{32D3A8D3-CD13-4068-9ADA-1E5307E58677}" type="presParOf" srcId="{D96EE802-366D-4E0F-A9E8-3F2B303284B5}" destId="{57C9CE36-FE2F-472E-92F8-95787AA095B6}" srcOrd="1" destOrd="0" presId="urn:microsoft.com/office/officeart/2005/8/layout/hierarchy6"/>
    <dgm:cxn modelId="{60971B54-CB4F-4B15-8820-8B763F90EC34}" type="presParOf" srcId="{57C9CE36-FE2F-472E-92F8-95787AA095B6}" destId="{67843E27-8C04-4E87-81A5-1CF992076314}" srcOrd="0" destOrd="0" presId="urn:microsoft.com/office/officeart/2005/8/layout/hierarchy6"/>
    <dgm:cxn modelId="{8CBE7A96-40F0-4A60-BE63-AE119E458D5A}" type="presParOf" srcId="{57C9CE36-FE2F-472E-92F8-95787AA095B6}" destId="{BFEEB67D-A0A8-4498-8AB3-06756B55339C}" srcOrd="1" destOrd="0" presId="urn:microsoft.com/office/officeart/2005/8/layout/hierarchy6"/>
    <dgm:cxn modelId="{6C24B5F3-1434-4B02-B1EC-BF16EA2FC7DA}" type="presParOf" srcId="{D96EE802-366D-4E0F-A9E8-3F2B303284B5}" destId="{5AB2097E-BA3F-4A07-AD60-DE78E6076588}" srcOrd="2" destOrd="0" presId="urn:microsoft.com/office/officeart/2005/8/layout/hierarchy6"/>
    <dgm:cxn modelId="{F73CF824-290D-42B4-A120-1E45E1E39517}" type="presParOf" srcId="{D96EE802-366D-4E0F-A9E8-3F2B303284B5}" destId="{F39A7BAF-75E3-442F-AF3B-9D7302837E46}" srcOrd="3" destOrd="0" presId="urn:microsoft.com/office/officeart/2005/8/layout/hierarchy6"/>
    <dgm:cxn modelId="{02222AD6-C74F-494A-A210-3BD29D35E37C}" type="presParOf" srcId="{F39A7BAF-75E3-442F-AF3B-9D7302837E46}" destId="{6731D563-0C89-4662-9064-2D088C130511}" srcOrd="0" destOrd="0" presId="urn:microsoft.com/office/officeart/2005/8/layout/hierarchy6"/>
    <dgm:cxn modelId="{1292F658-E0AF-4EA5-8598-9D830847DA00}" type="presParOf" srcId="{F39A7BAF-75E3-442F-AF3B-9D7302837E46}" destId="{04B5A8CD-8A9F-4038-88AC-7BA49EECF343}" srcOrd="1" destOrd="0" presId="urn:microsoft.com/office/officeart/2005/8/layout/hierarchy6"/>
    <dgm:cxn modelId="{F70AC9F8-6255-4D21-B210-FBB81E7EBD30}" type="presParOf" srcId="{04B5A8CD-8A9F-4038-88AC-7BA49EECF343}" destId="{F6081015-5527-499B-8BC4-1B6387D5912F}" srcOrd="0" destOrd="0" presId="urn:microsoft.com/office/officeart/2005/8/layout/hierarchy6"/>
    <dgm:cxn modelId="{63249451-FACB-4A9C-B798-BFDE88F866B8}" type="presParOf" srcId="{04B5A8CD-8A9F-4038-88AC-7BA49EECF343}" destId="{EEAD4935-0BAA-42FC-AC5B-10AE628F58B1}" srcOrd="1" destOrd="0" presId="urn:microsoft.com/office/officeart/2005/8/layout/hierarchy6"/>
    <dgm:cxn modelId="{73BE026F-9979-45E9-9546-38D0FBDDB32D}" type="presParOf" srcId="{EEAD4935-0BAA-42FC-AC5B-10AE628F58B1}" destId="{1EB8A0A6-7358-47FD-B553-387265D6A51D}" srcOrd="0" destOrd="0" presId="urn:microsoft.com/office/officeart/2005/8/layout/hierarchy6"/>
    <dgm:cxn modelId="{2A188F2B-7DD0-4DAD-BD3E-347B8216D57F}" type="presParOf" srcId="{EEAD4935-0BAA-42FC-AC5B-10AE628F58B1}" destId="{5CFF053B-EFF9-4B59-A8CE-6C0543930BD6}" srcOrd="1" destOrd="0" presId="urn:microsoft.com/office/officeart/2005/8/layout/hierarchy6"/>
    <dgm:cxn modelId="{007F522A-995E-4BD6-8B4F-A2D9107B4D8D}" type="presParOf" srcId="{5CFF053B-EFF9-4B59-A8CE-6C0543930BD6}" destId="{85A55E55-7C9C-43F1-B1AB-6DF3F061AA4A}" srcOrd="0" destOrd="0" presId="urn:microsoft.com/office/officeart/2005/8/layout/hierarchy6"/>
    <dgm:cxn modelId="{59A8DFA3-945E-4D7E-8699-FE1519CC2D06}" type="presParOf" srcId="{5CFF053B-EFF9-4B59-A8CE-6C0543930BD6}" destId="{16042A33-40C3-426A-8E30-C42E072E7B51}" srcOrd="1" destOrd="0" presId="urn:microsoft.com/office/officeart/2005/8/layout/hierarchy6"/>
    <dgm:cxn modelId="{CBC0B418-195B-41ED-A9B3-B51C1C0414BA}" type="presParOf" srcId="{16042A33-40C3-426A-8E30-C42E072E7B51}" destId="{539852A4-F09C-4418-9A09-BAD04C8DCB67}" srcOrd="0" destOrd="0" presId="urn:microsoft.com/office/officeart/2005/8/layout/hierarchy6"/>
    <dgm:cxn modelId="{D7F19667-4825-4086-902E-8399A84A1D89}" type="presParOf" srcId="{16042A33-40C3-426A-8E30-C42E072E7B51}" destId="{F9FA30BD-21E4-45F8-8A86-F50EA6C4A3E2}" srcOrd="1" destOrd="0" presId="urn:microsoft.com/office/officeart/2005/8/layout/hierarchy6"/>
    <dgm:cxn modelId="{DB2B741A-79F5-485E-90F9-A4AB0642DB92}" type="presParOf" srcId="{5CFF053B-EFF9-4B59-A8CE-6C0543930BD6}" destId="{A51E1AF5-74E6-4CF6-9823-274D9F092963}" srcOrd="2" destOrd="0" presId="urn:microsoft.com/office/officeart/2005/8/layout/hierarchy6"/>
    <dgm:cxn modelId="{51D22ACC-C49B-4961-AC3D-0F8AB6426577}" type="presParOf" srcId="{5CFF053B-EFF9-4B59-A8CE-6C0543930BD6}" destId="{F34C0D2E-21F3-4929-BDC8-5572D3BE051E}" srcOrd="3" destOrd="0" presId="urn:microsoft.com/office/officeart/2005/8/layout/hierarchy6"/>
    <dgm:cxn modelId="{3DB6A596-F1EB-4128-AA0C-70AA63981C98}" type="presParOf" srcId="{F34C0D2E-21F3-4929-BDC8-5572D3BE051E}" destId="{7B39CEF7-34FE-402C-B729-5070FDFABF50}" srcOrd="0" destOrd="0" presId="urn:microsoft.com/office/officeart/2005/8/layout/hierarchy6"/>
    <dgm:cxn modelId="{D9360E24-77D9-400E-8C69-153274C53CDC}" type="presParOf" srcId="{F34C0D2E-21F3-4929-BDC8-5572D3BE051E}" destId="{5C152587-33C4-4F32-8FC8-80A534DA8CAC}" srcOrd="1" destOrd="0" presId="urn:microsoft.com/office/officeart/2005/8/layout/hierarchy6"/>
    <dgm:cxn modelId="{2B7B332C-0ABE-431C-8E50-FBCDAAB22F46}" type="presParOf" srcId="{04B5A8CD-8A9F-4038-88AC-7BA49EECF343}" destId="{8441BE0F-EC65-4E61-B33B-86C4209F2BA2}" srcOrd="2" destOrd="0" presId="urn:microsoft.com/office/officeart/2005/8/layout/hierarchy6"/>
    <dgm:cxn modelId="{25CCBBE4-CC9A-45D3-8504-89051C4CA0AC}" type="presParOf" srcId="{04B5A8CD-8A9F-4038-88AC-7BA49EECF343}" destId="{D35179AE-FE41-4215-A03E-A49145F59A09}" srcOrd="3" destOrd="0" presId="urn:microsoft.com/office/officeart/2005/8/layout/hierarchy6"/>
    <dgm:cxn modelId="{E9D69441-EA53-49F4-A1F8-69390B92BE03}" type="presParOf" srcId="{D35179AE-FE41-4215-A03E-A49145F59A09}" destId="{1CEC841B-69AA-4D08-A2A7-01ED6B4BF28A}" srcOrd="0" destOrd="0" presId="urn:microsoft.com/office/officeart/2005/8/layout/hierarchy6"/>
    <dgm:cxn modelId="{7349C4B9-C38F-4FAF-A2B5-994E9B1491AD}" type="presParOf" srcId="{D35179AE-FE41-4215-A03E-A49145F59A09}" destId="{38BB5D30-0222-48A4-8FD6-EF84FE327341}" srcOrd="1" destOrd="0" presId="urn:microsoft.com/office/officeart/2005/8/layout/hierarchy6"/>
    <dgm:cxn modelId="{F6BF37E6-3E0F-4B6F-BFFF-F3AC84C4310F}" type="presParOf" srcId="{8F051780-960B-4EEB-82A3-68F52CF8B3D7}" destId="{86BFDE43-92D1-4226-8810-393A4F2A8B25}" srcOrd="2" destOrd="0" presId="urn:microsoft.com/office/officeart/2005/8/layout/hierarchy6"/>
    <dgm:cxn modelId="{CCC0BB3C-340F-44A0-B3EF-1F7D5667C0E8}" type="presParOf" srcId="{8F051780-960B-4EEB-82A3-68F52CF8B3D7}" destId="{C78A9DFD-6170-47CE-98FC-609185D535DB}" srcOrd="3" destOrd="0" presId="urn:microsoft.com/office/officeart/2005/8/layout/hierarchy6"/>
    <dgm:cxn modelId="{DBE293E8-F1FA-4FE2-BE85-A961C9551300}" type="presParOf" srcId="{C78A9DFD-6170-47CE-98FC-609185D535DB}" destId="{40CF5CAB-A4F6-4049-8EAA-3CFD10A9319A}" srcOrd="0" destOrd="0" presId="urn:microsoft.com/office/officeart/2005/8/layout/hierarchy6"/>
    <dgm:cxn modelId="{9EBFD89F-E6B0-4C05-9F43-672FE4137E2B}" type="presParOf" srcId="{C78A9DFD-6170-47CE-98FC-609185D535DB}" destId="{3C2A3223-1BA3-4070-8C9D-1CEFBB256E61}" srcOrd="1" destOrd="0" presId="urn:microsoft.com/office/officeart/2005/8/layout/hierarchy6"/>
    <dgm:cxn modelId="{7B052EE5-6130-42C1-8255-87673570D660}" type="presParOf" srcId="{63A64884-3D82-44CA-B7C7-0D5837ACAF49}" destId="{0FB678A8-E9ED-4EC1-B246-7FA3653076CD}" srcOrd="1" destOrd="0" presId="urn:microsoft.com/office/officeart/2005/8/layout/hierarchy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033A6D00-7108-4623-A6A8-73A7DC588CD6}" type="doc">
      <dgm:prSet loTypeId="urn:microsoft.com/office/officeart/2005/8/layout/chevron1" loCatId="process" qsTypeId="urn:microsoft.com/office/officeart/2005/8/quickstyle/simple1" qsCatId="simple" csTypeId="urn:microsoft.com/office/officeart/2005/8/colors/colorful2" csCatId="colorful" phldr="1"/>
      <dgm:spPr/>
      <dgm:t>
        <a:bodyPr/>
        <a:lstStyle/>
        <a:p>
          <a:endParaRPr lang="pl-PL"/>
        </a:p>
      </dgm:t>
    </dgm:pt>
    <dgm:pt modelId="{3A569E9E-8218-486A-B24F-841CB7670EA0}">
      <dgm:prSet phldrT="[Tekst]"/>
      <dgm:spPr/>
      <dgm:t>
        <a:bodyPr/>
        <a:lstStyle/>
        <a:p>
          <a:r>
            <a:rPr lang="pl-PL" dirty="0" smtClean="0"/>
            <a:t>stadium przygotowawcze</a:t>
          </a:r>
          <a:endParaRPr lang="pl-PL" dirty="0"/>
        </a:p>
      </dgm:t>
    </dgm:pt>
    <dgm:pt modelId="{B1B97834-FFA2-4557-965E-125B59523581}" type="parTrans" cxnId="{CB789BA2-38EA-4F69-A387-C22A7B475082}">
      <dgm:prSet/>
      <dgm:spPr/>
      <dgm:t>
        <a:bodyPr/>
        <a:lstStyle/>
        <a:p>
          <a:endParaRPr lang="pl-PL"/>
        </a:p>
      </dgm:t>
    </dgm:pt>
    <dgm:pt modelId="{741B9018-8BAF-4517-A01E-A44ACD4D94EB}" type="sibTrans" cxnId="{CB789BA2-38EA-4F69-A387-C22A7B475082}">
      <dgm:prSet/>
      <dgm:spPr/>
      <dgm:t>
        <a:bodyPr/>
        <a:lstStyle/>
        <a:p>
          <a:endParaRPr lang="pl-PL"/>
        </a:p>
      </dgm:t>
    </dgm:pt>
    <dgm:pt modelId="{5D4B0144-07E9-4835-A296-94A3F8C66418}">
      <dgm:prSet phldrT="[Tekst]"/>
      <dgm:spPr/>
      <dgm:t>
        <a:bodyPr/>
        <a:lstStyle/>
        <a:p>
          <a:r>
            <a:rPr lang="pl-PL" dirty="0" smtClean="0"/>
            <a:t>stadium jurysdykcyjne</a:t>
          </a:r>
          <a:endParaRPr lang="pl-PL" dirty="0"/>
        </a:p>
      </dgm:t>
    </dgm:pt>
    <dgm:pt modelId="{305B3FF1-EDC9-49C2-BBE5-BD6F9BDA52D6}" type="parTrans" cxnId="{E9E5048A-3866-4C35-9B17-9C618831FBBD}">
      <dgm:prSet/>
      <dgm:spPr/>
      <dgm:t>
        <a:bodyPr/>
        <a:lstStyle/>
        <a:p>
          <a:endParaRPr lang="pl-PL"/>
        </a:p>
      </dgm:t>
    </dgm:pt>
    <dgm:pt modelId="{0980D9C8-FA8C-4B2C-BED8-18235624BE80}" type="sibTrans" cxnId="{E9E5048A-3866-4C35-9B17-9C618831FBBD}">
      <dgm:prSet/>
      <dgm:spPr/>
      <dgm:t>
        <a:bodyPr/>
        <a:lstStyle/>
        <a:p>
          <a:endParaRPr lang="pl-PL"/>
        </a:p>
      </dgm:t>
    </dgm:pt>
    <dgm:pt modelId="{B691399C-38AC-4F55-8BA0-DA9846AD5ED3}">
      <dgm:prSet phldrT="[Tekst]"/>
      <dgm:spPr/>
      <dgm:t>
        <a:bodyPr/>
        <a:lstStyle/>
        <a:p>
          <a:r>
            <a:rPr lang="pl-PL" dirty="0" smtClean="0"/>
            <a:t>Stadium wykonawcze</a:t>
          </a:r>
          <a:endParaRPr lang="pl-PL" dirty="0"/>
        </a:p>
      </dgm:t>
    </dgm:pt>
    <dgm:pt modelId="{585651D1-E3AD-4990-A468-A2EF637B90EF}" type="sibTrans" cxnId="{0D701CEF-B972-4FF2-A90A-307D2E1ACAAF}">
      <dgm:prSet/>
      <dgm:spPr/>
      <dgm:t>
        <a:bodyPr/>
        <a:lstStyle/>
        <a:p>
          <a:endParaRPr lang="pl-PL"/>
        </a:p>
      </dgm:t>
    </dgm:pt>
    <dgm:pt modelId="{AC6FD879-FF2D-434A-BA37-9E38A41C419D}" type="parTrans" cxnId="{0D701CEF-B972-4FF2-A90A-307D2E1ACAAF}">
      <dgm:prSet/>
      <dgm:spPr/>
      <dgm:t>
        <a:bodyPr/>
        <a:lstStyle/>
        <a:p>
          <a:endParaRPr lang="pl-PL"/>
        </a:p>
      </dgm:t>
    </dgm:pt>
    <dgm:pt modelId="{6728E646-3FA5-401C-99FB-B8DB383472DB}">
      <dgm:prSet phldrT="[Tekst]"/>
      <dgm:spPr/>
      <dgm:t>
        <a:bodyPr/>
        <a:lstStyle/>
        <a:p>
          <a:endParaRPr lang="pl-PL" dirty="0"/>
        </a:p>
      </dgm:t>
    </dgm:pt>
    <dgm:pt modelId="{F7730A6B-78D7-4FAD-ABF3-B1B1EDD8C3AC}" type="sibTrans" cxnId="{FD3640D9-1086-4FB7-B462-D53FEF9E2263}">
      <dgm:prSet/>
      <dgm:spPr/>
      <dgm:t>
        <a:bodyPr/>
        <a:lstStyle/>
        <a:p>
          <a:endParaRPr lang="pl-PL"/>
        </a:p>
      </dgm:t>
    </dgm:pt>
    <dgm:pt modelId="{14808A73-FA3B-4A08-8E5C-5A1FAB3AC6D4}" type="parTrans" cxnId="{FD3640D9-1086-4FB7-B462-D53FEF9E2263}">
      <dgm:prSet/>
      <dgm:spPr/>
      <dgm:t>
        <a:bodyPr/>
        <a:lstStyle/>
        <a:p>
          <a:endParaRPr lang="pl-PL"/>
        </a:p>
      </dgm:t>
    </dgm:pt>
    <dgm:pt modelId="{C8D831BD-EC0F-4A0A-89B9-3D20D7645A03}" type="pres">
      <dgm:prSet presAssocID="{033A6D00-7108-4623-A6A8-73A7DC588CD6}" presName="Name0" presStyleCnt="0">
        <dgm:presLayoutVars>
          <dgm:dir/>
          <dgm:animLvl val="lvl"/>
          <dgm:resizeHandles val="exact"/>
        </dgm:presLayoutVars>
      </dgm:prSet>
      <dgm:spPr/>
      <dgm:t>
        <a:bodyPr/>
        <a:lstStyle/>
        <a:p>
          <a:endParaRPr lang="pl-PL"/>
        </a:p>
      </dgm:t>
    </dgm:pt>
    <dgm:pt modelId="{FBD5082C-519E-461E-BFF7-0D98B8974FE5}" type="pres">
      <dgm:prSet presAssocID="{3A569E9E-8218-486A-B24F-841CB7670EA0}" presName="composite" presStyleCnt="0"/>
      <dgm:spPr/>
    </dgm:pt>
    <dgm:pt modelId="{8092FCA5-E494-42C4-9DE8-E97BC8262BA9}" type="pres">
      <dgm:prSet presAssocID="{3A569E9E-8218-486A-B24F-841CB7670EA0}" presName="parTx" presStyleLbl="node1" presStyleIdx="0" presStyleCnt="3">
        <dgm:presLayoutVars>
          <dgm:chMax val="0"/>
          <dgm:chPref val="0"/>
          <dgm:bulletEnabled val="1"/>
        </dgm:presLayoutVars>
      </dgm:prSet>
      <dgm:spPr/>
      <dgm:t>
        <a:bodyPr/>
        <a:lstStyle/>
        <a:p>
          <a:endParaRPr lang="pl-PL"/>
        </a:p>
      </dgm:t>
    </dgm:pt>
    <dgm:pt modelId="{367C09E1-5A2F-4889-A872-64A00B56EF2A}" type="pres">
      <dgm:prSet presAssocID="{3A569E9E-8218-486A-B24F-841CB7670EA0}" presName="desTx" presStyleLbl="revTx" presStyleIdx="0" presStyleCnt="1">
        <dgm:presLayoutVars>
          <dgm:bulletEnabled val="1"/>
        </dgm:presLayoutVars>
      </dgm:prSet>
      <dgm:spPr/>
    </dgm:pt>
    <dgm:pt modelId="{B2A6DC17-0D0E-4074-B4F2-DEFF33E57644}" type="pres">
      <dgm:prSet presAssocID="{741B9018-8BAF-4517-A01E-A44ACD4D94EB}" presName="space" presStyleCnt="0"/>
      <dgm:spPr/>
    </dgm:pt>
    <dgm:pt modelId="{3F6D7D82-CF84-497A-B772-C36DB52C5FC2}" type="pres">
      <dgm:prSet presAssocID="{5D4B0144-07E9-4835-A296-94A3F8C66418}" presName="composite" presStyleCnt="0"/>
      <dgm:spPr/>
    </dgm:pt>
    <dgm:pt modelId="{A6B4693D-A4D2-42A1-B3E7-CB3B995D7371}" type="pres">
      <dgm:prSet presAssocID="{5D4B0144-07E9-4835-A296-94A3F8C66418}" presName="parTx" presStyleLbl="node1" presStyleIdx="1" presStyleCnt="3" custLinFactNeighborX="749" custLinFactNeighborY="2115">
        <dgm:presLayoutVars>
          <dgm:chMax val="0"/>
          <dgm:chPref val="0"/>
          <dgm:bulletEnabled val="1"/>
        </dgm:presLayoutVars>
      </dgm:prSet>
      <dgm:spPr/>
      <dgm:t>
        <a:bodyPr/>
        <a:lstStyle/>
        <a:p>
          <a:endParaRPr lang="pl-PL"/>
        </a:p>
      </dgm:t>
    </dgm:pt>
    <dgm:pt modelId="{E97292DF-98E7-4C5F-852E-3A6AB0DCD8D1}" type="pres">
      <dgm:prSet presAssocID="{5D4B0144-07E9-4835-A296-94A3F8C66418}" presName="desTx" presStyleLbl="revTx" presStyleIdx="0" presStyleCnt="1">
        <dgm:presLayoutVars>
          <dgm:bulletEnabled val="1"/>
        </dgm:presLayoutVars>
      </dgm:prSet>
      <dgm:spPr/>
      <dgm:t>
        <a:bodyPr/>
        <a:lstStyle/>
        <a:p>
          <a:endParaRPr lang="pl-PL"/>
        </a:p>
      </dgm:t>
    </dgm:pt>
    <dgm:pt modelId="{AE4304CE-25A7-4331-8594-2EDE7CA9B37C}" type="pres">
      <dgm:prSet presAssocID="{0980D9C8-FA8C-4B2C-BED8-18235624BE80}" presName="space" presStyleCnt="0"/>
      <dgm:spPr/>
    </dgm:pt>
    <dgm:pt modelId="{0980AB6A-BE8E-4657-86E3-2BB6DCC07ECE}" type="pres">
      <dgm:prSet presAssocID="{B691399C-38AC-4F55-8BA0-DA9846AD5ED3}" presName="composite" presStyleCnt="0"/>
      <dgm:spPr/>
    </dgm:pt>
    <dgm:pt modelId="{9202D5B2-69F0-41E9-B809-3E6DE030D0A9}" type="pres">
      <dgm:prSet presAssocID="{B691399C-38AC-4F55-8BA0-DA9846AD5ED3}" presName="parTx" presStyleLbl="node1" presStyleIdx="2" presStyleCnt="3">
        <dgm:presLayoutVars>
          <dgm:chMax val="0"/>
          <dgm:chPref val="0"/>
          <dgm:bulletEnabled val="1"/>
        </dgm:presLayoutVars>
      </dgm:prSet>
      <dgm:spPr/>
      <dgm:t>
        <a:bodyPr/>
        <a:lstStyle/>
        <a:p>
          <a:endParaRPr lang="pl-PL"/>
        </a:p>
      </dgm:t>
    </dgm:pt>
    <dgm:pt modelId="{5F5A90F7-B189-4C39-AF78-881258C8794D}" type="pres">
      <dgm:prSet presAssocID="{B691399C-38AC-4F55-8BA0-DA9846AD5ED3}" presName="desTx" presStyleLbl="revTx" presStyleIdx="0" presStyleCnt="1">
        <dgm:presLayoutVars>
          <dgm:bulletEnabled val="1"/>
        </dgm:presLayoutVars>
      </dgm:prSet>
      <dgm:spPr/>
    </dgm:pt>
  </dgm:ptLst>
  <dgm:cxnLst>
    <dgm:cxn modelId="{8D9FF263-09B4-4C82-874A-C0F3FD42AFD4}" type="presOf" srcId="{3A569E9E-8218-486A-B24F-841CB7670EA0}" destId="{8092FCA5-E494-42C4-9DE8-E97BC8262BA9}" srcOrd="0" destOrd="0" presId="urn:microsoft.com/office/officeart/2005/8/layout/chevron1"/>
    <dgm:cxn modelId="{AF2EF1D1-5F4D-4BD7-9B40-284CCFEF686F}" type="presOf" srcId="{B691399C-38AC-4F55-8BA0-DA9846AD5ED3}" destId="{9202D5B2-69F0-41E9-B809-3E6DE030D0A9}" srcOrd="0" destOrd="0" presId="urn:microsoft.com/office/officeart/2005/8/layout/chevron1"/>
    <dgm:cxn modelId="{97C79FA7-8DEC-4292-86EB-FF2004C48C1B}" type="presOf" srcId="{6728E646-3FA5-401C-99FB-B8DB383472DB}" destId="{E97292DF-98E7-4C5F-852E-3A6AB0DCD8D1}" srcOrd="0" destOrd="0" presId="urn:microsoft.com/office/officeart/2005/8/layout/chevron1"/>
    <dgm:cxn modelId="{E9E5048A-3866-4C35-9B17-9C618831FBBD}" srcId="{033A6D00-7108-4623-A6A8-73A7DC588CD6}" destId="{5D4B0144-07E9-4835-A296-94A3F8C66418}" srcOrd="1" destOrd="0" parTransId="{305B3FF1-EDC9-49C2-BBE5-BD6F9BDA52D6}" sibTransId="{0980D9C8-FA8C-4B2C-BED8-18235624BE80}"/>
    <dgm:cxn modelId="{CB789BA2-38EA-4F69-A387-C22A7B475082}" srcId="{033A6D00-7108-4623-A6A8-73A7DC588CD6}" destId="{3A569E9E-8218-486A-B24F-841CB7670EA0}" srcOrd="0" destOrd="0" parTransId="{B1B97834-FFA2-4557-965E-125B59523581}" sibTransId="{741B9018-8BAF-4517-A01E-A44ACD4D94EB}"/>
    <dgm:cxn modelId="{FD3640D9-1086-4FB7-B462-D53FEF9E2263}" srcId="{5D4B0144-07E9-4835-A296-94A3F8C66418}" destId="{6728E646-3FA5-401C-99FB-B8DB383472DB}" srcOrd="0" destOrd="0" parTransId="{14808A73-FA3B-4A08-8E5C-5A1FAB3AC6D4}" sibTransId="{F7730A6B-78D7-4FAD-ABF3-B1B1EDD8C3AC}"/>
    <dgm:cxn modelId="{FC837C5D-B7DD-4D94-A0A0-EFF45BB11EA5}" type="presOf" srcId="{033A6D00-7108-4623-A6A8-73A7DC588CD6}" destId="{C8D831BD-EC0F-4A0A-89B9-3D20D7645A03}" srcOrd="0" destOrd="0" presId="urn:microsoft.com/office/officeart/2005/8/layout/chevron1"/>
    <dgm:cxn modelId="{4A71A276-E91F-4B89-80DA-BA41F999E9B6}" type="presOf" srcId="{5D4B0144-07E9-4835-A296-94A3F8C66418}" destId="{A6B4693D-A4D2-42A1-B3E7-CB3B995D7371}" srcOrd="0" destOrd="0" presId="urn:microsoft.com/office/officeart/2005/8/layout/chevron1"/>
    <dgm:cxn modelId="{0D701CEF-B972-4FF2-A90A-307D2E1ACAAF}" srcId="{033A6D00-7108-4623-A6A8-73A7DC588CD6}" destId="{B691399C-38AC-4F55-8BA0-DA9846AD5ED3}" srcOrd="2" destOrd="0" parTransId="{AC6FD879-FF2D-434A-BA37-9E38A41C419D}" sibTransId="{585651D1-E3AD-4990-A468-A2EF637B90EF}"/>
    <dgm:cxn modelId="{DE76814C-3BC7-4130-BACB-1D6199116435}" type="presParOf" srcId="{C8D831BD-EC0F-4A0A-89B9-3D20D7645A03}" destId="{FBD5082C-519E-461E-BFF7-0D98B8974FE5}" srcOrd="0" destOrd="0" presId="urn:microsoft.com/office/officeart/2005/8/layout/chevron1"/>
    <dgm:cxn modelId="{E3D5350A-A36A-449B-B357-E7F2C96BB453}" type="presParOf" srcId="{FBD5082C-519E-461E-BFF7-0D98B8974FE5}" destId="{8092FCA5-E494-42C4-9DE8-E97BC8262BA9}" srcOrd="0" destOrd="0" presId="urn:microsoft.com/office/officeart/2005/8/layout/chevron1"/>
    <dgm:cxn modelId="{4CCD6274-6BDF-4D86-9D0D-FAFCC13E1FA0}" type="presParOf" srcId="{FBD5082C-519E-461E-BFF7-0D98B8974FE5}" destId="{367C09E1-5A2F-4889-A872-64A00B56EF2A}" srcOrd="1" destOrd="0" presId="urn:microsoft.com/office/officeart/2005/8/layout/chevron1"/>
    <dgm:cxn modelId="{132BDF04-033B-4AF7-B332-B1C21D4BC915}" type="presParOf" srcId="{C8D831BD-EC0F-4A0A-89B9-3D20D7645A03}" destId="{B2A6DC17-0D0E-4074-B4F2-DEFF33E57644}" srcOrd="1" destOrd="0" presId="urn:microsoft.com/office/officeart/2005/8/layout/chevron1"/>
    <dgm:cxn modelId="{7BC31C47-FE93-4885-80C8-F6419624467E}" type="presParOf" srcId="{C8D831BD-EC0F-4A0A-89B9-3D20D7645A03}" destId="{3F6D7D82-CF84-497A-B772-C36DB52C5FC2}" srcOrd="2" destOrd="0" presId="urn:microsoft.com/office/officeart/2005/8/layout/chevron1"/>
    <dgm:cxn modelId="{D679E244-C1D3-4DD7-A243-3FE32055AA01}" type="presParOf" srcId="{3F6D7D82-CF84-497A-B772-C36DB52C5FC2}" destId="{A6B4693D-A4D2-42A1-B3E7-CB3B995D7371}" srcOrd="0" destOrd="0" presId="urn:microsoft.com/office/officeart/2005/8/layout/chevron1"/>
    <dgm:cxn modelId="{7DF63825-8991-477A-9BF2-A45F383CE02E}" type="presParOf" srcId="{3F6D7D82-CF84-497A-B772-C36DB52C5FC2}" destId="{E97292DF-98E7-4C5F-852E-3A6AB0DCD8D1}" srcOrd="1" destOrd="0" presId="urn:microsoft.com/office/officeart/2005/8/layout/chevron1"/>
    <dgm:cxn modelId="{F54AA3B6-5519-4D2F-80E0-45CC5FCD7324}" type="presParOf" srcId="{C8D831BD-EC0F-4A0A-89B9-3D20D7645A03}" destId="{AE4304CE-25A7-4331-8594-2EDE7CA9B37C}" srcOrd="3" destOrd="0" presId="urn:microsoft.com/office/officeart/2005/8/layout/chevron1"/>
    <dgm:cxn modelId="{2A05BA60-85FB-481F-BD0A-DB609AAB6625}" type="presParOf" srcId="{C8D831BD-EC0F-4A0A-89B9-3D20D7645A03}" destId="{0980AB6A-BE8E-4657-86E3-2BB6DCC07ECE}" srcOrd="4" destOrd="0" presId="urn:microsoft.com/office/officeart/2005/8/layout/chevron1"/>
    <dgm:cxn modelId="{41F87496-7EC8-4ADD-84B9-195C934AB08F}" type="presParOf" srcId="{0980AB6A-BE8E-4657-86E3-2BB6DCC07ECE}" destId="{9202D5B2-69F0-41E9-B809-3E6DE030D0A9}" srcOrd="0" destOrd="0" presId="urn:microsoft.com/office/officeart/2005/8/layout/chevron1"/>
    <dgm:cxn modelId="{F9F3456F-F664-414B-B80C-DFAFB636DBD8}" type="presParOf" srcId="{0980AB6A-BE8E-4657-86E3-2BB6DCC07ECE}" destId="{5F5A90F7-B189-4C39-AF78-881258C8794D}" srcOrd="1" destOrd="0" presId="urn:microsoft.com/office/officeart/2005/8/layout/chevro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16204F2B-1BBD-4859-A140-164A37905B3B}" type="doc">
      <dgm:prSet loTypeId="urn:microsoft.com/office/officeart/2005/8/layout/hierarchy1" loCatId="hierarchy" qsTypeId="urn:microsoft.com/office/officeart/2005/8/quickstyle/simple1" qsCatId="simple" csTypeId="urn:microsoft.com/office/officeart/2005/8/colors/colorful1" csCatId="colorful" phldr="1"/>
      <dgm:spPr/>
      <dgm:t>
        <a:bodyPr/>
        <a:lstStyle/>
        <a:p>
          <a:endParaRPr lang="pl-PL"/>
        </a:p>
      </dgm:t>
    </dgm:pt>
    <dgm:pt modelId="{9CE3E967-22FA-4D33-ADB4-BD464325B525}">
      <dgm:prSet phldrT="[Tekst]"/>
      <dgm:spPr/>
      <dgm:t>
        <a:bodyPr/>
        <a:lstStyle/>
        <a:p>
          <a:r>
            <a:rPr lang="pl-PL" dirty="0" smtClean="0"/>
            <a:t>Przekazanie sprawy do postępowania mediacyjnego</a:t>
          </a:r>
          <a:endParaRPr lang="pl-PL" dirty="0"/>
        </a:p>
      </dgm:t>
    </dgm:pt>
    <dgm:pt modelId="{293A2831-6072-4927-A08E-0A20C469599A}" type="parTrans" cxnId="{D0B22645-1BD4-4313-9CBB-C71716197210}">
      <dgm:prSet/>
      <dgm:spPr/>
      <dgm:t>
        <a:bodyPr/>
        <a:lstStyle/>
        <a:p>
          <a:endParaRPr lang="pl-PL"/>
        </a:p>
      </dgm:t>
    </dgm:pt>
    <dgm:pt modelId="{BF72077C-3016-4DBD-B422-4D0D4406742B}" type="sibTrans" cxnId="{D0B22645-1BD4-4313-9CBB-C71716197210}">
      <dgm:prSet/>
      <dgm:spPr/>
      <dgm:t>
        <a:bodyPr/>
        <a:lstStyle/>
        <a:p>
          <a:endParaRPr lang="pl-PL"/>
        </a:p>
      </dgm:t>
    </dgm:pt>
    <dgm:pt modelId="{9FF3745E-4203-4461-917D-39E20BDE1EE0}">
      <dgm:prSet phldrT="[Tekst]"/>
      <dgm:spPr/>
      <dgm:t>
        <a:bodyPr/>
        <a:lstStyle/>
        <a:p>
          <a:r>
            <a:rPr lang="pl-PL" dirty="0" smtClean="0"/>
            <a:t>Z URZĘDU,</a:t>
          </a:r>
        </a:p>
        <a:p>
          <a:r>
            <a:rPr lang="pl-PL" dirty="0" smtClean="0"/>
            <a:t>ale za zgodą pokrzywdzonego i oskarżonego</a:t>
          </a:r>
          <a:endParaRPr lang="pl-PL" dirty="0"/>
        </a:p>
      </dgm:t>
    </dgm:pt>
    <dgm:pt modelId="{EDE76B58-3409-46C3-B747-79371B29C7BF}" type="parTrans" cxnId="{CADA9D80-C1CB-40AF-8D23-646EEE33BB49}">
      <dgm:prSet/>
      <dgm:spPr/>
      <dgm:t>
        <a:bodyPr/>
        <a:lstStyle/>
        <a:p>
          <a:endParaRPr lang="pl-PL"/>
        </a:p>
      </dgm:t>
    </dgm:pt>
    <dgm:pt modelId="{E2A08495-F3A3-4290-A180-26F62124BC9E}" type="sibTrans" cxnId="{CADA9D80-C1CB-40AF-8D23-646EEE33BB49}">
      <dgm:prSet/>
      <dgm:spPr/>
      <dgm:t>
        <a:bodyPr/>
        <a:lstStyle/>
        <a:p>
          <a:endParaRPr lang="pl-PL"/>
        </a:p>
      </dgm:t>
    </dgm:pt>
    <dgm:pt modelId="{5C62A1BF-3A77-4154-B04B-67041D77F50D}">
      <dgm:prSet phldrT="[Tekst]"/>
      <dgm:spPr/>
      <dgm:t>
        <a:bodyPr/>
        <a:lstStyle/>
        <a:p>
          <a:r>
            <a:rPr lang="pl-PL" dirty="0" smtClean="0"/>
            <a:t>Z INICJATYWY</a:t>
          </a:r>
        </a:p>
        <a:p>
          <a:r>
            <a:rPr lang="pl-PL" dirty="0" smtClean="0"/>
            <a:t>pokrzywdzonego lub oskarżonego, ale za zgodą drugiej strony</a:t>
          </a:r>
          <a:endParaRPr lang="pl-PL" dirty="0"/>
        </a:p>
      </dgm:t>
    </dgm:pt>
    <dgm:pt modelId="{315D6C8A-C2E2-4558-938E-176E3961839B}" type="parTrans" cxnId="{ED8DA9F3-8E52-42B3-BADF-C14008FB56AD}">
      <dgm:prSet/>
      <dgm:spPr/>
      <dgm:t>
        <a:bodyPr/>
        <a:lstStyle/>
        <a:p>
          <a:endParaRPr lang="pl-PL"/>
        </a:p>
      </dgm:t>
    </dgm:pt>
    <dgm:pt modelId="{E64CB958-B8CF-4CAC-A4BF-916337953BC9}" type="sibTrans" cxnId="{ED8DA9F3-8E52-42B3-BADF-C14008FB56AD}">
      <dgm:prSet/>
      <dgm:spPr/>
      <dgm:t>
        <a:bodyPr/>
        <a:lstStyle/>
        <a:p>
          <a:endParaRPr lang="pl-PL"/>
        </a:p>
      </dgm:t>
    </dgm:pt>
    <dgm:pt modelId="{B1CB94FF-CBC6-4E63-B6BF-61933894A0FE}" type="pres">
      <dgm:prSet presAssocID="{16204F2B-1BBD-4859-A140-164A37905B3B}" presName="hierChild1" presStyleCnt="0">
        <dgm:presLayoutVars>
          <dgm:chPref val="1"/>
          <dgm:dir/>
          <dgm:animOne val="branch"/>
          <dgm:animLvl val="lvl"/>
          <dgm:resizeHandles/>
        </dgm:presLayoutVars>
      </dgm:prSet>
      <dgm:spPr/>
      <dgm:t>
        <a:bodyPr/>
        <a:lstStyle/>
        <a:p>
          <a:endParaRPr lang="pl-PL"/>
        </a:p>
      </dgm:t>
    </dgm:pt>
    <dgm:pt modelId="{4D0B8EE4-5EDC-4477-BC53-E28A485A7B5F}" type="pres">
      <dgm:prSet presAssocID="{9CE3E967-22FA-4D33-ADB4-BD464325B525}" presName="hierRoot1" presStyleCnt="0"/>
      <dgm:spPr/>
    </dgm:pt>
    <dgm:pt modelId="{4936B9B3-07CD-4310-AE82-13B1FD65E23A}" type="pres">
      <dgm:prSet presAssocID="{9CE3E967-22FA-4D33-ADB4-BD464325B525}" presName="composite" presStyleCnt="0"/>
      <dgm:spPr/>
    </dgm:pt>
    <dgm:pt modelId="{70357E13-0C60-45AD-924D-2F18C9054B54}" type="pres">
      <dgm:prSet presAssocID="{9CE3E967-22FA-4D33-ADB4-BD464325B525}" presName="background" presStyleLbl="node0" presStyleIdx="0" presStyleCnt="1"/>
      <dgm:spPr/>
    </dgm:pt>
    <dgm:pt modelId="{A1747FAC-7E69-4DF5-A5D1-061B49269E28}" type="pres">
      <dgm:prSet presAssocID="{9CE3E967-22FA-4D33-ADB4-BD464325B525}" presName="text" presStyleLbl="fgAcc0" presStyleIdx="0" presStyleCnt="1" custScaleX="91792" custScaleY="49611">
        <dgm:presLayoutVars>
          <dgm:chPref val="3"/>
        </dgm:presLayoutVars>
      </dgm:prSet>
      <dgm:spPr/>
      <dgm:t>
        <a:bodyPr/>
        <a:lstStyle/>
        <a:p>
          <a:endParaRPr lang="pl-PL"/>
        </a:p>
      </dgm:t>
    </dgm:pt>
    <dgm:pt modelId="{5F3548A4-039A-461B-9C84-9868EA32EA0C}" type="pres">
      <dgm:prSet presAssocID="{9CE3E967-22FA-4D33-ADB4-BD464325B525}" presName="hierChild2" presStyleCnt="0"/>
      <dgm:spPr/>
    </dgm:pt>
    <dgm:pt modelId="{690E2642-E6B8-4249-A25A-A371CB340D7E}" type="pres">
      <dgm:prSet presAssocID="{EDE76B58-3409-46C3-B747-79371B29C7BF}" presName="Name10" presStyleLbl="parChTrans1D2" presStyleIdx="0" presStyleCnt="2"/>
      <dgm:spPr/>
      <dgm:t>
        <a:bodyPr/>
        <a:lstStyle/>
        <a:p>
          <a:endParaRPr lang="pl-PL"/>
        </a:p>
      </dgm:t>
    </dgm:pt>
    <dgm:pt modelId="{25CE1862-F03B-4411-A813-D413C9D2E5C1}" type="pres">
      <dgm:prSet presAssocID="{9FF3745E-4203-4461-917D-39E20BDE1EE0}" presName="hierRoot2" presStyleCnt="0"/>
      <dgm:spPr/>
    </dgm:pt>
    <dgm:pt modelId="{4E5AB502-D95B-4A6E-BFDF-CF5467336A5E}" type="pres">
      <dgm:prSet presAssocID="{9FF3745E-4203-4461-917D-39E20BDE1EE0}" presName="composite2" presStyleCnt="0"/>
      <dgm:spPr/>
    </dgm:pt>
    <dgm:pt modelId="{DEF38D5B-D52B-460C-87A8-4A05F2279DA9}" type="pres">
      <dgm:prSet presAssocID="{9FF3745E-4203-4461-917D-39E20BDE1EE0}" presName="background2" presStyleLbl="node2" presStyleIdx="0" presStyleCnt="2"/>
      <dgm:spPr/>
    </dgm:pt>
    <dgm:pt modelId="{EE008FF6-4B8D-4F06-BD94-4B5A24FB1118}" type="pres">
      <dgm:prSet presAssocID="{9FF3745E-4203-4461-917D-39E20BDE1EE0}" presName="text2" presStyleLbl="fgAcc2" presStyleIdx="0" presStyleCnt="2" custScaleX="82589" custScaleY="73011" custLinFactNeighborX="-45645" custLinFactNeighborY="-7038">
        <dgm:presLayoutVars>
          <dgm:chPref val="3"/>
        </dgm:presLayoutVars>
      </dgm:prSet>
      <dgm:spPr/>
      <dgm:t>
        <a:bodyPr/>
        <a:lstStyle/>
        <a:p>
          <a:endParaRPr lang="pl-PL"/>
        </a:p>
      </dgm:t>
    </dgm:pt>
    <dgm:pt modelId="{55F5FAA9-92EA-423B-A4BA-717BDA8892B8}" type="pres">
      <dgm:prSet presAssocID="{9FF3745E-4203-4461-917D-39E20BDE1EE0}" presName="hierChild3" presStyleCnt="0"/>
      <dgm:spPr/>
    </dgm:pt>
    <dgm:pt modelId="{F3FCEE51-6EC1-4068-B430-80C686E93F9C}" type="pres">
      <dgm:prSet presAssocID="{315D6C8A-C2E2-4558-938E-176E3961839B}" presName="Name10" presStyleLbl="parChTrans1D2" presStyleIdx="1" presStyleCnt="2"/>
      <dgm:spPr/>
      <dgm:t>
        <a:bodyPr/>
        <a:lstStyle/>
        <a:p>
          <a:endParaRPr lang="pl-PL"/>
        </a:p>
      </dgm:t>
    </dgm:pt>
    <dgm:pt modelId="{D045B368-8E46-4767-BA89-2503A67233D2}" type="pres">
      <dgm:prSet presAssocID="{5C62A1BF-3A77-4154-B04B-67041D77F50D}" presName="hierRoot2" presStyleCnt="0"/>
      <dgm:spPr/>
    </dgm:pt>
    <dgm:pt modelId="{16101EB5-5EE0-4493-9129-98CE41BB6817}" type="pres">
      <dgm:prSet presAssocID="{5C62A1BF-3A77-4154-B04B-67041D77F50D}" presName="composite2" presStyleCnt="0"/>
      <dgm:spPr/>
    </dgm:pt>
    <dgm:pt modelId="{1FA6F843-8521-48DF-8CFD-C8DDD73413AD}" type="pres">
      <dgm:prSet presAssocID="{5C62A1BF-3A77-4154-B04B-67041D77F50D}" presName="background2" presStyleLbl="node2" presStyleIdx="1" presStyleCnt="2"/>
      <dgm:spPr/>
    </dgm:pt>
    <dgm:pt modelId="{88ABD631-8FA9-4494-A0E5-4C81FFBCC109}" type="pres">
      <dgm:prSet presAssocID="{5C62A1BF-3A77-4154-B04B-67041D77F50D}" presName="text2" presStyleLbl="fgAcc2" presStyleIdx="1" presStyleCnt="2" custScaleX="72429" custScaleY="75795" custLinFactNeighborX="44375" custLinFactNeighborY="-7038">
        <dgm:presLayoutVars>
          <dgm:chPref val="3"/>
        </dgm:presLayoutVars>
      </dgm:prSet>
      <dgm:spPr/>
      <dgm:t>
        <a:bodyPr/>
        <a:lstStyle/>
        <a:p>
          <a:endParaRPr lang="pl-PL"/>
        </a:p>
      </dgm:t>
    </dgm:pt>
    <dgm:pt modelId="{C6F04D1E-A602-4B02-A04B-6888CE743E08}" type="pres">
      <dgm:prSet presAssocID="{5C62A1BF-3A77-4154-B04B-67041D77F50D}" presName="hierChild3" presStyleCnt="0"/>
      <dgm:spPr/>
    </dgm:pt>
  </dgm:ptLst>
  <dgm:cxnLst>
    <dgm:cxn modelId="{6E2AA913-3BB7-4BD1-9E61-202D52AA8A4C}" type="presOf" srcId="{9CE3E967-22FA-4D33-ADB4-BD464325B525}" destId="{A1747FAC-7E69-4DF5-A5D1-061B49269E28}" srcOrd="0" destOrd="0" presId="urn:microsoft.com/office/officeart/2005/8/layout/hierarchy1"/>
    <dgm:cxn modelId="{A0B65EE1-C981-4430-B72E-DF8338ED9DF4}" type="presOf" srcId="{315D6C8A-C2E2-4558-938E-176E3961839B}" destId="{F3FCEE51-6EC1-4068-B430-80C686E93F9C}" srcOrd="0" destOrd="0" presId="urn:microsoft.com/office/officeart/2005/8/layout/hierarchy1"/>
    <dgm:cxn modelId="{31DFC31B-2459-4493-9C40-ACECBEA75C09}" type="presOf" srcId="{EDE76B58-3409-46C3-B747-79371B29C7BF}" destId="{690E2642-E6B8-4249-A25A-A371CB340D7E}" srcOrd="0" destOrd="0" presId="urn:microsoft.com/office/officeart/2005/8/layout/hierarchy1"/>
    <dgm:cxn modelId="{F546C0E7-2E14-41E8-B376-5469C2DB18B7}" type="presOf" srcId="{9FF3745E-4203-4461-917D-39E20BDE1EE0}" destId="{EE008FF6-4B8D-4F06-BD94-4B5A24FB1118}" srcOrd="0" destOrd="0" presId="urn:microsoft.com/office/officeart/2005/8/layout/hierarchy1"/>
    <dgm:cxn modelId="{CADA9D80-C1CB-40AF-8D23-646EEE33BB49}" srcId="{9CE3E967-22FA-4D33-ADB4-BD464325B525}" destId="{9FF3745E-4203-4461-917D-39E20BDE1EE0}" srcOrd="0" destOrd="0" parTransId="{EDE76B58-3409-46C3-B747-79371B29C7BF}" sibTransId="{E2A08495-F3A3-4290-A180-26F62124BC9E}"/>
    <dgm:cxn modelId="{B96031BA-1B56-4F1A-8C43-7DDDE82A4D08}" type="presOf" srcId="{16204F2B-1BBD-4859-A140-164A37905B3B}" destId="{B1CB94FF-CBC6-4E63-B6BF-61933894A0FE}" srcOrd="0" destOrd="0" presId="urn:microsoft.com/office/officeart/2005/8/layout/hierarchy1"/>
    <dgm:cxn modelId="{F7A5F7C8-BC9B-4257-9984-220AFE4E998B}" type="presOf" srcId="{5C62A1BF-3A77-4154-B04B-67041D77F50D}" destId="{88ABD631-8FA9-4494-A0E5-4C81FFBCC109}" srcOrd="0" destOrd="0" presId="urn:microsoft.com/office/officeart/2005/8/layout/hierarchy1"/>
    <dgm:cxn modelId="{D0B22645-1BD4-4313-9CBB-C71716197210}" srcId="{16204F2B-1BBD-4859-A140-164A37905B3B}" destId="{9CE3E967-22FA-4D33-ADB4-BD464325B525}" srcOrd="0" destOrd="0" parTransId="{293A2831-6072-4927-A08E-0A20C469599A}" sibTransId="{BF72077C-3016-4DBD-B422-4D0D4406742B}"/>
    <dgm:cxn modelId="{ED8DA9F3-8E52-42B3-BADF-C14008FB56AD}" srcId="{9CE3E967-22FA-4D33-ADB4-BD464325B525}" destId="{5C62A1BF-3A77-4154-B04B-67041D77F50D}" srcOrd="1" destOrd="0" parTransId="{315D6C8A-C2E2-4558-938E-176E3961839B}" sibTransId="{E64CB958-B8CF-4CAC-A4BF-916337953BC9}"/>
    <dgm:cxn modelId="{F1F8A582-A8E5-4584-90E5-372D35CF7D14}" type="presParOf" srcId="{B1CB94FF-CBC6-4E63-B6BF-61933894A0FE}" destId="{4D0B8EE4-5EDC-4477-BC53-E28A485A7B5F}" srcOrd="0" destOrd="0" presId="urn:microsoft.com/office/officeart/2005/8/layout/hierarchy1"/>
    <dgm:cxn modelId="{1CB06B00-DA50-4692-9DD9-AFF8DD3FF79F}" type="presParOf" srcId="{4D0B8EE4-5EDC-4477-BC53-E28A485A7B5F}" destId="{4936B9B3-07CD-4310-AE82-13B1FD65E23A}" srcOrd="0" destOrd="0" presId="urn:microsoft.com/office/officeart/2005/8/layout/hierarchy1"/>
    <dgm:cxn modelId="{70181640-5F23-47AF-BCBF-1C7222AC3AB5}" type="presParOf" srcId="{4936B9B3-07CD-4310-AE82-13B1FD65E23A}" destId="{70357E13-0C60-45AD-924D-2F18C9054B54}" srcOrd="0" destOrd="0" presId="urn:microsoft.com/office/officeart/2005/8/layout/hierarchy1"/>
    <dgm:cxn modelId="{E6A16A2F-E670-4183-8CC9-7B4BD8DEB5E4}" type="presParOf" srcId="{4936B9B3-07CD-4310-AE82-13B1FD65E23A}" destId="{A1747FAC-7E69-4DF5-A5D1-061B49269E28}" srcOrd="1" destOrd="0" presId="urn:microsoft.com/office/officeart/2005/8/layout/hierarchy1"/>
    <dgm:cxn modelId="{6A27E2E5-E90C-43E9-901D-7BDBC2304863}" type="presParOf" srcId="{4D0B8EE4-5EDC-4477-BC53-E28A485A7B5F}" destId="{5F3548A4-039A-461B-9C84-9868EA32EA0C}" srcOrd="1" destOrd="0" presId="urn:microsoft.com/office/officeart/2005/8/layout/hierarchy1"/>
    <dgm:cxn modelId="{BB479642-96C0-473C-BB07-4F78800DBD92}" type="presParOf" srcId="{5F3548A4-039A-461B-9C84-9868EA32EA0C}" destId="{690E2642-E6B8-4249-A25A-A371CB340D7E}" srcOrd="0" destOrd="0" presId="urn:microsoft.com/office/officeart/2005/8/layout/hierarchy1"/>
    <dgm:cxn modelId="{0E6C29E8-E36E-41D7-AC63-F8A3F7D90C8A}" type="presParOf" srcId="{5F3548A4-039A-461B-9C84-9868EA32EA0C}" destId="{25CE1862-F03B-4411-A813-D413C9D2E5C1}" srcOrd="1" destOrd="0" presId="urn:microsoft.com/office/officeart/2005/8/layout/hierarchy1"/>
    <dgm:cxn modelId="{B96D1505-7664-46A8-AC79-4C404B8FEB7B}" type="presParOf" srcId="{25CE1862-F03B-4411-A813-D413C9D2E5C1}" destId="{4E5AB502-D95B-4A6E-BFDF-CF5467336A5E}" srcOrd="0" destOrd="0" presId="urn:microsoft.com/office/officeart/2005/8/layout/hierarchy1"/>
    <dgm:cxn modelId="{39DC9CC1-68BF-475C-922A-3FFB71C52829}" type="presParOf" srcId="{4E5AB502-D95B-4A6E-BFDF-CF5467336A5E}" destId="{DEF38D5B-D52B-460C-87A8-4A05F2279DA9}" srcOrd="0" destOrd="0" presId="urn:microsoft.com/office/officeart/2005/8/layout/hierarchy1"/>
    <dgm:cxn modelId="{B9287C89-61B2-4661-B7D2-B83B500B320B}" type="presParOf" srcId="{4E5AB502-D95B-4A6E-BFDF-CF5467336A5E}" destId="{EE008FF6-4B8D-4F06-BD94-4B5A24FB1118}" srcOrd="1" destOrd="0" presId="urn:microsoft.com/office/officeart/2005/8/layout/hierarchy1"/>
    <dgm:cxn modelId="{AA32AABD-0526-434D-925D-3B661B902EF7}" type="presParOf" srcId="{25CE1862-F03B-4411-A813-D413C9D2E5C1}" destId="{55F5FAA9-92EA-423B-A4BA-717BDA8892B8}" srcOrd="1" destOrd="0" presId="urn:microsoft.com/office/officeart/2005/8/layout/hierarchy1"/>
    <dgm:cxn modelId="{ED16897C-F3AF-4D79-A1B8-71072E19E626}" type="presParOf" srcId="{5F3548A4-039A-461B-9C84-9868EA32EA0C}" destId="{F3FCEE51-6EC1-4068-B430-80C686E93F9C}" srcOrd="2" destOrd="0" presId="urn:microsoft.com/office/officeart/2005/8/layout/hierarchy1"/>
    <dgm:cxn modelId="{ED60D2EE-E8FB-4C4E-9214-48EE76ED919D}" type="presParOf" srcId="{5F3548A4-039A-461B-9C84-9868EA32EA0C}" destId="{D045B368-8E46-4767-BA89-2503A67233D2}" srcOrd="3" destOrd="0" presId="urn:microsoft.com/office/officeart/2005/8/layout/hierarchy1"/>
    <dgm:cxn modelId="{53E412CC-5F66-4730-A615-4564DAA2B48C}" type="presParOf" srcId="{D045B368-8E46-4767-BA89-2503A67233D2}" destId="{16101EB5-5EE0-4493-9129-98CE41BB6817}" srcOrd="0" destOrd="0" presId="urn:microsoft.com/office/officeart/2005/8/layout/hierarchy1"/>
    <dgm:cxn modelId="{58C4126C-B2F0-4F3A-94AD-32CFB95387B6}" type="presParOf" srcId="{16101EB5-5EE0-4493-9129-98CE41BB6817}" destId="{1FA6F843-8521-48DF-8CFD-C8DDD73413AD}" srcOrd="0" destOrd="0" presId="urn:microsoft.com/office/officeart/2005/8/layout/hierarchy1"/>
    <dgm:cxn modelId="{009E6614-130E-41AB-8FEC-5598E95C7676}" type="presParOf" srcId="{16101EB5-5EE0-4493-9129-98CE41BB6817}" destId="{88ABD631-8FA9-4494-A0E5-4C81FFBCC109}" srcOrd="1" destOrd="0" presId="urn:microsoft.com/office/officeart/2005/8/layout/hierarchy1"/>
    <dgm:cxn modelId="{F8868142-501D-4845-9BAF-69949BBB472B}" type="presParOf" srcId="{D045B368-8E46-4767-BA89-2503A67233D2}" destId="{C6F04D1E-A602-4B02-A04B-6888CE743E08}"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02BB057B-4A84-4280-81C3-1A7F44E00BB8}" type="doc">
      <dgm:prSet loTypeId="urn:microsoft.com/office/officeart/2005/8/layout/StepDownProcess" loCatId="process" qsTypeId="urn:microsoft.com/office/officeart/2005/8/quickstyle/simple1" qsCatId="simple" csTypeId="urn:microsoft.com/office/officeart/2005/8/colors/accent1_2" csCatId="accent1" phldr="1"/>
      <dgm:spPr/>
      <dgm:t>
        <a:bodyPr/>
        <a:lstStyle/>
        <a:p>
          <a:endParaRPr lang="pl-PL"/>
        </a:p>
      </dgm:t>
    </dgm:pt>
    <dgm:pt modelId="{4EBD3B6B-9A5D-47B9-9535-91976D636323}">
      <dgm:prSet phldrT="[Tekst]"/>
      <dgm:spPr/>
      <dgm:t>
        <a:bodyPr/>
        <a:lstStyle/>
        <a:p>
          <a:r>
            <a:rPr lang="pl-PL" dirty="0" smtClean="0"/>
            <a:t>Inicjatywa (wniosek) w sprawie skierowania sprawy do mediacji </a:t>
          </a:r>
          <a:endParaRPr lang="pl-PL" dirty="0"/>
        </a:p>
      </dgm:t>
    </dgm:pt>
    <dgm:pt modelId="{952093CF-429E-41B1-AA4F-27549F364CAC}" type="parTrans" cxnId="{1B1945AC-CA3D-4AF2-871E-1C7182B5DD43}">
      <dgm:prSet/>
      <dgm:spPr/>
      <dgm:t>
        <a:bodyPr/>
        <a:lstStyle/>
        <a:p>
          <a:endParaRPr lang="pl-PL"/>
        </a:p>
      </dgm:t>
    </dgm:pt>
    <dgm:pt modelId="{D2BAB874-DBE6-4E17-9F67-A51715F78A35}" type="sibTrans" cxnId="{1B1945AC-CA3D-4AF2-871E-1C7182B5DD43}">
      <dgm:prSet/>
      <dgm:spPr/>
      <dgm:t>
        <a:bodyPr/>
        <a:lstStyle/>
        <a:p>
          <a:endParaRPr lang="pl-PL"/>
        </a:p>
      </dgm:t>
    </dgm:pt>
    <dgm:pt modelId="{8B697542-77BE-41A4-B051-806C98CA9E2C}">
      <dgm:prSet phldrT="[Tekst]" custT="1"/>
      <dgm:spPr/>
      <dgm:t>
        <a:bodyPr/>
        <a:lstStyle/>
        <a:p>
          <a:r>
            <a:rPr lang="pl-PL" sz="1100" dirty="0" smtClean="0">
              <a:effectLst/>
              <a:latin typeface="Times New Roman"/>
            </a:rPr>
            <a:t>Sąd lub referendarz sądowy, a w postępowaniu przygotowawczym prokurator lub inny organ prowadzący to postępowanie</a:t>
          </a:r>
          <a:r>
            <a:rPr lang="pl-PL" sz="1100" dirty="0" smtClean="0">
              <a:effectLst/>
              <a:latin typeface="Times New Roman"/>
              <a:ea typeface="Calibri"/>
            </a:rPr>
            <a:t>, kierując sprawę do postępowania mediacyjnego, udostępnia mediatorowi informacje z akt sprawy jedynie w zakresie niezbędnym do przeprowadzenia tego postępowania</a:t>
          </a:r>
          <a:endParaRPr lang="pl-PL" sz="1100" dirty="0"/>
        </a:p>
      </dgm:t>
    </dgm:pt>
    <dgm:pt modelId="{04901C51-EEC9-4B21-A4E5-19CC236E4D9B}" type="parTrans" cxnId="{3855A7B2-8718-483D-BDD8-4E9FC174C699}">
      <dgm:prSet/>
      <dgm:spPr/>
      <dgm:t>
        <a:bodyPr/>
        <a:lstStyle/>
        <a:p>
          <a:endParaRPr lang="pl-PL"/>
        </a:p>
      </dgm:t>
    </dgm:pt>
    <dgm:pt modelId="{1AC6EEB1-F790-4454-9B09-458A85CBAD19}" type="sibTrans" cxnId="{3855A7B2-8718-483D-BDD8-4E9FC174C699}">
      <dgm:prSet/>
      <dgm:spPr/>
      <dgm:t>
        <a:bodyPr/>
        <a:lstStyle/>
        <a:p>
          <a:endParaRPr lang="pl-PL"/>
        </a:p>
      </dgm:t>
    </dgm:pt>
    <dgm:pt modelId="{4DCD4E57-26D1-4522-AE7E-60C4605917B9}">
      <dgm:prSet phldrT="[Tekst]"/>
      <dgm:spPr/>
      <dgm:t>
        <a:bodyPr/>
        <a:lstStyle/>
        <a:p>
          <a:r>
            <a:rPr lang="pl-PL" dirty="0" smtClean="0"/>
            <a:t>Wybór i powołanie mediatora w drodze postanowienia spośród instytucji lub osób godnych zaufania uprawnionych do prowadzenia postępowania mediacyjnego i wpisanych do wykazu prowadzonego przez prezesa sądu okręgowego lub mediatora </a:t>
          </a:r>
          <a:r>
            <a:rPr lang="pl-PL" i="1" dirty="0" smtClean="0"/>
            <a:t>ad hoc</a:t>
          </a:r>
          <a:endParaRPr lang="pl-PL" i="1" dirty="0"/>
        </a:p>
      </dgm:t>
    </dgm:pt>
    <dgm:pt modelId="{248CE202-18E9-41B2-9D3E-116439E6948B}" type="sibTrans" cxnId="{05012F53-8979-4D4C-A18C-3B7F83627BE1}">
      <dgm:prSet/>
      <dgm:spPr/>
      <dgm:t>
        <a:bodyPr/>
        <a:lstStyle/>
        <a:p>
          <a:endParaRPr lang="pl-PL"/>
        </a:p>
      </dgm:t>
    </dgm:pt>
    <dgm:pt modelId="{CBBB79D9-DE6F-407E-BA7D-030543FB3921}" type="parTrans" cxnId="{05012F53-8979-4D4C-A18C-3B7F83627BE1}">
      <dgm:prSet/>
      <dgm:spPr/>
      <dgm:t>
        <a:bodyPr/>
        <a:lstStyle/>
        <a:p>
          <a:endParaRPr lang="pl-PL"/>
        </a:p>
      </dgm:t>
    </dgm:pt>
    <dgm:pt modelId="{65174C52-790C-4E9F-B4B3-26A0BB0299BE}">
      <dgm:prSet phldrT="[Tekst]" custT="1"/>
      <dgm:spPr/>
      <dgm:t>
        <a:bodyPr/>
        <a:lstStyle/>
        <a:p>
          <a:r>
            <a:rPr lang="pl-PL" sz="1200" dirty="0" smtClean="0"/>
            <a:t>Skierowanie do postępowania mediacyjnego w drodze postanowienia, które nie podlega zaskarżeniu</a:t>
          </a:r>
          <a:endParaRPr lang="pl-PL" sz="1200" dirty="0"/>
        </a:p>
      </dgm:t>
    </dgm:pt>
    <dgm:pt modelId="{92E00A18-416F-49A9-AF07-13E9A69C13B2}" type="sibTrans" cxnId="{032B22EE-C12A-4458-BD10-347C085E866D}">
      <dgm:prSet/>
      <dgm:spPr/>
      <dgm:t>
        <a:bodyPr/>
        <a:lstStyle/>
        <a:p>
          <a:endParaRPr lang="pl-PL"/>
        </a:p>
      </dgm:t>
    </dgm:pt>
    <dgm:pt modelId="{017D29A9-7197-41C4-B996-D9ACCB97BF94}" type="parTrans" cxnId="{032B22EE-C12A-4458-BD10-347C085E866D}">
      <dgm:prSet/>
      <dgm:spPr/>
      <dgm:t>
        <a:bodyPr/>
        <a:lstStyle/>
        <a:p>
          <a:endParaRPr lang="pl-PL"/>
        </a:p>
      </dgm:t>
    </dgm:pt>
    <dgm:pt modelId="{8007B9A3-2448-4183-B38C-D37410EF3DD1}">
      <dgm:prSet phldrT="[Tekst]"/>
      <dgm:spPr/>
      <dgm:t>
        <a:bodyPr/>
        <a:lstStyle/>
        <a:p>
          <a:r>
            <a:rPr lang="pl-PL" dirty="0" smtClean="0">
              <a:effectLst/>
              <a:latin typeface="Times New Roman"/>
              <a:ea typeface="Calibri"/>
            </a:rPr>
            <a:t>Sporządzenie przez mediatora pisemnego sprawozdania i niezwłocznie przedstawienie go organowi, który skierował sprawę do takiego postępowania. W razie zawarcia ugody stanowi ona załącznik do sprawozdania </a:t>
          </a:r>
          <a:endParaRPr lang="pl-PL" dirty="0"/>
        </a:p>
      </dgm:t>
    </dgm:pt>
    <dgm:pt modelId="{03A3E442-5642-4686-82C0-B4AFC31C7130}" type="sibTrans" cxnId="{8B4D04CC-3387-4E8F-8AD4-9B7E8B216B55}">
      <dgm:prSet/>
      <dgm:spPr/>
      <dgm:t>
        <a:bodyPr/>
        <a:lstStyle/>
        <a:p>
          <a:endParaRPr lang="pl-PL"/>
        </a:p>
      </dgm:t>
    </dgm:pt>
    <dgm:pt modelId="{F2EA8373-9D8C-4BEC-B9B2-7EF0B27F1A29}" type="parTrans" cxnId="{8B4D04CC-3387-4E8F-8AD4-9B7E8B216B55}">
      <dgm:prSet/>
      <dgm:spPr/>
      <dgm:t>
        <a:bodyPr/>
        <a:lstStyle/>
        <a:p>
          <a:endParaRPr lang="pl-PL"/>
        </a:p>
      </dgm:t>
    </dgm:pt>
    <dgm:pt modelId="{C466D64C-DD1A-4ABD-8755-E969DA3F9498}" type="pres">
      <dgm:prSet presAssocID="{02BB057B-4A84-4280-81C3-1A7F44E00BB8}" presName="rootnode" presStyleCnt="0">
        <dgm:presLayoutVars>
          <dgm:chMax/>
          <dgm:chPref/>
          <dgm:dir/>
          <dgm:animLvl val="lvl"/>
        </dgm:presLayoutVars>
      </dgm:prSet>
      <dgm:spPr/>
      <dgm:t>
        <a:bodyPr/>
        <a:lstStyle/>
        <a:p>
          <a:endParaRPr lang="pl-PL"/>
        </a:p>
      </dgm:t>
    </dgm:pt>
    <dgm:pt modelId="{FA1DE950-6415-4427-A9BC-50FB3346A1B5}" type="pres">
      <dgm:prSet presAssocID="{4EBD3B6B-9A5D-47B9-9535-91976D636323}" presName="composite" presStyleCnt="0"/>
      <dgm:spPr/>
    </dgm:pt>
    <dgm:pt modelId="{8B5E4951-54E0-4E64-B481-A08C8F619875}" type="pres">
      <dgm:prSet presAssocID="{4EBD3B6B-9A5D-47B9-9535-91976D636323}" presName="bentUpArrow1" presStyleLbl="alignImgPlace1" presStyleIdx="0" presStyleCnt="2" custLinFactNeighborX="65385" custLinFactNeighborY="-14034"/>
      <dgm:spPr/>
    </dgm:pt>
    <dgm:pt modelId="{9CF41840-F644-480E-85FD-45B02C1B16B7}" type="pres">
      <dgm:prSet presAssocID="{4EBD3B6B-9A5D-47B9-9535-91976D636323}" presName="ParentText" presStyleLbl="node1" presStyleIdx="0" presStyleCnt="3" custScaleX="127032" custLinFactNeighborX="-35040" custLinFactNeighborY="7532">
        <dgm:presLayoutVars>
          <dgm:chMax val="1"/>
          <dgm:chPref val="1"/>
          <dgm:bulletEnabled val="1"/>
        </dgm:presLayoutVars>
      </dgm:prSet>
      <dgm:spPr/>
      <dgm:t>
        <a:bodyPr/>
        <a:lstStyle/>
        <a:p>
          <a:endParaRPr lang="pl-PL"/>
        </a:p>
      </dgm:t>
    </dgm:pt>
    <dgm:pt modelId="{9D89AE19-0BCD-471D-8F0D-276A0BCC11C5}" type="pres">
      <dgm:prSet presAssocID="{4EBD3B6B-9A5D-47B9-9535-91976D636323}" presName="ChildText" presStyleLbl="revTx" presStyleIdx="0" presStyleCnt="2" custScaleX="241916" custScaleY="173561" custLinFactX="-44484" custLinFactY="8384" custLinFactNeighborX="-100000" custLinFactNeighborY="100000">
        <dgm:presLayoutVars>
          <dgm:chMax val="0"/>
          <dgm:chPref val="0"/>
          <dgm:bulletEnabled val="1"/>
        </dgm:presLayoutVars>
      </dgm:prSet>
      <dgm:spPr/>
      <dgm:t>
        <a:bodyPr/>
        <a:lstStyle/>
        <a:p>
          <a:endParaRPr lang="pl-PL"/>
        </a:p>
      </dgm:t>
    </dgm:pt>
    <dgm:pt modelId="{EA4957A2-A025-4922-A39C-9615657F9B2B}" type="pres">
      <dgm:prSet presAssocID="{D2BAB874-DBE6-4E17-9F67-A51715F78A35}" presName="sibTrans" presStyleCnt="0"/>
      <dgm:spPr/>
    </dgm:pt>
    <dgm:pt modelId="{5BBFD05E-9E4B-48AA-A2F5-C953199532A2}" type="pres">
      <dgm:prSet presAssocID="{4DCD4E57-26D1-4522-AE7E-60C4605917B9}" presName="composite" presStyleCnt="0"/>
      <dgm:spPr/>
    </dgm:pt>
    <dgm:pt modelId="{97DBE2B7-B1D6-4973-9B36-701C6BE93E13}" type="pres">
      <dgm:prSet presAssocID="{4DCD4E57-26D1-4522-AE7E-60C4605917B9}" presName="bentUpArrow1" presStyleLbl="alignImgPlace1" presStyleIdx="1" presStyleCnt="2" custLinFactX="31216" custLinFactNeighborX="100000" custLinFactNeighborY="-23589"/>
      <dgm:spPr/>
    </dgm:pt>
    <dgm:pt modelId="{BF468B02-7521-4778-8A78-27E6FAE9E823}" type="pres">
      <dgm:prSet presAssocID="{4DCD4E57-26D1-4522-AE7E-60C4605917B9}" presName="ParentText" presStyleLbl="node1" presStyleIdx="1" presStyleCnt="3" custScaleX="191108" custScaleY="169766" custLinFactNeighborX="26811" custLinFactNeighborY="-42258">
        <dgm:presLayoutVars>
          <dgm:chMax val="1"/>
          <dgm:chPref val="1"/>
          <dgm:bulletEnabled val="1"/>
        </dgm:presLayoutVars>
      </dgm:prSet>
      <dgm:spPr/>
      <dgm:t>
        <a:bodyPr/>
        <a:lstStyle/>
        <a:p>
          <a:endParaRPr lang="pl-PL"/>
        </a:p>
      </dgm:t>
    </dgm:pt>
    <dgm:pt modelId="{9280AEBD-2875-4283-A6FA-5EBB7995B20B}" type="pres">
      <dgm:prSet presAssocID="{4DCD4E57-26D1-4522-AE7E-60C4605917B9}" presName="ChildText" presStyleLbl="revTx" presStyleIdx="1" presStyleCnt="2" custScaleX="221575" custLinFactX="-38562" custLinFactY="58133" custLinFactNeighborX="-100000" custLinFactNeighborY="100000">
        <dgm:presLayoutVars>
          <dgm:chMax val="0"/>
          <dgm:chPref val="0"/>
          <dgm:bulletEnabled val="1"/>
        </dgm:presLayoutVars>
      </dgm:prSet>
      <dgm:spPr/>
      <dgm:t>
        <a:bodyPr/>
        <a:lstStyle/>
        <a:p>
          <a:endParaRPr lang="pl-PL"/>
        </a:p>
      </dgm:t>
    </dgm:pt>
    <dgm:pt modelId="{84A636B9-391F-4EAE-A8F0-D271CBB8F94F}" type="pres">
      <dgm:prSet presAssocID="{248CE202-18E9-41B2-9D3E-116439E6948B}" presName="sibTrans" presStyleCnt="0"/>
      <dgm:spPr/>
    </dgm:pt>
    <dgm:pt modelId="{385CB1CE-B30D-4114-ACAA-1057C740B3D3}" type="pres">
      <dgm:prSet presAssocID="{8007B9A3-2448-4183-B38C-D37410EF3DD1}" presName="composite" presStyleCnt="0"/>
      <dgm:spPr/>
    </dgm:pt>
    <dgm:pt modelId="{13EA6D7C-28DE-4816-BC66-7D55895DFCDC}" type="pres">
      <dgm:prSet presAssocID="{8007B9A3-2448-4183-B38C-D37410EF3DD1}" presName="ParentText" presStyleLbl="node1" presStyleIdx="2" presStyleCnt="3" custScaleX="172608" custScaleY="164702" custLinFactX="2878" custLinFactNeighborX="100000" custLinFactNeighborY="-5607">
        <dgm:presLayoutVars>
          <dgm:chMax val="1"/>
          <dgm:chPref val="1"/>
          <dgm:bulletEnabled val="1"/>
        </dgm:presLayoutVars>
      </dgm:prSet>
      <dgm:spPr/>
      <dgm:t>
        <a:bodyPr/>
        <a:lstStyle/>
        <a:p>
          <a:endParaRPr lang="pl-PL"/>
        </a:p>
      </dgm:t>
    </dgm:pt>
  </dgm:ptLst>
  <dgm:cxnLst>
    <dgm:cxn modelId="{05012F53-8979-4D4C-A18C-3B7F83627BE1}" srcId="{02BB057B-4A84-4280-81C3-1A7F44E00BB8}" destId="{4DCD4E57-26D1-4522-AE7E-60C4605917B9}" srcOrd="1" destOrd="0" parTransId="{CBBB79D9-DE6F-407E-BA7D-030543FB3921}" sibTransId="{248CE202-18E9-41B2-9D3E-116439E6948B}"/>
    <dgm:cxn modelId="{1B1945AC-CA3D-4AF2-871E-1C7182B5DD43}" srcId="{02BB057B-4A84-4280-81C3-1A7F44E00BB8}" destId="{4EBD3B6B-9A5D-47B9-9535-91976D636323}" srcOrd="0" destOrd="0" parTransId="{952093CF-429E-41B1-AA4F-27549F364CAC}" sibTransId="{D2BAB874-DBE6-4E17-9F67-A51715F78A35}"/>
    <dgm:cxn modelId="{86A02508-B513-41B2-8FAA-3FA91B10D31B}" type="presOf" srcId="{4EBD3B6B-9A5D-47B9-9535-91976D636323}" destId="{9CF41840-F644-480E-85FD-45B02C1B16B7}" srcOrd="0" destOrd="0" presId="urn:microsoft.com/office/officeart/2005/8/layout/StepDownProcess"/>
    <dgm:cxn modelId="{3855A7B2-8718-483D-BDD8-4E9FC174C699}" srcId="{4DCD4E57-26D1-4522-AE7E-60C4605917B9}" destId="{8B697542-77BE-41A4-B051-806C98CA9E2C}" srcOrd="0" destOrd="0" parTransId="{04901C51-EEC9-4B21-A4E5-19CC236E4D9B}" sibTransId="{1AC6EEB1-F790-4454-9B09-458A85CBAD19}"/>
    <dgm:cxn modelId="{5681FCD2-4F33-4B98-B06E-2A623AFAAD1C}" type="presOf" srcId="{4DCD4E57-26D1-4522-AE7E-60C4605917B9}" destId="{BF468B02-7521-4778-8A78-27E6FAE9E823}" srcOrd="0" destOrd="0" presId="urn:microsoft.com/office/officeart/2005/8/layout/StepDownProcess"/>
    <dgm:cxn modelId="{A8B702AF-75B7-447F-84FB-A7815E047F01}" type="presOf" srcId="{8B697542-77BE-41A4-B051-806C98CA9E2C}" destId="{9280AEBD-2875-4283-A6FA-5EBB7995B20B}" srcOrd="0" destOrd="0" presId="urn:microsoft.com/office/officeart/2005/8/layout/StepDownProcess"/>
    <dgm:cxn modelId="{5EA8AA91-9C8F-4FF2-B516-2F58481FB954}" type="presOf" srcId="{8007B9A3-2448-4183-B38C-D37410EF3DD1}" destId="{13EA6D7C-28DE-4816-BC66-7D55895DFCDC}" srcOrd="0" destOrd="0" presId="urn:microsoft.com/office/officeart/2005/8/layout/StepDownProcess"/>
    <dgm:cxn modelId="{032B22EE-C12A-4458-BD10-347C085E866D}" srcId="{4EBD3B6B-9A5D-47B9-9535-91976D636323}" destId="{65174C52-790C-4E9F-B4B3-26A0BB0299BE}" srcOrd="0" destOrd="0" parTransId="{017D29A9-7197-41C4-B996-D9ACCB97BF94}" sibTransId="{92E00A18-416F-49A9-AF07-13E9A69C13B2}"/>
    <dgm:cxn modelId="{8B4D04CC-3387-4E8F-8AD4-9B7E8B216B55}" srcId="{02BB057B-4A84-4280-81C3-1A7F44E00BB8}" destId="{8007B9A3-2448-4183-B38C-D37410EF3DD1}" srcOrd="2" destOrd="0" parTransId="{F2EA8373-9D8C-4BEC-B9B2-7EF0B27F1A29}" sibTransId="{03A3E442-5642-4686-82C0-B4AFC31C7130}"/>
    <dgm:cxn modelId="{0C46B970-CE79-4BAE-8180-BAD8B659424D}" type="presOf" srcId="{65174C52-790C-4E9F-B4B3-26A0BB0299BE}" destId="{9D89AE19-0BCD-471D-8F0D-276A0BCC11C5}" srcOrd="0" destOrd="0" presId="urn:microsoft.com/office/officeart/2005/8/layout/StepDownProcess"/>
    <dgm:cxn modelId="{FE5EED66-E3BD-4456-A9DF-D763AAA49544}" type="presOf" srcId="{02BB057B-4A84-4280-81C3-1A7F44E00BB8}" destId="{C466D64C-DD1A-4ABD-8755-E969DA3F9498}" srcOrd="0" destOrd="0" presId="urn:microsoft.com/office/officeart/2005/8/layout/StepDownProcess"/>
    <dgm:cxn modelId="{BD74A894-379B-4D1A-96B0-9A49B41C9431}" type="presParOf" srcId="{C466D64C-DD1A-4ABD-8755-E969DA3F9498}" destId="{FA1DE950-6415-4427-A9BC-50FB3346A1B5}" srcOrd="0" destOrd="0" presId="urn:microsoft.com/office/officeart/2005/8/layout/StepDownProcess"/>
    <dgm:cxn modelId="{C3E1A083-1A29-441B-BF5B-16157AAAA657}" type="presParOf" srcId="{FA1DE950-6415-4427-A9BC-50FB3346A1B5}" destId="{8B5E4951-54E0-4E64-B481-A08C8F619875}" srcOrd="0" destOrd="0" presId="urn:microsoft.com/office/officeart/2005/8/layout/StepDownProcess"/>
    <dgm:cxn modelId="{02C8A24A-2C1C-4C95-A1F3-5BED4ED70953}" type="presParOf" srcId="{FA1DE950-6415-4427-A9BC-50FB3346A1B5}" destId="{9CF41840-F644-480E-85FD-45B02C1B16B7}" srcOrd="1" destOrd="0" presId="urn:microsoft.com/office/officeart/2005/8/layout/StepDownProcess"/>
    <dgm:cxn modelId="{36D98CF0-95BA-4FE9-9B7B-945EC7FCCB61}" type="presParOf" srcId="{FA1DE950-6415-4427-A9BC-50FB3346A1B5}" destId="{9D89AE19-0BCD-471D-8F0D-276A0BCC11C5}" srcOrd="2" destOrd="0" presId="urn:microsoft.com/office/officeart/2005/8/layout/StepDownProcess"/>
    <dgm:cxn modelId="{48C46E1D-8F72-4F7C-A9B5-C0DE4ED90A7F}" type="presParOf" srcId="{C466D64C-DD1A-4ABD-8755-E969DA3F9498}" destId="{EA4957A2-A025-4922-A39C-9615657F9B2B}" srcOrd="1" destOrd="0" presId="urn:microsoft.com/office/officeart/2005/8/layout/StepDownProcess"/>
    <dgm:cxn modelId="{5AA61218-DF76-458E-9E53-6B49189EB224}" type="presParOf" srcId="{C466D64C-DD1A-4ABD-8755-E969DA3F9498}" destId="{5BBFD05E-9E4B-48AA-A2F5-C953199532A2}" srcOrd="2" destOrd="0" presId="urn:microsoft.com/office/officeart/2005/8/layout/StepDownProcess"/>
    <dgm:cxn modelId="{89BD24D9-5A98-47C8-8C58-C76CCFD21A94}" type="presParOf" srcId="{5BBFD05E-9E4B-48AA-A2F5-C953199532A2}" destId="{97DBE2B7-B1D6-4973-9B36-701C6BE93E13}" srcOrd="0" destOrd="0" presId="urn:microsoft.com/office/officeart/2005/8/layout/StepDownProcess"/>
    <dgm:cxn modelId="{03CEC6E4-BE93-49FA-BFD9-E7E3A28301D5}" type="presParOf" srcId="{5BBFD05E-9E4B-48AA-A2F5-C953199532A2}" destId="{BF468B02-7521-4778-8A78-27E6FAE9E823}" srcOrd="1" destOrd="0" presId="urn:microsoft.com/office/officeart/2005/8/layout/StepDownProcess"/>
    <dgm:cxn modelId="{F6C2950A-F1A7-45E4-9379-1F120C83417A}" type="presParOf" srcId="{5BBFD05E-9E4B-48AA-A2F5-C953199532A2}" destId="{9280AEBD-2875-4283-A6FA-5EBB7995B20B}" srcOrd="2" destOrd="0" presId="urn:microsoft.com/office/officeart/2005/8/layout/StepDownProcess"/>
    <dgm:cxn modelId="{F77DA83B-5DBF-4BB3-817A-1A3FF8C09E18}" type="presParOf" srcId="{C466D64C-DD1A-4ABD-8755-E969DA3F9498}" destId="{84A636B9-391F-4EAE-A8F0-D271CBB8F94F}" srcOrd="3" destOrd="0" presId="urn:microsoft.com/office/officeart/2005/8/layout/StepDownProcess"/>
    <dgm:cxn modelId="{5E0CD137-E19C-41DB-AEF3-C0F5E780F90E}" type="presParOf" srcId="{C466D64C-DD1A-4ABD-8755-E969DA3F9498}" destId="{385CB1CE-B30D-4114-ACAA-1057C740B3D3}" srcOrd="4" destOrd="0" presId="urn:microsoft.com/office/officeart/2005/8/layout/StepDownProcess"/>
    <dgm:cxn modelId="{91546EFB-743F-404F-A35B-B02B7539C2D0}" type="presParOf" srcId="{385CB1CE-B30D-4114-ACAA-1057C740B3D3}" destId="{13EA6D7C-28DE-4816-BC66-7D55895DFCDC}" srcOrd="0" destOrd="0" presId="urn:microsoft.com/office/officeart/2005/8/layout/StepDown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D2145DF-8F5A-43EE-842B-70453B2EDCE6}">
      <dsp:nvSpPr>
        <dsp:cNvPr id="0" name=""/>
        <dsp:cNvSpPr/>
      </dsp:nvSpPr>
      <dsp:spPr>
        <a:xfrm>
          <a:off x="3126506" y="2030574"/>
          <a:ext cx="1744749" cy="1449139"/>
        </a:xfrm>
        <a:prstGeom prst="ellipse">
          <a:avLst/>
        </a:prstGeom>
        <a:solidFill>
          <a:schemeClr val="accent2">
            <a:shade val="80000"/>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pl-PL" sz="1600" kern="1200" dirty="0" smtClean="0"/>
            <a:t>Ustawowe określenie celów procesu</a:t>
          </a:r>
        </a:p>
        <a:p>
          <a:pPr lvl="0" algn="ctr" defTabSz="711200">
            <a:lnSpc>
              <a:spcPct val="90000"/>
            </a:lnSpc>
            <a:spcBef>
              <a:spcPct val="0"/>
            </a:spcBef>
            <a:spcAft>
              <a:spcPct val="35000"/>
            </a:spcAft>
          </a:pPr>
          <a:r>
            <a:rPr lang="pl-PL" sz="1600" kern="1200" dirty="0" smtClean="0"/>
            <a:t>art. 2 § 1 k.p.k.</a:t>
          </a:r>
          <a:endParaRPr lang="pl-PL" sz="1600" kern="1200" dirty="0"/>
        </a:p>
      </dsp:txBody>
      <dsp:txXfrm>
        <a:off x="3382019" y="2242795"/>
        <a:ext cx="1233723" cy="1024697"/>
      </dsp:txXfrm>
    </dsp:sp>
    <dsp:sp modelId="{F88D2DCA-ED93-419C-B528-B71900B9C005}">
      <dsp:nvSpPr>
        <dsp:cNvPr id="0" name=""/>
        <dsp:cNvSpPr/>
      </dsp:nvSpPr>
      <dsp:spPr>
        <a:xfrm rot="16200000">
          <a:off x="3845224" y="1502999"/>
          <a:ext cx="307313" cy="492707"/>
        </a:xfrm>
        <a:prstGeom prst="rightArrow">
          <a:avLst>
            <a:gd name="adj1" fmla="val 60000"/>
            <a:gd name="adj2" fmla="val 50000"/>
          </a:avLst>
        </a:prstGeom>
        <a:solidFill>
          <a:schemeClr val="accent2">
            <a:shade val="9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977900">
            <a:lnSpc>
              <a:spcPct val="90000"/>
            </a:lnSpc>
            <a:spcBef>
              <a:spcPct val="0"/>
            </a:spcBef>
            <a:spcAft>
              <a:spcPct val="35000"/>
            </a:spcAft>
          </a:pPr>
          <a:endParaRPr lang="pl-PL" sz="2200" kern="1200"/>
        </a:p>
      </dsp:txBody>
      <dsp:txXfrm>
        <a:off x="3891321" y="1647637"/>
        <a:ext cx="215119" cy="295625"/>
      </dsp:txXfrm>
    </dsp:sp>
    <dsp:sp modelId="{E9EE32FF-141D-4848-9D54-9173C3AC2ADD}">
      <dsp:nvSpPr>
        <dsp:cNvPr id="0" name=""/>
        <dsp:cNvSpPr/>
      </dsp:nvSpPr>
      <dsp:spPr>
        <a:xfrm>
          <a:off x="2438926" y="1598"/>
          <a:ext cx="3119910" cy="1449139"/>
        </a:xfrm>
        <a:prstGeom prst="ellipse">
          <a:avLst/>
        </a:prstGeom>
        <a:solidFill>
          <a:schemeClr val="accent2">
            <a:shade val="80000"/>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pl-PL" sz="1600" kern="1200" dirty="0" smtClean="0">
              <a:effectLst/>
              <a:latin typeface="Times New Roman"/>
              <a:ea typeface="Times New Roman"/>
            </a:rPr>
            <a:t>pociągnięcie do odpowiedzialności sprawcy przestępstwa (trafna reakcja karna)</a:t>
          </a:r>
        </a:p>
      </dsp:txBody>
      <dsp:txXfrm>
        <a:off x="2895826" y="213819"/>
        <a:ext cx="2206110" cy="1024697"/>
      </dsp:txXfrm>
    </dsp:sp>
    <dsp:sp modelId="{46E3D0C6-9BEE-40AC-8B2D-4CE9165730F7}">
      <dsp:nvSpPr>
        <dsp:cNvPr id="0" name=""/>
        <dsp:cNvSpPr/>
      </dsp:nvSpPr>
      <dsp:spPr>
        <a:xfrm rot="1306715">
          <a:off x="4899564" y="2934062"/>
          <a:ext cx="327452" cy="492707"/>
        </a:xfrm>
        <a:prstGeom prst="rightArrow">
          <a:avLst>
            <a:gd name="adj1" fmla="val 60000"/>
            <a:gd name="adj2" fmla="val 50000"/>
          </a:avLst>
        </a:prstGeom>
        <a:solidFill>
          <a:schemeClr val="accent2">
            <a:shade val="90000"/>
            <a:hueOff val="-179141"/>
            <a:satOff val="-283"/>
            <a:lumOff val="1099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977900">
            <a:lnSpc>
              <a:spcPct val="90000"/>
            </a:lnSpc>
            <a:spcBef>
              <a:spcPct val="0"/>
            </a:spcBef>
            <a:spcAft>
              <a:spcPct val="35000"/>
            </a:spcAft>
          </a:pPr>
          <a:endParaRPr lang="pl-PL" sz="2200" kern="1200"/>
        </a:p>
      </dsp:txBody>
      <dsp:txXfrm>
        <a:off x="4903070" y="3014379"/>
        <a:ext cx="229216" cy="295625"/>
      </dsp:txXfrm>
    </dsp:sp>
    <dsp:sp modelId="{23CE46E2-FB36-42F0-B75F-8CCA5417A9B1}">
      <dsp:nvSpPr>
        <dsp:cNvPr id="0" name=""/>
        <dsp:cNvSpPr/>
      </dsp:nvSpPr>
      <dsp:spPr>
        <a:xfrm>
          <a:off x="4980608" y="3046660"/>
          <a:ext cx="3122852" cy="1449139"/>
        </a:xfrm>
        <a:prstGeom prst="ellipse">
          <a:avLst/>
        </a:prstGeom>
        <a:solidFill>
          <a:schemeClr val="accent2">
            <a:shade val="80000"/>
            <a:hueOff val="-179153"/>
            <a:satOff val="2956"/>
            <a:lumOff val="12428"/>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pl-PL" sz="1600" kern="1200" dirty="0" smtClean="0">
              <a:effectLst/>
              <a:latin typeface="Times New Roman"/>
              <a:ea typeface="Times New Roman"/>
            </a:rPr>
            <a:t>uwzględnienie prawnie chronionych interesów pokrzywdzonego</a:t>
          </a:r>
          <a:endParaRPr lang="pl-PL" sz="1600" kern="1200" dirty="0"/>
        </a:p>
      </dsp:txBody>
      <dsp:txXfrm>
        <a:off x="5437939" y="3258881"/>
        <a:ext cx="2208190" cy="1024697"/>
      </dsp:txXfrm>
    </dsp:sp>
    <dsp:sp modelId="{5650F02F-8A54-4393-B60E-237E6905D046}">
      <dsp:nvSpPr>
        <dsp:cNvPr id="0" name=""/>
        <dsp:cNvSpPr/>
      </dsp:nvSpPr>
      <dsp:spPr>
        <a:xfrm rot="9516156">
          <a:off x="2682706" y="2948128"/>
          <a:ext cx="389931" cy="492707"/>
        </a:xfrm>
        <a:prstGeom prst="rightArrow">
          <a:avLst>
            <a:gd name="adj1" fmla="val 60000"/>
            <a:gd name="adj2" fmla="val 50000"/>
          </a:avLst>
        </a:prstGeom>
        <a:solidFill>
          <a:schemeClr val="accent2">
            <a:shade val="90000"/>
            <a:hueOff val="-358282"/>
            <a:satOff val="-566"/>
            <a:lumOff val="2198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977900">
            <a:lnSpc>
              <a:spcPct val="90000"/>
            </a:lnSpc>
            <a:spcBef>
              <a:spcPct val="0"/>
            </a:spcBef>
            <a:spcAft>
              <a:spcPct val="35000"/>
            </a:spcAft>
          </a:pPr>
          <a:endParaRPr lang="pl-PL" sz="2200" kern="1200"/>
        </a:p>
      </dsp:txBody>
      <dsp:txXfrm rot="10800000">
        <a:off x="2795653" y="3025330"/>
        <a:ext cx="272952" cy="295625"/>
      </dsp:txXfrm>
    </dsp:sp>
    <dsp:sp modelId="{2D2DE81C-56A1-42E2-98F4-41A816A3FF16}">
      <dsp:nvSpPr>
        <dsp:cNvPr id="0" name=""/>
        <dsp:cNvSpPr/>
      </dsp:nvSpPr>
      <dsp:spPr>
        <a:xfrm>
          <a:off x="0" y="3046660"/>
          <a:ext cx="2811576" cy="1449139"/>
        </a:xfrm>
        <a:prstGeom prst="ellipse">
          <a:avLst/>
        </a:prstGeom>
        <a:solidFill>
          <a:schemeClr val="accent2">
            <a:shade val="80000"/>
            <a:hueOff val="-358307"/>
            <a:satOff val="5912"/>
            <a:lumOff val="24856"/>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pl-PL" sz="1600" kern="1200" dirty="0" smtClean="0">
              <a:effectLst/>
              <a:latin typeface="Times New Roman"/>
              <a:ea typeface="Times New Roman"/>
            </a:rPr>
            <a:t>rozstrzygnięcie sprawy w rozsądnym terminie</a:t>
          </a:r>
          <a:endParaRPr lang="pl-PL" sz="1600" kern="1200" dirty="0"/>
        </a:p>
      </dsp:txBody>
      <dsp:txXfrm>
        <a:off x="411746" y="3258881"/>
        <a:ext cx="1988084" cy="102469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3FCEE51-6EC1-4068-B430-80C686E93F9C}">
      <dsp:nvSpPr>
        <dsp:cNvPr id="0" name=""/>
        <dsp:cNvSpPr/>
      </dsp:nvSpPr>
      <dsp:spPr>
        <a:xfrm>
          <a:off x="4224127" y="818013"/>
          <a:ext cx="2511838" cy="638835"/>
        </a:xfrm>
        <a:custGeom>
          <a:avLst/>
          <a:gdLst/>
          <a:ahLst/>
          <a:cxnLst/>
          <a:rect l="0" t="0" r="0" b="0"/>
          <a:pathLst>
            <a:path>
              <a:moveTo>
                <a:pt x="0" y="0"/>
              </a:moveTo>
              <a:lnTo>
                <a:pt x="0" y="398401"/>
              </a:lnTo>
              <a:lnTo>
                <a:pt x="2511838" y="398401"/>
              </a:lnTo>
              <a:lnTo>
                <a:pt x="2511838" y="638835"/>
              </a:lnTo>
            </a:path>
          </a:pathLst>
        </a:custGeom>
        <a:noFill/>
        <a:ln w="19050"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90E2642-E6B8-4249-A25A-A371CB340D7E}">
      <dsp:nvSpPr>
        <dsp:cNvPr id="0" name=""/>
        <dsp:cNvSpPr/>
      </dsp:nvSpPr>
      <dsp:spPr>
        <a:xfrm>
          <a:off x="1811173" y="818013"/>
          <a:ext cx="2412953" cy="638835"/>
        </a:xfrm>
        <a:custGeom>
          <a:avLst/>
          <a:gdLst/>
          <a:ahLst/>
          <a:cxnLst/>
          <a:rect l="0" t="0" r="0" b="0"/>
          <a:pathLst>
            <a:path>
              <a:moveTo>
                <a:pt x="2412953" y="0"/>
              </a:moveTo>
              <a:lnTo>
                <a:pt x="2412953" y="398401"/>
              </a:lnTo>
              <a:lnTo>
                <a:pt x="0" y="398401"/>
              </a:lnTo>
              <a:lnTo>
                <a:pt x="0" y="638835"/>
              </a:lnTo>
            </a:path>
          </a:pathLst>
        </a:custGeom>
        <a:noFill/>
        <a:ln w="19050"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0357E13-0C60-45AD-924D-2F18C9054B54}">
      <dsp:nvSpPr>
        <dsp:cNvPr id="0" name=""/>
        <dsp:cNvSpPr/>
      </dsp:nvSpPr>
      <dsp:spPr>
        <a:xfrm>
          <a:off x="3032945" y="386"/>
          <a:ext cx="2382364" cy="817626"/>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1747FAC-7E69-4DF5-A5D1-061B49269E28}">
      <dsp:nvSpPr>
        <dsp:cNvPr id="0" name=""/>
        <dsp:cNvSpPr/>
      </dsp:nvSpPr>
      <dsp:spPr>
        <a:xfrm>
          <a:off x="3321322" y="274344"/>
          <a:ext cx="2382364" cy="817626"/>
        </a:xfrm>
        <a:prstGeom prst="roundRect">
          <a:avLst>
            <a:gd name="adj" fmla="val 10000"/>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pl-PL" sz="1400" kern="1200" dirty="0" smtClean="0"/>
            <a:t>Przekazanie sprawy do postępowania mediacyjnego</a:t>
          </a:r>
          <a:endParaRPr lang="pl-PL" sz="1400" kern="1200" dirty="0"/>
        </a:p>
      </dsp:txBody>
      <dsp:txXfrm>
        <a:off x="3345269" y="298291"/>
        <a:ext cx="2334470" cy="769732"/>
      </dsp:txXfrm>
    </dsp:sp>
    <dsp:sp modelId="{DEF38D5B-D52B-460C-87A8-4A05F2279DA9}">
      <dsp:nvSpPr>
        <dsp:cNvPr id="0" name=""/>
        <dsp:cNvSpPr/>
      </dsp:nvSpPr>
      <dsp:spPr>
        <a:xfrm>
          <a:off x="739418" y="1456848"/>
          <a:ext cx="2143509" cy="1203276"/>
        </a:xfrm>
        <a:prstGeom prst="roundRect">
          <a:avLst>
            <a:gd name="adj" fmla="val 10000"/>
          </a:avLst>
        </a:prstGeom>
        <a:solidFill>
          <a:schemeClr val="accent2">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E008FF6-4B8D-4F06-BD94-4B5A24FB1118}">
      <dsp:nvSpPr>
        <dsp:cNvPr id="0" name=""/>
        <dsp:cNvSpPr/>
      </dsp:nvSpPr>
      <dsp:spPr>
        <a:xfrm>
          <a:off x="1027795" y="1730807"/>
          <a:ext cx="2143509" cy="1203276"/>
        </a:xfrm>
        <a:prstGeom prst="roundRect">
          <a:avLst>
            <a:gd name="adj" fmla="val 10000"/>
          </a:avLst>
        </a:prstGeom>
        <a:solidFill>
          <a:schemeClr val="lt1">
            <a:alpha val="90000"/>
            <a:hueOff val="0"/>
            <a:satOff val="0"/>
            <a:lumOff val="0"/>
            <a:alphaOff val="0"/>
          </a:schemeClr>
        </a:solidFill>
        <a:ln w="1905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pl-PL" sz="1400" kern="1200" dirty="0" smtClean="0"/>
            <a:t>Z URZĘDU,</a:t>
          </a:r>
        </a:p>
        <a:p>
          <a:pPr lvl="0" algn="ctr" defTabSz="622300">
            <a:lnSpc>
              <a:spcPct val="90000"/>
            </a:lnSpc>
            <a:spcBef>
              <a:spcPct val="0"/>
            </a:spcBef>
            <a:spcAft>
              <a:spcPct val="35000"/>
            </a:spcAft>
          </a:pPr>
          <a:r>
            <a:rPr lang="pl-PL" sz="1400" kern="1200" dirty="0" smtClean="0"/>
            <a:t>ale za zgodą pokrzywdzonego i oskarżonego</a:t>
          </a:r>
          <a:endParaRPr lang="pl-PL" sz="1400" kern="1200" dirty="0"/>
        </a:p>
      </dsp:txBody>
      <dsp:txXfrm>
        <a:off x="1063038" y="1766050"/>
        <a:ext cx="2073023" cy="1132790"/>
      </dsp:txXfrm>
    </dsp:sp>
    <dsp:sp modelId="{1FA6F843-8521-48DF-8CFD-C8DDD73413AD}">
      <dsp:nvSpPr>
        <dsp:cNvPr id="0" name=""/>
        <dsp:cNvSpPr/>
      </dsp:nvSpPr>
      <dsp:spPr>
        <a:xfrm>
          <a:off x="5796056" y="1456848"/>
          <a:ext cx="1879817" cy="1249158"/>
        </a:xfrm>
        <a:prstGeom prst="roundRect">
          <a:avLst>
            <a:gd name="adj" fmla="val 10000"/>
          </a:avLst>
        </a:prstGeom>
        <a:solidFill>
          <a:schemeClr val="accent2">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8ABD631-8FA9-4494-A0E5-4C81FFBCC109}">
      <dsp:nvSpPr>
        <dsp:cNvPr id="0" name=""/>
        <dsp:cNvSpPr/>
      </dsp:nvSpPr>
      <dsp:spPr>
        <a:xfrm>
          <a:off x="6084433" y="1730807"/>
          <a:ext cx="1879817" cy="1249158"/>
        </a:xfrm>
        <a:prstGeom prst="roundRect">
          <a:avLst>
            <a:gd name="adj" fmla="val 10000"/>
          </a:avLst>
        </a:prstGeom>
        <a:solidFill>
          <a:schemeClr val="lt1">
            <a:alpha val="90000"/>
            <a:hueOff val="0"/>
            <a:satOff val="0"/>
            <a:lumOff val="0"/>
            <a:alphaOff val="0"/>
          </a:schemeClr>
        </a:solidFill>
        <a:ln w="1905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pl-PL" sz="1400" kern="1200" dirty="0" smtClean="0"/>
            <a:t>Z INICJATYWY</a:t>
          </a:r>
        </a:p>
        <a:p>
          <a:pPr lvl="0" algn="ctr" defTabSz="622300">
            <a:lnSpc>
              <a:spcPct val="90000"/>
            </a:lnSpc>
            <a:spcBef>
              <a:spcPct val="0"/>
            </a:spcBef>
            <a:spcAft>
              <a:spcPct val="35000"/>
            </a:spcAft>
          </a:pPr>
          <a:r>
            <a:rPr lang="pl-PL" sz="1400" kern="1200" dirty="0" smtClean="0"/>
            <a:t>pokrzywdzonego lub oskarżonego, ale za zgodą drugiej strony</a:t>
          </a:r>
          <a:endParaRPr lang="pl-PL" sz="1400" kern="1200" dirty="0"/>
        </a:p>
      </dsp:txBody>
      <dsp:txXfrm>
        <a:off x="6121020" y="1767394"/>
        <a:ext cx="1806643" cy="1175984"/>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B5E4951-54E0-4E64-B481-A08C8F619875}">
      <dsp:nvSpPr>
        <dsp:cNvPr id="0" name=""/>
        <dsp:cNvSpPr/>
      </dsp:nvSpPr>
      <dsp:spPr>
        <a:xfrm rot="5400000">
          <a:off x="2325830" y="976552"/>
          <a:ext cx="798249" cy="908778"/>
        </a:xfrm>
        <a:prstGeom prst="bentUpArrow">
          <a:avLst>
            <a:gd name="adj1" fmla="val 32840"/>
            <a:gd name="adj2" fmla="val 25000"/>
            <a:gd name="adj3" fmla="val 35780"/>
          </a:avLst>
        </a:prstGeom>
        <a:solidFill>
          <a:schemeClr val="accent1">
            <a:tint val="50000"/>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9CF41840-F644-480E-85FD-45B02C1B16B7}">
      <dsp:nvSpPr>
        <dsp:cNvPr id="0" name=""/>
        <dsp:cNvSpPr/>
      </dsp:nvSpPr>
      <dsp:spPr>
        <a:xfrm>
          <a:off x="867651" y="274549"/>
          <a:ext cx="1707032" cy="940603"/>
        </a:xfrm>
        <a:prstGeom prst="roundRect">
          <a:avLst>
            <a:gd name="adj" fmla="val 1667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pl-PL" sz="1100" kern="1200" dirty="0" smtClean="0"/>
            <a:t>Inicjatywa (wniosek) w sprawie skierowania sprawy do mediacji </a:t>
          </a:r>
          <a:endParaRPr lang="pl-PL" sz="1100" kern="1200" dirty="0"/>
        </a:p>
      </dsp:txBody>
      <dsp:txXfrm>
        <a:off x="913576" y="320474"/>
        <a:ext cx="1615182" cy="848753"/>
      </dsp:txXfrm>
    </dsp:sp>
    <dsp:sp modelId="{9D89AE19-0BCD-471D-8F0D-276A0BCC11C5}">
      <dsp:nvSpPr>
        <dsp:cNvPr id="0" name=""/>
        <dsp:cNvSpPr/>
      </dsp:nvSpPr>
      <dsp:spPr>
        <a:xfrm>
          <a:off x="758321" y="837768"/>
          <a:ext cx="2364338" cy="131947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5720" tIns="45720" rIns="45720" bIns="45720" numCol="1" spcCol="1270" anchor="ctr" anchorCtr="0">
          <a:noAutofit/>
        </a:bodyPr>
        <a:lstStyle/>
        <a:p>
          <a:pPr marL="114300" lvl="1" indent="-114300" algn="l" defTabSz="533400">
            <a:lnSpc>
              <a:spcPct val="90000"/>
            </a:lnSpc>
            <a:spcBef>
              <a:spcPct val="0"/>
            </a:spcBef>
            <a:spcAft>
              <a:spcPct val="15000"/>
            </a:spcAft>
            <a:buChar char="••"/>
          </a:pPr>
          <a:r>
            <a:rPr lang="pl-PL" sz="1200" kern="1200" dirty="0" smtClean="0"/>
            <a:t>Skierowanie do postępowania mediacyjnego w drodze postanowienia, które nie podlega zaskarżeniu</a:t>
          </a:r>
          <a:endParaRPr lang="pl-PL" sz="1200" kern="1200" dirty="0"/>
        </a:p>
      </dsp:txBody>
      <dsp:txXfrm>
        <a:off x="758321" y="837768"/>
        <a:ext cx="2364338" cy="1319475"/>
      </dsp:txXfrm>
    </dsp:sp>
    <dsp:sp modelId="{97DBE2B7-B1D6-4973-9B36-701C6BE93E13}">
      <dsp:nvSpPr>
        <dsp:cNvPr id="0" name=""/>
        <dsp:cNvSpPr/>
      </dsp:nvSpPr>
      <dsp:spPr>
        <a:xfrm rot="5400000">
          <a:off x="4888807" y="2284998"/>
          <a:ext cx="798249" cy="908778"/>
        </a:xfrm>
        <a:prstGeom prst="bentUpArrow">
          <a:avLst>
            <a:gd name="adj1" fmla="val 32840"/>
            <a:gd name="adj2" fmla="val 25000"/>
            <a:gd name="adj3" fmla="val 35780"/>
          </a:avLst>
        </a:prstGeom>
        <a:solidFill>
          <a:schemeClr val="accent1">
            <a:tint val="50000"/>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F468B02-7521-4778-8A78-27E6FAE9E823}">
      <dsp:nvSpPr>
        <dsp:cNvPr id="0" name=""/>
        <dsp:cNvSpPr/>
      </dsp:nvSpPr>
      <dsp:spPr>
        <a:xfrm>
          <a:off x="3232991" y="862831"/>
          <a:ext cx="2568074" cy="1596825"/>
        </a:xfrm>
        <a:prstGeom prst="roundRect">
          <a:avLst>
            <a:gd name="adj" fmla="val 1667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pl-PL" sz="1100" kern="1200" dirty="0" smtClean="0"/>
            <a:t>Wybór i powołanie mediatora w drodze postanowienia spośród instytucji lub osób godnych zaufania uprawnionych do prowadzenia postępowania mediacyjnego i wpisanych do wykazu prowadzonego przez prezesa sądu okręgowego lub mediatora </a:t>
          </a:r>
          <a:r>
            <a:rPr lang="pl-PL" sz="1100" i="1" kern="1200" dirty="0" smtClean="0"/>
            <a:t>ad hoc</a:t>
          </a:r>
          <a:endParaRPr lang="pl-PL" sz="1100" i="1" kern="1200" dirty="0"/>
        </a:p>
      </dsp:txBody>
      <dsp:txXfrm>
        <a:off x="3310956" y="940796"/>
        <a:ext cx="2412144" cy="1440895"/>
      </dsp:txXfrm>
    </dsp:sp>
    <dsp:sp modelId="{9280AEBD-2875-4283-A6FA-5EBB7995B20B}">
      <dsp:nvSpPr>
        <dsp:cNvPr id="0" name=""/>
        <dsp:cNvSpPr/>
      </dsp:nvSpPr>
      <dsp:spPr>
        <a:xfrm>
          <a:off x="2880318" y="2880316"/>
          <a:ext cx="2165538" cy="76023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1910" tIns="41910" rIns="41910" bIns="41910" numCol="1" spcCol="1270" anchor="ctr" anchorCtr="0">
          <a:noAutofit/>
        </a:bodyPr>
        <a:lstStyle/>
        <a:p>
          <a:pPr marL="57150" lvl="1" indent="-57150" algn="l" defTabSz="488950">
            <a:lnSpc>
              <a:spcPct val="90000"/>
            </a:lnSpc>
            <a:spcBef>
              <a:spcPct val="0"/>
            </a:spcBef>
            <a:spcAft>
              <a:spcPct val="15000"/>
            </a:spcAft>
            <a:buChar char="••"/>
          </a:pPr>
          <a:r>
            <a:rPr lang="pl-PL" sz="1100" kern="1200" dirty="0" smtClean="0">
              <a:effectLst/>
              <a:latin typeface="Times New Roman"/>
            </a:rPr>
            <a:t>Sąd lub referendarz sądowy, a w postępowaniu przygotowawczym prokurator lub inny organ prowadzący to postępowanie</a:t>
          </a:r>
          <a:r>
            <a:rPr lang="pl-PL" sz="1100" kern="1200" dirty="0" smtClean="0">
              <a:effectLst/>
              <a:latin typeface="Times New Roman"/>
              <a:ea typeface="Calibri"/>
            </a:rPr>
            <a:t>, kierując sprawę do postępowania mediacyjnego, udostępnia mediatorowi informacje z akt sprawy jedynie w zakresie niezbędnym do przeprowadzenia tego postępowania</a:t>
          </a:r>
          <a:endParaRPr lang="pl-PL" sz="1100" kern="1200" dirty="0"/>
        </a:p>
      </dsp:txBody>
      <dsp:txXfrm>
        <a:off x="2880318" y="2880316"/>
        <a:ext cx="2165538" cy="760237"/>
      </dsp:txXfrm>
    </dsp:sp>
    <dsp:sp modelId="{13EA6D7C-28DE-4816-BC66-7D55895DFCDC}">
      <dsp:nvSpPr>
        <dsp:cNvPr id="0" name=""/>
        <dsp:cNvSpPr/>
      </dsp:nvSpPr>
      <dsp:spPr>
        <a:xfrm>
          <a:off x="5745421" y="2592290"/>
          <a:ext cx="2319474" cy="1549192"/>
        </a:xfrm>
        <a:prstGeom prst="roundRect">
          <a:avLst>
            <a:gd name="adj" fmla="val 1667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pl-PL" sz="1100" kern="1200" dirty="0" smtClean="0">
              <a:effectLst/>
              <a:latin typeface="Times New Roman"/>
              <a:ea typeface="Calibri"/>
            </a:rPr>
            <a:t>Sporządzenie przez mediatora pisemnego sprawozdania i niezwłocznie przedstawienie go organowi, który skierował sprawę do takiego postępowania. W razie zawarcia ugody stanowi ona załącznik do sprawozdania </a:t>
          </a:r>
          <a:endParaRPr lang="pl-PL" sz="1100" kern="1200" dirty="0"/>
        </a:p>
      </dsp:txBody>
      <dsp:txXfrm>
        <a:off x="5821060" y="2667929"/>
        <a:ext cx="2168196" cy="1397914"/>
      </dsp:txXfrm>
    </dsp:sp>
  </dsp:spTree>
</dsp:drawing>
</file>

<file path=ppt/diagrams/layout1.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ierarchy6">
  <dgm:title val=""/>
  <dgm:desc val=""/>
  <dgm:catLst>
    <dgm:cat type="hierarchy" pri="3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 modelId="4">
          <dgm:prSet phldr="1"/>
        </dgm:pt>
        <dgm:pt modelId="5">
          <dgm:prSet phldr="1"/>
        </dgm:pt>
        <dgm:pt modelId="6">
          <dgm:prSet phldr="1"/>
        </dgm:pt>
      </dgm:ptLst>
      <dgm:cxnLst>
        <dgm:cxn modelId="7" srcId="0" destId="1" srcOrd="0" destOrd="0"/>
        <dgm:cxn modelId="8" srcId="1" destId="2" srcOrd="0" destOrd="0"/>
        <dgm:cxn modelId="9" srcId="1" destId="3" srcOrd="1" destOrd="0"/>
        <dgm:cxn modelId="23" srcId="2" destId="21" srcOrd="0" destOrd="0"/>
        <dgm:cxn modelId="24" srcId="2" destId="22" srcOrd="1" destOrd="0"/>
        <dgm:cxn modelId="33" srcId="3" destId="31" srcOrd="0" destOrd="0"/>
        <dgm:cxn modelId="10" srcId="0" destId="4" srcOrd="1" destOrd="0"/>
        <dgm:cxn modelId="11" srcId="0" destId="5" srcOrd="2" destOrd="0"/>
        <dgm:cxn modelId="12" srcId="0" destId="6" srcOrd="3" destOrd="0"/>
      </dgm:cxnLst>
      <dgm:bg/>
      <dgm:whole/>
    </dgm:dataModel>
  </dgm:sampData>
  <dgm:styleData>
    <dgm:dataModel>
      <dgm:ptLst>
        <dgm:pt modelId="0" type="doc"/>
        <dgm:pt modelId="1"/>
        <dgm:pt modelId="11"/>
        <dgm:pt modelId="12"/>
        <dgm:pt modelId="2"/>
        <dgm:pt modelId="3"/>
      </dgm:ptLst>
      <dgm:cxnLst>
        <dgm:cxn modelId="4" srcId="0" destId="1" srcOrd="0" destOrd="0"/>
        <dgm:cxn modelId="13" srcId="1" destId="11" srcOrd="0" destOrd="0"/>
        <dgm:cxn modelId="14" srcId="1" destId="12" srcOrd="1" destOrd="0"/>
        <dgm:cxn modelId="5" srcId="0" destId="2" srcOrd="1" destOrd="0"/>
        <dgm:cxn modelId="6" srcId="0" destId="3" srcOrd="2" destOrd="0"/>
      </dgm:cxnLst>
      <dgm:bg/>
      <dgm:whole/>
    </dgm:dataModel>
  </dgm:styleData>
  <dgm:clrData>
    <dgm:dataModel>
      <dgm:ptLst>
        <dgm:pt modelId="0" type="doc"/>
        <dgm:pt modelId="1"/>
        <dgm:pt modelId="2"/>
        <dgm:pt modelId="21"/>
        <dgm:pt modelId="211"/>
        <dgm:pt modelId="3"/>
        <dgm:pt modelId="31"/>
        <dgm:pt modelId="311"/>
        <dgm:pt modelId="4"/>
        <dgm:pt modelId="5"/>
        <dgm:pt modelId="6"/>
        <dgm:pt modelId="7"/>
      </dgm:ptLst>
      <dgm:cxnLst>
        <dgm:cxn modelId="8" srcId="0" destId="1" srcOrd="0" destOrd="0"/>
        <dgm:cxn modelId="9" srcId="1" destId="2" srcOrd="0" destOrd="0"/>
        <dgm:cxn modelId="10" srcId="1" destId="3" srcOrd="1" destOrd="0"/>
        <dgm:cxn modelId="23" srcId="2" destId="21" srcOrd="0" destOrd="0"/>
        <dgm:cxn modelId="24" srcId="21" destId="211" srcOrd="0" destOrd="0"/>
        <dgm:cxn modelId="33" srcId="3" destId="31" srcOrd="0" destOrd="0"/>
        <dgm:cxn modelId="34" srcId="31" destId="311" srcOrd="0" destOrd="0"/>
        <dgm:cxn modelId="11" srcId="0" destId="4" srcOrd="1" destOrd="0"/>
        <dgm:cxn modelId="12" srcId="0" destId="5" srcOrd="2" destOrd="0"/>
        <dgm:cxn modelId="13" srcId="0" destId="6" srcOrd="3" destOrd="0"/>
        <dgm:cxn modelId="14" srcId="0" destId="7" srcOrd="4" destOrd="0"/>
      </dgm:cxnLst>
      <dgm:bg/>
      <dgm:whole/>
    </dgm:dataModel>
  </dgm:clrData>
  <dgm:layoutNode name="mainComposite">
    <dgm:varLst>
      <dgm:chPref val="1"/>
      <dgm:dir/>
      <dgm:animOne val="branch"/>
      <dgm:animLvl val="lvl"/>
      <dgm:resizeHandles val="exact"/>
    </dgm:varLst>
    <dgm:alg type="composite">
      <dgm:param type="vertAlign" val="mid"/>
      <dgm:param type="horzAlign" val="ctr"/>
    </dgm:alg>
    <dgm:shape xmlns:r="http://schemas.openxmlformats.org/officeDocument/2006/relationships" r:blip="">
      <dgm:adjLst/>
    </dgm:shape>
    <dgm:presOf/>
    <dgm:choose name="Name0">
      <dgm:if name="Name1" axis="ch" ptType="node" func="cnt" op="gte" val="2">
        <dgm:choose name="Name2">
          <dgm:if name="Name3" func="var" arg="dir" op="equ" val="norm">
            <dgm:constrLst>
              <dgm:constr type="l" for="ch" forName="hierFlow" refType="w" fact="0.3"/>
              <dgm:constr type="t" for="ch" forName="hierFlow"/>
              <dgm:constr type="r" for="ch" forName="hierFlow" refType="w" fact="0.98"/>
              <dgm:constr type="b" for="ch" forName="hierFlow" refType="h" fact="0.98"/>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if>
          <dgm:else name="Name4">
            <dgm:constrLst>
              <dgm:constr type="l" for="ch" forName="hierFlow" refType="w" fact="0.02"/>
              <dgm:constr type="t" for="ch" forName="hierFlow"/>
              <dgm:constr type="r" for="ch" forName="hierFlow" refType="w" fact="0.7"/>
              <dgm:constr type="b" for="ch" forName="hierFlow" refType="h" fact="0.98"/>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else>
        </dgm:choose>
      </dgm:if>
      <dgm:else name="Name5">
        <dgm:constrLst>
          <dgm:constr type="l" for="ch" forName="hierFlow"/>
          <dgm:constr type="t" for="ch" forName="hierFlow"/>
          <dgm:constr type="r" for="ch" forName="hierFlow" refType="w"/>
          <dgm:constr type="b" for="ch" forName="hierFlow" refType="h"/>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else>
    </dgm:choose>
    <dgm:ruleLst/>
    <dgm:layoutNode name="hierFlow">
      <dgm:alg type="lin">
        <dgm:param type="linDir" val="fromT"/>
        <dgm:param type="nodeVertAlign" val="t"/>
        <dgm:param type="vertAlign" val="t"/>
        <dgm:param type="nodeHorzAlign" val="ctr"/>
        <dgm:param type="fallback" val="2D"/>
      </dgm:alg>
      <dgm:shape xmlns:r="http://schemas.openxmlformats.org/officeDocument/2006/relationships" r:blip="">
        <dgm:adjLst/>
      </dgm:shape>
      <dgm:presOf/>
      <dgm:constrLst/>
      <dgm:ruleLst/>
      <dgm:choose name="Name6">
        <dgm:if name="Name7" axis="ch" ptType="node" func="cnt" op="gte" val="2">
          <dgm:layoutNode name="firstBuf">
            <dgm:alg type="sp"/>
            <dgm:shape xmlns:r="http://schemas.openxmlformats.org/officeDocument/2006/relationships" r:blip="">
              <dgm:adjLst/>
            </dgm:shape>
            <dgm:presOf/>
            <dgm:constrLst/>
            <dgm:ruleLst/>
          </dgm:layoutNode>
        </dgm:if>
        <dgm:else name="Name8"/>
      </dgm:choose>
      <dgm:layoutNode name="hierChild1">
        <dgm:varLst>
          <dgm:chPref val="1"/>
          <dgm:animOne val="branch"/>
          <dgm:animLvl val="lvl"/>
        </dgm:varLst>
        <dgm:choose name="Name9">
          <dgm:if name="Name10" func="var" arg="dir" op="equ" val="norm">
            <dgm:alg type="hierChild">
              <dgm:param type="linDir" val="fromL"/>
              <dgm:param type="vertAlign" val="t"/>
            </dgm:alg>
          </dgm:if>
          <dgm:else name="Name11">
            <dgm:alg type="hierChild">
              <dgm:param type="linDir" val="fromR"/>
              <dgm:param type="vertAlign" val="t"/>
            </dgm:alg>
          </dgm:else>
        </dgm:choose>
        <dgm:shape xmlns:r="http://schemas.openxmlformats.org/officeDocument/2006/relationships" r:blip="">
          <dgm:adjLst/>
        </dgm:shape>
        <dgm:presOf/>
        <dgm:constrLst>
          <dgm:constr type="primFontSz" for="des" ptType="node" op="equ"/>
        </dgm:constrLst>
        <dgm:ruleLst/>
        <dgm:forEach name="Name12" axis="ch" cnt="3">
          <dgm:forEach name="Name13" axis="self" ptType="node">
            <dgm:layoutNode name="Name14">
              <dgm:alg type="hierRoot"/>
              <dgm:shape xmlns:r="http://schemas.openxmlformats.org/officeDocument/2006/relationships" r:blip="">
                <dgm:adjLst/>
              </dgm:shape>
              <dgm:presOf/>
              <dgm:constrLst/>
              <dgm:ruleLst/>
              <dgm:layoutNode name="level1Shape" styleLbl="node0">
                <dgm:varLst>
                  <dgm:chPref val="3"/>
                </dgm:varLst>
                <dgm:alg type="tx"/>
                <dgm:shape xmlns:r="http://schemas.openxmlformats.org/officeDocument/2006/relationships" type="roundRect" r:blip="">
                  <dgm:adjLst>
                    <dgm:adj idx="1" val="0.1"/>
                  </dgm:adjLst>
                </dgm:shape>
                <dgm:presOf axis="self"/>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hierChild2">
                <dgm:choose name="Name15">
                  <dgm:if name="Name16" func="var" arg="dir" op="equ" val="norm">
                    <dgm:alg type="hierChild">
                      <dgm:param type="linDir" val="fromL"/>
                    </dgm:alg>
                  </dgm:if>
                  <dgm:else name="Name17">
                    <dgm:alg type="hierChild">
                      <dgm:param type="linDir" val="fromR"/>
                    </dgm:alg>
                  </dgm:else>
                </dgm:choose>
                <dgm:shape xmlns:r="http://schemas.openxmlformats.org/officeDocument/2006/relationships" r:blip="">
                  <dgm:adjLst/>
                </dgm:shape>
                <dgm:presOf/>
                <dgm:constrLst/>
                <dgm:ruleLst/>
                <dgm:forEach name="repeat" axis="ch">
                  <dgm:forEach name="Name18" axis="self" ptType="parTrans" cnt="1">
                    <dgm:layoutNode name="Name19">
                      <dgm:alg type="conn">
                        <dgm:param type="dim" val="1D"/>
                        <dgm:param type="endSty" val="noArr"/>
                        <dgm:param type="connRout" val="bend"/>
                        <dgm:param type="begPts" val="bCtr"/>
                        <dgm:param type="endPts" val="tCtr"/>
                      </dgm:alg>
                      <dgm:shape xmlns:r="http://schemas.openxmlformats.org/officeDocument/2006/relationships" type="conn" r:blip="">
                        <dgm:adjLst/>
                      </dgm:shape>
                      <dgm:presOf axis="self"/>
                      <dgm:constrLst>
                        <dgm:constr type="w" val="1"/>
                        <dgm:constr type="h" val="1"/>
                        <dgm:constr type="begPad"/>
                        <dgm:constr type="endPad"/>
                      </dgm:constrLst>
                      <dgm:ruleLst/>
                    </dgm:layoutNode>
                  </dgm:forEach>
                  <dgm:forEach name="Name20" axis="self" ptType="node">
                    <dgm:layoutNode name="Name21">
                      <dgm:alg type="hierRoot"/>
                      <dgm:shape xmlns:r="http://schemas.openxmlformats.org/officeDocument/2006/relationships" r:blip="">
                        <dgm:adjLst/>
                      </dgm:shape>
                      <dgm:presOf/>
                      <dgm:constrLst/>
                      <dgm:ruleLst/>
                      <dgm:layoutNode name="level2Shape">
                        <dgm:alg type="tx"/>
                        <dgm:shape xmlns:r="http://schemas.openxmlformats.org/officeDocument/2006/relationships" type="roundRect" r:blip="">
                          <dgm:adjLst>
                            <dgm:adj idx="1" val="0.1"/>
                          </dgm:adjLst>
                        </dgm:shape>
                        <dgm:presOf axis="self"/>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hierChild3">
                        <dgm:choose name="Name22">
                          <dgm:if name="Name23" func="var" arg="dir" op="equ" val="norm">
                            <dgm:alg type="hierChild">
                              <dgm:param type="linDir" val="fromL"/>
                            </dgm:alg>
                          </dgm:if>
                          <dgm:else name="Name24">
                            <dgm:alg type="hierChild">
                              <dgm:param type="linDir" val="fromR"/>
                            </dgm:alg>
                          </dgm:else>
                        </dgm:choose>
                        <dgm:shape xmlns:r="http://schemas.openxmlformats.org/officeDocument/2006/relationships" r:blip="">
                          <dgm:adjLst/>
                        </dgm:shape>
                        <dgm:presOf/>
                        <dgm:constrLst/>
                        <dgm:ruleLst/>
                        <dgm:forEach name="Name25" ref="repeat"/>
                      </dgm:layoutNode>
                    </dgm:layoutNode>
                  </dgm:forEach>
                </dgm:forEach>
              </dgm:layoutNode>
            </dgm:layoutNode>
          </dgm:forEach>
        </dgm:forEach>
      </dgm:layoutNode>
    </dgm:layoutNode>
    <dgm:layoutNode name="bgShapesFlow">
      <dgm:alg type="lin">
        <dgm:param type="linDir" val="fromT"/>
        <dgm:param type="nodeVertAlign" val="t"/>
        <dgm:param type="vertAlign" val="t"/>
        <dgm:param type="nodeHorzAlign" val="ctr"/>
      </dgm:alg>
      <dgm:shape xmlns:r="http://schemas.openxmlformats.org/officeDocument/2006/relationships" r:blip="">
        <dgm:adjLst/>
      </dgm:shape>
      <dgm:presOf/>
      <dgm:constrLst>
        <dgm:constr type="userB"/>
        <dgm:constr type="w" for="ch" forName="rectComp" refType="w"/>
        <dgm:constr type="h" for="ch" forName="rectComp" refType="h"/>
        <dgm:constr type="w" for="des" forName="bgRect" refType="w"/>
        <dgm:constr type="primFontSz" for="des" forName="bgRectTx" op="equ"/>
      </dgm:constrLst>
      <dgm:ruleLst/>
      <dgm:forEach name="Name26" axis="ch" ptType="node" st="2">
        <dgm:layoutNode name="rectComp">
          <dgm:alg type="composite">
            <dgm:param type="vertAlign" val="t"/>
            <dgm:param type="horzAlign" val="ctr"/>
          </dgm:alg>
          <dgm:shape xmlns:r="http://schemas.openxmlformats.org/officeDocument/2006/relationships" r:blip="">
            <dgm:adjLst/>
          </dgm:shape>
          <dgm:presOf/>
          <dgm:choose name="Name27">
            <dgm:if name="Name28" func="var" arg="dir" op="equ" val="norm">
              <dgm:constrLst>
                <dgm:constr type="userA"/>
                <dgm:constr type="l" for="ch" forName="bgRect"/>
                <dgm:constr type="t" for="ch" forName="bgRect"/>
                <dgm:constr type="h" for="ch" forName="bgRect" refType="userA" fact="1.2"/>
                <dgm:constr type="l" for="ch" forName="bgRectTx"/>
                <dgm:constr type="t" for="ch" forName="bgRectTx"/>
                <dgm:constr type="w" for="ch" forName="bgRectTx" refType="w" refFor="ch" refForName="bgRect" fact="0.3"/>
                <dgm:constr type="h" for="ch" forName="bgRectTx" refType="h" refFor="ch" refForName="bgRect" op="equ"/>
              </dgm:constrLst>
            </dgm:if>
            <dgm:else name="Name29">
              <dgm:constrLst>
                <dgm:constr type="userA"/>
                <dgm:constr type="l" for="ch" forName="bgRect"/>
                <dgm:constr type="t" for="ch" forName="bgRect"/>
                <dgm:constr type="h" for="ch" forName="bgRect" refType="userA" fact="1.2"/>
                <dgm:constr type="r" for="ch" forName="bgRectTx" refType="w"/>
                <dgm:constr type="t" for="ch" forName="bgRectTx"/>
                <dgm:constr type="w" for="ch" forName="bgRectTx" refType="w" refFor="ch" refForName="bgRect" fact="0.3"/>
                <dgm:constr type="h" for="ch" forName="bgRectTx" refType="h" refFor="ch" refForName="bgRect" op="equ"/>
              </dgm:constrLst>
            </dgm:else>
          </dgm:choose>
          <dgm:ruleLst/>
          <dgm:layoutNode name="bgRect" styleLbl="bgShp">
            <dgm:alg type="sp"/>
            <dgm:shape xmlns:r="http://schemas.openxmlformats.org/officeDocument/2006/relationships" type="roundRect" r:blip="" zOrderOff="-999">
              <dgm:adjLst>
                <dgm:adj idx="1" val="0.1"/>
              </dgm:adjLst>
            </dgm:shape>
            <dgm:presOf axis="desOrSelf" ptType="node"/>
            <dgm:constrLst/>
            <dgm:ruleLst/>
          </dgm:layoutNode>
          <dgm:layoutNode name="bgRectTx" styleLbl="bgShp">
            <dgm:varLst>
              <dgm:bulletEnabled val="1"/>
            </dgm:varLst>
            <dgm:alg type="tx"/>
            <dgm:presOf axis="desOrSelf" ptType="node"/>
            <dgm:shape xmlns:r="http://schemas.openxmlformats.org/officeDocument/2006/relationships" type="rect" r:blip="" zOrderOff="-999" hideGeom="1">
              <dgm:adjLst/>
            </dgm:shape>
            <dgm:constrLst>
              <dgm:constr type="primFontSz" val="65"/>
            </dgm:constrLst>
            <dgm:ruleLst>
              <dgm:rule type="primFontSz" val="5" fact="NaN" max="NaN"/>
            </dgm:ruleLst>
          </dgm:layoutNode>
        </dgm:layoutNode>
        <dgm:choose name="Name30">
          <dgm:if name="Name31" axis="self" ptType="node" func="revPos" op="gte" val="2">
            <dgm:layoutNode name="spComp">
              <dgm:alg type="composite">
                <dgm:param type="vertAlign" val="t"/>
                <dgm:param type="horzAlign" val="ctr"/>
              </dgm:alg>
              <dgm:shape xmlns:r="http://schemas.openxmlformats.org/officeDocument/2006/relationships" r:blip="">
                <dgm:adjLst/>
              </dgm:shape>
              <dgm:presOf/>
              <dgm:constrLst>
                <dgm:constr type="userA"/>
                <dgm:constr type="userB"/>
                <dgm:constr type="l" for="ch" forName="vSp"/>
                <dgm:constr type="t" for="ch" forName="vSp"/>
                <dgm:constr type="h" for="ch" forName="vSp" refType="userB"/>
                <dgm:constr type="hOff" for="ch" forName="vSp" refType="userA" fact="-0.2"/>
              </dgm:constrLst>
              <dgm:ruleLst/>
              <dgm:layoutNode name="vSp">
                <dgm:alg type="sp"/>
                <dgm:shape xmlns:r="http://schemas.openxmlformats.org/officeDocument/2006/relationships" r:blip="">
                  <dgm:adjLst/>
                </dgm:shape>
                <dgm:presOf/>
                <dgm:constrLst/>
                <dgm:ruleLst/>
              </dgm:layoutNode>
            </dgm:layoutNode>
          </dgm:if>
          <dgm:else name="Name32"/>
        </dgm:choose>
      </dgm:forEach>
    </dgm:layoutNode>
  </dgm:layoutNode>
</dgm:layoutDef>
</file>

<file path=ppt/diagrams/layout4.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5.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StepDownProcess">
  <dgm:title val=""/>
  <dgm:desc val=""/>
  <dgm:catLst>
    <dgm:cat type="process" pri="1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60" srcId="0" destId="10" srcOrd="0" destOrd="0"/>
        <dgm:cxn modelId="12" srcId="10" destId="11" srcOrd="0" destOrd="0"/>
        <dgm:cxn modelId="70" srcId="0" destId="20" srcOrd="1" destOrd="0"/>
        <dgm:cxn modelId="22" srcId="20" destId="21" srcOrd="0" destOrd="0"/>
        <dgm:cxn modelId="80" srcId="0" destId="30" srcOrd="2"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tL"/>
          <dgm:param type="flowDir" val="row"/>
          <dgm:param type="off" val="off"/>
          <dgm:param type="bkpt" val="fixed"/>
          <dgm:param type="bkPtFixedVal" val="1"/>
        </dgm:alg>
      </dgm:if>
      <dgm:else name="Name2">
        <dgm:alg type="snake">
          <dgm:param type="grDir" val="tR"/>
          <dgm:param type="flowDir" val="row"/>
          <dgm:param type="off" val="off"/>
          <dgm:param type="bkpt" val="fixed"/>
          <dgm:param type="bkPtFixedVal" val="1"/>
        </dgm:alg>
      </dgm:else>
    </dgm:choose>
    <dgm:shape xmlns:r="http://schemas.openxmlformats.org/officeDocument/2006/relationships" r:blip="">
      <dgm:adjLst/>
    </dgm:shape>
    <dgm:choose name="Name3">
      <dgm:if name="Name4" func="var" arg="dir" op="equ" val="norm">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if>
      <dgm:else name="Name5">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else>
    </dgm:choose>
    <dgm:forEach name="nodesForEach" axis="ch" ptType="node">
      <dgm:layoutNode name="composite">
        <dgm:alg type="composite">
          <dgm:param type="ar" val="1.2439"/>
        </dgm:alg>
        <dgm:shape xmlns:r="http://schemas.openxmlformats.org/officeDocument/2006/relationships" r:blip="">
          <dgm:adjLst/>
        </dgm:shape>
        <dgm:choose name="Name6">
          <dgm:if name="Name7" func="var" arg="dir" op="equ" val="norm">
            <dgm:constrLst>
              <dgm:constr type="l" for="ch" forName="bentUpArrow1" refType="w" fact="0.07"/>
              <dgm:constr type="t" for="ch" forName="bentUpArrow1" refType="h" fact="0.524"/>
              <dgm:constr type="w" for="ch" forName="bentUpArrow1" refType="w" fact="0.3844"/>
              <dgm:constr type="h" for="ch" forName="bentUpArrow1" refType="h" fact="0.42"/>
              <dgm:constr type="l" for="ch" forName="ParentText" refType="w" fact="0"/>
              <dgm:constr type="t" for="ch" forName="ParentText" refType="h" fact="0"/>
              <dgm:constr type="w" for="ch" forName="ParentText" refType="w" fact="0.5684"/>
              <dgm:constr type="h" for="ch" forName="ParentText" refType="h" fact="0.4949"/>
              <dgm:constr type="l" for="ch" forName="ChildText" refType="w" refFor="ch" refForName="ParentText"/>
              <dgm:constr type="t" for="ch" forName="ChildText" refType="h" fact="0.05"/>
              <dgm:constr type="w" for="ch" forName="ChildText" refType="w" fact="0.4134"/>
              <dgm:constr type="h" for="ch" forName="ChildText" refType="h" fact="0.4"/>
              <dgm:constr type="l" for="ch" forName="FinalChildText" refType="w" refFor="ch" refForName="ParentText"/>
              <dgm:constr type="t" for="ch" forName="FinalChildText" refType="h" fact="0.05"/>
              <dgm:constr type="w" for="ch" forName="FinalChildText" refType="w" fact="0.4134"/>
              <dgm:constr type="h" for="ch" forName="FinalChildText" refType="h" fact="0.4"/>
            </dgm:constrLst>
          </dgm:if>
          <dgm:else name="Name8">
            <dgm:constrLst>
              <dgm:constr type="r" for="ch" forName="bentUpArrow1" refType="w" fact="0.97"/>
              <dgm:constr type="t" for="ch" forName="bentUpArrow1" refType="h" fact="0.524"/>
              <dgm:constr type="w" for="ch" forName="bentUpArrow1" refType="w" fact="0.3844"/>
              <dgm:constr type="h" for="ch" forName="bentUpArrow1" refType="h" fact="0.42"/>
              <dgm:constr type="l" for="ch" forName="ParentText" refType="w" fact="0.4316"/>
              <dgm:constr type="t" for="ch" forName="ParentText" refType="h" fact="0"/>
              <dgm:constr type="w" for="ch" forName="ParentText" refType="w" fact="0.5684"/>
              <dgm:constr type="h" for="ch" forName="ParentText" refType="h" fact="0.4949"/>
              <dgm:constr type="l" for="ch" forName="ChildText" refType="w" fact="0"/>
              <dgm:constr type="t" for="ch" forName="ChildText" refType="h" fact="0.05"/>
              <dgm:constr type="w" for="ch" forName="ChildText" refType="w" fact="0.4134"/>
              <dgm:constr type="h" for="ch" forName="ChildText" refType="h" fact="0.4"/>
              <dgm:constr type="l" for="ch" forName="FinalChildText" refType="w" fact="0"/>
              <dgm:constr type="t" for="ch" forName="FinalChildText" refType="h" fact="0.05"/>
              <dgm:constr type="w" for="ch" forName="FinalChildText" refType="w" fact="0.4134"/>
              <dgm:constr type="h" for="ch" forName="FinalChildText" refType="h" fact="0.4"/>
            </dgm:constrLst>
          </dgm:else>
        </dgm:choose>
        <dgm:choose name="Name9">
          <dgm:if name="Name10" axis="followSib" ptType="node" func="cnt" op="gte" val="1">
            <dgm:layoutNode name="bentUpArrow1" styleLbl="alignImgPlace1">
              <dgm:alg type="sp"/>
              <dgm:choose name="Name11">
                <dgm:if name="Name12" func="var" arg="dir" op="equ" val="norm">
                  <dgm:shape xmlns:r="http://schemas.openxmlformats.org/officeDocument/2006/relationships" rot="90" type="bentUpArrow" r:blip="">
                    <dgm:adjLst>
                      <dgm:adj idx="1" val="0.3284"/>
                      <dgm:adj idx="2" val="0.25"/>
                      <dgm:adj idx="3" val="0.3578"/>
                    </dgm:adjLst>
                  </dgm:shape>
                </dgm:if>
                <dgm:else name="Name13">
                  <dgm:shape xmlns:r="http://schemas.openxmlformats.org/officeDocument/2006/relationships" rot="180" type="bentArrow" r:blip="">
                    <dgm:adjLst>
                      <dgm:adj idx="1" val="0.3284"/>
                      <dgm:adj idx="2" val="0.25"/>
                      <dgm:adj idx="3" val="0.3578"/>
                      <dgm:adj idx="4" val="0"/>
                    </dgm:adjLst>
                  </dgm:shape>
                </dgm:else>
              </dgm:choose>
              <dgm:presOf/>
            </dgm:layoutNode>
          </dgm:if>
          <dgm:else name="Name14"/>
        </dgm:choose>
        <dgm:layoutNode name="ParentText" styleLbl="node1">
          <dgm:varLst>
            <dgm:chMax val="1"/>
            <dgm:chPref val="1"/>
            <dgm:bulletEnabled val="1"/>
          </dgm:varLst>
          <dgm:alg type="tx"/>
          <dgm:shape xmlns:r="http://schemas.openxmlformats.org/officeDocument/2006/relationships" type="roundRect" r:blip="">
            <dgm:adjLst>
              <dgm:adj idx="1" val="0.166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15">
          <dgm:if name="Name16" axis="followSib" ptType="node" func="cnt" op="equ" val="0">
            <dgm:choose name="Name17">
              <dgm:if name="Name18" axis="ch" ptType="node" func="cnt" op="gte" val="1">
                <dgm:layoutNode name="Final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9"/>
            </dgm:choose>
          </dgm:if>
          <dgm:else name="Name20">
            <dgm:layoutNode name="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3B5737C-EA9C-4EBD-8B2C-98C2A0A99BF7}" type="datetimeFigureOut">
              <a:rPr lang="pl-PL" smtClean="0"/>
              <a:t>2015-10-07</a:t>
            </a:fld>
            <a:endParaRPr lang="pl-PL"/>
          </a:p>
        </p:txBody>
      </p:sp>
      <p:sp>
        <p:nvSpPr>
          <p:cNvPr id="4" name="Symbol zastępczy obrazu slajd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pl-PL"/>
          </a:p>
        </p:txBody>
      </p:sp>
      <p:sp>
        <p:nvSpPr>
          <p:cNvPr id="5" name="Symbol zastępczy notatek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6" name="Symbol zastępczy stopki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pl-PL"/>
          </a:p>
        </p:txBody>
      </p:sp>
      <p:sp>
        <p:nvSpPr>
          <p:cNvPr id="7" name="Symbol zastępczy numeru slajd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EEBE772-CB0A-4D9E-8D0A-3AE7AAE734D6}" type="slidenum">
              <a:rPr lang="pl-PL" smtClean="0"/>
              <a:t>‹#›</a:t>
            </a:fld>
            <a:endParaRPr lang="pl-PL"/>
          </a:p>
        </p:txBody>
      </p:sp>
    </p:spTree>
    <p:extLst>
      <p:ext uri="{BB962C8B-B14F-4D97-AF65-F5344CB8AC3E}">
        <p14:creationId xmlns:p14="http://schemas.microsoft.com/office/powerpoint/2010/main" val="21860238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10"/>
          </p:nvPr>
        </p:nvSpPr>
        <p:spPr/>
        <p:txBody>
          <a:bodyPr/>
          <a:lstStyle/>
          <a:p>
            <a:fld id="{5EEBE772-CB0A-4D9E-8D0A-3AE7AAE734D6}" type="slidenum">
              <a:rPr lang="pl-PL" smtClean="0"/>
              <a:t>3</a:t>
            </a:fld>
            <a:endParaRPr lang="pl-PL"/>
          </a:p>
        </p:txBody>
      </p:sp>
    </p:spTree>
    <p:extLst>
      <p:ext uri="{BB962C8B-B14F-4D97-AF65-F5344CB8AC3E}">
        <p14:creationId xmlns:p14="http://schemas.microsoft.com/office/powerpoint/2010/main" val="16907863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10"/>
          </p:nvPr>
        </p:nvSpPr>
        <p:spPr/>
        <p:txBody>
          <a:bodyPr/>
          <a:lstStyle/>
          <a:p>
            <a:fld id="{5EEBE772-CB0A-4D9E-8D0A-3AE7AAE734D6}" type="slidenum">
              <a:rPr lang="pl-PL" smtClean="0"/>
              <a:t>4</a:t>
            </a:fld>
            <a:endParaRPr lang="pl-PL"/>
          </a:p>
        </p:txBody>
      </p:sp>
    </p:spTree>
    <p:extLst>
      <p:ext uri="{BB962C8B-B14F-4D97-AF65-F5344CB8AC3E}">
        <p14:creationId xmlns:p14="http://schemas.microsoft.com/office/powerpoint/2010/main" val="228316308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5EEBE772-CB0A-4D9E-8D0A-3AE7AAE734D6}" type="slidenum">
              <a:rPr lang="pl-PL" smtClean="0"/>
              <a:t>22</a:t>
            </a:fld>
            <a:endParaRPr lang="pl-PL"/>
          </a:p>
        </p:txBody>
      </p:sp>
    </p:spTree>
    <p:extLst>
      <p:ext uri="{BB962C8B-B14F-4D97-AF65-F5344CB8AC3E}">
        <p14:creationId xmlns:p14="http://schemas.microsoft.com/office/powerpoint/2010/main" val="9532200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ajd tytułowy">
    <p:bg>
      <p:bgRef idx="1001">
        <a:schemeClr val="bg2"/>
      </p:bgRef>
    </p:bg>
    <p:spTree>
      <p:nvGrpSpPr>
        <p:cNvPr id="1" name=""/>
        <p:cNvGrpSpPr/>
        <p:nvPr/>
      </p:nvGrpSpPr>
      <p:grpSpPr>
        <a:xfrm>
          <a:off x="0" y="0"/>
          <a:ext cx="0" cy="0"/>
          <a:chOff x="0" y="0"/>
          <a:chExt cx="0" cy="0"/>
        </a:xfrm>
      </p:grpSpPr>
      <p:sp>
        <p:nvSpPr>
          <p:cNvPr id="7" name="Prostokąt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Prostokąt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Prostokąt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ytuł 7"/>
          <p:cNvSpPr>
            <a:spLocks noGrp="1"/>
          </p:cNvSpPr>
          <p:nvPr>
            <p:ph type="ctrTitle"/>
          </p:nvPr>
        </p:nvSpPr>
        <p:spPr>
          <a:xfrm>
            <a:off x="2362200" y="4038600"/>
            <a:ext cx="6477000" cy="1828800"/>
          </a:xfrm>
        </p:spPr>
        <p:txBody>
          <a:bodyPr anchor="b"/>
          <a:lstStyle>
            <a:lvl1pPr>
              <a:defRPr cap="all" baseline="0"/>
            </a:lvl1pPr>
          </a:lstStyle>
          <a:p>
            <a:r>
              <a:rPr kumimoji="0" lang="pl-PL" smtClean="0"/>
              <a:t>Kliknij, aby edytować styl</a:t>
            </a:r>
            <a:endParaRPr kumimoji="0" lang="en-US"/>
          </a:p>
        </p:txBody>
      </p:sp>
      <p:sp>
        <p:nvSpPr>
          <p:cNvPr id="9" name="Podtytuł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pl-PL" smtClean="0"/>
              <a:t>Kliknij, aby edytować styl wzorca podtytułu</a:t>
            </a:r>
            <a:endParaRPr kumimoji="0" lang="en-US"/>
          </a:p>
        </p:txBody>
      </p:sp>
      <p:sp>
        <p:nvSpPr>
          <p:cNvPr id="28" name="Symbol zastępczy daty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EC839760-84D0-4A7A-AB59-F3F7124F7C53}" type="datetime1">
              <a:rPr lang="pl-PL" smtClean="0"/>
              <a:t>2015-10-07</a:t>
            </a:fld>
            <a:endParaRPr lang="pl-PL"/>
          </a:p>
        </p:txBody>
      </p:sp>
      <p:sp>
        <p:nvSpPr>
          <p:cNvPr id="17" name="Symbol zastępczy stopki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pl-PL"/>
          </a:p>
        </p:txBody>
      </p:sp>
      <p:sp>
        <p:nvSpPr>
          <p:cNvPr id="29" name="Symbol zastępczy numeru slajdu 28"/>
          <p:cNvSpPr>
            <a:spLocks noGrp="1"/>
          </p:cNvSpPr>
          <p:nvPr>
            <p:ph type="sldNum" sz="quarter" idx="12"/>
          </p:nvPr>
        </p:nvSpPr>
        <p:spPr>
          <a:xfrm>
            <a:off x="8001000" y="228600"/>
            <a:ext cx="838200" cy="381000"/>
          </a:xfrm>
        </p:spPr>
        <p:txBody>
          <a:bodyPr/>
          <a:lstStyle>
            <a:lvl1pPr>
              <a:defRPr>
                <a:solidFill>
                  <a:schemeClr val="tx2"/>
                </a:solidFill>
              </a:defRPr>
            </a:lvl1pPr>
          </a:lstStyle>
          <a:p>
            <a:fld id="{0931897F-8F23-433E-A660-EFF8D3EDA506}" type="slidenum">
              <a:rPr lang="pl-PL" smtClean="0"/>
              <a:t>‹#›</a:t>
            </a:fld>
            <a:endParaRPr lang="pl-PL"/>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kumimoji="0" lang="pl-PL" smtClean="0"/>
              <a:t>Kliknij, aby edytować styl</a:t>
            </a:r>
            <a:endParaRPr kumimoji="0" lang="en-US"/>
          </a:p>
        </p:txBody>
      </p:sp>
      <p:sp>
        <p:nvSpPr>
          <p:cNvPr id="3" name="Symbol zastępczy tytułu pionowego 2"/>
          <p:cNvSpPr>
            <a:spLocks noGrp="1"/>
          </p:cNvSpPr>
          <p:nvPr>
            <p:ph type="body" orient="vert" idx="1"/>
          </p:nvPr>
        </p:nvSpPr>
        <p:spPr/>
        <p:txBody>
          <a:bodyPr vert="eaVer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p:txBody>
          <a:bodyPr/>
          <a:lstStyle/>
          <a:p>
            <a:fld id="{F6E96B7A-DBCD-4974-A6B4-ED38A06A9462}" type="datetime1">
              <a:rPr lang="pl-PL" smtClean="0"/>
              <a:t>2015-10-07</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0931897F-8F23-433E-A660-EFF8D3EDA506}" type="slidenum">
              <a:rPr lang="pl-PL" smtClean="0"/>
              <a:t>‹#›</a:t>
            </a:fld>
            <a:endParaRPr lang="pl-P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ytuł pionowy i tekst">
    <p:bg>
      <p:bgRef idx="1001">
        <a:schemeClr val="bg1"/>
      </p:bgRef>
    </p:bg>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553200" y="609600"/>
            <a:ext cx="2057400" cy="5516563"/>
          </a:xfrm>
        </p:spPr>
        <p:txBody>
          <a:bodyPr vert="eaVert"/>
          <a:lstStyle/>
          <a:p>
            <a:r>
              <a:rPr kumimoji="0" lang="pl-PL" smtClean="0"/>
              <a:t>Kliknij, aby edytować styl</a:t>
            </a:r>
            <a:endParaRPr kumimoji="0" lang="en-US"/>
          </a:p>
        </p:txBody>
      </p:sp>
      <p:sp>
        <p:nvSpPr>
          <p:cNvPr id="3" name="Symbol zastępczy tytułu pionowego 2"/>
          <p:cNvSpPr>
            <a:spLocks noGrp="1"/>
          </p:cNvSpPr>
          <p:nvPr>
            <p:ph type="body" orient="vert" idx="1"/>
          </p:nvPr>
        </p:nvSpPr>
        <p:spPr>
          <a:xfrm>
            <a:off x="457200" y="609600"/>
            <a:ext cx="5562600" cy="5516564"/>
          </a:xfrm>
        </p:spPr>
        <p:txBody>
          <a:bodyPr vert="eaVer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a:xfrm>
            <a:off x="6553200" y="6248402"/>
            <a:ext cx="2209800" cy="365125"/>
          </a:xfrm>
        </p:spPr>
        <p:txBody>
          <a:bodyPr/>
          <a:lstStyle/>
          <a:p>
            <a:fld id="{26D91D69-5396-416C-A867-B45820590185}" type="datetime1">
              <a:rPr lang="pl-PL" smtClean="0"/>
              <a:t>2015-10-07</a:t>
            </a:fld>
            <a:endParaRPr lang="pl-PL"/>
          </a:p>
        </p:txBody>
      </p:sp>
      <p:sp>
        <p:nvSpPr>
          <p:cNvPr id="5" name="Symbol zastępczy stopki 4"/>
          <p:cNvSpPr>
            <a:spLocks noGrp="1"/>
          </p:cNvSpPr>
          <p:nvPr>
            <p:ph type="ftr" sz="quarter" idx="11"/>
          </p:nvPr>
        </p:nvSpPr>
        <p:spPr>
          <a:xfrm>
            <a:off x="457201" y="6248207"/>
            <a:ext cx="5573483" cy="365125"/>
          </a:xfrm>
        </p:spPr>
        <p:txBody>
          <a:bodyPr/>
          <a:lstStyle/>
          <a:p>
            <a:endParaRPr lang="pl-PL"/>
          </a:p>
        </p:txBody>
      </p:sp>
      <p:sp>
        <p:nvSpPr>
          <p:cNvPr id="7" name="Prostokąt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Prostokąt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Prostokąt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ymbol zastępczy numeru slajdu 5"/>
          <p:cNvSpPr>
            <a:spLocks noGrp="1"/>
          </p:cNvSpPr>
          <p:nvPr>
            <p:ph type="sldNum" sz="quarter" idx="12"/>
          </p:nvPr>
        </p:nvSpPr>
        <p:spPr>
          <a:xfrm rot="5400000">
            <a:off x="5989638" y="144462"/>
            <a:ext cx="533400" cy="244476"/>
          </a:xfrm>
        </p:spPr>
        <p:txBody>
          <a:bodyPr/>
          <a:lstStyle/>
          <a:p>
            <a:fld id="{0931897F-8F23-433E-A660-EFF8D3EDA506}" type="slidenum">
              <a:rPr lang="pl-PL" smtClean="0"/>
              <a:t>‹#›</a:t>
            </a:fld>
            <a:endParaRPr lang="pl-PL"/>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a:xfrm>
            <a:off x="612648" y="228600"/>
            <a:ext cx="8153400" cy="990600"/>
          </a:xfrm>
        </p:spPr>
        <p:txBody>
          <a:bodyPr/>
          <a:lstStyle/>
          <a:p>
            <a:r>
              <a:rPr kumimoji="0" lang="pl-PL" smtClean="0"/>
              <a:t>Kliknij, aby edytować styl</a:t>
            </a:r>
            <a:endParaRPr kumimoji="0" lang="en-US"/>
          </a:p>
        </p:txBody>
      </p:sp>
      <p:sp>
        <p:nvSpPr>
          <p:cNvPr id="4" name="Symbol zastępczy daty 3"/>
          <p:cNvSpPr>
            <a:spLocks noGrp="1"/>
          </p:cNvSpPr>
          <p:nvPr>
            <p:ph type="dt" sz="half" idx="10"/>
          </p:nvPr>
        </p:nvSpPr>
        <p:spPr/>
        <p:txBody>
          <a:bodyPr/>
          <a:lstStyle/>
          <a:p>
            <a:fld id="{2D5665BD-621A-41B3-89B6-A128C0C37800}" type="datetime1">
              <a:rPr lang="pl-PL" smtClean="0"/>
              <a:t>2015-10-07</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lvl1pPr>
              <a:defRPr>
                <a:solidFill>
                  <a:srgbClr val="FFFFFF"/>
                </a:solidFill>
              </a:defRPr>
            </a:lvl1pPr>
          </a:lstStyle>
          <a:p>
            <a:fld id="{0931897F-8F23-433E-A660-EFF8D3EDA506}" type="slidenum">
              <a:rPr lang="pl-PL" smtClean="0"/>
              <a:t>‹#›</a:t>
            </a:fld>
            <a:endParaRPr lang="pl-PL"/>
          </a:p>
        </p:txBody>
      </p:sp>
      <p:sp>
        <p:nvSpPr>
          <p:cNvPr id="8" name="Symbol zastępczy zawartości 7"/>
          <p:cNvSpPr>
            <a:spLocks noGrp="1"/>
          </p:cNvSpPr>
          <p:nvPr>
            <p:ph sz="quarter" idx="1"/>
          </p:nvPr>
        </p:nvSpPr>
        <p:spPr>
          <a:xfrm>
            <a:off x="612648" y="1600200"/>
            <a:ext cx="8153400" cy="4495800"/>
          </a:xfrm>
        </p:spPr>
        <p:txBody>
          <a:body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Nagłówek sekcji">
    <p:bg>
      <p:bgRef idx="1003">
        <a:schemeClr val="bg1"/>
      </p:bgRef>
    </p:bg>
    <p:spTree>
      <p:nvGrpSpPr>
        <p:cNvPr id="1" name=""/>
        <p:cNvGrpSpPr/>
        <p:nvPr/>
      </p:nvGrpSpPr>
      <p:grpSpPr>
        <a:xfrm>
          <a:off x="0" y="0"/>
          <a:ext cx="0" cy="0"/>
          <a:chOff x="0" y="0"/>
          <a:chExt cx="0" cy="0"/>
        </a:xfrm>
      </p:grpSpPr>
      <p:sp>
        <p:nvSpPr>
          <p:cNvPr id="3" name="Symbol zastępczy tekstu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pl-PL" smtClean="0"/>
              <a:t>Kliknij, aby edytować style wzorca tekstu</a:t>
            </a:r>
          </a:p>
        </p:txBody>
      </p:sp>
      <p:sp>
        <p:nvSpPr>
          <p:cNvPr id="7" name="Prostokąt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Prostokąt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Prostokąt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ytuł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pl-PL" smtClean="0"/>
              <a:t>Kliknij, aby edytować styl</a:t>
            </a:r>
            <a:endParaRPr kumimoji="0" lang="en-US"/>
          </a:p>
        </p:txBody>
      </p:sp>
      <p:sp>
        <p:nvSpPr>
          <p:cNvPr id="12" name="Symbol zastępczy daty 11"/>
          <p:cNvSpPr>
            <a:spLocks noGrp="1"/>
          </p:cNvSpPr>
          <p:nvPr>
            <p:ph type="dt" sz="half" idx="10"/>
          </p:nvPr>
        </p:nvSpPr>
        <p:spPr/>
        <p:txBody>
          <a:bodyPr/>
          <a:lstStyle/>
          <a:p>
            <a:fld id="{20F2A6EF-DFC0-422E-A59D-0A4F3C77672A}" type="datetime1">
              <a:rPr lang="pl-PL" smtClean="0"/>
              <a:t>2015-10-07</a:t>
            </a:fld>
            <a:endParaRPr lang="pl-PL"/>
          </a:p>
        </p:txBody>
      </p:sp>
      <p:sp>
        <p:nvSpPr>
          <p:cNvPr id="13" name="Symbol zastępczy numeru slajdu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0931897F-8F23-433E-A660-EFF8D3EDA506}" type="slidenum">
              <a:rPr lang="pl-PL" smtClean="0"/>
              <a:t>‹#›</a:t>
            </a:fld>
            <a:endParaRPr lang="pl-PL"/>
          </a:p>
        </p:txBody>
      </p:sp>
      <p:sp>
        <p:nvSpPr>
          <p:cNvPr id="14" name="Symbol zastępczy stopki 13"/>
          <p:cNvSpPr>
            <a:spLocks noGrp="1"/>
          </p:cNvSpPr>
          <p:nvPr>
            <p:ph type="ftr" sz="quarter" idx="12"/>
          </p:nvPr>
        </p:nvSpPr>
        <p:spPr/>
        <p:txBody>
          <a:bodyPr/>
          <a:lstStyle/>
          <a:p>
            <a:endParaRPr lang="pl-PL"/>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kumimoji="0" lang="pl-PL" smtClean="0"/>
              <a:t>Kliknij, aby edytować styl</a:t>
            </a:r>
            <a:endParaRPr kumimoji="0" lang="en-US"/>
          </a:p>
        </p:txBody>
      </p:sp>
      <p:sp>
        <p:nvSpPr>
          <p:cNvPr id="9" name="Symbol zastępczy zawartości 8"/>
          <p:cNvSpPr>
            <a:spLocks noGrp="1"/>
          </p:cNvSpPr>
          <p:nvPr>
            <p:ph sz="quarter" idx="1"/>
          </p:nvPr>
        </p:nvSpPr>
        <p:spPr>
          <a:xfrm>
            <a:off x="609600" y="1589567"/>
            <a:ext cx="3886200" cy="4572000"/>
          </a:xfrm>
        </p:spPr>
        <p:txBody>
          <a:body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11" name="Symbol zastępczy zawartości 10"/>
          <p:cNvSpPr>
            <a:spLocks noGrp="1"/>
          </p:cNvSpPr>
          <p:nvPr>
            <p:ph sz="quarter" idx="2"/>
          </p:nvPr>
        </p:nvSpPr>
        <p:spPr>
          <a:xfrm>
            <a:off x="4844901" y="1589567"/>
            <a:ext cx="3886200" cy="4572000"/>
          </a:xfrm>
        </p:spPr>
        <p:txBody>
          <a:body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8" name="Symbol zastępczy daty 7"/>
          <p:cNvSpPr>
            <a:spLocks noGrp="1"/>
          </p:cNvSpPr>
          <p:nvPr>
            <p:ph type="dt" sz="half" idx="15"/>
          </p:nvPr>
        </p:nvSpPr>
        <p:spPr/>
        <p:txBody>
          <a:bodyPr rtlCol="0"/>
          <a:lstStyle/>
          <a:p>
            <a:fld id="{A7D53BF6-5B1B-489A-A2D4-6A76B3DDDCAD}" type="datetime1">
              <a:rPr lang="pl-PL" smtClean="0"/>
              <a:t>2015-10-07</a:t>
            </a:fld>
            <a:endParaRPr lang="pl-PL"/>
          </a:p>
        </p:txBody>
      </p:sp>
      <p:sp>
        <p:nvSpPr>
          <p:cNvPr id="10" name="Symbol zastępczy numeru slajdu 9"/>
          <p:cNvSpPr>
            <a:spLocks noGrp="1"/>
          </p:cNvSpPr>
          <p:nvPr>
            <p:ph type="sldNum" sz="quarter" idx="16"/>
          </p:nvPr>
        </p:nvSpPr>
        <p:spPr/>
        <p:txBody>
          <a:bodyPr rtlCol="0"/>
          <a:lstStyle/>
          <a:p>
            <a:fld id="{0931897F-8F23-433E-A660-EFF8D3EDA506}" type="slidenum">
              <a:rPr lang="pl-PL" smtClean="0"/>
              <a:t>‹#›</a:t>
            </a:fld>
            <a:endParaRPr lang="pl-PL"/>
          </a:p>
        </p:txBody>
      </p:sp>
      <p:sp>
        <p:nvSpPr>
          <p:cNvPr id="12" name="Symbol zastępczy stopki 11"/>
          <p:cNvSpPr>
            <a:spLocks noGrp="1"/>
          </p:cNvSpPr>
          <p:nvPr>
            <p:ph type="ftr" sz="quarter" idx="17"/>
          </p:nvPr>
        </p:nvSpPr>
        <p:spPr/>
        <p:txBody>
          <a:bodyPr rtlCol="0"/>
          <a:lstStyle/>
          <a:p>
            <a:endParaRPr lang="pl-P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a:xfrm>
            <a:off x="533400" y="273050"/>
            <a:ext cx="8153400" cy="869950"/>
          </a:xfrm>
        </p:spPr>
        <p:txBody>
          <a:bodyPr anchor="ctr"/>
          <a:lstStyle>
            <a:lvl1pPr>
              <a:defRPr/>
            </a:lvl1pPr>
          </a:lstStyle>
          <a:p>
            <a:r>
              <a:rPr kumimoji="0" lang="pl-PL" smtClean="0"/>
              <a:t>Kliknij, aby edytować styl</a:t>
            </a:r>
            <a:endParaRPr kumimoji="0" lang="en-US"/>
          </a:p>
        </p:txBody>
      </p:sp>
      <p:sp>
        <p:nvSpPr>
          <p:cNvPr id="11" name="Symbol zastępczy zawartości 10"/>
          <p:cNvSpPr>
            <a:spLocks noGrp="1"/>
          </p:cNvSpPr>
          <p:nvPr>
            <p:ph sz="quarter" idx="2"/>
          </p:nvPr>
        </p:nvSpPr>
        <p:spPr>
          <a:xfrm>
            <a:off x="609600" y="2438400"/>
            <a:ext cx="3886200" cy="3581400"/>
          </a:xfrm>
        </p:spPr>
        <p:txBody>
          <a:body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13" name="Symbol zastępczy zawartości 12"/>
          <p:cNvSpPr>
            <a:spLocks noGrp="1"/>
          </p:cNvSpPr>
          <p:nvPr>
            <p:ph sz="quarter" idx="4"/>
          </p:nvPr>
        </p:nvSpPr>
        <p:spPr>
          <a:xfrm>
            <a:off x="4800600" y="2438400"/>
            <a:ext cx="3886200" cy="3581400"/>
          </a:xfrm>
        </p:spPr>
        <p:txBody>
          <a:body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10" name="Symbol zastępczy daty 9"/>
          <p:cNvSpPr>
            <a:spLocks noGrp="1"/>
          </p:cNvSpPr>
          <p:nvPr>
            <p:ph type="dt" sz="half" idx="15"/>
          </p:nvPr>
        </p:nvSpPr>
        <p:spPr/>
        <p:txBody>
          <a:bodyPr rtlCol="0"/>
          <a:lstStyle/>
          <a:p>
            <a:fld id="{3D121599-624B-438A-B3DB-3C8483D69A3A}" type="datetime1">
              <a:rPr lang="pl-PL" smtClean="0"/>
              <a:t>2015-10-07</a:t>
            </a:fld>
            <a:endParaRPr lang="pl-PL"/>
          </a:p>
        </p:txBody>
      </p:sp>
      <p:sp>
        <p:nvSpPr>
          <p:cNvPr id="12" name="Symbol zastępczy numeru slajdu 11"/>
          <p:cNvSpPr>
            <a:spLocks noGrp="1"/>
          </p:cNvSpPr>
          <p:nvPr>
            <p:ph type="sldNum" sz="quarter" idx="16"/>
          </p:nvPr>
        </p:nvSpPr>
        <p:spPr/>
        <p:txBody>
          <a:bodyPr rtlCol="0"/>
          <a:lstStyle/>
          <a:p>
            <a:fld id="{0931897F-8F23-433E-A660-EFF8D3EDA506}" type="slidenum">
              <a:rPr lang="pl-PL" smtClean="0"/>
              <a:t>‹#›</a:t>
            </a:fld>
            <a:endParaRPr lang="pl-PL"/>
          </a:p>
        </p:txBody>
      </p:sp>
      <p:sp>
        <p:nvSpPr>
          <p:cNvPr id="14" name="Symbol zastępczy stopki 13"/>
          <p:cNvSpPr>
            <a:spLocks noGrp="1"/>
          </p:cNvSpPr>
          <p:nvPr>
            <p:ph type="ftr" sz="quarter" idx="17"/>
          </p:nvPr>
        </p:nvSpPr>
        <p:spPr/>
        <p:txBody>
          <a:bodyPr rtlCol="0"/>
          <a:lstStyle/>
          <a:p>
            <a:endParaRPr lang="pl-PL"/>
          </a:p>
        </p:txBody>
      </p:sp>
      <p:sp>
        <p:nvSpPr>
          <p:cNvPr id="16" name="Symbol zastępczy tekstu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pl-PL" smtClean="0"/>
              <a:t>Kliknij, aby edytować style wzorca tekstu</a:t>
            </a:r>
          </a:p>
        </p:txBody>
      </p:sp>
      <p:sp>
        <p:nvSpPr>
          <p:cNvPr id="15" name="Symbol zastępczy tekstu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pl-PL" smtClean="0"/>
              <a:t>Kliknij, aby edytować style wzorca tekstu</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kumimoji="0" lang="pl-PL" smtClean="0"/>
              <a:t>Kliknij, aby edytować styl</a:t>
            </a:r>
            <a:endParaRPr kumimoji="0" lang="en-US"/>
          </a:p>
        </p:txBody>
      </p:sp>
      <p:sp>
        <p:nvSpPr>
          <p:cNvPr id="3" name="Symbol zastępczy daty 2"/>
          <p:cNvSpPr>
            <a:spLocks noGrp="1"/>
          </p:cNvSpPr>
          <p:nvPr>
            <p:ph type="dt" sz="half" idx="10"/>
          </p:nvPr>
        </p:nvSpPr>
        <p:spPr/>
        <p:txBody>
          <a:bodyPr/>
          <a:lstStyle/>
          <a:p>
            <a:fld id="{469A265C-DE20-42A8-A544-D452512F2970}" type="datetime1">
              <a:rPr lang="pl-PL" smtClean="0"/>
              <a:t>2015-10-07</a:t>
            </a:fld>
            <a:endParaRPr lang="pl-PL"/>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lvl1pPr>
              <a:defRPr>
                <a:solidFill>
                  <a:srgbClr val="FFFFFF"/>
                </a:solidFill>
              </a:defRPr>
            </a:lvl1pPr>
          </a:lstStyle>
          <a:p>
            <a:fld id="{0931897F-8F23-433E-A660-EFF8D3EDA506}" type="slidenum">
              <a:rPr lang="pl-PL" smtClean="0"/>
              <a:t>‹#›</a:t>
            </a:fld>
            <a:endParaRPr lang="pl-P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002A0116-2EA2-4990-8698-CA4D537D1481}" type="datetime1">
              <a:rPr lang="pl-PL" smtClean="0"/>
              <a:t>2015-10-07</a:t>
            </a:fld>
            <a:endParaRPr lang="pl-PL"/>
          </a:p>
        </p:txBody>
      </p:sp>
      <p:sp>
        <p:nvSpPr>
          <p:cNvPr id="3" name="Symbol zastępczy stopki 2"/>
          <p:cNvSpPr>
            <a:spLocks noGrp="1"/>
          </p:cNvSpPr>
          <p:nvPr>
            <p:ph type="ftr" sz="quarter" idx="11"/>
          </p:nvPr>
        </p:nvSpPr>
        <p:spPr/>
        <p:txBody>
          <a:bodyPr/>
          <a:lstStyle/>
          <a:p>
            <a:endParaRPr lang="pl-PL"/>
          </a:p>
        </p:txBody>
      </p:sp>
      <p:sp>
        <p:nvSpPr>
          <p:cNvPr id="4" name="Symbol zastępczy numeru slajdu 3"/>
          <p:cNvSpPr>
            <a:spLocks noGrp="1"/>
          </p:cNvSpPr>
          <p:nvPr>
            <p:ph type="sldNum" sz="quarter" idx="12"/>
          </p:nvPr>
        </p:nvSpPr>
        <p:spPr>
          <a:xfrm>
            <a:off x="0" y="6248400"/>
            <a:ext cx="533400" cy="381000"/>
          </a:xfrm>
        </p:spPr>
        <p:txBody>
          <a:bodyPr/>
          <a:lstStyle>
            <a:lvl1pPr>
              <a:defRPr>
                <a:solidFill>
                  <a:schemeClr val="tx2"/>
                </a:solidFill>
              </a:defRPr>
            </a:lvl1pPr>
          </a:lstStyle>
          <a:p>
            <a:fld id="{0931897F-8F23-433E-A660-EFF8D3EDA506}" type="slidenum">
              <a:rPr lang="pl-PL" smtClean="0"/>
              <a:t>‹#›</a:t>
            </a:fld>
            <a:endParaRPr lang="pl-P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609600" y="273050"/>
            <a:ext cx="8077200" cy="869950"/>
          </a:xfrm>
        </p:spPr>
        <p:txBody>
          <a:bodyPr anchor="ctr"/>
          <a:lstStyle>
            <a:lvl1pPr algn="l">
              <a:buNone/>
              <a:defRPr sz="4400" b="0"/>
            </a:lvl1pPr>
          </a:lstStyle>
          <a:p>
            <a:r>
              <a:rPr kumimoji="0" lang="pl-PL" smtClean="0"/>
              <a:t>Kliknij, aby edytować styl</a:t>
            </a:r>
            <a:endParaRPr kumimoji="0" lang="en-US"/>
          </a:p>
        </p:txBody>
      </p:sp>
      <p:sp>
        <p:nvSpPr>
          <p:cNvPr id="5" name="Symbol zastępczy daty 4"/>
          <p:cNvSpPr>
            <a:spLocks noGrp="1"/>
          </p:cNvSpPr>
          <p:nvPr>
            <p:ph type="dt" sz="half" idx="10"/>
          </p:nvPr>
        </p:nvSpPr>
        <p:spPr/>
        <p:txBody>
          <a:bodyPr/>
          <a:lstStyle/>
          <a:p>
            <a:fld id="{4AF1FAAB-4C12-445C-AB70-6CC80E659ECE}" type="datetime1">
              <a:rPr lang="pl-PL" smtClean="0"/>
              <a:t>2015-10-07</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lvl1pPr>
              <a:defRPr>
                <a:solidFill>
                  <a:srgbClr val="FFFFFF"/>
                </a:solidFill>
              </a:defRPr>
            </a:lvl1pPr>
          </a:lstStyle>
          <a:p>
            <a:fld id="{0931897F-8F23-433E-A660-EFF8D3EDA506}" type="slidenum">
              <a:rPr lang="pl-PL" smtClean="0"/>
              <a:t>‹#›</a:t>
            </a:fld>
            <a:endParaRPr lang="pl-PL"/>
          </a:p>
        </p:txBody>
      </p:sp>
      <p:sp>
        <p:nvSpPr>
          <p:cNvPr id="3" name="Symbol zastępczy tekstu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pl-PL" smtClean="0"/>
              <a:t>Kliknij, aby edytować style wzorca tekstu</a:t>
            </a:r>
          </a:p>
        </p:txBody>
      </p:sp>
      <p:sp>
        <p:nvSpPr>
          <p:cNvPr id="9" name="Symbol zastępczy zawartości 8"/>
          <p:cNvSpPr>
            <a:spLocks noGrp="1"/>
          </p:cNvSpPr>
          <p:nvPr>
            <p:ph sz="quarter" idx="1"/>
          </p:nvPr>
        </p:nvSpPr>
        <p:spPr>
          <a:xfrm>
            <a:off x="2362200" y="1752600"/>
            <a:ext cx="6400800" cy="4419600"/>
          </a:xfrm>
        </p:spPr>
        <p:txBody>
          <a:body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az z podpisem">
    <p:bg>
      <p:bgRef idx="1003">
        <a:schemeClr val="bg2"/>
      </p:bgRef>
    </p:bg>
    <p:spTree>
      <p:nvGrpSpPr>
        <p:cNvPr id="1" name=""/>
        <p:cNvGrpSpPr/>
        <p:nvPr/>
      </p:nvGrpSpPr>
      <p:grpSpPr>
        <a:xfrm>
          <a:off x="0" y="0"/>
          <a:ext cx="0" cy="0"/>
          <a:chOff x="0" y="0"/>
          <a:chExt cx="0" cy="0"/>
        </a:xfrm>
      </p:grpSpPr>
      <p:sp>
        <p:nvSpPr>
          <p:cNvPr id="4" name="Symbol zastępczy tekstu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pl-PL" smtClean="0"/>
              <a:t>Kliknij, aby edytować style wzorca tekstu</a:t>
            </a:r>
          </a:p>
        </p:txBody>
      </p:sp>
      <p:sp>
        <p:nvSpPr>
          <p:cNvPr id="8" name="Prostokąt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Prostokąt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Prostokąt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ytuł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pl-PL" smtClean="0"/>
              <a:t>Kliknij, aby edytować styl</a:t>
            </a:r>
            <a:endParaRPr kumimoji="0" lang="en-US"/>
          </a:p>
        </p:txBody>
      </p:sp>
      <p:sp>
        <p:nvSpPr>
          <p:cNvPr id="11" name="Prostokąt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ymbol zastępczy daty 11"/>
          <p:cNvSpPr>
            <a:spLocks noGrp="1"/>
          </p:cNvSpPr>
          <p:nvPr>
            <p:ph type="dt" sz="half" idx="10"/>
          </p:nvPr>
        </p:nvSpPr>
        <p:spPr>
          <a:xfrm>
            <a:off x="6248400" y="6248400"/>
            <a:ext cx="2667000" cy="365125"/>
          </a:xfrm>
        </p:spPr>
        <p:txBody>
          <a:bodyPr rtlCol="0"/>
          <a:lstStyle/>
          <a:p>
            <a:fld id="{0AF79105-E42F-40B6-B357-2DEE1130CA2E}" type="datetime1">
              <a:rPr lang="pl-PL" smtClean="0"/>
              <a:t>2015-10-07</a:t>
            </a:fld>
            <a:endParaRPr lang="pl-PL"/>
          </a:p>
        </p:txBody>
      </p:sp>
      <p:sp>
        <p:nvSpPr>
          <p:cNvPr id="13" name="Symbol zastępczy numeru slajdu 12"/>
          <p:cNvSpPr>
            <a:spLocks noGrp="1"/>
          </p:cNvSpPr>
          <p:nvPr>
            <p:ph type="sldNum" sz="quarter" idx="11"/>
          </p:nvPr>
        </p:nvSpPr>
        <p:spPr>
          <a:xfrm>
            <a:off x="0" y="4667249"/>
            <a:ext cx="1447800" cy="663578"/>
          </a:xfrm>
        </p:spPr>
        <p:txBody>
          <a:bodyPr rtlCol="0"/>
          <a:lstStyle>
            <a:lvl1pPr>
              <a:defRPr sz="2800"/>
            </a:lvl1pPr>
          </a:lstStyle>
          <a:p>
            <a:fld id="{0931897F-8F23-433E-A660-EFF8D3EDA506}" type="slidenum">
              <a:rPr lang="pl-PL" smtClean="0"/>
              <a:t>‹#›</a:t>
            </a:fld>
            <a:endParaRPr lang="pl-PL"/>
          </a:p>
        </p:txBody>
      </p:sp>
      <p:sp>
        <p:nvSpPr>
          <p:cNvPr id="14" name="Symbol zastępczy stopki 13"/>
          <p:cNvSpPr>
            <a:spLocks noGrp="1"/>
          </p:cNvSpPr>
          <p:nvPr>
            <p:ph type="ftr" sz="quarter" idx="12"/>
          </p:nvPr>
        </p:nvSpPr>
        <p:spPr>
          <a:xfrm>
            <a:off x="1600200" y="6248206"/>
            <a:ext cx="4572000" cy="365125"/>
          </a:xfrm>
        </p:spPr>
        <p:txBody>
          <a:bodyPr rtlCol="0"/>
          <a:lstStyle/>
          <a:p>
            <a:endParaRPr lang="pl-PL"/>
          </a:p>
        </p:txBody>
      </p:sp>
      <p:sp>
        <p:nvSpPr>
          <p:cNvPr id="3" name="Symbol zastępczy obrazu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pl-PL" smtClean="0"/>
              <a:t>Kliknij ikonę, aby dodać obraz</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Symbol zastępczy tytułu 21"/>
          <p:cNvSpPr>
            <a:spLocks noGrp="1"/>
          </p:cNvSpPr>
          <p:nvPr>
            <p:ph type="title"/>
          </p:nvPr>
        </p:nvSpPr>
        <p:spPr>
          <a:xfrm>
            <a:off x="609600" y="228600"/>
            <a:ext cx="8153400" cy="990600"/>
          </a:xfrm>
          <a:prstGeom prst="rect">
            <a:avLst/>
          </a:prstGeom>
        </p:spPr>
        <p:txBody>
          <a:bodyPr vert="horz" anchor="ctr">
            <a:normAutofit/>
          </a:bodyPr>
          <a:lstStyle/>
          <a:p>
            <a:r>
              <a:rPr kumimoji="0" lang="pl-PL" smtClean="0"/>
              <a:t>Kliknij, aby edytować styl</a:t>
            </a:r>
            <a:endParaRPr kumimoji="0" lang="en-US"/>
          </a:p>
        </p:txBody>
      </p:sp>
      <p:sp>
        <p:nvSpPr>
          <p:cNvPr id="13" name="Symbol zastępczy tekstu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pl-PL" smtClean="0"/>
              <a:t>Kliknij, aby edytować style wzorca tekstu</a:t>
            </a:r>
          </a:p>
          <a:p>
            <a:pPr lvl="1" eaLnBrk="1" latinLnBrk="0" hangingPunct="1"/>
            <a:r>
              <a:rPr kumimoji="0" lang="pl-PL" smtClean="0"/>
              <a:t>Drugi poziom</a:t>
            </a:r>
          </a:p>
          <a:p>
            <a:pPr lvl="2" eaLnBrk="1" latinLnBrk="0" hangingPunct="1"/>
            <a:r>
              <a:rPr kumimoji="0" lang="pl-PL" smtClean="0"/>
              <a:t>Trzeci poziom</a:t>
            </a:r>
          </a:p>
          <a:p>
            <a:pPr lvl="3" eaLnBrk="1" latinLnBrk="0" hangingPunct="1"/>
            <a:r>
              <a:rPr kumimoji="0" lang="pl-PL" smtClean="0"/>
              <a:t>Czwarty poziom</a:t>
            </a:r>
          </a:p>
          <a:p>
            <a:pPr lvl="4" eaLnBrk="1" latinLnBrk="0" hangingPunct="1"/>
            <a:r>
              <a:rPr kumimoji="0" lang="pl-PL" smtClean="0"/>
              <a:t>Piąty poziom</a:t>
            </a:r>
            <a:endParaRPr kumimoji="0" lang="en-US"/>
          </a:p>
        </p:txBody>
      </p:sp>
      <p:sp>
        <p:nvSpPr>
          <p:cNvPr id="14" name="Symbol zastępczy daty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A3DFF05E-141A-4879-A9B8-89E5E21B2592}" type="datetime1">
              <a:rPr lang="pl-PL" smtClean="0"/>
              <a:t>2015-10-07</a:t>
            </a:fld>
            <a:endParaRPr lang="pl-PL"/>
          </a:p>
        </p:txBody>
      </p:sp>
      <p:sp>
        <p:nvSpPr>
          <p:cNvPr id="3" name="Symbol zastępczy stopki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pl-PL"/>
          </a:p>
        </p:txBody>
      </p:sp>
      <p:sp>
        <p:nvSpPr>
          <p:cNvPr id="7" name="Prostokąt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Prostokąt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Prostokąt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ymbol zastępczy numeru slajdu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0931897F-8F23-433E-A660-EFF8D3EDA506}" type="slidenum">
              <a:rPr lang="pl-PL" smtClean="0"/>
              <a:t>‹#›</a:t>
            </a:fld>
            <a:endParaRPr lang="pl-PL"/>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6.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6.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2018655"/>
          </a:xfrm>
        </p:spPr>
        <p:txBody>
          <a:bodyPr/>
          <a:lstStyle/>
          <a:p>
            <a:r>
              <a:rPr lang="pl-PL"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Wstępne wiadomości o procesie karnym</a:t>
            </a:r>
            <a:endParaRPr lang="pl-PL"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3" name="pole tekstowe 2"/>
          <p:cNvSpPr txBox="1"/>
          <p:nvPr/>
        </p:nvSpPr>
        <p:spPr>
          <a:xfrm>
            <a:off x="6372200" y="6237312"/>
            <a:ext cx="2566472" cy="369332"/>
          </a:xfrm>
          <a:prstGeom prst="rect">
            <a:avLst/>
          </a:prstGeom>
          <a:noFill/>
        </p:spPr>
        <p:txBody>
          <a:bodyPr wrap="none" rtlCol="0">
            <a:spAutoFit/>
          </a:bodyPr>
          <a:lstStyle/>
          <a:p>
            <a:r>
              <a:rPr lang="pl-PL" dirty="0"/>
              <a:t>m</a:t>
            </a:r>
            <a:r>
              <a:rPr lang="pl-PL" dirty="0" smtClean="0"/>
              <a:t>gr Magdalena Podolska</a:t>
            </a:r>
            <a:endParaRPr lang="pl-PL" dirty="0"/>
          </a:p>
        </p:txBody>
      </p:sp>
    </p:spTree>
    <p:extLst>
      <p:ext uri="{BB962C8B-B14F-4D97-AF65-F5344CB8AC3E}">
        <p14:creationId xmlns:p14="http://schemas.microsoft.com/office/powerpoint/2010/main" val="69488525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Tryby postępowania</a:t>
            </a:r>
            <a:endParaRPr lang="pl-PL" dirty="0"/>
          </a:p>
        </p:txBody>
      </p:sp>
      <p:sp>
        <p:nvSpPr>
          <p:cNvPr id="3" name="Symbol zastępczy zawartości 2"/>
          <p:cNvSpPr>
            <a:spLocks noGrp="1"/>
          </p:cNvSpPr>
          <p:nvPr>
            <p:ph sz="quarter" idx="1"/>
          </p:nvPr>
        </p:nvSpPr>
        <p:spPr/>
        <p:txBody>
          <a:bodyPr/>
          <a:lstStyle/>
          <a:p>
            <a:pPr marL="0" indent="0">
              <a:buNone/>
            </a:pPr>
            <a:r>
              <a:rPr lang="pl-PL" dirty="0" smtClean="0"/>
              <a:t>Występują w dwojakim znaczeniu:</a:t>
            </a:r>
          </a:p>
          <a:p>
            <a:pPr marL="0" indent="0">
              <a:buNone/>
            </a:pPr>
            <a:endParaRPr lang="pl-PL" dirty="0" smtClean="0"/>
          </a:p>
          <a:p>
            <a:pPr algn="just">
              <a:buFont typeface="Wingdings" panose="05000000000000000000" pitchFamily="2" charset="2"/>
              <a:buChar char="Ø"/>
            </a:pPr>
            <a:r>
              <a:rPr lang="pl-PL" dirty="0"/>
              <a:t>j</a:t>
            </a:r>
            <a:r>
              <a:rPr lang="pl-PL" dirty="0" smtClean="0"/>
              <a:t>ako </a:t>
            </a:r>
            <a:r>
              <a:rPr lang="pl-PL" sz="3200" b="1" dirty="0" smtClean="0">
                <a:solidFill>
                  <a:srgbClr val="0070C0"/>
                </a:solidFill>
              </a:rPr>
              <a:t>tzw. tryb ścigania</a:t>
            </a:r>
            <a:r>
              <a:rPr lang="pl-PL" dirty="0" smtClean="0"/>
              <a:t>, czyli odrębny sposób inicjowania procesu</a:t>
            </a:r>
          </a:p>
          <a:p>
            <a:pPr marL="0" indent="0" algn="just">
              <a:buNone/>
            </a:pPr>
            <a:endParaRPr lang="pl-PL" dirty="0" smtClean="0"/>
          </a:p>
          <a:p>
            <a:pPr algn="just">
              <a:buFont typeface="Wingdings" panose="05000000000000000000" pitchFamily="2" charset="2"/>
              <a:buChar char="Ø"/>
            </a:pPr>
            <a:r>
              <a:rPr lang="pl-PL" dirty="0" smtClean="0"/>
              <a:t>jako </a:t>
            </a:r>
            <a:r>
              <a:rPr lang="pl-PL" sz="3200" b="1" dirty="0" smtClean="0">
                <a:solidFill>
                  <a:srgbClr val="0070C0"/>
                </a:solidFill>
              </a:rPr>
              <a:t>tryb procesu</a:t>
            </a:r>
            <a:r>
              <a:rPr lang="pl-PL" dirty="0" smtClean="0"/>
              <a:t>, czyli postępowanie zwyczajne i postępowanie szczególne (tryb szczególny)</a:t>
            </a:r>
            <a:endParaRPr lang="pl-PL" dirty="0"/>
          </a:p>
        </p:txBody>
      </p:sp>
    </p:spTree>
    <p:extLst>
      <p:ext uri="{BB962C8B-B14F-4D97-AF65-F5344CB8AC3E}">
        <p14:creationId xmlns:p14="http://schemas.microsoft.com/office/powerpoint/2010/main" val="17350850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ytuł 8"/>
          <p:cNvSpPr>
            <a:spLocks noGrp="1"/>
          </p:cNvSpPr>
          <p:nvPr>
            <p:ph type="title"/>
          </p:nvPr>
        </p:nvSpPr>
        <p:spPr/>
        <p:txBody>
          <a:bodyPr/>
          <a:lstStyle/>
          <a:p>
            <a:r>
              <a:rPr lang="pl-PL" dirty="0" smtClean="0"/>
              <a:t>Tryb ścigania</a:t>
            </a:r>
            <a:endParaRPr lang="pl-PL" dirty="0"/>
          </a:p>
        </p:txBody>
      </p:sp>
      <p:graphicFrame>
        <p:nvGraphicFramePr>
          <p:cNvPr id="12" name="Diagram 11"/>
          <p:cNvGraphicFramePr/>
          <p:nvPr>
            <p:extLst>
              <p:ext uri="{D42A27DB-BD31-4B8C-83A1-F6EECF244321}">
                <p14:modId xmlns:p14="http://schemas.microsoft.com/office/powerpoint/2010/main" val="1549560995"/>
              </p:ext>
            </p:extLst>
          </p:nvPr>
        </p:nvGraphicFramePr>
        <p:xfrm>
          <a:off x="179512" y="1385392"/>
          <a:ext cx="8964488" cy="547260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pole tekstowe 1"/>
          <p:cNvSpPr txBox="1"/>
          <p:nvPr/>
        </p:nvSpPr>
        <p:spPr>
          <a:xfrm>
            <a:off x="6444208" y="5640602"/>
            <a:ext cx="3059832" cy="1200329"/>
          </a:xfrm>
          <a:prstGeom prst="rect">
            <a:avLst/>
          </a:prstGeom>
          <a:noFill/>
        </p:spPr>
        <p:txBody>
          <a:bodyPr wrap="square" rtlCol="0">
            <a:spAutoFit/>
          </a:bodyPr>
          <a:lstStyle/>
          <a:p>
            <a:r>
              <a:rPr lang="pl-PL" sz="1200" dirty="0"/>
              <a:t>w zasadzie są przestępstwami ściganymi z urzędu, i dopiero ustalenie szczególnego stosunku pokrzywdzonego do sprawcy przestępstwa powoduje, że ściganie uzależnione jest od imiennego wniosku pokrzywdzonego o ściganie</a:t>
            </a:r>
          </a:p>
        </p:txBody>
      </p:sp>
      <p:cxnSp>
        <p:nvCxnSpPr>
          <p:cNvPr id="4" name="Łącznik prosty ze strzałką 3"/>
          <p:cNvCxnSpPr/>
          <p:nvPr/>
        </p:nvCxnSpPr>
        <p:spPr>
          <a:xfrm>
            <a:off x="6078986" y="6240766"/>
            <a:ext cx="432048"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5" name="pole tekstowe 4"/>
          <p:cNvSpPr txBox="1"/>
          <p:nvPr/>
        </p:nvSpPr>
        <p:spPr>
          <a:xfrm>
            <a:off x="251520" y="3719513"/>
            <a:ext cx="2304255" cy="1785104"/>
          </a:xfrm>
          <a:prstGeom prst="rect">
            <a:avLst/>
          </a:prstGeom>
          <a:noFill/>
        </p:spPr>
        <p:txBody>
          <a:bodyPr wrap="square" rtlCol="0">
            <a:spAutoFit/>
          </a:bodyPr>
          <a:lstStyle/>
          <a:p>
            <a:r>
              <a:rPr lang="pl-PL" sz="1100" dirty="0" smtClean="0"/>
              <a:t>bezwzględny </a:t>
            </a:r>
            <a:r>
              <a:rPr lang="pl-PL" sz="1100" dirty="0"/>
              <a:t>zakaz prowadzenia postępowania bez wniosku pokrzywdzonego o przestępstwa naruszające sferę indywidualnych interesów pokrzywdzonego, niezależnie od osoby </a:t>
            </a:r>
            <a:r>
              <a:rPr lang="pl-PL" sz="1100" dirty="0" smtClean="0"/>
              <a:t>sprawcy; wniosek </a:t>
            </a:r>
            <a:r>
              <a:rPr lang="pl-PL" sz="1100" dirty="0"/>
              <a:t>pokrzywdzonego skierowany jest przeciwko przestępstwu w ogóle, bez względu na to, kto był sprawcą czynu</a:t>
            </a:r>
          </a:p>
        </p:txBody>
      </p:sp>
      <p:cxnSp>
        <p:nvCxnSpPr>
          <p:cNvPr id="7" name="Łącznik prosty ze strzałką 6"/>
          <p:cNvCxnSpPr/>
          <p:nvPr/>
        </p:nvCxnSpPr>
        <p:spPr>
          <a:xfrm>
            <a:off x="1043608" y="5511991"/>
            <a:ext cx="0" cy="25722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0184640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Wniosek o ściganie</a:t>
            </a:r>
            <a:endParaRPr lang="pl-PL" dirty="0"/>
          </a:p>
        </p:txBody>
      </p:sp>
      <p:sp>
        <p:nvSpPr>
          <p:cNvPr id="3" name="Symbol zastępczy zawartości 2"/>
          <p:cNvSpPr>
            <a:spLocks noGrp="1"/>
          </p:cNvSpPr>
          <p:nvPr>
            <p:ph sz="quarter" idx="1"/>
          </p:nvPr>
        </p:nvSpPr>
        <p:spPr>
          <a:xfrm>
            <a:off x="2627784" y="1600200"/>
            <a:ext cx="6138264" cy="4495800"/>
          </a:xfrm>
        </p:spPr>
        <p:txBody>
          <a:bodyPr>
            <a:normAutofit lnSpcReduction="10000"/>
          </a:bodyPr>
          <a:lstStyle/>
          <a:p>
            <a:pPr marL="0" indent="0">
              <a:buNone/>
            </a:pPr>
            <a:r>
              <a:rPr lang="pl-PL" sz="1600" dirty="0" smtClean="0"/>
              <a:t>art</a:t>
            </a:r>
            <a:r>
              <a:rPr lang="pl-PL" sz="1600" dirty="0"/>
              <a:t>. 12. § 1. W sprawach o przestępstwa ścigane na wniosek postępowanie </a:t>
            </a:r>
            <a:r>
              <a:rPr lang="pl-PL" sz="1800" b="1" dirty="0"/>
              <a:t>z chwilą złożenia wniosku toczy się z urzędu. </a:t>
            </a:r>
            <a:r>
              <a:rPr lang="pl-PL" sz="1600" dirty="0"/>
              <a:t>Organ ścigania poucza osobę uprawnioną do złożenia wniosku o przysługującym jej uprawnieniu.</a:t>
            </a:r>
          </a:p>
          <a:p>
            <a:pPr marL="0" indent="0">
              <a:buNone/>
            </a:pPr>
            <a:r>
              <a:rPr lang="pl-PL" sz="1600" dirty="0"/>
              <a:t>§ 2. </a:t>
            </a:r>
            <a:r>
              <a:rPr lang="pl-PL" sz="1800" b="1" dirty="0"/>
              <a:t>W razie złożenia wniosku o ściganie niektórych tylko sprawców </a:t>
            </a:r>
            <a:r>
              <a:rPr lang="pl-PL" sz="1800" b="1" u="sng" dirty="0"/>
              <a:t>obowiązek ścigania obejmuje również inne osoby, których czyny pozostają w ścisłym związku z czynem osoby wskazanej we wniosku</a:t>
            </a:r>
            <a:r>
              <a:rPr lang="pl-PL" sz="1600" dirty="0"/>
              <a:t>, o czym należy uprzedzić składającego wniosek. </a:t>
            </a:r>
            <a:r>
              <a:rPr lang="pl-PL" sz="1800" b="1" dirty="0">
                <a:solidFill>
                  <a:srgbClr val="00B050"/>
                </a:solidFill>
              </a:rPr>
              <a:t>Przepisu tego nie stosuje się do najbliższych osoby składającej wniosek.</a:t>
            </a:r>
            <a:endParaRPr lang="pl-PL" sz="1600" b="1" dirty="0">
              <a:solidFill>
                <a:srgbClr val="00B050"/>
              </a:solidFill>
            </a:endParaRPr>
          </a:p>
          <a:p>
            <a:pPr marL="0" indent="0">
              <a:buNone/>
            </a:pPr>
            <a:r>
              <a:rPr lang="pl-PL" sz="1600" dirty="0"/>
              <a:t>§ 3. </a:t>
            </a:r>
            <a:r>
              <a:rPr lang="pl-PL" sz="1800" b="1" dirty="0" smtClean="0"/>
              <a:t>Wniosek </a:t>
            </a:r>
            <a:r>
              <a:rPr lang="pl-PL" sz="1800" b="1" dirty="0"/>
              <a:t>może być cofnięty </a:t>
            </a:r>
            <a:r>
              <a:rPr lang="pl-PL" sz="1600" dirty="0"/>
              <a:t>w postępowaniu przygotowawczym za zgodą prokuratora, a w postępowaniu sądowym za zgodą sądu - do rozpoczęcia przewodu sądowego na pierwszej rozprawie głównej. </a:t>
            </a:r>
            <a:r>
              <a:rPr lang="pl-PL" sz="1800" b="1" dirty="0"/>
              <a:t>Ponowne złożenie wniosku jest niedopuszczalne.</a:t>
            </a:r>
          </a:p>
        </p:txBody>
      </p:sp>
      <p:sp>
        <p:nvSpPr>
          <p:cNvPr id="4" name="pole tekstowe 3"/>
          <p:cNvSpPr txBox="1"/>
          <p:nvPr/>
        </p:nvSpPr>
        <p:spPr>
          <a:xfrm>
            <a:off x="110810" y="2924943"/>
            <a:ext cx="1583088" cy="1200329"/>
          </a:xfrm>
          <a:prstGeom prst="rect">
            <a:avLst/>
          </a:prstGeom>
          <a:noFill/>
        </p:spPr>
        <p:txBody>
          <a:bodyPr wrap="square" rtlCol="0">
            <a:spAutoFit/>
          </a:bodyPr>
          <a:lstStyle/>
          <a:p>
            <a:r>
              <a:rPr lang="pl-PL" dirty="0"/>
              <a:t>t</a:t>
            </a:r>
            <a:r>
              <a:rPr lang="pl-PL" dirty="0" smtClean="0"/>
              <a:t>zw. zasada niepodzielności wniosku o ściganie</a:t>
            </a:r>
            <a:endParaRPr lang="pl-PL" dirty="0"/>
          </a:p>
        </p:txBody>
      </p:sp>
      <p:sp>
        <p:nvSpPr>
          <p:cNvPr id="5" name="Strzałka w prawo 4"/>
          <p:cNvSpPr/>
          <p:nvPr/>
        </p:nvSpPr>
        <p:spPr>
          <a:xfrm>
            <a:off x="1649376" y="3040475"/>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Tree>
    <p:extLst>
      <p:ext uri="{BB962C8B-B14F-4D97-AF65-F5344CB8AC3E}">
        <p14:creationId xmlns:p14="http://schemas.microsoft.com/office/powerpoint/2010/main" val="33893156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2"/>
          <p:cNvSpPr txBox="1">
            <a:spLocks/>
          </p:cNvSpPr>
          <p:nvPr/>
        </p:nvSpPr>
        <p:spPr>
          <a:xfrm>
            <a:off x="0" y="116632"/>
            <a:ext cx="9144000" cy="6741368"/>
          </a:xfrm>
          <a:prstGeom prst="rect">
            <a:avLst/>
          </a:prstGeom>
        </p:spPr>
        <p:txBody>
          <a:bodyPr>
            <a:normAutofit fontScale="92500" lnSpcReduction="10000"/>
          </a:bodyPr>
          <a:lst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lstStyle>
          <a:p>
            <a:pPr>
              <a:buFont typeface="Wingdings" panose="05000000000000000000" pitchFamily="2" charset="2"/>
              <a:buChar char="Ø"/>
            </a:pPr>
            <a:r>
              <a:rPr lang="pl-PL" sz="1600" b="1" dirty="0" smtClean="0"/>
              <a:t>Złożenie wniosku o ściganie</a:t>
            </a:r>
          </a:p>
          <a:p>
            <a:pPr marL="0" indent="0">
              <a:buFont typeface="Wingdings"/>
              <a:buNone/>
            </a:pPr>
            <a:r>
              <a:rPr lang="pl-PL" sz="1600" dirty="0" smtClean="0"/>
              <a:t>Wniosek o ściganie może być złożony na piśmie lub ustnie do protokołu (zob. art. 143 § 1 pkt 1 k.p.k.). Należy jednak podnieść, że w razie pisemnego wniosku o ściganie nie może być spełniony ustawowy wymóg "pouczenia osoby uprawnionej do złożenia wniosku o przysługującym jej uprawnieniu" (art. 12 § 1 zdanie drugie). Wszelkie zatem pisemne zawiadomienia, choćby nawet wyrażały wolę ścigania, do czasu spełnienia pouczenia nie są wnioskami o ściganie w rozumieniu art. 12, a stanowić mogą jedynie sygnał dla organów ścigania, mówiący o tym, że w celu prowadzenia postępowania należy niezwłocznie poczynić starania o uzyskanie wniosku (art. 17 § 2 k.p.k.)</a:t>
            </a:r>
          </a:p>
          <a:p>
            <a:pPr>
              <a:buFont typeface="Wingdings" panose="05000000000000000000" pitchFamily="2" charset="2"/>
              <a:buChar char="Ø"/>
            </a:pPr>
            <a:r>
              <a:rPr lang="pl-PL" sz="1600" b="1" dirty="0" smtClean="0"/>
              <a:t>Ściganie osób wskazanych i niewskazanych we wniosku</a:t>
            </a:r>
          </a:p>
          <a:p>
            <a:pPr marL="0" indent="0">
              <a:buFont typeface="Wingdings"/>
              <a:buNone/>
            </a:pPr>
            <a:r>
              <a:rPr lang="pl-PL" sz="1600" dirty="0" smtClean="0"/>
              <a:t>Wniosek o ściganie nie musi imiennie wskazywać sprawców przestępstwa ściganego na wniosek, chyba że dotyczy czynów ściganych względnie na wniosek, a więc gdy składa się go przy znanej osobie sprawcy i wobec tej osoby (najbliższej dla pokrzywdzonego). Przy czynach bezwzględnie wnioskowych wniosek o tzw. ściganie anonimowe, tj. bez wskazania indywidualnie konkretnej osoby lub o ściganie niektórych tylko sprawców imiennie określonych, obejmuje ex lege również osoby, których czyny pozostają w ścisłym związku z czynem osoby wskazanej we wniosku lub z czynem we wniosku wskazanym, o czym wnioskodawca winien być pouczony (art. 12 § 2 zd.1). </a:t>
            </a:r>
            <a:r>
              <a:rPr lang="pl-PL" sz="1600" b="1" dirty="0" smtClean="0"/>
              <a:t>Jest to tzw. niepodzielność podmiotowa wniosku o ściganie, wykluczająca możliwość żądania ścigania niektórych tylko współuczestników z wyłączeniem ścigania innych. </a:t>
            </a:r>
            <a:r>
              <a:rPr lang="pl-PL" sz="1600" b="1" dirty="0" smtClean="0">
                <a:solidFill>
                  <a:srgbClr val="00B050"/>
                </a:solidFill>
              </a:rPr>
              <a:t>Powyższa reguła nie dotyczy jednak osób najbliższych dla składającego wniosek, wobec których, w razie niewskazania ich imiennie we wniosku, należy po wykryciu uzyskać odrębny imienny wniosek o ściganie (z art. 12 § 2 </a:t>
            </a:r>
            <a:r>
              <a:rPr lang="pl-PL" sz="1600" b="1" dirty="0" err="1" smtClean="0">
                <a:solidFill>
                  <a:srgbClr val="00B050"/>
                </a:solidFill>
              </a:rPr>
              <a:t>zd</a:t>
            </a:r>
            <a:r>
              <a:rPr lang="pl-PL" sz="1600" b="1" dirty="0" smtClean="0">
                <a:solidFill>
                  <a:srgbClr val="00B050"/>
                </a:solidFill>
              </a:rPr>
              <a:t>. 2)</a:t>
            </a:r>
          </a:p>
          <a:p>
            <a:pPr>
              <a:buFont typeface="Wingdings" panose="05000000000000000000" pitchFamily="2" charset="2"/>
              <a:buChar char="Ø"/>
            </a:pPr>
            <a:r>
              <a:rPr lang="pl-PL" sz="1600" b="1" dirty="0" smtClean="0"/>
              <a:t>Cofnięcie wniosku</a:t>
            </a:r>
          </a:p>
          <a:p>
            <a:pPr marL="0" indent="0">
              <a:buNone/>
            </a:pPr>
            <a:r>
              <a:rPr lang="pl-PL" sz="1600" dirty="0"/>
              <a:t> W postępowaniu przygotowawczym wniosek o ściganie może być cofnięty przez uprawniony podmiot w każdym czasie, a więc zarówno w fazie postępowania in rem, jak i in personam. Natomiast po wniesieniu aktu oskarżenia do sądu możliwość cofnięcia wniosku ograniczona jest wyłącznie "do rozpoczęcia przewodu sądowego na pierwszej rozprawie głównej" </a:t>
            </a:r>
            <a:r>
              <a:rPr lang="pl-PL" sz="1600" dirty="0" smtClean="0"/>
              <a:t>(art</a:t>
            </a:r>
            <a:r>
              <a:rPr lang="pl-PL" sz="1600" dirty="0"/>
              <a:t>. 385 § </a:t>
            </a:r>
            <a:r>
              <a:rPr lang="pl-PL" sz="1600" dirty="0" smtClean="0"/>
              <a:t>1</a:t>
            </a:r>
            <a:r>
              <a:rPr lang="pl-PL" sz="1600" dirty="0"/>
              <a:t> </a:t>
            </a:r>
            <a:r>
              <a:rPr lang="pl-PL" sz="1600" dirty="0" smtClean="0"/>
              <a:t>- „przewód </a:t>
            </a:r>
            <a:r>
              <a:rPr lang="pl-PL" sz="1600" dirty="0"/>
              <a:t>sądowy rozpoczyna się od zwięzłego przedstawienia przez oskarżyciela zarzutów </a:t>
            </a:r>
            <a:r>
              <a:rPr lang="pl-PL" sz="1600" dirty="0" smtClean="0"/>
              <a:t>oskarżenia„). </a:t>
            </a:r>
            <a:r>
              <a:rPr lang="pl-PL" sz="1600" dirty="0"/>
              <a:t>Cofnięcie wniosku może być dokonane zarówno w formie pisemnej, jak i ustnej do protokołu, byleby w sposób oczywisty wyrażona została wola uprawnionego podmiotu</a:t>
            </a:r>
            <a:endParaRPr lang="pl-PL" sz="1600" dirty="0" smtClean="0"/>
          </a:p>
          <a:p>
            <a:pPr marL="342900" indent="-342900">
              <a:buFont typeface="+mj-lt"/>
              <a:buAutoNum type="arabicPeriod"/>
            </a:pPr>
            <a:endParaRPr lang="pl-PL" sz="1600" dirty="0"/>
          </a:p>
        </p:txBody>
      </p:sp>
    </p:spTree>
    <p:extLst>
      <p:ext uri="{BB962C8B-B14F-4D97-AF65-F5344CB8AC3E}">
        <p14:creationId xmlns:p14="http://schemas.microsoft.com/office/powerpoint/2010/main" val="392492705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3"/>
          <p:cNvSpPr>
            <a:spLocks noGrp="1"/>
          </p:cNvSpPr>
          <p:nvPr>
            <p:ph type="title"/>
          </p:nvPr>
        </p:nvSpPr>
        <p:spPr/>
        <p:txBody>
          <a:bodyPr/>
          <a:lstStyle/>
          <a:p>
            <a:r>
              <a:rPr lang="pl-PL" dirty="0" smtClean="0"/>
              <a:t>Tryby procesu</a:t>
            </a:r>
            <a:endParaRPr lang="pl-PL" dirty="0"/>
          </a:p>
        </p:txBody>
      </p:sp>
      <p:graphicFrame>
        <p:nvGraphicFramePr>
          <p:cNvPr id="7" name="Symbol zastępczy zawartości 6"/>
          <p:cNvGraphicFramePr>
            <a:graphicFrameLocks noGrp="1"/>
          </p:cNvGraphicFramePr>
          <p:nvPr>
            <p:ph sz="quarter" idx="1"/>
            <p:extLst>
              <p:ext uri="{D42A27DB-BD31-4B8C-83A1-F6EECF244321}">
                <p14:modId xmlns:p14="http://schemas.microsoft.com/office/powerpoint/2010/main" val="1344282925"/>
              </p:ext>
            </p:extLst>
          </p:nvPr>
        </p:nvGraphicFramePr>
        <p:xfrm>
          <a:off x="55418" y="1556792"/>
          <a:ext cx="9036496" cy="5669280"/>
        </p:xfrm>
        <a:graphic>
          <a:graphicData uri="http://schemas.openxmlformats.org/drawingml/2006/table">
            <a:tbl>
              <a:tblPr firstRow="1" bandRow="1">
                <a:tableStyleId>{00A15C55-8517-42AA-B614-E9B94910E393}</a:tableStyleId>
              </a:tblPr>
              <a:tblGrid>
                <a:gridCol w="2159025"/>
                <a:gridCol w="6877471"/>
              </a:tblGrid>
              <a:tr h="333007">
                <a:tc>
                  <a:txBody>
                    <a:bodyPr/>
                    <a:lstStyle/>
                    <a:p>
                      <a:r>
                        <a:rPr lang="pl-PL" b="1" dirty="0" smtClean="0"/>
                        <a:t>TRYB</a:t>
                      </a:r>
                      <a:r>
                        <a:rPr lang="pl-PL" b="1" baseline="0" dirty="0" smtClean="0"/>
                        <a:t> </a:t>
                      </a:r>
                      <a:r>
                        <a:rPr lang="pl-PL" b="1" dirty="0" smtClean="0"/>
                        <a:t>ZWYCZAJNY</a:t>
                      </a:r>
                      <a:endParaRPr lang="pl-PL" b="1" dirty="0"/>
                    </a:p>
                  </a:txBody>
                  <a:tcPr/>
                </a:tc>
                <a:tc>
                  <a:txBody>
                    <a:bodyPr/>
                    <a:lstStyle/>
                    <a:p>
                      <a:r>
                        <a:rPr lang="pl-PL" b="0" dirty="0" smtClean="0"/>
                        <a:t>To przebieg procesu zmierzający do</a:t>
                      </a:r>
                      <a:r>
                        <a:rPr lang="pl-PL" b="0" baseline="0" dirty="0" smtClean="0"/>
                        <a:t> rozstrzygnięcia kwestii odpowiedzialności karnej oskarżonego, uznany za typowy w danym systemie procesu</a:t>
                      </a:r>
                      <a:endParaRPr lang="pl-PL" b="0" dirty="0"/>
                    </a:p>
                  </a:txBody>
                  <a:tcPr/>
                </a:tc>
              </a:tr>
              <a:tr h="4263908">
                <a:tc>
                  <a:txBody>
                    <a:bodyPr/>
                    <a:lstStyle/>
                    <a:p>
                      <a:r>
                        <a:rPr lang="pl-PL" b="0" dirty="0" smtClean="0"/>
                        <a:t>TRYBY SZCZEGÓLNE</a:t>
                      </a:r>
                      <a:endParaRPr lang="pl-PL" b="0" dirty="0"/>
                    </a:p>
                  </a:txBody>
                  <a:tcPr/>
                </a:tc>
                <a:tc>
                  <a:txBody>
                    <a:bodyPr/>
                    <a:lstStyle/>
                    <a:p>
                      <a:pPr algn="l"/>
                      <a:r>
                        <a:rPr lang="pl-PL" dirty="0" smtClean="0"/>
                        <a:t>To przebieg procesu zmierzający również do rozstrzygnięcia kwestii odpowiedzialności karnej oskarżonego, ale różniący się istotnie od trybu zwyczajnego w sposób</a:t>
                      </a:r>
                      <a:r>
                        <a:rPr lang="pl-PL" baseline="0" dirty="0" smtClean="0"/>
                        <a:t> z góry przewidziany przez ustawodawcę.</a:t>
                      </a:r>
                    </a:p>
                    <a:p>
                      <a:pPr algn="l"/>
                      <a:r>
                        <a:rPr lang="pl-PL" baseline="0" dirty="0" smtClean="0"/>
                        <a:t>Ze względu na stosunek formalizmu trybu zwyczajnego podzielić można tryby szczególne na trzy grupy:</a:t>
                      </a:r>
                    </a:p>
                    <a:p>
                      <a:pPr marL="285750" indent="-285750" algn="l">
                        <a:buFont typeface="Wingdings" panose="05000000000000000000" pitchFamily="2" charset="2"/>
                        <a:buChar char="Ø"/>
                      </a:pPr>
                      <a:r>
                        <a:rPr lang="pl-PL" b="1" baseline="0" dirty="0" smtClean="0"/>
                        <a:t>Postępowania ekwiwalentne (tak samo sformalizowane jak zwyczajne):</a:t>
                      </a:r>
                    </a:p>
                    <a:p>
                      <a:pPr marL="742950" lvl="1" indent="-285750" algn="l">
                        <a:buFont typeface="Arial" panose="020B0604020202020204" pitchFamily="34" charset="0"/>
                        <a:buChar char="•"/>
                      </a:pPr>
                      <a:r>
                        <a:rPr lang="pl-PL" baseline="0" dirty="0" smtClean="0"/>
                        <a:t>Postępowanie karne skarbowe zwyczajne</a:t>
                      </a:r>
                    </a:p>
                    <a:p>
                      <a:pPr marL="742950" lvl="1" indent="-285750" algn="l">
                        <a:buFont typeface="Arial" panose="020B0604020202020204" pitchFamily="34" charset="0"/>
                        <a:buChar char="•"/>
                      </a:pPr>
                      <a:r>
                        <a:rPr lang="pl-PL" baseline="0" dirty="0" smtClean="0"/>
                        <a:t>Postępowanie w sprawach nieletnich</a:t>
                      </a:r>
                    </a:p>
                    <a:p>
                      <a:pPr marL="285750" indent="-285750" algn="l">
                        <a:buFont typeface="Wingdings" panose="05000000000000000000" pitchFamily="2" charset="2"/>
                        <a:buChar char="Ø"/>
                      </a:pPr>
                      <a:r>
                        <a:rPr lang="pl-PL" b="1" baseline="0" dirty="0" smtClean="0"/>
                        <a:t>Postępowania wzbogacone – aktualnie brak</a:t>
                      </a:r>
                    </a:p>
                    <a:p>
                      <a:pPr marL="285750" indent="-285750" algn="l">
                        <a:buFont typeface="Wingdings" panose="05000000000000000000" pitchFamily="2" charset="2"/>
                        <a:buChar char="Ø"/>
                      </a:pPr>
                      <a:r>
                        <a:rPr lang="pl-PL" b="1" baseline="0" dirty="0" smtClean="0"/>
                        <a:t>Postępowania zredukowane:</a:t>
                      </a:r>
                    </a:p>
                    <a:p>
                      <a:pPr marL="742950" lvl="1" indent="-285750" algn="l">
                        <a:buFont typeface="Arial" panose="020B0604020202020204" pitchFamily="34" charset="0"/>
                        <a:buChar char="•"/>
                      </a:pPr>
                      <a:r>
                        <a:rPr lang="pl-PL" baseline="0" dirty="0" smtClean="0"/>
                        <a:t>Postępowanie nakazowe</a:t>
                      </a:r>
                    </a:p>
                    <a:p>
                      <a:pPr marL="742950" lvl="1" indent="-285750" algn="l">
                        <a:buFont typeface="Arial" panose="020B0604020202020204" pitchFamily="34" charset="0"/>
                        <a:buChar char="•"/>
                      </a:pPr>
                      <a:r>
                        <a:rPr lang="pl-PL" baseline="0" dirty="0" smtClean="0"/>
                        <a:t>Postępowanie przyspieszone</a:t>
                      </a:r>
                    </a:p>
                    <a:p>
                      <a:pPr marL="742950" lvl="1" indent="-285750" algn="l">
                        <a:buFont typeface="Arial" panose="020B0604020202020204" pitchFamily="34" charset="0"/>
                        <a:buChar char="•"/>
                      </a:pPr>
                      <a:r>
                        <a:rPr lang="pl-PL" baseline="0" dirty="0" smtClean="0"/>
                        <a:t>Postępowanie prywatnoskargowe (jak widać postępowanie to jest trybem ścigania i trybem szczególnym)</a:t>
                      </a:r>
                    </a:p>
                  </a:txBody>
                  <a:tcPr/>
                </a:tc>
              </a:tr>
            </a:tbl>
          </a:graphicData>
        </a:graphic>
      </p:graphicFrame>
    </p:spTree>
    <p:extLst>
      <p:ext uri="{BB962C8B-B14F-4D97-AF65-F5344CB8AC3E}">
        <p14:creationId xmlns:p14="http://schemas.microsoft.com/office/powerpoint/2010/main" val="385031856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t>Postępowanie zasadnicze i dodatkowe</a:t>
            </a:r>
            <a:endParaRPr lang="pl-PL" dirty="0"/>
          </a:p>
        </p:txBody>
      </p:sp>
      <p:sp>
        <p:nvSpPr>
          <p:cNvPr id="3" name="Symbol zastępczy zawartości 2"/>
          <p:cNvSpPr>
            <a:spLocks noGrp="1"/>
          </p:cNvSpPr>
          <p:nvPr>
            <p:ph sz="quarter" idx="1"/>
          </p:nvPr>
        </p:nvSpPr>
        <p:spPr/>
        <p:txBody>
          <a:bodyPr/>
          <a:lstStyle/>
          <a:p>
            <a:pPr marL="0" indent="0">
              <a:buNone/>
            </a:pPr>
            <a:endParaRPr lang="pl-PL" dirty="0"/>
          </a:p>
        </p:txBody>
      </p:sp>
      <p:graphicFrame>
        <p:nvGraphicFramePr>
          <p:cNvPr id="5" name="Symbol zastępczy zawartości 6"/>
          <p:cNvGraphicFramePr>
            <a:graphicFrameLocks/>
          </p:cNvGraphicFramePr>
          <p:nvPr>
            <p:extLst>
              <p:ext uri="{D42A27DB-BD31-4B8C-83A1-F6EECF244321}">
                <p14:modId xmlns:p14="http://schemas.microsoft.com/office/powerpoint/2010/main" val="1973963967"/>
              </p:ext>
            </p:extLst>
          </p:nvPr>
        </p:nvGraphicFramePr>
        <p:xfrm>
          <a:off x="55418" y="1556792"/>
          <a:ext cx="9036496" cy="5330708"/>
        </p:xfrm>
        <a:graphic>
          <a:graphicData uri="http://schemas.openxmlformats.org/drawingml/2006/table">
            <a:tbl>
              <a:tblPr firstRow="1" bandRow="1">
                <a:tableStyleId>{00A15C55-8517-42AA-B614-E9B94910E393}</a:tableStyleId>
              </a:tblPr>
              <a:tblGrid>
                <a:gridCol w="2159025"/>
                <a:gridCol w="6877471"/>
              </a:tblGrid>
              <a:tr h="333007">
                <a:tc>
                  <a:txBody>
                    <a:bodyPr/>
                    <a:lstStyle/>
                    <a:p>
                      <a:r>
                        <a:rPr lang="pl-PL" sz="1600" b="1" dirty="0" smtClean="0"/>
                        <a:t>POSTĘPOWANIE</a:t>
                      </a:r>
                      <a:r>
                        <a:rPr lang="pl-PL" sz="1600" b="1" baseline="0" dirty="0" smtClean="0"/>
                        <a:t> ZASADNICZE</a:t>
                      </a:r>
                      <a:endParaRPr lang="pl-PL" sz="1600" b="1" dirty="0"/>
                    </a:p>
                  </a:txBody>
                  <a:tcPr/>
                </a:tc>
                <a:tc>
                  <a:txBody>
                    <a:bodyPr/>
                    <a:lstStyle/>
                    <a:p>
                      <a:r>
                        <a:rPr lang="pl-PL" sz="1600" b="0" baseline="0" dirty="0" smtClean="0"/>
                        <a:t>Czyli takie, w którym dąży się zasadniczego rozstrzygnięcia kwestii odpowiedzialności prawnej sprawcy za popełnione przestępstwo – odpowiedź na pytanie czy oskarżony popełnił przestępstwo oraz czy i jaką powinien ponieść karę</a:t>
                      </a:r>
                      <a:endParaRPr lang="pl-PL" sz="1600" b="0" dirty="0"/>
                    </a:p>
                  </a:txBody>
                  <a:tcPr/>
                </a:tc>
              </a:tr>
              <a:tr h="4263908">
                <a:tc>
                  <a:txBody>
                    <a:bodyPr/>
                    <a:lstStyle/>
                    <a:p>
                      <a:r>
                        <a:rPr lang="pl-PL" sz="1600" b="0" dirty="0" smtClean="0"/>
                        <a:t>POSTEPOWANIE</a:t>
                      </a:r>
                      <a:r>
                        <a:rPr lang="pl-PL" sz="1600" b="0" baseline="0" dirty="0" smtClean="0"/>
                        <a:t> DODATKOWE</a:t>
                      </a:r>
                      <a:endParaRPr lang="pl-PL" sz="1600" b="0" dirty="0"/>
                    </a:p>
                  </a:txBody>
                  <a:tcPr/>
                </a:tc>
                <a:tc>
                  <a:txBody>
                    <a:bodyPr/>
                    <a:lstStyle/>
                    <a:p>
                      <a:pPr algn="l"/>
                      <a:r>
                        <a:rPr lang="pl-PL" sz="1600" baseline="0" dirty="0" smtClean="0"/>
                        <a:t>Czyli takie, które prowadzi się w związku z postępowaniem zasadniczym. Dzielą się one na 4 kategorie:</a:t>
                      </a:r>
                    </a:p>
                    <a:p>
                      <a:pPr marL="285750" indent="-285750" algn="l">
                        <a:buFont typeface="Wingdings" panose="05000000000000000000" pitchFamily="2" charset="2"/>
                        <a:buChar char="Ø"/>
                      </a:pPr>
                      <a:r>
                        <a:rPr lang="pl-PL" sz="1600" b="1" baseline="0" dirty="0" smtClean="0"/>
                        <a:t>Postępowania incydentalne</a:t>
                      </a:r>
                      <a:r>
                        <a:rPr lang="pl-PL" sz="1600" b="0" baseline="0" dirty="0" smtClean="0"/>
                        <a:t> - dotyczą kwestii dodatkowych (wpadkowych, incydentalnych) powstających podczas toczącego się procesu np. kwestia tymczasowego aresztowanie, kar porządkowych</a:t>
                      </a:r>
                    </a:p>
                    <a:p>
                      <a:pPr marL="285750" indent="-285750" algn="l">
                        <a:buFont typeface="Wingdings" panose="05000000000000000000" pitchFamily="2" charset="2"/>
                        <a:buChar char="Ø"/>
                      </a:pPr>
                      <a:r>
                        <a:rPr lang="pl-PL" sz="1600" b="1" baseline="0" dirty="0" smtClean="0"/>
                        <a:t>Postępowania pomocnicze (usuwanie trudności, które pojawiły się w czasie procesu)</a:t>
                      </a:r>
                    </a:p>
                    <a:p>
                      <a:pPr marL="742950" lvl="1" indent="-285750" algn="l">
                        <a:buFont typeface="Wingdings" panose="05000000000000000000" pitchFamily="2" charset="2"/>
                        <a:buChar char="§"/>
                      </a:pPr>
                      <a:r>
                        <a:rPr lang="pl-PL" sz="1600" b="0" baseline="0" dirty="0" smtClean="0"/>
                        <a:t>Postępowanie transgraniczne</a:t>
                      </a:r>
                    </a:p>
                    <a:p>
                      <a:pPr marL="742950" lvl="1" indent="-285750" algn="l">
                        <a:buFont typeface="Wingdings" panose="05000000000000000000" pitchFamily="2" charset="2"/>
                        <a:buChar char="§"/>
                      </a:pPr>
                      <a:r>
                        <a:rPr lang="pl-PL" sz="1600" b="0" baseline="0" dirty="0" smtClean="0"/>
                        <a:t>Pomoc prawna krajowa</a:t>
                      </a:r>
                    </a:p>
                    <a:p>
                      <a:pPr marL="742950" lvl="1" indent="-285750" algn="l">
                        <a:buFont typeface="Wingdings" panose="05000000000000000000" pitchFamily="2" charset="2"/>
                        <a:buChar char="§"/>
                      </a:pPr>
                      <a:r>
                        <a:rPr lang="pl-PL" sz="1600" b="0" baseline="0" dirty="0" smtClean="0"/>
                        <a:t>Postępowanie o odtworzenie akt</a:t>
                      </a:r>
                      <a:endParaRPr lang="pl-PL" sz="1600" b="1" baseline="0" dirty="0" smtClean="0"/>
                    </a:p>
                    <a:p>
                      <a:pPr marL="285750" indent="-285750" algn="l">
                        <a:buFont typeface="Wingdings" panose="05000000000000000000" pitchFamily="2" charset="2"/>
                        <a:buChar char="Ø"/>
                      </a:pPr>
                      <a:r>
                        <a:rPr lang="pl-PL" sz="1600" b="1" baseline="0" dirty="0" smtClean="0"/>
                        <a:t>Postępowania następcze (po uprawomocnieniu się wyroku w celu załatwienia kwestii, które pojawiły się po uprawomocnieni)</a:t>
                      </a:r>
                    </a:p>
                    <a:p>
                      <a:pPr marL="742950" lvl="1" indent="-285750" algn="l">
                        <a:buFont typeface="Wingdings" panose="05000000000000000000" pitchFamily="2" charset="2"/>
                        <a:buChar char="§"/>
                      </a:pPr>
                      <a:r>
                        <a:rPr lang="pl-PL" sz="1600" b="0" baseline="0" dirty="0" smtClean="0"/>
                        <a:t>Postępowanie w sprawie o odszkodowanie za niesłuszne skazanie oraz niesłuszne stosowanie środków przymusu</a:t>
                      </a:r>
                    </a:p>
                    <a:p>
                      <a:pPr marL="742950" lvl="1" indent="-285750" algn="l">
                        <a:buFont typeface="Wingdings" panose="05000000000000000000" pitchFamily="2" charset="2"/>
                        <a:buChar char="§"/>
                      </a:pPr>
                      <a:r>
                        <a:rPr lang="pl-PL" sz="1600" b="0" baseline="0" dirty="0" smtClean="0"/>
                        <a:t>Postępowanie ułaskawieniowe</a:t>
                      </a:r>
                    </a:p>
                    <a:p>
                      <a:pPr marL="742950" lvl="1" indent="-285750" algn="l">
                        <a:buFont typeface="Wingdings" panose="05000000000000000000" pitchFamily="2" charset="2"/>
                        <a:buChar char="§"/>
                      </a:pPr>
                      <a:r>
                        <a:rPr lang="pl-PL" sz="1600" b="0" baseline="0" dirty="0" smtClean="0"/>
                        <a:t>Postępowanie w sprawie wyroku łącznego</a:t>
                      </a:r>
                    </a:p>
                    <a:p>
                      <a:pPr marL="285750" indent="-285750" algn="l">
                        <a:buFont typeface="Wingdings" panose="05000000000000000000" pitchFamily="2" charset="2"/>
                        <a:buChar char="Ø"/>
                      </a:pPr>
                      <a:r>
                        <a:rPr lang="pl-PL" sz="1600" b="1" baseline="0" dirty="0" smtClean="0"/>
                        <a:t>Postępowanie uzupełniające</a:t>
                      </a:r>
                      <a:r>
                        <a:rPr lang="pl-PL" sz="1600" b="0" baseline="0" dirty="0" smtClean="0"/>
                        <a:t> – art. 420 k.p.k.</a:t>
                      </a:r>
                      <a:endParaRPr lang="pl-PL" sz="1600" b="1" baseline="0" dirty="0" smtClean="0"/>
                    </a:p>
                  </a:txBody>
                  <a:tcPr/>
                </a:tc>
              </a:tr>
            </a:tbl>
          </a:graphicData>
        </a:graphic>
      </p:graphicFrame>
    </p:spTree>
    <p:extLst>
      <p:ext uri="{BB962C8B-B14F-4D97-AF65-F5344CB8AC3E}">
        <p14:creationId xmlns:p14="http://schemas.microsoft.com/office/powerpoint/2010/main" val="227828691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Stadia procesu</a:t>
            </a:r>
            <a:endParaRPr lang="pl-PL" dirty="0"/>
          </a:p>
        </p:txBody>
      </p:sp>
      <p:graphicFrame>
        <p:nvGraphicFramePr>
          <p:cNvPr id="4" name="Symbol zastępczy zawartości 3"/>
          <p:cNvGraphicFramePr>
            <a:graphicFrameLocks noGrp="1"/>
          </p:cNvGraphicFramePr>
          <p:nvPr>
            <p:ph sz="quarter" idx="1"/>
            <p:extLst>
              <p:ext uri="{D42A27DB-BD31-4B8C-83A1-F6EECF244321}">
                <p14:modId xmlns:p14="http://schemas.microsoft.com/office/powerpoint/2010/main" val="1104949247"/>
              </p:ext>
            </p:extLst>
          </p:nvPr>
        </p:nvGraphicFramePr>
        <p:xfrm>
          <a:off x="467544" y="1700808"/>
          <a:ext cx="8153400" cy="4495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8" name="pole tekstowe 27"/>
          <p:cNvSpPr txBox="1"/>
          <p:nvPr/>
        </p:nvSpPr>
        <p:spPr>
          <a:xfrm>
            <a:off x="827584" y="4797152"/>
            <a:ext cx="1944216" cy="1200329"/>
          </a:xfrm>
          <a:prstGeom prst="rect">
            <a:avLst/>
          </a:prstGeom>
          <a:noFill/>
        </p:spPr>
        <p:txBody>
          <a:bodyPr wrap="square" rtlCol="0">
            <a:spAutoFit/>
          </a:bodyPr>
          <a:lstStyle/>
          <a:p>
            <a:pPr algn="ctr"/>
            <a:r>
              <a:rPr lang="pl-PL" dirty="0" smtClean="0"/>
              <a:t>Zebranie materiału dowodowego ułatwiającego wydanie decyzji</a:t>
            </a:r>
            <a:endParaRPr lang="pl-PL" dirty="0"/>
          </a:p>
        </p:txBody>
      </p:sp>
      <p:sp>
        <p:nvSpPr>
          <p:cNvPr id="30" name="pole tekstowe 29"/>
          <p:cNvSpPr txBox="1"/>
          <p:nvPr/>
        </p:nvSpPr>
        <p:spPr>
          <a:xfrm>
            <a:off x="3347864" y="4814485"/>
            <a:ext cx="2520280" cy="2031325"/>
          </a:xfrm>
          <a:prstGeom prst="rect">
            <a:avLst/>
          </a:prstGeom>
          <a:noFill/>
        </p:spPr>
        <p:txBody>
          <a:bodyPr wrap="square" rtlCol="0">
            <a:spAutoFit/>
          </a:bodyPr>
          <a:lstStyle/>
          <a:p>
            <a:pPr algn="ctr"/>
            <a:r>
              <a:rPr lang="pl-PL" dirty="0" smtClean="0"/>
              <a:t>Rozpoznanie sprawy i wydanie decyzji </a:t>
            </a:r>
            <a:r>
              <a:rPr lang="pl-PL" b="1" dirty="0" smtClean="0"/>
              <a:t>(postępowanie główne)</a:t>
            </a:r>
          </a:p>
          <a:p>
            <a:pPr algn="ctr"/>
            <a:r>
              <a:rPr lang="pl-PL" dirty="0"/>
              <a:t>o</a:t>
            </a:r>
            <a:r>
              <a:rPr lang="pl-PL" dirty="0" smtClean="0"/>
              <a:t>raz </a:t>
            </a:r>
          </a:p>
          <a:p>
            <a:pPr algn="ctr"/>
            <a:r>
              <a:rPr lang="pl-PL" dirty="0"/>
              <a:t>k</a:t>
            </a:r>
            <a:r>
              <a:rPr lang="pl-PL" dirty="0" smtClean="0"/>
              <a:t>ontrola podjętej decyzji </a:t>
            </a:r>
            <a:r>
              <a:rPr lang="pl-PL" b="1" dirty="0" smtClean="0"/>
              <a:t>(postępowanie apelacyjne)</a:t>
            </a:r>
            <a:endParaRPr lang="pl-PL" b="1" dirty="0"/>
          </a:p>
        </p:txBody>
      </p:sp>
      <p:sp>
        <p:nvSpPr>
          <p:cNvPr id="31" name="pole tekstowe 30"/>
          <p:cNvSpPr txBox="1"/>
          <p:nvPr/>
        </p:nvSpPr>
        <p:spPr>
          <a:xfrm>
            <a:off x="6156176" y="4966886"/>
            <a:ext cx="1944216" cy="369332"/>
          </a:xfrm>
          <a:prstGeom prst="rect">
            <a:avLst/>
          </a:prstGeom>
          <a:noFill/>
        </p:spPr>
        <p:txBody>
          <a:bodyPr wrap="square" rtlCol="0">
            <a:spAutoFit/>
          </a:bodyPr>
          <a:lstStyle/>
          <a:p>
            <a:pPr algn="ctr"/>
            <a:r>
              <a:rPr lang="pl-PL" dirty="0" smtClean="0"/>
              <a:t>Wykonanie decyzji</a:t>
            </a:r>
            <a:endParaRPr lang="pl-PL" dirty="0"/>
          </a:p>
        </p:txBody>
      </p:sp>
    </p:spTree>
    <p:extLst>
      <p:ext uri="{BB962C8B-B14F-4D97-AF65-F5344CB8AC3E}">
        <p14:creationId xmlns:p14="http://schemas.microsoft.com/office/powerpoint/2010/main" val="239877783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t>Mediacja w procesie karnym</a:t>
            </a:r>
            <a:br>
              <a:rPr lang="pl-PL" dirty="0" smtClean="0"/>
            </a:br>
            <a:r>
              <a:rPr lang="pl-PL" sz="2700" dirty="0" smtClean="0"/>
              <a:t>art. 23a k.p.k.</a:t>
            </a:r>
            <a:endParaRPr lang="pl-PL" sz="2700" dirty="0"/>
          </a:p>
        </p:txBody>
      </p:sp>
      <p:sp>
        <p:nvSpPr>
          <p:cNvPr id="3" name="Symbol zastępczy zawartości 2"/>
          <p:cNvSpPr>
            <a:spLocks noGrp="1"/>
          </p:cNvSpPr>
          <p:nvPr>
            <p:ph sz="quarter" idx="1"/>
          </p:nvPr>
        </p:nvSpPr>
        <p:spPr/>
        <p:txBody>
          <a:bodyPr>
            <a:normAutofit fontScale="92500" lnSpcReduction="20000"/>
          </a:bodyPr>
          <a:lstStyle/>
          <a:p>
            <a:pPr marL="0" indent="0" algn="just">
              <a:buNone/>
            </a:pPr>
            <a:r>
              <a:rPr lang="pl-PL" sz="2000" dirty="0"/>
              <a:t>Mediacja to dobrowolna negocjacja między jednostkami pozostającymi w konflikcie karnym tzn. takim, który jest rezultatem popełnionego przestępstwa, z udziałem trzeciej neutralnej osoby – mediatora, mającej za zadanie podtrzymywanie i ułatwianie przebiegu negocjacji, ale nie narzucanie stronom </a:t>
            </a:r>
            <a:r>
              <a:rPr lang="pl-PL" sz="2000" dirty="0" smtClean="0"/>
              <a:t>rozstrzygnięcia. </a:t>
            </a:r>
          </a:p>
          <a:p>
            <a:pPr marL="0" indent="0" algn="just">
              <a:buNone/>
            </a:pPr>
            <a:r>
              <a:rPr lang="pl-PL" sz="2000" dirty="0" smtClean="0"/>
              <a:t>Postępowanie </a:t>
            </a:r>
            <a:r>
              <a:rPr lang="pl-PL" sz="2000" dirty="0"/>
              <a:t>mediacyjne jest postępowaniem </a:t>
            </a:r>
            <a:r>
              <a:rPr lang="pl-PL" sz="2200" b="1" dirty="0" err="1">
                <a:solidFill>
                  <a:srgbClr val="0070C0"/>
                </a:solidFill>
              </a:rPr>
              <a:t>pozaprocesowym</a:t>
            </a:r>
            <a:r>
              <a:rPr lang="pl-PL" sz="2000" dirty="0"/>
              <a:t> o charakterze </a:t>
            </a:r>
            <a:r>
              <a:rPr lang="pl-PL" sz="2200" b="1" dirty="0" smtClean="0">
                <a:solidFill>
                  <a:srgbClr val="0070C0"/>
                </a:solidFill>
              </a:rPr>
              <a:t>fakultatywnym</a:t>
            </a:r>
            <a:r>
              <a:rPr lang="pl-PL" sz="2000" dirty="0" smtClean="0"/>
              <a:t>.</a:t>
            </a:r>
          </a:p>
          <a:p>
            <a:pPr marL="0" indent="0" algn="just">
              <a:buNone/>
            </a:pPr>
            <a:endParaRPr lang="pl-PL" sz="2000" dirty="0"/>
          </a:p>
          <a:p>
            <a:pPr marL="0" indent="0" algn="just">
              <a:buNone/>
            </a:pPr>
            <a:r>
              <a:rPr lang="pl-PL" sz="2000" dirty="0" smtClean="0"/>
              <a:t>Cechy mediacji:</a:t>
            </a:r>
          </a:p>
          <a:p>
            <a:pPr algn="just">
              <a:buFont typeface="Arial" panose="020B0604020202020204" pitchFamily="34" charset="0"/>
              <a:buChar char="•"/>
            </a:pPr>
            <a:r>
              <a:rPr lang="pl-PL" sz="2000" dirty="0" smtClean="0"/>
              <a:t>dobrowolność</a:t>
            </a:r>
            <a:endParaRPr lang="pl-PL" sz="2000" dirty="0"/>
          </a:p>
          <a:p>
            <a:pPr algn="just">
              <a:buFont typeface="Arial" panose="020B0604020202020204" pitchFamily="34" charset="0"/>
              <a:buChar char="•"/>
            </a:pPr>
            <a:r>
              <a:rPr lang="pl-PL" sz="2000" dirty="0" smtClean="0"/>
              <a:t>bezstronność </a:t>
            </a:r>
            <a:r>
              <a:rPr lang="pl-PL" sz="2000" dirty="0"/>
              <a:t>i neutralność mediatora</a:t>
            </a:r>
          </a:p>
          <a:p>
            <a:pPr algn="just">
              <a:buFont typeface="Arial" panose="020B0604020202020204" pitchFamily="34" charset="0"/>
              <a:buChar char="•"/>
            </a:pPr>
            <a:r>
              <a:rPr lang="pl-PL" sz="2000" dirty="0"/>
              <a:t>mniejszy formalizm postępowania mediacyjnego</a:t>
            </a:r>
          </a:p>
          <a:p>
            <a:pPr algn="just">
              <a:buFont typeface="Arial" panose="020B0604020202020204" pitchFamily="34" charset="0"/>
              <a:buChar char="•"/>
            </a:pPr>
            <a:r>
              <a:rPr lang="pl-PL" sz="2000" dirty="0"/>
              <a:t>poufność</a:t>
            </a:r>
          </a:p>
          <a:p>
            <a:pPr algn="just">
              <a:buFont typeface="Arial" panose="020B0604020202020204" pitchFamily="34" charset="0"/>
              <a:buChar char="•"/>
            </a:pPr>
            <a:r>
              <a:rPr lang="pl-PL" sz="2000" dirty="0" smtClean="0"/>
              <a:t>szybkość </a:t>
            </a:r>
            <a:r>
              <a:rPr lang="pl-PL" sz="2000" dirty="0"/>
              <a:t>postępowania</a:t>
            </a:r>
          </a:p>
          <a:p>
            <a:pPr algn="just">
              <a:buFont typeface="Arial" panose="020B0604020202020204" pitchFamily="34" charset="0"/>
              <a:buChar char="•"/>
            </a:pPr>
            <a:r>
              <a:rPr lang="pl-PL" sz="2000" dirty="0" smtClean="0"/>
              <a:t>koszty </a:t>
            </a:r>
            <a:endParaRPr lang="pl-PL" sz="2000" dirty="0"/>
          </a:p>
          <a:p>
            <a:pPr marL="0" indent="0" algn="just">
              <a:buNone/>
            </a:pPr>
            <a:endParaRPr lang="pl-PL" sz="2000" dirty="0"/>
          </a:p>
        </p:txBody>
      </p:sp>
    </p:spTree>
    <p:extLst>
      <p:ext uri="{BB962C8B-B14F-4D97-AF65-F5344CB8AC3E}">
        <p14:creationId xmlns:p14="http://schemas.microsoft.com/office/powerpoint/2010/main" val="191344319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Przesłanki i tryb czynności</a:t>
            </a:r>
            <a:endParaRPr lang="pl-PL" dirty="0"/>
          </a:p>
        </p:txBody>
      </p:sp>
      <p:sp>
        <p:nvSpPr>
          <p:cNvPr id="3" name="Rectangle 3"/>
          <p:cNvSpPr txBox="1">
            <a:spLocks noChangeArrowheads="1"/>
          </p:cNvSpPr>
          <p:nvPr/>
        </p:nvSpPr>
        <p:spPr bwMode="auto">
          <a:xfrm>
            <a:off x="457200" y="1557338"/>
            <a:ext cx="8363272" cy="5059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228600" algn="l" rtl="0" eaLnBrk="0" fontAlgn="base" hangingPunct="0">
              <a:spcBef>
                <a:spcPct val="20000"/>
              </a:spcBef>
              <a:spcAft>
                <a:spcPct val="0"/>
              </a:spcAft>
              <a:buClr>
                <a:schemeClr val="accent1"/>
              </a:buClr>
              <a:buFont typeface="Arial" charset="0"/>
              <a:buChar char="•"/>
              <a:defRPr sz="2200" kern="1200">
                <a:solidFill>
                  <a:schemeClr val="tx1"/>
                </a:solidFill>
                <a:latin typeface="+mn-lt"/>
                <a:ea typeface="+mn-ea"/>
                <a:cs typeface="+mn-cs"/>
              </a:defRPr>
            </a:lvl1pPr>
            <a:lvl2pPr marL="639763" indent="-228600" algn="l" rtl="0" eaLnBrk="0" fontAlgn="base" hangingPunct="0">
              <a:spcBef>
                <a:spcPct val="20000"/>
              </a:spcBef>
              <a:spcAft>
                <a:spcPct val="0"/>
              </a:spcAft>
              <a:buClr>
                <a:schemeClr val="accent2"/>
              </a:buClr>
              <a:buFont typeface="Arial" charset="0"/>
              <a:buChar char="•"/>
              <a:defRPr sz="2000" kern="1200">
                <a:solidFill>
                  <a:schemeClr val="tx1"/>
                </a:solidFill>
                <a:latin typeface="+mn-lt"/>
                <a:ea typeface="+mn-ea"/>
                <a:cs typeface="+mn-cs"/>
              </a:defRPr>
            </a:lvl2pPr>
            <a:lvl3pPr marL="1004888" indent="-228600" algn="l" rtl="0" eaLnBrk="0" fontAlgn="base" hangingPunct="0">
              <a:spcBef>
                <a:spcPct val="20000"/>
              </a:spcBef>
              <a:spcAft>
                <a:spcPct val="0"/>
              </a:spcAft>
              <a:buClr>
                <a:srgbClr val="526DB0"/>
              </a:buClr>
              <a:buFont typeface="Arial" charset="0"/>
              <a:buChar char="•"/>
              <a:defRPr kern="1200">
                <a:solidFill>
                  <a:schemeClr val="tx1"/>
                </a:solidFill>
                <a:latin typeface="+mn-lt"/>
                <a:ea typeface="+mn-ea"/>
                <a:cs typeface="+mn-cs"/>
              </a:defRPr>
            </a:lvl3pPr>
            <a:lvl4pPr marL="1279525" indent="-228600" algn="l" rtl="0" eaLnBrk="0" fontAlgn="base" hangingPunct="0">
              <a:spcBef>
                <a:spcPct val="20000"/>
              </a:spcBef>
              <a:spcAft>
                <a:spcPct val="0"/>
              </a:spcAft>
              <a:buClr>
                <a:srgbClr val="989AAC"/>
              </a:buClr>
              <a:buFont typeface="Arial" charset="0"/>
              <a:buChar char="•"/>
              <a:defRPr sz="1600" kern="1200">
                <a:solidFill>
                  <a:schemeClr val="tx1"/>
                </a:solidFill>
                <a:latin typeface="+mn-lt"/>
                <a:ea typeface="+mn-ea"/>
                <a:cs typeface="+mn-cs"/>
              </a:defRPr>
            </a:lvl4pPr>
            <a:lvl5pPr marL="1554163" indent="-228600" algn="l" rtl="0" eaLnBrk="0" fontAlgn="base" hangingPunct="0">
              <a:spcBef>
                <a:spcPct val="20000"/>
              </a:spcBef>
              <a:spcAft>
                <a:spcPct val="0"/>
              </a:spcAft>
              <a:buClr>
                <a:srgbClr val="DC5924"/>
              </a:buClr>
              <a:buFont typeface="Arial" charset="0"/>
              <a:buChar char="•"/>
              <a:defRPr sz="1400" kern="120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pPr marL="342900" marR="0" lvl="0" indent="-228600" algn="l" defTabSz="914400" rtl="0" eaLnBrk="1" fontAlgn="base" latinLnBrk="0" hangingPunct="1">
              <a:lnSpc>
                <a:spcPct val="100000"/>
              </a:lnSpc>
              <a:spcBef>
                <a:spcPct val="20000"/>
              </a:spcBef>
              <a:spcAft>
                <a:spcPct val="0"/>
              </a:spcAft>
              <a:buClr>
                <a:srgbClr val="7A7A7A"/>
              </a:buClr>
              <a:buSzTx/>
              <a:buFont typeface="Arial" charset="0"/>
              <a:buChar char="•"/>
              <a:tabLst/>
              <a:defRPr/>
            </a:pPr>
            <a:endParaRPr kumimoji="0" lang="pl-PL" altLang="pl-PL" sz="2200" b="1" i="0" u="none" strike="noStrike" kern="1200" cap="none" spc="0" normalizeH="0" baseline="0" noProof="0" dirty="0" smtClean="0">
              <a:ln>
                <a:noFill/>
              </a:ln>
              <a:solidFill>
                <a:srgbClr val="000000"/>
              </a:solidFill>
              <a:effectLst/>
              <a:uLnTx/>
              <a:uFillTx/>
              <a:latin typeface="Calibri"/>
            </a:endParaRPr>
          </a:p>
          <a:p>
            <a:pPr marL="342900" marR="0" lvl="0" indent="-228600" algn="ctr" defTabSz="914400" rtl="0" eaLnBrk="1" fontAlgn="base" latinLnBrk="0" hangingPunct="1">
              <a:lnSpc>
                <a:spcPct val="100000"/>
              </a:lnSpc>
              <a:spcBef>
                <a:spcPct val="20000"/>
              </a:spcBef>
              <a:spcAft>
                <a:spcPct val="0"/>
              </a:spcAft>
              <a:buClr>
                <a:srgbClr val="7A7A7A"/>
              </a:buClr>
              <a:buSzTx/>
              <a:buFont typeface="Arial" charset="0"/>
              <a:buNone/>
              <a:tabLst/>
              <a:defRPr/>
            </a:pPr>
            <a:r>
              <a:rPr kumimoji="0" lang="pl-PL" altLang="pl-PL" sz="2200" b="0" i="0" u="none" strike="noStrike" kern="1200" cap="none" spc="0" normalizeH="0" baseline="0" noProof="0" dirty="0" smtClean="0">
                <a:ln>
                  <a:noFill/>
                </a:ln>
                <a:solidFill>
                  <a:srgbClr val="000000"/>
                </a:solidFill>
                <a:effectLst/>
                <a:uLnTx/>
                <a:uFillTx/>
                <a:latin typeface="Calibri"/>
              </a:rPr>
              <a:t>DOPUSZCZALNOŚĆ</a:t>
            </a:r>
            <a:r>
              <a:rPr kumimoji="0" lang="pl-PL" altLang="pl-PL" sz="2200" b="0" i="0" u="none" strike="noStrike" kern="1200" cap="none" spc="0" normalizeH="0" noProof="0" dirty="0" smtClean="0">
                <a:ln>
                  <a:noFill/>
                </a:ln>
                <a:solidFill>
                  <a:srgbClr val="000000"/>
                </a:solidFill>
                <a:effectLst/>
                <a:uLnTx/>
                <a:uFillTx/>
                <a:latin typeface="Calibri"/>
              </a:rPr>
              <a:t> </a:t>
            </a:r>
            <a:r>
              <a:rPr kumimoji="0" lang="pl-PL" altLang="pl-PL" sz="2200" b="0" i="0" u="none" strike="noStrike" kern="1200" cap="none" spc="0" normalizeH="0" baseline="0" noProof="0" dirty="0" smtClean="0">
                <a:ln>
                  <a:noFill/>
                </a:ln>
                <a:solidFill>
                  <a:srgbClr val="000000"/>
                </a:solidFill>
                <a:effectLst/>
                <a:uLnTx/>
                <a:uFillTx/>
                <a:latin typeface="Calibri"/>
              </a:rPr>
              <a:t>MEDIACJI</a:t>
            </a:r>
          </a:p>
          <a:p>
            <a:pPr marL="342900" marR="0" lvl="0" indent="-228600" algn="ctr" defTabSz="914400" rtl="0" eaLnBrk="1" fontAlgn="base" latinLnBrk="0" hangingPunct="1">
              <a:lnSpc>
                <a:spcPct val="100000"/>
              </a:lnSpc>
              <a:spcBef>
                <a:spcPct val="20000"/>
              </a:spcBef>
              <a:spcAft>
                <a:spcPct val="0"/>
              </a:spcAft>
              <a:buClr>
                <a:srgbClr val="7A7A7A"/>
              </a:buClr>
              <a:buSzTx/>
              <a:buFont typeface="Arial" charset="0"/>
              <a:buNone/>
              <a:tabLst/>
              <a:defRPr/>
            </a:pPr>
            <a:endParaRPr kumimoji="0" lang="pl-PL" altLang="pl-PL" sz="2200" b="0" i="0" u="none" strike="noStrike" kern="1200" cap="none" spc="0" normalizeH="0" baseline="0" noProof="0" dirty="0" smtClean="0">
              <a:ln>
                <a:noFill/>
              </a:ln>
              <a:solidFill>
                <a:srgbClr val="000000"/>
              </a:solidFill>
              <a:effectLst/>
              <a:uLnTx/>
              <a:uFillTx/>
              <a:latin typeface="Calibri"/>
            </a:endParaRPr>
          </a:p>
          <a:p>
            <a:pPr marL="114300" marR="0" lvl="0" indent="0" algn="l" defTabSz="914400" rtl="0" eaLnBrk="1" fontAlgn="base" latinLnBrk="0" hangingPunct="1">
              <a:lnSpc>
                <a:spcPct val="100000"/>
              </a:lnSpc>
              <a:spcBef>
                <a:spcPct val="20000"/>
              </a:spcBef>
              <a:spcAft>
                <a:spcPct val="0"/>
              </a:spcAft>
              <a:buClr>
                <a:srgbClr val="7A7A7A"/>
              </a:buClr>
              <a:buSzTx/>
              <a:buNone/>
              <a:tabLst/>
              <a:defRPr/>
            </a:pPr>
            <a:endParaRPr kumimoji="0" lang="pl-PL" altLang="pl-PL" sz="2200" b="0" i="0" u="none" strike="noStrike" kern="1200" cap="none" spc="0" normalizeH="0" baseline="0" noProof="0" dirty="0" smtClean="0">
              <a:ln>
                <a:noFill/>
              </a:ln>
              <a:solidFill>
                <a:srgbClr val="000000"/>
              </a:solidFill>
              <a:effectLst/>
              <a:uLnTx/>
              <a:uFillTx/>
              <a:latin typeface="Calibri"/>
            </a:endParaRPr>
          </a:p>
          <a:p>
            <a:pPr marL="342900" marR="0" lvl="0" indent="-228600" algn="l" defTabSz="914400" rtl="0" eaLnBrk="1" fontAlgn="base" latinLnBrk="0" hangingPunct="1">
              <a:lnSpc>
                <a:spcPct val="100000"/>
              </a:lnSpc>
              <a:spcBef>
                <a:spcPct val="20000"/>
              </a:spcBef>
              <a:spcAft>
                <a:spcPct val="0"/>
              </a:spcAft>
              <a:buClr>
                <a:srgbClr val="7A7A7A"/>
              </a:buClr>
              <a:buSzTx/>
              <a:buFont typeface="Arial" charset="0"/>
              <a:buChar char="•"/>
              <a:tabLst/>
              <a:defRPr/>
            </a:pPr>
            <a:endParaRPr lang="pl-PL" altLang="pl-PL" dirty="0">
              <a:solidFill>
                <a:srgbClr val="000000"/>
              </a:solidFill>
              <a:latin typeface="Calibri"/>
            </a:endParaRPr>
          </a:p>
          <a:p>
            <a:pPr marL="114300" marR="0" lvl="0" indent="0" algn="l" defTabSz="914400" rtl="0" eaLnBrk="1" fontAlgn="base" latinLnBrk="0" hangingPunct="1">
              <a:lnSpc>
                <a:spcPct val="100000"/>
              </a:lnSpc>
              <a:spcBef>
                <a:spcPct val="20000"/>
              </a:spcBef>
              <a:spcAft>
                <a:spcPct val="0"/>
              </a:spcAft>
              <a:buClr>
                <a:srgbClr val="7A7A7A"/>
              </a:buClr>
              <a:buSzTx/>
              <a:buNone/>
              <a:tabLst/>
              <a:defRPr/>
            </a:pPr>
            <a:endParaRPr kumimoji="0" lang="pl-PL" altLang="pl-PL" sz="2200" b="0" i="0" u="none" strike="noStrike" kern="1200" cap="none" spc="0" normalizeH="0" baseline="0" noProof="0" dirty="0" smtClean="0">
              <a:ln>
                <a:noFill/>
              </a:ln>
              <a:solidFill>
                <a:srgbClr val="000000"/>
              </a:solidFill>
              <a:effectLst/>
              <a:uLnTx/>
              <a:uFillTx/>
              <a:latin typeface="Calibri"/>
            </a:endParaRPr>
          </a:p>
          <a:p>
            <a:pPr lvl="0" eaLnBrk="1" hangingPunct="1">
              <a:buClr>
                <a:srgbClr val="7A7A7A"/>
              </a:buClr>
              <a:buNone/>
            </a:pPr>
            <a:endParaRPr kumimoji="0" lang="pl-PL" altLang="pl-PL" sz="2200" b="0" i="0" u="none" strike="noStrike" kern="1200" cap="none" spc="0" normalizeH="0" baseline="0" noProof="0" dirty="0" smtClean="0">
              <a:ln>
                <a:noFill/>
              </a:ln>
              <a:solidFill>
                <a:srgbClr val="000000"/>
              </a:solidFill>
              <a:effectLst/>
              <a:uLnTx/>
              <a:uFillTx/>
              <a:latin typeface="Calibri"/>
              <a:sym typeface="Symbol" pitchFamily="18" charset="2"/>
            </a:endParaRPr>
          </a:p>
          <a:p>
            <a:pPr lvl="0" eaLnBrk="1" hangingPunct="1">
              <a:buClr>
                <a:srgbClr val="7A7A7A"/>
              </a:buClr>
              <a:buNone/>
            </a:pPr>
            <a:endParaRPr lang="pl-PL" altLang="pl-PL" dirty="0">
              <a:solidFill>
                <a:srgbClr val="000000"/>
              </a:solidFill>
              <a:latin typeface="Calibri"/>
              <a:sym typeface="Symbol" pitchFamily="18" charset="2"/>
            </a:endParaRPr>
          </a:p>
          <a:p>
            <a:pPr lvl="0" eaLnBrk="1" hangingPunct="1">
              <a:buClr>
                <a:srgbClr val="7A7A7A"/>
              </a:buClr>
              <a:buNone/>
            </a:pPr>
            <a:r>
              <a:rPr kumimoji="0" lang="pl-PL" altLang="pl-PL" sz="2200" b="0" i="0" u="none" strike="noStrike" kern="1200" cap="none" spc="0" normalizeH="0" baseline="0" noProof="0" dirty="0" smtClean="0">
                <a:ln>
                  <a:noFill/>
                </a:ln>
                <a:solidFill>
                  <a:srgbClr val="000000"/>
                </a:solidFill>
                <a:effectLst/>
                <a:uLnTx/>
                <a:uFillTx/>
                <a:latin typeface="Calibri"/>
                <a:sym typeface="Symbol" pitchFamily="18" charset="2"/>
              </a:rPr>
              <a:t> </a:t>
            </a:r>
            <a:r>
              <a:rPr kumimoji="0" lang="pl-PL" altLang="pl-PL" sz="1600" b="0" i="0" u="none" strike="noStrike" kern="1200" cap="none" spc="0" normalizeH="0" baseline="0" noProof="0" dirty="0" smtClean="0">
                <a:ln>
                  <a:noFill/>
                </a:ln>
                <a:solidFill>
                  <a:srgbClr val="000000"/>
                </a:solidFill>
                <a:effectLst/>
                <a:uLnTx/>
                <a:uFillTx/>
                <a:latin typeface="Calibri"/>
                <a:sym typeface="Symbol" pitchFamily="18" charset="2"/>
              </a:rPr>
              <a:t>„</a:t>
            </a:r>
            <a:r>
              <a:rPr kumimoji="0" lang="pl-PL" altLang="pl-PL" sz="1600" b="0" i="1" u="none" strike="noStrike" kern="1200" cap="none" spc="0" normalizeH="0" baseline="0" noProof="0" dirty="0" smtClean="0">
                <a:ln>
                  <a:noFill/>
                </a:ln>
                <a:solidFill>
                  <a:srgbClr val="000000"/>
                </a:solidFill>
                <a:effectLst/>
                <a:uLnTx/>
                <a:uFillTx/>
                <a:latin typeface="Calibri"/>
                <a:sym typeface="Symbol" pitchFamily="18" charset="2"/>
              </a:rPr>
              <a:t>Na wniosek lub za zgodą stron sąd może zamiast posiedzenia pojednawczego wyznaczyć odpowiedni termin dla przeprowadzenia postępowania mediacyjnego. Przepis art. 23a stosuje się </a:t>
            </a:r>
            <a:r>
              <a:rPr lang="pl-PL" altLang="pl-PL" sz="1600" i="1" dirty="0">
                <a:solidFill>
                  <a:srgbClr val="000000"/>
                </a:solidFill>
                <a:latin typeface="Calibri"/>
                <a:sym typeface="Symbol" pitchFamily="18" charset="2"/>
              </a:rPr>
              <a:t>odpowiednio” - </a:t>
            </a:r>
            <a:r>
              <a:rPr lang="pl-PL" altLang="pl-PL" sz="1600" dirty="0">
                <a:solidFill>
                  <a:srgbClr val="000000"/>
                </a:solidFill>
                <a:latin typeface="Calibri"/>
                <a:sym typeface="Symbol" pitchFamily="18" charset="2"/>
              </a:rPr>
              <a:t>posiedzenie pojednawcze przed rozprawą jest obligatoryjne, ale zamiast niego sąd może na wniosek lub za zgodą stron wyznaczyć odpowiedni termin do przeprowadzenia postępowania mediacyjnego</a:t>
            </a:r>
            <a:endParaRPr kumimoji="0" lang="pl-PL" altLang="pl-PL" sz="1600" b="0" u="none" strike="noStrike" kern="1200" cap="none" spc="0" normalizeH="0" baseline="0" noProof="0" dirty="0" smtClean="0">
              <a:ln>
                <a:noFill/>
              </a:ln>
              <a:solidFill>
                <a:srgbClr val="000000"/>
              </a:solidFill>
              <a:effectLst/>
              <a:uLnTx/>
              <a:uFillTx/>
              <a:latin typeface="Calibri"/>
            </a:endParaRPr>
          </a:p>
        </p:txBody>
      </p:sp>
      <p:sp>
        <p:nvSpPr>
          <p:cNvPr id="4" name="Prostokąt zaokrąglony 3"/>
          <p:cNvSpPr/>
          <p:nvPr/>
        </p:nvSpPr>
        <p:spPr>
          <a:xfrm>
            <a:off x="510506" y="2492896"/>
            <a:ext cx="3096344" cy="1440160"/>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pl-PL"/>
          </a:p>
        </p:txBody>
      </p:sp>
      <p:sp>
        <p:nvSpPr>
          <p:cNvPr id="5" name="Prostokąt zaokrąglony 4"/>
          <p:cNvSpPr/>
          <p:nvPr/>
        </p:nvSpPr>
        <p:spPr>
          <a:xfrm>
            <a:off x="5220072" y="2514600"/>
            <a:ext cx="3312368" cy="1418456"/>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pl-PL"/>
          </a:p>
        </p:txBody>
      </p:sp>
      <p:sp>
        <p:nvSpPr>
          <p:cNvPr id="6" name="pole tekstowe 5"/>
          <p:cNvSpPr txBox="1"/>
          <p:nvPr/>
        </p:nvSpPr>
        <p:spPr>
          <a:xfrm>
            <a:off x="755576" y="2780928"/>
            <a:ext cx="2592288" cy="923330"/>
          </a:xfrm>
          <a:prstGeom prst="rect">
            <a:avLst/>
          </a:prstGeom>
          <a:noFill/>
        </p:spPr>
        <p:txBody>
          <a:bodyPr wrap="square" rtlCol="0">
            <a:spAutoFit/>
          </a:bodyPr>
          <a:lstStyle/>
          <a:p>
            <a:r>
              <a:rPr lang="pl-PL" dirty="0" smtClean="0"/>
              <a:t>W sprawach z oskarżenia publicznego </a:t>
            </a:r>
          </a:p>
          <a:p>
            <a:r>
              <a:rPr lang="pl-PL" dirty="0"/>
              <a:t>a</a:t>
            </a:r>
            <a:r>
              <a:rPr lang="pl-PL" dirty="0" smtClean="0"/>
              <a:t>rt. 23a k.p.k.</a:t>
            </a:r>
            <a:endParaRPr lang="pl-PL" dirty="0"/>
          </a:p>
        </p:txBody>
      </p:sp>
      <p:sp>
        <p:nvSpPr>
          <p:cNvPr id="7" name="pole tekstowe 6"/>
          <p:cNvSpPr txBox="1"/>
          <p:nvPr/>
        </p:nvSpPr>
        <p:spPr>
          <a:xfrm>
            <a:off x="5508104" y="2782563"/>
            <a:ext cx="2736304" cy="923330"/>
          </a:xfrm>
          <a:prstGeom prst="rect">
            <a:avLst/>
          </a:prstGeom>
          <a:noFill/>
        </p:spPr>
        <p:txBody>
          <a:bodyPr wrap="square" rtlCol="0">
            <a:spAutoFit/>
          </a:bodyPr>
          <a:lstStyle/>
          <a:p>
            <a:r>
              <a:rPr lang="pl-PL" dirty="0" smtClean="0"/>
              <a:t>W sprawach z oskarżenia prywatnego</a:t>
            </a:r>
          </a:p>
          <a:p>
            <a:r>
              <a:rPr lang="pl-PL" dirty="0" smtClean="0"/>
              <a:t>art</a:t>
            </a:r>
            <a:r>
              <a:rPr lang="pl-PL" dirty="0"/>
              <a:t>. 489 § 2 </a:t>
            </a:r>
            <a:r>
              <a:rPr lang="pl-PL" dirty="0" smtClean="0"/>
              <a:t>k.p.k.*</a:t>
            </a:r>
            <a:endParaRPr lang="pl-PL" dirty="0"/>
          </a:p>
        </p:txBody>
      </p:sp>
    </p:spTree>
    <p:extLst>
      <p:ext uri="{BB962C8B-B14F-4D97-AF65-F5344CB8AC3E}">
        <p14:creationId xmlns:p14="http://schemas.microsoft.com/office/powerpoint/2010/main" val="53198398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Przesłanki i tryb czynności</a:t>
            </a:r>
            <a:endParaRPr lang="pl-PL" dirty="0"/>
          </a:p>
        </p:txBody>
      </p:sp>
      <p:graphicFrame>
        <p:nvGraphicFramePr>
          <p:cNvPr id="4" name="Diagram 3"/>
          <p:cNvGraphicFramePr/>
          <p:nvPr>
            <p:extLst>
              <p:ext uri="{D42A27DB-BD31-4B8C-83A1-F6EECF244321}">
                <p14:modId xmlns:p14="http://schemas.microsoft.com/office/powerpoint/2010/main" val="736443798"/>
              </p:ext>
            </p:extLst>
          </p:nvPr>
        </p:nvGraphicFramePr>
        <p:xfrm>
          <a:off x="251520" y="1628800"/>
          <a:ext cx="8736632" cy="309634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Prostokąt 5"/>
          <p:cNvSpPr/>
          <p:nvPr/>
        </p:nvSpPr>
        <p:spPr>
          <a:xfrm>
            <a:off x="420080" y="4584833"/>
            <a:ext cx="8532440" cy="2308324"/>
          </a:xfrm>
          <a:prstGeom prst="rect">
            <a:avLst/>
          </a:prstGeom>
        </p:spPr>
        <p:txBody>
          <a:bodyPr wrap="square">
            <a:spAutoFit/>
          </a:bodyPr>
          <a:lstStyle/>
          <a:p>
            <a:pPr lvl="0"/>
            <a:r>
              <a:rPr lang="pl-PL" dirty="0" smtClean="0"/>
              <a:t>NA JAKIM ETAPIE?</a:t>
            </a:r>
          </a:p>
          <a:p>
            <a:pPr marL="285750" lvl="0" indent="-285750">
              <a:buFont typeface="Wingdings" panose="05000000000000000000" pitchFamily="2" charset="2"/>
              <a:buChar char="Ø"/>
            </a:pPr>
            <a:r>
              <a:rPr lang="pl-PL" dirty="0" smtClean="0"/>
              <a:t>W </a:t>
            </a:r>
            <a:r>
              <a:rPr lang="pl-PL" dirty="0"/>
              <a:t>czasie </a:t>
            </a:r>
            <a:r>
              <a:rPr lang="pl-PL" dirty="0" smtClean="0"/>
              <a:t>postępowania </a:t>
            </a:r>
            <a:r>
              <a:rPr lang="pl-PL" dirty="0"/>
              <a:t>przygotowawczego (art. 23a </a:t>
            </a:r>
            <a:r>
              <a:rPr lang="pl-PL" dirty="0" smtClean="0"/>
              <a:t>k.p.k.)</a:t>
            </a:r>
            <a:endParaRPr lang="pl-PL" dirty="0"/>
          </a:p>
          <a:p>
            <a:pPr marL="285750" lvl="0" indent="-285750">
              <a:buFont typeface="Wingdings" panose="05000000000000000000" pitchFamily="2" charset="2"/>
              <a:buChar char="Ø"/>
            </a:pPr>
            <a:r>
              <a:rPr lang="pl-PL" dirty="0"/>
              <a:t>W czasie postępowania przejściowego (art. 341 § 3 </a:t>
            </a:r>
            <a:r>
              <a:rPr lang="pl-PL" dirty="0" smtClean="0"/>
              <a:t>k.p.k. </a:t>
            </a:r>
            <a:r>
              <a:rPr lang="pl-PL" dirty="0"/>
              <a:t>– warunkowe umorzenie postępowania)</a:t>
            </a:r>
          </a:p>
          <a:p>
            <a:pPr marL="285750" lvl="0" indent="-285750">
              <a:buFont typeface="Wingdings" panose="05000000000000000000" pitchFamily="2" charset="2"/>
              <a:buChar char="Ø"/>
            </a:pPr>
            <a:r>
              <a:rPr lang="pl-PL" dirty="0"/>
              <a:t>W czasie rozprawy – sąd nie jest ograniczony żadnym terminem, a więc postępowanie mediacyjne może odbyć się w każdym czasie aż do wydania </a:t>
            </a:r>
            <a:r>
              <a:rPr lang="pl-PL" dirty="0" smtClean="0"/>
              <a:t>orzeczenia (art. 23a k.p.k.)</a:t>
            </a:r>
            <a:endParaRPr lang="pl-PL" dirty="0"/>
          </a:p>
          <a:p>
            <a:r>
              <a:rPr lang="pl-PL" b="1" dirty="0"/>
              <a:t>Ustawa nie wyklucza możliwości wielokrotnego skierowania do mediacji</a:t>
            </a:r>
          </a:p>
        </p:txBody>
      </p:sp>
    </p:spTree>
    <p:extLst>
      <p:ext uri="{BB962C8B-B14F-4D97-AF65-F5344CB8AC3E}">
        <p14:creationId xmlns:p14="http://schemas.microsoft.com/office/powerpoint/2010/main" val="44508490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79512" y="0"/>
            <a:ext cx="8153400" cy="836712"/>
          </a:xfrm>
        </p:spPr>
        <p:txBody>
          <a:bodyPr/>
          <a:lstStyle/>
          <a:p>
            <a:r>
              <a:rPr lang="pl-PL" dirty="0" smtClean="0"/>
              <a:t>Cele procesu karnego</a:t>
            </a:r>
            <a:endParaRPr lang="pl-PL" dirty="0"/>
          </a:p>
        </p:txBody>
      </p:sp>
      <p:graphicFrame>
        <p:nvGraphicFramePr>
          <p:cNvPr id="4" name="Symbol zastępczy zawartości 3"/>
          <p:cNvGraphicFramePr>
            <a:graphicFrameLocks noGrp="1"/>
          </p:cNvGraphicFramePr>
          <p:nvPr>
            <p:ph sz="quarter" idx="1"/>
            <p:extLst>
              <p:ext uri="{D42A27DB-BD31-4B8C-83A1-F6EECF244321}">
                <p14:modId xmlns:p14="http://schemas.microsoft.com/office/powerpoint/2010/main" val="279893072"/>
              </p:ext>
            </p:extLst>
          </p:nvPr>
        </p:nvGraphicFramePr>
        <p:xfrm>
          <a:off x="612775" y="1600200"/>
          <a:ext cx="8153400" cy="4495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pole tekstowe 4"/>
          <p:cNvSpPr txBox="1"/>
          <p:nvPr/>
        </p:nvSpPr>
        <p:spPr>
          <a:xfrm>
            <a:off x="323528" y="908720"/>
            <a:ext cx="6480720" cy="369332"/>
          </a:xfrm>
          <a:prstGeom prst="rect">
            <a:avLst/>
          </a:prstGeom>
          <a:noFill/>
        </p:spPr>
        <p:txBody>
          <a:bodyPr wrap="square" rtlCol="0">
            <a:spAutoFit/>
          </a:bodyPr>
          <a:lstStyle/>
          <a:p>
            <a:r>
              <a:rPr lang="pl-PL" dirty="0" smtClean="0"/>
              <a:t>Ustawowe </a:t>
            </a:r>
            <a:r>
              <a:rPr lang="pl-PL" dirty="0"/>
              <a:t>i</a:t>
            </a:r>
            <a:r>
              <a:rPr lang="pl-PL" dirty="0" smtClean="0"/>
              <a:t> doktrynalne określenie celów procesu</a:t>
            </a:r>
            <a:endParaRPr lang="pl-PL" dirty="0"/>
          </a:p>
        </p:txBody>
      </p:sp>
    </p:spTree>
    <p:extLst>
      <p:ext uri="{BB962C8B-B14F-4D97-AF65-F5344CB8AC3E}">
        <p14:creationId xmlns:p14="http://schemas.microsoft.com/office/powerpoint/2010/main" val="152460740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Przesłanki i tryb czynności</a:t>
            </a:r>
            <a:endParaRPr lang="pl-PL" dirty="0"/>
          </a:p>
        </p:txBody>
      </p:sp>
      <p:sp>
        <p:nvSpPr>
          <p:cNvPr id="3" name="Symbol zastępczy zawartości 2"/>
          <p:cNvSpPr>
            <a:spLocks noGrp="1"/>
          </p:cNvSpPr>
          <p:nvPr>
            <p:ph sz="quarter" idx="1"/>
          </p:nvPr>
        </p:nvSpPr>
        <p:spPr>
          <a:xfrm>
            <a:off x="612648" y="1600200"/>
            <a:ext cx="8153400" cy="1252736"/>
          </a:xfrm>
        </p:spPr>
        <p:txBody>
          <a:bodyPr>
            <a:normAutofit/>
          </a:bodyPr>
          <a:lstStyle/>
          <a:p>
            <a:pPr marL="0" indent="0" algn="just">
              <a:buNone/>
            </a:pPr>
            <a:r>
              <a:rPr lang="pl-PL" sz="1800" dirty="0"/>
              <a:t>Tryb czynności poza regulacją art. 23a </a:t>
            </a:r>
            <a:r>
              <a:rPr lang="pl-PL" sz="1800" dirty="0" smtClean="0"/>
              <a:t>k.p.k. </a:t>
            </a:r>
            <a:r>
              <a:rPr lang="pl-PL" sz="1800" dirty="0"/>
              <a:t>został uregulowany w przeważającej mierze w </a:t>
            </a:r>
            <a:r>
              <a:rPr lang="pl-PL" sz="1800" dirty="0" smtClean="0"/>
              <a:t>rozporządzeniu </a:t>
            </a:r>
            <a:r>
              <a:rPr lang="pl-PL" sz="1800" dirty="0"/>
              <a:t>Ministra Sprawiedliwości z dnia 7 maja 2015 </a:t>
            </a:r>
            <a:r>
              <a:rPr lang="pl-PL" sz="1800" dirty="0" smtClean="0"/>
              <a:t>r. w </a:t>
            </a:r>
            <a:r>
              <a:rPr lang="pl-PL" sz="1800" dirty="0"/>
              <a:t>sprawie postępowania mediacyjnego w sprawach karnych</a:t>
            </a:r>
          </a:p>
        </p:txBody>
      </p:sp>
      <p:graphicFrame>
        <p:nvGraphicFramePr>
          <p:cNvPr id="4" name="Diagram 3"/>
          <p:cNvGraphicFramePr/>
          <p:nvPr>
            <p:extLst>
              <p:ext uri="{D42A27DB-BD31-4B8C-83A1-F6EECF244321}">
                <p14:modId xmlns:p14="http://schemas.microsoft.com/office/powerpoint/2010/main" val="2040527905"/>
              </p:ext>
            </p:extLst>
          </p:nvPr>
        </p:nvGraphicFramePr>
        <p:xfrm>
          <a:off x="827584" y="2492896"/>
          <a:ext cx="8064896" cy="420801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43513496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800" dirty="0" smtClean="0"/>
              <a:t>Znaczenie mediacji dla procesu i sytuacji procesowej oskarżonego pokrzywdzonego</a:t>
            </a:r>
            <a:endParaRPr lang="pl-PL" sz="2800" dirty="0"/>
          </a:p>
        </p:txBody>
      </p:sp>
      <p:sp>
        <p:nvSpPr>
          <p:cNvPr id="3" name="Symbol zastępczy zawartości 2"/>
          <p:cNvSpPr>
            <a:spLocks noGrp="1"/>
          </p:cNvSpPr>
          <p:nvPr>
            <p:ph sz="quarter" idx="1"/>
          </p:nvPr>
        </p:nvSpPr>
        <p:spPr>
          <a:xfrm>
            <a:off x="179512" y="1600200"/>
            <a:ext cx="8784976" cy="5141168"/>
          </a:xfrm>
        </p:spPr>
        <p:txBody>
          <a:bodyPr>
            <a:normAutofit fontScale="92500" lnSpcReduction="20000"/>
          </a:bodyPr>
          <a:lstStyle/>
          <a:p>
            <a:pPr marL="0" indent="0" algn="just">
              <a:buNone/>
            </a:pPr>
            <a:r>
              <a:rPr lang="pl-PL" altLang="pl-PL" sz="1800" dirty="0">
                <a:solidFill>
                  <a:srgbClr val="000000"/>
                </a:solidFill>
                <a:latin typeface="+mj-lt"/>
                <a:ea typeface="Verdana" panose="020B0604030504040204" pitchFamily="34" charset="0"/>
                <a:cs typeface="Verdana" panose="020B0604030504040204" pitchFamily="34" charset="0"/>
              </a:rPr>
              <a:t>Pomyślne zakończenie mediacji to zawarcie </a:t>
            </a:r>
            <a:r>
              <a:rPr lang="pl-PL" altLang="pl-PL" sz="1800" b="1" u="sng" dirty="0">
                <a:solidFill>
                  <a:srgbClr val="000000"/>
                </a:solidFill>
                <a:latin typeface="+mj-lt"/>
                <a:ea typeface="Verdana" panose="020B0604030504040204" pitchFamily="34" charset="0"/>
                <a:cs typeface="Verdana" panose="020B0604030504040204" pitchFamily="34" charset="0"/>
              </a:rPr>
              <a:t>ugody</a:t>
            </a:r>
            <a:r>
              <a:rPr lang="pl-PL" altLang="pl-PL" sz="1800" b="1" dirty="0">
                <a:solidFill>
                  <a:srgbClr val="000000"/>
                </a:solidFill>
                <a:latin typeface="+mj-lt"/>
                <a:ea typeface="Verdana" panose="020B0604030504040204" pitchFamily="34" charset="0"/>
                <a:cs typeface="Verdana" panose="020B0604030504040204" pitchFamily="34" charset="0"/>
              </a:rPr>
              <a:t> </a:t>
            </a:r>
            <a:r>
              <a:rPr lang="pl-PL" altLang="pl-PL" sz="1800" dirty="0">
                <a:solidFill>
                  <a:srgbClr val="000000"/>
                </a:solidFill>
                <a:latin typeface="+mj-lt"/>
                <a:ea typeface="Verdana" panose="020B0604030504040204" pitchFamily="34" charset="0"/>
                <a:cs typeface="Verdana" panose="020B0604030504040204" pitchFamily="34" charset="0"/>
              </a:rPr>
              <a:t>i wykonanie wynikających z niej </a:t>
            </a:r>
            <a:r>
              <a:rPr lang="pl-PL" altLang="pl-PL" sz="1800" dirty="0" smtClean="0">
                <a:solidFill>
                  <a:srgbClr val="000000"/>
                </a:solidFill>
                <a:latin typeface="+mj-lt"/>
                <a:ea typeface="Verdana" panose="020B0604030504040204" pitchFamily="34" charset="0"/>
                <a:cs typeface="Verdana" panose="020B0604030504040204" pitchFamily="34" charset="0"/>
              </a:rPr>
              <a:t>zobowiązań</a:t>
            </a:r>
            <a:endParaRPr lang="pl-PL" sz="1800" dirty="0">
              <a:solidFill>
                <a:srgbClr val="000000"/>
              </a:solidFill>
              <a:latin typeface="+mj-lt"/>
              <a:ea typeface="Verdana" panose="020B0604030504040204" pitchFamily="34" charset="0"/>
              <a:cs typeface="Verdana" panose="020B0604030504040204" pitchFamily="34" charset="0"/>
            </a:endParaRPr>
          </a:p>
          <a:p>
            <a:pPr marL="0" indent="0" algn="just">
              <a:buNone/>
            </a:pPr>
            <a:r>
              <a:rPr lang="pl-PL" sz="1800" dirty="0" smtClean="0">
                <a:latin typeface="+mj-lt"/>
                <a:ea typeface="Verdana" panose="020B0604030504040204" pitchFamily="34" charset="0"/>
                <a:cs typeface="Verdana" panose="020B0604030504040204" pitchFamily="34" charset="0"/>
              </a:rPr>
              <a:t>Najważniejsza </a:t>
            </a:r>
            <a:r>
              <a:rPr lang="pl-PL" sz="1800" dirty="0">
                <a:latin typeface="+mj-lt"/>
                <a:ea typeface="Verdana" panose="020B0604030504040204" pitchFamily="34" charset="0"/>
                <a:cs typeface="Verdana" panose="020B0604030504040204" pitchFamily="34" charset="0"/>
              </a:rPr>
              <a:t>przyczyna wprowadzenia mediacji wiąże się ze znaczeniem jakie pojednaniu się sprawcy i pokrzywdzonego przypisuje prawo karne materialne, które od pojednania uzależnia</a:t>
            </a:r>
            <a:r>
              <a:rPr lang="pl-PL" sz="1800" dirty="0" smtClean="0">
                <a:latin typeface="+mj-lt"/>
                <a:ea typeface="Verdana" panose="020B0604030504040204" pitchFamily="34" charset="0"/>
                <a:cs typeface="Verdana" panose="020B0604030504040204" pitchFamily="34" charset="0"/>
              </a:rPr>
              <a:t>:</a:t>
            </a:r>
          </a:p>
          <a:p>
            <a:pPr marL="0" indent="0" algn="just">
              <a:buNone/>
            </a:pPr>
            <a:endParaRPr lang="pl-PL" sz="1800" dirty="0" smtClean="0">
              <a:latin typeface="+mj-lt"/>
              <a:ea typeface="Verdana" panose="020B0604030504040204" pitchFamily="34" charset="0"/>
              <a:cs typeface="Verdana" panose="020B0604030504040204" pitchFamily="34" charset="0"/>
            </a:endParaRPr>
          </a:p>
          <a:p>
            <a:pPr algn="just">
              <a:buFont typeface="Wingdings" panose="05000000000000000000" pitchFamily="2" charset="2"/>
              <a:buChar char="Ø"/>
            </a:pPr>
            <a:r>
              <a:rPr lang="pl-PL" sz="1800" b="1" dirty="0" smtClean="0">
                <a:latin typeface="+mj-lt"/>
                <a:ea typeface="Verdana" panose="020B0604030504040204" pitchFamily="34" charset="0"/>
                <a:cs typeface="Verdana" panose="020B0604030504040204" pitchFamily="34" charset="0"/>
              </a:rPr>
              <a:t>Umorzenie restytucyjne (art. 59a k.k.)</a:t>
            </a:r>
            <a:endParaRPr lang="pl-PL" sz="1600" dirty="0">
              <a:latin typeface="+mj-lt"/>
              <a:ea typeface="Verdana" panose="020B0604030504040204" pitchFamily="34" charset="0"/>
              <a:cs typeface="Verdana" panose="020B0604030504040204" pitchFamily="34" charset="0"/>
            </a:endParaRPr>
          </a:p>
          <a:p>
            <a:pPr marL="0" indent="0" algn="just">
              <a:buNone/>
            </a:pPr>
            <a:r>
              <a:rPr lang="pl-PL" sz="1800" dirty="0">
                <a:latin typeface="+mj-lt"/>
                <a:ea typeface="Verdana" panose="020B0604030504040204" pitchFamily="34" charset="0"/>
                <a:cs typeface="Verdana" panose="020B0604030504040204" pitchFamily="34" charset="0"/>
              </a:rPr>
              <a:t>Art. 59a. </a:t>
            </a:r>
            <a:r>
              <a:rPr lang="pl-PL" sz="1800" dirty="0" smtClean="0">
                <a:latin typeface="+mj-lt"/>
                <a:ea typeface="Verdana" panose="020B0604030504040204" pitchFamily="34" charset="0"/>
                <a:cs typeface="Verdana" panose="020B0604030504040204" pitchFamily="34" charset="0"/>
              </a:rPr>
              <a:t>§ </a:t>
            </a:r>
            <a:r>
              <a:rPr lang="pl-PL" sz="1800" dirty="0">
                <a:latin typeface="+mj-lt"/>
                <a:ea typeface="Verdana" panose="020B0604030504040204" pitchFamily="34" charset="0"/>
                <a:cs typeface="Verdana" panose="020B0604030504040204" pitchFamily="34" charset="0"/>
              </a:rPr>
              <a:t>1. Jeżeli przed rozpoczęciem przewodu sądowego w pierwszej instancji sprawca, który nie był uprzednio skazany za przestępstwo umyślne z użyciem przemocy, </a:t>
            </a:r>
            <a:r>
              <a:rPr lang="pl-PL" sz="1800" b="1" dirty="0">
                <a:latin typeface="+mj-lt"/>
                <a:ea typeface="Verdana" panose="020B0604030504040204" pitchFamily="34" charset="0"/>
                <a:cs typeface="Verdana" panose="020B0604030504040204" pitchFamily="34" charset="0"/>
              </a:rPr>
              <a:t>pojednał się z pokrzywdzonym, </a:t>
            </a:r>
            <a:r>
              <a:rPr lang="pl-PL" sz="1800" b="1" dirty="0">
                <a:solidFill>
                  <a:srgbClr val="00B050"/>
                </a:solidFill>
                <a:latin typeface="+mj-lt"/>
                <a:ea typeface="Verdana" panose="020B0604030504040204" pitchFamily="34" charset="0"/>
                <a:cs typeface="Verdana" panose="020B0604030504040204" pitchFamily="34" charset="0"/>
              </a:rPr>
              <a:t>w szczególności w wyniku mediacji </a:t>
            </a:r>
            <a:r>
              <a:rPr lang="pl-PL" sz="1800" b="1" dirty="0">
                <a:latin typeface="+mj-lt"/>
                <a:ea typeface="Verdana" panose="020B0604030504040204" pitchFamily="34" charset="0"/>
                <a:cs typeface="Verdana" panose="020B0604030504040204" pitchFamily="34" charset="0"/>
              </a:rPr>
              <a:t>i naprawił szkodę lub zadośćuczynił wyrządzonej krzywdzie</a:t>
            </a:r>
            <a:r>
              <a:rPr lang="pl-PL" sz="1800" dirty="0">
                <a:latin typeface="+mj-lt"/>
                <a:ea typeface="Verdana" panose="020B0604030504040204" pitchFamily="34" charset="0"/>
                <a:cs typeface="Verdana" panose="020B0604030504040204" pitchFamily="34" charset="0"/>
              </a:rPr>
              <a:t>, umarza się, na wniosek pokrzywdzonego, postępowanie karne o występek zagrożony karą nieprzekraczającą 3 lat pozbawienia wolności, a także o występek przeciwko mieniu zagrożony karą nieprzekraczającą 5 lat pozbawienia wolności, jak również o występek określony w art. 157 § 1.</a:t>
            </a:r>
          </a:p>
          <a:p>
            <a:pPr marL="0" indent="0" algn="just">
              <a:buNone/>
            </a:pPr>
            <a:r>
              <a:rPr lang="pl-PL" sz="1800" dirty="0">
                <a:latin typeface="+mj-lt"/>
                <a:ea typeface="Verdana" panose="020B0604030504040204" pitchFamily="34" charset="0"/>
                <a:cs typeface="Verdana" panose="020B0604030504040204" pitchFamily="34" charset="0"/>
              </a:rPr>
              <a:t>§ 2. Jeżeli czyn został popełniony na szkodę więcej niż jednego pokrzywdzonego, warunkiem zastosowania § 1 jest pojednanie się, naprawienie przez sprawcę szkody oraz zadośćuczynienie za wyrządzoną krzywdę w stosunku do wszystkich pokrzywdzonych.</a:t>
            </a:r>
          </a:p>
          <a:p>
            <a:pPr marL="0" indent="0" algn="just">
              <a:buNone/>
            </a:pPr>
            <a:r>
              <a:rPr lang="pl-PL" sz="1800" dirty="0">
                <a:latin typeface="+mj-lt"/>
                <a:ea typeface="Verdana" panose="020B0604030504040204" pitchFamily="34" charset="0"/>
                <a:cs typeface="Verdana" panose="020B0604030504040204" pitchFamily="34" charset="0"/>
              </a:rPr>
              <a:t>§ 3. Przepisu § 1 nie stosuje się, jeżeli zachodzi szczególna okoliczność uzasadniająca, że umorzenie postępowania byłoby sprzeczne z potrzebą realizacji celów kary.</a:t>
            </a:r>
            <a:endParaRPr lang="pl-PL" sz="1800" dirty="0" smtClean="0">
              <a:latin typeface="+mj-lt"/>
              <a:ea typeface="Verdana" panose="020B0604030504040204" pitchFamily="34" charset="0"/>
              <a:cs typeface="Verdana" panose="020B0604030504040204" pitchFamily="34" charset="0"/>
            </a:endParaRPr>
          </a:p>
          <a:p>
            <a:pPr marL="0" indent="0" algn="just">
              <a:buNone/>
            </a:pPr>
            <a:endParaRPr lang="pl-PL" sz="1800" dirty="0">
              <a:latin typeface="Verdana" panose="020B0604030504040204" pitchFamily="34" charset="0"/>
              <a:ea typeface="Verdana" panose="020B0604030504040204" pitchFamily="34" charset="0"/>
              <a:cs typeface="Verdana" panose="020B0604030504040204" pitchFamily="34" charset="0"/>
            </a:endParaRPr>
          </a:p>
          <a:p>
            <a:pPr marL="0" indent="0" algn="just">
              <a:buNone/>
            </a:pPr>
            <a:endParaRPr lang="pl-PL" sz="2000" dirty="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345483943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z="2800" dirty="0">
                <a:solidFill>
                  <a:srgbClr val="775F55"/>
                </a:solidFill>
              </a:rPr>
              <a:t>Znaczenie mediacji dla procesu i sytuacji procesowej oskarżonego pokrzywdzonego</a:t>
            </a:r>
            <a:endParaRPr lang="pl-PL" dirty="0"/>
          </a:p>
        </p:txBody>
      </p:sp>
      <p:sp>
        <p:nvSpPr>
          <p:cNvPr id="3" name="Symbol zastępczy zawartości 2"/>
          <p:cNvSpPr>
            <a:spLocks noGrp="1"/>
          </p:cNvSpPr>
          <p:nvPr>
            <p:ph sz="quarter" idx="1"/>
          </p:nvPr>
        </p:nvSpPr>
        <p:spPr>
          <a:xfrm>
            <a:off x="0" y="1600200"/>
            <a:ext cx="9036496" cy="4997152"/>
          </a:xfrm>
        </p:spPr>
        <p:txBody>
          <a:bodyPr>
            <a:normAutofit lnSpcReduction="10000"/>
          </a:bodyPr>
          <a:lstStyle/>
          <a:p>
            <a:pPr lvl="0" algn="just">
              <a:lnSpc>
                <a:spcPct val="115000"/>
              </a:lnSpc>
              <a:spcAft>
                <a:spcPts val="0"/>
              </a:spcAft>
              <a:buFont typeface="Wingdings" panose="05000000000000000000" pitchFamily="2" charset="2"/>
              <a:buChar char="Ø"/>
            </a:pPr>
            <a:r>
              <a:rPr lang="pl-PL" sz="1600" b="1" dirty="0">
                <a:latin typeface="+mj-lt"/>
                <a:ea typeface="Verdana" panose="020B0604030504040204" pitchFamily="34" charset="0"/>
                <a:cs typeface="Verdana" panose="020B0604030504040204" pitchFamily="34" charset="0"/>
              </a:rPr>
              <a:t>Nadzwyczajne złagodzenie kary (art. 60 § 2 pkt 1 </a:t>
            </a:r>
            <a:r>
              <a:rPr lang="pl-PL" sz="1600" b="1" dirty="0" smtClean="0">
                <a:latin typeface="+mj-lt"/>
                <a:ea typeface="Verdana" panose="020B0604030504040204" pitchFamily="34" charset="0"/>
                <a:cs typeface="Verdana" panose="020B0604030504040204" pitchFamily="34" charset="0"/>
              </a:rPr>
              <a:t>k.k.)</a:t>
            </a:r>
            <a:endParaRPr lang="pl-PL" sz="1600" dirty="0" smtClean="0">
              <a:latin typeface="+mj-lt"/>
              <a:ea typeface="Verdana" panose="020B0604030504040204" pitchFamily="34" charset="0"/>
              <a:cs typeface="Verdana" panose="020B0604030504040204" pitchFamily="34" charset="0"/>
            </a:endParaRPr>
          </a:p>
          <a:p>
            <a:pPr marL="0" lvl="0" indent="0" algn="just">
              <a:lnSpc>
                <a:spcPct val="115000"/>
              </a:lnSpc>
              <a:spcAft>
                <a:spcPts val="0"/>
              </a:spcAft>
              <a:buNone/>
            </a:pPr>
            <a:r>
              <a:rPr lang="pl-PL" sz="1600" dirty="0" smtClean="0">
                <a:latin typeface="+mj-lt"/>
                <a:ea typeface="Verdana" panose="020B0604030504040204" pitchFamily="34" charset="0"/>
                <a:cs typeface="Verdana" panose="020B0604030504040204" pitchFamily="34" charset="0"/>
              </a:rPr>
              <a:t>Sąd </a:t>
            </a:r>
            <a:r>
              <a:rPr lang="pl-PL" sz="1600" dirty="0">
                <a:latin typeface="+mj-lt"/>
                <a:ea typeface="Verdana" panose="020B0604030504040204" pitchFamily="34" charset="0"/>
                <a:cs typeface="Verdana" panose="020B0604030504040204" pitchFamily="34" charset="0"/>
              </a:rPr>
              <a:t>może również zastosować nadzwyczajne złagodzenie kary w szczególnie uzasadnionych wypadkach, kiedy nawet najniższa kara przewidziana za przestępstwo byłaby niewspółmiernie surowa, w szczególności: jeżeli </a:t>
            </a:r>
            <a:r>
              <a:rPr lang="pl-PL" sz="1600" b="1" dirty="0">
                <a:solidFill>
                  <a:srgbClr val="00B050"/>
                </a:solidFill>
                <a:latin typeface="+mj-lt"/>
                <a:ea typeface="Verdana" panose="020B0604030504040204" pitchFamily="34" charset="0"/>
                <a:cs typeface="Verdana" panose="020B0604030504040204" pitchFamily="34" charset="0"/>
              </a:rPr>
              <a:t>pokrzywdzony pojednał się ze sprawcą</a:t>
            </a:r>
            <a:r>
              <a:rPr lang="pl-PL" sz="1600" dirty="0">
                <a:latin typeface="+mj-lt"/>
                <a:ea typeface="Verdana" panose="020B0604030504040204" pitchFamily="34" charset="0"/>
                <a:cs typeface="Verdana" panose="020B0604030504040204" pitchFamily="34" charset="0"/>
              </a:rPr>
              <a:t>, szkoda została naprawiona albo pokrzywdzony i sprawca uzgodnili sposób naprawienia </a:t>
            </a:r>
            <a:r>
              <a:rPr lang="pl-PL" sz="1600" dirty="0" smtClean="0">
                <a:latin typeface="+mj-lt"/>
                <a:ea typeface="Verdana" panose="020B0604030504040204" pitchFamily="34" charset="0"/>
                <a:cs typeface="Verdana" panose="020B0604030504040204" pitchFamily="34" charset="0"/>
              </a:rPr>
              <a:t>szkody</a:t>
            </a:r>
          </a:p>
          <a:p>
            <a:pPr lvl="0" algn="just">
              <a:lnSpc>
                <a:spcPct val="115000"/>
              </a:lnSpc>
              <a:spcAft>
                <a:spcPts val="0"/>
              </a:spcAft>
              <a:buFont typeface="Wingdings" panose="05000000000000000000" pitchFamily="2" charset="2"/>
              <a:buChar char="Ø"/>
            </a:pPr>
            <a:r>
              <a:rPr lang="pl-PL" sz="1600" b="1" dirty="0">
                <a:latin typeface="+mj-lt"/>
                <a:ea typeface="Verdana" panose="020B0604030504040204" pitchFamily="34" charset="0"/>
                <a:cs typeface="Verdana" panose="020B0604030504040204" pitchFamily="34" charset="0"/>
              </a:rPr>
              <a:t>Ogólna dyrektywa wymiaru kary nakazuje uwzględniać wynik mediacji (art. 53 § 3 </a:t>
            </a:r>
            <a:r>
              <a:rPr lang="pl-PL" sz="1600" b="1" dirty="0" smtClean="0">
                <a:latin typeface="+mj-lt"/>
                <a:ea typeface="Verdana" panose="020B0604030504040204" pitchFamily="34" charset="0"/>
                <a:cs typeface="Verdana" panose="020B0604030504040204" pitchFamily="34" charset="0"/>
              </a:rPr>
              <a:t>k.k.)</a:t>
            </a:r>
            <a:endParaRPr lang="pl-PL" sz="1600" dirty="0">
              <a:latin typeface="+mj-lt"/>
              <a:ea typeface="Verdana" panose="020B0604030504040204" pitchFamily="34" charset="0"/>
              <a:cs typeface="Verdana" panose="020B0604030504040204" pitchFamily="34" charset="0"/>
            </a:endParaRPr>
          </a:p>
          <a:p>
            <a:pPr marL="0" indent="0" algn="just">
              <a:buNone/>
            </a:pPr>
            <a:r>
              <a:rPr lang="pl-PL" sz="1600" dirty="0">
                <a:latin typeface="+mj-lt"/>
                <a:ea typeface="Verdana" panose="020B0604030504040204" pitchFamily="34" charset="0"/>
                <a:cs typeface="Verdana" panose="020B0604030504040204" pitchFamily="34" charset="0"/>
              </a:rPr>
              <a:t>Wymierzając karę sąd bierze także pod uwagę </a:t>
            </a:r>
            <a:r>
              <a:rPr lang="pl-PL" sz="1600" b="1" dirty="0">
                <a:solidFill>
                  <a:srgbClr val="00B050"/>
                </a:solidFill>
                <a:latin typeface="+mj-lt"/>
                <a:ea typeface="Verdana" panose="020B0604030504040204" pitchFamily="34" charset="0"/>
                <a:cs typeface="Verdana" panose="020B0604030504040204" pitchFamily="34" charset="0"/>
              </a:rPr>
              <a:t>pozytywne wyniki przeprowadzonej mediacji pomiędzy pokrzywdzonym a sprawcą </a:t>
            </a:r>
            <a:r>
              <a:rPr lang="pl-PL" sz="1600" dirty="0">
                <a:latin typeface="+mj-lt"/>
                <a:ea typeface="Verdana" panose="020B0604030504040204" pitchFamily="34" charset="0"/>
                <a:cs typeface="Verdana" panose="020B0604030504040204" pitchFamily="34" charset="0"/>
              </a:rPr>
              <a:t>albo ugodę pomiędzy nimi osiągniętą w postępowaniu przed sądem lub </a:t>
            </a:r>
            <a:r>
              <a:rPr lang="pl-PL" sz="1600" dirty="0" smtClean="0">
                <a:latin typeface="+mj-lt"/>
                <a:ea typeface="Verdana" panose="020B0604030504040204" pitchFamily="34" charset="0"/>
                <a:cs typeface="Verdana" panose="020B0604030504040204" pitchFamily="34" charset="0"/>
              </a:rPr>
              <a:t>prokuratorem</a:t>
            </a:r>
          </a:p>
          <a:p>
            <a:pPr marL="0" indent="0" algn="just">
              <a:buNone/>
            </a:pPr>
            <a:endParaRPr lang="pl-PL" sz="1600" dirty="0" smtClean="0">
              <a:latin typeface="+mj-lt"/>
              <a:ea typeface="Verdana" panose="020B0604030504040204" pitchFamily="34" charset="0"/>
              <a:cs typeface="Verdana" panose="020B0604030504040204" pitchFamily="34" charset="0"/>
            </a:endParaRPr>
          </a:p>
          <a:p>
            <a:pPr algn="just">
              <a:buFont typeface="Wingdings" panose="05000000000000000000" pitchFamily="2" charset="2"/>
              <a:buChar char="Ø"/>
            </a:pPr>
            <a:r>
              <a:rPr lang="pl-PL" sz="1600" b="1" dirty="0">
                <a:solidFill>
                  <a:srgbClr val="000000"/>
                </a:solidFill>
                <a:latin typeface="+mj-lt"/>
                <a:ea typeface="Verdana" panose="020B0604030504040204" pitchFamily="34" charset="0"/>
                <a:cs typeface="Verdana" panose="020B0604030504040204" pitchFamily="34" charset="0"/>
              </a:rPr>
              <a:t>Mediacja ułatwia dochodzenie do formalnych porozumień procesowych przewidzianych w Kodeksie w art. 335 </a:t>
            </a:r>
            <a:r>
              <a:rPr lang="pl-PL" sz="1600" b="1" dirty="0" smtClean="0">
                <a:solidFill>
                  <a:srgbClr val="000000"/>
                </a:solidFill>
                <a:latin typeface="+mj-lt"/>
                <a:ea typeface="Verdana" panose="020B0604030504040204" pitchFamily="34" charset="0"/>
                <a:cs typeface="Verdana" panose="020B0604030504040204" pitchFamily="34" charset="0"/>
              </a:rPr>
              <a:t>k.p.k.  </a:t>
            </a:r>
            <a:r>
              <a:rPr lang="pl-PL" sz="1600" b="1" dirty="0">
                <a:solidFill>
                  <a:srgbClr val="000000"/>
                </a:solidFill>
                <a:latin typeface="+mj-lt"/>
                <a:ea typeface="Verdana" panose="020B0604030504040204" pitchFamily="34" charset="0"/>
                <a:cs typeface="Verdana" panose="020B0604030504040204" pitchFamily="34" charset="0"/>
              </a:rPr>
              <a:t>lub art. 387 </a:t>
            </a:r>
            <a:r>
              <a:rPr lang="pl-PL" sz="1600" b="1" dirty="0" smtClean="0">
                <a:solidFill>
                  <a:srgbClr val="000000"/>
                </a:solidFill>
                <a:latin typeface="+mj-lt"/>
                <a:ea typeface="Verdana" panose="020B0604030504040204" pitchFamily="34" charset="0"/>
                <a:cs typeface="Verdana" panose="020B0604030504040204" pitchFamily="34" charset="0"/>
              </a:rPr>
              <a:t>k.p.k.</a:t>
            </a:r>
          </a:p>
          <a:p>
            <a:pPr marL="0" indent="0" algn="just">
              <a:buNone/>
            </a:pPr>
            <a:r>
              <a:rPr lang="pl-PL" sz="1700" dirty="0" smtClean="0">
                <a:latin typeface="+mj-lt"/>
                <a:ea typeface="Verdana" panose="020B0604030504040204" pitchFamily="34" charset="0"/>
                <a:cs typeface="Verdana" panose="020B0604030504040204" pitchFamily="34" charset="0"/>
              </a:rPr>
              <a:t>Wprawdzie przepisy </a:t>
            </a:r>
            <a:r>
              <a:rPr lang="pl-PL" sz="1700" dirty="0">
                <a:latin typeface="+mj-lt"/>
                <a:ea typeface="Verdana" panose="020B0604030504040204" pitchFamily="34" charset="0"/>
                <a:cs typeface="Verdana" panose="020B0604030504040204" pitchFamily="34" charset="0"/>
              </a:rPr>
              <a:t>nie </a:t>
            </a:r>
            <a:r>
              <a:rPr lang="pl-PL" sz="1700" dirty="0" smtClean="0">
                <a:latin typeface="+mj-lt"/>
                <a:ea typeface="Verdana" panose="020B0604030504040204" pitchFamily="34" charset="0"/>
                <a:cs typeface="Verdana" panose="020B0604030504040204" pitchFamily="34" charset="0"/>
              </a:rPr>
              <a:t>mówią </a:t>
            </a:r>
            <a:r>
              <a:rPr lang="pl-PL" sz="1700" dirty="0">
                <a:latin typeface="+mj-lt"/>
                <a:ea typeface="Verdana" panose="020B0604030504040204" pitchFamily="34" charset="0"/>
                <a:cs typeface="Verdana" panose="020B0604030504040204" pitchFamily="34" charset="0"/>
              </a:rPr>
              <a:t>wprost o pojednaniu między oskarżonym i pokrzywdzonym, nie mniej wśród przesłanek zastosowania </a:t>
            </a:r>
            <a:r>
              <a:rPr lang="pl-PL" sz="1700" dirty="0" smtClean="0">
                <a:latin typeface="+mj-lt"/>
                <a:ea typeface="Verdana" panose="020B0604030504040204" pitchFamily="34" charset="0"/>
                <a:cs typeface="Verdana" panose="020B0604030504040204" pitchFamily="34" charset="0"/>
              </a:rPr>
              <a:t>tych </a:t>
            </a:r>
            <a:r>
              <a:rPr lang="pl-PL" sz="1700" dirty="0">
                <a:latin typeface="+mj-lt"/>
                <a:ea typeface="Verdana" panose="020B0604030504040204" pitchFamily="34" charset="0"/>
                <a:cs typeface="Verdana" panose="020B0604030504040204" pitchFamily="34" charset="0"/>
              </a:rPr>
              <a:t>instytucji znajdują się te, których ocena musi uwzględniać ewentualne pojednanie między stronami oraz naprawienie szkody np. wskazanie na postawę oskarżonego, która ma dowodzić, że cele postępowania będą osiągnięte mimo nieprzeprowadzania rozprawy </a:t>
            </a:r>
          </a:p>
          <a:p>
            <a:pPr marL="0" indent="0" algn="just">
              <a:buNone/>
            </a:pPr>
            <a:endParaRPr lang="pl-PL" sz="1600" b="1" dirty="0">
              <a:latin typeface="Verdana" panose="020B0604030504040204" pitchFamily="34" charset="0"/>
              <a:ea typeface="Verdana" panose="020B0604030504040204" pitchFamily="34" charset="0"/>
              <a:cs typeface="Verdana" panose="020B0604030504040204" pitchFamily="34" charset="0"/>
            </a:endParaRPr>
          </a:p>
          <a:p>
            <a:pPr marL="0" indent="0">
              <a:buNone/>
            </a:pPr>
            <a:endParaRPr lang="pl-PL" dirty="0"/>
          </a:p>
        </p:txBody>
      </p:sp>
    </p:spTree>
    <p:extLst>
      <p:ext uri="{BB962C8B-B14F-4D97-AF65-F5344CB8AC3E}">
        <p14:creationId xmlns:p14="http://schemas.microsoft.com/office/powerpoint/2010/main" val="87743876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Kazus</a:t>
            </a:r>
            <a:endParaRPr lang="pl-PL" dirty="0"/>
          </a:p>
        </p:txBody>
      </p:sp>
      <p:sp>
        <p:nvSpPr>
          <p:cNvPr id="3" name="Symbol zastępczy zawartości 2"/>
          <p:cNvSpPr>
            <a:spLocks noGrp="1"/>
          </p:cNvSpPr>
          <p:nvPr>
            <p:ph sz="quarter" idx="1"/>
          </p:nvPr>
        </p:nvSpPr>
        <p:spPr>
          <a:xfrm>
            <a:off x="0" y="1600200"/>
            <a:ext cx="8964488" cy="4925144"/>
          </a:xfrm>
        </p:spPr>
        <p:txBody>
          <a:bodyPr>
            <a:noAutofit/>
          </a:bodyPr>
          <a:lstStyle/>
          <a:p>
            <a:pPr algn="just"/>
            <a:r>
              <a:rPr lang="pl-PL" sz="2000" dirty="0" smtClean="0">
                <a:latin typeface="+mj-lt"/>
              </a:rPr>
              <a:t>W dniu 30 września 2015 r. na komisariat policji Wrocław-Stare Miasto zgłosiła się Anna A. i złożyła zawiadomienie o tym, że w dniu 29 września 2015 r. w trakcie prywatki zorganizowanej przez jej brata Krzysztofa K. w jego mieszkaniu groził on jej wraz z dwoma kolegami – Józefem J. oraz Rafałem R. – że „jeżeli nie da im pieniędzy na alkohol, to lepiej żeby już się nie pojawiała na dzielnicy”. Anna A. opuściła mieszkanie szwagra, ale jak zeznała w trakcie przesłuchania, znając kryminalną przeszłość mężczyzn, obawia się, że ich groźby mogą zostać spełnione. Pouczona o fakcie, że przestępstwo z art. 190 </a:t>
            </a:r>
            <a:r>
              <a:rPr lang="pl-PL" sz="2000" dirty="0" smtClean="0">
                <a:latin typeface="+mj-lt"/>
                <a:cs typeface="Times New Roman" panose="02020603050405020304" pitchFamily="18" charset="0"/>
              </a:rPr>
              <a:t>§ 1 k.k. jest przestępstwem ściganym na wniosek pokrzywdzonego, złożyła taki wniosek w odniesieniu do Józefa J., gdyż jak stwierdziła, to on był prowodyrem całego zajścia, a jej brat oraz Rafał R. bez zachęty ze strony Józefa J. nigdy by jej nie wyrządzili krzywdy.</a:t>
            </a:r>
          </a:p>
          <a:p>
            <a:pPr algn="just"/>
            <a:endParaRPr lang="pl-PL" sz="2000" dirty="0" smtClean="0">
              <a:latin typeface="+mj-lt"/>
              <a:cs typeface="Times New Roman" panose="02020603050405020304" pitchFamily="18" charset="0"/>
            </a:endParaRPr>
          </a:p>
          <a:p>
            <a:pPr algn="just"/>
            <a:r>
              <a:rPr lang="pl-PL" sz="2000" i="1" dirty="0" smtClean="0">
                <a:latin typeface="+mj-lt"/>
                <a:cs typeface="Times New Roman" panose="02020603050405020304" pitchFamily="18" charset="0"/>
              </a:rPr>
              <a:t>1. Jaki skutek ma złożony przez Annę A. wniosek o ściganie?</a:t>
            </a:r>
          </a:p>
          <a:p>
            <a:pPr algn="just"/>
            <a:r>
              <a:rPr lang="pl-PL" sz="2000" i="1" dirty="0" smtClean="0">
                <a:latin typeface="+mj-lt"/>
                <a:cs typeface="Times New Roman" panose="02020603050405020304" pitchFamily="18" charset="0"/>
              </a:rPr>
              <a:t>2. Czy pokrzywdzona mogłaby go cofnąć?</a:t>
            </a:r>
            <a:endParaRPr lang="pl-PL" sz="2000" i="1" dirty="0">
              <a:latin typeface="+mj-lt"/>
            </a:endParaRPr>
          </a:p>
        </p:txBody>
      </p:sp>
    </p:spTree>
    <p:extLst>
      <p:ext uri="{BB962C8B-B14F-4D97-AF65-F5344CB8AC3E}">
        <p14:creationId xmlns:p14="http://schemas.microsoft.com/office/powerpoint/2010/main" val="17762053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609600" y="332656"/>
            <a:ext cx="8077200" cy="810344"/>
          </a:xfrm>
        </p:spPr>
        <p:txBody>
          <a:bodyPr>
            <a:normAutofit fontScale="90000"/>
          </a:bodyPr>
          <a:lstStyle/>
          <a:p>
            <a:r>
              <a:rPr lang="pl-PL" dirty="0" smtClean="0"/>
              <a:t>Trafna reakcja karna </a:t>
            </a:r>
            <a:br>
              <a:rPr lang="pl-PL" dirty="0" smtClean="0"/>
            </a:br>
            <a:r>
              <a:rPr lang="pl-PL" sz="2800" dirty="0" smtClean="0"/>
              <a:t>(art. 2 </a:t>
            </a:r>
            <a:r>
              <a:rPr lang="nn-NO" sz="2800" dirty="0" smtClean="0"/>
              <a:t>§ </a:t>
            </a:r>
            <a:r>
              <a:rPr lang="nn-NO" sz="2800" dirty="0"/>
              <a:t>1 pkt 1 i </a:t>
            </a:r>
            <a:r>
              <a:rPr lang="nn-NO" sz="2800" dirty="0" smtClean="0"/>
              <a:t>2</a:t>
            </a:r>
            <a:r>
              <a:rPr lang="pl-PL" sz="2800" dirty="0" smtClean="0"/>
              <a:t> k.p.k.)</a:t>
            </a:r>
            <a:endParaRPr lang="pl-PL" sz="2800" dirty="0"/>
          </a:p>
        </p:txBody>
      </p:sp>
      <p:sp>
        <p:nvSpPr>
          <p:cNvPr id="4" name="Symbol zastępczy zawartości 3"/>
          <p:cNvSpPr>
            <a:spLocks noGrp="1"/>
          </p:cNvSpPr>
          <p:nvPr>
            <p:ph sz="quarter" idx="1"/>
          </p:nvPr>
        </p:nvSpPr>
        <p:spPr>
          <a:xfrm>
            <a:off x="467544" y="1772816"/>
            <a:ext cx="8208912" cy="3240360"/>
          </a:xfrm>
        </p:spPr>
        <p:txBody>
          <a:bodyPr>
            <a:normAutofit fontScale="47500" lnSpcReduction="20000"/>
          </a:bodyPr>
          <a:lstStyle/>
          <a:p>
            <a:pPr algn="just"/>
            <a:r>
              <a:rPr lang="pl-PL" sz="3300" dirty="0"/>
              <a:t>W literaturze przedmiotu dyrektywę wyrażoną w pkt. 1 § 1 </a:t>
            </a:r>
            <a:r>
              <a:rPr lang="pl-PL" sz="3300" dirty="0" smtClean="0"/>
              <a:t>pkt 1 i 2 k.p.k. </a:t>
            </a:r>
            <a:r>
              <a:rPr lang="pl-PL" sz="3300" dirty="0"/>
              <a:t>określa się mianem trafnej reakcji </a:t>
            </a:r>
            <a:r>
              <a:rPr lang="pl-PL" sz="3300" dirty="0" smtClean="0"/>
              <a:t>karnej, </a:t>
            </a:r>
            <a:r>
              <a:rPr lang="pl-PL" sz="3300" dirty="0"/>
              <a:t>która sprowadza się do następujących postulatów</a:t>
            </a:r>
            <a:r>
              <a:rPr lang="pl-PL" sz="3300" dirty="0" smtClean="0"/>
              <a:t>:</a:t>
            </a:r>
          </a:p>
          <a:p>
            <a:pPr algn="just"/>
            <a:endParaRPr lang="pl-PL" sz="3300" dirty="0"/>
          </a:p>
          <a:p>
            <a:pPr marL="320040" lvl="1" indent="0">
              <a:buNone/>
            </a:pPr>
            <a:r>
              <a:rPr lang="pl-PL" sz="3300" dirty="0"/>
              <a:t>1) k</a:t>
            </a:r>
            <a:r>
              <a:rPr lang="pl-PL" sz="3300" dirty="0" smtClean="0"/>
              <a:t>ażdy, komu nie udowodniono winy nie </a:t>
            </a:r>
            <a:r>
              <a:rPr lang="pl-PL" sz="3300" dirty="0"/>
              <a:t>poniesie odpowiedzialności;</a:t>
            </a:r>
          </a:p>
          <a:p>
            <a:pPr marL="0" indent="0">
              <a:buNone/>
            </a:pPr>
            <a:endParaRPr lang="pl-PL" sz="3300" dirty="0" smtClean="0"/>
          </a:p>
          <a:p>
            <a:pPr marL="320040" lvl="1" indent="0">
              <a:buNone/>
            </a:pPr>
            <a:r>
              <a:rPr lang="pl-PL" sz="3300" dirty="0" smtClean="0"/>
              <a:t>2</a:t>
            </a:r>
            <a:r>
              <a:rPr lang="pl-PL" sz="3300" dirty="0"/>
              <a:t>) k</a:t>
            </a:r>
            <a:r>
              <a:rPr lang="pl-PL" sz="3300" dirty="0" smtClean="0"/>
              <a:t>ażdy komu udowodniono winę, nie powinien ponieść odpowiedzialności większej niż na to zasłużył;</a:t>
            </a:r>
            <a:endParaRPr lang="pl-PL" sz="3300" dirty="0"/>
          </a:p>
          <a:p>
            <a:pPr marL="320040" lvl="1" indent="0">
              <a:buNone/>
            </a:pPr>
            <a:r>
              <a:rPr lang="pl-PL" sz="3300" dirty="0"/>
              <a:t>	</a:t>
            </a:r>
          </a:p>
          <a:p>
            <a:pPr marL="320040" lvl="1" indent="0">
              <a:buNone/>
            </a:pPr>
            <a:r>
              <a:rPr lang="pl-PL" sz="3300" dirty="0"/>
              <a:t>3) </a:t>
            </a:r>
            <a:r>
              <a:rPr lang="pl-PL" sz="3300" dirty="0" smtClean="0"/>
              <a:t>każdy, komu udowodniono winę </a:t>
            </a:r>
            <a:r>
              <a:rPr lang="pl-PL" sz="3300" dirty="0"/>
              <a:t>nie powinien ujść odpowiedzialności;</a:t>
            </a:r>
          </a:p>
          <a:p>
            <a:pPr marL="320040" lvl="1" indent="0">
              <a:buNone/>
            </a:pPr>
            <a:r>
              <a:rPr lang="pl-PL" sz="3300" dirty="0"/>
              <a:t>	</a:t>
            </a:r>
          </a:p>
          <a:p>
            <a:pPr marL="320040" lvl="1" indent="0">
              <a:buNone/>
            </a:pPr>
            <a:r>
              <a:rPr lang="pl-PL" sz="3300" dirty="0"/>
              <a:t>4) </a:t>
            </a:r>
            <a:r>
              <a:rPr lang="pl-PL" sz="3300" dirty="0" smtClean="0"/>
              <a:t>każdy, komu </a:t>
            </a:r>
            <a:r>
              <a:rPr lang="pl-PL" sz="3300" dirty="0" smtClean="0"/>
              <a:t>udowodniono winę </a:t>
            </a:r>
            <a:r>
              <a:rPr lang="pl-PL" sz="3300" dirty="0"/>
              <a:t>nie powinien ponieść odpowiedzialności mniejszej, niż na to </a:t>
            </a:r>
            <a:r>
              <a:rPr lang="pl-PL" sz="3300" dirty="0" smtClean="0"/>
              <a:t>zasłużył</a:t>
            </a:r>
          </a:p>
          <a:p>
            <a:pPr marL="320040" lvl="1" indent="0">
              <a:buNone/>
            </a:pPr>
            <a:endParaRPr lang="pl-PL" sz="3300" dirty="0"/>
          </a:p>
          <a:p>
            <a:pPr marL="320040" lvl="1" indent="0">
              <a:buNone/>
            </a:pPr>
            <a:endParaRPr lang="pl-PL" sz="3300" dirty="0"/>
          </a:p>
        </p:txBody>
      </p:sp>
      <p:sp>
        <p:nvSpPr>
          <p:cNvPr id="7" name="Prostokąt zaokrąglony 6"/>
          <p:cNvSpPr/>
          <p:nvPr/>
        </p:nvSpPr>
        <p:spPr>
          <a:xfrm>
            <a:off x="539552" y="5085184"/>
            <a:ext cx="7992888" cy="1440160"/>
          </a:xfrm>
          <a:prstGeom prst="roundRect">
            <a:avLst/>
          </a:prstGeom>
          <a:solidFill>
            <a:schemeClr val="bg2"/>
          </a:solidFill>
        </p:spPr>
        <p:style>
          <a:lnRef idx="2">
            <a:schemeClr val="accent6"/>
          </a:lnRef>
          <a:fillRef idx="1">
            <a:schemeClr val="lt1"/>
          </a:fillRef>
          <a:effectRef idx="0">
            <a:schemeClr val="accent6"/>
          </a:effectRef>
          <a:fontRef idx="minor">
            <a:schemeClr val="dk1"/>
          </a:fontRef>
        </p:style>
        <p:txBody>
          <a:bodyPr rtlCol="0" anchor="ctr"/>
          <a:lstStyle/>
          <a:p>
            <a:pPr algn="ctr"/>
            <a:endParaRPr lang="pl-PL" b="1">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8" name="pole tekstowe 7"/>
          <p:cNvSpPr txBox="1"/>
          <p:nvPr/>
        </p:nvSpPr>
        <p:spPr>
          <a:xfrm>
            <a:off x="755576" y="5201905"/>
            <a:ext cx="7632848" cy="1323439"/>
          </a:xfrm>
          <a:prstGeom prst="rect">
            <a:avLst/>
          </a:prstGeom>
          <a:noFill/>
        </p:spPr>
        <p:txBody>
          <a:bodyPr wrap="square" rtlCol="0">
            <a:spAutoFit/>
          </a:bodyPr>
          <a:lstStyle/>
          <a:p>
            <a:pPr lvl="0" algn="ctr"/>
            <a:r>
              <a:rPr lang="pl-PL" sz="1600" b="1" dirty="0">
                <a:solidFill>
                  <a:prstClr val="black"/>
                </a:solidFill>
              </a:rPr>
              <a:t>Trafna reakcja to wymóg, aby była to reakcja sprawiedliwa. </a:t>
            </a:r>
            <a:endParaRPr lang="pl-PL" sz="1600" b="1" dirty="0" smtClean="0">
              <a:solidFill>
                <a:prstClr val="black"/>
              </a:solidFill>
            </a:endParaRPr>
          </a:p>
          <a:p>
            <a:pPr lvl="0" algn="just"/>
            <a:r>
              <a:rPr lang="pl-PL" sz="1600" dirty="0" smtClean="0">
                <a:solidFill>
                  <a:prstClr val="black"/>
                </a:solidFill>
              </a:rPr>
              <a:t>Wymóg </a:t>
            </a:r>
            <a:r>
              <a:rPr lang="pl-PL" sz="1600" dirty="0">
                <a:solidFill>
                  <a:prstClr val="black"/>
                </a:solidFill>
              </a:rPr>
              <a:t>trafnej reakcji i stosowania trafnych środków (§ 1 pkt 1 i 2) powoduje, że nawet gdy strony zgodnie wnoszą o określone rozstrzygnięcie, sąd musi brać jeszcze pod uwagę, czy jego wydanie jest zasadne z punktu widzenia celów postępowania (zob. art. 343 § 5 w zw. z art. </a:t>
            </a:r>
            <a:r>
              <a:rPr lang="pl-PL" sz="1600" dirty="0" smtClean="0">
                <a:solidFill>
                  <a:prstClr val="black"/>
                </a:solidFill>
              </a:rPr>
              <a:t>335 § </a:t>
            </a:r>
            <a:r>
              <a:rPr lang="pl-PL" sz="1600" dirty="0">
                <a:solidFill>
                  <a:prstClr val="black"/>
                </a:solidFill>
              </a:rPr>
              <a:t>1 </a:t>
            </a:r>
            <a:r>
              <a:rPr lang="pl-PL" sz="1600" i="1" dirty="0">
                <a:solidFill>
                  <a:prstClr val="black"/>
                </a:solidFill>
              </a:rPr>
              <a:t>in fine</a:t>
            </a:r>
            <a:r>
              <a:rPr lang="pl-PL" sz="1600" dirty="0">
                <a:solidFill>
                  <a:prstClr val="black"/>
                </a:solidFill>
              </a:rPr>
              <a:t> czy art. </a:t>
            </a:r>
            <a:r>
              <a:rPr lang="pl-PL" sz="1600" dirty="0" smtClean="0">
                <a:solidFill>
                  <a:prstClr val="black"/>
                </a:solidFill>
              </a:rPr>
              <a:t>387 § </a:t>
            </a:r>
            <a:r>
              <a:rPr lang="pl-PL" sz="1600" dirty="0">
                <a:solidFill>
                  <a:prstClr val="black"/>
                </a:solidFill>
              </a:rPr>
              <a:t>2 </a:t>
            </a:r>
            <a:r>
              <a:rPr lang="pl-PL" sz="1600" i="1" dirty="0">
                <a:solidFill>
                  <a:prstClr val="black"/>
                </a:solidFill>
              </a:rPr>
              <a:t>in fine</a:t>
            </a:r>
            <a:r>
              <a:rPr lang="pl-PL" sz="1600" dirty="0">
                <a:solidFill>
                  <a:prstClr val="black"/>
                </a:solidFill>
              </a:rPr>
              <a:t>). </a:t>
            </a:r>
          </a:p>
        </p:txBody>
      </p:sp>
    </p:spTree>
    <p:extLst>
      <p:ext uri="{BB962C8B-B14F-4D97-AF65-F5344CB8AC3E}">
        <p14:creationId xmlns:p14="http://schemas.microsoft.com/office/powerpoint/2010/main" val="134640081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609600" y="332656"/>
            <a:ext cx="8077200" cy="810344"/>
          </a:xfrm>
        </p:spPr>
        <p:txBody>
          <a:bodyPr>
            <a:normAutofit fontScale="90000"/>
          </a:bodyPr>
          <a:lstStyle/>
          <a:p>
            <a:r>
              <a:rPr lang="pl-PL" dirty="0" smtClean="0"/>
              <a:t>Trafna reakcja karna </a:t>
            </a:r>
            <a:br>
              <a:rPr lang="pl-PL" dirty="0" smtClean="0"/>
            </a:br>
            <a:r>
              <a:rPr lang="pl-PL" sz="2800" dirty="0" smtClean="0"/>
              <a:t>(art. 2 </a:t>
            </a:r>
            <a:r>
              <a:rPr lang="nn-NO" sz="2800" dirty="0" smtClean="0"/>
              <a:t>§ </a:t>
            </a:r>
            <a:r>
              <a:rPr lang="nn-NO" sz="2800" dirty="0"/>
              <a:t>1 pkt 1 i </a:t>
            </a:r>
            <a:r>
              <a:rPr lang="nn-NO" sz="2800" dirty="0" smtClean="0"/>
              <a:t>2</a:t>
            </a:r>
            <a:r>
              <a:rPr lang="pl-PL" sz="2800" dirty="0" smtClean="0"/>
              <a:t> k.p.k.)</a:t>
            </a:r>
            <a:endParaRPr lang="pl-PL" sz="2800" dirty="0"/>
          </a:p>
        </p:txBody>
      </p:sp>
      <p:sp>
        <p:nvSpPr>
          <p:cNvPr id="4" name="Symbol zastępczy zawartości 3"/>
          <p:cNvSpPr>
            <a:spLocks noGrp="1"/>
          </p:cNvSpPr>
          <p:nvPr>
            <p:ph sz="quarter" idx="1"/>
          </p:nvPr>
        </p:nvSpPr>
        <p:spPr>
          <a:xfrm>
            <a:off x="467544" y="1772816"/>
            <a:ext cx="8208912" cy="3240360"/>
          </a:xfrm>
        </p:spPr>
        <p:txBody>
          <a:bodyPr>
            <a:normAutofit/>
          </a:bodyPr>
          <a:lstStyle/>
          <a:p>
            <a:pPr marL="320040" lvl="1" indent="0">
              <a:buNone/>
            </a:pPr>
            <a:endParaRPr lang="pl-PL" sz="3300" dirty="0"/>
          </a:p>
          <a:p>
            <a:pPr marL="320040" lvl="1" indent="0">
              <a:buNone/>
            </a:pPr>
            <a:endParaRPr lang="pl-PL" sz="3300" dirty="0"/>
          </a:p>
        </p:txBody>
      </p:sp>
      <p:sp>
        <p:nvSpPr>
          <p:cNvPr id="7" name="Prostokąt zaokrąglony 6"/>
          <p:cNvSpPr/>
          <p:nvPr/>
        </p:nvSpPr>
        <p:spPr>
          <a:xfrm>
            <a:off x="575556" y="2092576"/>
            <a:ext cx="7992888" cy="3928712"/>
          </a:xfrm>
          <a:prstGeom prst="roundRect">
            <a:avLst/>
          </a:prstGeom>
          <a:solidFill>
            <a:schemeClr val="bg2"/>
          </a:solidFill>
        </p:spPr>
        <p:style>
          <a:lnRef idx="2">
            <a:schemeClr val="accent6"/>
          </a:lnRef>
          <a:fillRef idx="1">
            <a:schemeClr val="lt1"/>
          </a:fillRef>
          <a:effectRef idx="0">
            <a:schemeClr val="accent6"/>
          </a:effectRef>
          <a:fontRef idx="minor">
            <a:schemeClr val="dk1"/>
          </a:fontRef>
        </p:style>
        <p:txBody>
          <a:bodyPr rtlCol="0" anchor="ctr"/>
          <a:lstStyle/>
          <a:p>
            <a:pPr algn="ctr"/>
            <a:endParaRPr lang="pl-PL" b="1">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8" name="pole tekstowe 7"/>
          <p:cNvSpPr txBox="1"/>
          <p:nvPr/>
        </p:nvSpPr>
        <p:spPr>
          <a:xfrm>
            <a:off x="755576" y="2266833"/>
            <a:ext cx="7632848" cy="3754874"/>
          </a:xfrm>
          <a:prstGeom prst="rect">
            <a:avLst/>
          </a:prstGeom>
          <a:noFill/>
        </p:spPr>
        <p:txBody>
          <a:bodyPr wrap="square" rtlCol="0">
            <a:spAutoFit/>
          </a:bodyPr>
          <a:lstStyle/>
          <a:p>
            <a:pPr lvl="0" algn="ctr"/>
            <a:r>
              <a:rPr lang="pl-PL" sz="2000" b="1" dirty="0" smtClean="0">
                <a:solidFill>
                  <a:prstClr val="black"/>
                </a:solidFill>
                <a:latin typeface="+mj-lt"/>
              </a:rPr>
              <a:t>Artykuł 2 </a:t>
            </a:r>
            <a:r>
              <a:rPr lang="pl-PL" sz="2000" b="1" dirty="0" smtClean="0">
                <a:solidFill>
                  <a:prstClr val="black"/>
                </a:solidFill>
                <a:latin typeface="+mj-lt"/>
                <a:cs typeface="Times New Roman" panose="02020603050405020304" pitchFamily="18" charset="0"/>
              </a:rPr>
              <a:t>§ 1 pkt 1 k.p.k. po noweli z 27.09.2013 r.</a:t>
            </a:r>
          </a:p>
          <a:p>
            <a:pPr lvl="0" algn="just"/>
            <a:endParaRPr lang="pl-PL" sz="2000" dirty="0">
              <a:solidFill>
                <a:prstClr val="black"/>
              </a:solidFill>
              <a:latin typeface="+mj-lt"/>
              <a:cs typeface="Times New Roman" panose="02020603050405020304" pitchFamily="18" charset="0"/>
            </a:endParaRPr>
          </a:p>
          <a:p>
            <a:pPr lvl="0" algn="just"/>
            <a:r>
              <a:rPr lang="pl-PL" sz="2000" dirty="0">
                <a:solidFill>
                  <a:prstClr val="black"/>
                </a:solidFill>
                <a:latin typeface="+mj-lt"/>
              </a:rPr>
              <a:t>sprawca przestępstwa </a:t>
            </a:r>
            <a:r>
              <a:rPr lang="pl-PL" sz="2000" dirty="0" smtClean="0">
                <a:solidFill>
                  <a:prstClr val="black"/>
                </a:solidFill>
                <a:latin typeface="+mj-lt"/>
              </a:rPr>
              <a:t>ma zostać </a:t>
            </a:r>
            <a:r>
              <a:rPr lang="pl-PL" sz="2000" dirty="0">
                <a:solidFill>
                  <a:prstClr val="black"/>
                </a:solidFill>
                <a:latin typeface="+mj-lt"/>
              </a:rPr>
              <a:t>wykryty i pociągnięty do odpowiedzialności karnej, </a:t>
            </a:r>
            <a:r>
              <a:rPr lang="pl-PL" sz="2000" b="1" dirty="0">
                <a:solidFill>
                  <a:prstClr val="black"/>
                </a:solidFill>
                <a:latin typeface="+mj-lt"/>
              </a:rPr>
              <a:t>a osoba, której nie udowodniono winy,</a:t>
            </a:r>
            <a:r>
              <a:rPr lang="pl-PL" sz="2000" dirty="0">
                <a:solidFill>
                  <a:prstClr val="black"/>
                </a:solidFill>
                <a:latin typeface="+mj-lt"/>
              </a:rPr>
              <a:t> </a:t>
            </a:r>
            <a:r>
              <a:rPr lang="pl-PL" sz="2000" dirty="0" smtClean="0">
                <a:solidFill>
                  <a:prstClr val="black"/>
                </a:solidFill>
                <a:latin typeface="+mj-lt"/>
              </a:rPr>
              <a:t>od tej odpowiedzialności ma zostać uwolniona</a:t>
            </a:r>
          </a:p>
          <a:p>
            <a:pPr marL="285750" lvl="0" indent="-285750" algn="just">
              <a:buFont typeface="Arial" panose="020B0604020202020204" pitchFamily="34" charset="0"/>
              <a:buChar char="•"/>
            </a:pPr>
            <a:endParaRPr lang="pl-PL" sz="2000" dirty="0">
              <a:solidFill>
                <a:prstClr val="black"/>
              </a:solidFill>
              <a:latin typeface="+mj-lt"/>
            </a:endParaRPr>
          </a:p>
          <a:p>
            <a:pPr marL="285750" lvl="0" indent="-285750" algn="just">
              <a:buFont typeface="Arial" panose="020B0604020202020204" pitchFamily="34" charset="0"/>
              <a:buChar char="•"/>
            </a:pPr>
            <a:r>
              <a:rPr lang="pl-PL" sz="2000" dirty="0" smtClean="0">
                <a:solidFill>
                  <a:prstClr val="black"/>
                </a:solidFill>
                <a:latin typeface="+mj-lt"/>
              </a:rPr>
              <a:t>Obowiązek udowodnienia winy spoczywa na oskarżycielu</a:t>
            </a:r>
          </a:p>
          <a:p>
            <a:pPr marL="285750" lvl="0" indent="-285750" algn="just">
              <a:buFont typeface="Arial" panose="020B0604020202020204" pitchFamily="34" charset="0"/>
              <a:buChar char="•"/>
            </a:pPr>
            <a:r>
              <a:rPr lang="pl-PL" sz="2000" dirty="0" smtClean="0">
                <a:solidFill>
                  <a:prstClr val="black"/>
                </a:solidFill>
                <a:latin typeface="+mj-lt"/>
              </a:rPr>
              <a:t>Sąd zostaje zwolniony z obowiązku poszukiwania i przeprowadzania dowodów z urzędu, dbania o wyjaśnienie wszystkich okoliczności sprawy, w tym pojawiających się wątpliwości (art. 5 </a:t>
            </a:r>
            <a:r>
              <a:rPr lang="pl-PL" sz="2000" dirty="0" smtClean="0">
                <a:solidFill>
                  <a:prstClr val="black"/>
                </a:solidFill>
                <a:latin typeface="+mj-lt"/>
                <a:cs typeface="Times New Roman" panose="02020603050405020304" pitchFamily="18" charset="0"/>
              </a:rPr>
              <a:t>§ 2 i art. 167 § 1 k.p.k.)</a:t>
            </a:r>
            <a:endParaRPr lang="pl-PL" sz="2000" dirty="0" smtClean="0">
              <a:solidFill>
                <a:prstClr val="black"/>
              </a:solidFill>
              <a:latin typeface="+mj-lt"/>
            </a:endParaRPr>
          </a:p>
          <a:p>
            <a:pPr marL="285750" lvl="0" indent="-285750" algn="just">
              <a:buFont typeface="Arial" panose="020B0604020202020204" pitchFamily="34" charset="0"/>
              <a:buChar char="•"/>
            </a:pPr>
            <a:r>
              <a:rPr lang="pl-PL" sz="2000" dirty="0" smtClean="0">
                <a:solidFill>
                  <a:prstClr val="black"/>
                </a:solidFill>
                <a:latin typeface="+mj-lt"/>
              </a:rPr>
              <a:t>Przerzucenie odpowiedzialności za wynik postępowania</a:t>
            </a:r>
            <a:endParaRPr lang="pl-PL" sz="2000" dirty="0">
              <a:solidFill>
                <a:prstClr val="black"/>
              </a:solidFill>
              <a:latin typeface="+mj-lt"/>
            </a:endParaRPr>
          </a:p>
        </p:txBody>
      </p:sp>
    </p:spTree>
    <p:extLst>
      <p:ext uri="{BB962C8B-B14F-4D97-AF65-F5344CB8AC3E}">
        <p14:creationId xmlns:p14="http://schemas.microsoft.com/office/powerpoint/2010/main" val="129150258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Autofit/>
          </a:bodyPr>
          <a:lstStyle/>
          <a:p>
            <a:r>
              <a:rPr lang="pl-PL" sz="2400" dirty="0" smtClean="0"/>
              <a:t>Uwzględnienie prawnie chronionych interesów pokrzywdzonego</a:t>
            </a:r>
            <a:r>
              <a:rPr lang="pl-PL" sz="2800" dirty="0" smtClean="0"/>
              <a:t/>
            </a:r>
            <a:br>
              <a:rPr lang="pl-PL" sz="2800" dirty="0" smtClean="0"/>
            </a:br>
            <a:r>
              <a:rPr lang="pl-PL" sz="2500" dirty="0" smtClean="0">
                <a:solidFill>
                  <a:srgbClr val="775F55"/>
                </a:solidFill>
              </a:rPr>
              <a:t>(</a:t>
            </a:r>
            <a:r>
              <a:rPr lang="pl-PL" sz="2500" dirty="0">
                <a:solidFill>
                  <a:srgbClr val="775F55"/>
                </a:solidFill>
              </a:rPr>
              <a:t>art. 2 </a:t>
            </a:r>
            <a:r>
              <a:rPr lang="nn-NO" sz="2500" dirty="0">
                <a:solidFill>
                  <a:srgbClr val="775F55"/>
                </a:solidFill>
              </a:rPr>
              <a:t>§ 1 pkt </a:t>
            </a:r>
            <a:r>
              <a:rPr lang="pl-PL" sz="2500" dirty="0">
                <a:solidFill>
                  <a:srgbClr val="775F55"/>
                </a:solidFill>
              </a:rPr>
              <a:t>3</a:t>
            </a:r>
            <a:r>
              <a:rPr lang="pl-PL" sz="2500" dirty="0" smtClean="0">
                <a:solidFill>
                  <a:srgbClr val="775F55"/>
                </a:solidFill>
              </a:rPr>
              <a:t> </a:t>
            </a:r>
            <a:r>
              <a:rPr lang="pl-PL" sz="2500" dirty="0">
                <a:solidFill>
                  <a:srgbClr val="775F55"/>
                </a:solidFill>
              </a:rPr>
              <a:t>k.p.k.)</a:t>
            </a:r>
            <a:endParaRPr lang="pl-PL" sz="2800" dirty="0"/>
          </a:p>
        </p:txBody>
      </p:sp>
      <p:sp>
        <p:nvSpPr>
          <p:cNvPr id="4" name="Symbol zastępczy zawartości 3"/>
          <p:cNvSpPr>
            <a:spLocks noGrp="1"/>
          </p:cNvSpPr>
          <p:nvPr>
            <p:ph sz="quarter" idx="1"/>
          </p:nvPr>
        </p:nvSpPr>
        <p:spPr>
          <a:xfrm>
            <a:off x="179512" y="1556792"/>
            <a:ext cx="8712968" cy="5301208"/>
          </a:xfrm>
        </p:spPr>
        <p:txBody>
          <a:bodyPr>
            <a:normAutofit fontScale="25000" lnSpcReduction="20000"/>
          </a:bodyPr>
          <a:lstStyle/>
          <a:p>
            <a:pPr marL="0" indent="0" algn="just">
              <a:buNone/>
            </a:pPr>
            <a:r>
              <a:rPr lang="pl-PL" sz="7200" dirty="0"/>
              <a:t>Dyrektywa uwzględnienia interesów pokrzywdzonego w postępowaniu karnym znajduje odzwierciedlenie w wielu regulacjach szczegółowych. Zwłaszcza na wyraźne podkreślenie </a:t>
            </a:r>
            <a:r>
              <a:rPr lang="pl-PL" sz="7200" dirty="0" smtClean="0"/>
              <a:t>zasługuje art</a:t>
            </a:r>
            <a:r>
              <a:rPr lang="pl-PL" sz="7200" dirty="0"/>
              <a:t>. </a:t>
            </a:r>
            <a:r>
              <a:rPr lang="pl-PL" sz="7200" b="1" dirty="0"/>
              <a:t>299 § </a:t>
            </a:r>
            <a:r>
              <a:rPr lang="pl-PL" sz="7200" b="1" dirty="0" smtClean="0"/>
              <a:t>1 k.p.k., </a:t>
            </a:r>
            <a:r>
              <a:rPr lang="pl-PL" sz="7200" dirty="0"/>
              <a:t>który stwierdza, że </a:t>
            </a:r>
            <a:r>
              <a:rPr lang="pl-PL" sz="7200" b="1" dirty="0"/>
              <a:t>w postępowaniu przygotowawczym pokrzywdzony i podejrzany są stronami. </a:t>
            </a:r>
          </a:p>
          <a:p>
            <a:pPr marL="0" indent="0" algn="just">
              <a:buNone/>
            </a:pPr>
            <a:r>
              <a:rPr lang="pl-PL" sz="7200" dirty="0" smtClean="0"/>
              <a:t>Ponadto wzmocnieniu pozycji pokrzywdzonego służą </a:t>
            </a:r>
            <a:r>
              <a:rPr lang="pl-PL" sz="7200" dirty="0"/>
              <a:t>r</a:t>
            </a:r>
            <a:r>
              <a:rPr lang="pl-PL" sz="7200" dirty="0" smtClean="0"/>
              <a:t>egulacje wyposażające </a:t>
            </a:r>
            <a:r>
              <a:rPr lang="pl-PL" sz="7200" dirty="0"/>
              <a:t>go </a:t>
            </a:r>
            <a:r>
              <a:rPr lang="pl-PL" sz="7200" dirty="0" smtClean="0"/>
              <a:t>np.: </a:t>
            </a:r>
          </a:p>
          <a:p>
            <a:pPr algn="just">
              <a:buFont typeface="Wingdings" panose="05000000000000000000" pitchFamily="2" charset="2"/>
              <a:buChar char="Ø"/>
            </a:pPr>
            <a:r>
              <a:rPr lang="pl-PL" sz="6400" dirty="0" smtClean="0"/>
              <a:t>w </a:t>
            </a:r>
            <a:r>
              <a:rPr lang="pl-PL" sz="6400" dirty="0"/>
              <a:t>prawo do występowania w roli samodzielnego oskarżyciela posiłkowego (art. </a:t>
            </a:r>
            <a:r>
              <a:rPr lang="pl-PL" sz="6400" dirty="0" smtClean="0"/>
              <a:t>55</a:t>
            </a:r>
            <a:r>
              <a:rPr lang="pl-PL" sz="6400" dirty="0"/>
              <a:t> </a:t>
            </a:r>
            <a:r>
              <a:rPr lang="pl-PL" sz="6400" dirty="0" smtClean="0"/>
              <a:t>k.p.k</a:t>
            </a:r>
            <a:r>
              <a:rPr lang="pl-PL" sz="6400" dirty="0"/>
              <a:t>.), </a:t>
            </a:r>
            <a:endParaRPr lang="pl-PL" sz="6400" dirty="0" smtClean="0"/>
          </a:p>
          <a:p>
            <a:pPr algn="just">
              <a:buFont typeface="Wingdings" panose="05000000000000000000" pitchFamily="2" charset="2"/>
              <a:buChar char="Ø"/>
            </a:pPr>
            <a:r>
              <a:rPr lang="pl-PL" sz="6400" dirty="0"/>
              <a:t>p</a:t>
            </a:r>
            <a:r>
              <a:rPr lang="pl-PL" sz="6400" dirty="0" smtClean="0"/>
              <a:t>rawo do końcowego zapoznania się z materiałami postępowania przygotowawczego (art. 321 </a:t>
            </a:r>
            <a:r>
              <a:rPr lang="pl-PL" sz="6400" dirty="0">
                <a:solidFill>
                  <a:prstClr val="black"/>
                </a:solidFill>
              </a:rPr>
              <a:t>§ </a:t>
            </a:r>
            <a:r>
              <a:rPr lang="pl-PL" sz="6400" dirty="0" smtClean="0">
                <a:solidFill>
                  <a:prstClr val="black"/>
                </a:solidFill>
              </a:rPr>
              <a:t>1 k.p.k.),</a:t>
            </a:r>
          </a:p>
          <a:p>
            <a:pPr algn="just">
              <a:buFont typeface="Wingdings" panose="05000000000000000000" pitchFamily="2" charset="2"/>
              <a:buChar char="Ø"/>
            </a:pPr>
            <a:r>
              <a:rPr lang="pl-PL" sz="6400" dirty="0">
                <a:solidFill>
                  <a:prstClr val="black"/>
                </a:solidFill>
              </a:rPr>
              <a:t>p</a:t>
            </a:r>
            <a:r>
              <a:rPr lang="pl-PL" sz="6400" dirty="0" smtClean="0">
                <a:solidFill>
                  <a:prstClr val="black"/>
                </a:solidFill>
              </a:rPr>
              <a:t>rawo do złożenia wniosku o umorzenie postępowania (art. 59a k.k.),</a:t>
            </a:r>
          </a:p>
          <a:p>
            <a:pPr algn="just">
              <a:buFont typeface="Wingdings" panose="05000000000000000000" pitchFamily="2" charset="2"/>
              <a:buChar char="Ø"/>
            </a:pPr>
            <a:r>
              <a:rPr lang="pl-PL" sz="6400" dirty="0">
                <a:solidFill>
                  <a:prstClr val="black"/>
                </a:solidFill>
              </a:rPr>
              <a:t>p</a:t>
            </a:r>
            <a:r>
              <a:rPr lang="pl-PL" sz="6400" dirty="0" smtClean="0">
                <a:solidFill>
                  <a:prstClr val="black"/>
                </a:solidFill>
              </a:rPr>
              <a:t>rawo do żądania wyznaczenia pełnomocnika z urzędu (art. 87a </a:t>
            </a:r>
            <a:r>
              <a:rPr lang="pl-PL" sz="6400" dirty="0" smtClean="0">
                <a:solidFill>
                  <a:prstClr val="black"/>
                </a:solidFill>
                <a:latin typeface="Times New Roman" panose="02020603050405020304" pitchFamily="18" charset="0"/>
                <a:cs typeface="Times New Roman" panose="02020603050405020304" pitchFamily="18" charset="0"/>
              </a:rPr>
              <a:t>§ 1 k.p.k.),</a:t>
            </a:r>
            <a:endParaRPr lang="pl-PL" sz="6400" dirty="0" smtClean="0"/>
          </a:p>
          <a:p>
            <a:pPr algn="just">
              <a:buFont typeface="Wingdings" panose="05000000000000000000" pitchFamily="2" charset="2"/>
              <a:buChar char="Ø"/>
            </a:pPr>
            <a:r>
              <a:rPr lang="pl-PL" sz="6400" dirty="0" smtClean="0"/>
              <a:t>w </a:t>
            </a:r>
            <a:r>
              <a:rPr lang="pl-PL" sz="6400" dirty="0"/>
              <a:t>prawo do udziału w rozprawie, choćby nie był stroną (art. </a:t>
            </a:r>
            <a:r>
              <a:rPr lang="pl-PL" sz="6400" dirty="0" smtClean="0"/>
              <a:t>384 § </a:t>
            </a:r>
            <a:r>
              <a:rPr lang="pl-PL" sz="6400" dirty="0"/>
              <a:t>2 k.p.k.), oraz w niektórych posiedzeniach sądu (np. art. </a:t>
            </a:r>
            <a:r>
              <a:rPr lang="pl-PL" sz="6400" dirty="0" smtClean="0"/>
              <a:t>341 § 1, </a:t>
            </a:r>
            <a:r>
              <a:rPr lang="pl-PL" sz="6400" dirty="0"/>
              <a:t>art. </a:t>
            </a:r>
            <a:r>
              <a:rPr lang="pl-PL" sz="6400" dirty="0" smtClean="0"/>
              <a:t>343 § </a:t>
            </a:r>
            <a:r>
              <a:rPr lang="pl-PL" sz="6400" dirty="0"/>
              <a:t>5, art. </a:t>
            </a:r>
            <a:r>
              <a:rPr lang="pl-PL" sz="6400" dirty="0" smtClean="0"/>
              <a:t>354 pkt </a:t>
            </a:r>
            <a:r>
              <a:rPr lang="pl-PL" sz="6400" dirty="0"/>
              <a:t>2 </a:t>
            </a:r>
            <a:r>
              <a:rPr lang="pl-PL" sz="6400" i="1" dirty="0"/>
              <a:t>in fine</a:t>
            </a:r>
            <a:r>
              <a:rPr lang="pl-PL" sz="6400" dirty="0"/>
              <a:t> k.p.k.), </a:t>
            </a:r>
            <a:endParaRPr lang="pl-PL" sz="6400" dirty="0" smtClean="0"/>
          </a:p>
          <a:p>
            <a:pPr algn="just">
              <a:buFont typeface="Wingdings" panose="05000000000000000000" pitchFamily="2" charset="2"/>
              <a:buChar char="Ø"/>
            </a:pPr>
            <a:r>
              <a:rPr lang="pl-PL" sz="6400" dirty="0"/>
              <a:t>u</a:t>
            </a:r>
            <a:r>
              <a:rPr lang="pl-PL" sz="6400" dirty="0" smtClean="0"/>
              <a:t>stawa uzależnia </a:t>
            </a:r>
            <a:r>
              <a:rPr lang="pl-PL" sz="6400" dirty="0"/>
              <a:t>od jego niesprzeciwienia się niektóre decyzje sądu (np. art. </a:t>
            </a:r>
            <a:r>
              <a:rPr lang="pl-PL" sz="6400" dirty="0" smtClean="0"/>
              <a:t>343 </a:t>
            </a:r>
            <a:r>
              <a:rPr lang="pl-PL" sz="6400" dirty="0">
                <a:solidFill>
                  <a:prstClr val="black"/>
                </a:solidFill>
              </a:rPr>
              <a:t>§ 2</a:t>
            </a:r>
            <a:r>
              <a:rPr lang="pl-PL" sz="6400" dirty="0" smtClean="0">
                <a:solidFill>
                  <a:prstClr val="black"/>
                </a:solidFill>
              </a:rPr>
              <a:t>, </a:t>
            </a:r>
            <a:r>
              <a:rPr lang="pl-PL" sz="6400" dirty="0" smtClean="0"/>
              <a:t>387 § </a:t>
            </a:r>
            <a:r>
              <a:rPr lang="pl-PL" sz="6400" dirty="0"/>
              <a:t>2 k.p.k.), wprowadza system mediacji (art. </a:t>
            </a:r>
            <a:r>
              <a:rPr lang="pl-PL" sz="6400" dirty="0" smtClean="0"/>
              <a:t>23a k.p.k</a:t>
            </a:r>
            <a:r>
              <a:rPr lang="pl-PL" sz="6400" dirty="0"/>
              <a:t>.) i </a:t>
            </a:r>
            <a:r>
              <a:rPr lang="pl-PL" sz="6400" dirty="0" smtClean="0"/>
              <a:t>porozumienia </a:t>
            </a:r>
            <a:r>
              <a:rPr lang="pl-PL" sz="6400" dirty="0"/>
              <a:t>się pokrzywdzonego z podejrzanym (oskarżonym), od których to wyników uzależnia się pewne decyzje procesowe (np. art. </a:t>
            </a:r>
            <a:r>
              <a:rPr lang="pl-PL" sz="6400" dirty="0" smtClean="0"/>
              <a:t>341 § </a:t>
            </a:r>
            <a:r>
              <a:rPr lang="pl-PL" sz="6400" dirty="0"/>
              <a:t>3, art. </a:t>
            </a:r>
            <a:r>
              <a:rPr lang="pl-PL" sz="6400" dirty="0" smtClean="0"/>
              <a:t>343 </a:t>
            </a:r>
            <a:r>
              <a:rPr lang="pl-PL" sz="6400" dirty="0"/>
              <a:t>§ </a:t>
            </a:r>
            <a:r>
              <a:rPr lang="pl-PL" sz="6400" dirty="0" smtClean="0"/>
              <a:t>3</a:t>
            </a:r>
            <a:r>
              <a:rPr lang="pl-PL" sz="6400" dirty="0"/>
              <a:t> </a:t>
            </a:r>
            <a:r>
              <a:rPr lang="pl-PL" sz="6400" dirty="0" smtClean="0"/>
              <a:t>k.p.k</a:t>
            </a:r>
            <a:r>
              <a:rPr lang="pl-PL" sz="6400" dirty="0"/>
              <a:t>.</a:t>
            </a:r>
            <a:r>
              <a:rPr lang="pl-PL" sz="6400" dirty="0" smtClean="0"/>
              <a:t>).</a:t>
            </a:r>
          </a:p>
          <a:p>
            <a:pPr algn="just">
              <a:buFont typeface="Wingdings" panose="05000000000000000000" pitchFamily="2" charset="2"/>
              <a:buChar char="Ø"/>
            </a:pPr>
            <a:r>
              <a:rPr lang="pl-PL" sz="6400" dirty="0" smtClean="0"/>
              <a:t>Wymóg </a:t>
            </a:r>
            <a:r>
              <a:rPr lang="pl-PL" sz="6400" dirty="0"/>
              <a:t>uwzględnienia interesu pokrzywdzonego jest też warunkiem, który może uniemożliwić umorzenie postępowania z uwagi na jego niecelowość (art. </a:t>
            </a:r>
            <a:r>
              <a:rPr lang="pl-PL" sz="6400" dirty="0" smtClean="0"/>
              <a:t>11 § </a:t>
            </a:r>
            <a:r>
              <a:rPr lang="pl-PL" sz="6400" dirty="0"/>
              <a:t>1</a:t>
            </a:r>
            <a:r>
              <a:rPr lang="pl-PL" sz="6400" i="1" dirty="0"/>
              <a:t> in fine</a:t>
            </a:r>
            <a:r>
              <a:rPr lang="pl-PL" sz="6400" dirty="0"/>
              <a:t>). </a:t>
            </a:r>
            <a:endParaRPr lang="pl-PL" sz="6400" dirty="0" smtClean="0"/>
          </a:p>
        </p:txBody>
      </p:sp>
    </p:spTree>
    <p:extLst>
      <p:ext uri="{BB962C8B-B14F-4D97-AF65-F5344CB8AC3E}">
        <p14:creationId xmlns:p14="http://schemas.microsoft.com/office/powerpoint/2010/main" val="145437322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Autofit/>
          </a:bodyPr>
          <a:lstStyle/>
          <a:p>
            <a:r>
              <a:rPr lang="pl-PL" sz="3200" dirty="0" smtClean="0"/>
              <a:t>Rozstrzygnięcie sprawy w rozsądnym terminie</a:t>
            </a:r>
            <a:br>
              <a:rPr lang="pl-PL" sz="3200" dirty="0" smtClean="0"/>
            </a:br>
            <a:r>
              <a:rPr lang="pl-PL" sz="2000" dirty="0">
                <a:solidFill>
                  <a:srgbClr val="775F55"/>
                </a:solidFill>
              </a:rPr>
              <a:t>(art. 2 </a:t>
            </a:r>
            <a:r>
              <a:rPr lang="nn-NO" sz="2000" dirty="0">
                <a:solidFill>
                  <a:srgbClr val="775F55"/>
                </a:solidFill>
              </a:rPr>
              <a:t>§ 1 pkt </a:t>
            </a:r>
            <a:r>
              <a:rPr lang="pl-PL" sz="2000" dirty="0" smtClean="0">
                <a:solidFill>
                  <a:srgbClr val="775F55"/>
                </a:solidFill>
              </a:rPr>
              <a:t>4 </a:t>
            </a:r>
            <a:r>
              <a:rPr lang="pl-PL" sz="2000" dirty="0">
                <a:solidFill>
                  <a:srgbClr val="775F55"/>
                </a:solidFill>
              </a:rPr>
              <a:t>k.p.k.)</a:t>
            </a:r>
            <a:endParaRPr lang="pl-PL" sz="2000" dirty="0"/>
          </a:p>
        </p:txBody>
      </p:sp>
      <p:graphicFrame>
        <p:nvGraphicFramePr>
          <p:cNvPr id="5" name="Symbol zastępczy zawartości 4"/>
          <p:cNvGraphicFramePr>
            <a:graphicFrameLocks noGrp="1"/>
          </p:cNvGraphicFramePr>
          <p:nvPr>
            <p:ph sz="quarter" idx="1"/>
            <p:extLst>
              <p:ext uri="{D42A27DB-BD31-4B8C-83A1-F6EECF244321}">
                <p14:modId xmlns:p14="http://schemas.microsoft.com/office/powerpoint/2010/main" val="711302341"/>
              </p:ext>
            </p:extLst>
          </p:nvPr>
        </p:nvGraphicFramePr>
        <p:xfrm>
          <a:off x="107504" y="1600200"/>
          <a:ext cx="8928992" cy="499715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65454564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t>Doktrynalne określenie celów procesu</a:t>
            </a:r>
            <a:endParaRPr lang="pl-PL" dirty="0"/>
          </a:p>
        </p:txBody>
      </p:sp>
      <p:sp>
        <p:nvSpPr>
          <p:cNvPr id="3" name="Symbol zastępczy zawartości 2"/>
          <p:cNvSpPr>
            <a:spLocks noGrp="1"/>
          </p:cNvSpPr>
          <p:nvPr>
            <p:ph sz="quarter" idx="2"/>
          </p:nvPr>
        </p:nvSpPr>
        <p:spPr>
          <a:xfrm>
            <a:off x="609600" y="2438400"/>
            <a:ext cx="3886200" cy="3942928"/>
          </a:xfrm>
        </p:spPr>
        <p:txBody>
          <a:bodyPr>
            <a:normAutofit/>
          </a:bodyPr>
          <a:lstStyle/>
          <a:p>
            <a:pPr marL="0" indent="0" algn="just">
              <a:spcBef>
                <a:spcPts val="0"/>
              </a:spcBef>
              <a:buNone/>
            </a:pPr>
            <a:r>
              <a:rPr lang="pl-PL" sz="1600" dirty="0" smtClean="0">
                <a:latin typeface="Verdana" panose="020B0604030504040204" pitchFamily="34" charset="0"/>
                <a:ea typeface="Verdana" panose="020B0604030504040204" pitchFamily="34" charset="0"/>
                <a:cs typeface="Verdana" panose="020B0604030504040204" pitchFamily="34" charset="0"/>
              </a:rPr>
              <a:t>Adekwatne i słuszne zastosowanie norm prawa karnego materialnego</a:t>
            </a:r>
          </a:p>
          <a:p>
            <a:pPr marL="0" indent="0" algn="just">
              <a:spcBef>
                <a:spcPts val="0"/>
              </a:spcBef>
              <a:buNone/>
            </a:pPr>
            <a:endParaRPr lang="pl-PL" sz="1600" dirty="0" smtClean="0">
              <a:latin typeface="Verdana" panose="020B0604030504040204" pitchFamily="34" charset="0"/>
              <a:ea typeface="Verdana" panose="020B0604030504040204" pitchFamily="34" charset="0"/>
              <a:cs typeface="Verdana" panose="020B0604030504040204" pitchFamily="34" charset="0"/>
            </a:endParaRPr>
          </a:p>
          <a:p>
            <a:pPr marL="0" indent="0" algn="just">
              <a:spcBef>
                <a:spcPts val="0"/>
              </a:spcBef>
              <a:buNone/>
            </a:pPr>
            <a:r>
              <a:rPr lang="pl-PL" sz="1600" dirty="0">
                <a:latin typeface="Verdana" panose="020B0604030504040204" pitchFamily="34" charset="0"/>
                <a:ea typeface="Verdana" panose="020B0604030504040204" pitchFamily="34" charset="0"/>
                <a:cs typeface="Verdana" panose="020B0604030504040204" pitchFamily="34" charset="0"/>
              </a:rPr>
              <a:t>R</a:t>
            </a:r>
            <a:r>
              <a:rPr lang="pl-PL" sz="1600" dirty="0" smtClean="0">
                <a:latin typeface="Verdana" panose="020B0604030504040204" pitchFamily="34" charset="0"/>
                <a:ea typeface="Verdana" panose="020B0604030504040204" pitchFamily="34" charset="0"/>
                <a:cs typeface="Verdana" panose="020B0604030504040204" pitchFamily="34" charset="0"/>
              </a:rPr>
              <a:t>ealizacja </a:t>
            </a:r>
            <a:r>
              <a:rPr lang="pl-PL" sz="1600" dirty="0">
                <a:latin typeface="Verdana" panose="020B0604030504040204" pitchFamily="34" charset="0"/>
                <a:ea typeface="Verdana" panose="020B0604030504040204" pitchFamily="34" charset="0"/>
                <a:cs typeface="Verdana" panose="020B0604030504040204" pitchFamily="34" charset="0"/>
              </a:rPr>
              <a:t>prawa karnego materialnego, tj. wykonanie szczególnego nakazu skierowanego do organów władzy państwowej, zawartego w przepisie ustawy karnej, określającym typ czynu </a:t>
            </a:r>
            <a:r>
              <a:rPr lang="pl-PL" sz="1600" dirty="0" smtClean="0">
                <a:latin typeface="Verdana" panose="020B0604030504040204" pitchFamily="34" charset="0"/>
                <a:ea typeface="Verdana" panose="020B0604030504040204" pitchFamily="34" charset="0"/>
                <a:cs typeface="Verdana" panose="020B0604030504040204" pitchFamily="34" charset="0"/>
              </a:rPr>
              <a:t>przestępnego zarzuconego oskarżonemu i </a:t>
            </a:r>
            <a:r>
              <a:rPr lang="pl-PL" sz="1600" dirty="0">
                <a:latin typeface="Verdana" panose="020B0604030504040204" pitchFamily="34" charset="0"/>
                <a:ea typeface="Verdana" panose="020B0604030504040204" pitchFamily="34" charset="0"/>
                <a:cs typeface="Verdana" panose="020B0604030504040204" pitchFamily="34" charset="0"/>
              </a:rPr>
              <a:t>jego konsekwencje przy uwzględnieniu wszelkich dyrektyw i reguł zawartych w części ogólnej kodeksu karnego</a:t>
            </a:r>
            <a:endParaRPr lang="pl-PL" sz="1600" dirty="0" smtClean="0">
              <a:latin typeface="Verdana" panose="020B0604030504040204" pitchFamily="34" charset="0"/>
              <a:ea typeface="Verdana" panose="020B0604030504040204" pitchFamily="34" charset="0"/>
              <a:cs typeface="Verdana" panose="020B0604030504040204" pitchFamily="34" charset="0"/>
            </a:endParaRPr>
          </a:p>
          <a:p>
            <a:pPr marL="0" indent="0" algn="ctr">
              <a:buNone/>
            </a:pPr>
            <a:endParaRPr lang="pl-PL" sz="1600" dirty="0"/>
          </a:p>
          <a:p>
            <a:pPr marL="0" indent="0" algn="just">
              <a:buNone/>
            </a:pPr>
            <a:endParaRPr lang="pl-PL" sz="1800" dirty="0"/>
          </a:p>
        </p:txBody>
      </p:sp>
      <p:sp>
        <p:nvSpPr>
          <p:cNvPr id="4" name="Symbol zastępczy zawartości 3"/>
          <p:cNvSpPr>
            <a:spLocks noGrp="1"/>
          </p:cNvSpPr>
          <p:nvPr>
            <p:ph sz="quarter" idx="4"/>
          </p:nvPr>
        </p:nvSpPr>
        <p:spPr/>
        <p:txBody>
          <a:bodyPr>
            <a:normAutofit/>
          </a:bodyPr>
          <a:lstStyle/>
          <a:p>
            <a:pPr marL="0" indent="0" algn="just">
              <a:buNone/>
            </a:pPr>
            <a:r>
              <a:rPr lang="pl-PL" sz="1600" dirty="0" smtClean="0">
                <a:latin typeface="Verdana"/>
                <a:ea typeface="Times New Roman"/>
                <a:cs typeface="Verdana"/>
              </a:rPr>
              <a:t>Przestrzeganie reguł rzetelnego procesu</a:t>
            </a:r>
          </a:p>
          <a:p>
            <a:pPr marL="0" indent="0" algn="just">
              <a:buNone/>
            </a:pPr>
            <a:endParaRPr lang="pl-PL" sz="1600" dirty="0">
              <a:latin typeface="Verdana"/>
              <a:ea typeface="Times New Roman"/>
              <a:cs typeface="Verdana"/>
            </a:endParaRPr>
          </a:p>
          <a:p>
            <a:pPr marL="0" indent="0" algn="just">
              <a:buNone/>
            </a:pPr>
            <a:r>
              <a:rPr lang="pl-PL" sz="1600" dirty="0" smtClean="0">
                <a:latin typeface="Verdana"/>
                <a:ea typeface="Times New Roman"/>
                <a:cs typeface="Verdana"/>
              </a:rPr>
              <a:t>Sprawiedliwość </a:t>
            </a:r>
            <a:r>
              <a:rPr lang="pl-PL" sz="1600" dirty="0">
                <a:latin typeface="Verdana"/>
                <a:ea typeface="Times New Roman"/>
                <a:cs typeface="Verdana"/>
              </a:rPr>
              <a:t>proceduralna to sytuacja, w której osoba przeciwko której lub na rzecz której toczy się proces nabiera przekonania, że organy procesowe zrobiły wszystko, aby prawu stało się zadość, postępując w stosunku do niej zgodnie z prawem, sumiennie i w najlepszej </a:t>
            </a:r>
            <a:r>
              <a:rPr lang="pl-PL" sz="1600" dirty="0" smtClean="0">
                <a:latin typeface="Verdana"/>
                <a:ea typeface="Times New Roman"/>
                <a:cs typeface="Verdana"/>
              </a:rPr>
              <a:t>woli</a:t>
            </a:r>
            <a:endParaRPr lang="pl-PL" sz="1600" dirty="0"/>
          </a:p>
        </p:txBody>
      </p:sp>
      <p:sp>
        <p:nvSpPr>
          <p:cNvPr id="5" name="Symbol zastępczy tekstu 4"/>
          <p:cNvSpPr>
            <a:spLocks noGrp="1"/>
          </p:cNvSpPr>
          <p:nvPr>
            <p:ph type="body" sz="quarter" idx="1"/>
          </p:nvPr>
        </p:nvSpPr>
        <p:spPr/>
        <p:txBody>
          <a:bodyPr>
            <a:normAutofit fontScale="85000" lnSpcReduction="10000"/>
          </a:bodyPr>
          <a:lstStyle/>
          <a:p>
            <a:pPr algn="ctr"/>
            <a:r>
              <a:rPr lang="pl-PL" dirty="0" smtClean="0"/>
              <a:t>Osiągnięcie stanu sprawiedliwości prawnomaterialnej</a:t>
            </a:r>
            <a:endParaRPr lang="pl-PL" dirty="0"/>
          </a:p>
        </p:txBody>
      </p:sp>
      <p:sp>
        <p:nvSpPr>
          <p:cNvPr id="6" name="Symbol zastępczy tekstu 5"/>
          <p:cNvSpPr>
            <a:spLocks noGrp="1"/>
          </p:cNvSpPr>
          <p:nvPr>
            <p:ph type="body" sz="quarter" idx="3"/>
          </p:nvPr>
        </p:nvSpPr>
        <p:spPr/>
        <p:txBody>
          <a:bodyPr>
            <a:normAutofit lnSpcReduction="10000"/>
          </a:bodyPr>
          <a:lstStyle/>
          <a:p>
            <a:pPr algn="ctr"/>
            <a:r>
              <a:rPr lang="pl-PL" dirty="0" smtClean="0"/>
              <a:t>Osiągnięcie stanu sprawiedliwości proceduralnej</a:t>
            </a:r>
            <a:endParaRPr lang="pl-PL" dirty="0"/>
          </a:p>
        </p:txBody>
      </p:sp>
    </p:spTree>
    <p:extLst>
      <p:ext uri="{BB962C8B-B14F-4D97-AF65-F5344CB8AC3E}">
        <p14:creationId xmlns:p14="http://schemas.microsoft.com/office/powerpoint/2010/main" val="409572685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Sprawiedliwość proceduralna</a:t>
            </a:r>
            <a:endParaRPr lang="pl-PL" dirty="0"/>
          </a:p>
        </p:txBody>
      </p:sp>
      <p:sp>
        <p:nvSpPr>
          <p:cNvPr id="3" name="Symbol zastępczy zawartości 2"/>
          <p:cNvSpPr>
            <a:spLocks noGrp="1"/>
          </p:cNvSpPr>
          <p:nvPr>
            <p:ph sz="quarter" idx="1"/>
          </p:nvPr>
        </p:nvSpPr>
        <p:spPr>
          <a:xfrm>
            <a:off x="0" y="1556792"/>
            <a:ext cx="9144000" cy="5184576"/>
          </a:xfrm>
        </p:spPr>
        <p:txBody>
          <a:bodyPr>
            <a:normAutofit fontScale="25000" lnSpcReduction="20000"/>
          </a:bodyPr>
          <a:lstStyle/>
          <a:p>
            <a:pPr indent="0" algn="just">
              <a:spcAft>
                <a:spcPts val="0"/>
              </a:spcAft>
              <a:buNone/>
            </a:pPr>
            <a:r>
              <a:rPr lang="pl-PL" sz="4800" dirty="0">
                <a:latin typeface="Verdana"/>
                <a:ea typeface="Times New Roman"/>
                <a:cs typeface="Verdana"/>
              </a:rPr>
              <a:t>Trybunał </a:t>
            </a:r>
            <a:r>
              <a:rPr lang="pl-PL" sz="4800" dirty="0" smtClean="0">
                <a:latin typeface="Verdana"/>
                <a:ea typeface="Times New Roman"/>
                <a:cs typeface="Verdana"/>
              </a:rPr>
              <a:t>Konstytucyjny podkreśla</a:t>
            </a:r>
            <a:r>
              <a:rPr lang="pl-PL" sz="4800" dirty="0">
                <a:latin typeface="Verdana"/>
                <a:ea typeface="Times New Roman"/>
                <a:cs typeface="Verdana"/>
              </a:rPr>
              <a:t>, odwołując się do poglądów doktryny, że </a:t>
            </a:r>
            <a:r>
              <a:rPr lang="pl-PL" sz="4800" b="1" dirty="0">
                <a:latin typeface="Verdana"/>
                <a:ea typeface="Times New Roman"/>
                <a:cs typeface="Verdana"/>
              </a:rPr>
              <a:t>sprawiedliwość proceduralna jest pojęciem, które nie ma swego ściśle sprecyzowanego </a:t>
            </a:r>
            <a:r>
              <a:rPr lang="pl-PL" sz="4800" b="1" dirty="0" smtClean="0">
                <a:latin typeface="Verdana"/>
                <a:ea typeface="Times New Roman"/>
                <a:cs typeface="Verdana"/>
              </a:rPr>
              <a:t>znaczenia</a:t>
            </a:r>
            <a:r>
              <a:rPr lang="pl-PL" sz="4800" dirty="0" smtClean="0">
                <a:latin typeface="Verdana"/>
                <a:ea typeface="Times New Roman"/>
                <a:cs typeface="Verdana"/>
              </a:rPr>
              <a:t>. </a:t>
            </a:r>
            <a:r>
              <a:rPr lang="pl-PL" sz="4800" dirty="0">
                <a:latin typeface="Verdana"/>
                <a:ea typeface="Times New Roman"/>
                <a:cs typeface="Verdana"/>
              </a:rPr>
              <a:t>Wskazuje jednak pewne wspólne elementy koncepcji sprawiedliwości proceduralnej, do których zalicza:</a:t>
            </a:r>
            <a:endParaRPr lang="pl-PL" sz="4800" dirty="0">
              <a:latin typeface="Verdana"/>
              <a:ea typeface="Times New Roman"/>
              <a:cs typeface="Times New Roman"/>
            </a:endParaRPr>
          </a:p>
          <a:p>
            <a:pPr marL="269875" indent="0" algn="just">
              <a:spcAft>
                <a:spcPts val="0"/>
              </a:spcAft>
              <a:buNone/>
            </a:pPr>
            <a:r>
              <a:rPr lang="pl-PL" sz="4800" dirty="0">
                <a:latin typeface="Verdana"/>
                <a:ea typeface="Times New Roman"/>
                <a:cs typeface="Verdana"/>
              </a:rPr>
              <a:t>a)  </a:t>
            </a:r>
            <a:r>
              <a:rPr lang="pl-PL" sz="4800" b="1" dirty="0">
                <a:latin typeface="Verdana"/>
                <a:ea typeface="Times New Roman"/>
                <a:cs typeface="Verdana"/>
              </a:rPr>
              <a:t>możność bycia wysłuchanym</a:t>
            </a:r>
            <a:r>
              <a:rPr lang="pl-PL" sz="4800" dirty="0">
                <a:latin typeface="Verdana"/>
                <a:ea typeface="Times New Roman"/>
                <a:cs typeface="Verdana"/>
              </a:rPr>
              <a:t> - w każdym wypadku ustawodawca powinien zapewnić jednostce </a:t>
            </a:r>
            <a:r>
              <a:rPr lang="pl-PL" sz="4800" b="1" dirty="0">
                <a:latin typeface="Verdana"/>
                <a:ea typeface="Times New Roman"/>
                <a:cs typeface="Verdana"/>
              </a:rPr>
              <a:t>prawo do wysłuchania</a:t>
            </a:r>
            <a:r>
              <a:rPr lang="pl-PL" sz="4800" dirty="0">
                <a:latin typeface="Verdana"/>
                <a:ea typeface="Times New Roman"/>
                <a:cs typeface="Verdana"/>
              </a:rPr>
              <a:t>. Jednostka musi uzyskać w szczególności możliwość przedstawienia swoich racji oraz zgłaszania wniosków dowodowych, a sąd ma obowiązek je </a:t>
            </a:r>
            <a:r>
              <a:rPr lang="pl-PL" sz="4800" dirty="0" smtClean="0">
                <a:latin typeface="Verdana"/>
                <a:ea typeface="Times New Roman"/>
                <a:cs typeface="Verdana"/>
              </a:rPr>
              <a:t>rozważyć. </a:t>
            </a:r>
            <a:r>
              <a:rPr lang="pl-PL" sz="4800" dirty="0">
                <a:latin typeface="Verdana"/>
                <a:ea typeface="Times New Roman"/>
                <a:cs typeface="Verdana"/>
              </a:rPr>
              <a:t>Istotny element sprawiedliwej procedury sądowej stanowi bowiem </a:t>
            </a:r>
            <a:r>
              <a:rPr lang="pl-PL" sz="4800" b="1" dirty="0">
                <a:latin typeface="Verdana"/>
                <a:ea typeface="Times New Roman"/>
                <a:cs typeface="Verdana"/>
              </a:rPr>
              <a:t>prawo strony do osobistego udziału w czynnościach procesowych</a:t>
            </a:r>
            <a:r>
              <a:rPr lang="pl-PL" sz="4800" dirty="0">
                <a:latin typeface="Verdana"/>
                <a:ea typeface="Times New Roman"/>
                <a:cs typeface="Verdana"/>
              </a:rPr>
              <a:t>. Ustawodawca może ograniczyć udział stron w określonych czynnościach procesowych, ograniczenia takie powinny jednak zawsze posiadać odpowiednie uzasadnienie. Ocena konkretnych rozwiązań ustawowych z punktu widzenia wymogów sprawiedliwości proceduralnej powinna uwzględniać charakter spraw rozpoznawanych w danym </a:t>
            </a:r>
            <a:r>
              <a:rPr lang="pl-PL" sz="4800" dirty="0" smtClean="0">
                <a:latin typeface="Verdana"/>
                <a:ea typeface="Times New Roman"/>
                <a:cs typeface="Verdana"/>
              </a:rPr>
              <a:t>postępowaniu;</a:t>
            </a:r>
            <a:endParaRPr lang="pl-PL" sz="4800" dirty="0">
              <a:latin typeface="Verdana"/>
              <a:ea typeface="Times New Roman"/>
              <a:cs typeface="Times New Roman"/>
            </a:endParaRPr>
          </a:p>
          <a:p>
            <a:pPr marL="269875" indent="0" algn="just">
              <a:spcAft>
                <a:spcPts val="0"/>
              </a:spcAft>
              <a:buNone/>
            </a:pPr>
            <a:r>
              <a:rPr lang="pl-PL" sz="4800" dirty="0">
                <a:latin typeface="Verdana"/>
                <a:ea typeface="Times New Roman"/>
                <a:cs typeface="Verdana"/>
              </a:rPr>
              <a:t>b)  </a:t>
            </a:r>
            <a:r>
              <a:rPr lang="pl-PL" sz="4800" b="1" dirty="0">
                <a:latin typeface="Verdana"/>
                <a:ea typeface="Times New Roman"/>
                <a:cs typeface="Verdana"/>
              </a:rPr>
              <a:t>prawo do uzasadnienia</a:t>
            </a:r>
            <a:r>
              <a:rPr lang="pl-PL" sz="4800" dirty="0">
                <a:latin typeface="Verdana"/>
                <a:ea typeface="Times New Roman"/>
                <a:cs typeface="Verdana"/>
              </a:rPr>
              <a:t> - postulat takiego ukształtowania procedury, by zapewniała ujawnianie w czytelny sposób motywów rozstrzygnięcia, przez to zaś unikanie dowolności czy wręcz arbitralności w działaniu sądu, w stopniu umożliwiającym weryfikację sposobu myślenia sądu (i to nawet jeśli samo rozstrzygnięcie jest niezaskarżalne - legitymizacja przez przejrzystość);</a:t>
            </a:r>
            <a:endParaRPr lang="pl-PL" sz="4800" dirty="0">
              <a:latin typeface="Verdana"/>
              <a:ea typeface="Times New Roman"/>
              <a:cs typeface="Times New Roman"/>
            </a:endParaRPr>
          </a:p>
          <a:p>
            <a:pPr marL="269875" indent="0" algn="just">
              <a:spcAft>
                <a:spcPts val="0"/>
              </a:spcAft>
              <a:buNone/>
            </a:pPr>
            <a:r>
              <a:rPr lang="pl-PL" sz="4800" dirty="0">
                <a:latin typeface="Verdana"/>
                <a:ea typeface="Times New Roman"/>
                <a:cs typeface="Verdana"/>
              </a:rPr>
              <a:t>c)  </a:t>
            </a:r>
            <a:r>
              <a:rPr lang="pl-PL" sz="4800" b="1" dirty="0">
                <a:latin typeface="Verdana"/>
                <a:ea typeface="Times New Roman"/>
                <a:cs typeface="Verdana"/>
              </a:rPr>
              <a:t>przewidywalność działań organów procesowych</a:t>
            </a:r>
            <a:r>
              <a:rPr lang="pl-PL" sz="4800" dirty="0">
                <a:latin typeface="Verdana"/>
                <a:ea typeface="Times New Roman"/>
                <a:cs typeface="Verdana"/>
              </a:rPr>
              <a:t> - zapewnienie przewidywalności dla uczestnika postępowania, przez odpowiednią spójność i wewnętrzną logikę mechanizmów, którym jest </a:t>
            </a:r>
            <a:r>
              <a:rPr lang="pl-PL" sz="4800" dirty="0" smtClean="0">
                <a:latin typeface="Verdana"/>
                <a:ea typeface="Times New Roman"/>
                <a:cs typeface="Verdana"/>
              </a:rPr>
              <a:t>poddany;</a:t>
            </a:r>
            <a:endParaRPr lang="pl-PL" sz="4800" dirty="0">
              <a:latin typeface="Verdana"/>
              <a:ea typeface="Times New Roman"/>
              <a:cs typeface="Times New Roman"/>
            </a:endParaRPr>
          </a:p>
          <a:p>
            <a:pPr marL="269875" indent="0" algn="just">
              <a:spcAft>
                <a:spcPts val="0"/>
              </a:spcAft>
              <a:buNone/>
            </a:pPr>
            <a:r>
              <a:rPr lang="pl-PL" sz="4800" dirty="0">
                <a:latin typeface="Verdana"/>
                <a:ea typeface="Times New Roman"/>
                <a:cs typeface="Verdana"/>
              </a:rPr>
              <a:t>d)  </a:t>
            </a:r>
            <a:r>
              <a:rPr lang="pl-PL" sz="4800" b="1" dirty="0">
                <a:latin typeface="Verdana"/>
                <a:ea typeface="Times New Roman"/>
                <a:cs typeface="Verdana"/>
              </a:rPr>
              <a:t>określony status władzy sądowniczej - konstytucyjny status władzy sądowniczej</a:t>
            </a:r>
            <a:r>
              <a:rPr lang="pl-PL" sz="4800" dirty="0">
                <a:latin typeface="Verdana"/>
                <a:ea typeface="Times New Roman"/>
                <a:cs typeface="Verdana"/>
              </a:rPr>
              <a:t> (wymiaru sprawiedliwości), w którym pozycja jest wyznaczana między innymi przez:</a:t>
            </a:r>
            <a:endParaRPr lang="pl-PL" sz="4800" dirty="0">
              <a:latin typeface="Verdana"/>
              <a:ea typeface="Times New Roman"/>
              <a:cs typeface="Times New Roman"/>
            </a:endParaRPr>
          </a:p>
          <a:p>
            <a:pPr marL="450215" indent="0" algn="just">
              <a:spcAft>
                <a:spcPts val="0"/>
              </a:spcAft>
              <a:buNone/>
            </a:pPr>
            <a:r>
              <a:rPr lang="pl-PL" sz="4800" dirty="0">
                <a:latin typeface="Verdana"/>
                <a:ea typeface="Times New Roman"/>
                <a:cs typeface="Verdana"/>
              </a:rPr>
              <a:t>- niezależność, bezstronność, niezawisłość,</a:t>
            </a:r>
            <a:endParaRPr lang="pl-PL" sz="4800" dirty="0">
              <a:latin typeface="Verdana"/>
              <a:ea typeface="Times New Roman"/>
              <a:cs typeface="Times New Roman"/>
            </a:endParaRPr>
          </a:p>
          <a:p>
            <a:pPr marL="450215" indent="0" algn="just">
              <a:spcAft>
                <a:spcPts val="0"/>
              </a:spcAft>
              <a:buNone/>
            </a:pPr>
            <a:r>
              <a:rPr lang="pl-PL" sz="4800" dirty="0">
                <a:latin typeface="Verdana"/>
                <a:ea typeface="Times New Roman"/>
                <a:cs typeface="Verdana"/>
              </a:rPr>
              <a:t>- odrzucenie dowolności i arbitralności,</a:t>
            </a:r>
            <a:endParaRPr lang="pl-PL" sz="4800" dirty="0">
              <a:latin typeface="Verdana"/>
              <a:ea typeface="Times New Roman"/>
              <a:cs typeface="Times New Roman"/>
            </a:endParaRPr>
          </a:p>
          <a:p>
            <a:pPr marL="450215" indent="0" algn="just">
              <a:spcAft>
                <a:spcPts val="0"/>
              </a:spcAft>
              <a:buNone/>
            </a:pPr>
            <a:r>
              <a:rPr lang="pl-PL" sz="4800" dirty="0">
                <a:latin typeface="Verdana"/>
                <a:ea typeface="Times New Roman"/>
                <a:cs typeface="Verdana"/>
              </a:rPr>
              <a:t>- zapewnienie udziału zainteresowanych podmiotów w postępowaniu;</a:t>
            </a:r>
            <a:endParaRPr lang="pl-PL" sz="4800" dirty="0">
              <a:latin typeface="Verdana"/>
              <a:ea typeface="Times New Roman"/>
              <a:cs typeface="Times New Roman"/>
            </a:endParaRPr>
          </a:p>
          <a:p>
            <a:pPr marL="450215" indent="0" algn="just">
              <a:spcAft>
                <a:spcPts val="0"/>
              </a:spcAft>
              <a:buNone/>
            </a:pPr>
            <a:r>
              <a:rPr lang="pl-PL" sz="4800" dirty="0">
                <a:latin typeface="Verdana"/>
                <a:ea typeface="Times New Roman"/>
                <a:cs typeface="Verdana"/>
              </a:rPr>
              <a:t>- traktowanie jawności jako zasady,</a:t>
            </a:r>
            <a:endParaRPr lang="pl-PL" sz="4800" dirty="0">
              <a:latin typeface="Verdana"/>
              <a:ea typeface="Times New Roman"/>
              <a:cs typeface="Times New Roman"/>
            </a:endParaRPr>
          </a:p>
          <a:p>
            <a:pPr marL="450215" indent="0" algn="just">
              <a:spcAft>
                <a:spcPts val="0"/>
              </a:spcAft>
              <a:buNone/>
            </a:pPr>
            <a:r>
              <a:rPr lang="pl-PL" sz="4800" dirty="0">
                <a:latin typeface="Verdana"/>
                <a:ea typeface="Times New Roman"/>
                <a:cs typeface="Verdana"/>
              </a:rPr>
              <a:t>- wydawanie rozstrzygnięć zawierających rzetelne, weryfikowalne </a:t>
            </a:r>
            <a:r>
              <a:rPr lang="pl-PL" sz="4800" dirty="0" smtClean="0">
                <a:latin typeface="Verdana"/>
                <a:ea typeface="Times New Roman"/>
                <a:cs typeface="Verdana"/>
              </a:rPr>
              <a:t>uzasadnienia;</a:t>
            </a:r>
            <a:endParaRPr lang="pl-PL" sz="4800" dirty="0">
              <a:latin typeface="Verdana"/>
              <a:ea typeface="Times New Roman"/>
              <a:cs typeface="Times New Roman"/>
            </a:endParaRPr>
          </a:p>
          <a:p>
            <a:pPr marL="269875" indent="0" algn="just">
              <a:spcAft>
                <a:spcPts val="0"/>
              </a:spcAft>
              <a:buNone/>
            </a:pPr>
            <a:r>
              <a:rPr lang="pl-PL" sz="4800" dirty="0" smtClean="0">
                <a:latin typeface="Verdana"/>
                <a:ea typeface="Times New Roman"/>
                <a:cs typeface="Verdana"/>
              </a:rPr>
              <a:t>e) </a:t>
            </a:r>
            <a:r>
              <a:rPr lang="pl-PL" sz="4800" b="1" dirty="0" smtClean="0">
                <a:latin typeface="Verdana"/>
                <a:ea typeface="Times New Roman"/>
                <a:cs typeface="Verdana"/>
              </a:rPr>
              <a:t>prawo </a:t>
            </a:r>
            <a:r>
              <a:rPr lang="pl-PL" sz="4800" b="1" dirty="0">
                <a:latin typeface="Verdana"/>
                <a:ea typeface="Times New Roman"/>
                <a:cs typeface="Verdana"/>
              </a:rPr>
              <a:t>zaskarżenia orzeczeń i decyzji wydanych w pierwszej instancji -</a:t>
            </a:r>
            <a:r>
              <a:rPr lang="pl-PL" sz="4800" dirty="0">
                <a:latin typeface="Verdana"/>
                <a:ea typeface="Times New Roman"/>
                <a:cs typeface="Verdana"/>
              </a:rPr>
              <a:t> jako istotny czynnik urzeczywistniania tzw. sprawiedliwości </a:t>
            </a:r>
            <a:r>
              <a:rPr lang="pl-PL" sz="4800" dirty="0" smtClean="0">
                <a:latin typeface="Verdana"/>
                <a:ea typeface="Times New Roman"/>
                <a:cs typeface="Verdana"/>
              </a:rPr>
              <a:t>proceduralnej.</a:t>
            </a:r>
          </a:p>
          <a:p>
            <a:pPr marL="269875" indent="0" algn="just">
              <a:spcAft>
                <a:spcPts val="0"/>
              </a:spcAft>
              <a:buNone/>
            </a:pPr>
            <a:endParaRPr lang="pl-PL" sz="4800" dirty="0" smtClean="0">
              <a:latin typeface="Verdana"/>
              <a:ea typeface="Times New Roman"/>
              <a:cs typeface="Verdana"/>
            </a:endParaRPr>
          </a:p>
          <a:p>
            <a:pPr marL="269875" indent="0" algn="just">
              <a:spcAft>
                <a:spcPts val="0"/>
              </a:spcAft>
              <a:buNone/>
            </a:pPr>
            <a:r>
              <a:rPr lang="pl-PL" sz="3600" dirty="0" smtClean="0">
                <a:latin typeface="Verdana"/>
                <a:ea typeface="Times New Roman"/>
                <a:cs typeface="Verdana"/>
              </a:rPr>
              <a:t>Zob. wyroki </a:t>
            </a:r>
            <a:r>
              <a:rPr lang="pl-PL" sz="3600" dirty="0">
                <a:latin typeface="Verdana"/>
                <a:ea typeface="Times New Roman"/>
                <a:cs typeface="Verdana"/>
              </a:rPr>
              <a:t>TK: z dnia 16 marca 1999 r., SK 19/98, OTK ZU 1999, nr 3, poz. 36 oraz z dnia 13 maja 2002 r., SK 32/01, OTK-A ZU 2002, nr 3, poz. 31; a także wyrok TK z dnia 24 października 2006 r., SK </a:t>
            </a:r>
            <a:r>
              <a:rPr lang="pl-PL" sz="3600" dirty="0" smtClean="0">
                <a:latin typeface="Verdana"/>
                <a:ea typeface="Times New Roman"/>
                <a:cs typeface="Verdana"/>
              </a:rPr>
              <a:t>42/04, z </a:t>
            </a:r>
            <a:r>
              <a:rPr lang="pl-PL" sz="3600" dirty="0">
                <a:latin typeface="Verdana"/>
                <a:ea typeface="Times New Roman"/>
                <a:cs typeface="Verdana"/>
              </a:rPr>
              <a:t>dnia 11 czerwca 2002 r., SK 5/02, OTK-A ZU 2007, nr 7, poz. </a:t>
            </a:r>
            <a:r>
              <a:rPr lang="pl-PL" sz="3600" dirty="0" smtClean="0">
                <a:latin typeface="Verdana"/>
                <a:ea typeface="Times New Roman"/>
                <a:cs typeface="Verdana"/>
              </a:rPr>
              <a:t>84, SK </a:t>
            </a:r>
            <a:r>
              <a:rPr lang="pl-PL" sz="3600" dirty="0">
                <a:latin typeface="Verdana"/>
                <a:ea typeface="Times New Roman"/>
                <a:cs typeface="Verdana"/>
              </a:rPr>
              <a:t>26/01; zob. też wyrok TK z dnia 16 stycznia 2006 r., SK 30/05, OTK-A ZU 2006, nr 1, </a:t>
            </a:r>
            <a:r>
              <a:rPr lang="pl-PL" sz="3600" dirty="0" smtClean="0">
                <a:latin typeface="Verdana"/>
                <a:ea typeface="Times New Roman"/>
                <a:cs typeface="Verdana"/>
              </a:rPr>
              <a:t>poz. 2.,</a:t>
            </a:r>
            <a:r>
              <a:rPr lang="pl-PL" sz="3600" dirty="0" smtClean="0">
                <a:latin typeface="Verdana"/>
                <a:ea typeface="Times New Roman"/>
                <a:cs typeface="Times New Roman"/>
              </a:rPr>
              <a:t> </a:t>
            </a:r>
            <a:r>
              <a:rPr lang="pl-PL" sz="3600" dirty="0" smtClean="0">
                <a:latin typeface="Verdana"/>
                <a:ea typeface="Times New Roman"/>
                <a:cs typeface="Verdana"/>
              </a:rPr>
              <a:t>z dnia 16 stycznia 2006 r., SK 30/05, OTK-A 2006, nr 1, poz. 2</a:t>
            </a:r>
            <a:endParaRPr lang="pl-PL" sz="4800" dirty="0">
              <a:latin typeface="Verdana"/>
              <a:ea typeface="Times New Roman"/>
              <a:cs typeface="Times New Roman"/>
            </a:endParaRPr>
          </a:p>
          <a:p>
            <a:pPr marL="0" indent="0">
              <a:buNone/>
            </a:pPr>
            <a:endParaRPr lang="pl-PL" dirty="0"/>
          </a:p>
        </p:txBody>
      </p:sp>
    </p:spTree>
    <p:extLst>
      <p:ext uri="{BB962C8B-B14F-4D97-AF65-F5344CB8AC3E}">
        <p14:creationId xmlns:p14="http://schemas.microsoft.com/office/powerpoint/2010/main" val="198615618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Autofit/>
          </a:bodyPr>
          <a:lstStyle/>
          <a:p>
            <a:r>
              <a:rPr lang="pl-PL" sz="3600" dirty="0" smtClean="0"/>
              <a:t>Rodzaje procesu w zależności od rodzaju odpowiedzialności prawnej</a:t>
            </a:r>
            <a:endParaRPr lang="pl-PL" sz="3600" dirty="0"/>
          </a:p>
        </p:txBody>
      </p:sp>
      <p:sp>
        <p:nvSpPr>
          <p:cNvPr id="3" name="Symbol zastępczy zawartości 2"/>
          <p:cNvSpPr>
            <a:spLocks noGrp="1"/>
          </p:cNvSpPr>
          <p:nvPr>
            <p:ph sz="quarter" idx="1"/>
          </p:nvPr>
        </p:nvSpPr>
        <p:spPr>
          <a:xfrm>
            <a:off x="612648" y="1600200"/>
            <a:ext cx="8153400" cy="5069160"/>
          </a:xfrm>
        </p:spPr>
        <p:txBody>
          <a:bodyPr>
            <a:normAutofit/>
          </a:bodyPr>
          <a:lstStyle/>
          <a:p>
            <a:pPr marL="0" indent="0">
              <a:buNone/>
            </a:pPr>
            <a:r>
              <a:rPr lang="pl-PL" sz="2400" dirty="0" smtClean="0"/>
              <a:t>W zależności od </a:t>
            </a:r>
            <a:r>
              <a:rPr lang="pl-PL" sz="2400" b="1" dirty="0" smtClean="0"/>
              <a:t>rodzaju odpowiedzialności prawnej </a:t>
            </a:r>
            <a:r>
              <a:rPr lang="pl-PL" sz="2400" dirty="0" smtClean="0"/>
              <a:t>będącej przedmiotem procesu rozróżnia się:</a:t>
            </a:r>
            <a:endParaRPr lang="pl-PL" sz="2400" dirty="0"/>
          </a:p>
        </p:txBody>
      </p:sp>
      <p:sp>
        <p:nvSpPr>
          <p:cNvPr id="6" name="pole tekstowe 5"/>
          <p:cNvSpPr txBox="1"/>
          <p:nvPr/>
        </p:nvSpPr>
        <p:spPr>
          <a:xfrm>
            <a:off x="755576" y="2771119"/>
            <a:ext cx="3024336" cy="923330"/>
          </a:xfrm>
          <a:prstGeom prst="rect">
            <a:avLst/>
          </a:prstGeom>
          <a:noFill/>
        </p:spPr>
        <p:txBody>
          <a:bodyPr wrap="square" rtlCol="0">
            <a:spAutoFit/>
          </a:bodyPr>
          <a:lstStyle/>
          <a:p>
            <a:r>
              <a:rPr lang="pl-PL" b="1" dirty="0" smtClean="0"/>
              <a:t>PROCES ZASADNICZY</a:t>
            </a:r>
            <a:endParaRPr lang="pl-PL" dirty="0"/>
          </a:p>
          <a:p>
            <a:r>
              <a:rPr lang="pl-PL" b="1" dirty="0">
                <a:solidFill>
                  <a:schemeClr val="accent1">
                    <a:lumMod val="50000"/>
                  </a:schemeClr>
                </a:solidFill>
              </a:rPr>
              <a:t>o</a:t>
            </a:r>
            <a:r>
              <a:rPr lang="pl-PL" b="1" dirty="0" smtClean="0">
                <a:solidFill>
                  <a:schemeClr val="accent1">
                    <a:lumMod val="50000"/>
                  </a:schemeClr>
                </a:solidFill>
              </a:rPr>
              <a:t>dpowiedzialność karna </a:t>
            </a:r>
            <a:r>
              <a:rPr lang="pl-PL" dirty="0" smtClean="0"/>
              <a:t>za popełnione przestępstwo</a:t>
            </a:r>
            <a:endParaRPr lang="pl-PL" dirty="0"/>
          </a:p>
        </p:txBody>
      </p:sp>
      <p:sp>
        <p:nvSpPr>
          <p:cNvPr id="7" name="pole tekstowe 6"/>
          <p:cNvSpPr txBox="1"/>
          <p:nvPr/>
        </p:nvSpPr>
        <p:spPr>
          <a:xfrm>
            <a:off x="11412760" y="2924944"/>
            <a:ext cx="184731" cy="369332"/>
          </a:xfrm>
          <a:prstGeom prst="rect">
            <a:avLst/>
          </a:prstGeom>
          <a:noFill/>
        </p:spPr>
        <p:txBody>
          <a:bodyPr wrap="none" rtlCol="0">
            <a:spAutoFit/>
          </a:bodyPr>
          <a:lstStyle/>
          <a:p>
            <a:endParaRPr lang="pl-PL" dirty="0"/>
          </a:p>
        </p:txBody>
      </p:sp>
      <p:sp>
        <p:nvSpPr>
          <p:cNvPr id="8" name="pole tekstowe 7"/>
          <p:cNvSpPr txBox="1"/>
          <p:nvPr/>
        </p:nvSpPr>
        <p:spPr>
          <a:xfrm>
            <a:off x="3922840" y="2771119"/>
            <a:ext cx="4501080" cy="1415772"/>
          </a:xfrm>
          <a:prstGeom prst="rect">
            <a:avLst/>
          </a:prstGeom>
          <a:noFill/>
        </p:spPr>
        <p:txBody>
          <a:bodyPr wrap="square" rtlCol="0">
            <a:spAutoFit/>
          </a:bodyPr>
          <a:lstStyle/>
          <a:p>
            <a:r>
              <a:rPr lang="pl-PL" b="1" dirty="0" smtClean="0"/>
              <a:t>AKCJĘ CYWILNĄ</a:t>
            </a:r>
            <a:endParaRPr lang="pl-PL" dirty="0"/>
          </a:p>
          <a:p>
            <a:r>
              <a:rPr lang="pl-PL" b="1" dirty="0">
                <a:solidFill>
                  <a:schemeClr val="accent1">
                    <a:lumMod val="50000"/>
                  </a:schemeClr>
                </a:solidFill>
              </a:rPr>
              <a:t>o</a:t>
            </a:r>
            <a:r>
              <a:rPr lang="pl-PL" b="1" dirty="0" smtClean="0">
                <a:solidFill>
                  <a:schemeClr val="accent1">
                    <a:lumMod val="50000"/>
                  </a:schemeClr>
                </a:solidFill>
              </a:rPr>
              <a:t>dpowiedzialność cywilna </a:t>
            </a:r>
            <a:r>
              <a:rPr lang="pl-PL" dirty="0" smtClean="0"/>
              <a:t>oskarżonego</a:t>
            </a:r>
          </a:p>
          <a:p>
            <a:endParaRPr lang="pl-PL" dirty="0"/>
          </a:p>
          <a:p>
            <a:pPr algn="just"/>
            <a:r>
              <a:rPr lang="pl-PL" sz="1600" dirty="0" smtClean="0">
                <a:solidFill>
                  <a:srgbClr val="000000"/>
                </a:solidFill>
                <a:latin typeface="Calibri"/>
              </a:rPr>
              <a:t>nakładanie </a:t>
            </a:r>
            <a:r>
              <a:rPr lang="pl-PL" sz="1600" dirty="0">
                <a:solidFill>
                  <a:srgbClr val="000000"/>
                </a:solidFill>
                <a:latin typeface="Calibri"/>
              </a:rPr>
              <a:t>obowiązku odpowiednich świadczeń z powodu popełnienia </a:t>
            </a:r>
            <a:r>
              <a:rPr lang="pl-PL" sz="1600" dirty="0" smtClean="0">
                <a:solidFill>
                  <a:srgbClr val="000000"/>
                </a:solidFill>
                <a:latin typeface="Calibri"/>
              </a:rPr>
              <a:t>przestępstwa</a:t>
            </a:r>
            <a:endParaRPr lang="pl-PL" sz="1600" dirty="0"/>
          </a:p>
        </p:txBody>
      </p:sp>
      <p:sp>
        <p:nvSpPr>
          <p:cNvPr id="12" name="Prostokąt zaokrąglony 11"/>
          <p:cNvSpPr/>
          <p:nvPr/>
        </p:nvSpPr>
        <p:spPr>
          <a:xfrm>
            <a:off x="3704521" y="4330027"/>
            <a:ext cx="4937717" cy="1703755"/>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endParaRPr lang="pl-PL" sz="1600" dirty="0" smtClean="0"/>
          </a:p>
          <a:p>
            <a:endParaRPr lang="pl-PL" sz="1600" dirty="0" smtClean="0"/>
          </a:p>
          <a:p>
            <a:r>
              <a:rPr lang="pl-PL" sz="1600" dirty="0" smtClean="0"/>
              <a:t>Orzeczenie obowiązku naprawienia szkody</a:t>
            </a:r>
          </a:p>
          <a:p>
            <a:r>
              <a:rPr lang="pl-PL" sz="1600" dirty="0" smtClean="0"/>
              <a:t>Orzeczenie zadośćuczynienia za doznaną krzywdę</a:t>
            </a:r>
          </a:p>
          <a:p>
            <a:r>
              <a:rPr lang="pl-PL" sz="1600" dirty="0" smtClean="0"/>
              <a:t>Orzeczenie nawiązki</a:t>
            </a:r>
          </a:p>
          <a:p>
            <a:r>
              <a:rPr lang="pl-PL" sz="1600" dirty="0" smtClean="0"/>
              <a:t>Orzeczenie świadczenia pieniężnego</a:t>
            </a:r>
          </a:p>
          <a:p>
            <a:r>
              <a:rPr lang="pl-PL" sz="1600" dirty="0" smtClean="0"/>
              <a:t>Orzeczenie zwrotu korzyści majątkowej</a:t>
            </a:r>
          </a:p>
          <a:p>
            <a:pPr algn="ctr"/>
            <a:endParaRPr lang="pl-PL" dirty="0" smtClean="0"/>
          </a:p>
          <a:p>
            <a:pPr algn="ctr"/>
            <a:endParaRPr lang="pl-PL" dirty="0"/>
          </a:p>
        </p:txBody>
      </p:sp>
    </p:spTree>
    <p:extLst>
      <p:ext uri="{BB962C8B-B14F-4D97-AF65-F5344CB8AC3E}">
        <p14:creationId xmlns:p14="http://schemas.microsoft.com/office/powerpoint/2010/main" val="225844730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Średni">
  <a:themeElements>
    <a:clrScheme name="Średni">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Średni">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Średni">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678</TotalTime>
  <Words>3400</Words>
  <Application>Microsoft Office PowerPoint</Application>
  <PresentationFormat>Pokaz na ekranie (4:3)</PresentationFormat>
  <Paragraphs>223</Paragraphs>
  <Slides>23</Slides>
  <Notes>3</Notes>
  <HiddenSlides>0</HiddenSlides>
  <MMClips>0</MMClips>
  <ScaleCrop>false</ScaleCrop>
  <HeadingPairs>
    <vt:vector size="6" baseType="variant">
      <vt:variant>
        <vt:lpstr>Używane czcionki</vt:lpstr>
      </vt:variant>
      <vt:variant>
        <vt:i4>8</vt:i4>
      </vt:variant>
      <vt:variant>
        <vt:lpstr>Motyw</vt:lpstr>
      </vt:variant>
      <vt:variant>
        <vt:i4>1</vt:i4>
      </vt:variant>
      <vt:variant>
        <vt:lpstr>Tytuły slajdów</vt:lpstr>
      </vt:variant>
      <vt:variant>
        <vt:i4>23</vt:i4>
      </vt:variant>
    </vt:vector>
  </HeadingPairs>
  <TitlesOfParts>
    <vt:vector size="32" baseType="lpstr">
      <vt:lpstr>Arial</vt:lpstr>
      <vt:lpstr>Calibri</vt:lpstr>
      <vt:lpstr>Symbol</vt:lpstr>
      <vt:lpstr>Times New Roman</vt:lpstr>
      <vt:lpstr>Tw Cen MT</vt:lpstr>
      <vt:lpstr>Verdana</vt:lpstr>
      <vt:lpstr>Wingdings</vt:lpstr>
      <vt:lpstr>Wingdings 2</vt:lpstr>
      <vt:lpstr>Średni</vt:lpstr>
      <vt:lpstr>Wstępne wiadomości o procesie karnym</vt:lpstr>
      <vt:lpstr>Cele procesu karnego</vt:lpstr>
      <vt:lpstr>Trafna reakcja karna  (art. 2 § 1 pkt 1 i 2 k.p.k.)</vt:lpstr>
      <vt:lpstr>Trafna reakcja karna  (art. 2 § 1 pkt 1 i 2 k.p.k.)</vt:lpstr>
      <vt:lpstr>Uwzględnienie prawnie chronionych interesów pokrzywdzonego (art. 2 § 1 pkt 3 k.p.k.)</vt:lpstr>
      <vt:lpstr>Rozstrzygnięcie sprawy w rozsądnym terminie (art. 2 § 1 pkt 4 k.p.k.)</vt:lpstr>
      <vt:lpstr>Doktrynalne określenie celów procesu</vt:lpstr>
      <vt:lpstr>Sprawiedliwość proceduralna</vt:lpstr>
      <vt:lpstr>Rodzaje procesu w zależności od rodzaju odpowiedzialności prawnej</vt:lpstr>
      <vt:lpstr>Tryby postępowania</vt:lpstr>
      <vt:lpstr>Tryb ścigania</vt:lpstr>
      <vt:lpstr>Wniosek o ściganie</vt:lpstr>
      <vt:lpstr>Prezentacja programu PowerPoint</vt:lpstr>
      <vt:lpstr>Tryby procesu</vt:lpstr>
      <vt:lpstr>Postępowanie zasadnicze i dodatkowe</vt:lpstr>
      <vt:lpstr>Stadia procesu</vt:lpstr>
      <vt:lpstr>Mediacja w procesie karnym art. 23a k.p.k.</vt:lpstr>
      <vt:lpstr>Przesłanki i tryb czynności</vt:lpstr>
      <vt:lpstr>Przesłanki i tryb czynności</vt:lpstr>
      <vt:lpstr>Przesłanki i tryb czynności</vt:lpstr>
      <vt:lpstr>Znaczenie mediacji dla procesu i sytuacji procesowej oskarżonego pokrzywdzonego</vt:lpstr>
      <vt:lpstr>Znaczenie mediacji dla procesu i sytuacji procesowej oskarżonego pokrzywdzonego</vt:lpstr>
      <vt:lpstr>Kazus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Wstępne wiadomości o procesie karnym</dc:title>
  <dc:creator>Magdalena Podolska</dc:creator>
  <cp:lastModifiedBy>Wojciech Krzysztoporski</cp:lastModifiedBy>
  <cp:revision>160</cp:revision>
  <dcterms:created xsi:type="dcterms:W3CDTF">2013-10-05T10:48:37Z</dcterms:created>
  <dcterms:modified xsi:type="dcterms:W3CDTF">2015-10-07T13:55:24Z</dcterms:modified>
</cp:coreProperties>
</file>