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7"/>
  </p:notesMasterIdLst>
  <p:sldIdLst>
    <p:sldId id="256" r:id="rId2"/>
    <p:sldId id="258" r:id="rId3"/>
    <p:sldId id="259" r:id="rId4"/>
    <p:sldId id="285" r:id="rId5"/>
    <p:sldId id="286" r:id="rId6"/>
    <p:sldId id="287" r:id="rId7"/>
    <p:sldId id="260" r:id="rId8"/>
    <p:sldId id="257" r:id="rId9"/>
    <p:sldId id="261" r:id="rId10"/>
    <p:sldId id="262" r:id="rId11"/>
    <p:sldId id="288" r:id="rId12"/>
    <p:sldId id="266" r:id="rId13"/>
    <p:sldId id="267" r:id="rId14"/>
    <p:sldId id="268" r:id="rId15"/>
    <p:sldId id="263" r:id="rId16"/>
    <p:sldId id="264" r:id="rId17"/>
    <p:sldId id="265" r:id="rId18"/>
    <p:sldId id="269" r:id="rId19"/>
    <p:sldId id="270" r:id="rId20"/>
    <p:sldId id="274" r:id="rId21"/>
    <p:sldId id="271" r:id="rId22"/>
    <p:sldId id="272" r:id="rId23"/>
    <p:sldId id="273" r:id="rId24"/>
    <p:sldId id="275" r:id="rId25"/>
    <p:sldId id="276" r:id="rId26"/>
    <p:sldId id="277" r:id="rId27"/>
    <p:sldId id="278" r:id="rId28"/>
    <p:sldId id="281" r:id="rId29"/>
    <p:sldId id="282" r:id="rId30"/>
    <p:sldId id="283" r:id="rId31"/>
    <p:sldId id="284" r:id="rId32"/>
    <p:sldId id="279" r:id="rId33"/>
    <p:sldId id="280" r:id="rId34"/>
    <p:sldId id="293" r:id="rId35"/>
    <p:sldId id="294" r:id="rId36"/>
    <p:sldId id="295" r:id="rId37"/>
    <p:sldId id="297" r:id="rId38"/>
    <p:sldId id="298" r:id="rId39"/>
    <p:sldId id="292" r:id="rId40"/>
    <p:sldId id="296" r:id="rId41"/>
    <p:sldId id="289" r:id="rId42"/>
    <p:sldId id="299" r:id="rId43"/>
    <p:sldId id="300" r:id="rId44"/>
    <p:sldId id="301" r:id="rId45"/>
    <p:sldId id="302" r:id="rId46"/>
    <p:sldId id="303" r:id="rId47"/>
    <p:sldId id="304" r:id="rId48"/>
    <p:sldId id="305" r:id="rId49"/>
    <p:sldId id="306" r:id="rId50"/>
    <p:sldId id="312" r:id="rId51"/>
    <p:sldId id="307" r:id="rId52"/>
    <p:sldId id="308" r:id="rId53"/>
    <p:sldId id="309" r:id="rId54"/>
    <p:sldId id="310" r:id="rId55"/>
    <p:sldId id="311" r:id="rId5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9466" autoAdjust="0"/>
  </p:normalViewPr>
  <p:slideViewPr>
    <p:cSldViewPr>
      <p:cViewPr>
        <p:scale>
          <a:sx n="66" d="100"/>
          <a:sy n="66" d="100"/>
        </p:scale>
        <p:origin x="1506" y="252"/>
      </p:cViewPr>
      <p:guideLst>
        <p:guide orient="horz" pos="2160"/>
        <p:guide pos="2880"/>
      </p:guideLst>
    </p:cSldViewPr>
  </p:slideViewPr>
  <p:outlineViewPr>
    <p:cViewPr>
      <p:scale>
        <a:sx n="33" d="100"/>
        <a:sy n="33" d="100"/>
      </p:scale>
      <p:origin x="0" y="2785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67BDA-B0F0-443B-9FE7-BC3BC5C57A25}" type="datetimeFigureOut">
              <a:rPr lang="pl-PL" smtClean="0"/>
              <a:t>2015-10-14</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9F75A-B404-4D73-AE88-E2602D1CDB8D}" type="slidenum">
              <a:rPr lang="pl-PL" smtClean="0"/>
              <a:t>‹#›</a:t>
            </a:fld>
            <a:endParaRPr lang="pl-PL" dirty="0"/>
          </a:p>
        </p:txBody>
      </p:sp>
    </p:spTree>
    <p:extLst>
      <p:ext uri="{BB962C8B-B14F-4D97-AF65-F5344CB8AC3E}">
        <p14:creationId xmlns:p14="http://schemas.microsoft.com/office/powerpoint/2010/main" val="129555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14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284729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19412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39099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453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136743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22960" y="2582334"/>
            <a:ext cx="370332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63440" y="2582334"/>
            <a:ext cx="370332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156999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217784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dirty="0"/>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83941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D17FA3B-C404-4317-B0BC-953931111309}" type="datetimeFigureOut">
              <a:rPr lang="pl-PL" smtClean="0"/>
              <a:t>2015-10-14</a:t>
            </a:fld>
            <a:endParaRPr lang="pl-PL"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pl-PL"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31897F-8F23-433E-A660-EFF8D3EDA506}" type="slidenum">
              <a:rPr lang="pl-PL" smtClean="0"/>
              <a:t>‹#›</a:t>
            </a:fld>
            <a:endParaRPr lang="pl-PL" dirty="0"/>
          </a:p>
        </p:txBody>
      </p:sp>
    </p:spTree>
    <p:extLst>
      <p:ext uri="{BB962C8B-B14F-4D97-AF65-F5344CB8AC3E}">
        <p14:creationId xmlns:p14="http://schemas.microsoft.com/office/powerpoint/2010/main" val="181639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2015-10-14</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dirty="0"/>
          </a:p>
        </p:txBody>
      </p:sp>
    </p:spTree>
    <p:extLst>
      <p:ext uri="{BB962C8B-B14F-4D97-AF65-F5344CB8AC3E}">
        <p14:creationId xmlns:p14="http://schemas.microsoft.com/office/powerpoint/2010/main" val="78098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D17FA3B-C404-4317-B0BC-953931111309}" type="datetimeFigureOut">
              <a:rPr lang="pl-PL" smtClean="0"/>
              <a:t>2015-10-14</a:t>
            </a:fld>
            <a:endParaRPr lang="pl-PL"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931897F-8F23-433E-A660-EFF8D3EDA506}" type="slidenum">
              <a:rPr lang="pl-PL" smtClean="0"/>
              <a:t>‹#›</a:t>
            </a:fld>
            <a:endParaRPr lang="pl-PL"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247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268760"/>
            <a:ext cx="8229600" cy="2104256"/>
          </a:xfrm>
        </p:spPr>
        <p:txBody>
          <a:bodyPr/>
          <a:lstStyle/>
          <a:p>
            <a:pPr algn="l"/>
            <a:r>
              <a:rPr lang="pl-PL" dirty="0" smtClean="0"/>
              <a:t>Czynności procesowe</a:t>
            </a:r>
            <a:br>
              <a:rPr lang="pl-PL" dirty="0" smtClean="0"/>
            </a:br>
            <a:endParaRPr lang="pl-PL" sz="2000" dirty="0"/>
          </a:p>
        </p:txBody>
      </p:sp>
      <p:sp>
        <p:nvSpPr>
          <p:cNvPr id="3" name="Symbol zastępczy zawartości 2"/>
          <p:cNvSpPr>
            <a:spLocks noGrp="1"/>
          </p:cNvSpPr>
          <p:nvPr>
            <p:ph idx="1"/>
          </p:nvPr>
        </p:nvSpPr>
        <p:spPr>
          <a:xfrm>
            <a:off x="413680" y="4365104"/>
            <a:ext cx="8229600" cy="1728192"/>
          </a:xfrm>
        </p:spPr>
        <p:txBody>
          <a:bodyPr>
            <a:normAutofit fontScale="85000" lnSpcReduction="20000"/>
          </a:bodyPr>
          <a:lstStyle/>
          <a:p>
            <a:pPr marL="0" indent="0">
              <a:buNone/>
            </a:pPr>
            <a:r>
              <a:rPr lang="pl-PL" dirty="0"/>
              <a:t>zagadnienia </a:t>
            </a:r>
            <a:r>
              <a:rPr lang="pl-PL" dirty="0" smtClean="0"/>
              <a:t>ogólne</a:t>
            </a:r>
          </a:p>
          <a:p>
            <a:pPr marL="0" indent="0">
              <a:buNone/>
            </a:pPr>
            <a:r>
              <a:rPr lang="pl-PL" dirty="0" smtClean="0"/>
              <a:t>decyzje procesowe</a:t>
            </a:r>
          </a:p>
          <a:p>
            <a:pPr marL="0" indent="0">
              <a:buNone/>
            </a:pPr>
            <a:r>
              <a:rPr lang="pl-PL" dirty="0" smtClean="0"/>
              <a:t>terminy</a:t>
            </a:r>
          </a:p>
          <a:p>
            <a:pPr marL="0" indent="0">
              <a:buNone/>
            </a:pPr>
            <a:r>
              <a:rPr lang="pl-PL" dirty="0"/>
              <a:t>d</a:t>
            </a:r>
            <a:r>
              <a:rPr lang="pl-PL" dirty="0" smtClean="0"/>
              <a:t>oręczenia</a:t>
            </a:r>
          </a:p>
          <a:p>
            <a:pPr marL="0" indent="0">
              <a:buNone/>
            </a:pPr>
            <a:r>
              <a:rPr lang="pl-PL" dirty="0"/>
              <a:t>u</a:t>
            </a:r>
            <a:r>
              <a:rPr lang="pl-PL" dirty="0" smtClean="0"/>
              <a:t>trwalanie czynności procesowych</a:t>
            </a:r>
          </a:p>
        </p:txBody>
      </p:sp>
    </p:spTree>
    <p:extLst>
      <p:ext uri="{BB962C8B-B14F-4D97-AF65-F5344CB8AC3E}">
        <p14:creationId xmlns:p14="http://schemas.microsoft.com/office/powerpoint/2010/main" val="1190276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29600" cy="288032"/>
          </a:xfrm>
        </p:spPr>
        <p:txBody>
          <a:bodyPr>
            <a:normAutofit fontScale="90000"/>
          </a:bodyPr>
          <a:lstStyle/>
          <a:p>
            <a:r>
              <a:rPr lang="pl-PL" sz="2400" dirty="0" smtClean="0"/>
              <a:t>Szczególne rodzaje wyroków</a:t>
            </a:r>
            <a:endParaRPr lang="pl-PL" sz="2400" dirty="0"/>
          </a:p>
        </p:txBody>
      </p:sp>
      <p:graphicFrame>
        <p:nvGraphicFramePr>
          <p:cNvPr id="4" name="Tabela 3"/>
          <p:cNvGraphicFramePr>
            <a:graphicFrameLocks noGrp="1"/>
          </p:cNvGraphicFramePr>
          <p:nvPr>
            <p:extLst>
              <p:ext uri="{D42A27DB-BD31-4B8C-83A1-F6EECF244321}">
                <p14:modId xmlns:p14="http://schemas.microsoft.com/office/powerpoint/2010/main" val="517353524"/>
              </p:ext>
            </p:extLst>
          </p:nvPr>
        </p:nvGraphicFramePr>
        <p:xfrm>
          <a:off x="179512" y="404664"/>
          <a:ext cx="8964488" cy="6264697"/>
        </p:xfrm>
        <a:graphic>
          <a:graphicData uri="http://schemas.openxmlformats.org/drawingml/2006/table">
            <a:tbl>
              <a:tblPr firstRow="1" bandRow="1">
                <a:tableStyleId>{F5AB1C69-6EDB-4FF4-983F-18BD219EF322}</a:tableStyleId>
              </a:tblPr>
              <a:tblGrid>
                <a:gridCol w="2016224"/>
                <a:gridCol w="6948264"/>
              </a:tblGrid>
              <a:tr h="1364225">
                <a:tc>
                  <a:txBody>
                    <a:bodyPr/>
                    <a:lstStyle/>
                    <a:p>
                      <a:pPr algn="ctr"/>
                      <a:r>
                        <a:rPr lang="pl-PL" sz="1400" b="0" dirty="0" smtClean="0">
                          <a:solidFill>
                            <a:schemeClr val="tx1"/>
                          </a:solidFill>
                        </a:rPr>
                        <a:t>nakazowy</a:t>
                      </a:r>
                    </a:p>
                    <a:p>
                      <a:pPr algn="ctr"/>
                      <a:endParaRPr lang="pl-PL" sz="1400" b="0" dirty="0" smtClean="0">
                        <a:solidFill>
                          <a:schemeClr val="tx1"/>
                        </a:solidFill>
                      </a:endParaRPr>
                    </a:p>
                    <a:p>
                      <a:pPr algn="ctr"/>
                      <a:r>
                        <a:rPr lang="pl-PL" sz="1400" b="0" dirty="0" smtClean="0">
                          <a:solidFill>
                            <a:schemeClr val="tx1"/>
                          </a:solidFill>
                        </a:rPr>
                        <a:t>(art. 500 k.p.k.)</a:t>
                      </a:r>
                      <a:endParaRPr lang="pl-PL" sz="1400" b="0" dirty="0">
                        <a:solidFill>
                          <a:schemeClr val="tx1"/>
                        </a:solidFill>
                      </a:endParaRPr>
                    </a:p>
                  </a:txBody>
                  <a:tcPr>
                    <a:solidFill>
                      <a:schemeClr val="accent3">
                        <a:lumMod val="40000"/>
                        <a:lumOff val="60000"/>
                      </a:schemeClr>
                    </a:solidFill>
                  </a:tcPr>
                </a:tc>
                <a:tc>
                  <a:txBody>
                    <a:bodyPr/>
                    <a:lstStyle/>
                    <a:p>
                      <a:pPr marL="285750" indent="-285750">
                        <a:buFont typeface="Wingdings" panose="05000000000000000000" pitchFamily="2" charset="2"/>
                        <a:buChar char="Ø"/>
                      </a:pPr>
                      <a:r>
                        <a:rPr lang="pl-PL" sz="1800" b="0" dirty="0" smtClean="0">
                          <a:solidFill>
                            <a:schemeClr val="tx1"/>
                          </a:solidFill>
                        </a:rPr>
                        <a:t>wydawany w trybie</a:t>
                      </a:r>
                      <a:r>
                        <a:rPr lang="pl-PL" sz="1800" b="0" baseline="0" dirty="0" smtClean="0">
                          <a:solidFill>
                            <a:schemeClr val="tx1"/>
                          </a:solidFill>
                        </a:rPr>
                        <a:t> szczególnym – nakazowym</a:t>
                      </a:r>
                    </a:p>
                    <a:p>
                      <a:pPr marL="285750" indent="-285750">
                        <a:buFont typeface="Wingdings" panose="05000000000000000000" pitchFamily="2" charset="2"/>
                        <a:buChar char="Ø"/>
                      </a:pPr>
                      <a:r>
                        <a:rPr lang="pl-PL" sz="1800" b="0" baseline="0" dirty="0" smtClean="0">
                          <a:solidFill>
                            <a:schemeClr val="tx1"/>
                          </a:solidFill>
                        </a:rPr>
                        <a:t>na posiedzeniu bez udziału stron</a:t>
                      </a:r>
                    </a:p>
                    <a:p>
                      <a:pPr marL="285750" indent="-285750">
                        <a:buFont typeface="Wingdings" panose="05000000000000000000" pitchFamily="2" charset="2"/>
                        <a:buChar char="Ø"/>
                      </a:pPr>
                      <a:r>
                        <a:rPr lang="pl-PL" sz="1800" b="0" baseline="0" dirty="0" smtClean="0">
                          <a:solidFill>
                            <a:schemeClr val="tx1"/>
                          </a:solidFill>
                        </a:rPr>
                        <a:t>środek odwoławczy – </a:t>
                      </a:r>
                      <a:r>
                        <a:rPr lang="pl-PL" sz="1800" b="1" baseline="0" dirty="0" smtClean="0">
                          <a:solidFill>
                            <a:schemeClr val="tx1"/>
                          </a:solidFill>
                        </a:rPr>
                        <a:t>sprzeciw</a:t>
                      </a:r>
                      <a:r>
                        <a:rPr lang="pl-PL" sz="1800" b="0" baseline="0" dirty="0" smtClean="0">
                          <a:solidFill>
                            <a:schemeClr val="tx1"/>
                          </a:solidFill>
                        </a:rPr>
                        <a:t> od wyroku, przysługujący oskarżycielowi i oskarżonemu</a:t>
                      </a:r>
                      <a:endParaRPr lang="pl-PL" sz="1800" b="0" dirty="0">
                        <a:solidFill>
                          <a:schemeClr val="tx1"/>
                        </a:solidFill>
                      </a:endParaRPr>
                    </a:p>
                  </a:txBody>
                  <a:tcPr>
                    <a:solidFill>
                      <a:schemeClr val="accent3">
                        <a:lumMod val="40000"/>
                        <a:lumOff val="60000"/>
                      </a:schemeClr>
                    </a:solidFill>
                  </a:tcPr>
                </a:tc>
              </a:tr>
              <a:tr h="1679046">
                <a:tc>
                  <a:txBody>
                    <a:bodyPr/>
                    <a:lstStyle/>
                    <a:p>
                      <a:pPr algn="ctr"/>
                      <a:r>
                        <a:rPr lang="pl-PL" sz="1400" dirty="0" smtClean="0"/>
                        <a:t>łączny</a:t>
                      </a:r>
                    </a:p>
                    <a:p>
                      <a:pPr algn="ctr"/>
                      <a:endParaRPr lang="pl-PL" sz="1400" dirty="0" smtClean="0"/>
                    </a:p>
                    <a:p>
                      <a:pPr algn="ctr"/>
                      <a:r>
                        <a:rPr lang="pl-PL" sz="1400" dirty="0" smtClean="0"/>
                        <a:t>(art. 569, 570  k.p.k.)</a:t>
                      </a:r>
                      <a:endParaRPr lang="pl-PL" sz="1400" dirty="0"/>
                    </a:p>
                  </a:txBody>
                  <a:tcPr/>
                </a:tc>
                <a:tc>
                  <a:txBody>
                    <a:bodyPr/>
                    <a:lstStyle/>
                    <a:p>
                      <a:pPr marL="285750" indent="-285750">
                        <a:buFont typeface="Wingdings" panose="05000000000000000000" pitchFamily="2" charset="2"/>
                        <a:buChar char="Ø"/>
                      </a:pPr>
                      <a:r>
                        <a:rPr lang="pl-PL" sz="1800" dirty="0" smtClean="0"/>
                        <a:t>wydawany</a:t>
                      </a:r>
                      <a:r>
                        <a:rPr lang="pl-PL" sz="1800" baseline="0" dirty="0" smtClean="0"/>
                        <a:t> jeżeli zachodzą warunki do orzeczenia kary łącznej w stosunku do osoby, którą prawomocnie skazano lub wobec której orzeczono karę łączną wyrokami różnych sądów</a:t>
                      </a:r>
                    </a:p>
                    <a:p>
                      <a:pPr marL="285750" indent="-285750">
                        <a:buFont typeface="Wingdings" panose="05000000000000000000" pitchFamily="2" charset="2"/>
                        <a:buChar char="Ø"/>
                      </a:pPr>
                      <a:r>
                        <a:rPr lang="pl-PL" sz="1800" dirty="0" smtClean="0"/>
                        <a:t>wyrok łączny sąd wydaje z urzędu lub na wniosek skazanego albo prokuratora</a:t>
                      </a:r>
                    </a:p>
                  </a:txBody>
                  <a:tcPr/>
                </a:tc>
              </a:tr>
              <a:tr h="1647321">
                <a:tc>
                  <a:txBody>
                    <a:bodyPr/>
                    <a:lstStyle/>
                    <a:p>
                      <a:pPr algn="ctr"/>
                      <a:r>
                        <a:rPr lang="pl-PL" sz="1400" dirty="0" smtClean="0"/>
                        <a:t>o odszkodowanie i zadośćuczynienie za niesłuszne skazanie oraz niesłuszne stosowanie środków przymusu</a:t>
                      </a:r>
                    </a:p>
                    <a:p>
                      <a:pPr algn="ctr"/>
                      <a:r>
                        <a:rPr lang="pl-PL" sz="1400" dirty="0" smtClean="0"/>
                        <a:t>(art. 554 k.p.k.)</a:t>
                      </a:r>
                      <a:endParaRPr lang="pl-PL" sz="1400" dirty="0"/>
                    </a:p>
                  </a:txBody>
                  <a:tcPr/>
                </a:tc>
                <a:tc>
                  <a:txBody>
                    <a:bodyPr/>
                    <a:lstStyle/>
                    <a:p>
                      <a:pPr marL="285750" indent="-285750">
                        <a:buFont typeface="Wingdings" panose="05000000000000000000" pitchFamily="2" charset="2"/>
                        <a:buChar char="Ø"/>
                      </a:pPr>
                      <a:r>
                        <a:rPr lang="pl-PL" sz="1800" dirty="0" smtClean="0"/>
                        <a:t>wydawany na rozprawie </a:t>
                      </a:r>
                    </a:p>
                    <a:p>
                      <a:pPr marL="285750" indent="-285750">
                        <a:buFont typeface="Wingdings" panose="05000000000000000000" pitchFamily="2" charset="2"/>
                        <a:buChar char="Ø"/>
                      </a:pPr>
                      <a:r>
                        <a:rPr lang="pl-PL" sz="1800" dirty="0" smtClean="0"/>
                        <a:t>orzeka zawsze sąd okręgowy w składzie jednego</a:t>
                      </a:r>
                      <a:r>
                        <a:rPr lang="pl-PL" sz="1800" baseline="0" dirty="0" smtClean="0"/>
                        <a:t> sędziego i dwóch ławników</a:t>
                      </a:r>
                      <a:endParaRPr lang="pl-PL" sz="1800" dirty="0"/>
                    </a:p>
                  </a:txBody>
                  <a:tcPr/>
                </a:tc>
              </a:tr>
              <a:tr h="1574105">
                <a:tc>
                  <a:txBody>
                    <a:bodyPr/>
                    <a:lstStyle/>
                    <a:p>
                      <a:pPr algn="ctr"/>
                      <a:r>
                        <a:rPr lang="pl-PL" sz="1400" dirty="0" smtClean="0"/>
                        <a:t>wyrok zmieniający orzeczenie w razie ograniczonej ekstradycji</a:t>
                      </a:r>
                    </a:p>
                    <a:p>
                      <a:pPr algn="ctr"/>
                      <a:r>
                        <a:rPr lang="pl-PL" sz="1400" dirty="0" smtClean="0"/>
                        <a:t>(art. 597 k.p.k.)</a:t>
                      </a:r>
                      <a:endParaRPr lang="pl-PL" sz="1400" dirty="0"/>
                    </a:p>
                  </a:txBody>
                  <a:tcPr/>
                </a:tc>
                <a:tc>
                  <a:txBody>
                    <a:bodyPr/>
                    <a:lstStyle/>
                    <a:p>
                      <a:pPr marL="285750" indent="-285750">
                        <a:buFont typeface="Wingdings" panose="05000000000000000000" pitchFamily="2" charset="2"/>
                        <a:buChar char="Ø"/>
                      </a:pPr>
                      <a:r>
                        <a:rPr lang="pl-PL" sz="1600" dirty="0" smtClean="0"/>
                        <a:t>"zakres wydania" osoby jest "węższy" niż obejmował to wniosek ekstradycyjny, tzn. wydanie dotyczyło jedynie części kar pozbawienia wolności objętych wnioskiem ekstradycyjnym</a:t>
                      </a:r>
                    </a:p>
                    <a:p>
                      <a:pPr marL="285750" indent="-285750">
                        <a:buFont typeface="Wingdings" panose="05000000000000000000" pitchFamily="2" charset="2"/>
                        <a:buChar char="Ø"/>
                      </a:pPr>
                      <a:r>
                        <a:rPr lang="pl-PL" sz="1600" dirty="0" smtClean="0"/>
                        <a:t>sąd</a:t>
                      </a:r>
                      <a:r>
                        <a:rPr lang="pl-PL" sz="1600" baseline="0" dirty="0" smtClean="0"/>
                        <a:t> na posiedzeniu wydaje </a:t>
                      </a:r>
                      <a:r>
                        <a:rPr lang="pl-PL" sz="1600" dirty="0" smtClean="0"/>
                        <a:t>wyrok, który zmienia</a:t>
                      </a:r>
                      <a:r>
                        <a:rPr lang="pl-PL" sz="1600" baseline="0" dirty="0" smtClean="0"/>
                        <a:t> </a:t>
                      </a:r>
                      <a:r>
                        <a:rPr lang="pl-PL" sz="1600" dirty="0" smtClean="0"/>
                        <a:t>orzeczenie podlegające wykonaniu, w taki sposób, aby doszło do wykonania jedynie kar objętych wydaniem</a:t>
                      </a:r>
                      <a:r>
                        <a:rPr lang="pl-PL" sz="1600" baseline="0" dirty="0" smtClean="0"/>
                        <a:t> (tzw. procedura exequatur)</a:t>
                      </a:r>
                      <a:endParaRPr lang="pl-PL" sz="1600" dirty="0" smtClean="0"/>
                    </a:p>
                  </a:txBody>
                  <a:tcPr/>
                </a:tc>
              </a:tr>
            </a:tbl>
          </a:graphicData>
        </a:graphic>
      </p:graphicFrame>
    </p:spTree>
    <p:extLst>
      <p:ext uri="{BB962C8B-B14F-4D97-AF65-F5344CB8AC3E}">
        <p14:creationId xmlns:p14="http://schemas.microsoft.com/office/powerpoint/2010/main" val="6960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476672"/>
            <a:ext cx="8892480" cy="5509200"/>
          </a:xfrm>
          <a:prstGeom prst="rect">
            <a:avLst/>
          </a:prstGeom>
          <a:noFill/>
        </p:spPr>
        <p:txBody>
          <a:bodyPr wrap="square" rtlCol="0">
            <a:spAutoFit/>
          </a:bodyPr>
          <a:lstStyle/>
          <a:p>
            <a:r>
              <a:rPr lang="pl-PL" sz="2200" dirty="0"/>
              <a:t>Wyrok z założenia wydawany jest </a:t>
            </a:r>
            <a:r>
              <a:rPr lang="pl-PL" sz="2200" b="1" dirty="0">
                <a:solidFill>
                  <a:srgbClr val="00B050"/>
                </a:solidFill>
              </a:rPr>
              <a:t>po przeprowadzeniu rozprawy. </a:t>
            </a:r>
            <a:r>
              <a:rPr lang="pl-PL" sz="2200" b="1" dirty="0">
                <a:solidFill>
                  <a:srgbClr val="FF0000"/>
                </a:solidFill>
              </a:rPr>
              <a:t>Wyjątkowo </a:t>
            </a:r>
            <a:r>
              <a:rPr lang="pl-PL" sz="2200" b="1" dirty="0"/>
              <a:t>kodeks zezwala na wydanie wyroku </a:t>
            </a:r>
            <a:r>
              <a:rPr lang="pl-PL" sz="2200" b="1" dirty="0">
                <a:solidFill>
                  <a:srgbClr val="FF0000"/>
                </a:solidFill>
              </a:rPr>
              <a:t>na posiedzeniu</a:t>
            </a:r>
            <a:r>
              <a:rPr lang="pl-PL" sz="2200" b="1" dirty="0" smtClean="0">
                <a:solidFill>
                  <a:srgbClr val="FF0000"/>
                </a:solidFill>
              </a:rPr>
              <a:t>:</a:t>
            </a:r>
          </a:p>
          <a:p>
            <a:endParaRPr lang="pl-PL" sz="2200" b="1" dirty="0">
              <a:solidFill>
                <a:srgbClr val="FF0000"/>
              </a:solidFill>
            </a:endParaRPr>
          </a:p>
          <a:p>
            <a:pPr marL="342900" indent="-342900">
              <a:buFont typeface="+mj-lt"/>
              <a:buAutoNum type="alphaLcParenR"/>
            </a:pPr>
            <a:r>
              <a:rPr lang="pl-PL" sz="2200" dirty="0" smtClean="0"/>
              <a:t>w </a:t>
            </a:r>
            <a:r>
              <a:rPr lang="pl-PL" sz="2200" dirty="0"/>
              <a:t>związku z wnioskiem prokuratora o skazanie oskarżonego bez </a:t>
            </a:r>
            <a:r>
              <a:rPr lang="pl-PL" sz="2200" dirty="0" smtClean="0"/>
              <a:t>rozprawy </a:t>
            </a:r>
            <a:r>
              <a:rPr lang="pl-PL" sz="2200" dirty="0"/>
              <a:t>(art. 335 i 343</a:t>
            </a:r>
            <a:r>
              <a:rPr lang="pl-PL" sz="2200" dirty="0" smtClean="0"/>
              <a:t>),</a:t>
            </a:r>
          </a:p>
          <a:p>
            <a:pPr marL="342900" indent="-342900">
              <a:buFont typeface="+mj-lt"/>
              <a:buAutoNum type="alphaLcParenR"/>
            </a:pPr>
            <a:endParaRPr lang="pl-PL" sz="2200" dirty="0"/>
          </a:p>
          <a:p>
            <a:pPr marL="342900" indent="-342900">
              <a:buFont typeface="+mj-lt"/>
              <a:buAutoNum type="alphaLcParenR"/>
            </a:pPr>
            <a:r>
              <a:rPr lang="pl-PL" sz="2200" dirty="0" smtClean="0"/>
              <a:t>przy </a:t>
            </a:r>
            <a:r>
              <a:rPr lang="pl-PL" sz="2200" dirty="0"/>
              <a:t>uchylaniu wyroku w trybie apelacji z uwagi na tzw. bezwzględne podstawy odwoławcze (art. 439 § 1) oraz uwzględnianiu w całości kasacji na korzyść oskarżonego z uwagi na jej oczywistą zasadność (art. 535 § 3</a:t>
            </a:r>
            <a:r>
              <a:rPr lang="pl-PL" sz="2200" dirty="0" smtClean="0"/>
              <a:t>),</a:t>
            </a:r>
          </a:p>
          <a:p>
            <a:pPr marL="342900" indent="-342900">
              <a:buFont typeface="+mj-lt"/>
              <a:buAutoNum type="alphaLcParenR"/>
            </a:pPr>
            <a:endParaRPr lang="pl-PL" sz="2200" dirty="0"/>
          </a:p>
          <a:p>
            <a:pPr marL="342900" indent="-342900">
              <a:buFont typeface="+mj-lt"/>
              <a:buAutoNum type="alphaLcParenR"/>
            </a:pPr>
            <a:r>
              <a:rPr lang="pl-PL" sz="2200" dirty="0" smtClean="0"/>
              <a:t>w </a:t>
            </a:r>
            <a:r>
              <a:rPr lang="pl-PL" sz="2200" dirty="0"/>
              <a:t>trybie nakazowym dla skazania tzw. wyrokiem nakazowym (art. 500</a:t>
            </a:r>
            <a:r>
              <a:rPr lang="pl-PL" sz="2200" dirty="0" smtClean="0"/>
              <a:t>),</a:t>
            </a:r>
          </a:p>
          <a:p>
            <a:pPr marL="342900" indent="-342900">
              <a:buFont typeface="+mj-lt"/>
              <a:buAutoNum type="alphaLcParenR"/>
            </a:pPr>
            <a:endParaRPr lang="pl-PL" sz="2200" dirty="0"/>
          </a:p>
          <a:p>
            <a:pPr marL="342900" indent="-342900">
              <a:buFont typeface="+mj-lt"/>
              <a:buAutoNum type="alphaLcParenR"/>
            </a:pPr>
            <a:r>
              <a:rPr lang="pl-PL" sz="2200" dirty="0" smtClean="0"/>
              <a:t>w </a:t>
            </a:r>
            <a:r>
              <a:rPr lang="pl-PL" sz="2200" dirty="0"/>
              <a:t>razie potrzeby dokonania zmiany wyroku wobec osoby wydanej (art. 597)</a:t>
            </a:r>
          </a:p>
        </p:txBody>
      </p:sp>
    </p:spTree>
    <p:extLst>
      <p:ext uri="{BB962C8B-B14F-4D97-AF65-F5344CB8AC3E}">
        <p14:creationId xmlns:p14="http://schemas.microsoft.com/office/powerpoint/2010/main" val="2766572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404666"/>
            <a:ext cx="8892480" cy="6463308"/>
          </a:xfrm>
          <a:prstGeom prst="rect">
            <a:avLst/>
          </a:prstGeom>
          <a:noFill/>
        </p:spPr>
        <p:txBody>
          <a:bodyPr wrap="square" rtlCol="0">
            <a:spAutoFit/>
          </a:bodyPr>
          <a:lstStyle/>
          <a:p>
            <a:r>
              <a:rPr lang="pl-PL" dirty="0" smtClean="0"/>
              <a:t>art</a:t>
            </a:r>
            <a:r>
              <a:rPr lang="pl-PL" dirty="0"/>
              <a:t>. 413. § 1. </a:t>
            </a:r>
            <a:r>
              <a:rPr lang="pl-PL" b="1" dirty="0">
                <a:solidFill>
                  <a:srgbClr val="0070C0"/>
                </a:solidFill>
              </a:rPr>
              <a:t>Każdy wyrok </a:t>
            </a:r>
            <a:r>
              <a:rPr lang="pl-PL" dirty="0"/>
              <a:t>powinien zawierać:</a:t>
            </a:r>
          </a:p>
          <a:p>
            <a:pPr marL="342900" indent="-342900">
              <a:buAutoNum type="arabicParenR"/>
            </a:pPr>
            <a:r>
              <a:rPr lang="pl-PL" dirty="0" smtClean="0"/>
              <a:t>oznaczenie </a:t>
            </a:r>
            <a:r>
              <a:rPr lang="pl-PL" dirty="0"/>
              <a:t>sądu, który go wydał, oraz sędziów, ławników, oskarżycieli i protokolanta</a:t>
            </a:r>
            <a:r>
              <a:rPr lang="pl-PL" dirty="0" smtClean="0"/>
              <a:t>,</a:t>
            </a:r>
          </a:p>
          <a:p>
            <a:endParaRPr lang="pl-PL" dirty="0"/>
          </a:p>
          <a:p>
            <a:pPr marL="342900" indent="-342900">
              <a:buAutoNum type="arabicParenR" startAt="2"/>
            </a:pPr>
            <a:r>
              <a:rPr lang="pl-PL" dirty="0" smtClean="0"/>
              <a:t>datę </a:t>
            </a:r>
            <a:r>
              <a:rPr lang="pl-PL" dirty="0"/>
              <a:t>oraz miejsce rozpoznania sprawy i wydania wyroku</a:t>
            </a:r>
            <a:r>
              <a:rPr lang="pl-PL" dirty="0" smtClean="0"/>
              <a:t>,</a:t>
            </a:r>
          </a:p>
          <a:p>
            <a:endParaRPr lang="pl-PL" dirty="0"/>
          </a:p>
          <a:p>
            <a:pPr marL="342900" indent="-342900">
              <a:buAutoNum type="arabicParenR" startAt="3"/>
            </a:pPr>
            <a:r>
              <a:rPr lang="pl-PL" dirty="0" smtClean="0"/>
              <a:t>imię</a:t>
            </a:r>
            <a:r>
              <a:rPr lang="pl-PL" dirty="0"/>
              <a:t>, nazwisko oraz inne dane określające tożsamość oskarżonego</a:t>
            </a:r>
            <a:r>
              <a:rPr lang="pl-PL" dirty="0" smtClean="0"/>
              <a:t>,</a:t>
            </a:r>
          </a:p>
          <a:p>
            <a:endParaRPr lang="pl-PL" dirty="0"/>
          </a:p>
          <a:p>
            <a:pPr marL="342900" indent="-342900">
              <a:buAutoNum type="arabicParenR" startAt="4"/>
            </a:pPr>
            <a:r>
              <a:rPr lang="pl-PL" dirty="0" smtClean="0"/>
              <a:t>przytoczenie </a:t>
            </a:r>
            <a:r>
              <a:rPr lang="pl-PL" dirty="0"/>
              <a:t>opisu i kwalifikacji prawnej czynu, którego popełnienie oskarżyciel zarzucił oskarżonemu</a:t>
            </a:r>
            <a:r>
              <a:rPr lang="pl-PL" dirty="0" smtClean="0"/>
              <a:t>,</a:t>
            </a:r>
          </a:p>
          <a:p>
            <a:endParaRPr lang="pl-PL" dirty="0"/>
          </a:p>
          <a:p>
            <a:pPr marL="342900" indent="-342900">
              <a:buAutoNum type="arabicParenR" startAt="5"/>
            </a:pPr>
            <a:r>
              <a:rPr lang="pl-PL" dirty="0" smtClean="0"/>
              <a:t>rozstrzygnięcie </a:t>
            </a:r>
            <a:r>
              <a:rPr lang="pl-PL" dirty="0"/>
              <a:t>sądu</a:t>
            </a:r>
            <a:r>
              <a:rPr lang="pl-PL" dirty="0" smtClean="0"/>
              <a:t>,</a:t>
            </a:r>
          </a:p>
          <a:p>
            <a:endParaRPr lang="pl-PL" dirty="0"/>
          </a:p>
          <a:p>
            <a:pPr marL="342900" indent="-342900">
              <a:buAutoNum type="arabicParenR" startAt="6"/>
            </a:pPr>
            <a:r>
              <a:rPr lang="pl-PL" dirty="0" smtClean="0"/>
              <a:t>wskazanie </a:t>
            </a:r>
            <a:r>
              <a:rPr lang="pl-PL" dirty="0"/>
              <a:t>zastosowanych przepisów ustawy karnej</a:t>
            </a:r>
            <a:r>
              <a:rPr lang="pl-PL" dirty="0" smtClean="0"/>
              <a:t>.</a:t>
            </a:r>
          </a:p>
          <a:p>
            <a:endParaRPr lang="pl-PL" dirty="0"/>
          </a:p>
          <a:p>
            <a:r>
              <a:rPr lang="pl-PL" dirty="0"/>
              <a:t>§ 2. </a:t>
            </a:r>
            <a:r>
              <a:rPr lang="pl-PL" b="1" dirty="0">
                <a:solidFill>
                  <a:srgbClr val="0070C0"/>
                </a:solidFill>
              </a:rPr>
              <a:t>Wyrok skazujący </a:t>
            </a:r>
            <a:r>
              <a:rPr lang="pl-PL" dirty="0"/>
              <a:t>powinien </a:t>
            </a:r>
            <a:r>
              <a:rPr lang="pl-PL" dirty="0">
                <a:solidFill>
                  <a:srgbClr val="0070C0"/>
                </a:solidFill>
              </a:rPr>
              <a:t>ponadto</a:t>
            </a:r>
            <a:r>
              <a:rPr lang="pl-PL" dirty="0"/>
              <a:t> zawierać</a:t>
            </a:r>
            <a:r>
              <a:rPr lang="pl-PL" dirty="0" smtClean="0"/>
              <a:t>:</a:t>
            </a:r>
            <a:endParaRPr lang="pl-PL" dirty="0"/>
          </a:p>
          <a:p>
            <a:pPr marL="342900" indent="-342900">
              <a:buAutoNum type="arabicParenR"/>
            </a:pPr>
            <a:r>
              <a:rPr lang="pl-PL" dirty="0" smtClean="0"/>
              <a:t>dokładne </a:t>
            </a:r>
            <a:r>
              <a:rPr lang="pl-PL" dirty="0"/>
              <a:t>określenie przypisanego oskarżonemu czynu oraz jego kwalifikację prawną</a:t>
            </a:r>
            <a:r>
              <a:rPr lang="pl-PL" dirty="0" smtClean="0"/>
              <a:t>,</a:t>
            </a:r>
          </a:p>
          <a:p>
            <a:pPr marL="342900" indent="-342900">
              <a:buAutoNum type="arabicParenR"/>
            </a:pPr>
            <a:r>
              <a:rPr lang="pl-PL" dirty="0"/>
              <a:t>rozstrzygnięcia co do kary i środków karnych, środków kompensacyjnych i przepadku, a w razie potrzeby - co do zaliczenia na ich poczet tymczasowego aresztowania i zatrzymania oraz środków zapobiegawczych wymienionych w art. 276.</a:t>
            </a:r>
            <a:endParaRPr lang="pl-PL" dirty="0" smtClean="0"/>
          </a:p>
          <a:p>
            <a:endParaRPr lang="pl-PL" dirty="0"/>
          </a:p>
        </p:txBody>
      </p:sp>
    </p:spTree>
    <p:extLst>
      <p:ext uri="{BB962C8B-B14F-4D97-AF65-F5344CB8AC3E}">
        <p14:creationId xmlns:p14="http://schemas.microsoft.com/office/powerpoint/2010/main" val="3145664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iekt 2"/>
          <p:cNvGraphicFramePr>
            <a:graphicFrameLocks noChangeAspect="1"/>
          </p:cNvGraphicFramePr>
          <p:nvPr>
            <p:extLst>
              <p:ext uri="{D42A27DB-BD31-4B8C-83A1-F6EECF244321}">
                <p14:modId xmlns:p14="http://schemas.microsoft.com/office/powerpoint/2010/main" val="68729836"/>
              </p:ext>
            </p:extLst>
          </p:nvPr>
        </p:nvGraphicFramePr>
        <p:xfrm>
          <a:off x="611560" y="28713"/>
          <a:ext cx="6744747" cy="6829287"/>
        </p:xfrm>
        <a:graphic>
          <a:graphicData uri="http://schemas.openxmlformats.org/presentationml/2006/ole">
            <mc:AlternateContent xmlns:mc="http://schemas.openxmlformats.org/markup-compatibility/2006">
              <mc:Choice xmlns:v="urn:schemas-microsoft-com:vml" Requires="v">
                <p:oleObj spid="_x0000_s3215" name="Acrobat Document" r:id="rId3" imgW="5667121" imgH="8019769" progId="AcroExch.Document.11">
                  <p:embed/>
                </p:oleObj>
              </mc:Choice>
              <mc:Fallback>
                <p:oleObj name="Acrobat Document" r:id="rId3" imgW="5667121" imgH="8019769" progId="AcroExch.Document.11">
                  <p:embed/>
                  <p:pic>
                    <p:nvPicPr>
                      <p:cNvPr id="0" name=""/>
                      <p:cNvPicPr/>
                      <p:nvPr/>
                    </p:nvPicPr>
                    <p:blipFill>
                      <a:blip r:embed="rId4"/>
                      <a:stretch>
                        <a:fillRect/>
                      </a:stretch>
                    </p:blipFill>
                    <p:spPr>
                      <a:xfrm>
                        <a:off x="611560" y="28713"/>
                        <a:ext cx="6744747" cy="6829287"/>
                      </a:xfrm>
                      <a:prstGeom prst="rect">
                        <a:avLst/>
                      </a:prstGeom>
                    </p:spPr>
                  </p:pic>
                </p:oleObj>
              </mc:Fallback>
            </mc:AlternateContent>
          </a:graphicData>
        </a:graphic>
      </p:graphicFrame>
      <p:sp>
        <p:nvSpPr>
          <p:cNvPr id="4" name="Prostokąt 3"/>
          <p:cNvSpPr/>
          <p:nvPr/>
        </p:nvSpPr>
        <p:spPr>
          <a:xfrm>
            <a:off x="7092280" y="2564904"/>
            <a:ext cx="1691680"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sz="1300" dirty="0" smtClean="0"/>
              <a:t>2) data </a:t>
            </a:r>
            <a:r>
              <a:rPr lang="pl-PL" sz="1300" dirty="0"/>
              <a:t>oraz miejsce rozpoznania sprawy i wydania wyroku</a:t>
            </a:r>
          </a:p>
        </p:txBody>
      </p:sp>
      <p:cxnSp>
        <p:nvCxnSpPr>
          <p:cNvPr id="6" name="Łącznik prosty ze strzałką 5"/>
          <p:cNvCxnSpPr>
            <a:stCxn id="4" idx="1"/>
          </p:cNvCxnSpPr>
          <p:nvPr/>
        </p:nvCxnSpPr>
        <p:spPr>
          <a:xfrm flipH="1">
            <a:off x="5004048" y="2960948"/>
            <a:ext cx="2088232" cy="252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flipH="1" flipV="1">
            <a:off x="6876256" y="2132856"/>
            <a:ext cx="144016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Prostokąt 8"/>
          <p:cNvSpPr/>
          <p:nvPr/>
        </p:nvSpPr>
        <p:spPr>
          <a:xfrm>
            <a:off x="107504" y="980728"/>
            <a:ext cx="194421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1) oznaczenie </a:t>
            </a:r>
            <a:r>
              <a:rPr lang="pl-PL" sz="1200" dirty="0"/>
              <a:t>sądu, który </a:t>
            </a:r>
            <a:r>
              <a:rPr lang="pl-PL" sz="1200" dirty="0" smtClean="0"/>
              <a:t>wydał wyrok, </a:t>
            </a:r>
            <a:r>
              <a:rPr lang="pl-PL" sz="1200" dirty="0"/>
              <a:t>oraz sędziów, ławników, oskarżycieli i protokolanta</a:t>
            </a:r>
          </a:p>
        </p:txBody>
      </p:sp>
      <p:cxnSp>
        <p:nvCxnSpPr>
          <p:cNvPr id="11" name="Łącznik prosty ze strzałką 10"/>
          <p:cNvCxnSpPr/>
          <p:nvPr/>
        </p:nvCxnSpPr>
        <p:spPr>
          <a:xfrm>
            <a:off x="683568" y="1895128"/>
            <a:ext cx="504056" cy="813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Prostokąt 11"/>
          <p:cNvSpPr/>
          <p:nvPr/>
        </p:nvSpPr>
        <p:spPr>
          <a:xfrm>
            <a:off x="6409974" y="3561003"/>
            <a:ext cx="2232248"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3) imię</a:t>
            </a:r>
            <a:r>
              <a:rPr lang="pl-PL" sz="1200" dirty="0"/>
              <a:t>, nazwisko oraz inne dane określające tożsamość oskarżonego</a:t>
            </a:r>
          </a:p>
        </p:txBody>
      </p:sp>
      <p:cxnSp>
        <p:nvCxnSpPr>
          <p:cNvPr id="14" name="Łącznik prosty ze strzałką 13"/>
          <p:cNvCxnSpPr/>
          <p:nvPr/>
        </p:nvCxnSpPr>
        <p:spPr>
          <a:xfrm flipH="1" flipV="1">
            <a:off x="4355976" y="3645024"/>
            <a:ext cx="205399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Prostokąt 14"/>
          <p:cNvSpPr/>
          <p:nvPr/>
        </p:nvSpPr>
        <p:spPr>
          <a:xfrm>
            <a:off x="7212069" y="4947479"/>
            <a:ext cx="183569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4) przytoczenie </a:t>
            </a:r>
            <a:r>
              <a:rPr lang="pl-PL" sz="1200" dirty="0"/>
              <a:t>opisu i kwalifikacji prawnej czynu, którego popełnienie oskarżyciel zarzucił oskarżonemu</a:t>
            </a:r>
          </a:p>
        </p:txBody>
      </p:sp>
      <p:sp>
        <p:nvSpPr>
          <p:cNvPr id="16" name="Nawias klamrowy zamykający 15"/>
          <p:cNvSpPr/>
          <p:nvPr/>
        </p:nvSpPr>
        <p:spPr>
          <a:xfrm>
            <a:off x="6876256" y="4221088"/>
            <a:ext cx="432048" cy="1944216"/>
          </a:xfrm>
          <a:prstGeom prst="rightBrace">
            <a:avLst>
              <a:gd name="adj1" fmla="val 284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2" name="Prostokąt 1"/>
          <p:cNvSpPr/>
          <p:nvPr/>
        </p:nvSpPr>
        <p:spPr>
          <a:xfrm>
            <a:off x="5086931" y="3457932"/>
            <a:ext cx="792088" cy="1440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3269368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iekt 1"/>
          <p:cNvGraphicFramePr>
            <a:graphicFrameLocks noChangeAspect="1"/>
          </p:cNvGraphicFramePr>
          <p:nvPr>
            <p:extLst>
              <p:ext uri="{D42A27DB-BD31-4B8C-83A1-F6EECF244321}">
                <p14:modId xmlns:p14="http://schemas.microsoft.com/office/powerpoint/2010/main" val="2969936917"/>
              </p:ext>
            </p:extLst>
          </p:nvPr>
        </p:nvGraphicFramePr>
        <p:xfrm>
          <a:off x="1907704" y="0"/>
          <a:ext cx="5685159" cy="6858000"/>
        </p:xfrm>
        <a:graphic>
          <a:graphicData uri="http://schemas.openxmlformats.org/presentationml/2006/ole">
            <mc:AlternateContent xmlns:mc="http://schemas.openxmlformats.org/markup-compatibility/2006">
              <mc:Choice xmlns:v="urn:schemas-microsoft-com:vml" Requires="v">
                <p:oleObj spid="_x0000_s4235" name="Acrobat Document" r:id="rId3" imgW="5667121" imgH="8019769" progId="AcroExch.Document.11">
                  <p:embed/>
                </p:oleObj>
              </mc:Choice>
              <mc:Fallback>
                <p:oleObj name="Acrobat Document" r:id="rId3" imgW="5667121" imgH="8019769" progId="AcroExch.Document.11">
                  <p:embed/>
                  <p:pic>
                    <p:nvPicPr>
                      <p:cNvPr id="0" name=""/>
                      <p:cNvPicPr/>
                      <p:nvPr/>
                    </p:nvPicPr>
                    <p:blipFill>
                      <a:blip r:embed="rId4"/>
                      <a:stretch>
                        <a:fillRect/>
                      </a:stretch>
                    </p:blipFill>
                    <p:spPr>
                      <a:xfrm>
                        <a:off x="1907704" y="0"/>
                        <a:ext cx="5685159" cy="6858000"/>
                      </a:xfrm>
                      <a:prstGeom prst="rect">
                        <a:avLst/>
                      </a:prstGeom>
                    </p:spPr>
                  </p:pic>
                </p:oleObj>
              </mc:Fallback>
            </mc:AlternateContent>
          </a:graphicData>
        </a:graphic>
      </p:graphicFrame>
      <p:sp>
        <p:nvSpPr>
          <p:cNvPr id="3" name="Prostokąt 2"/>
          <p:cNvSpPr/>
          <p:nvPr/>
        </p:nvSpPr>
        <p:spPr>
          <a:xfrm>
            <a:off x="7206220" y="1268760"/>
            <a:ext cx="1728192"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5) rozstrzygnięcie </a:t>
            </a:r>
            <a:r>
              <a:rPr lang="pl-PL" sz="1200" dirty="0"/>
              <a:t>sądu</a:t>
            </a:r>
          </a:p>
        </p:txBody>
      </p:sp>
      <p:sp>
        <p:nvSpPr>
          <p:cNvPr id="4" name="Prostokąt 3"/>
          <p:cNvSpPr/>
          <p:nvPr/>
        </p:nvSpPr>
        <p:spPr>
          <a:xfrm>
            <a:off x="0" y="1124744"/>
            <a:ext cx="2592288"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7) dokładne </a:t>
            </a:r>
            <a:r>
              <a:rPr lang="pl-PL" sz="1200" dirty="0"/>
              <a:t>określenie przypisanego oskarżonemu czynu oraz jego kwalifikację prawną,</a:t>
            </a:r>
          </a:p>
          <a:p>
            <a:pPr algn="ctr"/>
            <a:endParaRPr lang="pl-PL" sz="1200" dirty="0"/>
          </a:p>
        </p:txBody>
      </p:sp>
      <p:cxnSp>
        <p:nvCxnSpPr>
          <p:cNvPr id="6" name="Łącznik prosty ze strzałką 5"/>
          <p:cNvCxnSpPr/>
          <p:nvPr/>
        </p:nvCxnSpPr>
        <p:spPr>
          <a:xfrm flipH="1" flipV="1">
            <a:off x="6372200" y="692696"/>
            <a:ext cx="165618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flipH="1">
            <a:off x="5580112" y="1700808"/>
            <a:ext cx="216024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Nawias klamrowy otwierający 9"/>
          <p:cNvSpPr/>
          <p:nvPr/>
        </p:nvSpPr>
        <p:spPr>
          <a:xfrm>
            <a:off x="2592288" y="692696"/>
            <a:ext cx="233943" cy="201622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11" name="Prostokąt 10"/>
          <p:cNvSpPr/>
          <p:nvPr/>
        </p:nvSpPr>
        <p:spPr>
          <a:xfrm>
            <a:off x="179512" y="3573016"/>
            <a:ext cx="1908720" cy="17064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8) rozstrzygnięcia </a:t>
            </a:r>
            <a:r>
              <a:rPr lang="pl-PL" sz="1200" dirty="0"/>
              <a:t>co do kary i środków karnych, a w razie potrzeby, co do </a:t>
            </a:r>
            <a:r>
              <a:rPr lang="pl-PL" sz="1200" b="1" dirty="0"/>
              <a:t>zaliczenia na ich poczet tymczasowego aresztowania i zatrzymania </a:t>
            </a:r>
          </a:p>
        </p:txBody>
      </p:sp>
      <p:cxnSp>
        <p:nvCxnSpPr>
          <p:cNvPr id="13" name="Łącznik prosty ze strzałką 12"/>
          <p:cNvCxnSpPr/>
          <p:nvPr/>
        </p:nvCxnSpPr>
        <p:spPr>
          <a:xfrm flipV="1">
            <a:off x="1619672" y="3573016"/>
            <a:ext cx="1206559"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flipV="1">
            <a:off x="1619672" y="2492896"/>
            <a:ext cx="3744416"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Prostokąt 15"/>
          <p:cNvSpPr/>
          <p:nvPr/>
        </p:nvSpPr>
        <p:spPr>
          <a:xfrm>
            <a:off x="7368492" y="3717032"/>
            <a:ext cx="140364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6) wskazanie </a:t>
            </a:r>
            <a:r>
              <a:rPr lang="pl-PL" sz="1200" dirty="0"/>
              <a:t>zastosowanych przepisów ustawy karnej</a:t>
            </a:r>
          </a:p>
        </p:txBody>
      </p:sp>
      <p:cxnSp>
        <p:nvCxnSpPr>
          <p:cNvPr id="18" name="Łącznik prosty ze strzałką 17"/>
          <p:cNvCxnSpPr>
            <a:stCxn id="16" idx="1"/>
          </p:cNvCxnSpPr>
          <p:nvPr/>
        </p:nvCxnSpPr>
        <p:spPr>
          <a:xfrm flipH="1" flipV="1">
            <a:off x="3696084" y="3212976"/>
            <a:ext cx="3672408" cy="961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a:stCxn id="16" idx="1"/>
          </p:cNvCxnSpPr>
          <p:nvPr/>
        </p:nvCxnSpPr>
        <p:spPr>
          <a:xfrm flipH="1">
            <a:off x="4056124" y="4174232"/>
            <a:ext cx="3312368" cy="10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a:stCxn id="16" idx="1"/>
          </p:cNvCxnSpPr>
          <p:nvPr/>
        </p:nvCxnSpPr>
        <p:spPr>
          <a:xfrm flipH="1">
            <a:off x="4056124" y="4174232"/>
            <a:ext cx="3312368" cy="910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a:stCxn id="16" idx="1"/>
          </p:cNvCxnSpPr>
          <p:nvPr/>
        </p:nvCxnSpPr>
        <p:spPr>
          <a:xfrm flipH="1" flipV="1">
            <a:off x="3696084" y="2492896"/>
            <a:ext cx="3672408" cy="1681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4667498" y="4725144"/>
            <a:ext cx="432048" cy="1080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3286902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Wyroki sądu I instancji są zaskarżalne </a:t>
            </a:r>
            <a:r>
              <a:rPr lang="pl-PL" dirty="0" smtClean="0">
                <a:solidFill>
                  <a:srgbClr val="00B050"/>
                </a:solidFill>
              </a:rPr>
              <a:t>apelacją</a:t>
            </a:r>
            <a:endParaRPr lang="pl-PL" dirty="0">
              <a:solidFill>
                <a:srgbClr val="00B050"/>
              </a:solidFill>
            </a:endParaRPr>
          </a:p>
        </p:txBody>
      </p:sp>
      <p:sp>
        <p:nvSpPr>
          <p:cNvPr id="3" name="Symbol zastępczy zawartości 2"/>
          <p:cNvSpPr>
            <a:spLocks noGrp="1"/>
          </p:cNvSpPr>
          <p:nvPr>
            <p:ph idx="1"/>
          </p:nvPr>
        </p:nvSpPr>
        <p:spPr/>
        <p:txBody>
          <a:bodyPr>
            <a:normAutofit fontScale="92500" lnSpcReduction="20000"/>
          </a:bodyPr>
          <a:lstStyle/>
          <a:p>
            <a:pPr marL="0" indent="0">
              <a:buNone/>
            </a:pPr>
            <a:r>
              <a:rPr lang="pl-PL" sz="1800" dirty="0" smtClean="0"/>
              <a:t>art</a:t>
            </a:r>
            <a:r>
              <a:rPr lang="pl-PL" sz="1800" dirty="0"/>
              <a:t>. </a:t>
            </a:r>
            <a:r>
              <a:rPr lang="pl-PL" sz="1800" dirty="0" smtClean="0"/>
              <a:t>444</a:t>
            </a:r>
            <a:r>
              <a:rPr lang="pl-PL" sz="1800" dirty="0"/>
              <a:t> </a:t>
            </a:r>
            <a:r>
              <a:rPr lang="pl-PL" sz="1800" dirty="0" smtClean="0"/>
              <a:t>k.p.k.  </a:t>
            </a:r>
            <a:r>
              <a:rPr lang="pl-PL" sz="1800" b="1" dirty="0"/>
              <a:t>Od wyroku sądu pierwszej instancji</a:t>
            </a:r>
            <a:r>
              <a:rPr lang="pl-PL" sz="1800" b="1" dirty="0">
                <a:solidFill>
                  <a:schemeClr val="tx1"/>
                </a:solidFill>
              </a:rPr>
              <a:t> </a:t>
            </a:r>
            <a:r>
              <a:rPr lang="pl-PL" sz="1800" dirty="0" smtClean="0"/>
              <a:t>stronom, </a:t>
            </a:r>
            <a:r>
              <a:rPr lang="pl-PL" sz="1800" dirty="0"/>
              <a:t>a pokrzywdzonemu od wyroku warunkowo umarzającego postępowanie, wydanego na posiedzeniu, </a:t>
            </a:r>
            <a:r>
              <a:rPr lang="pl-PL" sz="1800" b="1" dirty="0"/>
              <a:t>przysługuje apelacja</a:t>
            </a:r>
            <a:r>
              <a:rPr lang="pl-PL" sz="1800" dirty="0"/>
              <a:t>, chyba że ustawa stanowi inaczej</a:t>
            </a:r>
            <a:r>
              <a:rPr lang="pl-PL" sz="1800" dirty="0" smtClean="0"/>
              <a:t>.</a:t>
            </a:r>
          </a:p>
          <a:p>
            <a:pPr marL="0" indent="0">
              <a:buNone/>
            </a:pPr>
            <a:endParaRPr lang="pl-PL" sz="1800" dirty="0"/>
          </a:p>
          <a:p>
            <a:pPr marL="0" indent="0">
              <a:buNone/>
            </a:pPr>
            <a:r>
              <a:rPr lang="pl-PL" sz="1800" dirty="0" smtClean="0"/>
              <a:t>art</a:t>
            </a:r>
            <a:r>
              <a:rPr lang="pl-PL" sz="1800" dirty="0"/>
              <a:t>. 445. § </a:t>
            </a:r>
            <a:r>
              <a:rPr lang="pl-PL" sz="1800" dirty="0" smtClean="0"/>
              <a:t>1. Termin </a:t>
            </a:r>
            <a:r>
              <a:rPr lang="pl-PL" sz="1800" dirty="0"/>
              <a:t>do wniesienia apelacji wynosi </a:t>
            </a:r>
            <a:r>
              <a:rPr lang="pl-PL" sz="1800" b="1" dirty="0">
                <a:solidFill>
                  <a:srgbClr val="00B0F0"/>
                </a:solidFill>
              </a:rPr>
              <a:t>14 dni </a:t>
            </a:r>
            <a:r>
              <a:rPr lang="pl-PL" sz="1800" dirty="0"/>
              <a:t>i biegnie dla każdego uprawnionego </a:t>
            </a:r>
            <a:r>
              <a:rPr lang="pl-PL" sz="1800" b="1" dirty="0"/>
              <a:t>od daty doręczenia mu wyroku z uzasadnieniem</a:t>
            </a:r>
            <a:r>
              <a:rPr lang="pl-PL" sz="1800" dirty="0"/>
              <a:t>.</a:t>
            </a:r>
          </a:p>
          <a:p>
            <a:pPr marL="0" indent="0">
              <a:buNone/>
            </a:pPr>
            <a:r>
              <a:rPr lang="pl-PL" sz="1800" dirty="0"/>
              <a:t>§ 2. Apelacja wniesiona przed upływem terminu złożenia wniosku o sporządzenie uzasadnienia wywołuje skutki określone w art. 422 i podlega rozpoznaniu; apelację taką można uzupełnić w terminie określonym w § 1</a:t>
            </a:r>
            <a:r>
              <a:rPr lang="pl-PL" sz="1800" dirty="0" smtClean="0"/>
              <a:t>.</a:t>
            </a:r>
          </a:p>
          <a:p>
            <a:pPr marL="0" indent="0">
              <a:buNone/>
            </a:pPr>
            <a:endParaRPr lang="pl-PL" sz="1800" dirty="0"/>
          </a:p>
          <a:p>
            <a:pPr marL="0" indent="0">
              <a:buNone/>
            </a:pPr>
            <a:endParaRPr lang="pl-PL" sz="1800" dirty="0"/>
          </a:p>
          <a:p>
            <a:pPr marL="0" indent="0">
              <a:buNone/>
            </a:pPr>
            <a:r>
              <a:rPr lang="pl-PL" sz="1600" dirty="0" smtClean="0"/>
              <a:t>art</a:t>
            </a:r>
            <a:r>
              <a:rPr lang="pl-PL" sz="1600" dirty="0"/>
              <a:t>. 122. § 1. Czynność procesowa dokonana </a:t>
            </a:r>
            <a:r>
              <a:rPr lang="pl-PL" sz="1600" b="1" dirty="0"/>
              <a:t>po upływie terminu zawitego jest bezskuteczna.</a:t>
            </a:r>
          </a:p>
          <a:p>
            <a:pPr marL="0" indent="0">
              <a:buNone/>
            </a:pPr>
            <a:r>
              <a:rPr lang="pl-PL" sz="1600" dirty="0"/>
              <a:t>§ </a:t>
            </a:r>
            <a:r>
              <a:rPr lang="pl-PL" sz="1600" dirty="0" smtClean="0"/>
              <a:t>2</a:t>
            </a:r>
            <a:r>
              <a:rPr lang="pl-PL" sz="1600" b="1" dirty="0" smtClean="0"/>
              <a:t>. </a:t>
            </a:r>
            <a:r>
              <a:rPr lang="pl-PL" sz="1600" b="1" dirty="0"/>
              <a:t>Zawite są terminy do wnoszenia </a:t>
            </a:r>
            <a:r>
              <a:rPr lang="pl-PL" sz="1600" b="1" dirty="0">
                <a:solidFill>
                  <a:srgbClr val="00B0F0"/>
                </a:solidFill>
              </a:rPr>
              <a:t>środków zaskarżenia </a:t>
            </a:r>
            <a:r>
              <a:rPr lang="pl-PL" sz="1600" dirty="0"/>
              <a:t>oraz inne, które ustawa za zawite uznaje</a:t>
            </a:r>
          </a:p>
        </p:txBody>
      </p:sp>
      <p:cxnSp>
        <p:nvCxnSpPr>
          <p:cNvPr id="6" name="Łącznik prosty ze strzałką 5"/>
          <p:cNvCxnSpPr/>
          <p:nvPr/>
        </p:nvCxnSpPr>
        <p:spPr>
          <a:xfrm flipV="1">
            <a:off x="2555776" y="3284986"/>
            <a:ext cx="3312368"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014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576064"/>
          </a:xfrm>
        </p:spPr>
        <p:txBody>
          <a:bodyPr/>
          <a:lstStyle/>
          <a:p>
            <a:r>
              <a:rPr lang="pl-PL" sz="2800" dirty="0" smtClean="0"/>
              <a:t>Wyroki sądu II instancji</a:t>
            </a:r>
            <a:endParaRPr lang="pl-PL" sz="2800" dirty="0"/>
          </a:p>
        </p:txBody>
      </p:sp>
      <p:sp>
        <p:nvSpPr>
          <p:cNvPr id="3" name="pole tekstowe 2"/>
          <p:cNvSpPr txBox="1"/>
          <p:nvPr/>
        </p:nvSpPr>
        <p:spPr>
          <a:xfrm>
            <a:off x="395536" y="764706"/>
            <a:ext cx="8208912" cy="2031325"/>
          </a:xfrm>
          <a:prstGeom prst="rect">
            <a:avLst/>
          </a:prstGeom>
          <a:noFill/>
        </p:spPr>
        <p:txBody>
          <a:bodyPr wrap="square" rtlCol="0">
            <a:spAutoFit/>
          </a:bodyPr>
          <a:lstStyle/>
          <a:p>
            <a:r>
              <a:rPr lang="pl-PL" b="1" dirty="0"/>
              <a:t>a</a:t>
            </a:r>
            <a:r>
              <a:rPr lang="pl-PL" b="1" dirty="0" smtClean="0"/>
              <a:t>rt. 437 k.p.k.</a:t>
            </a:r>
          </a:p>
          <a:p>
            <a:endParaRPr lang="pl-PL" dirty="0"/>
          </a:p>
          <a:p>
            <a:pPr marL="285750" indent="-285750">
              <a:buFont typeface="Wingdings" panose="05000000000000000000" pitchFamily="2" charset="2"/>
              <a:buChar char="Ø"/>
            </a:pPr>
            <a:r>
              <a:rPr lang="pl-PL" dirty="0" smtClean="0"/>
              <a:t>Wyrok utrzymujący w mocy zaskarżone orzeczenie</a:t>
            </a:r>
          </a:p>
          <a:p>
            <a:pPr marL="285750" indent="-285750">
              <a:buFont typeface="Wingdings" panose="05000000000000000000" pitchFamily="2" charset="2"/>
              <a:buChar char="Ø"/>
            </a:pPr>
            <a:r>
              <a:rPr lang="pl-PL" dirty="0" smtClean="0"/>
              <a:t>Wyrok zmieniający zaskarżone orzeczenie</a:t>
            </a:r>
            <a:endParaRPr lang="pl-PL" dirty="0"/>
          </a:p>
          <a:p>
            <a:pPr marL="285750" indent="-285750">
              <a:buFont typeface="Wingdings" panose="05000000000000000000" pitchFamily="2" charset="2"/>
              <a:buChar char="Ø"/>
            </a:pPr>
            <a:r>
              <a:rPr lang="pl-PL" dirty="0" smtClean="0"/>
              <a:t>Wyrok uchylający zaskarżone orzeczenie i przekazujący sprawę do ponownego rozpoznania</a:t>
            </a:r>
            <a:endParaRPr lang="pl-PL" dirty="0"/>
          </a:p>
          <a:p>
            <a:pPr marL="285750" indent="-285750">
              <a:buFont typeface="Wingdings" panose="05000000000000000000" pitchFamily="2" charset="2"/>
              <a:buChar char="Ø"/>
            </a:pPr>
            <a:r>
              <a:rPr lang="pl-PL" dirty="0" smtClean="0"/>
              <a:t>Wyrok uchylający zaskarżone orzeczenie i umarzający postępowanie</a:t>
            </a:r>
            <a:endParaRPr lang="pl-PL" dirty="0"/>
          </a:p>
        </p:txBody>
      </p:sp>
      <p:sp>
        <p:nvSpPr>
          <p:cNvPr id="5" name="Prostokąt 4"/>
          <p:cNvSpPr/>
          <p:nvPr/>
        </p:nvSpPr>
        <p:spPr>
          <a:xfrm>
            <a:off x="179512" y="3244334"/>
            <a:ext cx="8964488" cy="492443"/>
          </a:xfrm>
          <a:prstGeom prst="rect">
            <a:avLst/>
          </a:prstGeom>
        </p:spPr>
        <p:txBody>
          <a:bodyPr wrap="square">
            <a:spAutoFit/>
          </a:bodyPr>
          <a:lstStyle/>
          <a:p>
            <a:r>
              <a:rPr lang="pl-PL" sz="2600" dirty="0">
                <a:solidFill>
                  <a:schemeClr val="tx2"/>
                </a:solidFill>
                <a:effectLst>
                  <a:outerShdw blurRad="38100" dist="38100" dir="2700000" algn="tl">
                    <a:srgbClr val="000000">
                      <a:alpha val="43137"/>
                    </a:srgbClr>
                  </a:outerShdw>
                </a:effectLst>
              </a:rPr>
              <a:t>Wyroki sądu </a:t>
            </a:r>
            <a:r>
              <a:rPr lang="pl-PL" sz="2600" dirty="0" smtClean="0">
                <a:solidFill>
                  <a:schemeClr val="tx2"/>
                </a:solidFill>
                <a:effectLst>
                  <a:outerShdw blurRad="38100" dist="38100" dir="2700000" algn="tl">
                    <a:srgbClr val="000000">
                      <a:alpha val="43137"/>
                    </a:srgbClr>
                  </a:outerShdw>
                </a:effectLst>
              </a:rPr>
              <a:t>przy nadzwyczajnych środkach zaskarżenia</a:t>
            </a:r>
            <a:endParaRPr lang="pl-PL" sz="2600" dirty="0">
              <a:solidFill>
                <a:schemeClr val="tx2"/>
              </a:solidFill>
              <a:effectLst>
                <a:outerShdw blurRad="38100" dist="38100" dir="2700000" algn="tl">
                  <a:srgbClr val="000000">
                    <a:alpha val="43137"/>
                  </a:srgbClr>
                </a:outerShdw>
              </a:effectLst>
            </a:endParaRPr>
          </a:p>
        </p:txBody>
      </p:sp>
      <p:graphicFrame>
        <p:nvGraphicFramePr>
          <p:cNvPr id="6" name="Tabela 5"/>
          <p:cNvGraphicFramePr>
            <a:graphicFrameLocks noGrp="1"/>
          </p:cNvGraphicFramePr>
          <p:nvPr>
            <p:extLst>
              <p:ext uri="{D42A27DB-BD31-4B8C-83A1-F6EECF244321}">
                <p14:modId xmlns:p14="http://schemas.microsoft.com/office/powerpoint/2010/main" val="711568106"/>
              </p:ext>
            </p:extLst>
          </p:nvPr>
        </p:nvGraphicFramePr>
        <p:xfrm>
          <a:off x="395536" y="3974650"/>
          <a:ext cx="8031926" cy="2832419"/>
        </p:xfrm>
        <a:graphic>
          <a:graphicData uri="http://schemas.openxmlformats.org/drawingml/2006/table">
            <a:tbl>
              <a:tblPr firstRow="1" bandRow="1">
                <a:tableStyleId>{93296810-A885-4BE3-A3E7-6D5BEEA58F35}</a:tableStyleId>
              </a:tblPr>
              <a:tblGrid>
                <a:gridCol w="4015963"/>
                <a:gridCol w="4015963"/>
              </a:tblGrid>
              <a:tr h="619574">
                <a:tc>
                  <a:txBody>
                    <a:bodyPr/>
                    <a:lstStyle/>
                    <a:p>
                      <a:r>
                        <a:rPr lang="pl-PL" sz="1800" dirty="0" smtClean="0"/>
                        <a:t>W</a:t>
                      </a:r>
                      <a:r>
                        <a:rPr lang="pl-PL" sz="1800" baseline="0" dirty="0" smtClean="0"/>
                        <a:t> p</a:t>
                      </a:r>
                      <a:r>
                        <a:rPr lang="pl-PL" sz="1800" dirty="0" smtClean="0"/>
                        <a:t>ostępowanie kasacyjnym</a:t>
                      </a:r>
                    </a:p>
                    <a:p>
                      <a:r>
                        <a:rPr lang="pl-PL" sz="1800" dirty="0" smtClean="0"/>
                        <a:t>Sąd Najwyższy (art. 537 k.p.k.):</a:t>
                      </a:r>
                      <a:endParaRPr lang="pl-PL" sz="1800" dirty="0"/>
                    </a:p>
                  </a:txBody>
                  <a:tcPr/>
                </a:tc>
                <a:tc>
                  <a:txBody>
                    <a:bodyPr/>
                    <a:lstStyle/>
                    <a:p>
                      <a:r>
                        <a:rPr lang="pl-PL" sz="1800" dirty="0" smtClean="0"/>
                        <a:t>W postępowaniu o wznowienie postępowania (art. 547 k.p.k.):</a:t>
                      </a:r>
                      <a:endParaRPr lang="pl-PL" sz="1800" dirty="0"/>
                    </a:p>
                  </a:txBody>
                  <a:tcPr/>
                </a:tc>
              </a:tr>
              <a:tr h="2192339">
                <a:tc>
                  <a:txBody>
                    <a:bodyPr/>
                    <a:lstStyle/>
                    <a:p>
                      <a:pPr marL="342900" indent="-342900">
                        <a:buAutoNum type="arabicPeriod"/>
                      </a:pPr>
                      <a:r>
                        <a:rPr lang="pl-PL" sz="1800" dirty="0" smtClean="0"/>
                        <a:t>Wyrok uchylający zaskarżone</a:t>
                      </a:r>
                      <a:r>
                        <a:rPr lang="pl-PL" sz="1800" baseline="0" dirty="0" smtClean="0"/>
                        <a:t> orzeczenie i przekazujący sprawę do ponownego rozpoznania</a:t>
                      </a:r>
                    </a:p>
                    <a:p>
                      <a:pPr marL="342900" indent="-342900">
                        <a:buAutoNum type="arabicPeriod"/>
                      </a:pPr>
                      <a:r>
                        <a:rPr lang="pl-PL" sz="1800" baseline="0" dirty="0" smtClean="0"/>
                        <a:t>Wyrok uchylający orzeczenie i umarzający postepowanie</a:t>
                      </a:r>
                    </a:p>
                    <a:p>
                      <a:pPr marL="342900" indent="-342900">
                        <a:buAutoNum type="arabicPeriod"/>
                      </a:pPr>
                      <a:r>
                        <a:rPr lang="pl-PL" sz="1800" baseline="0" dirty="0" smtClean="0"/>
                        <a:t>Wyrok uchylający orzeczenie i uniewinniający</a:t>
                      </a:r>
                      <a:endParaRPr lang="pl-PL" sz="1800" dirty="0"/>
                    </a:p>
                  </a:txBody>
                  <a:tcPr/>
                </a:tc>
                <a:tc>
                  <a:txBody>
                    <a:bodyPr/>
                    <a:lstStyle/>
                    <a:p>
                      <a:pPr marL="342900" indent="-342900">
                        <a:buFont typeface="+mj-lt"/>
                        <a:buAutoNum type="arabicPeriod"/>
                      </a:pPr>
                      <a:r>
                        <a:rPr lang="pl-PL" sz="1800" dirty="0" smtClean="0"/>
                        <a:t>Wyrok uchylający zaskarżone orzeczenie i przekazujący sprawę do ponownego rozpoznania</a:t>
                      </a:r>
                    </a:p>
                    <a:p>
                      <a:pPr marL="342900" indent="-342900">
                        <a:buFont typeface="+mj-lt"/>
                        <a:buAutoNum type="arabicPeriod"/>
                      </a:pPr>
                      <a:r>
                        <a:rPr lang="pl-PL" sz="1800" dirty="0" smtClean="0"/>
                        <a:t>Wyrok uchylający orzeczenie i umarzający postepowanie</a:t>
                      </a:r>
                    </a:p>
                    <a:p>
                      <a:pPr marL="342900" indent="-342900">
                        <a:buFont typeface="+mj-lt"/>
                        <a:buAutoNum type="arabicPeriod"/>
                      </a:pPr>
                      <a:r>
                        <a:rPr lang="pl-PL" sz="1800" dirty="0" smtClean="0"/>
                        <a:t>Wyrok uchylający orzeczenie i uniewinniający</a:t>
                      </a:r>
                    </a:p>
                  </a:txBody>
                  <a:tcPr/>
                </a:tc>
              </a:tr>
            </a:tbl>
          </a:graphicData>
        </a:graphic>
      </p:graphicFrame>
    </p:spTree>
    <p:extLst>
      <p:ext uri="{BB962C8B-B14F-4D97-AF65-F5344CB8AC3E}">
        <p14:creationId xmlns:p14="http://schemas.microsoft.com/office/powerpoint/2010/main" val="1082303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dirty="0"/>
              <a:t>U</a:t>
            </a:r>
            <a:r>
              <a:rPr lang="pl-PL" sz="3200" dirty="0" smtClean="0"/>
              <a:t>zasadnianie wyroków sądu I instancji</a:t>
            </a:r>
            <a:endParaRPr lang="pl-PL" sz="3200" dirty="0"/>
          </a:p>
        </p:txBody>
      </p:sp>
      <p:sp>
        <p:nvSpPr>
          <p:cNvPr id="3" name="Symbol zastępczy zawartości 2"/>
          <p:cNvSpPr>
            <a:spLocks noGrp="1"/>
          </p:cNvSpPr>
          <p:nvPr>
            <p:ph idx="1"/>
          </p:nvPr>
        </p:nvSpPr>
        <p:spPr>
          <a:xfrm>
            <a:off x="251520" y="1052738"/>
            <a:ext cx="8712968" cy="5400598"/>
          </a:xfrm>
        </p:spPr>
        <p:txBody>
          <a:bodyPr>
            <a:normAutofit fontScale="92500" lnSpcReduction="20000"/>
          </a:bodyPr>
          <a:lstStyle/>
          <a:p>
            <a:pPr marL="0" indent="0">
              <a:buNone/>
            </a:pPr>
            <a:r>
              <a:rPr lang="pl-PL" sz="1500" b="1" dirty="0" smtClean="0"/>
              <a:t>art</a:t>
            </a:r>
            <a:r>
              <a:rPr lang="pl-PL" sz="1500" b="1" dirty="0"/>
              <a:t>. 424</a:t>
            </a:r>
            <a:r>
              <a:rPr lang="pl-PL" sz="1500" dirty="0"/>
              <a:t>. § 1. Uzasadnienie powinno </a:t>
            </a:r>
            <a:r>
              <a:rPr lang="pl-PL" sz="1500" dirty="0" smtClean="0"/>
              <a:t>zawierać zwięzłe:</a:t>
            </a:r>
            <a:endParaRPr lang="pl-PL" sz="1500" dirty="0"/>
          </a:p>
          <a:p>
            <a:pPr marL="0" indent="0">
              <a:buNone/>
            </a:pPr>
            <a:r>
              <a:rPr lang="pl-PL" sz="1500" b="1" dirty="0" smtClean="0"/>
              <a:t>1) wskazanie</a:t>
            </a:r>
            <a:r>
              <a:rPr lang="pl-PL" sz="1500" b="1" dirty="0"/>
              <a:t>, jakie fakty sąd uznał za udowodnione lub nieudowodnione, na jakich w tej mierze oparł się dowodach i dlaczego nie uznał dowodów przeciwnych,</a:t>
            </a:r>
          </a:p>
          <a:p>
            <a:pPr marL="0" indent="0">
              <a:buNone/>
            </a:pPr>
            <a:r>
              <a:rPr lang="pl-PL" sz="1500" b="1" dirty="0"/>
              <a:t>2)   wyjaśnienie podstawy prawnej wyroku.</a:t>
            </a:r>
          </a:p>
          <a:p>
            <a:pPr marL="0" indent="0">
              <a:buNone/>
            </a:pPr>
            <a:r>
              <a:rPr lang="pl-PL" sz="15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marL="0" indent="0">
              <a:buNone/>
            </a:pPr>
            <a:r>
              <a:rPr lang="pl-PL" sz="15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r>
              <a:rPr lang="pl-PL" sz="1500" dirty="0" smtClean="0"/>
              <a:t>.</a:t>
            </a:r>
          </a:p>
          <a:p>
            <a:pPr marL="0" indent="0">
              <a:buNone/>
            </a:pPr>
            <a:endParaRPr lang="pl-PL" sz="1500" dirty="0"/>
          </a:p>
          <a:p>
            <a:pPr marL="0" indent="0">
              <a:buNone/>
            </a:pPr>
            <a:r>
              <a:rPr lang="pl-PL" sz="1500" b="1" dirty="0"/>
              <a:t>Art. 422</a:t>
            </a:r>
            <a:r>
              <a:rPr lang="pl-PL" sz="1500" dirty="0"/>
              <a:t>. § 1. </a:t>
            </a:r>
            <a:r>
              <a:rPr lang="pl-PL" sz="1500" b="1" dirty="0" smtClean="0"/>
              <a:t>W </a:t>
            </a:r>
            <a:r>
              <a:rPr lang="pl-PL" sz="1500" b="1" dirty="0"/>
              <a:t>terminie zawitym 7 dni od daty ogłoszenia, a gdy ustawa przewiduje doręczenie wyroku, od daty jego doręczenia, strona, </a:t>
            </a:r>
            <a:r>
              <a:rPr lang="pl-PL" sz="1500" dirty="0"/>
              <a:t>a w wypadku wyroku warunkowo umarzającego postępowanie, wydanego na posiedzeniu</a:t>
            </a:r>
            <a:r>
              <a:rPr lang="pl-PL" sz="1500" b="1" dirty="0"/>
              <a:t>, także pokrzywdzony</a:t>
            </a:r>
            <a:r>
              <a:rPr lang="pl-PL" sz="1500" dirty="0" smtClean="0"/>
              <a:t>, </a:t>
            </a:r>
            <a:r>
              <a:rPr lang="pl-PL" sz="1500" b="1" dirty="0"/>
              <a:t>mogą złożyć wniosek o sporządzenie na piśmie i doręczenie uzasadnienia wyroku.</a:t>
            </a:r>
            <a:r>
              <a:rPr lang="pl-PL" sz="1500" dirty="0"/>
              <a:t> </a:t>
            </a:r>
            <a:r>
              <a:rPr lang="pl-PL" sz="1500" b="1" dirty="0">
                <a:solidFill>
                  <a:srgbClr val="0070C0"/>
                </a:solidFill>
              </a:rPr>
              <a:t>Sporządzenie uzasadnienia z urzędu nie zwalnia </a:t>
            </a:r>
            <a:r>
              <a:rPr lang="pl-PL" sz="1500" b="1" dirty="0" smtClean="0">
                <a:solidFill>
                  <a:srgbClr val="0070C0"/>
                </a:solidFill>
              </a:rPr>
              <a:t>strony oraz </a:t>
            </a:r>
            <a:r>
              <a:rPr lang="pl-PL" sz="1500" b="1" dirty="0">
                <a:solidFill>
                  <a:srgbClr val="0070C0"/>
                </a:solidFill>
              </a:rPr>
              <a:t>pokrzywdzonego od złożenia wniosku o doręczenie uzasadnienia. Wniosek składa się na piśmie. </a:t>
            </a:r>
            <a:r>
              <a:rPr lang="pl-PL" sz="1500" dirty="0"/>
              <a:t>Wniosek niepochodzący od oskarżonego powinien wskazywać tego z oskarżonych, którego dotyczy</a:t>
            </a:r>
            <a:r>
              <a:rPr lang="pl-PL" sz="1500" dirty="0" smtClean="0"/>
              <a:t>.</a:t>
            </a:r>
            <a:endParaRPr lang="pl-PL" sz="1500" dirty="0"/>
          </a:p>
          <a:p>
            <a:pPr marL="0" indent="0">
              <a:buNone/>
            </a:pPr>
            <a:r>
              <a:rPr lang="pl-PL" sz="1500"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a:t>
            </a:r>
            <a:r>
              <a:rPr lang="pl-PL" sz="1500" dirty="0" smtClean="0"/>
              <a:t>dotyczy </a:t>
            </a:r>
            <a:r>
              <a:rPr lang="pl-PL" sz="1500" b="1" dirty="0" smtClean="0">
                <a:solidFill>
                  <a:srgbClr val="FF0000"/>
                </a:solidFill>
                <a:sym typeface="Wingdings" panose="05000000000000000000" pitchFamily="2" charset="2"/>
              </a:rPr>
              <a:t> nowelizacja!</a:t>
            </a:r>
            <a:endParaRPr lang="pl-PL" sz="1500" b="1" dirty="0">
              <a:solidFill>
                <a:srgbClr val="FF0000"/>
              </a:solidFill>
            </a:endParaRPr>
          </a:p>
          <a:p>
            <a:pPr marL="0" indent="0">
              <a:buNone/>
            </a:pPr>
            <a:r>
              <a:rPr lang="pl-PL" sz="1500" dirty="0"/>
              <a:t>§ 3. Prezes sądu odmawia przyjęcia wniosku złożonego przez osobę nieuprawnioną, po terminie lub jeżeli zachodzą okoliczności, o których mowa w art. 120 § 2. Na zarządzenie przysługuje zażalenie.</a:t>
            </a:r>
          </a:p>
          <a:p>
            <a:pPr marL="0" indent="0">
              <a:buNone/>
            </a:pPr>
            <a:r>
              <a:rPr lang="pl-PL" sz="1500" dirty="0"/>
              <a:t>§ 4. Zarządzenie, o którym mowa w § 3, może wydać również referendarz </a:t>
            </a:r>
            <a:r>
              <a:rPr lang="pl-PL" sz="1500" dirty="0" smtClean="0"/>
              <a:t>sądowy</a:t>
            </a:r>
            <a:endParaRPr lang="pl-PL" sz="1500" dirty="0"/>
          </a:p>
        </p:txBody>
      </p:sp>
    </p:spTree>
    <p:extLst>
      <p:ext uri="{BB962C8B-B14F-4D97-AF65-F5344CB8AC3E}">
        <p14:creationId xmlns:p14="http://schemas.microsoft.com/office/powerpoint/2010/main" val="3299083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528" y="260648"/>
            <a:ext cx="8496944" cy="4955203"/>
          </a:xfrm>
          <a:prstGeom prst="rect">
            <a:avLst/>
          </a:prstGeom>
          <a:noFill/>
        </p:spPr>
        <p:txBody>
          <a:bodyPr wrap="square" rtlCol="0">
            <a:spAutoFit/>
          </a:bodyPr>
          <a:lstStyle/>
          <a:p>
            <a:pPr marL="342900" indent="-342900">
              <a:buFont typeface="Wingdings" panose="05000000000000000000" pitchFamily="2" charset="2"/>
              <a:buChar char="Ø"/>
            </a:pPr>
            <a:r>
              <a:rPr lang="pl-PL" sz="2400" b="1" dirty="0" smtClean="0">
                <a:solidFill>
                  <a:srgbClr val="0070C0"/>
                </a:solidFill>
              </a:rPr>
              <a:t>ZASADA</a:t>
            </a:r>
            <a:r>
              <a:rPr lang="pl-PL" sz="2400" b="1" dirty="0" smtClean="0"/>
              <a:t>: Sąd I instancji sporządza uzasadnienie na wniosek</a:t>
            </a:r>
          </a:p>
          <a:p>
            <a:pPr marL="342900" indent="-342900">
              <a:buFont typeface="Wingdings" panose="05000000000000000000" pitchFamily="2" charset="2"/>
              <a:buChar char="Ø"/>
            </a:pPr>
            <a:endParaRPr lang="pl-PL" sz="2400" b="1" dirty="0"/>
          </a:p>
          <a:p>
            <a:pPr marL="342900" indent="-342900">
              <a:buFont typeface="Wingdings" panose="05000000000000000000" pitchFamily="2" charset="2"/>
              <a:buChar char="Ø"/>
            </a:pPr>
            <a:r>
              <a:rPr lang="pl-PL" sz="2400" b="1" dirty="0" smtClean="0">
                <a:solidFill>
                  <a:srgbClr val="0070C0"/>
                </a:solidFill>
              </a:rPr>
              <a:t>WYJĄTEK: </a:t>
            </a:r>
            <a:r>
              <a:rPr lang="pl-PL" sz="2400" dirty="0" smtClean="0"/>
              <a:t>gdy zostało zgłoszone zdanie odrębne</a:t>
            </a:r>
          </a:p>
          <a:p>
            <a:endParaRPr lang="pl-PL" sz="2000" dirty="0" smtClean="0"/>
          </a:p>
          <a:p>
            <a:pPr marL="342900" indent="-342900">
              <a:buFont typeface="Wingdings" panose="05000000000000000000" pitchFamily="2" charset="2"/>
              <a:buChar char="Ø"/>
            </a:pPr>
            <a:endParaRPr lang="pl-PL" sz="2000" b="1" dirty="0" smtClean="0"/>
          </a:p>
          <a:p>
            <a:pPr marL="342900" indent="-342900">
              <a:buFont typeface="Wingdings" panose="05000000000000000000" pitchFamily="2" charset="2"/>
              <a:buChar char="Ø"/>
            </a:pPr>
            <a:endParaRPr lang="pl-PL" sz="2000" b="1" dirty="0"/>
          </a:p>
          <a:p>
            <a:endParaRPr lang="pl-PL" sz="2000" b="1" dirty="0"/>
          </a:p>
          <a:p>
            <a:endParaRPr lang="pl-PL" sz="2000" b="1" dirty="0" smtClean="0"/>
          </a:p>
          <a:p>
            <a:endParaRPr lang="pl-PL" sz="2000" b="1" dirty="0"/>
          </a:p>
          <a:p>
            <a:r>
              <a:rPr lang="pl-PL" sz="2000" b="1" dirty="0" smtClean="0"/>
              <a:t>art. 114 § </a:t>
            </a:r>
            <a:r>
              <a:rPr lang="pl-PL" sz="2000" b="1" dirty="0"/>
              <a:t>3. </a:t>
            </a:r>
            <a:r>
              <a:rPr lang="pl-PL" sz="2000" dirty="0"/>
              <a:t>Jeżeli ustawa nie wymaga sporządzenia uzasadnienia wraz z wydaniem orzeczenia, w </a:t>
            </a:r>
            <a:r>
              <a:rPr lang="pl-PL" sz="2000" b="1" dirty="0"/>
              <a:t>razie zgłoszenia zdania odrębnego</a:t>
            </a:r>
            <a:r>
              <a:rPr lang="pl-PL" sz="2000" dirty="0"/>
              <a:t>, </a:t>
            </a:r>
            <a:r>
              <a:rPr lang="pl-PL" sz="2000" b="1" dirty="0">
                <a:solidFill>
                  <a:srgbClr val="0070C0"/>
                </a:solidFill>
              </a:rPr>
              <a:t>uzasadnienie należy sporządzić </a:t>
            </a:r>
            <a:r>
              <a:rPr lang="pl-PL" sz="2000" b="1" u="sng" dirty="0">
                <a:solidFill>
                  <a:srgbClr val="0070C0"/>
                </a:solidFill>
              </a:rPr>
              <a:t>z urzędu </a:t>
            </a:r>
            <a:r>
              <a:rPr lang="pl-PL" sz="2000" b="1" dirty="0">
                <a:solidFill>
                  <a:srgbClr val="0070C0"/>
                </a:solidFill>
              </a:rPr>
              <a:t>w terminie 7 dni od wydania orzeczenia</a:t>
            </a:r>
            <a:r>
              <a:rPr lang="pl-PL" sz="2000" dirty="0"/>
              <a:t>, </a:t>
            </a:r>
            <a:r>
              <a:rPr lang="pl-PL" sz="2000" b="1" dirty="0"/>
              <a:t>a składający zdanie odrębne dołącza w ciągu następnych 7 dni jego uzasadnienie; obowiązek ten nie dotyczy ławnika</a:t>
            </a:r>
          </a:p>
        </p:txBody>
      </p:sp>
      <p:sp>
        <p:nvSpPr>
          <p:cNvPr id="3" name="Strzałka w dół 2"/>
          <p:cNvSpPr/>
          <p:nvPr/>
        </p:nvSpPr>
        <p:spPr>
          <a:xfrm>
            <a:off x="4087368" y="1556792"/>
            <a:ext cx="484632" cy="15967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2904398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64704"/>
          </a:xfrm>
        </p:spPr>
        <p:txBody>
          <a:bodyPr/>
          <a:lstStyle/>
          <a:p>
            <a:r>
              <a:rPr lang="pl-PL" sz="3200" dirty="0" smtClean="0"/>
              <a:t>Uzasadnienie wyroków sądu </a:t>
            </a:r>
            <a:r>
              <a:rPr lang="pl-PL" sz="4400" dirty="0" smtClean="0"/>
              <a:t>II </a:t>
            </a:r>
            <a:r>
              <a:rPr lang="pl-PL" sz="3200" dirty="0" smtClean="0"/>
              <a:t>instancji</a:t>
            </a:r>
            <a:endParaRPr lang="pl-PL" sz="3200" dirty="0"/>
          </a:p>
        </p:txBody>
      </p:sp>
      <p:sp>
        <p:nvSpPr>
          <p:cNvPr id="3" name="Symbol zastępczy zawartości 2"/>
          <p:cNvSpPr>
            <a:spLocks noGrp="1"/>
          </p:cNvSpPr>
          <p:nvPr>
            <p:ph idx="1"/>
          </p:nvPr>
        </p:nvSpPr>
        <p:spPr>
          <a:xfrm>
            <a:off x="457200" y="908720"/>
            <a:ext cx="8229600" cy="5217445"/>
          </a:xfrm>
        </p:spPr>
        <p:txBody>
          <a:bodyPr>
            <a:normAutofit lnSpcReduction="10000"/>
          </a:bodyPr>
          <a:lstStyle/>
          <a:p>
            <a:pPr marL="0" indent="0">
              <a:buNone/>
            </a:pPr>
            <a:r>
              <a:rPr lang="pl-PL" sz="3000" b="1" dirty="0">
                <a:solidFill>
                  <a:srgbClr val="0070C0"/>
                </a:solidFill>
                <a:latin typeface="+mn-lt"/>
              </a:rPr>
              <a:t>ZASADA: </a:t>
            </a:r>
            <a:r>
              <a:rPr lang="pl-PL" b="1" dirty="0">
                <a:latin typeface="+mn-lt"/>
              </a:rPr>
              <a:t>Sąd </a:t>
            </a:r>
            <a:r>
              <a:rPr lang="pl-PL" b="1" dirty="0" smtClean="0">
                <a:latin typeface="+mn-lt"/>
              </a:rPr>
              <a:t>II </a:t>
            </a:r>
            <a:r>
              <a:rPr lang="pl-PL" b="1" dirty="0">
                <a:latin typeface="+mn-lt"/>
              </a:rPr>
              <a:t>instancji sporządza uzasadnienie </a:t>
            </a:r>
            <a:r>
              <a:rPr lang="pl-PL" b="1" dirty="0" smtClean="0">
                <a:latin typeface="+mn-lt"/>
              </a:rPr>
              <a:t>z urzędu</a:t>
            </a:r>
          </a:p>
          <a:p>
            <a:pPr marL="0" indent="0">
              <a:buNone/>
            </a:pPr>
            <a:endParaRPr lang="pl-PL" b="1" dirty="0" smtClean="0">
              <a:latin typeface="+mn-lt"/>
            </a:endParaRPr>
          </a:p>
          <a:p>
            <a:pPr marL="0" indent="0">
              <a:buNone/>
            </a:pPr>
            <a:endParaRPr lang="pl-PL" b="1" dirty="0" smtClean="0">
              <a:latin typeface="+mn-lt"/>
            </a:endParaRPr>
          </a:p>
          <a:p>
            <a:pPr marL="0" indent="0">
              <a:buNone/>
            </a:pPr>
            <a:endParaRPr lang="pl-PL" b="1" dirty="0" smtClean="0">
              <a:latin typeface="+mn-lt"/>
            </a:endParaRPr>
          </a:p>
          <a:p>
            <a:pPr marL="0" indent="0">
              <a:buNone/>
            </a:pPr>
            <a:r>
              <a:rPr lang="pl-PL" sz="2000" b="1" dirty="0" smtClean="0">
                <a:solidFill>
                  <a:schemeClr val="tx1">
                    <a:lumMod val="65000"/>
                    <a:lumOff val="35000"/>
                  </a:schemeClr>
                </a:solidFill>
                <a:latin typeface="+mn-lt"/>
              </a:rPr>
              <a:t>art</a:t>
            </a:r>
            <a:r>
              <a:rPr lang="pl-PL" sz="2000" b="1" dirty="0">
                <a:solidFill>
                  <a:schemeClr val="tx1">
                    <a:lumMod val="65000"/>
                    <a:lumOff val="35000"/>
                  </a:schemeClr>
                </a:solidFill>
                <a:latin typeface="+mn-lt"/>
              </a:rPr>
              <a:t>. </a:t>
            </a:r>
            <a:r>
              <a:rPr lang="pl-PL" sz="2000" b="1" dirty="0" smtClean="0">
                <a:solidFill>
                  <a:schemeClr val="tx1">
                    <a:lumMod val="65000"/>
                    <a:lumOff val="35000"/>
                  </a:schemeClr>
                </a:solidFill>
                <a:latin typeface="+mn-lt"/>
              </a:rPr>
              <a:t>457</a:t>
            </a:r>
            <a:r>
              <a:rPr lang="pl-PL" sz="2000" b="1" dirty="0">
                <a:solidFill>
                  <a:schemeClr val="tx1">
                    <a:lumMod val="65000"/>
                    <a:lumOff val="35000"/>
                  </a:schemeClr>
                </a:solidFill>
                <a:latin typeface="+mn-lt"/>
              </a:rPr>
              <a:t> </a:t>
            </a:r>
            <a:r>
              <a:rPr lang="pl-PL" sz="2000" b="1" dirty="0" smtClean="0">
                <a:solidFill>
                  <a:schemeClr val="tx1">
                    <a:lumMod val="65000"/>
                    <a:lumOff val="35000"/>
                  </a:schemeClr>
                </a:solidFill>
                <a:latin typeface="+mn-lt"/>
              </a:rPr>
              <a:t>§ </a:t>
            </a:r>
            <a:r>
              <a:rPr lang="pl-PL" sz="2000" b="1" dirty="0">
                <a:solidFill>
                  <a:schemeClr val="tx1">
                    <a:lumMod val="65000"/>
                    <a:lumOff val="35000"/>
                  </a:schemeClr>
                </a:solidFill>
                <a:latin typeface="+mn-lt"/>
              </a:rPr>
              <a:t>1</a:t>
            </a:r>
            <a:r>
              <a:rPr lang="pl-PL" sz="2000" dirty="0">
                <a:solidFill>
                  <a:schemeClr val="tx1">
                    <a:lumMod val="65000"/>
                    <a:lumOff val="35000"/>
                  </a:schemeClr>
                </a:solidFill>
                <a:latin typeface="+mn-lt"/>
              </a:rPr>
              <a:t>. Uzasadnienie wyroku sporządza się </a:t>
            </a:r>
            <a:r>
              <a:rPr lang="pl-PL" sz="2000" b="1" dirty="0">
                <a:solidFill>
                  <a:schemeClr val="tx2"/>
                </a:solidFill>
                <a:latin typeface="+mn-lt"/>
              </a:rPr>
              <a:t>z urzędu w terminie 14 dni.</a:t>
            </a:r>
            <a:endParaRPr lang="pl-PL" sz="2000" b="1" dirty="0" smtClean="0">
              <a:solidFill>
                <a:schemeClr val="tx2"/>
              </a:solidFill>
              <a:latin typeface="+mn-lt"/>
            </a:endParaRPr>
          </a:p>
          <a:p>
            <a:pPr marL="0" indent="0">
              <a:buNone/>
            </a:pPr>
            <a:endParaRPr lang="pl-PL" dirty="0">
              <a:latin typeface="+mn-lt"/>
            </a:endParaRPr>
          </a:p>
          <a:p>
            <a:pPr marL="0" indent="0">
              <a:buNone/>
            </a:pPr>
            <a:r>
              <a:rPr lang="pl-PL" sz="2600" b="1" dirty="0">
                <a:solidFill>
                  <a:srgbClr val="0070C0"/>
                </a:solidFill>
                <a:latin typeface="+mn-lt"/>
              </a:rPr>
              <a:t>WYJĄTEK</a:t>
            </a:r>
            <a:r>
              <a:rPr lang="pl-PL" sz="2600" b="1" dirty="0" smtClean="0">
                <a:solidFill>
                  <a:srgbClr val="0070C0"/>
                </a:solidFill>
                <a:latin typeface="+mn-lt"/>
              </a:rPr>
              <a:t>: </a:t>
            </a:r>
            <a:r>
              <a:rPr lang="pl-PL" dirty="0" smtClean="0">
                <a:solidFill>
                  <a:schemeClr val="tx1">
                    <a:lumMod val="65000"/>
                    <a:lumOff val="35000"/>
                  </a:schemeClr>
                </a:solidFill>
                <a:latin typeface="+mn-lt"/>
              </a:rPr>
              <a:t>gdy sąd odwoławczy zmienia lub utrzymuje zaskarżony wyrok w mocy</a:t>
            </a:r>
          </a:p>
          <a:p>
            <a:pPr marL="0" indent="0">
              <a:buNone/>
            </a:pPr>
            <a:endParaRPr lang="pl-PL" dirty="0" smtClean="0">
              <a:solidFill>
                <a:schemeClr val="tx1">
                  <a:lumMod val="65000"/>
                  <a:lumOff val="35000"/>
                </a:schemeClr>
              </a:solidFill>
              <a:latin typeface="+mn-lt"/>
            </a:endParaRPr>
          </a:p>
          <a:p>
            <a:pPr marL="0" indent="0">
              <a:buNone/>
            </a:pPr>
            <a:endParaRPr lang="pl-PL" dirty="0" smtClean="0">
              <a:solidFill>
                <a:schemeClr val="tx1">
                  <a:lumMod val="65000"/>
                  <a:lumOff val="35000"/>
                </a:schemeClr>
              </a:solidFill>
              <a:latin typeface="+mn-lt"/>
            </a:endParaRPr>
          </a:p>
          <a:p>
            <a:pPr marL="0" indent="0">
              <a:buNone/>
            </a:pPr>
            <a:r>
              <a:rPr lang="pl-PL" sz="2000" dirty="0">
                <a:solidFill>
                  <a:schemeClr val="tx1">
                    <a:lumMod val="65000"/>
                    <a:lumOff val="35000"/>
                  </a:schemeClr>
                </a:solidFill>
                <a:latin typeface="+mn-lt"/>
              </a:rPr>
              <a:t>a</a:t>
            </a:r>
            <a:r>
              <a:rPr lang="pl-PL" sz="2000" dirty="0" smtClean="0">
                <a:solidFill>
                  <a:schemeClr val="tx1">
                    <a:lumMod val="65000"/>
                    <a:lumOff val="35000"/>
                  </a:schemeClr>
                </a:solidFill>
                <a:latin typeface="+mn-lt"/>
              </a:rPr>
              <a:t>rt. 457§ </a:t>
            </a:r>
            <a:r>
              <a:rPr lang="pl-PL" sz="2000" dirty="0">
                <a:solidFill>
                  <a:schemeClr val="tx1">
                    <a:lumMod val="65000"/>
                    <a:lumOff val="35000"/>
                  </a:schemeClr>
                </a:solidFill>
                <a:latin typeface="+mn-lt"/>
              </a:rPr>
              <a:t>2</a:t>
            </a:r>
            <a:r>
              <a:rPr lang="pl-PL" sz="2000" b="1" dirty="0">
                <a:solidFill>
                  <a:schemeClr val="tx1">
                    <a:lumMod val="65000"/>
                    <a:lumOff val="35000"/>
                  </a:schemeClr>
                </a:solidFill>
                <a:latin typeface="+mn-lt"/>
              </a:rPr>
              <a:t>. </a:t>
            </a:r>
            <a:r>
              <a:rPr lang="pl-PL" sz="2000" dirty="0">
                <a:solidFill>
                  <a:schemeClr val="tx1">
                    <a:lumMod val="65000"/>
                    <a:lumOff val="35000"/>
                  </a:schemeClr>
                </a:solidFill>
                <a:latin typeface="+mn-lt"/>
              </a:rPr>
              <a:t>Jeżeli sąd </a:t>
            </a:r>
            <a:r>
              <a:rPr lang="pl-PL" sz="2000" b="1" dirty="0">
                <a:solidFill>
                  <a:schemeClr val="tx1">
                    <a:lumMod val="65000"/>
                    <a:lumOff val="35000"/>
                  </a:schemeClr>
                </a:solidFill>
                <a:latin typeface="+mn-lt"/>
              </a:rPr>
              <a:t>zmienia lub utrzymuje zaskarżony wyrok w mocy, </a:t>
            </a:r>
            <a:r>
              <a:rPr lang="pl-PL" sz="2000" b="1" dirty="0">
                <a:solidFill>
                  <a:srgbClr val="0070C0"/>
                </a:solidFill>
                <a:latin typeface="+mn-lt"/>
              </a:rPr>
              <a:t>uzasadnienie sporządza się na wniosek strony</a:t>
            </a:r>
            <a:r>
              <a:rPr lang="pl-PL" sz="2000" b="1" dirty="0">
                <a:solidFill>
                  <a:schemeClr val="tx1">
                    <a:lumMod val="65000"/>
                    <a:lumOff val="35000"/>
                  </a:schemeClr>
                </a:solidFill>
                <a:latin typeface="+mn-lt"/>
              </a:rPr>
              <a:t>, </a:t>
            </a:r>
            <a:r>
              <a:rPr lang="pl-PL" sz="2000" b="1" dirty="0">
                <a:solidFill>
                  <a:srgbClr val="00B050"/>
                </a:solidFill>
                <a:latin typeface="+mn-lt"/>
              </a:rPr>
              <a:t>chyba że zostało złożone zdanie odrębne</a:t>
            </a:r>
            <a:r>
              <a:rPr lang="pl-PL" sz="2000" b="1" dirty="0">
                <a:solidFill>
                  <a:schemeClr val="tx1">
                    <a:lumMod val="65000"/>
                    <a:lumOff val="35000"/>
                  </a:schemeClr>
                </a:solidFill>
                <a:latin typeface="+mn-lt"/>
              </a:rPr>
              <a:t>. Przepisy art. 422 i art. 423 stosuje się odpowiednio.</a:t>
            </a:r>
            <a:endParaRPr lang="pl-PL" sz="2000" dirty="0">
              <a:solidFill>
                <a:schemeClr val="tx1">
                  <a:lumMod val="65000"/>
                  <a:lumOff val="35000"/>
                </a:schemeClr>
              </a:solidFill>
              <a:latin typeface="+mn-lt"/>
            </a:endParaRPr>
          </a:p>
        </p:txBody>
      </p:sp>
      <p:sp>
        <p:nvSpPr>
          <p:cNvPr id="4" name="Strzałka w dół 3"/>
          <p:cNvSpPr/>
          <p:nvPr/>
        </p:nvSpPr>
        <p:spPr>
          <a:xfrm>
            <a:off x="3779912" y="134076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Strzałka w dół 4"/>
          <p:cNvSpPr/>
          <p:nvPr/>
        </p:nvSpPr>
        <p:spPr>
          <a:xfrm>
            <a:off x="3779912" y="40770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2396508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08720"/>
          </a:xfrm>
        </p:spPr>
        <p:txBody>
          <a:bodyPr/>
          <a:lstStyle/>
          <a:p>
            <a:r>
              <a:rPr lang="pl-PL" sz="2800" dirty="0" smtClean="0"/>
              <a:t>Czynności procesowe – pojęcie i rodzaje</a:t>
            </a:r>
            <a:endParaRPr lang="pl-PL" sz="2800" dirty="0"/>
          </a:p>
        </p:txBody>
      </p:sp>
      <p:sp>
        <p:nvSpPr>
          <p:cNvPr id="3" name="Symbol zastępczy zawartości 2"/>
          <p:cNvSpPr>
            <a:spLocks noGrp="1"/>
          </p:cNvSpPr>
          <p:nvPr>
            <p:ph idx="1"/>
          </p:nvPr>
        </p:nvSpPr>
        <p:spPr>
          <a:xfrm>
            <a:off x="457200" y="908722"/>
            <a:ext cx="8229600" cy="5217443"/>
          </a:xfrm>
        </p:spPr>
        <p:txBody>
          <a:bodyPr>
            <a:normAutofit lnSpcReduction="10000"/>
          </a:bodyPr>
          <a:lstStyle/>
          <a:p>
            <a:pPr marL="0" indent="0">
              <a:buNone/>
            </a:pPr>
            <a:r>
              <a:rPr lang="pl-PL" sz="1800" b="1" dirty="0" smtClean="0"/>
              <a:t>Czynności procesowe </a:t>
            </a:r>
            <a:r>
              <a:rPr lang="pl-PL" sz="1800" dirty="0" smtClean="0"/>
              <a:t>to uregulowane w przepisach prawa zachowania organu procesowego lub uczestnika procesu zmierzające do wywołania określonych skutków prawnych</a:t>
            </a:r>
            <a:r>
              <a:rPr lang="pl-PL" sz="1600" dirty="0" smtClean="0"/>
              <a:t>.</a:t>
            </a:r>
          </a:p>
          <a:p>
            <a:pPr marL="0" indent="0">
              <a:buNone/>
            </a:pPr>
            <a:endParaRPr lang="pl-PL" sz="1600" dirty="0"/>
          </a:p>
          <a:p>
            <a:pPr marL="0" indent="0">
              <a:buNone/>
            </a:pPr>
            <a:r>
              <a:rPr lang="pl-PL" sz="1800" dirty="0" smtClean="0"/>
              <a:t>Regulacja kodeksowa:</a:t>
            </a:r>
          </a:p>
          <a:p>
            <a:pPr marL="0" indent="0">
              <a:buNone/>
            </a:pPr>
            <a:r>
              <a:rPr lang="pl-PL" sz="1800" dirty="0" smtClean="0"/>
              <a:t>Uregulowane zbiorczo w Dziale V k.p.k. (art. 92 – 166 k.p.k.):</a:t>
            </a:r>
          </a:p>
          <a:p>
            <a:pPr>
              <a:buFont typeface="Wingdings" panose="05000000000000000000" pitchFamily="2" charset="2"/>
              <a:buChar char="Ø"/>
            </a:pPr>
            <a:r>
              <a:rPr lang="pl-PL" sz="1800" dirty="0"/>
              <a:t>Rozdział </a:t>
            </a:r>
            <a:r>
              <a:rPr lang="pl-PL" sz="1800" dirty="0" smtClean="0"/>
              <a:t>11 - Orzeczenia</a:t>
            </a:r>
            <a:r>
              <a:rPr lang="pl-PL" sz="1800" dirty="0"/>
              <a:t>, zarządzenia i </a:t>
            </a:r>
            <a:r>
              <a:rPr lang="pl-PL" sz="1800" dirty="0" smtClean="0"/>
              <a:t>polecenia</a:t>
            </a:r>
          </a:p>
          <a:p>
            <a:pPr>
              <a:buFont typeface="Wingdings" panose="05000000000000000000" pitchFamily="2" charset="2"/>
              <a:buChar char="Ø"/>
            </a:pPr>
            <a:r>
              <a:rPr lang="pl-PL" sz="1800" dirty="0"/>
              <a:t>Rozdział </a:t>
            </a:r>
            <a:r>
              <a:rPr lang="pl-PL" sz="1800" dirty="0" smtClean="0"/>
              <a:t>12 - Narada </a:t>
            </a:r>
            <a:r>
              <a:rPr lang="pl-PL" sz="1800" dirty="0"/>
              <a:t>i </a:t>
            </a:r>
            <a:r>
              <a:rPr lang="pl-PL" sz="1800" dirty="0" smtClean="0"/>
              <a:t>głosowanie</a:t>
            </a:r>
          </a:p>
          <a:p>
            <a:pPr>
              <a:buFont typeface="Wingdings" panose="05000000000000000000" pitchFamily="2" charset="2"/>
              <a:buChar char="Ø"/>
            </a:pPr>
            <a:r>
              <a:rPr lang="pl-PL" sz="1800" dirty="0"/>
              <a:t>Rozdział </a:t>
            </a:r>
            <a:r>
              <a:rPr lang="pl-PL" sz="1800" dirty="0" smtClean="0"/>
              <a:t>13 - Porządek </a:t>
            </a:r>
            <a:r>
              <a:rPr lang="pl-PL" sz="1800" dirty="0"/>
              <a:t>czynności </a:t>
            </a:r>
            <a:r>
              <a:rPr lang="pl-PL" sz="1800" dirty="0" smtClean="0"/>
              <a:t>procesowych</a:t>
            </a:r>
          </a:p>
          <a:p>
            <a:pPr>
              <a:buFont typeface="Wingdings" panose="05000000000000000000" pitchFamily="2" charset="2"/>
              <a:buChar char="Ø"/>
            </a:pPr>
            <a:r>
              <a:rPr lang="pl-PL" sz="1800" dirty="0"/>
              <a:t>Rozdział </a:t>
            </a:r>
            <a:r>
              <a:rPr lang="pl-PL" sz="1800" dirty="0" smtClean="0"/>
              <a:t>14 - Terminy</a:t>
            </a:r>
          </a:p>
          <a:p>
            <a:pPr>
              <a:buFont typeface="Wingdings" panose="05000000000000000000" pitchFamily="2" charset="2"/>
              <a:buChar char="Ø"/>
            </a:pPr>
            <a:r>
              <a:rPr lang="pl-PL" sz="1800" dirty="0"/>
              <a:t>Rozdział </a:t>
            </a:r>
            <a:r>
              <a:rPr lang="pl-PL" sz="1800" dirty="0" smtClean="0"/>
              <a:t>15 - Doręczenia</a:t>
            </a:r>
          </a:p>
          <a:p>
            <a:pPr>
              <a:buFont typeface="Wingdings" panose="05000000000000000000" pitchFamily="2" charset="2"/>
              <a:buChar char="Ø"/>
            </a:pPr>
            <a:r>
              <a:rPr lang="pl-PL" sz="1800" dirty="0"/>
              <a:t>Rozdział </a:t>
            </a:r>
            <a:r>
              <a:rPr lang="pl-PL" sz="1800" dirty="0" smtClean="0"/>
              <a:t>16 - Protokoły</a:t>
            </a:r>
          </a:p>
          <a:p>
            <a:pPr>
              <a:buFont typeface="Wingdings" panose="05000000000000000000" pitchFamily="2" charset="2"/>
              <a:buChar char="Ø"/>
            </a:pPr>
            <a:r>
              <a:rPr lang="pl-PL" sz="1800" dirty="0"/>
              <a:t>Rozdział </a:t>
            </a:r>
            <a:r>
              <a:rPr lang="pl-PL" sz="1800" dirty="0" smtClean="0"/>
              <a:t>17 - Przeglądanie </a:t>
            </a:r>
            <a:r>
              <a:rPr lang="pl-PL" sz="1800" dirty="0"/>
              <a:t>akt i sporządzanie </a:t>
            </a:r>
            <a:r>
              <a:rPr lang="pl-PL" sz="1800" dirty="0" smtClean="0"/>
              <a:t>odpisów</a:t>
            </a:r>
          </a:p>
          <a:p>
            <a:pPr>
              <a:buFont typeface="Wingdings" panose="05000000000000000000" pitchFamily="2" charset="2"/>
              <a:buChar char="Ø"/>
            </a:pPr>
            <a:r>
              <a:rPr lang="pl-PL" sz="1800" dirty="0"/>
              <a:t>Rozdział </a:t>
            </a:r>
            <a:r>
              <a:rPr lang="pl-PL" sz="1800" dirty="0" smtClean="0"/>
              <a:t>18 - Odtworzenie </a:t>
            </a:r>
            <a:r>
              <a:rPr lang="pl-PL" sz="1800" dirty="0"/>
              <a:t>zaginionych lub zniszczonych </a:t>
            </a:r>
            <a:r>
              <a:rPr lang="pl-PL" sz="1600" dirty="0"/>
              <a:t>akt</a:t>
            </a:r>
          </a:p>
        </p:txBody>
      </p:sp>
    </p:spTree>
    <p:extLst>
      <p:ext uri="{BB962C8B-B14F-4D97-AF65-F5344CB8AC3E}">
        <p14:creationId xmlns:p14="http://schemas.microsoft.com/office/powerpoint/2010/main" val="4183116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5265"/>
            <a:ext cx="8229600" cy="861977"/>
          </a:xfrm>
        </p:spPr>
        <p:txBody>
          <a:bodyPr/>
          <a:lstStyle/>
          <a:p>
            <a:r>
              <a:rPr lang="pl-PL" sz="2000" dirty="0" smtClean="0"/>
              <a:t>Uzasadnianie wyroków – wyroki wymagające uzasadnienia</a:t>
            </a:r>
            <a:endParaRPr lang="pl-PL" sz="2000" dirty="0"/>
          </a:p>
        </p:txBody>
      </p:sp>
      <p:sp>
        <p:nvSpPr>
          <p:cNvPr id="3" name="Symbol zastępczy tekstu 2"/>
          <p:cNvSpPr>
            <a:spLocks noGrp="1"/>
          </p:cNvSpPr>
          <p:nvPr>
            <p:ph type="body" idx="1"/>
          </p:nvPr>
        </p:nvSpPr>
        <p:spPr>
          <a:xfrm>
            <a:off x="467544" y="908720"/>
            <a:ext cx="4040188" cy="609600"/>
          </a:xfrm>
        </p:spPr>
        <p:txBody>
          <a:bodyPr/>
          <a:lstStyle/>
          <a:p>
            <a:r>
              <a:rPr lang="pl-PL" b="1" dirty="0" smtClean="0"/>
              <a:t>Z urzędu</a:t>
            </a:r>
            <a:endParaRPr lang="pl-PL" b="1" dirty="0"/>
          </a:p>
        </p:txBody>
      </p:sp>
      <p:sp>
        <p:nvSpPr>
          <p:cNvPr id="5" name="Symbol zastępczy zawartości 4"/>
          <p:cNvSpPr>
            <a:spLocks noGrp="1"/>
          </p:cNvSpPr>
          <p:nvPr>
            <p:ph sz="half" idx="2"/>
          </p:nvPr>
        </p:nvSpPr>
        <p:spPr>
          <a:xfrm>
            <a:off x="458344" y="1531592"/>
            <a:ext cx="4041648" cy="3913632"/>
          </a:xfrm>
        </p:spPr>
        <p:txBody>
          <a:bodyPr>
            <a:normAutofit/>
          </a:bodyPr>
          <a:lstStyle/>
          <a:p>
            <a:pPr marL="457200" indent="-457200">
              <a:buAutoNum type="arabicPeriod"/>
            </a:pPr>
            <a:r>
              <a:rPr lang="pl-PL" sz="1800" dirty="0" smtClean="0"/>
              <a:t>Wyroki kasacyjne</a:t>
            </a:r>
          </a:p>
          <a:p>
            <a:pPr marL="457200" indent="-457200">
              <a:buAutoNum type="arabicPeriod"/>
            </a:pPr>
            <a:r>
              <a:rPr lang="pl-PL" sz="1800" dirty="0" smtClean="0"/>
              <a:t>Wyrok sądu I instancji, w którym zgłoszono zdanie odrębne</a:t>
            </a:r>
          </a:p>
          <a:p>
            <a:pPr marL="457200" indent="-457200">
              <a:buAutoNum type="arabicPeriod"/>
            </a:pPr>
            <a:r>
              <a:rPr lang="pl-PL" sz="1800" dirty="0" smtClean="0"/>
              <a:t>Wyrok sądu II instancji, o ile nie jest to wyrok zmieniający lub utrzymujący w mocy wyrok sądu I instancji</a:t>
            </a:r>
          </a:p>
          <a:p>
            <a:pPr marL="457200" indent="-457200">
              <a:buAutoNum type="arabicPeriod"/>
            </a:pPr>
            <a:r>
              <a:rPr lang="pl-PL" sz="1800" dirty="0" smtClean="0"/>
              <a:t>Wyrok sądu II instancji zmieniający lub utrzymujący w mocy wyrok sądu I instancji, co do którego zostało zgłoszone zdanie odrębne</a:t>
            </a:r>
            <a:endParaRPr lang="pl-PL" sz="1800" dirty="0"/>
          </a:p>
        </p:txBody>
      </p:sp>
      <p:sp>
        <p:nvSpPr>
          <p:cNvPr id="4" name="Symbol zastępczy tekstu 3"/>
          <p:cNvSpPr>
            <a:spLocks noGrp="1"/>
          </p:cNvSpPr>
          <p:nvPr>
            <p:ph type="body" sz="quarter" idx="3"/>
          </p:nvPr>
        </p:nvSpPr>
        <p:spPr>
          <a:xfrm>
            <a:off x="4644008" y="908720"/>
            <a:ext cx="4041775" cy="609600"/>
          </a:xfrm>
        </p:spPr>
        <p:txBody>
          <a:bodyPr/>
          <a:lstStyle/>
          <a:p>
            <a:r>
              <a:rPr lang="pl-PL" b="1" dirty="0" smtClean="0"/>
              <a:t>Na wniosek</a:t>
            </a:r>
            <a:endParaRPr lang="pl-PL" b="1" dirty="0"/>
          </a:p>
        </p:txBody>
      </p:sp>
      <p:sp>
        <p:nvSpPr>
          <p:cNvPr id="6" name="Symbol zastępczy zawartości 5"/>
          <p:cNvSpPr>
            <a:spLocks noGrp="1"/>
          </p:cNvSpPr>
          <p:nvPr>
            <p:ph sz="quarter" idx="4"/>
          </p:nvPr>
        </p:nvSpPr>
        <p:spPr>
          <a:xfrm>
            <a:off x="4693294" y="1532037"/>
            <a:ext cx="4041648" cy="3913187"/>
          </a:xfrm>
        </p:spPr>
        <p:txBody>
          <a:bodyPr>
            <a:normAutofit/>
          </a:bodyPr>
          <a:lstStyle/>
          <a:p>
            <a:pPr marL="457200" indent="-457200">
              <a:buAutoNum type="arabicPeriod"/>
            </a:pPr>
            <a:r>
              <a:rPr lang="pl-PL" sz="1800" dirty="0" smtClean="0"/>
              <a:t>Wyrok sadu I instancji, o ile nie zgłoszono zdania odrębnego</a:t>
            </a:r>
          </a:p>
          <a:p>
            <a:pPr marL="457200" indent="-457200">
              <a:buAutoNum type="arabicPeriod"/>
            </a:pPr>
            <a:r>
              <a:rPr lang="pl-PL" sz="1800" dirty="0" smtClean="0"/>
              <a:t>Wyrok sądu II instancji zmieniający lub utrzymujący w mocy wyrok sądu I instancji, o ile nie zostało zgłoszone zdanie odrębne</a:t>
            </a:r>
            <a:endParaRPr lang="pl-PL" sz="1800" dirty="0"/>
          </a:p>
        </p:txBody>
      </p:sp>
      <p:sp>
        <p:nvSpPr>
          <p:cNvPr id="7" name="pole tekstowe 6"/>
          <p:cNvSpPr txBox="1"/>
          <p:nvPr/>
        </p:nvSpPr>
        <p:spPr>
          <a:xfrm>
            <a:off x="408818" y="5062886"/>
            <a:ext cx="8568952" cy="1077218"/>
          </a:xfrm>
          <a:prstGeom prst="rect">
            <a:avLst/>
          </a:prstGeom>
          <a:noFill/>
        </p:spPr>
        <p:txBody>
          <a:bodyPr wrap="square" rtlCol="0">
            <a:spAutoFit/>
          </a:bodyPr>
          <a:lstStyle/>
          <a:p>
            <a:r>
              <a:rPr lang="pl-PL" sz="1600" b="1" dirty="0" smtClean="0"/>
              <a:t>Nie wymagają uzasadnienia </a:t>
            </a:r>
            <a:r>
              <a:rPr lang="pl-PL" sz="1600" dirty="0" smtClean="0"/>
              <a:t>wyroki, co do których złożono wniosek o uzasadnienie w części odnoszącej się tylko do niektórych oskarżonych, </a:t>
            </a:r>
            <a:r>
              <a:rPr lang="pl-PL" sz="1600" dirty="0"/>
              <a:t>do niektórych czynów, których popełnienie oskarżyciel zarzucił oskarżonemu, bądź też jedynie do rozstrzygnięcia o karze i o innych konsekwencjach prawnych czynu </a:t>
            </a:r>
            <a:r>
              <a:rPr lang="pl-PL" sz="1600" dirty="0" smtClean="0"/>
              <a:t>- w pozostałym zakresie (art. </a:t>
            </a:r>
            <a:r>
              <a:rPr lang="pl-PL" sz="1600" dirty="0"/>
              <a:t>423 § </a:t>
            </a:r>
            <a:r>
              <a:rPr lang="pl-PL" sz="1600" dirty="0" smtClean="0"/>
              <a:t>1a k.p.k.)</a:t>
            </a:r>
            <a:endParaRPr lang="pl-PL" sz="1600" dirty="0"/>
          </a:p>
        </p:txBody>
      </p:sp>
    </p:spTree>
    <p:extLst>
      <p:ext uri="{BB962C8B-B14F-4D97-AF65-F5344CB8AC3E}">
        <p14:creationId xmlns:p14="http://schemas.microsoft.com/office/powerpoint/2010/main" val="2547193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836712"/>
          </a:xfrm>
        </p:spPr>
        <p:txBody>
          <a:bodyPr/>
          <a:lstStyle/>
          <a:p>
            <a:r>
              <a:rPr lang="pl-PL" dirty="0" smtClean="0"/>
              <a:t>Zwróć uwagę!</a:t>
            </a:r>
            <a:endParaRPr lang="pl-PL" dirty="0"/>
          </a:p>
        </p:txBody>
      </p:sp>
      <p:sp>
        <p:nvSpPr>
          <p:cNvPr id="3" name="Symbol zastępczy zawartości 2"/>
          <p:cNvSpPr>
            <a:spLocks noGrp="1"/>
          </p:cNvSpPr>
          <p:nvPr>
            <p:ph idx="1"/>
          </p:nvPr>
        </p:nvSpPr>
        <p:spPr>
          <a:xfrm>
            <a:off x="457200" y="1340769"/>
            <a:ext cx="8229600" cy="4104456"/>
          </a:xfrm>
        </p:spPr>
        <p:txBody>
          <a:bodyPr>
            <a:normAutofit/>
          </a:bodyPr>
          <a:lstStyle/>
          <a:p>
            <a:pPr marL="0" indent="0">
              <a:buNone/>
            </a:pPr>
            <a:r>
              <a:rPr lang="pl-PL" sz="2000" dirty="0">
                <a:solidFill>
                  <a:schemeClr val="tx1"/>
                </a:solidFill>
                <a:latin typeface="+mn-lt"/>
              </a:rPr>
              <a:t>Art. 422. § 1. </a:t>
            </a:r>
            <a:r>
              <a:rPr lang="pl-PL" sz="2000" dirty="0" smtClean="0">
                <a:solidFill>
                  <a:schemeClr val="tx1"/>
                </a:solidFill>
                <a:latin typeface="+mn-lt"/>
              </a:rPr>
              <a:t>W </a:t>
            </a:r>
            <a:r>
              <a:rPr lang="pl-PL" sz="2000" b="1" dirty="0">
                <a:solidFill>
                  <a:srgbClr val="FF0000"/>
                </a:solidFill>
                <a:latin typeface="+mn-lt"/>
              </a:rPr>
              <a:t>terminie zawitym </a:t>
            </a:r>
            <a:r>
              <a:rPr lang="pl-PL" sz="2800" b="1" dirty="0">
                <a:solidFill>
                  <a:srgbClr val="FF0000"/>
                </a:solidFill>
                <a:latin typeface="+mn-lt"/>
              </a:rPr>
              <a:t>7 </a:t>
            </a:r>
            <a:r>
              <a:rPr lang="pl-PL" sz="2800" b="1" dirty="0" smtClean="0">
                <a:solidFill>
                  <a:srgbClr val="FF0000"/>
                </a:solidFill>
                <a:latin typeface="+mn-lt"/>
              </a:rPr>
              <a:t>dni </a:t>
            </a:r>
            <a:r>
              <a:rPr lang="pl-PL" sz="2000" dirty="0" smtClean="0">
                <a:solidFill>
                  <a:schemeClr val="tx1"/>
                </a:solidFill>
                <a:latin typeface="+mn-lt"/>
              </a:rPr>
              <a:t>od </a:t>
            </a:r>
            <a:r>
              <a:rPr lang="pl-PL" sz="2000" dirty="0">
                <a:solidFill>
                  <a:schemeClr val="tx1"/>
                </a:solidFill>
                <a:latin typeface="+mn-lt"/>
              </a:rPr>
              <a:t>daty ogłoszenia, a gdy ustawa przewiduje doręczenie wyroku, od daty jego doręczenia, strona, a w wypadku wyroku warunkowo umarzającego postępowanie, wydanego na posiedzeniu, także pokrzywdzony, mogą złożyć wniosek o sporządzenie na piśmie i doręczenie uzasadnienia </a:t>
            </a:r>
            <a:r>
              <a:rPr lang="pl-PL" sz="2000" dirty="0" smtClean="0">
                <a:solidFill>
                  <a:schemeClr val="tx1"/>
                </a:solidFill>
                <a:latin typeface="+mn-lt"/>
              </a:rPr>
              <a:t>wyroku. </a:t>
            </a:r>
            <a:r>
              <a:rPr lang="pl-PL" sz="2800" b="1" u="sng" dirty="0">
                <a:solidFill>
                  <a:schemeClr val="tx1"/>
                </a:solidFill>
                <a:latin typeface="+mn-lt"/>
              </a:rPr>
              <a:t>Sporządzenie uzasadnienia z urzędu nie zwalnia strony, wymienionego podmiotu oraz pokrzywdzonego </a:t>
            </a:r>
            <a:r>
              <a:rPr lang="pl-PL" sz="2800" b="1" u="sng" dirty="0">
                <a:solidFill>
                  <a:srgbClr val="00B050"/>
                </a:solidFill>
                <a:latin typeface="+mn-lt"/>
              </a:rPr>
              <a:t>od złożenia wniosku o doręczenie uzasadnienia</a:t>
            </a:r>
            <a:r>
              <a:rPr lang="pl-PL" sz="2800" b="1" u="sng" dirty="0">
                <a:solidFill>
                  <a:schemeClr val="tx1"/>
                </a:solidFill>
                <a:latin typeface="+mn-lt"/>
              </a:rPr>
              <a:t>. </a:t>
            </a:r>
            <a:r>
              <a:rPr lang="pl-PL" sz="2000" dirty="0">
                <a:solidFill>
                  <a:schemeClr val="tx1"/>
                </a:solidFill>
                <a:latin typeface="+mn-lt"/>
              </a:rPr>
              <a:t>Wniosek składa się na piśmie. Wniosek niepochodzący od oskarżonego powinien wskazywać tego z oskarżonych, którego dotyczy.</a:t>
            </a:r>
          </a:p>
        </p:txBody>
      </p:sp>
    </p:spTree>
    <p:extLst>
      <p:ext uri="{BB962C8B-B14F-4D97-AF65-F5344CB8AC3E}">
        <p14:creationId xmlns:p14="http://schemas.microsoft.com/office/powerpoint/2010/main" val="3133073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404664"/>
            <a:ext cx="8208912" cy="6001643"/>
          </a:xfrm>
          <a:prstGeom prst="rect">
            <a:avLst/>
          </a:prstGeom>
          <a:noFill/>
        </p:spPr>
        <p:txBody>
          <a:bodyPr wrap="square" rtlCol="0">
            <a:spAutoFit/>
          </a:bodyPr>
          <a:lstStyle/>
          <a:p>
            <a:pPr lvl="2" algn="ctr"/>
            <a:r>
              <a:rPr lang="pl-PL" sz="2400" dirty="0" smtClean="0"/>
              <a:t>Co można zrobić gdy minie 7 dni od ogłoszenia wyroku, a nie złożymy wniosku o uzasadnienie wyroku i doręczenie wyroku wraz z uzasadnieniem?</a:t>
            </a:r>
          </a:p>
          <a:p>
            <a:pPr lvl="2" algn="ctr"/>
            <a:endParaRPr lang="pl-PL" sz="2400" dirty="0"/>
          </a:p>
          <a:p>
            <a:pPr lvl="2" algn="ctr"/>
            <a:endParaRPr lang="pl-PL" sz="2400" dirty="0" smtClean="0"/>
          </a:p>
          <a:p>
            <a:pPr lvl="2" algn="ctr"/>
            <a:r>
              <a:rPr lang="pl-PL" sz="2400" dirty="0" smtClean="0"/>
              <a:t>Termin wniosku o sporządzenie uzasadnienia i doręczenie wyroku z uzasadnieniem ma charakter </a:t>
            </a:r>
            <a:r>
              <a:rPr lang="pl-PL" sz="2400" b="1" dirty="0" smtClean="0">
                <a:solidFill>
                  <a:srgbClr val="00B050"/>
                </a:solidFill>
              </a:rPr>
              <a:t>zawity </a:t>
            </a:r>
          </a:p>
          <a:p>
            <a:pPr lvl="2" algn="ctr"/>
            <a:endParaRPr lang="pl-PL" sz="2400" b="1" dirty="0">
              <a:solidFill>
                <a:srgbClr val="00B050"/>
              </a:solidFill>
            </a:endParaRPr>
          </a:p>
          <a:p>
            <a:pPr lvl="2" algn="ctr"/>
            <a:r>
              <a:rPr lang="pl-PL" sz="2400" b="1" dirty="0" smtClean="0"/>
              <a:t>co oznacza, że</a:t>
            </a:r>
          </a:p>
          <a:p>
            <a:pPr lvl="2" algn="ctr"/>
            <a:endParaRPr lang="pl-PL" sz="2400" b="1" dirty="0"/>
          </a:p>
          <a:p>
            <a:pPr lvl="2" algn="ctr"/>
            <a:endParaRPr lang="pl-PL" sz="2400" b="1" dirty="0" smtClean="0"/>
          </a:p>
          <a:p>
            <a:pPr lvl="2" algn="ctr"/>
            <a:endParaRPr lang="pl-PL" sz="2400" b="1" dirty="0"/>
          </a:p>
          <a:p>
            <a:pPr lvl="2" algn="ctr"/>
            <a:r>
              <a:rPr lang="pl-PL" sz="2400" b="1" dirty="0"/>
              <a:t>m</a:t>
            </a:r>
            <a:r>
              <a:rPr lang="pl-PL" sz="2400" b="1" dirty="0" smtClean="0"/>
              <a:t>ożna złożyć </a:t>
            </a:r>
            <a:r>
              <a:rPr lang="pl-PL" sz="2400" b="1" dirty="0" smtClean="0">
                <a:solidFill>
                  <a:srgbClr val="00B050"/>
                </a:solidFill>
              </a:rPr>
              <a:t>wniosek o przywrócenie terminu</a:t>
            </a:r>
          </a:p>
          <a:p>
            <a:pPr lvl="2" algn="ctr"/>
            <a:endParaRPr lang="pl-PL" sz="2400" b="1" dirty="0"/>
          </a:p>
        </p:txBody>
      </p:sp>
      <p:sp>
        <p:nvSpPr>
          <p:cNvPr id="3" name="Prostokąt 2"/>
          <p:cNvSpPr/>
          <p:nvPr/>
        </p:nvSpPr>
        <p:spPr>
          <a:xfrm>
            <a:off x="323528" y="468856"/>
            <a:ext cx="129614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trzałka w dół 3"/>
          <p:cNvSpPr/>
          <p:nvPr/>
        </p:nvSpPr>
        <p:spPr>
          <a:xfrm>
            <a:off x="4635826" y="1556792"/>
            <a:ext cx="484632" cy="79208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5" name="Strzałka w dół 4"/>
          <p:cNvSpPr/>
          <p:nvPr/>
        </p:nvSpPr>
        <p:spPr>
          <a:xfrm>
            <a:off x="4576663" y="3888389"/>
            <a:ext cx="484632" cy="9784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Tree>
    <p:extLst>
      <p:ext uri="{BB962C8B-B14F-4D97-AF65-F5344CB8AC3E}">
        <p14:creationId xmlns:p14="http://schemas.microsoft.com/office/powerpoint/2010/main" val="604659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836712"/>
          </a:xfrm>
        </p:spPr>
        <p:txBody>
          <a:bodyPr/>
          <a:lstStyle/>
          <a:p>
            <a:pPr algn="l"/>
            <a:r>
              <a:rPr lang="pl-PL" sz="2000" dirty="0"/>
              <a:t>t</a:t>
            </a:r>
            <a:r>
              <a:rPr lang="pl-PL" sz="2000" dirty="0" smtClean="0"/>
              <a:t>ermin zawity                                         wniosek o przywrócenie terminu</a:t>
            </a:r>
            <a:endParaRPr lang="pl-PL" sz="2000" dirty="0"/>
          </a:p>
        </p:txBody>
      </p:sp>
      <p:sp>
        <p:nvSpPr>
          <p:cNvPr id="3" name="Symbol zastępczy zawartości 2"/>
          <p:cNvSpPr>
            <a:spLocks noGrp="1"/>
          </p:cNvSpPr>
          <p:nvPr>
            <p:ph idx="1"/>
          </p:nvPr>
        </p:nvSpPr>
        <p:spPr>
          <a:xfrm>
            <a:off x="457200" y="908720"/>
            <a:ext cx="8229600" cy="5217445"/>
          </a:xfrm>
        </p:spPr>
        <p:txBody>
          <a:bodyPr>
            <a:normAutofit/>
          </a:bodyPr>
          <a:lstStyle/>
          <a:p>
            <a:pPr marL="0" indent="0">
              <a:buNone/>
            </a:pPr>
            <a:endParaRPr lang="pl-PL" sz="2000" dirty="0" smtClean="0">
              <a:latin typeface="+mn-lt"/>
            </a:endParaRPr>
          </a:p>
          <a:p>
            <a:pPr marL="0" indent="0">
              <a:buNone/>
            </a:pPr>
            <a:r>
              <a:rPr lang="pl-PL" sz="2000" dirty="0" smtClean="0">
                <a:latin typeface="+mn-lt"/>
              </a:rPr>
              <a:t>art</a:t>
            </a:r>
            <a:r>
              <a:rPr lang="pl-PL" sz="2000" dirty="0">
                <a:latin typeface="+mn-lt"/>
              </a:rPr>
              <a:t>. 126. § 1. Jeżeli </a:t>
            </a:r>
            <a:r>
              <a:rPr lang="pl-PL" sz="2000" b="1" dirty="0">
                <a:solidFill>
                  <a:srgbClr val="00B050"/>
                </a:solidFill>
                <a:latin typeface="+mn-lt"/>
              </a:rPr>
              <a:t>niedotrzymanie terminu zawitego nastąpiło z przyczyn od strony niezależnych</a:t>
            </a:r>
            <a:r>
              <a:rPr lang="pl-PL" sz="2000" dirty="0">
                <a:latin typeface="+mn-lt"/>
              </a:rPr>
              <a:t>, strona </a:t>
            </a:r>
            <a:r>
              <a:rPr lang="pl-PL" sz="2000" b="1" dirty="0">
                <a:solidFill>
                  <a:srgbClr val="C00000"/>
                </a:solidFill>
                <a:latin typeface="+mn-lt"/>
              </a:rPr>
              <a:t>w zawitym terminie 7 dni od daty ustania przeszkody </a:t>
            </a:r>
            <a:r>
              <a:rPr lang="pl-PL" sz="2000" b="1" dirty="0">
                <a:solidFill>
                  <a:srgbClr val="FFC000"/>
                </a:solidFill>
                <a:latin typeface="+mn-lt"/>
              </a:rPr>
              <a:t>może zgłosić wniosek o przywrócenie terminu</a:t>
            </a:r>
            <a:r>
              <a:rPr lang="pl-PL" sz="2000" dirty="0">
                <a:latin typeface="+mn-lt"/>
              </a:rPr>
              <a:t>, </a:t>
            </a:r>
            <a:r>
              <a:rPr lang="pl-PL" sz="2000" b="1" u="sng" dirty="0">
                <a:latin typeface="+mn-lt"/>
              </a:rPr>
              <a:t>dopełniając jednocześnie czynności, która miała być w terminie wykonana;</a:t>
            </a:r>
            <a:r>
              <a:rPr lang="pl-PL" sz="2000" dirty="0">
                <a:latin typeface="+mn-lt"/>
              </a:rPr>
              <a:t> to samo stosuje się do osób nie będących stronami.</a:t>
            </a:r>
          </a:p>
          <a:p>
            <a:pPr marL="0" indent="0">
              <a:buNone/>
            </a:pPr>
            <a:r>
              <a:rPr lang="pl-PL" sz="2000" dirty="0">
                <a:latin typeface="+mn-lt"/>
              </a:rPr>
              <a:t>§ 2. W kwestii przywrócenia terminu orzeka </a:t>
            </a:r>
            <a:r>
              <a:rPr lang="pl-PL" sz="2000" b="1" dirty="0">
                <a:latin typeface="+mn-lt"/>
              </a:rPr>
              <a:t>postanowieniem organ, przed którym należało dokonać czynności.</a:t>
            </a:r>
          </a:p>
          <a:p>
            <a:pPr marL="0" indent="0">
              <a:buNone/>
            </a:pPr>
            <a:r>
              <a:rPr lang="pl-PL" sz="2000" dirty="0">
                <a:latin typeface="+mn-lt"/>
              </a:rPr>
              <a:t>§ 3. Na odmowę przywrócenia terminu przysługuje </a:t>
            </a:r>
            <a:r>
              <a:rPr lang="pl-PL" sz="2000" b="1" dirty="0">
                <a:latin typeface="+mn-lt"/>
              </a:rPr>
              <a:t>zażalenie</a:t>
            </a:r>
            <a:r>
              <a:rPr lang="pl-PL" sz="2000" dirty="0" smtClean="0">
                <a:latin typeface="+mn-lt"/>
              </a:rPr>
              <a:t>.</a:t>
            </a:r>
          </a:p>
          <a:p>
            <a:pPr marL="0" indent="0">
              <a:buNone/>
            </a:pPr>
            <a:endParaRPr lang="pl-PL" sz="2000" dirty="0">
              <a:latin typeface="+mn-lt"/>
            </a:endParaRPr>
          </a:p>
          <a:p>
            <a:pPr marL="0" indent="0">
              <a:buNone/>
            </a:pPr>
            <a:r>
              <a:rPr lang="pl-PL" sz="2000" dirty="0" smtClean="0">
                <a:latin typeface="+mn-lt"/>
              </a:rPr>
              <a:t>art</a:t>
            </a:r>
            <a:r>
              <a:rPr lang="pl-PL" sz="2000" dirty="0">
                <a:latin typeface="+mn-lt"/>
              </a:rPr>
              <a:t>. 127. Wniosek o przywrócenie terminu </a:t>
            </a:r>
            <a:r>
              <a:rPr lang="pl-PL" sz="2000" b="1" dirty="0">
                <a:solidFill>
                  <a:srgbClr val="C00000"/>
                </a:solidFill>
                <a:latin typeface="+mn-lt"/>
              </a:rPr>
              <a:t>nie wstrzymuje wykonania orzeczenia</a:t>
            </a:r>
            <a:r>
              <a:rPr lang="pl-PL" sz="2000" dirty="0">
                <a:latin typeface="+mn-lt"/>
              </a:rPr>
              <a:t>, jednakże organ, do którego wniosek złożono, lub organ powołany do rozpoznania środka zaskarżenia </a:t>
            </a:r>
            <a:r>
              <a:rPr lang="pl-PL" sz="2000" b="1" dirty="0">
                <a:latin typeface="+mn-lt"/>
              </a:rPr>
              <a:t>może wstrzymać wykonanie orzeczenia</a:t>
            </a:r>
            <a:r>
              <a:rPr lang="pl-PL" sz="2000" dirty="0">
                <a:latin typeface="+mn-lt"/>
              </a:rPr>
              <a:t>; odmowa wstrzymania nie wymaga uzasadnienia.</a:t>
            </a:r>
          </a:p>
        </p:txBody>
      </p:sp>
      <p:sp>
        <p:nvSpPr>
          <p:cNvPr id="4" name="Strzałka w lewo i prawo 3"/>
          <p:cNvSpPr/>
          <p:nvPr/>
        </p:nvSpPr>
        <p:spPr>
          <a:xfrm>
            <a:off x="2279576" y="263860"/>
            <a:ext cx="2364432" cy="428836"/>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cxnSp>
        <p:nvCxnSpPr>
          <p:cNvPr id="6" name="Łącznik prosty ze strzałką 5"/>
          <p:cNvCxnSpPr/>
          <p:nvPr/>
        </p:nvCxnSpPr>
        <p:spPr>
          <a:xfrm flipH="1">
            <a:off x="4211960" y="4869160"/>
            <a:ext cx="1656184" cy="9361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a:off x="2123728" y="5805264"/>
            <a:ext cx="475252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sz="1500" dirty="0" smtClean="0"/>
              <a:t>Wniosek o przywrócenie terminu jest </a:t>
            </a:r>
            <a:r>
              <a:rPr lang="pl-PL" sz="1500" b="1" dirty="0" smtClean="0">
                <a:solidFill>
                  <a:srgbClr val="C00000"/>
                </a:solidFill>
              </a:rPr>
              <a:t>względnie suspensywny</a:t>
            </a:r>
            <a:r>
              <a:rPr lang="pl-PL" sz="1500" b="1" dirty="0" smtClean="0"/>
              <a:t> tzn. jego wniesienie nie wstrzymuje wykonania orzeczenie</a:t>
            </a:r>
            <a:endParaRPr lang="pl-PL" sz="1500" b="1" dirty="0"/>
          </a:p>
        </p:txBody>
      </p:sp>
    </p:spTree>
    <p:extLst>
      <p:ext uri="{BB962C8B-B14F-4D97-AF65-F5344CB8AC3E}">
        <p14:creationId xmlns:p14="http://schemas.microsoft.com/office/powerpoint/2010/main" val="933686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340768"/>
          </a:xfrm>
        </p:spPr>
        <p:txBody>
          <a:bodyPr/>
          <a:lstStyle/>
          <a:p>
            <a:r>
              <a:rPr lang="pl-PL" sz="4000" dirty="0" smtClean="0"/>
              <a:t>A jeśli nie wyrok? </a:t>
            </a:r>
            <a:br>
              <a:rPr lang="pl-PL" sz="4000" dirty="0" smtClean="0"/>
            </a:br>
            <a:r>
              <a:rPr lang="pl-PL" sz="2800" dirty="0" smtClean="0"/>
              <a:t>Inne rodzaje decyzji procesowych</a:t>
            </a:r>
            <a:endParaRPr lang="pl-PL" sz="2800" dirty="0"/>
          </a:p>
        </p:txBody>
      </p:sp>
      <p:sp>
        <p:nvSpPr>
          <p:cNvPr id="4" name="Prostokąt 3"/>
          <p:cNvSpPr/>
          <p:nvPr/>
        </p:nvSpPr>
        <p:spPr>
          <a:xfrm>
            <a:off x="539552" y="1700808"/>
            <a:ext cx="3456384" cy="17281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pl-PL" sz="2000" dirty="0" smtClean="0"/>
              <a:t>art</a:t>
            </a:r>
            <a:r>
              <a:rPr lang="pl-PL" sz="2000" dirty="0"/>
              <a:t>. 93. § 1. Jeżeli ustawa nie wymaga wydania wyroku, </a:t>
            </a:r>
            <a:r>
              <a:rPr lang="pl-PL" sz="2000" b="1" dirty="0">
                <a:solidFill>
                  <a:srgbClr val="00B050"/>
                </a:solidFill>
              </a:rPr>
              <a:t>sąd</a:t>
            </a:r>
            <a:r>
              <a:rPr lang="pl-PL" sz="2000" dirty="0"/>
              <a:t> wydaje </a:t>
            </a:r>
            <a:r>
              <a:rPr lang="pl-PL" sz="2400" b="1" dirty="0">
                <a:solidFill>
                  <a:srgbClr val="C00000"/>
                </a:solidFill>
              </a:rPr>
              <a:t>postanowienie.</a:t>
            </a:r>
          </a:p>
        </p:txBody>
      </p:sp>
      <p:sp>
        <p:nvSpPr>
          <p:cNvPr id="5" name="Prostokąt 4"/>
          <p:cNvSpPr/>
          <p:nvPr/>
        </p:nvSpPr>
        <p:spPr>
          <a:xfrm>
            <a:off x="5220072" y="1484784"/>
            <a:ext cx="3312368"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dirty="0"/>
              <a:t>a</a:t>
            </a:r>
            <a:r>
              <a:rPr lang="pl-PL" dirty="0" smtClean="0"/>
              <a:t>rt. 93 § </a:t>
            </a:r>
            <a:r>
              <a:rPr lang="pl-PL" dirty="0"/>
              <a:t>2. W kwestiach nie wymagających postanowienia </a:t>
            </a:r>
            <a:r>
              <a:rPr lang="pl-PL" b="1" dirty="0">
                <a:solidFill>
                  <a:srgbClr val="00B050"/>
                </a:solidFill>
              </a:rPr>
              <a:t>prezes sądu, przewodniczący wydziału, przewodniczący składu orzekającego albo upoważniony sędzia </a:t>
            </a:r>
            <a:r>
              <a:rPr lang="pl-PL" dirty="0"/>
              <a:t>wydają </a:t>
            </a:r>
            <a:r>
              <a:rPr lang="pl-PL" sz="2400" b="1" dirty="0">
                <a:solidFill>
                  <a:srgbClr val="C00000"/>
                </a:solidFill>
              </a:rPr>
              <a:t>zarządzenia.</a:t>
            </a:r>
          </a:p>
        </p:txBody>
      </p:sp>
      <p:sp>
        <p:nvSpPr>
          <p:cNvPr id="6" name="Prostokąt 5"/>
          <p:cNvSpPr/>
          <p:nvPr/>
        </p:nvSpPr>
        <p:spPr>
          <a:xfrm>
            <a:off x="1763688" y="3717032"/>
            <a:ext cx="6408712" cy="20162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pl-PL" dirty="0"/>
          </a:p>
          <a:p>
            <a:r>
              <a:rPr lang="pl-PL" dirty="0" smtClean="0"/>
              <a:t>art. 93 § </a:t>
            </a:r>
            <a:r>
              <a:rPr lang="pl-PL" dirty="0"/>
              <a:t>3. </a:t>
            </a:r>
            <a:r>
              <a:rPr lang="pl-PL" dirty="0" smtClean="0"/>
              <a:t>W </a:t>
            </a:r>
            <a:r>
              <a:rPr lang="pl-PL" dirty="0"/>
              <a:t>postępowaniu przygotowawczym </a:t>
            </a:r>
            <a:r>
              <a:rPr lang="pl-PL" sz="2400" b="1" dirty="0">
                <a:solidFill>
                  <a:srgbClr val="C00000"/>
                </a:solidFill>
              </a:rPr>
              <a:t>postanowienia i zarządzenia </a:t>
            </a:r>
            <a:r>
              <a:rPr lang="pl-PL" dirty="0"/>
              <a:t>wydaje </a:t>
            </a:r>
            <a:r>
              <a:rPr lang="pl-PL" b="1" dirty="0">
                <a:solidFill>
                  <a:schemeClr val="accent3">
                    <a:lumMod val="75000"/>
                  </a:schemeClr>
                </a:solidFill>
              </a:rPr>
              <a:t>prokurator oraz inny uprawniony organ</a:t>
            </a:r>
            <a:r>
              <a:rPr lang="pl-PL" dirty="0"/>
              <a:t>, a </a:t>
            </a:r>
            <a:r>
              <a:rPr lang="pl-PL" b="1" dirty="0">
                <a:solidFill>
                  <a:srgbClr val="00B050"/>
                </a:solidFill>
              </a:rPr>
              <a:t>sąd</a:t>
            </a:r>
            <a:r>
              <a:rPr lang="pl-PL" dirty="0"/>
              <a:t> - w wypadkach przewidzianych w ustawie.</a:t>
            </a:r>
          </a:p>
          <a:p>
            <a:r>
              <a:rPr lang="pl-PL" dirty="0"/>
              <a:t>§ 4. W wypadkach określonych w ustawie sąd oraz prokurator wydają </a:t>
            </a:r>
            <a:r>
              <a:rPr lang="pl-PL" sz="2400" b="1" dirty="0">
                <a:solidFill>
                  <a:srgbClr val="C00000"/>
                </a:solidFill>
              </a:rPr>
              <a:t>polecenia</a:t>
            </a:r>
            <a:r>
              <a:rPr lang="pl-PL" dirty="0"/>
              <a:t> Policji lub innym organom.</a:t>
            </a:r>
          </a:p>
        </p:txBody>
      </p:sp>
    </p:spTree>
    <p:extLst>
      <p:ext uri="{BB962C8B-B14F-4D97-AF65-F5344CB8AC3E}">
        <p14:creationId xmlns:p14="http://schemas.microsoft.com/office/powerpoint/2010/main" val="1529662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836712"/>
          </a:xfrm>
        </p:spPr>
        <p:txBody>
          <a:bodyPr/>
          <a:lstStyle/>
          <a:p>
            <a:r>
              <a:rPr lang="pl-PL" dirty="0" smtClean="0"/>
              <a:t>Postanowienia</a:t>
            </a:r>
            <a:endParaRPr lang="pl-PL" dirty="0"/>
          </a:p>
        </p:txBody>
      </p:sp>
      <p:sp>
        <p:nvSpPr>
          <p:cNvPr id="3" name="Symbol zastępczy zawartości 2"/>
          <p:cNvSpPr>
            <a:spLocks noGrp="1"/>
          </p:cNvSpPr>
          <p:nvPr>
            <p:ph idx="1"/>
          </p:nvPr>
        </p:nvSpPr>
        <p:spPr>
          <a:xfrm>
            <a:off x="457200" y="836712"/>
            <a:ext cx="8229600" cy="5289453"/>
          </a:xfrm>
        </p:spPr>
        <p:txBody>
          <a:bodyPr>
            <a:normAutofit/>
          </a:bodyPr>
          <a:lstStyle/>
          <a:p>
            <a:pPr marL="0" indent="0">
              <a:buNone/>
            </a:pPr>
            <a:endParaRPr lang="pl-PL" dirty="0"/>
          </a:p>
          <a:p>
            <a:pPr marL="0" indent="0">
              <a:buNone/>
            </a:pPr>
            <a:r>
              <a:rPr lang="pl-PL" dirty="0"/>
              <a:t>Art. 94. § 1. </a:t>
            </a:r>
            <a:r>
              <a:rPr lang="pl-PL" b="1" dirty="0"/>
              <a:t>Postanowienie powinno zawierać</a:t>
            </a:r>
            <a:r>
              <a:rPr lang="pl-PL" dirty="0"/>
              <a:t>:</a:t>
            </a:r>
          </a:p>
          <a:p>
            <a:pPr marL="0" indent="0">
              <a:buNone/>
            </a:pPr>
            <a:r>
              <a:rPr lang="pl-PL" dirty="0"/>
              <a:t>1)   oznaczenie organu oraz osoby lub osób, wydających postanowienie,</a:t>
            </a:r>
          </a:p>
          <a:p>
            <a:pPr marL="0" indent="0">
              <a:buNone/>
            </a:pPr>
            <a:r>
              <a:rPr lang="pl-PL" dirty="0"/>
              <a:t>2)   datę wydania postanowienia,</a:t>
            </a:r>
          </a:p>
          <a:p>
            <a:pPr marL="0" indent="0">
              <a:buNone/>
            </a:pPr>
            <a:r>
              <a:rPr lang="pl-PL" dirty="0"/>
              <a:t>3)   wskazanie sprawy oraz kwestii, której postanowienie dotyczy,</a:t>
            </a:r>
          </a:p>
          <a:p>
            <a:pPr marL="0" indent="0">
              <a:buNone/>
            </a:pPr>
            <a:r>
              <a:rPr lang="pl-PL" dirty="0"/>
              <a:t>4)   rozstrzygnięcie z podaniem podstawy prawnej,</a:t>
            </a:r>
          </a:p>
          <a:p>
            <a:pPr marL="0" indent="0">
              <a:buNone/>
            </a:pPr>
            <a:r>
              <a:rPr lang="pl-PL" dirty="0"/>
              <a:t>5)   uzasadnienie, chyba że ustawa zwalnia od tego wymagania.</a:t>
            </a:r>
          </a:p>
          <a:p>
            <a:pPr marL="0" indent="0">
              <a:buNone/>
            </a:pPr>
            <a:r>
              <a:rPr lang="pl-PL" dirty="0"/>
              <a:t>§ 2. </a:t>
            </a:r>
            <a:r>
              <a:rPr lang="pl-PL" b="1" dirty="0"/>
              <a:t>Przepis § 1 stosuje się odpowiednio </a:t>
            </a:r>
            <a:r>
              <a:rPr lang="pl-PL" b="1" dirty="0">
                <a:solidFill>
                  <a:srgbClr val="C00000"/>
                </a:solidFill>
              </a:rPr>
              <a:t>do zarządzeń</a:t>
            </a:r>
            <a:r>
              <a:rPr lang="pl-PL" dirty="0"/>
              <a:t>.</a:t>
            </a:r>
          </a:p>
        </p:txBody>
      </p:sp>
    </p:spTree>
    <p:extLst>
      <p:ext uri="{BB962C8B-B14F-4D97-AF65-F5344CB8AC3E}">
        <p14:creationId xmlns:p14="http://schemas.microsoft.com/office/powerpoint/2010/main" val="11402325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337009284"/>
              </p:ext>
            </p:extLst>
          </p:nvPr>
        </p:nvGraphicFramePr>
        <p:xfrm>
          <a:off x="107504" y="1052736"/>
          <a:ext cx="8676456" cy="4937760"/>
        </p:xfrm>
        <a:graphic>
          <a:graphicData uri="http://schemas.openxmlformats.org/drawingml/2006/table">
            <a:tbl>
              <a:tblPr firstRow="1" bandRow="1">
                <a:tableStyleId>{21E4AEA4-8DFA-4A89-87EB-49C32662AFE0}</a:tableStyleId>
              </a:tblPr>
              <a:tblGrid>
                <a:gridCol w="3096344"/>
                <a:gridCol w="5580112"/>
              </a:tblGrid>
              <a:tr h="370840">
                <a:tc>
                  <a:txBody>
                    <a:bodyPr/>
                    <a:lstStyle/>
                    <a:p>
                      <a:r>
                        <a:rPr lang="pl-PL" dirty="0" smtClean="0"/>
                        <a:t>Uprawniony organ </a:t>
                      </a:r>
                    </a:p>
                    <a:p>
                      <a:r>
                        <a:rPr lang="pl-PL" dirty="0" smtClean="0"/>
                        <a:t>(art. 93 k.p.k.)</a:t>
                      </a:r>
                      <a:endParaRPr lang="pl-PL" dirty="0"/>
                    </a:p>
                  </a:txBody>
                  <a:tcPr/>
                </a:tc>
                <a:tc>
                  <a:txBody>
                    <a:bodyPr/>
                    <a:lstStyle/>
                    <a:p>
                      <a:pPr marL="0" indent="0">
                        <a:buFont typeface="Wingdings" panose="05000000000000000000" pitchFamily="2" charset="2"/>
                        <a:buNone/>
                      </a:pPr>
                      <a:r>
                        <a:rPr lang="pl-PL" dirty="0" smtClean="0"/>
                        <a:t>przykłady  postanowień</a:t>
                      </a:r>
                      <a:endParaRPr lang="pl-PL" dirty="0"/>
                    </a:p>
                  </a:txBody>
                  <a:tcPr/>
                </a:tc>
              </a:tr>
              <a:tr h="370840">
                <a:tc>
                  <a:txBody>
                    <a:bodyPr/>
                    <a:lstStyle/>
                    <a:p>
                      <a:r>
                        <a:rPr lang="pl-PL" b="1" dirty="0" smtClean="0"/>
                        <a:t>ZASADA</a:t>
                      </a:r>
                      <a:r>
                        <a:rPr lang="pl-PL" dirty="0" smtClean="0"/>
                        <a:t>: prokurator lub inny uprawniony organ czyli prowadzący to postępowanie</a:t>
                      </a:r>
                    </a:p>
                    <a:p>
                      <a:endParaRPr lang="pl-PL" dirty="0"/>
                    </a:p>
                  </a:txBody>
                  <a:tcPr/>
                </a:tc>
                <a:tc>
                  <a:txBody>
                    <a:bodyPr/>
                    <a:lstStyle/>
                    <a:p>
                      <a:pPr marL="285750" indent="-285750">
                        <a:buFont typeface="Wingdings" panose="05000000000000000000" pitchFamily="2" charset="2"/>
                        <a:buChar char="Ø"/>
                      </a:pPr>
                      <a:r>
                        <a:rPr lang="pl-PL" baseline="0" dirty="0" smtClean="0"/>
                        <a:t>o przeds</a:t>
                      </a:r>
                      <a:r>
                        <a:rPr lang="pl-PL" dirty="0" smtClean="0"/>
                        <a:t>tawieniu zarzutów przez prokuratora w śledztwie</a:t>
                      </a:r>
                      <a:r>
                        <a:rPr lang="pl-PL" baseline="0" dirty="0" smtClean="0"/>
                        <a:t> (311 k.p.k.)</a:t>
                      </a:r>
                      <a:endParaRPr lang="pl-PL" dirty="0" smtClean="0"/>
                    </a:p>
                    <a:p>
                      <a:pPr marL="285750" indent="-285750">
                        <a:buFont typeface="Wingdings" panose="05000000000000000000" pitchFamily="2" charset="2"/>
                        <a:buChar char="Ø"/>
                      </a:pPr>
                      <a:r>
                        <a:rPr lang="pl-PL" dirty="0" smtClean="0"/>
                        <a:t>o zarządzeniu przeszukania (art. 220 § 1 i 3)</a:t>
                      </a:r>
                    </a:p>
                    <a:p>
                      <a:pPr marL="285750" indent="-285750">
                        <a:buFont typeface="Wingdings" panose="05000000000000000000" pitchFamily="2" charset="2"/>
                        <a:buChar char="Ø"/>
                      </a:pPr>
                      <a:r>
                        <a:rPr lang="pl-PL" dirty="0" smtClean="0"/>
                        <a:t>o zastosowaniu środka zapobiegawczego </a:t>
                      </a:r>
                      <a:r>
                        <a:rPr lang="pl-PL" b="1" dirty="0" smtClean="0"/>
                        <a:t>z</a:t>
                      </a:r>
                      <a:r>
                        <a:rPr lang="pl-PL" b="1" baseline="0" dirty="0" smtClean="0"/>
                        <a:t> wyjątkiem tymczasowego aresztowania </a:t>
                      </a:r>
                      <a:r>
                        <a:rPr lang="pl-PL" baseline="0" dirty="0" smtClean="0"/>
                        <a:t>(art. 250 § 4 )</a:t>
                      </a:r>
                      <a:endParaRPr lang="pl-PL" dirty="0"/>
                    </a:p>
                  </a:txBody>
                  <a:tcPr/>
                </a:tc>
              </a:tr>
              <a:tr h="370840">
                <a:tc>
                  <a:txBody>
                    <a:bodyPr/>
                    <a:lstStyle/>
                    <a:p>
                      <a:r>
                        <a:rPr lang="pl-PL" b="1" dirty="0" smtClean="0"/>
                        <a:t>WYJĄTEK</a:t>
                      </a:r>
                      <a:r>
                        <a:rPr lang="pl-PL" dirty="0" smtClean="0"/>
                        <a:t>:</a:t>
                      </a:r>
                      <a:r>
                        <a:rPr lang="pl-PL" baseline="0" dirty="0" smtClean="0"/>
                        <a:t> sąd – w wypadkach przewidzianych w ustawie</a:t>
                      </a:r>
                      <a:endParaRPr lang="pl-PL" dirty="0"/>
                    </a:p>
                  </a:txBody>
                  <a:tcPr/>
                </a:tc>
                <a:tc>
                  <a:txBody>
                    <a:bodyPr/>
                    <a:lstStyle/>
                    <a:p>
                      <a:pPr marL="285750" indent="-285750">
                        <a:buFont typeface="Wingdings" panose="05000000000000000000" pitchFamily="2" charset="2"/>
                        <a:buChar char="Ø"/>
                      </a:pPr>
                      <a:r>
                        <a:rPr lang="pl-PL" dirty="0" smtClean="0"/>
                        <a:t>o zastosowaniu tymczasowego aresztowania (art. 250</a:t>
                      </a:r>
                      <a:r>
                        <a:rPr lang="pl-PL" baseline="0" dirty="0" smtClean="0"/>
                        <a:t> k.p.k.)</a:t>
                      </a:r>
                    </a:p>
                    <a:p>
                      <a:pPr marL="285750" indent="-285750">
                        <a:buFont typeface="Wingdings" panose="05000000000000000000" pitchFamily="2" charset="2"/>
                        <a:buChar char="Ø"/>
                      </a:pPr>
                      <a:r>
                        <a:rPr lang="pl-PL" baseline="0" dirty="0" smtClean="0"/>
                        <a:t>o skierowaniu oskarżonego na badanie psychiatryczne połączone z obserwacją w zakładzie leczniczym (art. 203 k.p.k.)</a:t>
                      </a:r>
                    </a:p>
                    <a:p>
                      <a:pPr marL="285750" indent="-285750">
                        <a:buFont typeface="Wingdings" panose="05000000000000000000" pitchFamily="2" charset="2"/>
                        <a:buChar char="Ø"/>
                      </a:pPr>
                      <a:endParaRPr lang="pl-PL" baseline="0" dirty="0" smtClean="0"/>
                    </a:p>
                    <a:p>
                      <a:pPr marL="285750" indent="-285750">
                        <a:buFont typeface="Wingdings" panose="05000000000000000000" pitchFamily="2" charset="2"/>
                        <a:buChar char="Ø"/>
                      </a:pPr>
                      <a:r>
                        <a:rPr lang="pl-PL" baseline="0" dirty="0" smtClean="0"/>
                        <a:t>Sąd bywa również </a:t>
                      </a:r>
                      <a:r>
                        <a:rPr lang="pl-PL" b="1" baseline="0" dirty="0" smtClean="0"/>
                        <a:t>instancją odwoławczą od postanowień wydanych przez prokuratora</a:t>
                      </a:r>
                      <a:r>
                        <a:rPr lang="pl-PL" baseline="0" dirty="0" smtClean="0"/>
                        <a:t> – wydaje postanowienia po rozpoznaniu zażalenia na postanowienie prokuratora</a:t>
                      </a:r>
                      <a:endParaRPr lang="pl-PL" dirty="0"/>
                    </a:p>
                  </a:txBody>
                  <a:tcPr/>
                </a:tc>
              </a:tr>
            </a:tbl>
          </a:graphicData>
        </a:graphic>
      </p:graphicFrame>
      <p:sp>
        <p:nvSpPr>
          <p:cNvPr id="3" name="pole tekstowe 2"/>
          <p:cNvSpPr txBox="1"/>
          <p:nvPr/>
        </p:nvSpPr>
        <p:spPr>
          <a:xfrm>
            <a:off x="395536" y="157312"/>
            <a:ext cx="8136904" cy="461665"/>
          </a:xfrm>
          <a:prstGeom prst="rect">
            <a:avLst/>
          </a:prstGeom>
          <a:noFill/>
        </p:spPr>
        <p:txBody>
          <a:bodyPr wrap="square" rtlCol="0">
            <a:spAutoFit/>
          </a:bodyPr>
          <a:lstStyle/>
          <a:p>
            <a:pPr algn="ctr"/>
            <a:r>
              <a:rPr lang="pl-PL" sz="2400" b="1" dirty="0" smtClean="0">
                <a:solidFill>
                  <a:schemeClr val="tx1">
                    <a:lumMod val="75000"/>
                    <a:lumOff val="25000"/>
                  </a:schemeClr>
                </a:solidFill>
                <a:effectLst>
                  <a:outerShdw blurRad="38100" dist="38100" dir="2700000" algn="tl">
                    <a:srgbClr val="000000">
                      <a:alpha val="43137"/>
                    </a:srgbClr>
                  </a:outerShdw>
                </a:effectLst>
              </a:rPr>
              <a:t>Postanowienia w postępowaniu przygotowawczym</a:t>
            </a:r>
            <a:endParaRPr lang="pl-PL" sz="2400" b="1" dirty="0">
              <a:solidFill>
                <a:schemeClr val="tx1">
                  <a:lumMod val="75000"/>
                  <a:lumOff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2958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213073392"/>
              </p:ext>
            </p:extLst>
          </p:nvPr>
        </p:nvGraphicFramePr>
        <p:xfrm>
          <a:off x="251520" y="1484784"/>
          <a:ext cx="8784976" cy="4307840"/>
        </p:xfrm>
        <a:graphic>
          <a:graphicData uri="http://schemas.openxmlformats.org/drawingml/2006/table">
            <a:tbl>
              <a:tblPr firstRow="1" bandRow="1">
                <a:tableStyleId>{21E4AEA4-8DFA-4A89-87EB-49C32662AFE0}</a:tableStyleId>
              </a:tblPr>
              <a:tblGrid>
                <a:gridCol w="3816424"/>
                <a:gridCol w="4968552"/>
              </a:tblGrid>
              <a:tr h="370840">
                <a:tc>
                  <a:txBody>
                    <a:bodyPr/>
                    <a:lstStyle/>
                    <a:p>
                      <a:r>
                        <a:rPr lang="pl-PL" dirty="0" smtClean="0"/>
                        <a:t>Etap postępowania sądowego</a:t>
                      </a:r>
                      <a:endParaRPr lang="pl-PL" dirty="0"/>
                    </a:p>
                  </a:txBody>
                  <a:tcPr/>
                </a:tc>
                <a:tc>
                  <a:txBody>
                    <a:bodyPr/>
                    <a:lstStyle/>
                    <a:p>
                      <a:r>
                        <a:rPr lang="pl-PL" dirty="0" smtClean="0"/>
                        <a:t>Przykłady postanowień</a:t>
                      </a:r>
                      <a:endParaRPr lang="pl-PL" dirty="0"/>
                    </a:p>
                  </a:txBody>
                  <a:tcPr/>
                </a:tc>
              </a:tr>
              <a:tr h="370840">
                <a:tc>
                  <a:txBody>
                    <a:bodyPr/>
                    <a:lstStyle/>
                    <a:p>
                      <a:r>
                        <a:rPr lang="pl-PL" dirty="0" smtClean="0"/>
                        <a:t>posiedzenie</a:t>
                      </a:r>
                      <a:r>
                        <a:rPr lang="pl-PL" baseline="0" dirty="0" smtClean="0"/>
                        <a:t> przed rozprawą</a:t>
                      </a:r>
                      <a:endParaRPr lang="pl-PL" dirty="0"/>
                    </a:p>
                  </a:txBody>
                  <a:tcPr/>
                </a:tc>
                <a:tc>
                  <a:txBody>
                    <a:bodyPr/>
                    <a:lstStyle/>
                    <a:p>
                      <a:pPr marL="285750" indent="-285750">
                        <a:buFont typeface="Wingdings" panose="05000000000000000000" pitchFamily="2" charset="2"/>
                        <a:buChar char="Ø"/>
                      </a:pPr>
                      <a:r>
                        <a:rPr lang="pl-PL" baseline="0" dirty="0" smtClean="0"/>
                        <a:t>o umorzeniu postępowania z przyczyn wskazanych w art. 339 § 3 pkt 1 i 2 k.p.k.</a:t>
                      </a:r>
                      <a:endParaRPr lang="pl-PL" dirty="0"/>
                    </a:p>
                  </a:txBody>
                  <a:tcPr/>
                </a:tc>
              </a:tr>
              <a:tr h="370840">
                <a:tc>
                  <a:txBody>
                    <a:bodyPr/>
                    <a:lstStyle/>
                    <a:p>
                      <a:r>
                        <a:rPr lang="pl-PL" dirty="0" smtClean="0"/>
                        <a:t>na</a:t>
                      </a:r>
                      <a:r>
                        <a:rPr lang="pl-PL" baseline="0" dirty="0" smtClean="0"/>
                        <a:t> rozprawie</a:t>
                      </a:r>
                      <a:endParaRPr lang="pl-PL" dirty="0"/>
                    </a:p>
                  </a:txBody>
                  <a:tcPr/>
                </a:tc>
                <a:tc>
                  <a:txBody>
                    <a:bodyPr/>
                    <a:lstStyle/>
                    <a:p>
                      <a:pPr marL="285750" indent="-285750">
                        <a:buFont typeface="Wingdings" panose="05000000000000000000" pitchFamily="2" charset="2"/>
                        <a:buChar char="Ø"/>
                      </a:pPr>
                      <a:r>
                        <a:rPr lang="pl-PL" dirty="0" smtClean="0"/>
                        <a:t>o odroczeniu rozprawy (art. 404 k.p.k.)</a:t>
                      </a:r>
                    </a:p>
                    <a:p>
                      <a:pPr marL="285750" indent="-285750">
                        <a:buFont typeface="Wingdings" panose="05000000000000000000" pitchFamily="2" charset="2"/>
                        <a:buChar char="Ø"/>
                      </a:pPr>
                      <a:r>
                        <a:rPr lang="pl-PL" dirty="0" smtClean="0"/>
                        <a:t>o oddaleniu wniosku dowodowego (art. 170 k.p.k.)</a:t>
                      </a:r>
                    </a:p>
                    <a:p>
                      <a:pPr marL="285750" indent="-285750">
                        <a:buFont typeface="Wingdings" panose="05000000000000000000" pitchFamily="2" charset="2"/>
                        <a:buChar char="Ø"/>
                      </a:pPr>
                      <a:r>
                        <a:rPr lang="pl-PL" dirty="0" smtClean="0"/>
                        <a:t>o zatrzymaniu i przymusowym sprowadzeni oskarżonego w razie jego  nieusprawiedliwionego niestawiennictwa (art. 75 § 2 k.p.k.)</a:t>
                      </a:r>
                    </a:p>
                    <a:p>
                      <a:pPr marL="285750" indent="-285750">
                        <a:buFont typeface="Wingdings" panose="05000000000000000000" pitchFamily="2" charset="2"/>
                        <a:buChar char="ü"/>
                      </a:pPr>
                      <a:r>
                        <a:rPr lang="pl-PL" dirty="0" smtClean="0"/>
                        <a:t>W KWESTIACH INCYDENTLNYCH</a:t>
                      </a:r>
                      <a:endParaRPr lang="pl-PL" dirty="0"/>
                    </a:p>
                  </a:txBody>
                  <a:tcPr/>
                </a:tc>
              </a:tr>
              <a:tr h="370840">
                <a:tc>
                  <a:txBody>
                    <a:bodyPr/>
                    <a:lstStyle/>
                    <a:p>
                      <a:r>
                        <a:rPr lang="pl-PL" dirty="0" smtClean="0"/>
                        <a:t>w sprawach o wznowienie postępowania</a:t>
                      </a:r>
                      <a:endParaRPr lang="pl-PL" dirty="0"/>
                    </a:p>
                  </a:txBody>
                  <a:tcPr/>
                </a:tc>
                <a:tc>
                  <a:txBody>
                    <a:bodyPr/>
                    <a:lstStyle/>
                    <a:p>
                      <a:pPr marL="285750" indent="-285750">
                        <a:buFont typeface="Wingdings" panose="05000000000000000000" pitchFamily="2" charset="2"/>
                        <a:buChar char="Ø"/>
                      </a:pPr>
                      <a:r>
                        <a:rPr lang="pl-PL" dirty="0" smtClean="0"/>
                        <a:t> oddaleniu wniosku lub pozostawieniu go bez rozpoznania (art. 547 § 1 k.p.k.)</a:t>
                      </a:r>
                      <a:endParaRPr lang="pl-PL" dirty="0"/>
                    </a:p>
                  </a:txBody>
                  <a:tcPr/>
                </a:tc>
              </a:tr>
              <a:tr h="370840">
                <a:tc>
                  <a:txBody>
                    <a:bodyPr/>
                    <a:lstStyle/>
                    <a:p>
                      <a:r>
                        <a:rPr lang="pl-PL" dirty="0" smtClean="0"/>
                        <a:t>w sprawach</a:t>
                      </a:r>
                      <a:r>
                        <a:rPr lang="pl-PL" baseline="0" dirty="0" smtClean="0"/>
                        <a:t> o kasację</a:t>
                      </a:r>
                      <a:endParaRPr lang="pl-PL" dirty="0"/>
                    </a:p>
                  </a:txBody>
                  <a:tcPr/>
                </a:tc>
                <a:tc>
                  <a:txBody>
                    <a:bodyPr/>
                    <a:lstStyle/>
                    <a:p>
                      <a:pPr marL="285750" indent="-285750">
                        <a:buFont typeface="Wingdings" panose="05000000000000000000" pitchFamily="2" charset="2"/>
                        <a:buChar char="Ø"/>
                      </a:pPr>
                      <a:r>
                        <a:rPr lang="pl-PL" dirty="0" smtClean="0"/>
                        <a:t>o oddaleniu kasacji (art. 532 k.p.k.)</a:t>
                      </a:r>
                      <a:endParaRPr lang="pl-PL" dirty="0"/>
                    </a:p>
                  </a:txBody>
                  <a:tcPr/>
                </a:tc>
              </a:tr>
            </a:tbl>
          </a:graphicData>
        </a:graphic>
      </p:graphicFrame>
      <p:sp>
        <p:nvSpPr>
          <p:cNvPr id="3" name="pole tekstowe 2"/>
          <p:cNvSpPr txBox="1"/>
          <p:nvPr/>
        </p:nvSpPr>
        <p:spPr>
          <a:xfrm>
            <a:off x="755576" y="192122"/>
            <a:ext cx="7416824" cy="1292662"/>
          </a:xfrm>
          <a:prstGeom prst="rect">
            <a:avLst/>
          </a:prstGeom>
          <a:noFill/>
        </p:spPr>
        <p:txBody>
          <a:bodyPr wrap="square" rtlCol="0">
            <a:spAutoFit/>
          </a:bodyPr>
          <a:lstStyle/>
          <a:p>
            <a:pPr algn="ctr"/>
            <a:r>
              <a:rPr lang="pl-PL" sz="2400" dirty="0" smtClean="0">
                <a:solidFill>
                  <a:schemeClr val="accent2">
                    <a:lumMod val="50000"/>
                  </a:schemeClr>
                </a:solidFill>
                <a:effectLst>
                  <a:outerShdw blurRad="38100" dist="38100" dir="2700000" algn="tl">
                    <a:srgbClr val="000000">
                      <a:alpha val="43137"/>
                    </a:srgbClr>
                  </a:outerShdw>
                </a:effectLst>
              </a:rPr>
              <a:t>Postanowienia w postępowaniu jurysdykcyjnym</a:t>
            </a:r>
          </a:p>
          <a:p>
            <a:pPr algn="ctr"/>
            <a:endParaRPr lang="pl-PL" b="1" dirty="0" smtClean="0">
              <a:solidFill>
                <a:schemeClr val="accent2">
                  <a:lumMod val="50000"/>
                </a:schemeClr>
              </a:solidFill>
            </a:endParaRPr>
          </a:p>
          <a:p>
            <a:pPr algn="ctr"/>
            <a:r>
              <a:rPr lang="pl-PL" b="1" dirty="0" smtClean="0">
                <a:solidFill>
                  <a:schemeClr val="accent2">
                    <a:lumMod val="50000"/>
                  </a:schemeClr>
                </a:solidFill>
              </a:rPr>
              <a:t>w postępowaniu sądowym postanowienia </a:t>
            </a:r>
            <a:r>
              <a:rPr lang="pl-PL" b="1" u="sng" dirty="0" smtClean="0">
                <a:solidFill>
                  <a:schemeClr val="accent2">
                    <a:lumMod val="50000"/>
                  </a:schemeClr>
                </a:solidFill>
              </a:rPr>
              <a:t>wydaje zawsze sąd, a w </a:t>
            </a:r>
            <a:r>
              <a:rPr lang="pl-PL" b="1" dirty="0">
                <a:solidFill>
                  <a:schemeClr val="accent2">
                    <a:lumMod val="50000"/>
                  </a:schemeClr>
                </a:solidFill>
              </a:rPr>
              <a:t>wypadkach określonych w ustawie </a:t>
            </a:r>
            <a:r>
              <a:rPr lang="pl-PL" b="1" u="sng" dirty="0">
                <a:solidFill>
                  <a:schemeClr val="accent2">
                    <a:lumMod val="50000"/>
                  </a:schemeClr>
                </a:solidFill>
              </a:rPr>
              <a:t>referendarz sądowy </a:t>
            </a:r>
          </a:p>
        </p:txBody>
      </p:sp>
    </p:spTree>
    <p:extLst>
      <p:ext uri="{BB962C8B-B14F-4D97-AF65-F5344CB8AC3E}">
        <p14:creationId xmlns:p14="http://schemas.microsoft.com/office/powerpoint/2010/main" val="6954888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8057"/>
            <a:ext cx="8229600" cy="476672"/>
          </a:xfrm>
        </p:spPr>
        <p:txBody>
          <a:bodyPr>
            <a:normAutofit fontScale="90000"/>
          </a:bodyPr>
          <a:lstStyle/>
          <a:p>
            <a:r>
              <a:rPr lang="pl-PL" sz="3200" dirty="0" smtClean="0"/>
              <a:t>Zaskarżanie postanowień</a:t>
            </a:r>
            <a:endParaRPr lang="pl-PL" sz="3200" dirty="0"/>
          </a:p>
        </p:txBody>
      </p:sp>
      <p:sp>
        <p:nvSpPr>
          <p:cNvPr id="3" name="Symbol zastępczy zawartości 2"/>
          <p:cNvSpPr>
            <a:spLocks noGrp="1"/>
          </p:cNvSpPr>
          <p:nvPr>
            <p:ph sz="half" idx="1"/>
          </p:nvPr>
        </p:nvSpPr>
        <p:spPr>
          <a:xfrm>
            <a:off x="4067944" y="548680"/>
            <a:ext cx="4618856" cy="6120680"/>
          </a:xfrm>
        </p:spPr>
        <p:txBody>
          <a:bodyPr>
            <a:normAutofit fontScale="85000" lnSpcReduction="20000"/>
          </a:bodyPr>
          <a:lstStyle/>
          <a:p>
            <a:pPr marL="0" indent="0">
              <a:buNone/>
            </a:pPr>
            <a:r>
              <a:rPr lang="pl-PL" sz="1800" dirty="0" smtClean="0">
                <a:solidFill>
                  <a:schemeClr val="tx1"/>
                </a:solidFill>
                <a:latin typeface="+mn-lt"/>
              </a:rPr>
              <a:t>art</a:t>
            </a:r>
            <a:r>
              <a:rPr lang="pl-PL" sz="1800" dirty="0">
                <a:solidFill>
                  <a:schemeClr val="tx1"/>
                </a:solidFill>
                <a:latin typeface="+mn-lt"/>
              </a:rPr>
              <a:t>. 465. § 1. </a:t>
            </a:r>
            <a:r>
              <a:rPr lang="pl-PL" sz="1800" b="1" dirty="0" smtClean="0">
                <a:solidFill>
                  <a:srgbClr val="0070C0"/>
                </a:solidFill>
                <a:latin typeface="+mn-lt"/>
              </a:rPr>
              <a:t>Przepisy </a:t>
            </a:r>
            <a:r>
              <a:rPr lang="pl-PL" sz="1800" b="1" dirty="0">
                <a:solidFill>
                  <a:srgbClr val="0070C0"/>
                </a:solidFill>
                <a:latin typeface="+mn-lt"/>
              </a:rPr>
              <a:t>dotyczące zażaleń na postanowienia sądu stosuje się odpowiednio do zażaleń na postanowienia prokuratora i prowadzącego postępowanie przygotowawcze.</a:t>
            </a:r>
          </a:p>
          <a:p>
            <a:pPr marL="0" indent="0">
              <a:buNone/>
            </a:pPr>
            <a:r>
              <a:rPr lang="pl-PL" sz="1800" dirty="0">
                <a:solidFill>
                  <a:schemeClr val="tx1"/>
                </a:solidFill>
                <a:latin typeface="+mn-lt"/>
              </a:rPr>
              <a:t>§ 2. </a:t>
            </a:r>
            <a:r>
              <a:rPr lang="pl-PL" sz="1800" dirty="0" smtClean="0">
                <a:solidFill>
                  <a:schemeClr val="tx1"/>
                </a:solidFill>
                <a:latin typeface="+mn-lt"/>
              </a:rPr>
              <a:t>Na </a:t>
            </a:r>
            <a:r>
              <a:rPr lang="pl-PL" sz="1800" b="1" dirty="0">
                <a:solidFill>
                  <a:srgbClr val="00B050"/>
                </a:solidFill>
                <a:latin typeface="+mn-lt"/>
              </a:rPr>
              <a:t>postanowienie prokuratora </a:t>
            </a:r>
            <a:r>
              <a:rPr lang="pl-PL" sz="1800" dirty="0">
                <a:solidFill>
                  <a:schemeClr val="tx1"/>
                </a:solidFill>
                <a:latin typeface="+mn-lt"/>
              </a:rPr>
              <a:t>przysługuje </a:t>
            </a:r>
            <a:r>
              <a:rPr lang="pl-PL" sz="1800" b="1" dirty="0">
                <a:solidFill>
                  <a:srgbClr val="C00000"/>
                </a:solidFill>
                <a:latin typeface="+mn-lt"/>
              </a:rPr>
              <a:t>zażalenie do sądu właściwego do rozpoznania sprawy</a:t>
            </a:r>
            <a:r>
              <a:rPr lang="pl-PL" sz="1800" dirty="0">
                <a:solidFill>
                  <a:schemeClr val="tx1"/>
                </a:solidFill>
                <a:latin typeface="+mn-lt"/>
              </a:rPr>
              <a:t>, </a:t>
            </a:r>
            <a:r>
              <a:rPr lang="pl-PL" sz="1800" u="sng" dirty="0">
                <a:solidFill>
                  <a:schemeClr val="tx1"/>
                </a:solidFill>
                <a:latin typeface="+mn-lt"/>
              </a:rPr>
              <a:t>chyba że ustawa stanowi inaczej</a:t>
            </a:r>
            <a:r>
              <a:rPr lang="pl-PL" sz="1800" u="sng" dirty="0" smtClean="0">
                <a:solidFill>
                  <a:schemeClr val="tx1"/>
                </a:solidFill>
                <a:latin typeface="+mn-lt"/>
              </a:rPr>
              <a:t>.</a:t>
            </a:r>
          </a:p>
          <a:p>
            <a:pPr marL="0" indent="0">
              <a:buNone/>
            </a:pPr>
            <a:endParaRPr lang="pl-PL" sz="1800" u="sng" dirty="0">
              <a:solidFill>
                <a:schemeClr val="tx1"/>
              </a:solidFill>
              <a:latin typeface="+mn-lt"/>
            </a:endParaRPr>
          </a:p>
          <a:p>
            <a:pPr marL="0" indent="0">
              <a:buNone/>
            </a:pPr>
            <a:r>
              <a:rPr lang="pl-PL" sz="1800" dirty="0">
                <a:solidFill>
                  <a:schemeClr val="tx1"/>
                </a:solidFill>
                <a:latin typeface="+mn-lt"/>
              </a:rPr>
              <a:t>§ 2a. </a:t>
            </a:r>
            <a:r>
              <a:rPr lang="pl-PL" sz="1800" b="1" dirty="0" smtClean="0">
                <a:solidFill>
                  <a:srgbClr val="0070C0"/>
                </a:solidFill>
                <a:latin typeface="+mn-lt"/>
              </a:rPr>
              <a:t>W </a:t>
            </a:r>
            <a:r>
              <a:rPr lang="pl-PL" sz="1800" b="1" dirty="0">
                <a:solidFill>
                  <a:srgbClr val="0070C0"/>
                </a:solidFill>
                <a:latin typeface="+mn-lt"/>
              </a:rPr>
              <a:t>sprawach z oskarżenia prywatnego </a:t>
            </a:r>
            <a:r>
              <a:rPr lang="pl-PL" sz="1800" dirty="0">
                <a:solidFill>
                  <a:schemeClr val="tx1"/>
                </a:solidFill>
                <a:latin typeface="+mn-lt"/>
              </a:rPr>
              <a:t>zażalenie na </a:t>
            </a:r>
            <a:r>
              <a:rPr lang="pl-PL" sz="1800" b="1" dirty="0">
                <a:solidFill>
                  <a:srgbClr val="00B050"/>
                </a:solidFill>
                <a:latin typeface="+mn-lt"/>
              </a:rPr>
              <a:t>postanowienie prokuratora o odmowie wszczęcia lub o umorzeniu postępowania przygotowawczego</a:t>
            </a:r>
            <a:r>
              <a:rPr lang="pl-PL" sz="1800" dirty="0">
                <a:solidFill>
                  <a:schemeClr val="tx1"/>
                </a:solidFill>
                <a:latin typeface="+mn-lt"/>
              </a:rPr>
              <a:t> </a:t>
            </a:r>
            <a:r>
              <a:rPr lang="pl-PL" sz="1800" dirty="0">
                <a:solidFill>
                  <a:srgbClr val="C00000"/>
                </a:solidFill>
                <a:latin typeface="+mn-lt"/>
              </a:rPr>
              <a:t>rozpoznaje</a:t>
            </a:r>
            <a:r>
              <a:rPr lang="pl-PL" sz="1800" dirty="0">
                <a:solidFill>
                  <a:schemeClr val="tx1"/>
                </a:solidFill>
                <a:latin typeface="+mn-lt"/>
              </a:rPr>
              <a:t> </a:t>
            </a:r>
            <a:r>
              <a:rPr lang="pl-PL" sz="1800" b="1" dirty="0">
                <a:solidFill>
                  <a:srgbClr val="C00000"/>
                </a:solidFill>
                <a:latin typeface="+mn-lt"/>
              </a:rPr>
              <a:t>prokurator nadrzędny</a:t>
            </a:r>
            <a:r>
              <a:rPr lang="pl-PL" sz="1800" dirty="0">
                <a:solidFill>
                  <a:schemeClr val="tx1"/>
                </a:solidFill>
                <a:latin typeface="+mn-lt"/>
              </a:rPr>
              <a:t>, jeżeli postanowienie zapadło z uwagi na brak interesu społecznego w ściganiu z urzędu sprawcy.</a:t>
            </a:r>
          </a:p>
          <a:p>
            <a:pPr marL="0" indent="0">
              <a:buNone/>
            </a:pPr>
            <a:r>
              <a:rPr lang="pl-PL" sz="1800" dirty="0">
                <a:solidFill>
                  <a:schemeClr val="tx1"/>
                </a:solidFill>
                <a:latin typeface="+mn-lt"/>
              </a:rPr>
              <a:t>§ 3. Zażalenie na postanowienie prowadzącego postępowanie przygotowawcze, jeżeli nie jest nim prokurator, rozpoznaje </a:t>
            </a:r>
            <a:r>
              <a:rPr lang="pl-PL" sz="1800" b="1" dirty="0">
                <a:solidFill>
                  <a:srgbClr val="C00000"/>
                </a:solidFill>
                <a:latin typeface="+mn-lt"/>
              </a:rPr>
              <a:t>prokurator sprawujący nadzór nad tym postępowaniem</a:t>
            </a:r>
            <a:r>
              <a:rPr lang="pl-PL" sz="1800" dirty="0">
                <a:solidFill>
                  <a:schemeClr val="tx1">
                    <a:lumMod val="65000"/>
                    <a:lumOff val="35000"/>
                  </a:schemeClr>
                </a:solidFill>
                <a:latin typeface="+mn-lt"/>
              </a:rPr>
              <a:t>.</a:t>
            </a:r>
          </a:p>
        </p:txBody>
      </p:sp>
      <p:sp>
        <p:nvSpPr>
          <p:cNvPr id="4" name="Symbol zastępczy zawartości 3"/>
          <p:cNvSpPr>
            <a:spLocks noGrp="1"/>
          </p:cNvSpPr>
          <p:nvPr>
            <p:ph sz="half" idx="2"/>
          </p:nvPr>
        </p:nvSpPr>
        <p:spPr>
          <a:xfrm>
            <a:off x="365760" y="980728"/>
            <a:ext cx="3702184" cy="5145752"/>
          </a:xfrm>
        </p:spPr>
        <p:txBody>
          <a:bodyPr>
            <a:normAutofit fontScale="85000" lnSpcReduction="20000"/>
          </a:bodyPr>
          <a:lstStyle/>
          <a:p>
            <a:pPr marL="0" indent="0">
              <a:buNone/>
            </a:pPr>
            <a:r>
              <a:rPr lang="pl-PL" sz="1600" dirty="0">
                <a:solidFill>
                  <a:schemeClr val="tx1">
                    <a:lumMod val="95000"/>
                    <a:lumOff val="5000"/>
                  </a:schemeClr>
                </a:solidFill>
                <a:latin typeface="+mn-lt"/>
              </a:rPr>
              <a:t>a</a:t>
            </a:r>
            <a:r>
              <a:rPr lang="pl-PL" sz="1600" dirty="0" smtClean="0">
                <a:solidFill>
                  <a:schemeClr val="tx1">
                    <a:lumMod val="95000"/>
                    <a:lumOff val="5000"/>
                  </a:schemeClr>
                </a:solidFill>
                <a:latin typeface="+mn-lt"/>
              </a:rPr>
              <a:t>rt</a:t>
            </a:r>
            <a:r>
              <a:rPr lang="pl-PL" sz="1600" dirty="0">
                <a:solidFill>
                  <a:schemeClr val="tx1">
                    <a:lumMod val="95000"/>
                    <a:lumOff val="5000"/>
                  </a:schemeClr>
                </a:solidFill>
                <a:latin typeface="+mn-lt"/>
              </a:rPr>
              <a:t>. 459. § 1. </a:t>
            </a:r>
            <a:r>
              <a:rPr lang="pl-PL" sz="2000" b="1" dirty="0">
                <a:solidFill>
                  <a:srgbClr val="C00000"/>
                </a:solidFill>
                <a:latin typeface="+mn-lt"/>
              </a:rPr>
              <a:t>Zażalenie</a:t>
            </a:r>
            <a:r>
              <a:rPr lang="pl-PL" sz="2000" dirty="0">
                <a:solidFill>
                  <a:schemeClr val="tx1">
                    <a:lumMod val="95000"/>
                    <a:lumOff val="5000"/>
                  </a:schemeClr>
                </a:solidFill>
                <a:latin typeface="+mn-lt"/>
              </a:rPr>
              <a:t> </a:t>
            </a:r>
            <a:r>
              <a:rPr lang="pl-PL" sz="1600" dirty="0">
                <a:solidFill>
                  <a:schemeClr val="tx1">
                    <a:lumMod val="95000"/>
                    <a:lumOff val="5000"/>
                  </a:schemeClr>
                </a:solidFill>
                <a:latin typeface="+mn-lt"/>
              </a:rPr>
              <a:t>przysługuje na </a:t>
            </a:r>
            <a:r>
              <a:rPr lang="pl-PL" sz="1600" b="1" dirty="0">
                <a:solidFill>
                  <a:srgbClr val="00B050"/>
                </a:solidFill>
                <a:latin typeface="+mn-lt"/>
              </a:rPr>
              <a:t>postanowienia sądu zamykające drogę do wydania wyroku</a:t>
            </a:r>
            <a:r>
              <a:rPr lang="pl-PL" sz="1600" dirty="0">
                <a:solidFill>
                  <a:schemeClr val="tx1">
                    <a:lumMod val="95000"/>
                    <a:lumOff val="5000"/>
                  </a:schemeClr>
                </a:solidFill>
                <a:latin typeface="+mn-lt"/>
              </a:rPr>
              <a:t>, chyba że ustawa stanowi inaczej</a:t>
            </a:r>
            <a:r>
              <a:rPr lang="pl-PL" sz="1600" dirty="0" smtClean="0">
                <a:solidFill>
                  <a:schemeClr val="tx1">
                    <a:lumMod val="95000"/>
                    <a:lumOff val="5000"/>
                  </a:schemeClr>
                </a:solidFill>
                <a:latin typeface="+mn-lt"/>
              </a:rPr>
              <a:t>.</a:t>
            </a:r>
          </a:p>
          <a:p>
            <a:pPr marL="0" indent="0">
              <a:buNone/>
            </a:pPr>
            <a:endParaRPr lang="pl-PL" sz="1600" dirty="0">
              <a:solidFill>
                <a:schemeClr val="tx1">
                  <a:lumMod val="95000"/>
                  <a:lumOff val="5000"/>
                </a:schemeClr>
              </a:solidFill>
              <a:latin typeface="+mn-lt"/>
            </a:endParaRPr>
          </a:p>
          <a:p>
            <a:pPr marL="0" indent="0">
              <a:buNone/>
            </a:pPr>
            <a:r>
              <a:rPr lang="pl-PL" sz="1600" dirty="0">
                <a:solidFill>
                  <a:schemeClr val="tx1">
                    <a:lumMod val="95000"/>
                    <a:lumOff val="5000"/>
                  </a:schemeClr>
                </a:solidFill>
                <a:latin typeface="+mn-lt"/>
              </a:rPr>
              <a:t>§ 2. Zażalenie przysługuje także na </a:t>
            </a:r>
            <a:r>
              <a:rPr lang="pl-PL" sz="1600" b="1" dirty="0">
                <a:solidFill>
                  <a:srgbClr val="00B050"/>
                </a:solidFill>
                <a:latin typeface="+mn-lt"/>
              </a:rPr>
              <a:t>postanowienia co do środka zabezpieczającego oraz na inne postanowienia w wypadkach przewidzianych w ustawie</a:t>
            </a:r>
            <a:r>
              <a:rPr lang="pl-PL" sz="1600" dirty="0" smtClean="0">
                <a:solidFill>
                  <a:schemeClr val="tx1">
                    <a:lumMod val="95000"/>
                    <a:lumOff val="5000"/>
                  </a:schemeClr>
                </a:solidFill>
                <a:latin typeface="+mn-lt"/>
              </a:rPr>
              <a:t>.</a:t>
            </a:r>
          </a:p>
          <a:p>
            <a:pPr marL="0" indent="0">
              <a:buNone/>
            </a:pPr>
            <a:endParaRPr lang="pl-PL" sz="1600" dirty="0">
              <a:solidFill>
                <a:schemeClr val="tx1">
                  <a:lumMod val="95000"/>
                  <a:lumOff val="5000"/>
                </a:schemeClr>
              </a:solidFill>
              <a:latin typeface="+mn-lt"/>
            </a:endParaRPr>
          </a:p>
          <a:p>
            <a:pPr marL="0" indent="0">
              <a:buNone/>
            </a:pPr>
            <a:r>
              <a:rPr lang="pl-PL" sz="1600" dirty="0">
                <a:solidFill>
                  <a:schemeClr val="tx1">
                    <a:lumMod val="95000"/>
                    <a:lumOff val="5000"/>
                  </a:schemeClr>
                </a:solidFill>
                <a:latin typeface="+mn-lt"/>
              </a:rPr>
              <a:t>§ 3. Zażalenie przysługuje </a:t>
            </a:r>
            <a:r>
              <a:rPr lang="pl-PL" sz="1600" b="1" dirty="0">
                <a:solidFill>
                  <a:schemeClr val="tx1">
                    <a:lumMod val="95000"/>
                    <a:lumOff val="5000"/>
                  </a:schemeClr>
                </a:solidFill>
                <a:latin typeface="+mn-lt"/>
              </a:rPr>
              <a:t>stronom</a:t>
            </a:r>
            <a:r>
              <a:rPr lang="pl-PL" sz="1600" dirty="0">
                <a:solidFill>
                  <a:schemeClr val="tx1">
                    <a:lumMod val="95000"/>
                    <a:lumOff val="5000"/>
                  </a:schemeClr>
                </a:solidFill>
                <a:latin typeface="+mn-lt"/>
              </a:rPr>
              <a:t>, a także </a:t>
            </a:r>
            <a:r>
              <a:rPr lang="pl-PL" sz="1600" b="1" dirty="0">
                <a:solidFill>
                  <a:schemeClr val="tx1">
                    <a:lumMod val="95000"/>
                    <a:lumOff val="5000"/>
                  </a:schemeClr>
                </a:solidFill>
                <a:latin typeface="+mn-lt"/>
              </a:rPr>
              <a:t>osobie, której postanowienie bezpośrednio dotyczy</a:t>
            </a:r>
            <a:r>
              <a:rPr lang="pl-PL" sz="1600" dirty="0">
                <a:solidFill>
                  <a:schemeClr val="tx1">
                    <a:lumMod val="95000"/>
                    <a:lumOff val="5000"/>
                  </a:schemeClr>
                </a:solidFill>
                <a:latin typeface="+mn-lt"/>
              </a:rPr>
              <a:t>, chyba że ustawa stanowi </a:t>
            </a:r>
            <a:r>
              <a:rPr lang="pl-PL" sz="1600" dirty="0" smtClean="0">
                <a:solidFill>
                  <a:schemeClr val="tx1">
                    <a:lumMod val="95000"/>
                    <a:lumOff val="5000"/>
                  </a:schemeClr>
                </a:solidFill>
                <a:latin typeface="+mn-lt"/>
              </a:rPr>
              <a:t>inaczej</a:t>
            </a:r>
          </a:p>
          <a:p>
            <a:pPr marL="0" indent="0">
              <a:buNone/>
            </a:pPr>
            <a:endParaRPr lang="pl-PL" sz="1600" dirty="0">
              <a:solidFill>
                <a:schemeClr val="tx1">
                  <a:lumMod val="95000"/>
                  <a:lumOff val="5000"/>
                </a:schemeClr>
              </a:solidFill>
              <a:latin typeface="+mn-lt"/>
            </a:endParaRPr>
          </a:p>
          <a:p>
            <a:pPr marL="0" indent="0">
              <a:buNone/>
            </a:pPr>
            <a:endParaRPr lang="pl-PL" sz="1600" dirty="0">
              <a:solidFill>
                <a:schemeClr val="tx1">
                  <a:lumMod val="95000"/>
                  <a:lumOff val="5000"/>
                </a:schemeClr>
              </a:solidFill>
              <a:latin typeface="+mn-lt"/>
            </a:endParaRPr>
          </a:p>
          <a:p>
            <a:pPr marL="0" indent="0">
              <a:buNone/>
            </a:pPr>
            <a:r>
              <a:rPr lang="pl-PL" sz="1600" dirty="0">
                <a:solidFill>
                  <a:schemeClr val="tx1">
                    <a:lumMod val="95000"/>
                    <a:lumOff val="5000"/>
                  </a:schemeClr>
                </a:solidFill>
                <a:latin typeface="+mn-lt"/>
              </a:rPr>
              <a:t>a</a:t>
            </a:r>
            <a:r>
              <a:rPr lang="pl-PL" sz="1600" dirty="0" smtClean="0">
                <a:solidFill>
                  <a:schemeClr val="tx1">
                    <a:lumMod val="95000"/>
                    <a:lumOff val="5000"/>
                  </a:schemeClr>
                </a:solidFill>
                <a:latin typeface="+mn-lt"/>
              </a:rPr>
              <a:t>rt. 93a § </a:t>
            </a:r>
            <a:r>
              <a:rPr lang="pl-PL" sz="1600" dirty="0">
                <a:solidFill>
                  <a:schemeClr val="tx1">
                    <a:lumMod val="95000"/>
                    <a:lumOff val="5000"/>
                  </a:schemeClr>
                </a:solidFill>
                <a:latin typeface="+mn-lt"/>
              </a:rPr>
              <a:t>3. </a:t>
            </a:r>
            <a:r>
              <a:rPr lang="pl-PL" sz="1600" b="1" dirty="0">
                <a:solidFill>
                  <a:schemeClr val="tx1">
                    <a:lumMod val="95000"/>
                    <a:lumOff val="5000"/>
                  </a:schemeClr>
                </a:solidFill>
                <a:latin typeface="+mn-lt"/>
              </a:rPr>
              <a:t>Od postanowień i zarządzeń wydanych przez referendarza </a:t>
            </a:r>
            <a:r>
              <a:rPr lang="pl-PL" sz="1600" dirty="0">
                <a:solidFill>
                  <a:schemeClr val="tx1">
                    <a:lumMod val="95000"/>
                    <a:lumOff val="5000"/>
                  </a:schemeClr>
                </a:solidFill>
                <a:latin typeface="+mn-lt"/>
              </a:rPr>
              <a:t>sądowego może być wniesiony </a:t>
            </a:r>
            <a:r>
              <a:rPr lang="pl-PL" sz="1600" b="1" dirty="0">
                <a:solidFill>
                  <a:srgbClr val="C00000"/>
                </a:solidFill>
                <a:latin typeface="+mn-lt"/>
              </a:rPr>
              <a:t>sprzeciw</a:t>
            </a:r>
            <a:r>
              <a:rPr lang="pl-PL" sz="1600" dirty="0">
                <a:solidFill>
                  <a:schemeClr val="tx1">
                    <a:lumMod val="95000"/>
                    <a:lumOff val="5000"/>
                  </a:schemeClr>
                </a:solidFill>
                <a:latin typeface="+mn-lt"/>
              </a:rPr>
              <a:t>. Sprzeciw przysługuje stronom, a także osobie, której postanowienie bezpośrednio dotyczy, chyba że ustawa stanowi inaczej. W razie wniesienia sprzeciwu postanowienie lub zarządzenie traci moc.</a:t>
            </a:r>
          </a:p>
          <a:p>
            <a:pPr marL="0" indent="0">
              <a:buNone/>
            </a:pPr>
            <a:r>
              <a:rPr lang="pl-PL" sz="1600" dirty="0">
                <a:solidFill>
                  <a:schemeClr val="tx1">
                    <a:lumMod val="95000"/>
                    <a:lumOff val="5000"/>
                  </a:schemeClr>
                </a:solidFill>
                <a:latin typeface="+mn-lt"/>
              </a:rPr>
              <a:t>§ 4. Prezes sądu odmawia przyjęcia sprzeciwu, jeżeli został wniesiony po terminie lub przez osobę nieuprawnioną.</a:t>
            </a:r>
          </a:p>
        </p:txBody>
      </p:sp>
      <p:cxnSp>
        <p:nvCxnSpPr>
          <p:cNvPr id="6" name="Łącznik prosty ze strzałką 5"/>
          <p:cNvCxnSpPr/>
          <p:nvPr/>
        </p:nvCxnSpPr>
        <p:spPr>
          <a:xfrm flipH="1">
            <a:off x="7385484" y="1787419"/>
            <a:ext cx="43204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7817532" y="1772816"/>
            <a:ext cx="210852"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178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dirty="0" smtClean="0"/>
              <a:t>Zarządzenia</a:t>
            </a:r>
            <a:endParaRPr lang="pl-PL" dirty="0"/>
          </a:p>
        </p:txBody>
      </p:sp>
      <p:sp>
        <p:nvSpPr>
          <p:cNvPr id="3" name="Symbol zastępczy zawartości 2"/>
          <p:cNvSpPr>
            <a:spLocks noGrp="1"/>
          </p:cNvSpPr>
          <p:nvPr>
            <p:ph idx="1"/>
          </p:nvPr>
        </p:nvSpPr>
        <p:spPr>
          <a:xfrm>
            <a:off x="457200" y="1196752"/>
            <a:ext cx="8229600" cy="5544616"/>
          </a:xfrm>
        </p:spPr>
        <p:txBody>
          <a:bodyPr>
            <a:normAutofit fontScale="70000" lnSpcReduction="20000"/>
          </a:bodyPr>
          <a:lstStyle/>
          <a:p>
            <a:pPr marL="0" indent="0">
              <a:buNone/>
            </a:pPr>
            <a:r>
              <a:rPr lang="pl-PL" sz="1800" dirty="0">
                <a:solidFill>
                  <a:schemeClr val="tx1"/>
                </a:solidFill>
                <a:latin typeface="+mn-lt"/>
              </a:rPr>
              <a:t>Art. 93. </a:t>
            </a:r>
            <a:r>
              <a:rPr lang="pl-PL" sz="1800" dirty="0" smtClean="0">
                <a:solidFill>
                  <a:schemeClr val="tx1"/>
                </a:solidFill>
                <a:latin typeface="+mn-lt"/>
              </a:rPr>
              <a:t>§ </a:t>
            </a:r>
            <a:r>
              <a:rPr lang="pl-PL" sz="1800" dirty="0">
                <a:solidFill>
                  <a:schemeClr val="tx1"/>
                </a:solidFill>
                <a:latin typeface="+mn-lt"/>
              </a:rPr>
              <a:t>2. </a:t>
            </a:r>
            <a:r>
              <a:rPr lang="pl-PL" sz="1800" b="1" dirty="0">
                <a:solidFill>
                  <a:schemeClr val="tx1"/>
                </a:solidFill>
                <a:latin typeface="+mn-lt"/>
              </a:rPr>
              <a:t>W kwestiach nie wymagających postanowienia </a:t>
            </a:r>
            <a:r>
              <a:rPr lang="pl-PL" sz="1800" b="1" dirty="0">
                <a:solidFill>
                  <a:srgbClr val="C00000"/>
                </a:solidFill>
                <a:latin typeface="+mn-lt"/>
              </a:rPr>
              <a:t>prezes sądu, przewodniczący wydziału, przewodniczący składu orzekającego albo upoważniony sędzia </a:t>
            </a:r>
            <a:r>
              <a:rPr lang="pl-PL" sz="1800" dirty="0">
                <a:solidFill>
                  <a:schemeClr val="tx1"/>
                </a:solidFill>
                <a:latin typeface="+mn-lt"/>
              </a:rPr>
              <a:t>wydają </a:t>
            </a:r>
            <a:r>
              <a:rPr lang="pl-PL" sz="1800" b="1" dirty="0">
                <a:solidFill>
                  <a:srgbClr val="00B050"/>
                </a:solidFill>
                <a:latin typeface="+mn-lt"/>
              </a:rPr>
              <a:t>zarządzenia.</a:t>
            </a:r>
          </a:p>
          <a:p>
            <a:pPr marL="0" indent="0">
              <a:buNone/>
            </a:pPr>
            <a:r>
              <a:rPr lang="pl-PL" sz="1800" dirty="0">
                <a:solidFill>
                  <a:schemeClr val="tx1"/>
                </a:solidFill>
                <a:latin typeface="+mn-lt"/>
              </a:rPr>
              <a:t>§ 3. </a:t>
            </a:r>
            <a:r>
              <a:rPr lang="pl-PL" sz="1800" dirty="0" smtClean="0">
                <a:solidFill>
                  <a:schemeClr val="tx1"/>
                </a:solidFill>
                <a:latin typeface="+mn-lt"/>
              </a:rPr>
              <a:t>W </a:t>
            </a:r>
            <a:r>
              <a:rPr lang="pl-PL" sz="1800" dirty="0">
                <a:solidFill>
                  <a:schemeClr val="tx1"/>
                </a:solidFill>
                <a:latin typeface="+mn-lt"/>
              </a:rPr>
              <a:t>postępowaniu przygotowawczym postanowienia i </a:t>
            </a:r>
            <a:r>
              <a:rPr lang="pl-PL" sz="1800" b="1" dirty="0">
                <a:solidFill>
                  <a:srgbClr val="00B050"/>
                </a:solidFill>
                <a:latin typeface="+mn-lt"/>
              </a:rPr>
              <a:t>zarządzenia</a:t>
            </a:r>
            <a:r>
              <a:rPr lang="pl-PL" sz="1800" dirty="0">
                <a:solidFill>
                  <a:schemeClr val="tx1"/>
                </a:solidFill>
                <a:latin typeface="+mn-lt"/>
              </a:rPr>
              <a:t> wydaje </a:t>
            </a:r>
            <a:r>
              <a:rPr lang="pl-PL" sz="1800" b="1" dirty="0">
                <a:solidFill>
                  <a:srgbClr val="C00000"/>
                </a:solidFill>
                <a:latin typeface="+mn-lt"/>
              </a:rPr>
              <a:t>prokurator oraz inny uprawniony organ</a:t>
            </a:r>
            <a:r>
              <a:rPr lang="pl-PL" sz="1800" dirty="0">
                <a:solidFill>
                  <a:schemeClr val="tx1"/>
                </a:solidFill>
                <a:latin typeface="+mn-lt"/>
              </a:rPr>
              <a:t>, a sąd - w wypadkach przewidzianych w ustawie</a:t>
            </a:r>
            <a:r>
              <a:rPr lang="pl-PL" sz="1800" dirty="0" smtClean="0">
                <a:solidFill>
                  <a:schemeClr val="tx1"/>
                </a:solidFill>
                <a:latin typeface="+mn-lt"/>
              </a:rPr>
              <a:t>.</a:t>
            </a:r>
          </a:p>
          <a:p>
            <a:pPr marL="0" indent="0">
              <a:buNone/>
            </a:pPr>
            <a:endParaRPr lang="pl-PL" sz="1800" dirty="0">
              <a:solidFill>
                <a:schemeClr val="tx1"/>
              </a:solidFill>
              <a:latin typeface="+mn-lt"/>
            </a:endParaRPr>
          </a:p>
          <a:p>
            <a:pPr marL="0" indent="0">
              <a:buNone/>
            </a:pPr>
            <a:r>
              <a:rPr lang="pl-PL" sz="1800" dirty="0">
                <a:solidFill>
                  <a:schemeClr val="tx1"/>
                </a:solidFill>
                <a:latin typeface="+mn-lt"/>
              </a:rPr>
              <a:t>Art. 93a</a:t>
            </a:r>
            <a:r>
              <a:rPr lang="pl-PL" sz="1800" dirty="0" smtClean="0">
                <a:solidFill>
                  <a:schemeClr val="tx1"/>
                </a:solidFill>
                <a:latin typeface="+mn-lt"/>
              </a:rPr>
              <a:t>. </a:t>
            </a:r>
            <a:r>
              <a:rPr lang="pl-PL" sz="1800" dirty="0">
                <a:solidFill>
                  <a:schemeClr val="tx1"/>
                </a:solidFill>
                <a:latin typeface="+mn-lt"/>
              </a:rPr>
              <a:t>§ 1. W wypadkach określonych w ustawie </a:t>
            </a:r>
            <a:r>
              <a:rPr lang="pl-PL" sz="1800" b="1" dirty="0">
                <a:solidFill>
                  <a:srgbClr val="C00000"/>
                </a:solidFill>
                <a:latin typeface="+mn-lt"/>
              </a:rPr>
              <a:t>referendarz sądowy </a:t>
            </a:r>
            <a:r>
              <a:rPr lang="pl-PL" sz="1800" dirty="0">
                <a:solidFill>
                  <a:schemeClr val="tx1"/>
                </a:solidFill>
                <a:latin typeface="+mn-lt"/>
              </a:rPr>
              <a:t>może wydawać </a:t>
            </a:r>
            <a:r>
              <a:rPr lang="pl-PL" sz="1800" dirty="0">
                <a:solidFill>
                  <a:srgbClr val="00B050"/>
                </a:solidFill>
                <a:latin typeface="+mn-lt"/>
              </a:rPr>
              <a:t>postanowienia lub </a:t>
            </a:r>
            <a:r>
              <a:rPr lang="pl-PL" sz="1800" b="1" dirty="0">
                <a:solidFill>
                  <a:srgbClr val="00B050"/>
                </a:solidFill>
                <a:latin typeface="+mn-lt"/>
              </a:rPr>
              <a:t>zarządzenia.</a:t>
            </a:r>
          </a:p>
          <a:p>
            <a:pPr marL="0" indent="0">
              <a:buNone/>
            </a:pPr>
            <a:r>
              <a:rPr lang="pl-PL" sz="1800" dirty="0">
                <a:solidFill>
                  <a:schemeClr val="tx1"/>
                </a:solidFill>
                <a:latin typeface="+mn-lt"/>
              </a:rPr>
              <a:t>§ 2. Polecenia, które zgodnie z ustawą wydaje sąd, może wydawać także referendarz sądowy.</a:t>
            </a:r>
          </a:p>
          <a:p>
            <a:pPr marL="0" indent="0">
              <a:buNone/>
            </a:pPr>
            <a:endParaRPr lang="pl-PL" sz="1800" dirty="0" smtClean="0">
              <a:latin typeface="+mn-lt"/>
            </a:endParaRPr>
          </a:p>
          <a:p>
            <a:pPr marL="0" indent="0" algn="ctr">
              <a:buNone/>
            </a:pPr>
            <a:r>
              <a:rPr lang="pl-PL" sz="2000" b="1" dirty="0" smtClean="0">
                <a:solidFill>
                  <a:srgbClr val="C00000"/>
                </a:solidFill>
                <a:latin typeface="+mn-lt"/>
              </a:rPr>
              <a:t>ZAPAMIĘTAJ</a:t>
            </a:r>
          </a:p>
          <a:p>
            <a:pPr marL="0" indent="0">
              <a:buNone/>
            </a:pPr>
            <a:r>
              <a:rPr lang="pl-PL" sz="2000" b="1" u="sng" dirty="0">
                <a:solidFill>
                  <a:schemeClr val="tx1">
                    <a:lumMod val="85000"/>
                    <a:lumOff val="15000"/>
                  </a:schemeClr>
                </a:solidFill>
                <a:latin typeface="+mn-lt"/>
              </a:rPr>
              <a:t>Kodeks nie przewiduje </a:t>
            </a:r>
            <a:r>
              <a:rPr lang="pl-PL" sz="2000" b="1" u="sng" dirty="0" smtClean="0">
                <a:solidFill>
                  <a:schemeClr val="tx1">
                    <a:lumMod val="85000"/>
                    <a:lumOff val="15000"/>
                  </a:schemeClr>
                </a:solidFill>
                <a:latin typeface="+mn-lt"/>
              </a:rPr>
              <a:t>możliwości </a:t>
            </a:r>
            <a:r>
              <a:rPr lang="pl-PL" sz="2000" b="1" u="sng" dirty="0">
                <a:solidFill>
                  <a:schemeClr val="tx1">
                    <a:lumMod val="85000"/>
                    <a:lumOff val="15000"/>
                  </a:schemeClr>
                </a:solidFill>
                <a:latin typeface="+mn-lt"/>
              </a:rPr>
              <a:t>wydawania zarządzeń przez </a:t>
            </a:r>
            <a:r>
              <a:rPr lang="pl-PL" sz="2000" b="1" u="sng" dirty="0" smtClean="0">
                <a:solidFill>
                  <a:schemeClr val="tx1">
                    <a:lumMod val="85000"/>
                    <a:lumOff val="15000"/>
                  </a:schemeClr>
                </a:solidFill>
                <a:latin typeface="+mn-lt"/>
              </a:rPr>
              <a:t>sąd </a:t>
            </a:r>
            <a:r>
              <a:rPr lang="pl-PL" sz="1800" dirty="0">
                <a:solidFill>
                  <a:schemeClr val="tx1">
                    <a:lumMod val="85000"/>
                    <a:lumOff val="15000"/>
                  </a:schemeClr>
                </a:solidFill>
                <a:latin typeface="+mn-lt"/>
              </a:rPr>
              <a:t>Zgodnie z art. 93 § 2 </a:t>
            </a:r>
            <a:r>
              <a:rPr lang="pl-PL" sz="1800" dirty="0" smtClean="0">
                <a:solidFill>
                  <a:schemeClr val="tx1">
                    <a:lumMod val="85000"/>
                    <a:lumOff val="15000"/>
                  </a:schemeClr>
                </a:solidFill>
                <a:latin typeface="+mn-lt"/>
              </a:rPr>
              <a:t>i 93a zarządzenie </a:t>
            </a:r>
            <a:r>
              <a:rPr lang="pl-PL" sz="1800" dirty="0">
                <a:solidFill>
                  <a:schemeClr val="tx1">
                    <a:lumMod val="85000"/>
                    <a:lumOff val="15000"/>
                  </a:schemeClr>
                </a:solidFill>
                <a:latin typeface="+mn-lt"/>
              </a:rPr>
              <a:t>jest władny wydać </a:t>
            </a:r>
            <a:r>
              <a:rPr lang="pl-PL" sz="1800" dirty="0" smtClean="0">
                <a:solidFill>
                  <a:schemeClr val="tx1">
                    <a:lumMod val="85000"/>
                    <a:lumOff val="15000"/>
                  </a:schemeClr>
                </a:solidFill>
                <a:latin typeface="+mn-lt"/>
              </a:rPr>
              <a:t>jedynie: </a:t>
            </a:r>
          </a:p>
          <a:p>
            <a:pPr>
              <a:buFont typeface="Wingdings" panose="05000000000000000000" pitchFamily="2" charset="2"/>
              <a:buChar char="Ø"/>
            </a:pPr>
            <a:r>
              <a:rPr lang="pl-PL" sz="1800" dirty="0">
                <a:solidFill>
                  <a:schemeClr val="tx1">
                    <a:lumMod val="85000"/>
                    <a:lumOff val="15000"/>
                  </a:schemeClr>
                </a:solidFill>
                <a:latin typeface="+mn-lt"/>
              </a:rPr>
              <a:t>p</a:t>
            </a:r>
            <a:r>
              <a:rPr lang="pl-PL" sz="1800" dirty="0" smtClean="0">
                <a:solidFill>
                  <a:schemeClr val="tx1">
                    <a:lumMod val="85000"/>
                    <a:lumOff val="15000"/>
                  </a:schemeClr>
                </a:solidFill>
                <a:latin typeface="+mn-lt"/>
              </a:rPr>
              <a:t>rezes sądu</a:t>
            </a:r>
          </a:p>
          <a:p>
            <a:pPr>
              <a:buFont typeface="Wingdings" panose="05000000000000000000" pitchFamily="2" charset="2"/>
              <a:buChar char="Ø"/>
            </a:pPr>
            <a:r>
              <a:rPr lang="pl-PL" sz="1800" dirty="0" smtClean="0">
                <a:solidFill>
                  <a:schemeClr val="tx1">
                    <a:lumMod val="85000"/>
                    <a:lumOff val="15000"/>
                  </a:schemeClr>
                </a:solidFill>
                <a:latin typeface="+mn-lt"/>
              </a:rPr>
              <a:t>przewodniczący </a:t>
            </a:r>
            <a:r>
              <a:rPr lang="pl-PL" sz="1800" dirty="0">
                <a:solidFill>
                  <a:schemeClr val="tx1">
                    <a:lumMod val="85000"/>
                    <a:lumOff val="15000"/>
                  </a:schemeClr>
                </a:solidFill>
                <a:latin typeface="+mn-lt"/>
              </a:rPr>
              <a:t>wydziału, </a:t>
            </a:r>
            <a:endParaRPr lang="pl-PL" sz="1800" dirty="0" smtClean="0">
              <a:solidFill>
                <a:schemeClr val="tx1">
                  <a:lumMod val="85000"/>
                  <a:lumOff val="15000"/>
                </a:schemeClr>
              </a:solidFill>
              <a:latin typeface="+mn-lt"/>
            </a:endParaRPr>
          </a:p>
          <a:p>
            <a:pPr>
              <a:buFont typeface="Wingdings" panose="05000000000000000000" pitchFamily="2" charset="2"/>
              <a:buChar char="Ø"/>
            </a:pPr>
            <a:r>
              <a:rPr lang="pl-PL" sz="1800" dirty="0" smtClean="0">
                <a:solidFill>
                  <a:schemeClr val="tx1">
                    <a:lumMod val="85000"/>
                    <a:lumOff val="15000"/>
                  </a:schemeClr>
                </a:solidFill>
                <a:latin typeface="+mn-lt"/>
              </a:rPr>
              <a:t>przewodniczący </a:t>
            </a:r>
            <a:r>
              <a:rPr lang="pl-PL" sz="1800" dirty="0">
                <a:solidFill>
                  <a:schemeClr val="tx1">
                    <a:lumMod val="85000"/>
                    <a:lumOff val="15000"/>
                  </a:schemeClr>
                </a:solidFill>
                <a:latin typeface="+mn-lt"/>
              </a:rPr>
              <a:t>składu </a:t>
            </a:r>
            <a:r>
              <a:rPr lang="pl-PL" sz="1800" dirty="0" smtClean="0">
                <a:solidFill>
                  <a:schemeClr val="tx1">
                    <a:lumMod val="85000"/>
                    <a:lumOff val="15000"/>
                  </a:schemeClr>
                </a:solidFill>
                <a:latin typeface="+mn-lt"/>
              </a:rPr>
              <a:t>orzekającego </a:t>
            </a:r>
          </a:p>
          <a:p>
            <a:pPr>
              <a:buFont typeface="Wingdings" panose="05000000000000000000" pitchFamily="2" charset="2"/>
              <a:buChar char="Ø"/>
            </a:pPr>
            <a:r>
              <a:rPr lang="pl-PL" sz="1800" dirty="0" smtClean="0">
                <a:solidFill>
                  <a:schemeClr val="tx1">
                    <a:lumMod val="85000"/>
                    <a:lumOff val="15000"/>
                  </a:schemeClr>
                </a:solidFill>
                <a:latin typeface="+mn-lt"/>
              </a:rPr>
              <a:t>upoważniony sędzia</a:t>
            </a:r>
          </a:p>
          <a:p>
            <a:pPr>
              <a:buFont typeface="Wingdings" panose="05000000000000000000" pitchFamily="2" charset="2"/>
              <a:buChar char="Ø"/>
            </a:pPr>
            <a:r>
              <a:rPr lang="pl-PL" sz="1800" dirty="0">
                <a:solidFill>
                  <a:schemeClr val="tx1">
                    <a:lumMod val="85000"/>
                    <a:lumOff val="15000"/>
                  </a:schemeClr>
                </a:solidFill>
                <a:latin typeface="+mn-lt"/>
              </a:rPr>
              <a:t>r</a:t>
            </a:r>
            <a:r>
              <a:rPr lang="pl-PL" sz="1800" dirty="0" smtClean="0">
                <a:solidFill>
                  <a:schemeClr val="tx1">
                    <a:lumMod val="85000"/>
                    <a:lumOff val="15000"/>
                  </a:schemeClr>
                </a:solidFill>
                <a:latin typeface="+mn-lt"/>
              </a:rPr>
              <a:t>eferendarz sądowy</a:t>
            </a:r>
          </a:p>
          <a:p>
            <a:pPr marL="0" indent="0">
              <a:buNone/>
            </a:pPr>
            <a:r>
              <a:rPr lang="pl-PL" sz="1800" dirty="0" smtClean="0">
                <a:solidFill>
                  <a:schemeClr val="tx1">
                    <a:lumMod val="85000"/>
                    <a:lumOff val="15000"/>
                  </a:schemeClr>
                </a:solidFill>
                <a:latin typeface="+mn-lt"/>
              </a:rPr>
              <a:t>a w postępowaniu przygotowawczym:</a:t>
            </a:r>
          </a:p>
          <a:p>
            <a:pPr>
              <a:buFont typeface="Wingdings" panose="05000000000000000000" pitchFamily="2" charset="2"/>
              <a:buChar char="Ø"/>
            </a:pPr>
            <a:r>
              <a:rPr lang="pl-PL" sz="1800" dirty="0">
                <a:solidFill>
                  <a:schemeClr val="tx1">
                    <a:lumMod val="85000"/>
                    <a:lumOff val="15000"/>
                  </a:schemeClr>
                </a:solidFill>
                <a:latin typeface="+mn-lt"/>
              </a:rPr>
              <a:t>p</a:t>
            </a:r>
            <a:r>
              <a:rPr lang="pl-PL" sz="1800" dirty="0" smtClean="0">
                <a:solidFill>
                  <a:schemeClr val="tx1">
                    <a:lumMod val="85000"/>
                    <a:lumOff val="15000"/>
                  </a:schemeClr>
                </a:solidFill>
                <a:latin typeface="+mn-lt"/>
              </a:rPr>
              <a:t>rokurator</a:t>
            </a:r>
          </a:p>
          <a:p>
            <a:pPr>
              <a:buFont typeface="Wingdings" panose="05000000000000000000" pitchFamily="2" charset="2"/>
              <a:buChar char="Ø"/>
            </a:pPr>
            <a:r>
              <a:rPr lang="pl-PL" sz="1800" dirty="0">
                <a:solidFill>
                  <a:schemeClr val="tx1">
                    <a:lumMod val="85000"/>
                    <a:lumOff val="15000"/>
                  </a:schemeClr>
                </a:solidFill>
                <a:latin typeface="+mn-lt"/>
              </a:rPr>
              <a:t>i</a:t>
            </a:r>
            <a:r>
              <a:rPr lang="pl-PL" sz="1800" dirty="0" smtClean="0">
                <a:solidFill>
                  <a:schemeClr val="tx1">
                    <a:lumMod val="85000"/>
                    <a:lumOff val="15000"/>
                  </a:schemeClr>
                </a:solidFill>
                <a:latin typeface="+mn-lt"/>
              </a:rPr>
              <a:t>nny uprawniony organ prowadzący to postępowanie</a:t>
            </a:r>
          </a:p>
          <a:p>
            <a:pPr marL="0" indent="0">
              <a:buNone/>
            </a:pPr>
            <a:endParaRPr lang="pl-PL" sz="1800" dirty="0">
              <a:solidFill>
                <a:schemeClr val="tx1">
                  <a:lumMod val="85000"/>
                  <a:lumOff val="15000"/>
                </a:schemeClr>
              </a:solidFill>
              <a:latin typeface="+mn-lt"/>
            </a:endParaRPr>
          </a:p>
        </p:txBody>
      </p:sp>
      <p:sp>
        <p:nvSpPr>
          <p:cNvPr id="4" name="Prostokąt 3"/>
          <p:cNvSpPr/>
          <p:nvPr/>
        </p:nvSpPr>
        <p:spPr>
          <a:xfrm>
            <a:off x="7124072" y="4296291"/>
            <a:ext cx="505268"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8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pl-PL" sz="8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Nawias klamrowy zamykający 4"/>
          <p:cNvSpPr/>
          <p:nvPr/>
        </p:nvSpPr>
        <p:spPr>
          <a:xfrm>
            <a:off x="4716016" y="4296291"/>
            <a:ext cx="504056" cy="21538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7" name="pole tekstowe 6"/>
          <p:cNvSpPr txBox="1"/>
          <p:nvPr/>
        </p:nvSpPr>
        <p:spPr>
          <a:xfrm>
            <a:off x="5580112" y="5188550"/>
            <a:ext cx="1796594" cy="369332"/>
          </a:xfrm>
          <a:prstGeom prst="rect">
            <a:avLst/>
          </a:prstGeom>
          <a:noFill/>
        </p:spPr>
        <p:txBody>
          <a:bodyPr wrap="square" rtlCol="0">
            <a:spAutoFit/>
          </a:bodyPr>
          <a:lstStyle/>
          <a:p>
            <a:r>
              <a:rPr lang="pl-PL" b="1" dirty="0" smtClean="0"/>
              <a:t>jednoosobowo</a:t>
            </a:r>
            <a:endParaRPr lang="pl-PL" b="1" dirty="0"/>
          </a:p>
        </p:txBody>
      </p:sp>
    </p:spTree>
    <p:extLst>
      <p:ext uri="{BB962C8B-B14F-4D97-AF65-F5344CB8AC3E}">
        <p14:creationId xmlns:p14="http://schemas.microsoft.com/office/powerpoint/2010/main" val="3282898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924162011"/>
              </p:ext>
            </p:extLst>
          </p:nvPr>
        </p:nvGraphicFramePr>
        <p:xfrm>
          <a:off x="251520" y="-27384"/>
          <a:ext cx="8649788" cy="6870200"/>
        </p:xfrm>
        <a:graphic>
          <a:graphicData uri="http://schemas.openxmlformats.org/drawingml/2006/table">
            <a:tbl>
              <a:tblPr firstRow="1" bandRow="1">
                <a:tableStyleId>{5C22544A-7EE6-4342-B048-85BDC9FD1C3A}</a:tableStyleId>
              </a:tblPr>
              <a:tblGrid>
                <a:gridCol w="1512168"/>
                <a:gridCol w="2736304"/>
                <a:gridCol w="2232248"/>
                <a:gridCol w="2169068"/>
              </a:tblGrid>
              <a:tr h="268391">
                <a:tc>
                  <a:txBody>
                    <a:bodyPr/>
                    <a:lstStyle/>
                    <a:p>
                      <a:pPr algn="ctr"/>
                      <a:r>
                        <a:rPr lang="pl-PL" sz="1300" dirty="0" smtClean="0"/>
                        <a:t>KRYTERIUM</a:t>
                      </a:r>
                      <a:endParaRPr lang="pl-PL" sz="1300" dirty="0"/>
                    </a:p>
                  </a:txBody>
                  <a:tcPr/>
                </a:tc>
                <a:tc gridSpan="3">
                  <a:txBody>
                    <a:bodyPr/>
                    <a:lstStyle/>
                    <a:p>
                      <a:pPr algn="ctr"/>
                      <a:r>
                        <a:rPr lang="pl-PL" sz="1300" dirty="0" smtClean="0"/>
                        <a:t>RODZAJE CZYNNOŚCI PROCESOWYCH</a:t>
                      </a:r>
                      <a:endParaRPr lang="pl-PL" sz="1300" dirty="0"/>
                    </a:p>
                  </a:txBody>
                  <a:tcPr/>
                </a:tc>
                <a:tc hMerge="1">
                  <a:txBody>
                    <a:bodyPr/>
                    <a:lstStyle/>
                    <a:p>
                      <a:endParaRPr lang="pl-PL" dirty="0"/>
                    </a:p>
                  </a:txBody>
                  <a:tcPr/>
                </a:tc>
                <a:tc hMerge="1">
                  <a:txBody>
                    <a:bodyPr/>
                    <a:lstStyle/>
                    <a:p>
                      <a:endParaRPr lang="pl-PL"/>
                    </a:p>
                  </a:txBody>
                  <a:tcPr/>
                </a:tc>
              </a:tr>
              <a:tr h="1110668">
                <a:tc>
                  <a:txBody>
                    <a:bodyPr/>
                    <a:lstStyle/>
                    <a:p>
                      <a:pPr algn="ctr"/>
                      <a:r>
                        <a:rPr lang="pl-PL" sz="1400" b="0" dirty="0" smtClean="0">
                          <a:solidFill>
                            <a:srgbClr val="002060"/>
                          </a:solidFill>
                        </a:rPr>
                        <a:t>cel czynności</a:t>
                      </a:r>
                      <a:endParaRPr lang="pl-PL" sz="1400" b="0" dirty="0">
                        <a:solidFill>
                          <a:srgbClr val="002060"/>
                        </a:solidFill>
                      </a:endParaRPr>
                    </a:p>
                  </a:txBody>
                  <a:tcPr/>
                </a:tc>
                <a:tc>
                  <a:txBody>
                    <a:bodyPr/>
                    <a:lstStyle/>
                    <a:p>
                      <a:pPr algn="ctr"/>
                      <a:r>
                        <a:rPr lang="pl-PL" sz="1400" b="1" dirty="0" smtClean="0"/>
                        <a:t>rozpoznawcze</a:t>
                      </a:r>
                      <a:r>
                        <a:rPr lang="pl-PL" sz="1400" b="1" baseline="0" dirty="0" smtClean="0"/>
                        <a:t> (kognicyjne)</a:t>
                      </a:r>
                    </a:p>
                    <a:p>
                      <a:pPr algn="just"/>
                      <a:endParaRPr lang="pl-PL" sz="1400" baseline="0" dirty="0" smtClean="0"/>
                    </a:p>
                    <a:p>
                      <a:pPr algn="just"/>
                      <a:r>
                        <a:rPr lang="pl-PL" sz="1400" baseline="0" dirty="0" smtClean="0"/>
                        <a:t>zmierzające do zbadania i rozstrzygnięcia określonej kwestii w procesie</a:t>
                      </a:r>
                      <a:endParaRPr lang="pl-PL" sz="1400" dirty="0"/>
                    </a:p>
                  </a:txBody>
                  <a:tcPr/>
                </a:tc>
                <a:tc gridSpan="2">
                  <a:txBody>
                    <a:bodyPr/>
                    <a:lstStyle/>
                    <a:p>
                      <a:pPr algn="ctr"/>
                      <a:r>
                        <a:rPr lang="pl-PL" sz="1400" b="1" dirty="0" smtClean="0"/>
                        <a:t>wykonawcze</a:t>
                      </a:r>
                      <a:r>
                        <a:rPr lang="pl-PL" sz="1400" b="1" baseline="0" dirty="0" smtClean="0"/>
                        <a:t> (egzekucyjne)</a:t>
                      </a:r>
                    </a:p>
                    <a:p>
                      <a:endParaRPr lang="pl-PL" sz="1400" baseline="0" dirty="0" smtClean="0"/>
                    </a:p>
                    <a:p>
                      <a:r>
                        <a:rPr lang="pl-PL" sz="1400" baseline="0" dirty="0" smtClean="0"/>
                        <a:t>zmierzające do wykonania decyzji procesowej</a:t>
                      </a:r>
                      <a:endParaRPr lang="pl-PL" sz="1400" dirty="0"/>
                    </a:p>
                  </a:txBody>
                  <a:tcPr/>
                </a:tc>
                <a:tc hMerge="1">
                  <a:txBody>
                    <a:bodyPr/>
                    <a:lstStyle/>
                    <a:p>
                      <a:endParaRPr lang="pl-PL"/>
                    </a:p>
                  </a:txBody>
                  <a:tcPr/>
                </a:tc>
              </a:tr>
              <a:tr h="3088704">
                <a:tc>
                  <a:txBody>
                    <a:bodyPr/>
                    <a:lstStyle/>
                    <a:p>
                      <a:pPr algn="ctr"/>
                      <a:r>
                        <a:rPr lang="pl-PL" sz="1400" b="0" dirty="0" smtClean="0">
                          <a:solidFill>
                            <a:srgbClr val="002060"/>
                          </a:solidFill>
                        </a:rPr>
                        <a:t>sposób komunikowania</a:t>
                      </a:r>
                      <a:endParaRPr lang="pl-PL" sz="1400" b="0" dirty="0">
                        <a:solidFill>
                          <a:srgbClr val="002060"/>
                        </a:solidFill>
                      </a:endParaRPr>
                    </a:p>
                  </a:txBody>
                  <a:tcPr/>
                </a:tc>
                <a:tc>
                  <a:txBody>
                    <a:bodyPr/>
                    <a:lstStyle/>
                    <a:p>
                      <a:pPr algn="ctr"/>
                      <a:r>
                        <a:rPr lang="pl-PL" sz="1400" b="1" dirty="0" smtClean="0"/>
                        <a:t>wyraźne (ekspresywne)</a:t>
                      </a:r>
                    </a:p>
                    <a:p>
                      <a:pPr algn="just"/>
                      <a:endParaRPr lang="pl-PL" sz="1400" dirty="0" smtClean="0"/>
                    </a:p>
                    <a:p>
                      <a:pPr algn="just"/>
                      <a:r>
                        <a:rPr lang="pl-PL" sz="1400" dirty="0" smtClean="0"/>
                        <a:t>komunikowane przez oświadczenia</a:t>
                      </a:r>
                      <a:r>
                        <a:rPr lang="pl-PL" sz="1400" baseline="0" dirty="0" smtClean="0"/>
                        <a:t> ich uczestników np. ustne lub pisemne oświadczenie pokrzywdzonego, że wstępuje do procesu jako oskarżyciel posiłkowy (art. 54 § 1 k.p.k.)</a:t>
                      </a:r>
                      <a:endParaRPr lang="pl-PL" sz="1400" dirty="0"/>
                    </a:p>
                  </a:txBody>
                  <a:tcPr/>
                </a:tc>
                <a:tc gridSpan="2">
                  <a:txBody>
                    <a:bodyPr/>
                    <a:lstStyle/>
                    <a:p>
                      <a:pPr algn="ctr"/>
                      <a:r>
                        <a:rPr lang="pl-PL" sz="1400" b="1" dirty="0" smtClean="0"/>
                        <a:t>konkludentne (dorozumiane)</a:t>
                      </a:r>
                    </a:p>
                    <a:p>
                      <a:pPr algn="ctr"/>
                      <a:endParaRPr lang="pl-PL" sz="1400" dirty="0" smtClean="0"/>
                    </a:p>
                    <a:p>
                      <a:pPr algn="just"/>
                      <a:r>
                        <a:rPr lang="pl-PL" sz="1400" dirty="0" smtClean="0"/>
                        <a:t>komunikowane przez samo zachowanie,</a:t>
                      </a:r>
                      <a:r>
                        <a:rPr lang="pl-PL" sz="1400" baseline="0" dirty="0" smtClean="0"/>
                        <a:t> które w konkretnej sytuacji wskazuje na istotę czynności.  O czynności konkludentnej mówi się dopiero wtedy, gdy nie zastosowano się do formy czynności wyraźnej (która jest regułą) i gdy zastępujące tę formę zachowanie wywołuje te same następstwa, jakie wynikłyby z zachowania właściwej formy np. sąd nie wydaje postanowienia o dopuszczeniu oskarżyciela posiłkowego, ale zawiadamia go o terminach rozpraw i traktuje jego obecność na rozprawie jako obecność uprawnionego uczestnika procesu. </a:t>
                      </a:r>
                      <a:endParaRPr lang="pl-PL" sz="1400" b="1" dirty="0"/>
                    </a:p>
                  </a:txBody>
                  <a:tcPr/>
                </a:tc>
                <a:tc hMerge="1">
                  <a:txBody>
                    <a:bodyPr/>
                    <a:lstStyle/>
                    <a:p>
                      <a:endParaRPr lang="pl-PL"/>
                    </a:p>
                  </a:txBody>
                  <a:tcPr/>
                </a:tc>
              </a:tr>
              <a:tr h="360040">
                <a:tc>
                  <a:txBody>
                    <a:bodyPr/>
                    <a:lstStyle/>
                    <a:p>
                      <a:pPr algn="ctr"/>
                      <a:r>
                        <a:rPr lang="pl-PL" sz="1400" b="0" dirty="0" smtClean="0">
                          <a:solidFill>
                            <a:srgbClr val="002060"/>
                          </a:solidFill>
                        </a:rPr>
                        <a:t>forma</a:t>
                      </a:r>
                      <a:endParaRPr lang="pl-PL" sz="1400" b="0" dirty="0">
                        <a:solidFill>
                          <a:srgbClr val="002060"/>
                        </a:solidFill>
                      </a:endParaRPr>
                    </a:p>
                  </a:txBody>
                  <a:tcPr/>
                </a:tc>
                <a:tc>
                  <a:txBody>
                    <a:bodyPr/>
                    <a:lstStyle/>
                    <a:p>
                      <a:pPr algn="ctr"/>
                      <a:r>
                        <a:rPr lang="pl-PL" sz="1400" b="1" dirty="0" smtClean="0"/>
                        <a:t>ustne</a:t>
                      </a:r>
                      <a:endParaRPr lang="pl-PL" sz="1400" b="1" dirty="0"/>
                    </a:p>
                  </a:txBody>
                  <a:tcPr/>
                </a:tc>
                <a:tc gridSpan="2">
                  <a:txBody>
                    <a:bodyPr/>
                    <a:lstStyle/>
                    <a:p>
                      <a:pPr algn="ctr"/>
                      <a:r>
                        <a:rPr lang="pl-PL" sz="1400" b="1" dirty="0" smtClean="0"/>
                        <a:t>pisemne</a:t>
                      </a:r>
                      <a:endParaRPr lang="pl-PL" sz="1400" b="1" dirty="0"/>
                    </a:p>
                  </a:txBody>
                  <a:tcPr/>
                </a:tc>
                <a:tc hMerge="1">
                  <a:txBody>
                    <a:bodyPr/>
                    <a:lstStyle/>
                    <a:p>
                      <a:pPr algn="ctr"/>
                      <a:endParaRPr lang="pl-PL" sz="1400" b="1" dirty="0"/>
                    </a:p>
                  </a:txBody>
                  <a:tcPr/>
                </a:tc>
              </a:tr>
              <a:tr h="570717">
                <a:tc>
                  <a:txBody>
                    <a:bodyPr/>
                    <a:lstStyle/>
                    <a:p>
                      <a:pPr algn="ctr"/>
                      <a:r>
                        <a:rPr lang="pl-PL" sz="1400" b="0" dirty="0" smtClean="0">
                          <a:solidFill>
                            <a:srgbClr val="002060"/>
                          </a:solidFill>
                        </a:rPr>
                        <a:t>podmiot</a:t>
                      </a:r>
                      <a:endParaRPr lang="pl-PL" sz="1400" b="0" dirty="0">
                        <a:solidFill>
                          <a:srgbClr val="002060"/>
                        </a:solidFill>
                      </a:endParaRPr>
                    </a:p>
                  </a:txBody>
                  <a:tcPr/>
                </a:tc>
                <a:tc>
                  <a:txBody>
                    <a:bodyPr/>
                    <a:lstStyle/>
                    <a:p>
                      <a:pPr algn="ctr"/>
                      <a:r>
                        <a:rPr lang="pl-PL" sz="1400" b="1" dirty="0" smtClean="0"/>
                        <a:t>organów procesowych</a:t>
                      </a:r>
                      <a:endParaRPr lang="pl-PL" sz="1400" b="1" dirty="0"/>
                    </a:p>
                  </a:txBody>
                  <a:tcPr/>
                </a:tc>
                <a:tc>
                  <a:txBody>
                    <a:bodyPr/>
                    <a:lstStyle/>
                    <a:p>
                      <a:pPr algn="ctr"/>
                      <a:r>
                        <a:rPr lang="pl-PL" sz="1400" b="1" dirty="0" smtClean="0"/>
                        <a:t>stron procesowych</a:t>
                      </a:r>
                      <a:endParaRPr lang="pl-PL" sz="1400" b="1" dirty="0"/>
                    </a:p>
                  </a:txBody>
                  <a:tcPr/>
                </a:tc>
                <a:tc>
                  <a:txBody>
                    <a:bodyPr/>
                    <a:lstStyle/>
                    <a:p>
                      <a:pPr algn="ctr"/>
                      <a:r>
                        <a:rPr lang="pl-PL" sz="1400" b="1" dirty="0" smtClean="0"/>
                        <a:t>innych uczestników procesu</a:t>
                      </a:r>
                      <a:endParaRPr lang="pl-PL" sz="1400" b="1" dirty="0"/>
                    </a:p>
                  </a:txBody>
                  <a:tcPr/>
                </a:tc>
              </a:tr>
              <a:tr h="1402939">
                <a:tc>
                  <a:txBody>
                    <a:bodyPr/>
                    <a:lstStyle/>
                    <a:p>
                      <a:pPr algn="ctr"/>
                      <a:r>
                        <a:rPr lang="pl-PL" sz="1400" b="0" dirty="0" smtClean="0">
                          <a:solidFill>
                            <a:srgbClr val="002060"/>
                          </a:solidFill>
                        </a:rPr>
                        <a:t>charakter</a:t>
                      </a:r>
                      <a:endParaRPr lang="pl-PL" sz="1400" b="0" dirty="0">
                        <a:solidFill>
                          <a:srgbClr val="002060"/>
                        </a:solidFill>
                      </a:endParaRPr>
                    </a:p>
                  </a:txBody>
                  <a:tcPr/>
                </a:tc>
                <a:tc>
                  <a:txBody>
                    <a:bodyPr/>
                    <a:lstStyle/>
                    <a:p>
                      <a:pPr algn="ctr"/>
                      <a:r>
                        <a:rPr lang="pl-PL" sz="1400" b="1" dirty="0" smtClean="0"/>
                        <a:t>oświadczenia procesowe</a:t>
                      </a:r>
                    </a:p>
                    <a:p>
                      <a:pPr algn="ctr"/>
                      <a:endParaRPr lang="pl-PL" sz="1400" b="1" dirty="0" smtClean="0"/>
                    </a:p>
                    <a:p>
                      <a:pPr algn="just"/>
                      <a:r>
                        <a:rPr lang="pl-PL" sz="1400" b="0" dirty="0" smtClean="0"/>
                        <a:t>wyrażenie treści</a:t>
                      </a:r>
                      <a:r>
                        <a:rPr lang="pl-PL" sz="1400" b="0" baseline="0" dirty="0" smtClean="0"/>
                        <a:t> intelektualnej uczestnika procesu</a:t>
                      </a:r>
                      <a:endParaRPr lang="pl-PL" sz="1400" b="0" dirty="0"/>
                    </a:p>
                  </a:txBody>
                  <a:tcPr/>
                </a:tc>
                <a:tc>
                  <a:txBody>
                    <a:bodyPr/>
                    <a:lstStyle/>
                    <a:p>
                      <a:pPr algn="ctr"/>
                      <a:r>
                        <a:rPr lang="pl-PL" sz="1400" b="1" dirty="0" smtClean="0"/>
                        <a:t>spostrzeżenia procesowe</a:t>
                      </a:r>
                    </a:p>
                    <a:p>
                      <a:pPr algn="l"/>
                      <a:endParaRPr lang="pl-PL" sz="1400" b="1" dirty="0" smtClean="0"/>
                    </a:p>
                    <a:p>
                      <a:pPr algn="l"/>
                      <a:r>
                        <a:rPr lang="pl-PL" sz="1400" b="0" dirty="0" smtClean="0"/>
                        <a:t>percepcje wyrażeń zmysłowych</a:t>
                      </a:r>
                      <a:r>
                        <a:rPr lang="pl-PL" sz="1400" b="0" baseline="0" dirty="0" smtClean="0"/>
                        <a:t> np. oględziny, przesłuchanie, odczytanie</a:t>
                      </a:r>
                      <a:endParaRPr lang="pl-PL" sz="1400" b="0" dirty="0"/>
                    </a:p>
                  </a:txBody>
                  <a:tcPr/>
                </a:tc>
                <a:tc>
                  <a:txBody>
                    <a:bodyPr/>
                    <a:lstStyle/>
                    <a:p>
                      <a:pPr algn="ctr"/>
                      <a:r>
                        <a:rPr lang="pl-PL" sz="1400" b="1" dirty="0" smtClean="0"/>
                        <a:t>czynności realne</a:t>
                      </a:r>
                    </a:p>
                    <a:p>
                      <a:pPr algn="ctr"/>
                      <a:endParaRPr lang="pl-PL" sz="1400" b="1" dirty="0" smtClean="0"/>
                    </a:p>
                    <a:p>
                      <a:pPr algn="l"/>
                      <a:r>
                        <a:rPr lang="pl-PL" sz="1400" b="0" dirty="0" smtClean="0"/>
                        <a:t>polegające</a:t>
                      </a:r>
                      <a:r>
                        <a:rPr lang="pl-PL" sz="1400" b="0" baseline="0" dirty="0" smtClean="0"/>
                        <a:t> na stwarzaniu lub zmianie sytuacji faktycznych np. przeszukanie</a:t>
                      </a:r>
                      <a:endParaRPr lang="pl-PL" sz="1400" b="0" dirty="0"/>
                    </a:p>
                  </a:txBody>
                  <a:tcPr/>
                </a:tc>
              </a:tr>
            </a:tbl>
          </a:graphicData>
        </a:graphic>
      </p:graphicFrame>
    </p:spTree>
    <p:extLst>
      <p:ext uri="{BB962C8B-B14F-4D97-AF65-F5344CB8AC3E}">
        <p14:creationId xmlns:p14="http://schemas.microsoft.com/office/powerpoint/2010/main" val="3843208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188640"/>
            <a:ext cx="8568952" cy="3724096"/>
          </a:xfrm>
          <a:prstGeom prst="rect">
            <a:avLst/>
          </a:prstGeom>
          <a:noFill/>
        </p:spPr>
        <p:txBody>
          <a:bodyPr wrap="square" rtlCol="0">
            <a:spAutoFit/>
          </a:bodyPr>
          <a:lstStyle/>
          <a:p>
            <a:r>
              <a:rPr lang="pl-PL" dirty="0"/>
              <a:t>Zarządzenia to decyzje </a:t>
            </a:r>
            <a:r>
              <a:rPr lang="pl-PL" dirty="0" smtClean="0"/>
              <a:t>procesowe wydawane </a:t>
            </a:r>
            <a:r>
              <a:rPr lang="pl-PL" dirty="0"/>
              <a:t>są w kwestiach niewymagających </a:t>
            </a:r>
            <a:r>
              <a:rPr lang="pl-PL" dirty="0" smtClean="0"/>
              <a:t>postanowienia, </a:t>
            </a:r>
            <a:r>
              <a:rPr lang="pl-PL" dirty="0"/>
              <a:t>co z założenia oznacza </a:t>
            </a:r>
            <a:r>
              <a:rPr lang="pl-PL" sz="2000" b="1" dirty="0">
                <a:solidFill>
                  <a:srgbClr val="00B050"/>
                </a:solidFill>
              </a:rPr>
              <a:t>kwestie typu </a:t>
            </a:r>
            <a:r>
              <a:rPr lang="pl-PL" sz="2000" b="1" dirty="0" smtClean="0">
                <a:solidFill>
                  <a:srgbClr val="00B050"/>
                </a:solidFill>
              </a:rPr>
              <a:t>porządkowego</a:t>
            </a:r>
            <a:r>
              <a:rPr lang="pl-PL" sz="2000" dirty="0" smtClean="0"/>
              <a:t> np.: </a:t>
            </a:r>
          </a:p>
          <a:p>
            <a:pPr marL="285750" indent="-285750">
              <a:buFont typeface="Wingdings" panose="05000000000000000000" pitchFamily="2" charset="2"/>
              <a:buChar char="Ø"/>
            </a:pPr>
            <a:r>
              <a:rPr lang="pl-PL" dirty="0" smtClean="0"/>
              <a:t>art</a:t>
            </a:r>
            <a:r>
              <a:rPr lang="pl-PL" dirty="0"/>
              <a:t>. </a:t>
            </a:r>
            <a:r>
              <a:rPr lang="pl-PL" dirty="0" smtClean="0"/>
              <a:t>372 </a:t>
            </a:r>
            <a:r>
              <a:rPr lang="pl-PL" dirty="0"/>
              <a:t>Przewodniczący wydaje wszelkie zarządzenia niezbędne do utrzymania na sali sądowej spokoju i </a:t>
            </a:r>
            <a:r>
              <a:rPr lang="pl-PL" dirty="0" smtClean="0"/>
              <a:t>porządku</a:t>
            </a:r>
          </a:p>
          <a:p>
            <a:pPr marL="285750" indent="-285750">
              <a:buFont typeface="Wingdings" panose="05000000000000000000" pitchFamily="2" charset="2"/>
              <a:buChar char="Ø"/>
            </a:pPr>
            <a:r>
              <a:rPr lang="pl-PL" dirty="0" smtClean="0"/>
              <a:t>art</a:t>
            </a:r>
            <a:r>
              <a:rPr lang="pl-PL" dirty="0"/>
              <a:t>. </a:t>
            </a:r>
            <a:r>
              <a:rPr lang="pl-PL" dirty="0" smtClean="0"/>
              <a:t>401 </a:t>
            </a:r>
            <a:r>
              <a:rPr lang="pl-PL" dirty="0"/>
              <a:t>§ </a:t>
            </a:r>
            <a:r>
              <a:rPr lang="pl-PL" dirty="0" smtClean="0"/>
              <a:t>1 </a:t>
            </a:r>
            <a:r>
              <a:rPr lang="pl-PL" dirty="0"/>
              <a:t>Przewodniczący może przerwać rozprawę główną dla sprowadzenia dowodu albo dla wypoczynku lub z innej ważnej </a:t>
            </a:r>
            <a:r>
              <a:rPr lang="pl-PL" dirty="0" smtClean="0"/>
              <a:t>przyczyny</a:t>
            </a:r>
          </a:p>
          <a:p>
            <a:pPr marL="285750" indent="-285750">
              <a:buFont typeface="Wingdings" panose="05000000000000000000" pitchFamily="2" charset="2"/>
              <a:buChar char="Ø"/>
            </a:pPr>
            <a:endParaRPr lang="pl-PL" dirty="0"/>
          </a:p>
          <a:p>
            <a:pPr algn="ctr"/>
            <a:r>
              <a:rPr lang="pl-PL" b="1" dirty="0" smtClean="0"/>
              <a:t>ALE</a:t>
            </a:r>
          </a:p>
          <a:p>
            <a:endParaRPr lang="pl-PL" b="1" dirty="0">
              <a:solidFill>
                <a:srgbClr val="00B050"/>
              </a:solidFill>
            </a:endParaRPr>
          </a:p>
          <a:p>
            <a:r>
              <a:rPr lang="pl-PL" b="1" dirty="0" smtClean="0">
                <a:solidFill>
                  <a:srgbClr val="00B050"/>
                </a:solidFill>
              </a:rPr>
              <a:t>niekiedy </a:t>
            </a:r>
            <a:r>
              <a:rPr lang="pl-PL" b="1" dirty="0">
                <a:solidFill>
                  <a:srgbClr val="00B050"/>
                </a:solidFill>
              </a:rPr>
              <a:t>mogą ingerować w procesowe prawa </a:t>
            </a:r>
            <a:r>
              <a:rPr lang="pl-PL" b="1" dirty="0" smtClean="0">
                <a:solidFill>
                  <a:srgbClr val="00B050"/>
                </a:solidFill>
              </a:rPr>
              <a:t>stron</a:t>
            </a:r>
          </a:p>
          <a:p>
            <a:r>
              <a:rPr lang="pl-PL" dirty="0" smtClean="0"/>
              <a:t>                                                                 </a:t>
            </a:r>
          </a:p>
          <a:p>
            <a:r>
              <a:rPr lang="pl-PL" dirty="0" smtClean="0"/>
              <a:t>                                a </a:t>
            </a:r>
            <a:r>
              <a:rPr lang="pl-PL" dirty="0"/>
              <a:t>nawet </a:t>
            </a:r>
            <a:r>
              <a:rPr lang="pl-PL" b="1" dirty="0">
                <a:solidFill>
                  <a:srgbClr val="00B050"/>
                </a:solidFill>
              </a:rPr>
              <a:t>zamykać drogę do wydania </a:t>
            </a:r>
            <a:r>
              <a:rPr lang="pl-PL" b="1" dirty="0" smtClean="0">
                <a:solidFill>
                  <a:srgbClr val="00B050"/>
                </a:solidFill>
              </a:rPr>
              <a:t>wyroku</a:t>
            </a:r>
            <a:endParaRPr lang="pl-PL" dirty="0"/>
          </a:p>
          <a:p>
            <a:endParaRPr lang="pl-PL" dirty="0"/>
          </a:p>
        </p:txBody>
      </p:sp>
      <p:sp>
        <p:nvSpPr>
          <p:cNvPr id="3" name="Prostokąt 2"/>
          <p:cNvSpPr/>
          <p:nvPr/>
        </p:nvSpPr>
        <p:spPr>
          <a:xfrm>
            <a:off x="755576" y="4149080"/>
            <a:ext cx="3168352"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sz="1400" dirty="0" smtClean="0"/>
              <a:t>art</a:t>
            </a:r>
            <a:r>
              <a:rPr lang="pl-PL" sz="1400" dirty="0"/>
              <a:t>. 375. § 1. Jeżeli oskarżony pomimo upomnienia go przez przewodniczącego zachowuje się nadal w sposób zakłócający porządek rozprawy lub godzący w powagę sądu, </a:t>
            </a:r>
            <a:r>
              <a:rPr lang="pl-PL" sz="1400" b="1" dirty="0"/>
              <a:t>przewodniczący może wydalić go na pewien czas z sali rozprawy</a:t>
            </a:r>
          </a:p>
        </p:txBody>
      </p:sp>
      <p:sp>
        <p:nvSpPr>
          <p:cNvPr id="4" name="Prostokąt 3"/>
          <p:cNvSpPr/>
          <p:nvPr/>
        </p:nvSpPr>
        <p:spPr>
          <a:xfrm>
            <a:off x="5580112" y="3861048"/>
            <a:ext cx="3240360" cy="2376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sz="1200" dirty="0"/>
          </a:p>
          <a:p>
            <a:r>
              <a:rPr lang="pl-PL" sz="1400" dirty="0" smtClean="0"/>
              <a:t>art</a:t>
            </a:r>
            <a:r>
              <a:rPr lang="pl-PL" sz="1400" dirty="0"/>
              <a:t>. 429. § 1. </a:t>
            </a:r>
            <a:r>
              <a:rPr lang="pl-PL" sz="1400" b="1" dirty="0"/>
              <a:t>Prezes sądu pierwszej instancji odmawia przyjęcia środka odwoławczego</a:t>
            </a:r>
            <a:r>
              <a:rPr lang="pl-PL" sz="1400" dirty="0"/>
              <a:t>, jeżeli wniesiony został po terminie lub przez osobę nieuprawnioną albo jest niedopuszczalny z mocy ustawy.</a:t>
            </a:r>
          </a:p>
          <a:p>
            <a:r>
              <a:rPr lang="pl-PL" sz="1400" dirty="0"/>
              <a:t>§ 2. Na zarządzenie odmawiające przyjęcia środka odwoławczego na podstawie § 1 lub art. 120 § 2 przysługuje zażalenie</a:t>
            </a:r>
          </a:p>
        </p:txBody>
      </p:sp>
      <p:cxnSp>
        <p:nvCxnSpPr>
          <p:cNvPr id="6" name="Łącznik prosty ze strzałką 5"/>
          <p:cNvCxnSpPr/>
          <p:nvPr/>
        </p:nvCxnSpPr>
        <p:spPr>
          <a:xfrm>
            <a:off x="1259632" y="2996952"/>
            <a:ext cx="36004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4067944" y="3573016"/>
            <a:ext cx="1368152"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70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620688"/>
          </a:xfrm>
        </p:spPr>
        <p:txBody>
          <a:bodyPr/>
          <a:lstStyle/>
          <a:p>
            <a:r>
              <a:rPr lang="pl-PL" sz="3200" dirty="0" smtClean="0"/>
              <a:t>Zaskarżanie zarządzeń</a:t>
            </a:r>
            <a:endParaRPr lang="pl-PL" sz="3200" dirty="0"/>
          </a:p>
        </p:txBody>
      </p:sp>
      <p:sp>
        <p:nvSpPr>
          <p:cNvPr id="3" name="Symbol zastępczy zawartości 2"/>
          <p:cNvSpPr>
            <a:spLocks noGrp="1"/>
          </p:cNvSpPr>
          <p:nvPr>
            <p:ph idx="1"/>
          </p:nvPr>
        </p:nvSpPr>
        <p:spPr>
          <a:xfrm>
            <a:off x="467544" y="764704"/>
            <a:ext cx="8229600" cy="1080120"/>
          </a:xfrm>
        </p:spPr>
        <p:txBody>
          <a:bodyPr>
            <a:normAutofit/>
          </a:bodyPr>
          <a:lstStyle/>
          <a:p>
            <a:pPr marL="0" indent="0">
              <a:buNone/>
            </a:pPr>
            <a:r>
              <a:rPr lang="pl-PL" sz="1800" dirty="0" smtClean="0">
                <a:solidFill>
                  <a:schemeClr val="tx1">
                    <a:lumMod val="75000"/>
                    <a:lumOff val="25000"/>
                  </a:schemeClr>
                </a:solidFill>
              </a:rPr>
              <a:t>art</a:t>
            </a:r>
            <a:r>
              <a:rPr lang="pl-PL" sz="1800" dirty="0">
                <a:solidFill>
                  <a:schemeClr val="tx1">
                    <a:lumMod val="75000"/>
                    <a:lumOff val="25000"/>
                  </a:schemeClr>
                </a:solidFill>
              </a:rPr>
              <a:t>. 466. § 1. Przepisy dotyczące zażaleń na postanowienia stosuje się </a:t>
            </a:r>
            <a:r>
              <a:rPr lang="pl-PL" sz="1800" b="1" u="sng" dirty="0" smtClean="0">
                <a:solidFill>
                  <a:schemeClr val="tx1">
                    <a:lumMod val="75000"/>
                    <a:lumOff val="25000"/>
                  </a:schemeClr>
                </a:solidFill>
              </a:rPr>
              <a:t>odpowiednio</a:t>
            </a:r>
            <a:r>
              <a:rPr lang="pl-PL" sz="1800" dirty="0" smtClean="0">
                <a:solidFill>
                  <a:schemeClr val="tx1">
                    <a:lumMod val="75000"/>
                    <a:lumOff val="25000"/>
                  </a:schemeClr>
                </a:solidFill>
              </a:rPr>
              <a:t> </a:t>
            </a:r>
            <a:r>
              <a:rPr lang="pl-PL" sz="1800" dirty="0">
                <a:solidFill>
                  <a:schemeClr val="tx1">
                    <a:lumMod val="75000"/>
                    <a:lumOff val="25000"/>
                  </a:schemeClr>
                </a:solidFill>
              </a:rPr>
              <a:t>do zażaleń na zarządzenia.</a:t>
            </a:r>
          </a:p>
        </p:txBody>
      </p:sp>
      <p:graphicFrame>
        <p:nvGraphicFramePr>
          <p:cNvPr id="4" name="Tabela 3"/>
          <p:cNvGraphicFramePr>
            <a:graphicFrameLocks noGrp="1"/>
          </p:cNvGraphicFramePr>
          <p:nvPr>
            <p:extLst>
              <p:ext uri="{D42A27DB-BD31-4B8C-83A1-F6EECF244321}">
                <p14:modId xmlns:p14="http://schemas.microsoft.com/office/powerpoint/2010/main" val="3338058413"/>
              </p:ext>
            </p:extLst>
          </p:nvPr>
        </p:nvGraphicFramePr>
        <p:xfrm>
          <a:off x="395536" y="2852936"/>
          <a:ext cx="8352928" cy="2592288"/>
        </p:xfrm>
        <a:graphic>
          <a:graphicData uri="http://schemas.openxmlformats.org/drawingml/2006/table">
            <a:tbl>
              <a:tblPr firstRow="1" bandRow="1">
                <a:tableStyleId>{F5AB1C69-6EDB-4FF4-983F-18BD219EF322}</a:tableStyleId>
              </a:tblPr>
              <a:tblGrid>
                <a:gridCol w="4176464"/>
                <a:gridCol w="4176464"/>
              </a:tblGrid>
              <a:tr h="1127082">
                <a:tc>
                  <a:txBody>
                    <a:bodyPr/>
                    <a:lstStyle/>
                    <a:p>
                      <a:pPr algn="ctr"/>
                      <a:r>
                        <a:rPr lang="pl-PL" b="0" dirty="0" smtClean="0"/>
                        <a:t>zażalenie na </a:t>
                      </a:r>
                      <a:r>
                        <a:rPr lang="pl-PL" b="1" u="sng" dirty="0" smtClean="0"/>
                        <a:t>zarządzenie prezesa sądu</a:t>
                      </a:r>
                    </a:p>
                    <a:p>
                      <a:pPr algn="ctr"/>
                      <a:endParaRPr lang="pl-PL" b="1" u="sng" dirty="0" smtClean="0"/>
                    </a:p>
                    <a:p>
                      <a:pPr algn="ctr"/>
                      <a:r>
                        <a:rPr lang="pl-PL" b="0" dirty="0" smtClean="0"/>
                        <a:t> art. 466</a:t>
                      </a:r>
                      <a:r>
                        <a:rPr lang="pl-PL" b="0" baseline="0" dirty="0" smtClean="0"/>
                        <a:t> § 2 k.p.k.</a:t>
                      </a:r>
                      <a:endParaRPr lang="pl-PL" b="0" dirty="0"/>
                    </a:p>
                  </a:txBody>
                  <a:tcPr/>
                </a:tc>
                <a:tc>
                  <a:txBody>
                    <a:bodyPr/>
                    <a:lstStyle/>
                    <a:p>
                      <a:pPr algn="ctr"/>
                      <a:r>
                        <a:rPr lang="pl-PL" b="0" dirty="0" smtClean="0"/>
                        <a:t>rozpoznaje </a:t>
                      </a:r>
                      <a:r>
                        <a:rPr lang="pl-PL" b="1" u="sng" dirty="0" smtClean="0"/>
                        <a:t>sąd odwoławczy </a:t>
                      </a:r>
                    </a:p>
                  </a:txBody>
                  <a:tcPr/>
                </a:tc>
              </a:tr>
              <a:tr h="1465206">
                <a:tc>
                  <a:txBody>
                    <a:bodyPr/>
                    <a:lstStyle/>
                    <a:p>
                      <a:pPr algn="ctr"/>
                      <a:r>
                        <a:rPr lang="pl-PL" dirty="0" smtClean="0"/>
                        <a:t>od </a:t>
                      </a:r>
                      <a:r>
                        <a:rPr lang="pl-PL" b="1" u="sng" dirty="0" smtClean="0"/>
                        <a:t>zarządzeń przewodniczącego </a:t>
                      </a:r>
                      <a:r>
                        <a:rPr lang="pl-PL" b="1" dirty="0" smtClean="0"/>
                        <a:t>wydanych na rozprawie głównej</a:t>
                      </a:r>
                    </a:p>
                    <a:p>
                      <a:pPr algn="ctr"/>
                      <a:endParaRPr lang="pl-PL" dirty="0" smtClean="0"/>
                    </a:p>
                    <a:p>
                      <a:pPr algn="ctr"/>
                      <a:r>
                        <a:rPr lang="pl-PL" dirty="0" smtClean="0"/>
                        <a:t>art. 373 k.p.k.</a:t>
                      </a:r>
                      <a:endParaRPr lang="pl-PL" dirty="0"/>
                    </a:p>
                  </a:txBody>
                  <a:tcPr/>
                </a:tc>
                <a:tc>
                  <a:txBody>
                    <a:bodyPr/>
                    <a:lstStyle/>
                    <a:p>
                      <a:pPr algn="ctr"/>
                      <a:r>
                        <a:rPr lang="pl-PL" dirty="0" smtClean="0"/>
                        <a:t>przysługuje </a:t>
                      </a:r>
                      <a:r>
                        <a:rPr lang="pl-PL" b="1" u="sng" dirty="0" smtClean="0"/>
                        <a:t>odwołanie do składu orzekającego</a:t>
                      </a:r>
                      <a:r>
                        <a:rPr lang="pl-PL" dirty="0" smtClean="0"/>
                        <a:t>, chyba że sąd orzeka jednoosobowo</a:t>
                      </a:r>
                      <a:endParaRPr lang="pl-PL" dirty="0"/>
                    </a:p>
                  </a:txBody>
                  <a:tcPr/>
                </a:tc>
              </a:tr>
            </a:tbl>
          </a:graphicData>
        </a:graphic>
      </p:graphicFrame>
      <p:sp>
        <p:nvSpPr>
          <p:cNvPr id="7" name="Strzałka w dół 6"/>
          <p:cNvSpPr/>
          <p:nvPr/>
        </p:nvSpPr>
        <p:spPr>
          <a:xfrm>
            <a:off x="1547664" y="1412776"/>
            <a:ext cx="484632" cy="129614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5" name="pole tekstowe 4"/>
          <p:cNvSpPr txBox="1"/>
          <p:nvPr/>
        </p:nvSpPr>
        <p:spPr>
          <a:xfrm>
            <a:off x="395536" y="5733256"/>
            <a:ext cx="8568952" cy="1015663"/>
          </a:xfrm>
          <a:prstGeom prst="rect">
            <a:avLst/>
          </a:prstGeom>
          <a:noFill/>
        </p:spPr>
        <p:txBody>
          <a:bodyPr wrap="square" rtlCol="0">
            <a:spAutoFit/>
          </a:bodyPr>
          <a:lstStyle/>
          <a:p>
            <a:endParaRPr lang="pl-PL" sz="1200" dirty="0"/>
          </a:p>
          <a:p>
            <a:r>
              <a:rPr lang="pl-PL" sz="1200" dirty="0"/>
              <a:t>§ 3. Od postanowień i </a:t>
            </a:r>
            <a:r>
              <a:rPr lang="pl-PL" sz="1200" b="1" dirty="0"/>
              <a:t>zarządzeń wydanych przez referendarza sądowego może być wniesiony sprzeciw</a:t>
            </a:r>
            <a:r>
              <a:rPr lang="pl-PL" sz="1200" dirty="0"/>
              <a:t>. Sprzeciw przysługuje stronom, a także osobie, której postanowienie bezpośrednio dotyczy, chyba że ustawa stanowi inaczej. W razie wniesienia sprzeciwu postanowienie lub zarządzenie traci moc.</a:t>
            </a:r>
          </a:p>
          <a:p>
            <a:r>
              <a:rPr lang="pl-PL" sz="1200" dirty="0"/>
              <a:t>§ 4. Prezes sądu odmawia przyjęcia sprzeciwu, jeżeli został wniesiony po terminie lub przez osobę nieuprawnioną.</a:t>
            </a:r>
          </a:p>
        </p:txBody>
      </p:sp>
      <p:sp>
        <p:nvSpPr>
          <p:cNvPr id="6" name="Prążkowana strzałka w prawo 5"/>
          <p:cNvSpPr/>
          <p:nvPr/>
        </p:nvSpPr>
        <p:spPr>
          <a:xfrm>
            <a:off x="4082796" y="3429000"/>
            <a:ext cx="978408" cy="484632"/>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8" name="Prążkowana strzałka w prawo 7"/>
          <p:cNvSpPr/>
          <p:nvPr/>
        </p:nvSpPr>
        <p:spPr>
          <a:xfrm>
            <a:off x="4082796" y="4679428"/>
            <a:ext cx="978408" cy="484632"/>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Tree>
    <p:extLst>
      <p:ext uri="{BB962C8B-B14F-4D97-AF65-F5344CB8AC3E}">
        <p14:creationId xmlns:p14="http://schemas.microsoft.com/office/powerpoint/2010/main" val="94985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08720"/>
          </a:xfrm>
        </p:spPr>
        <p:txBody>
          <a:bodyPr/>
          <a:lstStyle/>
          <a:p>
            <a:r>
              <a:rPr lang="pl-PL" sz="3600" dirty="0" smtClean="0"/>
              <a:t>Uzasadnianie postanowień i zarządzeń</a:t>
            </a:r>
            <a:endParaRPr lang="pl-PL" sz="3600" dirty="0"/>
          </a:p>
        </p:txBody>
      </p:sp>
      <p:sp>
        <p:nvSpPr>
          <p:cNvPr id="3" name="Symbol zastępczy zawartości 2"/>
          <p:cNvSpPr>
            <a:spLocks noGrp="1"/>
          </p:cNvSpPr>
          <p:nvPr>
            <p:ph idx="1"/>
          </p:nvPr>
        </p:nvSpPr>
        <p:spPr>
          <a:xfrm>
            <a:off x="457200" y="1052736"/>
            <a:ext cx="5266928" cy="5073429"/>
          </a:xfrm>
        </p:spPr>
        <p:txBody>
          <a:bodyPr>
            <a:normAutofit fontScale="92500"/>
          </a:bodyPr>
          <a:lstStyle/>
          <a:p>
            <a:pPr marL="0" indent="0">
              <a:buNone/>
            </a:pPr>
            <a:r>
              <a:rPr lang="pl-PL" sz="1600" dirty="0" smtClean="0"/>
              <a:t>Art</a:t>
            </a:r>
            <a:r>
              <a:rPr lang="pl-PL" sz="1600" dirty="0"/>
              <a:t>. 94. § 1. </a:t>
            </a:r>
            <a:r>
              <a:rPr lang="pl-PL" sz="1800" b="1" dirty="0"/>
              <a:t>Postanowienie</a:t>
            </a:r>
            <a:r>
              <a:rPr lang="pl-PL" sz="1600" dirty="0"/>
              <a:t> powinno zawierać:</a:t>
            </a:r>
          </a:p>
          <a:p>
            <a:pPr marL="0" indent="0">
              <a:buNone/>
            </a:pPr>
            <a:r>
              <a:rPr lang="pl-PL" sz="1600" dirty="0"/>
              <a:t>1)   oznaczenie organu oraz osoby lub osób, wydających postanowienie,</a:t>
            </a:r>
          </a:p>
          <a:p>
            <a:pPr marL="0" indent="0">
              <a:buNone/>
            </a:pPr>
            <a:r>
              <a:rPr lang="pl-PL" sz="1600" dirty="0"/>
              <a:t>2)   datę wydania postanowienia,</a:t>
            </a:r>
          </a:p>
          <a:p>
            <a:pPr marL="0" indent="0">
              <a:buNone/>
            </a:pPr>
            <a:r>
              <a:rPr lang="pl-PL" sz="1600" dirty="0"/>
              <a:t>3)   wskazanie sprawy oraz kwestii, której postanowienie dotyczy,</a:t>
            </a:r>
          </a:p>
          <a:p>
            <a:pPr marL="0" indent="0">
              <a:buNone/>
            </a:pPr>
            <a:r>
              <a:rPr lang="pl-PL" sz="1600" dirty="0"/>
              <a:t>4)   rozstrzygnięcie z podaniem podstawy prawnej,</a:t>
            </a:r>
          </a:p>
          <a:p>
            <a:pPr marL="0" indent="0">
              <a:buNone/>
            </a:pPr>
            <a:r>
              <a:rPr lang="pl-PL" sz="1600" b="1" dirty="0"/>
              <a:t>5)   uzasadnienie, chyba że ustawa zwalnia od tego wymagania.</a:t>
            </a:r>
          </a:p>
          <a:p>
            <a:pPr marL="0" indent="0">
              <a:buNone/>
            </a:pPr>
            <a:endParaRPr lang="pl-PL" sz="1800" dirty="0"/>
          </a:p>
          <a:p>
            <a:pPr marL="0" indent="0">
              <a:buNone/>
            </a:pPr>
            <a:r>
              <a:rPr lang="pl-PL" sz="1600" dirty="0" smtClean="0">
                <a:solidFill>
                  <a:schemeClr val="tx1">
                    <a:lumMod val="65000"/>
                    <a:lumOff val="35000"/>
                  </a:schemeClr>
                </a:solidFill>
              </a:rPr>
              <a:t>art</a:t>
            </a:r>
            <a:r>
              <a:rPr lang="pl-PL" sz="1600" dirty="0">
                <a:solidFill>
                  <a:schemeClr val="tx1">
                    <a:lumMod val="65000"/>
                    <a:lumOff val="35000"/>
                  </a:schemeClr>
                </a:solidFill>
              </a:rPr>
              <a:t>. 98. § 1</a:t>
            </a:r>
            <a:r>
              <a:rPr lang="pl-PL" sz="1600" b="1" dirty="0">
                <a:solidFill>
                  <a:schemeClr val="tx1">
                    <a:lumMod val="65000"/>
                    <a:lumOff val="35000"/>
                  </a:schemeClr>
                </a:solidFill>
              </a:rPr>
              <a:t>. Uzasadnienie postanowienia sporządza się na piśmie </a:t>
            </a:r>
            <a:r>
              <a:rPr lang="pl-PL" sz="1600" b="1" u="sng" dirty="0">
                <a:solidFill>
                  <a:schemeClr val="tx1">
                    <a:lumMod val="65000"/>
                    <a:lumOff val="35000"/>
                  </a:schemeClr>
                </a:solidFill>
              </a:rPr>
              <a:t>wraz z samym postanowieniem</a:t>
            </a:r>
            <a:r>
              <a:rPr lang="pl-PL" sz="1600" dirty="0">
                <a:solidFill>
                  <a:schemeClr val="tx1">
                    <a:lumMod val="65000"/>
                    <a:lumOff val="35000"/>
                  </a:schemeClr>
                </a:solidFill>
              </a:rPr>
              <a:t>.</a:t>
            </a:r>
          </a:p>
          <a:p>
            <a:pPr marL="0" indent="0">
              <a:buNone/>
            </a:pPr>
            <a:r>
              <a:rPr lang="pl-PL" sz="1600" dirty="0">
                <a:solidFill>
                  <a:schemeClr val="tx1">
                    <a:lumMod val="65000"/>
                    <a:lumOff val="35000"/>
                  </a:schemeClr>
                </a:solidFill>
              </a:rPr>
              <a:t>§ 2. </a:t>
            </a:r>
            <a:r>
              <a:rPr lang="pl-PL" sz="1600" dirty="0">
                <a:solidFill>
                  <a:srgbClr val="00B050"/>
                </a:solidFill>
              </a:rPr>
              <a:t>W sprawie zawiłej lub z innych ważnych przyczyn</a:t>
            </a:r>
            <a:r>
              <a:rPr lang="pl-PL" sz="1600" dirty="0">
                <a:solidFill>
                  <a:schemeClr val="tx1">
                    <a:lumMod val="65000"/>
                    <a:lumOff val="35000"/>
                  </a:schemeClr>
                </a:solidFill>
              </a:rPr>
              <a:t> można </a:t>
            </a:r>
            <a:r>
              <a:rPr lang="pl-PL" sz="1600" dirty="0">
                <a:solidFill>
                  <a:srgbClr val="0070C0"/>
                </a:solidFill>
              </a:rPr>
              <a:t>odroczyć sporządzenie uzasadnienia postanowienia na czas </a:t>
            </a:r>
            <a:r>
              <a:rPr lang="pl-PL" sz="1600" b="1" dirty="0">
                <a:solidFill>
                  <a:srgbClr val="0070C0"/>
                </a:solidFill>
              </a:rPr>
              <a:t>do 7 dni</a:t>
            </a:r>
            <a:r>
              <a:rPr lang="pl-PL" sz="1600" dirty="0">
                <a:solidFill>
                  <a:schemeClr val="tx1">
                    <a:lumMod val="65000"/>
                    <a:lumOff val="35000"/>
                  </a:schemeClr>
                </a:solidFill>
              </a:rPr>
              <a:t>.</a:t>
            </a:r>
          </a:p>
          <a:p>
            <a:pPr marL="0" indent="0">
              <a:buNone/>
            </a:pPr>
            <a:r>
              <a:rPr lang="pl-PL" sz="1600" dirty="0">
                <a:solidFill>
                  <a:schemeClr val="tx1">
                    <a:lumMod val="65000"/>
                    <a:lumOff val="35000"/>
                  </a:schemeClr>
                </a:solidFill>
              </a:rPr>
              <a:t>§ 3. </a:t>
            </a:r>
            <a:r>
              <a:rPr lang="pl-PL" sz="1600" b="1" dirty="0">
                <a:solidFill>
                  <a:srgbClr val="C00000"/>
                </a:solidFill>
              </a:rPr>
              <a:t>Nie wymaga uzasadnienia </a:t>
            </a:r>
            <a:r>
              <a:rPr lang="pl-PL" sz="1600" dirty="0">
                <a:solidFill>
                  <a:schemeClr val="tx1">
                    <a:lumMod val="65000"/>
                    <a:lumOff val="35000"/>
                  </a:schemeClr>
                </a:solidFill>
              </a:rPr>
              <a:t>dopuszczenie dowodu, jak również uwzględnienie wniosku, któremu inna strona nie sprzeciwiła się, chyba że orzeczenie podlega zaskarżeniu</a:t>
            </a:r>
          </a:p>
        </p:txBody>
      </p:sp>
      <p:cxnSp>
        <p:nvCxnSpPr>
          <p:cNvPr id="6" name="Łącznik prosty ze strzałką 5"/>
          <p:cNvCxnSpPr/>
          <p:nvPr/>
        </p:nvCxnSpPr>
        <p:spPr>
          <a:xfrm flipH="1">
            <a:off x="2771800" y="3404899"/>
            <a:ext cx="1224136" cy="19683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6084168" y="2804735"/>
            <a:ext cx="2843808" cy="1200329"/>
          </a:xfrm>
          <a:prstGeom prst="rect">
            <a:avLst/>
          </a:prstGeom>
          <a:noFill/>
        </p:spPr>
        <p:txBody>
          <a:bodyPr wrap="square" rtlCol="0">
            <a:spAutoFit/>
          </a:bodyPr>
          <a:lstStyle/>
          <a:p>
            <a:r>
              <a:rPr lang="pl-PL" dirty="0">
                <a:solidFill>
                  <a:schemeClr val="tx1">
                    <a:lumMod val="65000"/>
                    <a:lumOff val="35000"/>
                  </a:schemeClr>
                </a:solidFill>
                <a:latin typeface="+mj-lt"/>
              </a:rPr>
              <a:t>a</a:t>
            </a:r>
            <a:r>
              <a:rPr lang="pl-PL" dirty="0" smtClean="0">
                <a:solidFill>
                  <a:schemeClr val="tx1">
                    <a:lumMod val="65000"/>
                    <a:lumOff val="35000"/>
                  </a:schemeClr>
                </a:solidFill>
                <a:latin typeface="+mj-lt"/>
              </a:rPr>
              <a:t>rt. 99 § </a:t>
            </a:r>
            <a:r>
              <a:rPr lang="pl-PL" dirty="0">
                <a:solidFill>
                  <a:schemeClr val="tx1">
                    <a:lumMod val="65000"/>
                    <a:lumOff val="35000"/>
                  </a:schemeClr>
                </a:solidFill>
                <a:latin typeface="+mj-lt"/>
              </a:rPr>
              <a:t>2. </a:t>
            </a:r>
            <a:r>
              <a:rPr lang="pl-PL" b="1" dirty="0">
                <a:solidFill>
                  <a:schemeClr val="tx1">
                    <a:lumMod val="65000"/>
                    <a:lumOff val="35000"/>
                  </a:schemeClr>
                </a:solidFill>
                <a:latin typeface="+mj-lt"/>
              </a:rPr>
              <a:t>Zarządzenie </a:t>
            </a:r>
            <a:r>
              <a:rPr lang="pl-PL" dirty="0">
                <a:solidFill>
                  <a:schemeClr val="tx1">
                    <a:lumMod val="65000"/>
                    <a:lumOff val="35000"/>
                  </a:schemeClr>
                </a:solidFill>
                <a:latin typeface="+mj-lt"/>
              </a:rPr>
              <a:t>wymaga pisemnego uzasadnienia, </a:t>
            </a:r>
            <a:r>
              <a:rPr lang="pl-PL" b="1" dirty="0">
                <a:solidFill>
                  <a:srgbClr val="C00000"/>
                </a:solidFill>
                <a:latin typeface="+mj-lt"/>
              </a:rPr>
              <a:t>jeżeli podlega zaskarżeniu</a:t>
            </a:r>
          </a:p>
        </p:txBody>
      </p:sp>
    </p:spTree>
    <p:extLst>
      <p:ext uri="{BB962C8B-B14F-4D97-AF65-F5344CB8AC3E}">
        <p14:creationId xmlns:p14="http://schemas.microsoft.com/office/powerpoint/2010/main" val="28677522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64704"/>
          </a:xfrm>
        </p:spPr>
        <p:txBody>
          <a:bodyPr/>
          <a:lstStyle/>
          <a:p>
            <a:r>
              <a:rPr lang="pl-PL" sz="3600" dirty="0" smtClean="0"/>
              <a:t>Uzasadnianie postanowień</a:t>
            </a:r>
            <a:endParaRPr lang="pl-PL" sz="3600" dirty="0"/>
          </a:p>
        </p:txBody>
      </p:sp>
      <p:graphicFrame>
        <p:nvGraphicFramePr>
          <p:cNvPr id="4" name="Tabela 3"/>
          <p:cNvGraphicFramePr>
            <a:graphicFrameLocks noGrp="1"/>
          </p:cNvGraphicFramePr>
          <p:nvPr>
            <p:extLst>
              <p:ext uri="{D42A27DB-BD31-4B8C-83A1-F6EECF244321}">
                <p14:modId xmlns:p14="http://schemas.microsoft.com/office/powerpoint/2010/main" val="1869645061"/>
              </p:ext>
            </p:extLst>
          </p:nvPr>
        </p:nvGraphicFramePr>
        <p:xfrm>
          <a:off x="179512" y="116631"/>
          <a:ext cx="8856984" cy="6631622"/>
        </p:xfrm>
        <a:graphic>
          <a:graphicData uri="http://schemas.openxmlformats.org/drawingml/2006/table">
            <a:tbl>
              <a:tblPr firstRow="1" bandRow="1">
                <a:tableStyleId>{93296810-A885-4BE3-A3E7-6D5BEEA58F35}</a:tableStyleId>
              </a:tblPr>
              <a:tblGrid>
                <a:gridCol w="4320480"/>
                <a:gridCol w="4536504"/>
              </a:tblGrid>
              <a:tr h="358874">
                <a:tc>
                  <a:txBody>
                    <a:bodyPr/>
                    <a:lstStyle/>
                    <a:p>
                      <a:r>
                        <a:rPr lang="pl-PL" dirty="0" smtClean="0"/>
                        <a:t>REGUŁA</a:t>
                      </a:r>
                      <a:endParaRPr lang="pl-PL" dirty="0"/>
                    </a:p>
                  </a:txBody>
                  <a:tcPr/>
                </a:tc>
                <a:tc>
                  <a:txBody>
                    <a:bodyPr/>
                    <a:lstStyle/>
                    <a:p>
                      <a:r>
                        <a:rPr lang="pl-PL" dirty="0" smtClean="0"/>
                        <a:t>WYJĄTEK</a:t>
                      </a:r>
                      <a:endParaRPr lang="pl-PL" dirty="0"/>
                    </a:p>
                  </a:txBody>
                  <a:tcPr/>
                </a:tc>
              </a:tr>
              <a:tr h="4904616">
                <a:tc>
                  <a:txBody>
                    <a:bodyPr/>
                    <a:lstStyle/>
                    <a:p>
                      <a:r>
                        <a:rPr lang="pl-PL" sz="1400" b="1" dirty="0" smtClean="0"/>
                        <a:t>każde postanowienie </a:t>
                      </a:r>
                      <a:r>
                        <a:rPr lang="pl-PL" sz="1400" dirty="0" smtClean="0"/>
                        <a:t>musi zostać uzasadnione na piśmie a</a:t>
                      </a:r>
                      <a:r>
                        <a:rPr lang="pl-PL" sz="1400" baseline="0" dirty="0" smtClean="0"/>
                        <a:t> </a:t>
                      </a:r>
                      <a:r>
                        <a:rPr lang="pl-PL" sz="1400" dirty="0" smtClean="0"/>
                        <a:t>uzasadnienie stanowi integralną część postanowienia</a:t>
                      </a:r>
                    </a:p>
                    <a:p>
                      <a:endParaRPr lang="pl-PL" sz="1400" dirty="0" smtClean="0"/>
                    </a:p>
                    <a:p>
                      <a:r>
                        <a:rPr lang="pl-PL" sz="1400" b="1" dirty="0" smtClean="0"/>
                        <a:t>ZASADĄ</a:t>
                      </a:r>
                      <a:r>
                        <a:rPr lang="pl-PL" sz="1400" dirty="0" smtClean="0"/>
                        <a:t> jest, że uzasadnienie sporządza się </a:t>
                      </a:r>
                      <a:r>
                        <a:rPr lang="pl-PL" sz="1400" b="1" dirty="0" smtClean="0"/>
                        <a:t>Z URZĘDU.</a:t>
                      </a:r>
                    </a:p>
                    <a:p>
                      <a:endParaRPr lang="pl-PL" sz="1400" dirty="0" smtClean="0"/>
                    </a:p>
                    <a:p>
                      <a:r>
                        <a:rPr lang="pl-PL" sz="1400" b="1" dirty="0" smtClean="0">
                          <a:solidFill>
                            <a:srgbClr val="C00000"/>
                          </a:solidFill>
                        </a:rPr>
                        <a:t>WYJĄTEK – uzasadnienie na wniosek</a:t>
                      </a:r>
                    </a:p>
                    <a:p>
                      <a:r>
                        <a:rPr lang="pl-PL" sz="1400" b="0" dirty="0" smtClean="0">
                          <a:solidFill>
                            <a:schemeClr val="tx1"/>
                          </a:solidFill>
                        </a:rPr>
                        <a:t>postanowienie:</a:t>
                      </a:r>
                      <a:endParaRPr lang="pl-PL" sz="1400" dirty="0" smtClean="0"/>
                    </a:p>
                    <a:p>
                      <a:pPr marL="285750" indent="-285750">
                        <a:buFont typeface="Wingdings" panose="05000000000000000000" pitchFamily="2" charset="2"/>
                        <a:buChar char="Ø"/>
                      </a:pPr>
                      <a:r>
                        <a:rPr lang="pl-PL" sz="1400" dirty="0" smtClean="0"/>
                        <a:t>o przedstawieniu zarzutów (art. 313 § 3 k.p.k.),</a:t>
                      </a:r>
                    </a:p>
                    <a:p>
                      <a:pPr marL="285750" indent="-285750">
                        <a:buFont typeface="Wingdings" panose="05000000000000000000" pitchFamily="2" charset="2"/>
                        <a:buChar char="Ø"/>
                      </a:pPr>
                      <a:r>
                        <a:rPr lang="pl-PL" sz="1400" dirty="0" smtClean="0"/>
                        <a:t>o odmowie wszczęcia lub o umorzeniu dochodzenia - na wniosek inspektora pracy, który złożył zawiadomienie o przestępstwie (art. 325e § 1a k.p.k.),</a:t>
                      </a:r>
                    </a:p>
                    <a:p>
                      <a:pPr marL="285750" indent="-285750">
                        <a:buFont typeface="Wingdings" panose="05000000000000000000" pitchFamily="2" charset="2"/>
                        <a:buChar char="Ø"/>
                      </a:pPr>
                      <a:r>
                        <a:rPr lang="pl-PL" sz="1400" dirty="0" smtClean="0"/>
                        <a:t>o oddaleniu kasacji jako oczywiście bezzasadnej, jeżeli postanowienie zostało wydane na posiedzeniu albo na rozprawie, gdy strona pozbawiona wolności nie miała przedstawiciela procesowego i nie została sprowadzona na rozprawę (art. 535 § 3 k.p.k.)</a:t>
                      </a:r>
                    </a:p>
                    <a:p>
                      <a:endParaRPr lang="pl-PL" sz="1400" dirty="0" smtClean="0"/>
                    </a:p>
                    <a:p>
                      <a:endParaRPr lang="pl-PL" sz="1400" dirty="0" smtClean="0"/>
                    </a:p>
                    <a:p>
                      <a:endParaRPr lang="pl-PL" sz="1400" dirty="0"/>
                    </a:p>
                  </a:txBody>
                  <a:tcPr/>
                </a:tc>
                <a:tc>
                  <a:txBody>
                    <a:bodyPr/>
                    <a:lstStyle/>
                    <a:p>
                      <a:r>
                        <a:rPr lang="pl-PL" sz="1400" b="1" dirty="0" smtClean="0"/>
                        <a:t>nie wymaga uzasadnienia postanowienie:</a:t>
                      </a:r>
                    </a:p>
                    <a:p>
                      <a:endParaRPr lang="pl-PL" sz="1400" b="1" dirty="0" smtClean="0"/>
                    </a:p>
                    <a:p>
                      <a:pPr marL="285750" indent="-285750">
                        <a:buFont typeface="Wingdings" panose="05000000000000000000" pitchFamily="2" charset="2"/>
                        <a:buChar char="Ø"/>
                      </a:pPr>
                      <a:r>
                        <a:rPr lang="pl-PL" sz="1400" dirty="0" smtClean="0"/>
                        <a:t>dopuszczające dowód, jak również uwzględniające wniosek, któremu inna strona nie sprzeciwiła się, chyba że orzeczenie podlega zaskarżeniu (art. 98 § 3 k.p.k.)</a:t>
                      </a:r>
                    </a:p>
                    <a:p>
                      <a:pPr marL="285750" indent="-285750">
                        <a:buFont typeface="Wingdings" panose="05000000000000000000" pitchFamily="2" charset="2"/>
                        <a:buChar char="Ø"/>
                      </a:pPr>
                      <a:r>
                        <a:rPr lang="pl-PL" sz="1400" dirty="0" smtClean="0"/>
                        <a:t>o odmowie wstrzymania wykonania orzeczenia, co do którego złożono wniosek o przywrócenie terminu (art. 127 k.p.k.)</a:t>
                      </a:r>
                    </a:p>
                    <a:p>
                      <a:pPr marL="285750" indent="-285750">
                        <a:buFont typeface="Wingdings" panose="05000000000000000000" pitchFamily="2" charset="2"/>
                        <a:buChar char="Ø"/>
                      </a:pPr>
                      <a:r>
                        <a:rPr lang="pl-PL" sz="1400" dirty="0" smtClean="0"/>
                        <a:t>o odmowie wstrzymania</a:t>
                      </a:r>
                      <a:r>
                        <a:rPr lang="pl-PL" sz="1400" baseline="0" dirty="0" smtClean="0"/>
                        <a:t> zaskarżonego postanowienia (art. 462 § 2 k.p.k.)</a:t>
                      </a:r>
                    </a:p>
                    <a:p>
                      <a:pPr marL="285750" indent="-285750">
                        <a:buFont typeface="Wingdings" panose="05000000000000000000" pitchFamily="2" charset="2"/>
                        <a:buChar char="Ø"/>
                      </a:pPr>
                      <a:r>
                        <a:rPr lang="pl-PL" sz="1400" dirty="0" smtClean="0"/>
                        <a:t>o wszczęciu dochodzenia, odmowie wszczęcia dochodzenia, umorzeniu dochodzenia i wpisaniu sprawy do rejestru przestępstw, umorzeniu dochodzenia oraz o jego zawieszeniu (art. 325e § 1</a:t>
                      </a:r>
                      <a:r>
                        <a:rPr lang="pl-PL" sz="1400" baseline="0" dirty="0" smtClean="0"/>
                        <a:t> k.p.k.)</a:t>
                      </a:r>
                      <a:endParaRPr lang="pl-PL" sz="1400" dirty="0" smtClean="0"/>
                    </a:p>
                    <a:p>
                      <a:pPr marL="285750" indent="-285750">
                        <a:buFont typeface="Wingdings" panose="05000000000000000000" pitchFamily="2" charset="2"/>
                        <a:buChar char="Ø"/>
                      </a:pPr>
                      <a:r>
                        <a:rPr lang="pl-PL" sz="1400" dirty="0" smtClean="0"/>
                        <a:t>oddalające</a:t>
                      </a:r>
                      <a:r>
                        <a:rPr lang="pl-PL" sz="1400" baseline="0" dirty="0" smtClean="0"/>
                        <a:t> kasację jako oczywiście bezzasadną (art. 535 § 3 k.p.k.)</a:t>
                      </a:r>
                    </a:p>
                    <a:p>
                      <a:endParaRPr lang="pl-PL" sz="1400" dirty="0" smtClean="0"/>
                    </a:p>
                    <a:p>
                      <a:endParaRPr lang="pl-PL" sz="1400" dirty="0" smtClean="0"/>
                    </a:p>
                    <a:p>
                      <a:endParaRPr lang="pl-PL" sz="1400" dirty="0"/>
                    </a:p>
                  </a:txBody>
                  <a:tcPr/>
                </a:tc>
              </a:tr>
              <a:tr h="1361246">
                <a:tc>
                  <a:txBody>
                    <a:bodyPr/>
                    <a:lstStyle/>
                    <a:p>
                      <a:r>
                        <a:rPr lang="pl-PL" sz="1400" b="1" dirty="0" smtClean="0"/>
                        <a:t>zarządzenie uzasadnia się  z urzędu </a:t>
                      </a:r>
                      <a:r>
                        <a:rPr lang="pl-PL" sz="1400" dirty="0" smtClean="0"/>
                        <a:t>na piśmie wyłącznie wówczas, jeżeli </a:t>
                      </a:r>
                      <a:r>
                        <a:rPr lang="pl-PL" sz="1400" b="1" dirty="0" smtClean="0">
                          <a:solidFill>
                            <a:srgbClr val="0070C0"/>
                          </a:solidFill>
                        </a:rPr>
                        <a:t>podlega ono zaskarżeniu</a:t>
                      </a:r>
                      <a:endParaRPr lang="pl-PL" sz="1400" b="1" dirty="0">
                        <a:solidFill>
                          <a:srgbClr val="0070C0"/>
                        </a:solidFill>
                      </a:endParaRPr>
                    </a:p>
                  </a:txBody>
                  <a:tcPr/>
                </a:tc>
                <a:tc>
                  <a:txBody>
                    <a:bodyPr/>
                    <a:lstStyle/>
                    <a:p>
                      <a:r>
                        <a:rPr lang="pl-PL" sz="1400" b="1" dirty="0" smtClean="0"/>
                        <a:t>nie wymaga uzasadnienia </a:t>
                      </a:r>
                      <a:r>
                        <a:rPr lang="pl-PL" sz="1400" dirty="0" smtClean="0"/>
                        <a:t>zarządzenie, </a:t>
                      </a:r>
                      <a:r>
                        <a:rPr lang="pl-PL" sz="1400" dirty="0" smtClean="0">
                          <a:solidFill>
                            <a:srgbClr val="0070C0"/>
                          </a:solidFill>
                        </a:rPr>
                        <a:t>które </a:t>
                      </a:r>
                      <a:r>
                        <a:rPr lang="pl-PL" sz="1400" b="1" dirty="0" smtClean="0">
                          <a:solidFill>
                            <a:srgbClr val="0070C0"/>
                          </a:solidFill>
                        </a:rPr>
                        <a:t>nie podlega zaskarżeniu</a:t>
                      </a:r>
                      <a:endParaRPr lang="pl-PL" sz="1400" b="1" dirty="0">
                        <a:solidFill>
                          <a:srgbClr val="0070C0"/>
                        </a:solidFill>
                      </a:endParaRPr>
                    </a:p>
                  </a:txBody>
                  <a:tcPr/>
                </a:tc>
              </a:tr>
            </a:tbl>
          </a:graphicData>
        </a:graphic>
      </p:graphicFrame>
    </p:spTree>
    <p:extLst>
      <p:ext uri="{BB962C8B-B14F-4D97-AF65-F5344CB8AC3E}">
        <p14:creationId xmlns:p14="http://schemas.microsoft.com/office/powerpoint/2010/main" val="39340040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600" dirty="0" smtClean="0"/>
              <a:t>Doręczanie decyzji procesowych</a:t>
            </a:r>
            <a:endParaRPr lang="pl-PL" sz="3600" dirty="0"/>
          </a:p>
        </p:txBody>
      </p:sp>
      <p:sp>
        <p:nvSpPr>
          <p:cNvPr id="3" name="Symbol zastępczy zawartości 2"/>
          <p:cNvSpPr>
            <a:spLocks noGrp="1"/>
          </p:cNvSpPr>
          <p:nvPr>
            <p:ph idx="1"/>
          </p:nvPr>
        </p:nvSpPr>
        <p:spPr>
          <a:xfrm>
            <a:off x="457200" y="980728"/>
            <a:ext cx="8229600" cy="5616624"/>
          </a:xfrm>
        </p:spPr>
        <p:txBody>
          <a:bodyPr>
            <a:normAutofit/>
          </a:bodyPr>
          <a:lstStyle/>
          <a:p>
            <a:pPr marL="0" indent="0">
              <a:buNone/>
            </a:pPr>
            <a:r>
              <a:rPr lang="pl-PL" sz="1600" dirty="0">
                <a:solidFill>
                  <a:schemeClr val="tx1">
                    <a:lumMod val="65000"/>
                    <a:lumOff val="35000"/>
                  </a:schemeClr>
                </a:solidFill>
              </a:rPr>
              <a:t> Przepis art. 100 normuje </a:t>
            </a:r>
            <a:r>
              <a:rPr lang="pl-PL" sz="1600" b="1" dirty="0">
                <a:solidFill>
                  <a:srgbClr val="0070C0"/>
                </a:solidFill>
              </a:rPr>
              <a:t>zasady promulgacji i doręczania orzeczeń i </a:t>
            </a:r>
            <a:r>
              <a:rPr lang="pl-PL" sz="1600" b="1" dirty="0" smtClean="0">
                <a:solidFill>
                  <a:srgbClr val="0070C0"/>
                </a:solidFill>
              </a:rPr>
              <a:t>zarządzeń</a:t>
            </a:r>
          </a:p>
          <a:p>
            <a:pPr marL="0" indent="0">
              <a:buNone/>
            </a:pPr>
            <a:endParaRPr lang="pl-PL" sz="1600" b="1" dirty="0" smtClean="0">
              <a:solidFill>
                <a:srgbClr val="0070C0"/>
              </a:solidFill>
            </a:endParaRPr>
          </a:p>
          <a:p>
            <a:pPr>
              <a:buFont typeface="Wingdings" panose="05000000000000000000" pitchFamily="2" charset="2"/>
              <a:buChar char="Ø"/>
            </a:pPr>
            <a:r>
              <a:rPr lang="pl-PL" sz="1600" dirty="0" smtClean="0">
                <a:solidFill>
                  <a:schemeClr val="tx1">
                    <a:lumMod val="65000"/>
                    <a:lumOff val="35000"/>
                  </a:schemeClr>
                </a:solidFill>
              </a:rPr>
              <a:t>z </a:t>
            </a:r>
            <a:r>
              <a:rPr lang="pl-PL" sz="1600" dirty="0">
                <a:solidFill>
                  <a:schemeClr val="tx1">
                    <a:lumMod val="65000"/>
                    <a:lumOff val="35000"/>
                  </a:schemeClr>
                </a:solidFill>
              </a:rPr>
              <a:t>przepisu art. 100 § 1 wynika </a:t>
            </a:r>
            <a:r>
              <a:rPr lang="pl-PL" sz="2000" b="1" dirty="0">
                <a:solidFill>
                  <a:srgbClr val="FF0000"/>
                </a:solidFill>
              </a:rPr>
              <a:t>reguła,</a:t>
            </a:r>
            <a:r>
              <a:rPr lang="pl-PL" sz="1600" dirty="0">
                <a:solidFill>
                  <a:schemeClr val="tx1">
                    <a:lumMod val="65000"/>
                    <a:lumOff val="35000"/>
                  </a:schemeClr>
                </a:solidFill>
              </a:rPr>
              <a:t> że </a:t>
            </a:r>
            <a:r>
              <a:rPr lang="pl-PL" sz="1600" b="1" dirty="0">
                <a:solidFill>
                  <a:srgbClr val="00B050"/>
                </a:solidFill>
              </a:rPr>
              <a:t>wyroki, postanowienia i zarządzenia wydane </a:t>
            </a:r>
            <a:r>
              <a:rPr lang="pl-PL" sz="2000" b="1" u="sng" dirty="0">
                <a:solidFill>
                  <a:srgbClr val="00B050"/>
                </a:solidFill>
              </a:rPr>
              <a:t>na rozprawie </a:t>
            </a:r>
            <a:r>
              <a:rPr lang="pl-PL" sz="1600" b="1" dirty="0">
                <a:solidFill>
                  <a:srgbClr val="00B050"/>
                </a:solidFill>
              </a:rPr>
              <a:t>ogłaszane są ustnie</a:t>
            </a:r>
            <a:r>
              <a:rPr lang="pl-PL" sz="1600" b="1" dirty="0">
                <a:solidFill>
                  <a:schemeClr val="tx1">
                    <a:lumMod val="65000"/>
                    <a:lumOff val="35000"/>
                  </a:schemeClr>
                </a:solidFill>
              </a:rPr>
              <a:t>. </a:t>
            </a:r>
            <a:endParaRPr lang="pl-PL" sz="1600" b="1" dirty="0" smtClean="0">
              <a:solidFill>
                <a:schemeClr val="tx1">
                  <a:lumMod val="65000"/>
                  <a:lumOff val="35000"/>
                </a:schemeClr>
              </a:solidFill>
            </a:endParaRPr>
          </a:p>
          <a:p>
            <a:pPr marL="0" indent="0">
              <a:buNone/>
            </a:pPr>
            <a:endParaRPr lang="pl-PL" sz="1600" b="1" dirty="0" smtClean="0">
              <a:solidFill>
                <a:schemeClr val="tx1">
                  <a:lumMod val="65000"/>
                  <a:lumOff val="35000"/>
                </a:schemeClr>
              </a:solidFill>
            </a:endParaRPr>
          </a:p>
          <a:p>
            <a:pPr marL="0" indent="0">
              <a:buNone/>
            </a:pPr>
            <a:r>
              <a:rPr lang="pl-PL" sz="1600" dirty="0" smtClean="0">
                <a:solidFill>
                  <a:schemeClr val="tx1">
                    <a:lumMod val="65000"/>
                    <a:lumOff val="35000"/>
                  </a:schemeClr>
                </a:solidFill>
              </a:rPr>
              <a:t>W </a:t>
            </a:r>
            <a:r>
              <a:rPr lang="pl-PL" sz="1600" dirty="0">
                <a:solidFill>
                  <a:schemeClr val="tx1">
                    <a:lumMod val="65000"/>
                    <a:lumOff val="35000"/>
                  </a:schemeClr>
                </a:solidFill>
              </a:rPr>
              <a:t>konsekwencji - co do zasady - </a:t>
            </a:r>
            <a:r>
              <a:rPr lang="pl-PL" sz="1600" b="1" dirty="0">
                <a:solidFill>
                  <a:schemeClr val="tx1">
                    <a:lumMod val="65000"/>
                    <a:lumOff val="35000"/>
                  </a:schemeClr>
                </a:solidFill>
              </a:rPr>
              <a:t>nie są one doręczane stronom z </a:t>
            </a:r>
            <a:r>
              <a:rPr lang="pl-PL" sz="1600" b="1" dirty="0" smtClean="0">
                <a:solidFill>
                  <a:schemeClr val="tx1">
                    <a:lumMod val="65000"/>
                    <a:lumOff val="35000"/>
                  </a:schemeClr>
                </a:solidFill>
              </a:rPr>
              <a:t>urzędu</a:t>
            </a:r>
            <a:r>
              <a:rPr lang="pl-PL" sz="1600" dirty="0" smtClean="0">
                <a:solidFill>
                  <a:schemeClr val="tx1">
                    <a:lumMod val="65000"/>
                    <a:lumOff val="35000"/>
                  </a:schemeClr>
                </a:solidFill>
              </a:rPr>
              <a:t>. </a:t>
            </a:r>
            <a:endParaRPr lang="pl-PL" sz="1600" dirty="0">
              <a:solidFill>
                <a:schemeClr val="tx1">
                  <a:lumMod val="65000"/>
                  <a:lumOff val="35000"/>
                </a:schemeClr>
              </a:solidFill>
            </a:endParaRPr>
          </a:p>
          <a:p>
            <a:pPr>
              <a:buFont typeface="Wingdings" panose="05000000000000000000" pitchFamily="2" charset="2"/>
              <a:buChar char="Ø"/>
            </a:pPr>
            <a:r>
              <a:rPr lang="pl-PL" sz="1600" dirty="0" smtClean="0">
                <a:solidFill>
                  <a:schemeClr val="tx1">
                    <a:lumMod val="65000"/>
                    <a:lumOff val="35000"/>
                  </a:schemeClr>
                </a:solidFill>
              </a:rPr>
              <a:t>ustawodawca </a:t>
            </a:r>
            <a:r>
              <a:rPr lang="pl-PL" sz="1600" dirty="0">
                <a:solidFill>
                  <a:schemeClr val="tx1">
                    <a:lumMod val="65000"/>
                    <a:lumOff val="35000"/>
                  </a:schemeClr>
                </a:solidFill>
              </a:rPr>
              <a:t>niekiedy </a:t>
            </a:r>
            <a:r>
              <a:rPr lang="pl-PL" sz="1600" b="1" dirty="0" smtClean="0">
                <a:solidFill>
                  <a:srgbClr val="FF0000"/>
                </a:solidFill>
              </a:rPr>
              <a:t>wyjątkowo </a:t>
            </a:r>
            <a:r>
              <a:rPr lang="pl-PL" sz="1600" b="1" dirty="0">
                <a:solidFill>
                  <a:schemeClr val="tx1">
                    <a:lumMod val="65000"/>
                    <a:lumOff val="35000"/>
                  </a:schemeClr>
                </a:solidFill>
              </a:rPr>
              <a:t>wymaga doręczenia z urzędu orzeczenia wydanego na rozprawie</a:t>
            </a:r>
            <a:r>
              <a:rPr lang="pl-PL" sz="1600" dirty="0">
                <a:solidFill>
                  <a:schemeClr val="tx1">
                    <a:lumMod val="65000"/>
                    <a:lumOff val="35000"/>
                  </a:schemeClr>
                </a:solidFill>
              </a:rPr>
              <a:t>. Tak jest w odniesieniu </a:t>
            </a:r>
            <a:r>
              <a:rPr lang="pl-PL" sz="1600" dirty="0" smtClean="0">
                <a:solidFill>
                  <a:schemeClr val="tx1">
                    <a:lumMod val="65000"/>
                    <a:lumOff val="35000"/>
                  </a:schemeClr>
                </a:solidFill>
              </a:rPr>
              <a:t>np. do:</a:t>
            </a:r>
            <a:endParaRPr lang="pl-PL" sz="1600" dirty="0">
              <a:solidFill>
                <a:schemeClr val="tx1">
                  <a:lumMod val="65000"/>
                  <a:lumOff val="35000"/>
                </a:schemeClr>
              </a:solidFill>
            </a:endParaRPr>
          </a:p>
          <a:p>
            <a:pPr lvl="1"/>
            <a:r>
              <a:rPr lang="pl-PL" sz="1400" dirty="0" smtClean="0">
                <a:solidFill>
                  <a:schemeClr val="tx1">
                    <a:lumMod val="65000"/>
                    <a:lumOff val="35000"/>
                  </a:schemeClr>
                </a:solidFill>
              </a:rPr>
              <a:t>postanowienia</a:t>
            </a:r>
            <a:r>
              <a:rPr lang="pl-PL" sz="1400" dirty="0">
                <a:solidFill>
                  <a:schemeClr val="tx1">
                    <a:lumMod val="65000"/>
                    <a:lumOff val="35000"/>
                  </a:schemeClr>
                </a:solidFill>
              </a:rPr>
              <a:t>, którego sporządzenie uzasadnienia sąd odroczył na podstawie art. 98 § 2 (art. 100 § 3 in fine),</a:t>
            </a:r>
          </a:p>
          <a:p>
            <a:pPr marL="457200" lvl="1" indent="0">
              <a:buNone/>
            </a:pPr>
            <a:endParaRPr lang="pl-PL" dirty="0" smtClean="0">
              <a:solidFill>
                <a:schemeClr val="tx1">
                  <a:lumMod val="65000"/>
                  <a:lumOff val="35000"/>
                </a:schemeClr>
              </a:solidFill>
            </a:endParaRPr>
          </a:p>
          <a:p>
            <a:pPr algn="just">
              <a:buFont typeface="Wingdings" panose="05000000000000000000" pitchFamily="2" charset="2"/>
              <a:buChar char="Ø"/>
            </a:pPr>
            <a:r>
              <a:rPr lang="pl-PL" sz="1600" dirty="0">
                <a:solidFill>
                  <a:schemeClr val="tx1">
                    <a:lumMod val="65000"/>
                    <a:lumOff val="35000"/>
                  </a:schemeClr>
                </a:solidFill>
              </a:rPr>
              <a:t>§ 2. Orzeczenie lub zarządzenie wydane na innym posiedzeniu </a:t>
            </a:r>
            <a:r>
              <a:rPr lang="pl-PL" sz="1600" b="1" dirty="0">
                <a:solidFill>
                  <a:schemeClr val="tx1">
                    <a:lumMod val="65000"/>
                    <a:lumOff val="35000"/>
                  </a:schemeClr>
                </a:solidFill>
              </a:rPr>
              <a:t>ogłasza się ustnie, jeżeli bierze w nim udział </a:t>
            </a:r>
            <a:r>
              <a:rPr lang="pl-PL" sz="1600" b="1" dirty="0" smtClean="0">
                <a:solidFill>
                  <a:schemeClr val="tx1">
                    <a:lumMod val="65000"/>
                    <a:lumOff val="35000"/>
                  </a:schemeClr>
                </a:solidFill>
              </a:rPr>
              <a:t>strona</a:t>
            </a:r>
          </a:p>
          <a:p>
            <a:pPr algn="just">
              <a:buFont typeface="Wingdings" panose="05000000000000000000" pitchFamily="2" charset="2"/>
              <a:buChar char="Ø"/>
            </a:pPr>
            <a:endParaRPr lang="pl-PL" sz="1600" b="1" dirty="0">
              <a:solidFill>
                <a:schemeClr val="tx1">
                  <a:lumMod val="65000"/>
                  <a:lumOff val="35000"/>
                </a:schemeClr>
              </a:solidFill>
            </a:endParaRPr>
          </a:p>
          <a:p>
            <a:pPr algn="just">
              <a:buFont typeface="Wingdings" panose="05000000000000000000" pitchFamily="2" charset="2"/>
              <a:buChar char="Ø"/>
            </a:pPr>
            <a:r>
              <a:rPr lang="pl-PL" sz="1600" dirty="0" smtClean="0">
                <a:solidFill>
                  <a:schemeClr val="tx1">
                    <a:lumMod val="65000"/>
                    <a:lumOff val="35000"/>
                  </a:schemeClr>
                </a:solidFill>
              </a:rPr>
              <a:t>przepis </a:t>
            </a:r>
            <a:r>
              <a:rPr lang="pl-PL" sz="1600" dirty="0">
                <a:solidFill>
                  <a:schemeClr val="tx1">
                    <a:lumMod val="65000"/>
                    <a:lumOff val="35000"/>
                  </a:schemeClr>
                </a:solidFill>
              </a:rPr>
              <a:t>art. 100 § </a:t>
            </a:r>
            <a:r>
              <a:rPr lang="pl-PL" sz="1600" dirty="0" smtClean="0">
                <a:solidFill>
                  <a:schemeClr val="tx1">
                    <a:lumMod val="65000"/>
                    <a:lumOff val="35000"/>
                  </a:schemeClr>
                </a:solidFill>
              </a:rPr>
              <a:t>3 i 4 </a:t>
            </a:r>
            <a:r>
              <a:rPr lang="pl-PL" sz="1600" dirty="0">
                <a:solidFill>
                  <a:schemeClr val="tx1">
                    <a:lumMod val="65000"/>
                    <a:lumOff val="35000"/>
                  </a:schemeClr>
                </a:solidFill>
              </a:rPr>
              <a:t>wprowadza </a:t>
            </a:r>
            <a:r>
              <a:rPr lang="pl-PL" sz="1600" b="1" dirty="0">
                <a:solidFill>
                  <a:srgbClr val="00B050"/>
                </a:solidFill>
              </a:rPr>
              <a:t>obowiązek doręczenia orzeczeń i </a:t>
            </a:r>
            <a:r>
              <a:rPr lang="pl-PL" sz="1600" b="1" dirty="0" smtClean="0">
                <a:solidFill>
                  <a:srgbClr val="00B050"/>
                </a:solidFill>
              </a:rPr>
              <a:t>zarządzeń,</a:t>
            </a:r>
            <a:r>
              <a:rPr lang="pl-PL" sz="1600" b="1" dirty="0" smtClean="0">
                <a:solidFill>
                  <a:schemeClr val="tx1"/>
                </a:solidFill>
              </a:rPr>
              <a:t> </a:t>
            </a:r>
            <a:r>
              <a:rPr lang="pl-PL" sz="1600" dirty="0" smtClean="0">
                <a:solidFill>
                  <a:schemeClr val="tx1"/>
                </a:solidFill>
              </a:rPr>
              <a:t>gdy </a:t>
            </a:r>
            <a:r>
              <a:rPr lang="pl-PL" sz="1600" dirty="0">
                <a:solidFill>
                  <a:schemeClr val="tx1"/>
                </a:solidFill>
              </a:rPr>
              <a:t>uprawniony do </a:t>
            </a:r>
            <a:r>
              <a:rPr lang="pl-PL" sz="1600" dirty="0" smtClean="0">
                <a:solidFill>
                  <a:schemeClr val="tx1"/>
                </a:solidFill>
              </a:rPr>
              <a:t>zaskarżenia nie </a:t>
            </a:r>
            <a:r>
              <a:rPr lang="pl-PL" sz="1600" dirty="0">
                <a:solidFill>
                  <a:schemeClr val="tx1"/>
                </a:solidFill>
              </a:rPr>
              <a:t>był </a:t>
            </a:r>
            <a:r>
              <a:rPr lang="pl-PL" sz="1600" dirty="0" smtClean="0">
                <a:solidFill>
                  <a:schemeClr val="tx1"/>
                </a:solidFill>
              </a:rPr>
              <a:t>obecny przy </a:t>
            </a:r>
            <a:r>
              <a:rPr lang="pl-PL" sz="1600" dirty="0">
                <a:solidFill>
                  <a:schemeClr val="tx1"/>
                </a:solidFill>
              </a:rPr>
              <a:t>ogłoszeniu decyzji</a:t>
            </a:r>
            <a:endParaRPr lang="pl-PL" sz="1600" b="1" dirty="0">
              <a:solidFill>
                <a:schemeClr val="tx1"/>
              </a:solidFill>
            </a:endParaRPr>
          </a:p>
        </p:txBody>
      </p:sp>
      <p:sp>
        <p:nvSpPr>
          <p:cNvPr id="4" name="Strzałka w prawo 3"/>
          <p:cNvSpPr/>
          <p:nvPr/>
        </p:nvSpPr>
        <p:spPr>
          <a:xfrm>
            <a:off x="6732240" y="6213524"/>
            <a:ext cx="1800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1407601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179512" y="188640"/>
            <a:ext cx="8856984" cy="6555641"/>
          </a:xfrm>
          <a:prstGeom prst="rect">
            <a:avLst/>
          </a:prstGeom>
          <a:noFill/>
        </p:spPr>
        <p:txBody>
          <a:bodyPr wrap="square" rtlCol="0">
            <a:spAutoFit/>
          </a:bodyPr>
          <a:lstStyle/>
          <a:p>
            <a:r>
              <a:rPr lang="pl-PL" sz="1600" dirty="0" smtClean="0">
                <a:solidFill>
                  <a:schemeClr val="tx1">
                    <a:lumMod val="75000"/>
                    <a:lumOff val="25000"/>
                  </a:schemeClr>
                </a:solidFill>
                <a:latin typeface="+mj-lt"/>
              </a:rPr>
              <a:t>Zgodnie z art. </a:t>
            </a:r>
            <a:r>
              <a:rPr lang="pl-PL" sz="1600" dirty="0">
                <a:solidFill>
                  <a:schemeClr val="tx1">
                    <a:lumMod val="75000"/>
                    <a:lumOff val="25000"/>
                  </a:schemeClr>
                </a:solidFill>
                <a:latin typeface="+mj-lt"/>
              </a:rPr>
              <a:t>100 § </a:t>
            </a:r>
            <a:r>
              <a:rPr lang="pl-PL" sz="1600" dirty="0" smtClean="0">
                <a:solidFill>
                  <a:schemeClr val="tx1">
                    <a:lumMod val="75000"/>
                    <a:lumOff val="25000"/>
                  </a:schemeClr>
                </a:solidFill>
                <a:latin typeface="+mj-lt"/>
              </a:rPr>
              <a:t>4 postanowienie </a:t>
            </a:r>
            <a:r>
              <a:rPr lang="pl-PL" sz="1600" dirty="0">
                <a:solidFill>
                  <a:schemeClr val="tx1">
                    <a:lumMod val="75000"/>
                    <a:lumOff val="25000"/>
                  </a:schemeClr>
                </a:solidFill>
                <a:latin typeface="+mj-lt"/>
              </a:rPr>
              <a:t>i zarządzenie </a:t>
            </a:r>
            <a:r>
              <a:rPr lang="pl-PL" sz="1600" dirty="0" smtClean="0">
                <a:solidFill>
                  <a:schemeClr val="tx1">
                    <a:lumMod val="75000"/>
                    <a:lumOff val="25000"/>
                  </a:schemeClr>
                </a:solidFill>
                <a:latin typeface="+mj-lt"/>
              </a:rPr>
              <a:t>od </a:t>
            </a:r>
            <a:r>
              <a:rPr lang="pl-PL" sz="1600" dirty="0">
                <a:solidFill>
                  <a:schemeClr val="tx1">
                    <a:lumMod val="75000"/>
                    <a:lumOff val="25000"/>
                  </a:schemeClr>
                </a:solidFill>
                <a:latin typeface="+mj-lt"/>
              </a:rPr>
              <a:t>którego przysługuje środek odwoławczy, </a:t>
            </a:r>
            <a:r>
              <a:rPr lang="pl-PL" sz="1600" dirty="0" smtClean="0">
                <a:solidFill>
                  <a:schemeClr val="tx1">
                    <a:lumMod val="75000"/>
                    <a:lumOff val="25000"/>
                  </a:schemeClr>
                </a:solidFill>
                <a:latin typeface="+mj-lt"/>
              </a:rPr>
              <a:t>należy doręczyć </a:t>
            </a:r>
            <a:r>
              <a:rPr lang="pl-PL" sz="1600" dirty="0">
                <a:solidFill>
                  <a:schemeClr val="tx1">
                    <a:lumMod val="75000"/>
                    <a:lumOff val="25000"/>
                  </a:schemeClr>
                </a:solidFill>
                <a:latin typeface="+mj-lt"/>
              </a:rPr>
              <a:t>podmiotom uprawnionym do wniesienia tego środka, a postanowienie kończące postępowanie jego stronom</a:t>
            </a:r>
            <a:r>
              <a:rPr lang="pl-PL" sz="1600" dirty="0" smtClean="0">
                <a:solidFill>
                  <a:schemeClr val="tx1">
                    <a:lumMod val="75000"/>
                    <a:lumOff val="25000"/>
                  </a:schemeClr>
                </a:solidFill>
                <a:latin typeface="+mj-lt"/>
              </a:rPr>
              <a:t>, </a:t>
            </a:r>
            <a:r>
              <a:rPr lang="pl-PL" sz="1600" dirty="0">
                <a:solidFill>
                  <a:schemeClr val="tx1">
                    <a:lumMod val="75000"/>
                    <a:lumOff val="25000"/>
                  </a:schemeClr>
                </a:solidFill>
                <a:latin typeface="+mj-lt"/>
              </a:rPr>
              <a:t>jeżeli </a:t>
            </a:r>
            <a:r>
              <a:rPr lang="pl-PL" sz="1600" b="1" dirty="0">
                <a:solidFill>
                  <a:schemeClr val="tx1">
                    <a:lumMod val="75000"/>
                    <a:lumOff val="25000"/>
                  </a:schemeClr>
                </a:solidFill>
                <a:latin typeface="+mj-lt"/>
              </a:rPr>
              <a:t>łącznie spełnione są dwa warunki</a:t>
            </a:r>
            <a:r>
              <a:rPr lang="pl-PL" sz="1600" b="1" dirty="0" smtClean="0">
                <a:solidFill>
                  <a:schemeClr val="tx1">
                    <a:lumMod val="75000"/>
                    <a:lumOff val="25000"/>
                  </a:schemeClr>
                </a:solidFill>
                <a:latin typeface="+mj-lt"/>
              </a:rPr>
              <a:t>:</a:t>
            </a:r>
            <a:endParaRPr lang="pl-PL" sz="1600" b="1" dirty="0">
              <a:solidFill>
                <a:schemeClr val="tx1">
                  <a:lumMod val="75000"/>
                  <a:lumOff val="25000"/>
                </a:schemeClr>
              </a:solidFill>
              <a:latin typeface="+mj-lt"/>
            </a:endParaRPr>
          </a:p>
          <a:p>
            <a:pPr marL="342900" indent="-342900">
              <a:buAutoNum type="arabicParenR"/>
            </a:pPr>
            <a:r>
              <a:rPr lang="pl-PL" sz="1600" dirty="0" smtClean="0">
                <a:solidFill>
                  <a:schemeClr val="tx1">
                    <a:lumMod val="75000"/>
                    <a:lumOff val="25000"/>
                  </a:schemeClr>
                </a:solidFill>
                <a:latin typeface="+mj-lt"/>
              </a:rPr>
              <a:t>dana </a:t>
            </a:r>
            <a:r>
              <a:rPr lang="pl-PL" sz="1600" dirty="0">
                <a:solidFill>
                  <a:schemeClr val="tx1">
                    <a:lumMod val="75000"/>
                    <a:lumOff val="25000"/>
                  </a:schemeClr>
                </a:solidFill>
                <a:latin typeface="+mj-lt"/>
              </a:rPr>
              <a:t>osoba </a:t>
            </a:r>
            <a:r>
              <a:rPr lang="pl-PL" sz="1600" b="1" dirty="0" smtClean="0">
                <a:solidFill>
                  <a:schemeClr val="tx1">
                    <a:lumMod val="75000"/>
                    <a:lumOff val="25000"/>
                  </a:schemeClr>
                </a:solidFill>
                <a:latin typeface="+mj-lt"/>
              </a:rPr>
              <a:t>nie </a:t>
            </a:r>
            <a:r>
              <a:rPr lang="pl-PL" sz="1600" b="1" dirty="0">
                <a:solidFill>
                  <a:schemeClr val="tx1">
                    <a:lumMod val="75000"/>
                    <a:lumOff val="25000"/>
                  </a:schemeClr>
                </a:solidFill>
                <a:latin typeface="+mj-lt"/>
              </a:rPr>
              <a:t>była obecna przy ogłoszeniu przedmiotowej decyzji</a:t>
            </a:r>
            <a:r>
              <a:rPr lang="pl-PL" sz="1600" dirty="0">
                <a:solidFill>
                  <a:schemeClr val="tx1">
                    <a:lumMod val="75000"/>
                    <a:lumOff val="25000"/>
                  </a:schemeClr>
                </a:solidFill>
                <a:latin typeface="+mj-lt"/>
              </a:rPr>
              <a:t> - chodzi tutaj zarówno o sytuację, gdy osoba nie uczestniczyła w ogóle w posiedzeniu, w jakiejkolwiek jego fazie, w tym nie była obecna podczas ogłoszenia postanowienia, jak też nie była obecna przy ogłoszeniu postanowienia, choć uczestniczyła we wcześniejszej fazie posiedzenia, tzw. "rozpoznawczej</a:t>
            </a:r>
            <a:r>
              <a:rPr lang="pl-PL" sz="1600" dirty="0" smtClean="0">
                <a:solidFill>
                  <a:schemeClr val="tx1">
                    <a:lumMod val="75000"/>
                    <a:lumOff val="25000"/>
                  </a:schemeClr>
                </a:solidFill>
                <a:latin typeface="+mj-lt"/>
              </a:rPr>
              <a:t>"; </a:t>
            </a:r>
            <a:r>
              <a:rPr lang="pl-PL" sz="1600" dirty="0">
                <a:solidFill>
                  <a:schemeClr val="tx1">
                    <a:lumMod val="75000"/>
                    <a:lumOff val="25000"/>
                  </a:schemeClr>
                </a:solidFill>
                <a:latin typeface="+mj-lt"/>
              </a:rPr>
              <a:t>nie ma tu znaczenia przyczyna tej </a:t>
            </a:r>
            <a:r>
              <a:rPr lang="pl-PL" sz="1600" dirty="0" smtClean="0">
                <a:solidFill>
                  <a:schemeClr val="tx1">
                    <a:lumMod val="75000"/>
                    <a:lumOff val="25000"/>
                  </a:schemeClr>
                </a:solidFill>
                <a:latin typeface="+mj-lt"/>
              </a:rPr>
              <a:t>nieobecności</a:t>
            </a:r>
          </a:p>
          <a:p>
            <a:pPr marL="342900" indent="-342900">
              <a:buAutoNum type="arabicParenR"/>
            </a:pPr>
            <a:r>
              <a:rPr lang="pl-PL" sz="1600" b="1" dirty="0" smtClean="0">
                <a:solidFill>
                  <a:schemeClr val="tx1">
                    <a:lumMod val="75000"/>
                    <a:lumOff val="25000"/>
                  </a:schemeClr>
                </a:solidFill>
                <a:latin typeface="+mj-lt"/>
              </a:rPr>
              <a:t>na </a:t>
            </a:r>
            <a:r>
              <a:rPr lang="pl-PL" sz="1600" b="1" dirty="0">
                <a:solidFill>
                  <a:schemeClr val="tx1">
                    <a:lumMod val="75000"/>
                    <a:lumOff val="25000"/>
                  </a:schemeClr>
                </a:solidFill>
                <a:latin typeface="+mj-lt"/>
              </a:rPr>
              <a:t>postanowienie lub zarządzenie przysługuje jej środek zaskarżenia</a:t>
            </a:r>
            <a:r>
              <a:rPr lang="pl-PL" sz="1600" dirty="0">
                <a:solidFill>
                  <a:schemeClr val="tx1">
                    <a:lumMod val="75000"/>
                    <a:lumOff val="25000"/>
                  </a:schemeClr>
                </a:solidFill>
                <a:latin typeface="+mj-lt"/>
              </a:rPr>
              <a:t> - w sytuacji gdy ustawa nie przyznaje możliwości zaskarżenia postanowienia lub zarządzenia ogólnie wszystkim stronom </a:t>
            </a:r>
            <a:r>
              <a:rPr lang="pl-PL" sz="1600" dirty="0" smtClean="0">
                <a:solidFill>
                  <a:schemeClr val="tx1">
                    <a:lumMod val="75000"/>
                    <a:lumOff val="25000"/>
                  </a:schemeClr>
                </a:solidFill>
                <a:latin typeface="+mj-lt"/>
              </a:rPr>
              <a:t>(np</a:t>
            </a:r>
            <a:r>
              <a:rPr lang="pl-PL" sz="1600" dirty="0">
                <a:solidFill>
                  <a:schemeClr val="tx1">
                    <a:lumMod val="75000"/>
                    <a:lumOff val="25000"/>
                  </a:schemeClr>
                </a:solidFill>
                <a:latin typeface="+mj-lt"/>
              </a:rPr>
              <a:t>. art. 184 § 5), doręcza się je wyłącznie tej stronie, której przysługuje środek </a:t>
            </a:r>
            <a:r>
              <a:rPr lang="pl-PL" sz="1600" dirty="0" smtClean="0">
                <a:solidFill>
                  <a:schemeClr val="tx1">
                    <a:lumMod val="75000"/>
                    <a:lumOff val="25000"/>
                  </a:schemeClr>
                </a:solidFill>
                <a:latin typeface="+mj-lt"/>
              </a:rPr>
              <a:t>zaskarżenia.</a:t>
            </a:r>
          </a:p>
          <a:p>
            <a:pPr marL="342900" indent="-342900">
              <a:buAutoNum type="arabicParenR"/>
            </a:pPr>
            <a:endParaRPr lang="pl-PL" sz="1600" dirty="0">
              <a:solidFill>
                <a:schemeClr val="tx1">
                  <a:lumMod val="75000"/>
                  <a:lumOff val="25000"/>
                </a:schemeClr>
              </a:solidFill>
              <a:latin typeface="+mj-lt"/>
            </a:endParaRPr>
          </a:p>
          <a:p>
            <a:r>
              <a:rPr lang="pl-PL" sz="1600" dirty="0">
                <a:solidFill>
                  <a:schemeClr val="tx1">
                    <a:lumMod val="75000"/>
                    <a:lumOff val="25000"/>
                  </a:schemeClr>
                </a:solidFill>
                <a:latin typeface="+mj-lt"/>
              </a:rPr>
              <a:t>Jeżeli </a:t>
            </a:r>
            <a:r>
              <a:rPr lang="pl-PL" sz="1600" dirty="0" smtClean="0">
                <a:solidFill>
                  <a:schemeClr val="tx1">
                    <a:lumMod val="75000"/>
                    <a:lumOff val="25000"/>
                  </a:schemeClr>
                </a:solidFill>
                <a:latin typeface="+mj-lt"/>
              </a:rPr>
              <a:t>postanowienie </a:t>
            </a:r>
            <a:r>
              <a:rPr lang="pl-PL" sz="1600" dirty="0">
                <a:solidFill>
                  <a:schemeClr val="tx1">
                    <a:lumMod val="75000"/>
                    <a:lumOff val="25000"/>
                  </a:schemeClr>
                </a:solidFill>
                <a:latin typeface="+mj-lt"/>
              </a:rPr>
              <a:t>lub zarządzenie </a:t>
            </a:r>
            <a:r>
              <a:rPr lang="pl-PL" sz="1600" b="1" dirty="0">
                <a:solidFill>
                  <a:schemeClr val="tx1">
                    <a:lumMod val="75000"/>
                    <a:lumOff val="25000"/>
                  </a:schemeClr>
                </a:solidFill>
                <a:latin typeface="+mj-lt"/>
              </a:rPr>
              <a:t>nie podlega zaskarżeniu</a:t>
            </a:r>
            <a:r>
              <a:rPr lang="pl-PL" sz="1600" dirty="0">
                <a:solidFill>
                  <a:schemeClr val="tx1">
                    <a:lumMod val="75000"/>
                    <a:lumOff val="25000"/>
                  </a:schemeClr>
                </a:solidFill>
                <a:latin typeface="+mj-lt"/>
              </a:rPr>
              <a:t>, o jego treści </a:t>
            </a:r>
            <a:r>
              <a:rPr lang="pl-PL" sz="1600" b="1" u="sng" dirty="0">
                <a:solidFill>
                  <a:schemeClr val="tx1">
                    <a:lumMod val="75000"/>
                    <a:lumOff val="25000"/>
                  </a:schemeClr>
                </a:solidFill>
                <a:latin typeface="+mj-lt"/>
              </a:rPr>
              <a:t>powiadamia </a:t>
            </a:r>
            <a:r>
              <a:rPr lang="pl-PL" sz="1600" b="1" u="sng" dirty="0" smtClean="0">
                <a:solidFill>
                  <a:schemeClr val="tx1">
                    <a:lumMod val="75000"/>
                    <a:lumOff val="25000"/>
                  </a:schemeClr>
                </a:solidFill>
                <a:latin typeface="+mj-lt"/>
              </a:rPr>
              <a:t>się </a:t>
            </a:r>
            <a:r>
              <a:rPr lang="pl-PL" sz="1600" b="1" u="sng" dirty="0">
                <a:solidFill>
                  <a:schemeClr val="tx1">
                    <a:lumMod val="75000"/>
                    <a:lumOff val="25000"/>
                  </a:schemeClr>
                </a:solidFill>
                <a:latin typeface="+mj-lt"/>
              </a:rPr>
              <a:t>jedynie </a:t>
            </a:r>
            <a:r>
              <a:rPr lang="pl-PL" sz="1600" b="1" u="sng" dirty="0" smtClean="0">
                <a:solidFill>
                  <a:schemeClr val="tx1">
                    <a:lumMod val="75000"/>
                    <a:lumOff val="25000"/>
                  </a:schemeClr>
                </a:solidFill>
                <a:latin typeface="+mj-lt"/>
              </a:rPr>
              <a:t>strony</a:t>
            </a:r>
          </a:p>
          <a:p>
            <a:endParaRPr lang="pl-PL" sz="1600" dirty="0" smtClean="0">
              <a:solidFill>
                <a:schemeClr val="tx1">
                  <a:lumMod val="75000"/>
                  <a:lumOff val="25000"/>
                </a:schemeClr>
              </a:solidFill>
              <a:latin typeface="+mj-lt"/>
            </a:endParaRPr>
          </a:p>
          <a:p>
            <a:pPr marL="285750" indent="-285750">
              <a:buFont typeface="Wingdings" panose="05000000000000000000" pitchFamily="2" charset="2"/>
              <a:buChar char="Ø"/>
            </a:pPr>
            <a:r>
              <a:rPr lang="pl-PL" sz="1600" dirty="0">
                <a:solidFill>
                  <a:schemeClr val="tx1">
                    <a:lumMod val="75000"/>
                    <a:lumOff val="25000"/>
                  </a:schemeClr>
                </a:solidFill>
                <a:latin typeface="+mj-lt"/>
              </a:rPr>
              <a:t>p</a:t>
            </a:r>
            <a:r>
              <a:rPr lang="pl-PL" sz="1600" dirty="0" smtClean="0">
                <a:solidFill>
                  <a:schemeClr val="tx1">
                    <a:lumMod val="75000"/>
                    <a:lumOff val="25000"/>
                  </a:schemeClr>
                </a:solidFill>
                <a:latin typeface="+mj-lt"/>
              </a:rPr>
              <a:t>rzepis </a:t>
            </a:r>
            <a:r>
              <a:rPr lang="pl-PL" sz="1600" dirty="0">
                <a:solidFill>
                  <a:schemeClr val="tx1">
                    <a:lumMod val="75000"/>
                    <a:lumOff val="25000"/>
                  </a:schemeClr>
                </a:solidFill>
                <a:latin typeface="+mj-lt"/>
              </a:rPr>
              <a:t>art. 100 § 3</a:t>
            </a:r>
            <a:r>
              <a:rPr lang="pl-PL" sz="1600" dirty="0" smtClean="0">
                <a:solidFill>
                  <a:schemeClr val="tx1">
                    <a:lumMod val="75000"/>
                    <a:lumOff val="25000"/>
                  </a:schemeClr>
                </a:solidFill>
                <a:latin typeface="+mj-lt"/>
              </a:rPr>
              <a:t> </a:t>
            </a:r>
            <a:r>
              <a:rPr lang="pl-PL" sz="1600" i="1" dirty="0">
                <a:solidFill>
                  <a:schemeClr val="tx1">
                    <a:lumMod val="75000"/>
                    <a:lumOff val="25000"/>
                  </a:schemeClr>
                </a:solidFill>
                <a:latin typeface="+mj-lt"/>
              </a:rPr>
              <a:t>in princ. </a:t>
            </a:r>
            <a:r>
              <a:rPr lang="pl-PL" sz="1600" dirty="0">
                <a:solidFill>
                  <a:schemeClr val="tx1">
                    <a:lumMod val="75000"/>
                    <a:lumOff val="25000"/>
                  </a:schemeClr>
                </a:solidFill>
                <a:latin typeface="+mj-lt"/>
              </a:rPr>
              <a:t>nakazuje </a:t>
            </a:r>
            <a:r>
              <a:rPr lang="pl-PL" sz="1600" b="1" dirty="0">
                <a:solidFill>
                  <a:srgbClr val="00B050"/>
                </a:solidFill>
                <a:latin typeface="+mj-lt"/>
              </a:rPr>
              <a:t>z urzędu doręczać </a:t>
            </a:r>
            <a:r>
              <a:rPr lang="pl-PL" sz="2000" b="1" dirty="0" smtClean="0">
                <a:solidFill>
                  <a:srgbClr val="FF0000"/>
                </a:solidFill>
                <a:latin typeface="+mj-lt"/>
              </a:rPr>
              <a:t>stronom</a:t>
            </a:r>
            <a:r>
              <a:rPr lang="pl-PL" sz="1600" b="1" dirty="0" smtClean="0">
                <a:solidFill>
                  <a:srgbClr val="00B050"/>
                </a:solidFill>
                <a:latin typeface="+mj-lt"/>
              </a:rPr>
              <a:t> </a:t>
            </a:r>
            <a:r>
              <a:rPr lang="pl-PL" sz="1600" b="1" dirty="0">
                <a:solidFill>
                  <a:srgbClr val="00B050"/>
                </a:solidFill>
                <a:latin typeface="+mj-lt"/>
              </a:rPr>
              <a:t>każdy wyrok, a w wypadku wyroku warunkowo umarzającego postępowanie wydanego na posiedzeniu także </a:t>
            </a:r>
            <a:r>
              <a:rPr lang="pl-PL" sz="1600" b="1" dirty="0" smtClean="0">
                <a:solidFill>
                  <a:srgbClr val="FF0000"/>
                </a:solidFill>
                <a:latin typeface="+mj-lt"/>
              </a:rPr>
              <a:t>pokrzywdzonemu,</a:t>
            </a:r>
            <a:r>
              <a:rPr lang="pl-PL" sz="1600" b="1" dirty="0" smtClean="0">
                <a:solidFill>
                  <a:srgbClr val="00B050"/>
                </a:solidFill>
                <a:latin typeface="+mj-lt"/>
              </a:rPr>
              <a:t> jeśli nie byli </a:t>
            </a:r>
            <a:r>
              <a:rPr lang="pl-PL" sz="1600" b="1" dirty="0">
                <a:solidFill>
                  <a:srgbClr val="00B050"/>
                </a:solidFill>
                <a:latin typeface="+mj-lt"/>
              </a:rPr>
              <a:t>obecni przy jego </a:t>
            </a:r>
            <a:r>
              <a:rPr lang="pl-PL" sz="1600" b="1" dirty="0" smtClean="0">
                <a:solidFill>
                  <a:srgbClr val="00B050"/>
                </a:solidFill>
                <a:latin typeface="+mj-lt"/>
              </a:rPr>
              <a:t>ogłoszeniu. </a:t>
            </a:r>
            <a:r>
              <a:rPr lang="pl-PL" sz="1600" dirty="0" smtClean="0">
                <a:solidFill>
                  <a:schemeClr val="tx1">
                    <a:lumMod val="75000"/>
                    <a:lumOff val="25000"/>
                  </a:schemeClr>
                </a:solidFill>
                <a:latin typeface="+mj-lt"/>
              </a:rPr>
              <a:t>Jeżeli </a:t>
            </a:r>
            <a:r>
              <a:rPr lang="pl-PL" sz="1600" dirty="0">
                <a:solidFill>
                  <a:schemeClr val="tx1">
                    <a:lumMod val="75000"/>
                    <a:lumOff val="25000"/>
                  </a:schemeClr>
                </a:solidFill>
                <a:latin typeface="+mj-lt"/>
              </a:rPr>
              <a:t>sąd na podstawie </a:t>
            </a:r>
            <a:r>
              <a:rPr lang="pl-PL" sz="1600" b="1" dirty="0">
                <a:solidFill>
                  <a:schemeClr val="tx1">
                    <a:lumMod val="75000"/>
                    <a:lumOff val="25000"/>
                  </a:schemeClr>
                </a:solidFill>
                <a:latin typeface="+mj-lt"/>
              </a:rPr>
              <a:t>art. 98 § 2 odroczył sporządzenie </a:t>
            </a:r>
            <a:r>
              <a:rPr lang="pl-PL" sz="1600" b="1" dirty="0" smtClean="0">
                <a:solidFill>
                  <a:schemeClr val="tx1">
                    <a:lumMod val="75000"/>
                    <a:lumOff val="25000"/>
                  </a:schemeClr>
                </a:solidFill>
                <a:latin typeface="+mj-lt"/>
              </a:rPr>
              <a:t>uzasadnienia postanowienia</a:t>
            </a:r>
            <a:r>
              <a:rPr lang="pl-PL" sz="1600" dirty="0" smtClean="0">
                <a:solidFill>
                  <a:schemeClr val="tx1">
                    <a:lumMod val="75000"/>
                    <a:lumOff val="25000"/>
                  </a:schemeClr>
                </a:solidFill>
                <a:latin typeface="+mj-lt"/>
              </a:rPr>
              <a:t>, </a:t>
            </a:r>
            <a:r>
              <a:rPr lang="pl-PL" sz="1600" dirty="0">
                <a:solidFill>
                  <a:schemeClr val="tx1">
                    <a:lumMod val="75000"/>
                    <a:lumOff val="25000"/>
                  </a:schemeClr>
                </a:solidFill>
                <a:latin typeface="+mj-lt"/>
              </a:rPr>
              <a:t>po jego sporządzeniu należy stronom </a:t>
            </a:r>
            <a:r>
              <a:rPr lang="pl-PL" sz="1600" b="1" dirty="0">
                <a:solidFill>
                  <a:srgbClr val="00B050"/>
                </a:solidFill>
                <a:latin typeface="+mj-lt"/>
              </a:rPr>
              <a:t>w każdym przypadku doręczyć to postanowienie wraz z uzasadnieniem</a:t>
            </a:r>
            <a:r>
              <a:rPr lang="pl-PL" sz="1600" dirty="0">
                <a:solidFill>
                  <a:schemeClr val="tx1">
                    <a:lumMod val="75000"/>
                    <a:lumOff val="25000"/>
                  </a:schemeClr>
                </a:solidFill>
                <a:latin typeface="+mj-lt"/>
              </a:rPr>
              <a:t>. Obowiązek doręczenia istnieje niezależnie od tego, czy postanowienie zostało wydane na rozprawie, czy na posiedzeniu, ani też czy strony wzięły udział w tej rozprawie lub </a:t>
            </a:r>
            <a:r>
              <a:rPr lang="pl-PL" sz="1600" dirty="0" smtClean="0">
                <a:solidFill>
                  <a:schemeClr val="tx1">
                    <a:lumMod val="75000"/>
                    <a:lumOff val="25000"/>
                  </a:schemeClr>
                </a:solidFill>
                <a:latin typeface="+mj-lt"/>
              </a:rPr>
              <a:t>posiedzeniu</a:t>
            </a:r>
            <a:endParaRPr lang="pl-PL" sz="1600" dirty="0">
              <a:solidFill>
                <a:schemeClr val="tx1">
                  <a:lumMod val="75000"/>
                  <a:lumOff val="25000"/>
                </a:schemeClr>
              </a:solidFill>
              <a:latin typeface="+mj-lt"/>
            </a:endParaRPr>
          </a:p>
        </p:txBody>
      </p:sp>
    </p:spTree>
    <p:extLst>
      <p:ext uri="{BB962C8B-B14F-4D97-AF65-F5344CB8AC3E}">
        <p14:creationId xmlns:p14="http://schemas.microsoft.com/office/powerpoint/2010/main" val="3596197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404664"/>
            <a:ext cx="8352928" cy="6001643"/>
          </a:xfrm>
          <a:prstGeom prst="rect">
            <a:avLst/>
          </a:prstGeom>
          <a:noFill/>
        </p:spPr>
        <p:txBody>
          <a:bodyPr wrap="square" rtlCol="0">
            <a:spAutoFit/>
          </a:bodyPr>
          <a:lstStyle/>
          <a:p>
            <a:r>
              <a:rPr lang="pl-PL" sz="1600" dirty="0">
                <a:latin typeface="+mj-lt"/>
              </a:rPr>
              <a:t> W myśl art. 100 § </a:t>
            </a:r>
            <a:r>
              <a:rPr lang="pl-PL" sz="1600" dirty="0" smtClean="0">
                <a:latin typeface="+mj-lt"/>
              </a:rPr>
              <a:t>6 </a:t>
            </a:r>
            <a:r>
              <a:rPr lang="pl-PL" sz="1600" i="1" dirty="0">
                <a:latin typeface="+mj-lt"/>
              </a:rPr>
              <a:t>in princ. </a:t>
            </a:r>
            <a:r>
              <a:rPr lang="pl-PL" sz="1600" b="1" dirty="0">
                <a:latin typeface="+mj-lt"/>
              </a:rPr>
              <a:t>orzeczenie doręcza się lub ogłasza wraz z uzasadnieniem, chyba że ustawa zwalnia od równoczesnego sporządzenia uzasadnienia. </a:t>
            </a:r>
            <a:endParaRPr lang="pl-PL" sz="1600" b="1" dirty="0" smtClean="0">
              <a:latin typeface="+mj-lt"/>
            </a:endParaRPr>
          </a:p>
          <a:p>
            <a:endParaRPr lang="pl-PL" sz="1600" b="1" dirty="0" smtClean="0">
              <a:latin typeface="+mj-lt"/>
            </a:endParaRPr>
          </a:p>
          <a:p>
            <a:r>
              <a:rPr lang="pl-PL" sz="1600" dirty="0" smtClean="0">
                <a:latin typeface="+mj-lt"/>
              </a:rPr>
              <a:t>Wynikają </a:t>
            </a:r>
            <a:r>
              <a:rPr lang="pl-PL" sz="1600" dirty="0">
                <a:latin typeface="+mj-lt"/>
              </a:rPr>
              <a:t>z powyższego następujące </a:t>
            </a:r>
            <a:r>
              <a:rPr lang="pl-PL" sz="1600" b="1" dirty="0">
                <a:solidFill>
                  <a:srgbClr val="00B050"/>
                </a:solidFill>
                <a:latin typeface="+mj-lt"/>
              </a:rPr>
              <a:t>reguły</a:t>
            </a:r>
            <a:r>
              <a:rPr lang="pl-PL" sz="1600" b="1" dirty="0" smtClean="0">
                <a:solidFill>
                  <a:srgbClr val="00B050"/>
                </a:solidFill>
                <a:latin typeface="+mj-lt"/>
              </a:rPr>
              <a:t>:</a:t>
            </a:r>
          </a:p>
          <a:p>
            <a:endParaRPr lang="pl-PL" sz="1600" b="1" dirty="0">
              <a:solidFill>
                <a:srgbClr val="00B050"/>
              </a:solidFill>
              <a:latin typeface="+mj-lt"/>
            </a:endParaRPr>
          </a:p>
          <a:p>
            <a:pPr marL="342900" indent="-342900">
              <a:buAutoNum type="arabicParenR"/>
            </a:pPr>
            <a:r>
              <a:rPr lang="pl-PL" sz="1600" b="1" dirty="0" smtClean="0">
                <a:solidFill>
                  <a:srgbClr val="00B050"/>
                </a:solidFill>
                <a:latin typeface="+mj-lt"/>
              </a:rPr>
              <a:t>wyrok </a:t>
            </a:r>
            <a:r>
              <a:rPr lang="pl-PL" sz="1600" b="1" dirty="0">
                <a:latin typeface="+mj-lt"/>
              </a:rPr>
              <a:t>ogłasza się oraz doręcza </a:t>
            </a:r>
            <a:r>
              <a:rPr lang="pl-PL" sz="1600" b="1" dirty="0">
                <a:solidFill>
                  <a:srgbClr val="FF0000"/>
                </a:solidFill>
                <a:latin typeface="+mj-lt"/>
              </a:rPr>
              <a:t>zawsze bez uzasadnienia</a:t>
            </a:r>
            <a:r>
              <a:rPr lang="pl-PL" sz="1600" dirty="0">
                <a:latin typeface="+mj-lt"/>
              </a:rPr>
              <a:t>, zarówno w sytuacji, gdy sporządzane jest ono na wniosek, jak i wówczas, gdy powinno zostać sporządzone z urzędu, ponieważ nie następuje to równocześnie ze sporządzeniem wyroku, lecz w odpowiednim terminie określonym w art. 114 § 3, art. 423 § 1 lub art. 457 § 1; natomiast zgodnie z art. 418 § 3 </a:t>
            </a:r>
            <a:r>
              <a:rPr lang="pl-PL" sz="1600" b="1" dirty="0">
                <a:latin typeface="+mj-lt"/>
              </a:rPr>
              <a:t>po ogłoszeniu wyroku ustnie podaje się najważniejsze powody wyroku</a:t>
            </a:r>
            <a:r>
              <a:rPr lang="pl-PL" sz="1600" dirty="0">
                <a:latin typeface="+mj-lt"/>
              </a:rPr>
              <a:t>; reguła ta powinna być stosowana również w razie wydania wyroku na </a:t>
            </a:r>
            <a:r>
              <a:rPr lang="pl-PL" sz="1600" dirty="0" smtClean="0">
                <a:latin typeface="+mj-lt"/>
              </a:rPr>
              <a:t>posiedzeniu;</a:t>
            </a:r>
          </a:p>
          <a:p>
            <a:pPr marL="342900" indent="-342900">
              <a:buAutoNum type="arabicParenR"/>
            </a:pPr>
            <a:endParaRPr lang="pl-PL" sz="1600" dirty="0" smtClean="0">
              <a:latin typeface="+mj-lt"/>
            </a:endParaRPr>
          </a:p>
          <a:p>
            <a:pPr marL="342900" indent="-342900">
              <a:buAutoNum type="arabicParenR"/>
            </a:pPr>
            <a:r>
              <a:rPr lang="pl-PL" sz="1600" b="1" dirty="0" smtClean="0">
                <a:solidFill>
                  <a:srgbClr val="00B050"/>
                </a:solidFill>
                <a:latin typeface="+mj-lt"/>
              </a:rPr>
              <a:t>postanowienie</a:t>
            </a:r>
            <a:r>
              <a:rPr lang="pl-PL" sz="1600" dirty="0" smtClean="0">
                <a:latin typeface="+mj-lt"/>
              </a:rPr>
              <a:t> </a:t>
            </a:r>
            <a:r>
              <a:rPr lang="pl-PL" sz="1600" b="1" dirty="0">
                <a:latin typeface="+mj-lt"/>
              </a:rPr>
              <a:t>co do zasady ogłasza się i doręcza </a:t>
            </a:r>
            <a:r>
              <a:rPr lang="pl-PL" sz="1600" b="1" dirty="0">
                <a:solidFill>
                  <a:srgbClr val="FF0000"/>
                </a:solidFill>
                <a:latin typeface="+mj-lt"/>
              </a:rPr>
              <a:t>wraz z uzasadnieniem</a:t>
            </a:r>
            <a:r>
              <a:rPr lang="pl-PL" sz="1600" dirty="0">
                <a:latin typeface="+mj-lt"/>
              </a:rPr>
              <a:t>, chyba że:</a:t>
            </a:r>
          </a:p>
          <a:p>
            <a:pPr marL="285750" indent="-285750">
              <a:buFont typeface="Wingdings" panose="05000000000000000000" pitchFamily="2" charset="2"/>
              <a:buChar char="Ø"/>
            </a:pPr>
            <a:r>
              <a:rPr lang="pl-PL" sz="1600" dirty="0" smtClean="0">
                <a:latin typeface="+mj-lt"/>
              </a:rPr>
              <a:t>ustawa </a:t>
            </a:r>
            <a:r>
              <a:rPr lang="pl-PL" sz="1600" dirty="0">
                <a:latin typeface="+mj-lt"/>
              </a:rPr>
              <a:t>całkowicie zwalnia od jego </a:t>
            </a:r>
            <a:r>
              <a:rPr lang="pl-PL" sz="1600" dirty="0" smtClean="0">
                <a:latin typeface="+mj-lt"/>
              </a:rPr>
              <a:t>sporządzenia; </a:t>
            </a:r>
            <a:r>
              <a:rPr lang="pl-PL" sz="1600" dirty="0">
                <a:latin typeface="+mj-lt"/>
              </a:rPr>
              <a:t>w przypadku gdy postanowienie jest ogłaszane na rozprawie lub posiedzeniu z udziałem stron, celowe jednak będzie ustne przedstawienie najważniejszych powodów </a:t>
            </a:r>
            <a:r>
              <a:rPr lang="pl-PL" sz="1600" dirty="0" smtClean="0">
                <a:latin typeface="+mj-lt"/>
              </a:rPr>
              <a:t>rozstrzygnięcia,</a:t>
            </a:r>
          </a:p>
          <a:p>
            <a:pPr marL="285750" indent="-285750">
              <a:buFont typeface="Wingdings" panose="05000000000000000000" pitchFamily="2" charset="2"/>
              <a:buChar char="Ø"/>
            </a:pPr>
            <a:r>
              <a:rPr lang="pl-PL" sz="1600" dirty="0" smtClean="0">
                <a:latin typeface="+mj-lt"/>
              </a:rPr>
              <a:t>sąd </a:t>
            </a:r>
            <a:r>
              <a:rPr lang="pl-PL" sz="1600" dirty="0">
                <a:latin typeface="+mj-lt"/>
              </a:rPr>
              <a:t>odroczył na podstawie art. 98 § 2 sporządzenie uzasadnienia; wówczas po ogłoszeniu postanowienia należy podać ustnie najważniejsze powody rozstrzygnięcia (art. 100 § 4 in fine), a po sporządzeniu uzasadnienia doręczyć stronom postanowienie z uzasadnieniem (art. 100 § 3 in fine).</a:t>
            </a:r>
          </a:p>
        </p:txBody>
      </p:sp>
    </p:spTree>
    <p:extLst>
      <p:ext uri="{BB962C8B-B14F-4D97-AF65-F5344CB8AC3E}">
        <p14:creationId xmlns:p14="http://schemas.microsoft.com/office/powerpoint/2010/main" val="644744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7504" y="476672"/>
            <a:ext cx="4248472" cy="5324535"/>
          </a:xfrm>
          <a:prstGeom prst="rect">
            <a:avLst/>
          </a:prstGeom>
          <a:noFill/>
        </p:spPr>
        <p:txBody>
          <a:bodyPr wrap="square" rtlCol="0">
            <a:spAutoFit/>
          </a:bodyPr>
          <a:lstStyle/>
          <a:p>
            <a:endParaRPr lang="pl-PL" sz="2000" dirty="0"/>
          </a:p>
          <a:p>
            <a:r>
              <a:rPr lang="pl-PL" sz="2000" b="1" dirty="0"/>
              <a:t>Art. 418. </a:t>
            </a:r>
            <a:r>
              <a:rPr lang="pl-PL" sz="2000" dirty="0"/>
              <a:t>§ 1. </a:t>
            </a:r>
            <a:r>
              <a:rPr lang="pl-PL" sz="2000" b="1" dirty="0"/>
              <a:t>Po podpisaniu wyroku przewodniczący ogłasza go publicznie</a:t>
            </a:r>
            <a:r>
              <a:rPr lang="pl-PL" sz="2000" dirty="0"/>
              <a:t>; w czasie ogłaszania wyroku wszyscy obecni, z wyjątkiem sądu, stoją</a:t>
            </a:r>
            <a:r>
              <a:rPr lang="pl-PL" sz="2000" dirty="0" smtClean="0"/>
              <a:t>.</a:t>
            </a:r>
          </a:p>
          <a:p>
            <a:r>
              <a:rPr lang="pl-PL" sz="2000" dirty="0"/>
              <a:t>§ 1a. </a:t>
            </a:r>
            <a:r>
              <a:rPr lang="pl-PL" sz="2000" dirty="0" smtClean="0"/>
              <a:t>Ogłaszając </a:t>
            </a:r>
            <a:r>
              <a:rPr lang="pl-PL" sz="2000" dirty="0"/>
              <a:t>wyrok można pominąć treść zarzutów oskarżenia.</a:t>
            </a:r>
          </a:p>
          <a:p>
            <a:r>
              <a:rPr lang="pl-PL" sz="2000" dirty="0"/>
              <a:t>§ 2. Zgłoszenie zdania odrębnego podaje się do wiadomości, a jeżeli członek składu orzekającego, który zgłosił zdanie odrębne, wyraził na to zgodę, także jego nazwisko.</a:t>
            </a:r>
          </a:p>
          <a:p>
            <a:r>
              <a:rPr lang="pl-PL" sz="2000" dirty="0"/>
              <a:t>§ 3. Po ogłoszeniu przewodniczący lub jeden z członków składu orzekającego podaje ustnie najważniejsze powody wyroku</a:t>
            </a:r>
          </a:p>
        </p:txBody>
      </p:sp>
      <p:sp>
        <p:nvSpPr>
          <p:cNvPr id="3" name="pole tekstowe 2"/>
          <p:cNvSpPr txBox="1"/>
          <p:nvPr/>
        </p:nvSpPr>
        <p:spPr>
          <a:xfrm>
            <a:off x="4716016" y="671691"/>
            <a:ext cx="3960440" cy="4247317"/>
          </a:xfrm>
          <a:prstGeom prst="rect">
            <a:avLst/>
          </a:prstGeom>
          <a:noFill/>
        </p:spPr>
        <p:txBody>
          <a:bodyPr wrap="square" rtlCol="0">
            <a:spAutoFit/>
          </a:bodyPr>
          <a:lstStyle/>
          <a:p>
            <a:r>
              <a:rPr lang="pl-PL" b="1" dirty="0"/>
              <a:t>Art. 418a</a:t>
            </a:r>
            <a:r>
              <a:rPr lang="pl-PL" dirty="0"/>
              <a:t>. </a:t>
            </a:r>
            <a:r>
              <a:rPr lang="pl-PL" b="1" dirty="0" smtClean="0"/>
              <a:t>W </a:t>
            </a:r>
            <a:r>
              <a:rPr lang="pl-PL" b="1" dirty="0"/>
              <a:t>wypadku wyrokowania na posiedzeniu odbywającym się z wyłączeniem </a:t>
            </a:r>
            <a:r>
              <a:rPr lang="pl-PL" b="1" dirty="0" smtClean="0"/>
              <a:t>jawności, </a:t>
            </a:r>
            <a:r>
              <a:rPr lang="pl-PL" b="1" dirty="0"/>
              <a:t>treść wyroku udostępnia się publicznie </a:t>
            </a:r>
            <a:r>
              <a:rPr lang="pl-PL" dirty="0"/>
              <a:t>przez złożenie jego odpisu na okres </a:t>
            </a:r>
            <a:r>
              <a:rPr lang="pl-PL" b="1" dirty="0">
                <a:solidFill>
                  <a:srgbClr val="0070C0"/>
                </a:solidFill>
              </a:rPr>
              <a:t>7 dni </a:t>
            </a:r>
            <a:r>
              <a:rPr lang="pl-PL" dirty="0"/>
              <a:t>w sekretariacie sądu, o czym należy uczynić wzmiankę w protokole posiedzenia</a:t>
            </a:r>
            <a:r>
              <a:rPr lang="pl-PL" dirty="0" smtClean="0"/>
              <a:t>.</a:t>
            </a:r>
          </a:p>
          <a:p>
            <a:endParaRPr lang="pl-PL" dirty="0" smtClean="0"/>
          </a:p>
          <a:p>
            <a:endParaRPr lang="pl-PL" dirty="0"/>
          </a:p>
          <a:p>
            <a:r>
              <a:rPr lang="pl-PL" b="1" dirty="0">
                <a:solidFill>
                  <a:srgbClr val="0070C0"/>
                </a:solidFill>
              </a:rPr>
              <a:t>Art. 419. § 1. Niestawiennictwo stron, ich obrońców i pełnomocników nie stoi na przeszkodzie ogłoszeniu wyroku</a:t>
            </a:r>
            <a:r>
              <a:rPr lang="pl-PL" dirty="0">
                <a:solidFill>
                  <a:srgbClr val="0070C0"/>
                </a:solidFill>
              </a:rPr>
              <a:t>.</a:t>
            </a:r>
          </a:p>
          <a:p>
            <a:endParaRPr lang="pl-PL" dirty="0"/>
          </a:p>
        </p:txBody>
      </p:sp>
    </p:spTree>
    <p:extLst>
      <p:ext uri="{BB962C8B-B14F-4D97-AF65-F5344CB8AC3E}">
        <p14:creationId xmlns:p14="http://schemas.microsoft.com/office/powerpoint/2010/main" val="738631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64704"/>
          </a:xfrm>
        </p:spPr>
        <p:txBody>
          <a:bodyPr/>
          <a:lstStyle/>
          <a:p>
            <a:r>
              <a:rPr lang="pl-PL" sz="3200" dirty="0" smtClean="0"/>
              <a:t>Pospisywanie orzeczeń i ich uzasadnień</a:t>
            </a:r>
            <a:endParaRPr lang="pl-PL" sz="32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528865265"/>
              </p:ext>
            </p:extLst>
          </p:nvPr>
        </p:nvGraphicFramePr>
        <p:xfrm>
          <a:off x="457200" y="981075"/>
          <a:ext cx="8229600" cy="5194062"/>
        </p:xfrm>
        <a:graphic>
          <a:graphicData uri="http://schemas.openxmlformats.org/drawingml/2006/table">
            <a:tbl>
              <a:tblPr firstRow="1" bandRow="1">
                <a:tableStyleId>{F5AB1C69-6EDB-4FF4-983F-18BD219EF322}</a:tableStyleId>
              </a:tblPr>
              <a:tblGrid>
                <a:gridCol w="2530624"/>
                <a:gridCol w="5698976"/>
              </a:tblGrid>
              <a:tr h="496509">
                <a:tc>
                  <a:txBody>
                    <a:bodyPr/>
                    <a:lstStyle/>
                    <a:p>
                      <a:pPr algn="ctr"/>
                      <a:r>
                        <a:rPr lang="pl-PL" dirty="0" smtClean="0">
                          <a:solidFill>
                            <a:schemeClr val="tx1"/>
                          </a:solidFill>
                        </a:rPr>
                        <a:t>WYROK</a:t>
                      </a:r>
                      <a:endParaRPr lang="pl-PL" dirty="0">
                        <a:solidFill>
                          <a:schemeClr val="tx1"/>
                        </a:solidFill>
                      </a:endParaRPr>
                    </a:p>
                  </a:txBody>
                  <a:tcPr>
                    <a:solidFill>
                      <a:schemeClr val="accent3">
                        <a:lumMod val="20000"/>
                        <a:lumOff val="80000"/>
                      </a:schemeClr>
                    </a:solidFill>
                  </a:tcPr>
                </a:tc>
                <a:tc>
                  <a:txBody>
                    <a:bodyPr/>
                    <a:lstStyle/>
                    <a:p>
                      <a:r>
                        <a:rPr lang="pl-PL" sz="1600" b="1" dirty="0" smtClean="0">
                          <a:solidFill>
                            <a:srgbClr val="C00000"/>
                          </a:solidFill>
                        </a:rPr>
                        <a:t>cały</a:t>
                      </a:r>
                      <a:r>
                        <a:rPr lang="pl-PL" sz="1600" b="1" baseline="0" dirty="0" smtClean="0">
                          <a:solidFill>
                            <a:srgbClr val="C00000"/>
                          </a:solidFill>
                        </a:rPr>
                        <a:t> skład</a:t>
                      </a:r>
                      <a:r>
                        <a:rPr lang="pl-PL" sz="1600" b="0" baseline="0" dirty="0" smtClean="0">
                          <a:solidFill>
                            <a:schemeClr val="tx1"/>
                          </a:solidFill>
                        </a:rPr>
                        <a:t>, nie wyłączając przegłosowanego</a:t>
                      </a:r>
                    </a:p>
                    <a:p>
                      <a:r>
                        <a:rPr lang="pl-PL" sz="1600" b="0" baseline="0" dirty="0" smtClean="0">
                          <a:solidFill>
                            <a:schemeClr val="tx1"/>
                          </a:solidFill>
                        </a:rPr>
                        <a:t>art. 113</a:t>
                      </a:r>
                      <a:endParaRPr lang="pl-PL" sz="1600" b="0" dirty="0">
                        <a:solidFill>
                          <a:schemeClr val="tx1"/>
                        </a:solidFill>
                      </a:endParaRPr>
                    </a:p>
                  </a:txBody>
                  <a:tcPr>
                    <a:solidFill>
                      <a:schemeClr val="accent3">
                        <a:lumMod val="20000"/>
                        <a:lumOff val="80000"/>
                      </a:schemeClr>
                    </a:solidFill>
                  </a:tcPr>
                </a:tc>
              </a:tr>
              <a:tr h="677676">
                <a:tc rowSpan="2">
                  <a:txBody>
                    <a:bodyPr/>
                    <a:lstStyle/>
                    <a:p>
                      <a:pPr algn="ctr"/>
                      <a:endParaRPr lang="pl-PL" b="1" dirty="0" smtClean="0"/>
                    </a:p>
                    <a:p>
                      <a:pPr algn="ctr"/>
                      <a:r>
                        <a:rPr lang="pl-PL" b="1" dirty="0" smtClean="0"/>
                        <a:t>UZASADNIENIE WYROKU</a:t>
                      </a:r>
                      <a:endParaRPr lang="pl-PL" b="1" dirty="0"/>
                    </a:p>
                  </a:txBody>
                  <a:tcPr/>
                </a:tc>
                <a:tc>
                  <a:txBody>
                    <a:bodyPr/>
                    <a:lstStyle/>
                    <a:p>
                      <a:r>
                        <a:rPr lang="pl-PL" sz="1600" dirty="0" smtClean="0"/>
                        <a:t>w</a:t>
                      </a:r>
                      <a:r>
                        <a:rPr lang="pl-PL" sz="1600" baseline="0" dirty="0" smtClean="0"/>
                        <a:t> przypadku orzeczenia wydanego w składzie ławniczym - </a:t>
                      </a:r>
                      <a:r>
                        <a:rPr lang="pl-PL" sz="1600" dirty="0" smtClean="0"/>
                        <a:t>jedynie </a:t>
                      </a:r>
                      <a:r>
                        <a:rPr lang="pl-PL" sz="1600" b="1" dirty="0" smtClean="0">
                          <a:solidFill>
                            <a:srgbClr val="C00000"/>
                          </a:solidFill>
                        </a:rPr>
                        <a:t>sędziowie</a:t>
                      </a:r>
                      <a:r>
                        <a:rPr lang="pl-PL" sz="1600" dirty="0" smtClean="0"/>
                        <a:t>, </a:t>
                      </a:r>
                      <a:r>
                        <a:rPr lang="pl-PL" sz="1600" b="1" dirty="0" smtClean="0">
                          <a:solidFill>
                            <a:srgbClr val="C00000"/>
                          </a:solidFill>
                        </a:rPr>
                        <a:t>którzy wydali wyrok </a:t>
                      </a:r>
                    </a:p>
                    <a:p>
                      <a:r>
                        <a:rPr lang="pl-PL" sz="1600" dirty="0" smtClean="0"/>
                        <a:t>art.</a:t>
                      </a:r>
                      <a:r>
                        <a:rPr lang="pl-PL" sz="1600" baseline="0" dirty="0" smtClean="0"/>
                        <a:t> 115  § 1 i 2</a:t>
                      </a:r>
                      <a:endParaRPr lang="pl-PL" sz="1600" dirty="0"/>
                    </a:p>
                  </a:txBody>
                  <a:tcPr/>
                </a:tc>
              </a:tr>
              <a:tr h="677676">
                <a:tc vMerge="1">
                  <a:txBody>
                    <a:bodyPr/>
                    <a:lstStyle/>
                    <a:p>
                      <a:endParaRPr lang="pl-PL"/>
                    </a:p>
                  </a:txBody>
                  <a:tcPr/>
                </a:tc>
                <a:tc>
                  <a:txBody>
                    <a:bodyPr/>
                    <a:lstStyle/>
                    <a:p>
                      <a:r>
                        <a:rPr lang="pl-PL" sz="1600" b="1" dirty="0" smtClean="0">
                          <a:solidFill>
                            <a:srgbClr val="C00000"/>
                          </a:solidFill>
                        </a:rPr>
                        <a:t>wszyscy członkowie składu</a:t>
                      </a:r>
                      <a:r>
                        <a:rPr lang="pl-PL" sz="1600" dirty="0" smtClean="0"/>
                        <a:t>, jeżeli zostało zgłoszone zdanie odrębne</a:t>
                      </a:r>
                    </a:p>
                    <a:p>
                      <a:r>
                        <a:rPr lang="pl-PL" sz="1600" dirty="0" smtClean="0"/>
                        <a:t>art. 115 § 2</a:t>
                      </a:r>
                      <a:endParaRPr lang="pl-PL" sz="1600" dirty="0"/>
                    </a:p>
                  </a:txBody>
                  <a:tcPr/>
                </a:tc>
              </a:tr>
              <a:tr h="1079262">
                <a:tc>
                  <a:txBody>
                    <a:bodyPr/>
                    <a:lstStyle/>
                    <a:p>
                      <a:pPr algn="ctr"/>
                      <a:endParaRPr lang="pl-PL" b="1" dirty="0" smtClean="0"/>
                    </a:p>
                    <a:p>
                      <a:pPr algn="ctr"/>
                      <a:r>
                        <a:rPr lang="pl-PL" b="1" dirty="0" smtClean="0"/>
                        <a:t>POSTANOWIENIE</a:t>
                      </a:r>
                      <a:endParaRPr lang="pl-PL" b="1" dirty="0"/>
                    </a:p>
                  </a:txBody>
                  <a:tcPr/>
                </a:tc>
                <a:tc>
                  <a:txBody>
                    <a:bodyPr/>
                    <a:lstStyle/>
                    <a:p>
                      <a:r>
                        <a:rPr lang="pl-PL" sz="1600" b="1" dirty="0" smtClean="0">
                          <a:solidFill>
                            <a:srgbClr val="C00000"/>
                          </a:solidFill>
                        </a:rPr>
                        <a:t>cały skład, </a:t>
                      </a:r>
                      <a:r>
                        <a:rPr lang="pl-PL" sz="1600" dirty="0" smtClean="0"/>
                        <a:t>chyba że orzeczenie zostało</a:t>
                      </a:r>
                      <a:r>
                        <a:rPr lang="pl-PL" sz="1600" baseline="0" dirty="0" smtClean="0"/>
                        <a:t> zamieszczone w protokole (nie jest ono wtedy odrębnie podpisywane, lecz podpisywany jest sam protokół)</a:t>
                      </a:r>
                    </a:p>
                    <a:p>
                      <a:r>
                        <a:rPr lang="pl-PL" sz="1600" dirty="0" smtClean="0"/>
                        <a:t>art. 113</a:t>
                      </a:r>
                    </a:p>
                  </a:txBody>
                  <a:tcPr/>
                </a:tc>
              </a:tr>
              <a:tr h="878469">
                <a:tc rowSpan="2">
                  <a:txBody>
                    <a:bodyPr/>
                    <a:lstStyle/>
                    <a:p>
                      <a:pPr algn="ctr"/>
                      <a:endParaRPr lang="pl-PL" b="1" dirty="0" smtClean="0"/>
                    </a:p>
                    <a:p>
                      <a:pPr algn="ctr"/>
                      <a:r>
                        <a:rPr lang="pl-PL" b="1" dirty="0" smtClean="0"/>
                        <a:t>UZASADNIENIE</a:t>
                      </a:r>
                      <a:r>
                        <a:rPr lang="pl-PL" b="1" baseline="0" dirty="0" smtClean="0"/>
                        <a:t> POSTANOWIENIA</a:t>
                      </a:r>
                      <a:endParaRPr lang="pl-PL" b="1" dirty="0"/>
                    </a:p>
                  </a:txBody>
                  <a:tcPr/>
                </a:tc>
                <a:tc>
                  <a:txBody>
                    <a:bodyPr/>
                    <a:lstStyle/>
                    <a:p>
                      <a:pPr marL="285750" indent="-285750">
                        <a:buFont typeface="Wingdings" panose="05000000000000000000" pitchFamily="2" charset="2"/>
                        <a:buChar char="Ø"/>
                      </a:pPr>
                      <a:r>
                        <a:rPr lang="pl-PL" sz="1600" dirty="0" smtClean="0"/>
                        <a:t>w przypadku odroczenia sporządzenia uzasadnienia (art. 98 § 2) - </a:t>
                      </a:r>
                      <a:r>
                        <a:rPr lang="pl-PL" sz="1600" b="1" dirty="0" smtClean="0">
                          <a:solidFill>
                            <a:srgbClr val="C00000"/>
                          </a:solidFill>
                        </a:rPr>
                        <a:t>wszyscy sędziowie,</a:t>
                      </a:r>
                      <a:r>
                        <a:rPr lang="pl-PL" sz="1600" b="1" baseline="0" dirty="0" smtClean="0">
                          <a:solidFill>
                            <a:srgbClr val="C00000"/>
                          </a:solidFill>
                        </a:rPr>
                        <a:t> którzy wydali postanowienie</a:t>
                      </a:r>
                    </a:p>
                    <a:p>
                      <a:pPr marL="285750" indent="-285750">
                        <a:buFont typeface="Wingdings" panose="05000000000000000000" pitchFamily="2" charset="2"/>
                        <a:buChar char="Ø"/>
                      </a:pPr>
                      <a:r>
                        <a:rPr lang="pl-PL" sz="1600" b="0" baseline="0" dirty="0" smtClean="0">
                          <a:solidFill>
                            <a:schemeClr val="tx1"/>
                          </a:solidFill>
                        </a:rPr>
                        <a:t>w pozostałych sytuacjach podpisywane jest orzeczenie wraz z uzasadnieniem (wówczas stosuje się art. 113)</a:t>
                      </a:r>
                      <a:endParaRPr lang="pl-PL" sz="1600" b="0" dirty="0">
                        <a:solidFill>
                          <a:schemeClr val="tx1"/>
                        </a:solidFill>
                      </a:endParaRPr>
                    </a:p>
                  </a:txBody>
                  <a:tcPr/>
                </a:tc>
              </a:tr>
              <a:tr h="510541">
                <a:tc vMerge="1">
                  <a:txBody>
                    <a:bodyPr/>
                    <a:lstStyle/>
                    <a:p>
                      <a:endParaRPr lang="pl-PL"/>
                    </a:p>
                  </a:txBody>
                  <a:tcPr/>
                </a:tc>
                <a:tc>
                  <a:txBody>
                    <a:bodyPr/>
                    <a:lstStyle/>
                    <a:p>
                      <a:r>
                        <a:rPr lang="pl-PL" sz="1600" b="1" dirty="0" smtClean="0">
                          <a:solidFill>
                            <a:srgbClr val="FF0000"/>
                          </a:solidFill>
                        </a:rPr>
                        <a:t>wszyscy członkowie składu</a:t>
                      </a:r>
                      <a:r>
                        <a:rPr lang="pl-PL" sz="1600" dirty="0" smtClean="0"/>
                        <a:t>,</a:t>
                      </a:r>
                      <a:r>
                        <a:rPr lang="pl-PL" sz="1600" baseline="0" dirty="0" smtClean="0"/>
                        <a:t> jeżeli zostało zgłoszone zdanie odrębne</a:t>
                      </a:r>
                    </a:p>
                    <a:p>
                      <a:r>
                        <a:rPr lang="pl-PL" sz="1600" dirty="0" smtClean="0"/>
                        <a:t>art. 115 § 2</a:t>
                      </a:r>
                    </a:p>
                  </a:txBody>
                  <a:tcPr/>
                </a:tc>
              </a:tr>
            </a:tbl>
          </a:graphicData>
        </a:graphic>
      </p:graphicFrame>
    </p:spTree>
    <p:extLst>
      <p:ext uri="{BB962C8B-B14F-4D97-AF65-F5344CB8AC3E}">
        <p14:creationId xmlns:p14="http://schemas.microsoft.com/office/powerpoint/2010/main" val="3428703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1296144"/>
          </a:xfrm>
        </p:spPr>
        <p:txBody>
          <a:bodyPr/>
          <a:lstStyle/>
          <a:p>
            <a:r>
              <a:rPr lang="pl-PL" sz="3200" dirty="0" smtClean="0"/>
              <a:t>Narada i głosowanie</a:t>
            </a:r>
            <a:br>
              <a:rPr lang="pl-PL" sz="3200" dirty="0" smtClean="0"/>
            </a:br>
            <a:r>
              <a:rPr lang="pl-PL" sz="2000" dirty="0" smtClean="0"/>
              <a:t>zasady obliczania większości głosów</a:t>
            </a:r>
            <a:endParaRPr lang="pl-PL" sz="2000" dirty="0"/>
          </a:p>
        </p:txBody>
      </p:sp>
      <p:sp>
        <p:nvSpPr>
          <p:cNvPr id="3" name="Symbol zastępczy zawartości 2"/>
          <p:cNvSpPr>
            <a:spLocks noGrp="1"/>
          </p:cNvSpPr>
          <p:nvPr>
            <p:ph idx="1"/>
          </p:nvPr>
        </p:nvSpPr>
        <p:spPr>
          <a:xfrm>
            <a:off x="457200" y="1556792"/>
            <a:ext cx="8229600" cy="5184576"/>
          </a:xfrm>
        </p:spPr>
        <p:txBody>
          <a:bodyPr>
            <a:normAutofit/>
          </a:bodyPr>
          <a:lstStyle/>
          <a:p>
            <a:pPr>
              <a:buFont typeface="Wingdings" panose="05000000000000000000" pitchFamily="2" charset="2"/>
              <a:buChar char="Ø"/>
            </a:pPr>
            <a:r>
              <a:rPr lang="pl-PL" sz="1600" dirty="0">
                <a:solidFill>
                  <a:schemeClr val="tx1">
                    <a:lumMod val="75000"/>
                    <a:lumOff val="25000"/>
                  </a:schemeClr>
                </a:solidFill>
              </a:rPr>
              <a:t>Narada i głosowanie nad wyrokiem odbywają się osobno co do winy i kwalifikacji prawnej czynu, co do kary, co do środków karnych, co do przepadku, co do środków kompensacyjnych oraz co do pozostałych </a:t>
            </a:r>
            <a:r>
              <a:rPr lang="pl-PL" sz="1600" dirty="0" smtClean="0">
                <a:solidFill>
                  <a:schemeClr val="tx1">
                    <a:lumMod val="75000"/>
                    <a:lumOff val="25000"/>
                  </a:schemeClr>
                </a:solidFill>
              </a:rPr>
              <a:t>kwestii (np</a:t>
            </a:r>
            <a:r>
              <a:rPr lang="pl-PL" sz="1600" dirty="0">
                <a:solidFill>
                  <a:schemeClr val="tx1">
                    <a:lumMod val="75000"/>
                    <a:lumOff val="25000"/>
                  </a:schemeClr>
                </a:solidFill>
              </a:rPr>
              <a:t>. orzeczenia środka </a:t>
            </a:r>
            <a:r>
              <a:rPr lang="pl-PL" sz="1600" dirty="0" smtClean="0">
                <a:solidFill>
                  <a:schemeClr val="tx1">
                    <a:lumMod val="75000"/>
                    <a:lumOff val="25000"/>
                  </a:schemeClr>
                </a:solidFill>
              </a:rPr>
              <a:t>zabezpieczającego) - art. 110</a:t>
            </a:r>
            <a:endParaRPr lang="pl-PL" sz="1600" dirty="0">
              <a:solidFill>
                <a:schemeClr val="tx1">
                  <a:lumMod val="75000"/>
                  <a:lumOff val="25000"/>
                </a:schemeClr>
              </a:solidFill>
            </a:endParaRPr>
          </a:p>
          <a:p>
            <a:pPr>
              <a:buFont typeface="Wingdings" panose="05000000000000000000" pitchFamily="2" charset="2"/>
              <a:buChar char="Ø"/>
            </a:pPr>
            <a:r>
              <a:rPr lang="pl-PL" sz="1600" b="1" dirty="0" smtClean="0">
                <a:solidFill>
                  <a:schemeClr val="tx1">
                    <a:lumMod val="75000"/>
                    <a:lumOff val="25000"/>
                  </a:schemeClr>
                </a:solidFill>
              </a:rPr>
              <a:t>Zasadą jest, że orzeczenia zapadają </a:t>
            </a:r>
            <a:r>
              <a:rPr lang="pl-PL" sz="1600" b="1" dirty="0">
                <a:solidFill>
                  <a:schemeClr val="tx1">
                    <a:lumMod val="75000"/>
                    <a:lumOff val="25000"/>
                  </a:schemeClr>
                </a:solidFill>
              </a:rPr>
              <a:t>większością głosów </a:t>
            </a:r>
            <a:r>
              <a:rPr lang="pl-PL" sz="1600" dirty="0" smtClean="0">
                <a:solidFill>
                  <a:schemeClr val="tx1">
                    <a:lumMod val="75000"/>
                    <a:lumOff val="25000"/>
                  </a:schemeClr>
                </a:solidFill>
              </a:rPr>
              <a:t>(art</a:t>
            </a:r>
            <a:r>
              <a:rPr lang="pl-PL" sz="1600" dirty="0">
                <a:solidFill>
                  <a:schemeClr val="tx1">
                    <a:lumMod val="75000"/>
                    <a:lumOff val="25000"/>
                  </a:schemeClr>
                </a:solidFill>
              </a:rPr>
              <a:t>. 111 § </a:t>
            </a:r>
            <a:r>
              <a:rPr lang="pl-PL" sz="1600" dirty="0" smtClean="0">
                <a:solidFill>
                  <a:schemeClr val="tx1">
                    <a:lumMod val="75000"/>
                    <a:lumOff val="25000"/>
                  </a:schemeClr>
                </a:solidFill>
              </a:rPr>
              <a:t>1). Wymagana jest </a:t>
            </a:r>
            <a:r>
              <a:rPr lang="pl-PL" sz="1600" b="1" dirty="0" smtClean="0">
                <a:solidFill>
                  <a:schemeClr val="tx1">
                    <a:lumMod val="75000"/>
                    <a:lumOff val="25000"/>
                  </a:schemeClr>
                </a:solidFill>
              </a:rPr>
              <a:t>większość zwykła</a:t>
            </a:r>
            <a:r>
              <a:rPr lang="pl-PL" sz="1600" dirty="0" smtClean="0">
                <a:solidFill>
                  <a:schemeClr val="tx1">
                    <a:lumMod val="75000"/>
                    <a:lumOff val="25000"/>
                  </a:schemeClr>
                </a:solidFill>
              </a:rPr>
              <a:t>, a nie kwalifikowana</a:t>
            </a:r>
          </a:p>
          <a:p>
            <a:pPr>
              <a:buFont typeface="Wingdings" panose="05000000000000000000" pitchFamily="2" charset="2"/>
              <a:buChar char="Ø"/>
            </a:pPr>
            <a:r>
              <a:rPr lang="pl-PL" sz="1600" dirty="0">
                <a:solidFill>
                  <a:schemeClr val="tx1">
                    <a:lumMod val="75000"/>
                    <a:lumOff val="25000"/>
                  </a:schemeClr>
                </a:solidFill>
              </a:rPr>
              <a:t>W razie gdy zdania podzielą się w taki sposób, że żadne z nich nie uzyska większości, należy zastosować zgodnie z art. 111 § 2 </a:t>
            </a:r>
            <a:r>
              <a:rPr lang="pl-PL" sz="1600" b="1" dirty="0">
                <a:solidFill>
                  <a:schemeClr val="tx1">
                    <a:lumMod val="75000"/>
                    <a:lumOff val="25000"/>
                  </a:schemeClr>
                </a:solidFill>
              </a:rPr>
              <a:t>system tworzenia tzw. większości sztucznej. </a:t>
            </a:r>
            <a:r>
              <a:rPr lang="pl-PL" sz="1600" b="1" dirty="0">
                <a:solidFill>
                  <a:srgbClr val="0070C0"/>
                </a:solidFill>
              </a:rPr>
              <a:t>Należy wówczas zdanie najmniej korzystne dla oskarżonego przyłączyć do zdania najbardziej doń zbliżonego, aż do uzyskania większości</a:t>
            </a:r>
            <a:r>
              <a:rPr lang="pl-PL" sz="1600" b="1" dirty="0">
                <a:solidFill>
                  <a:schemeClr val="tx1">
                    <a:lumMod val="75000"/>
                    <a:lumOff val="25000"/>
                  </a:schemeClr>
                </a:solidFill>
              </a:rPr>
              <a:t>. </a:t>
            </a:r>
            <a:endParaRPr lang="pl-PL" sz="1600" b="1" dirty="0" smtClean="0">
              <a:solidFill>
                <a:schemeClr val="tx1">
                  <a:lumMod val="75000"/>
                  <a:lumOff val="25000"/>
                </a:schemeClr>
              </a:solidFill>
            </a:endParaRPr>
          </a:p>
          <a:p>
            <a:pPr>
              <a:buFont typeface="Wingdings" panose="05000000000000000000" pitchFamily="2" charset="2"/>
              <a:buChar char="Ø"/>
            </a:pPr>
            <a:r>
              <a:rPr lang="pl-PL" sz="1600" dirty="0" smtClean="0">
                <a:solidFill>
                  <a:schemeClr val="tx1">
                    <a:lumMod val="75000"/>
                    <a:lumOff val="25000"/>
                  </a:schemeClr>
                </a:solidFill>
              </a:rPr>
              <a:t>Niekiedy </a:t>
            </a:r>
            <a:r>
              <a:rPr lang="pl-PL" sz="1600" dirty="0">
                <a:solidFill>
                  <a:schemeClr val="tx1">
                    <a:lumMod val="75000"/>
                    <a:lumOff val="25000"/>
                  </a:schemeClr>
                </a:solidFill>
              </a:rPr>
              <a:t>może okazać się trudne do jednoznacznego stwierdzenia, które ze stanowisk prezentowanych przez członków składu orzekającego jest bardziej, a które mniej korzystne dla oskarżonego. W takiej sytuacji przewodniczący zgodnie z art. 109 § 1 powinien poddać tę kwestię pod </a:t>
            </a:r>
            <a:r>
              <a:rPr lang="pl-PL" sz="1600" dirty="0" smtClean="0">
                <a:solidFill>
                  <a:schemeClr val="tx1">
                    <a:lumMod val="75000"/>
                    <a:lumOff val="25000"/>
                  </a:schemeClr>
                </a:solidFill>
              </a:rPr>
              <a:t>głosowanie</a:t>
            </a:r>
          </a:p>
          <a:p>
            <a:pPr>
              <a:buFont typeface="Wingdings" panose="05000000000000000000" pitchFamily="2" charset="2"/>
              <a:buChar char="Ø"/>
            </a:pPr>
            <a:r>
              <a:rPr lang="pl-PL" sz="1600" dirty="0">
                <a:solidFill>
                  <a:schemeClr val="tx1">
                    <a:lumMod val="75000"/>
                    <a:lumOff val="25000"/>
                  </a:schemeClr>
                </a:solidFill>
              </a:rPr>
              <a:t>Sędzia, który głosował przeciwko uznaniu oskarżonego za winnego, może wstrzymać się od głosowania nad dalszymi kwestiami; wówczas głos tego sędziego przyłącza się do zdania najprzychylniejszego dla </a:t>
            </a:r>
            <a:r>
              <a:rPr lang="pl-PL" sz="1600" dirty="0" smtClean="0">
                <a:solidFill>
                  <a:schemeClr val="tx1">
                    <a:lumMod val="75000"/>
                    <a:lumOff val="25000"/>
                  </a:schemeClr>
                </a:solidFill>
              </a:rPr>
              <a:t>oskarżonego (art. 112)</a:t>
            </a:r>
          </a:p>
          <a:p>
            <a:pPr>
              <a:buFont typeface="Wingdings" panose="05000000000000000000" pitchFamily="2" charset="2"/>
              <a:buChar char="Ø"/>
            </a:pPr>
            <a:r>
              <a:rPr lang="pl-PL" sz="1600" dirty="0">
                <a:solidFill>
                  <a:schemeClr val="tx1">
                    <a:lumMod val="75000"/>
                    <a:lumOff val="25000"/>
                  </a:schemeClr>
                </a:solidFill>
              </a:rPr>
              <a:t> Naruszenie zasady większości głosów stanowi bezwzględną przyczynę odwoławczą określoną w art. 439 § 1 pkt 6</a:t>
            </a:r>
          </a:p>
        </p:txBody>
      </p:sp>
    </p:spTree>
    <p:extLst>
      <p:ext uri="{BB962C8B-B14F-4D97-AF65-F5344CB8AC3E}">
        <p14:creationId xmlns:p14="http://schemas.microsoft.com/office/powerpoint/2010/main" val="280745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64704"/>
          </a:xfrm>
        </p:spPr>
        <p:txBody>
          <a:bodyPr/>
          <a:lstStyle/>
          <a:p>
            <a:r>
              <a:rPr lang="pl-PL" sz="2800" dirty="0" smtClean="0"/>
              <a:t>Skutki wadliwość czynności procesowych</a:t>
            </a:r>
            <a:endParaRPr lang="pl-PL" sz="2800" dirty="0"/>
          </a:p>
        </p:txBody>
      </p:sp>
      <p:graphicFrame>
        <p:nvGraphicFramePr>
          <p:cNvPr id="4" name="Tabela 3"/>
          <p:cNvGraphicFramePr>
            <a:graphicFrameLocks noGrp="1"/>
          </p:cNvGraphicFramePr>
          <p:nvPr>
            <p:extLst>
              <p:ext uri="{D42A27DB-BD31-4B8C-83A1-F6EECF244321}">
                <p14:modId xmlns:p14="http://schemas.microsoft.com/office/powerpoint/2010/main" val="1222174644"/>
              </p:ext>
            </p:extLst>
          </p:nvPr>
        </p:nvGraphicFramePr>
        <p:xfrm>
          <a:off x="395536" y="764704"/>
          <a:ext cx="8496944" cy="5416344"/>
        </p:xfrm>
        <a:graphic>
          <a:graphicData uri="http://schemas.openxmlformats.org/drawingml/2006/table">
            <a:tbl>
              <a:tblPr firstRow="1" bandRow="1">
                <a:tableStyleId>{21E4AEA4-8DFA-4A89-87EB-49C32662AFE0}</a:tableStyleId>
              </a:tblPr>
              <a:tblGrid>
                <a:gridCol w="648072"/>
                <a:gridCol w="7848872"/>
              </a:tblGrid>
              <a:tr h="2736304">
                <a:tc>
                  <a:txBody>
                    <a:bodyPr/>
                    <a:lstStyle/>
                    <a:p>
                      <a:endParaRPr lang="pl-PL" sz="1600" b="1" dirty="0">
                        <a:solidFill>
                          <a:schemeClr val="tx1"/>
                        </a:solidFill>
                      </a:endParaRPr>
                    </a:p>
                  </a:txBody>
                  <a:tcPr>
                    <a:solidFill>
                      <a:schemeClr val="accent2">
                        <a:lumMod val="20000"/>
                        <a:lumOff val="80000"/>
                      </a:schemeClr>
                    </a:solidFill>
                  </a:tcPr>
                </a:tc>
                <a:tc>
                  <a:txBody>
                    <a:bodyPr/>
                    <a:lstStyle/>
                    <a:p>
                      <a:pPr marL="285750" indent="-285750">
                        <a:buFont typeface="Wingdings" panose="05000000000000000000" pitchFamily="2" charset="2"/>
                        <a:buChar char="Ø"/>
                      </a:pPr>
                      <a:r>
                        <a:rPr lang="pl-PL" sz="1600" b="0" dirty="0" smtClean="0">
                          <a:solidFill>
                            <a:schemeClr val="tx1"/>
                          </a:solidFill>
                        </a:rPr>
                        <a:t>do</a:t>
                      </a:r>
                      <a:r>
                        <a:rPr lang="pl-PL" sz="1600" b="0" baseline="0" dirty="0" smtClean="0">
                          <a:solidFill>
                            <a:schemeClr val="tx1"/>
                          </a:solidFill>
                        </a:rPr>
                        <a:t> 1.08.2003 r. (nowela z 20.07.2000 r.) najpoważniejsze  następstwo</a:t>
                      </a:r>
                    </a:p>
                    <a:p>
                      <a:pPr marL="285750" indent="-285750">
                        <a:buFont typeface="Wingdings" panose="05000000000000000000" pitchFamily="2" charset="2"/>
                        <a:buChar char="Ø"/>
                      </a:pPr>
                      <a:r>
                        <a:rPr lang="pl-PL" sz="1600" b="0" baseline="0" dirty="0" smtClean="0">
                          <a:solidFill>
                            <a:schemeClr val="tx1"/>
                          </a:solidFill>
                        </a:rPr>
                        <a:t>polegało na tym, że orzeczenie z mocy samego prawa  nie powodowało tych skutków, które ustawa łączy z takim orzeczeniem  </a:t>
                      </a:r>
                      <a:r>
                        <a:rPr lang="pl-PL" sz="1600" b="0" i="1" baseline="0" dirty="0" smtClean="0">
                          <a:solidFill>
                            <a:schemeClr val="tx1"/>
                          </a:solidFill>
                        </a:rPr>
                        <a:t>(nullitas ipso iure) </a:t>
                      </a:r>
                      <a:r>
                        <a:rPr lang="pl-PL" sz="1600" b="0" i="0" baseline="0" dirty="0" smtClean="0">
                          <a:solidFill>
                            <a:schemeClr val="tx1"/>
                          </a:solidFill>
                        </a:rPr>
                        <a:t>i to ze skutkiem </a:t>
                      </a:r>
                      <a:r>
                        <a:rPr lang="pl-PL" sz="1600" b="0" i="1" baseline="0" dirty="0" smtClean="0">
                          <a:solidFill>
                            <a:schemeClr val="tx1"/>
                          </a:solidFill>
                        </a:rPr>
                        <a:t>ex tunc </a:t>
                      </a:r>
                      <a:r>
                        <a:rPr lang="pl-PL" sz="1600" b="0" i="0" baseline="0" dirty="0" smtClean="0">
                          <a:solidFill>
                            <a:schemeClr val="tx1"/>
                          </a:solidFill>
                        </a:rPr>
                        <a:t>tzn. od początku z chwilą wydania orzeczenia</a:t>
                      </a:r>
                    </a:p>
                    <a:p>
                      <a:pPr marL="285750" indent="-285750">
                        <a:buFont typeface="Wingdings" panose="05000000000000000000" pitchFamily="2" charset="2"/>
                        <a:buChar char="Ø"/>
                      </a:pPr>
                      <a:r>
                        <a:rPr lang="pl-PL" sz="1600" b="0" i="0" baseline="0" dirty="0" smtClean="0">
                          <a:solidFill>
                            <a:schemeClr val="tx1"/>
                          </a:solidFill>
                        </a:rPr>
                        <a:t>aktualnie nieważność orzeczeń w sprawach karnych przewiduje tylko ustawa z 23.02.1991 r. o 1991 r. o uznaniu za nieważne orzeczeń wydanych wobec osób represjonowanych za działalność na rzecz nieodległego bytu Państwa Polskiego (Dz. U. Nr 34, poz. 149 z późn. zm.)</a:t>
                      </a:r>
                      <a:endParaRPr lang="pl-PL" sz="1600" b="0" i="1" baseline="0" dirty="0" smtClean="0">
                        <a:solidFill>
                          <a:schemeClr val="tx1"/>
                        </a:solidFill>
                      </a:endParaRPr>
                    </a:p>
                    <a:p>
                      <a:endParaRPr lang="pl-PL" sz="1600" b="0" i="1" dirty="0">
                        <a:solidFill>
                          <a:schemeClr val="tx1"/>
                        </a:solidFill>
                      </a:endParaRPr>
                    </a:p>
                  </a:txBody>
                  <a:tcPr>
                    <a:solidFill>
                      <a:schemeClr val="accent2">
                        <a:lumMod val="20000"/>
                        <a:lumOff val="80000"/>
                      </a:schemeClr>
                    </a:solidFill>
                  </a:tcPr>
                </a:tc>
              </a:tr>
              <a:tr h="2680040">
                <a:tc>
                  <a:txBody>
                    <a:bodyPr/>
                    <a:lstStyle/>
                    <a:p>
                      <a:endParaRPr lang="pl-PL" sz="1600" b="1" dirty="0"/>
                    </a:p>
                  </a:txBody>
                  <a:tcPr/>
                </a:tc>
                <a:tc>
                  <a:txBody>
                    <a:bodyPr/>
                    <a:lstStyle/>
                    <a:p>
                      <a:pPr marL="285750" indent="-285750">
                        <a:buFont typeface="Wingdings" panose="05000000000000000000" pitchFamily="2" charset="2"/>
                        <a:buChar char="Ø"/>
                      </a:pPr>
                      <a:r>
                        <a:rPr lang="pl-PL" sz="1600" b="0" dirty="0" smtClean="0"/>
                        <a:t>zawsze spowodowana wyraźnym</a:t>
                      </a:r>
                      <a:r>
                        <a:rPr lang="pl-PL" sz="1600" b="0" baseline="0" dirty="0" smtClean="0"/>
                        <a:t> przepisem ustawy</a:t>
                      </a:r>
                    </a:p>
                    <a:p>
                      <a:pPr marL="285750" indent="-285750">
                        <a:buFont typeface="Wingdings" panose="05000000000000000000" pitchFamily="2" charset="2"/>
                        <a:buChar char="Ø"/>
                      </a:pPr>
                      <a:r>
                        <a:rPr lang="pl-PL" sz="1600" b="0" baseline="0" dirty="0" smtClean="0"/>
                        <a:t>jest sankcją procesową za </a:t>
                      </a:r>
                      <a:r>
                        <a:rPr lang="pl-PL" sz="1600" b="1" baseline="0" dirty="0" smtClean="0">
                          <a:solidFill>
                            <a:srgbClr val="0070C0"/>
                          </a:solidFill>
                        </a:rPr>
                        <a:t>niedopełnienie określonych obowiązków </a:t>
                      </a:r>
                      <a:r>
                        <a:rPr lang="pl-PL" sz="1600" b="0" baseline="0" dirty="0" smtClean="0"/>
                        <a:t>(np. art. 171 § 7 wyjaśnienia, zeznania oraz oświadczenia złożone w warunkach wyłączających swobodę wypowiedzi lub uzyskane wbrew zakazom wymienionym w § 5 </a:t>
                      </a:r>
                      <a:r>
                        <a:rPr lang="pl-PL" sz="1600" b="1" baseline="0" dirty="0" smtClean="0"/>
                        <a:t>nie mogą stanowić dowodu = nakaz ustawy aby uznać dowód za bezskuteczny</a:t>
                      </a:r>
                      <a:r>
                        <a:rPr lang="pl-PL" sz="1600" b="0" baseline="0" dirty="0" smtClean="0"/>
                        <a:t>) </a:t>
                      </a:r>
                    </a:p>
                    <a:p>
                      <a:pPr marL="0" indent="0" algn="ctr">
                        <a:buFont typeface="Wingdings" panose="05000000000000000000" pitchFamily="2" charset="2"/>
                        <a:buNone/>
                      </a:pPr>
                      <a:r>
                        <a:rPr lang="pl-PL" sz="1600" b="0" baseline="0" dirty="0" smtClean="0"/>
                        <a:t>lub </a:t>
                      </a:r>
                    </a:p>
                    <a:p>
                      <a:pPr marL="285750" indent="-285750">
                        <a:buFont typeface="Wingdings" panose="05000000000000000000" pitchFamily="2" charset="2"/>
                        <a:buChar char="Ø"/>
                      </a:pPr>
                      <a:r>
                        <a:rPr lang="pl-PL" sz="1600" b="1" baseline="0" dirty="0" smtClean="0">
                          <a:solidFill>
                            <a:srgbClr val="0070C0"/>
                          </a:solidFill>
                        </a:rPr>
                        <a:t>niespełnienie przez stronę  przesłanek czynności procesowej</a:t>
                      </a:r>
                      <a:r>
                        <a:rPr lang="pl-PL" sz="1600" b="0" baseline="0" dirty="0" smtClean="0"/>
                        <a:t>  (np. art. 120 § 2 zd. 2 </a:t>
                      </a:r>
                      <a:r>
                        <a:rPr lang="pl-PL" sz="1600" b="1" baseline="0" dirty="0" smtClean="0"/>
                        <a:t>w razie nieuzupełnienia braku w terminie, pismo uznaje się za bezskuteczne, </a:t>
                      </a:r>
                      <a:r>
                        <a:rPr lang="pl-PL" sz="1600" b="0" baseline="0" dirty="0" smtClean="0"/>
                        <a:t>o czym należy pouczyć przy doręczeniu wezwania)</a:t>
                      </a:r>
                      <a:endParaRPr lang="pl-PL" sz="1600" b="0" dirty="0"/>
                    </a:p>
                  </a:txBody>
                  <a:tcPr/>
                </a:tc>
              </a:tr>
            </a:tbl>
          </a:graphicData>
        </a:graphic>
      </p:graphicFrame>
      <p:sp>
        <p:nvSpPr>
          <p:cNvPr id="5" name="pole tekstowe 4"/>
          <p:cNvSpPr txBox="1"/>
          <p:nvPr/>
        </p:nvSpPr>
        <p:spPr>
          <a:xfrm rot="16200000">
            <a:off x="-539958" y="1907251"/>
            <a:ext cx="2376265" cy="523220"/>
          </a:xfrm>
          <a:prstGeom prst="rect">
            <a:avLst/>
          </a:prstGeom>
          <a:noFill/>
        </p:spPr>
        <p:txBody>
          <a:bodyPr wrap="square" rtlCol="0">
            <a:spAutoFit/>
          </a:bodyPr>
          <a:lstStyle/>
          <a:p>
            <a:r>
              <a:rPr lang="pl-PL" sz="2800" b="1" dirty="0" smtClean="0"/>
              <a:t>nieważność</a:t>
            </a:r>
            <a:endParaRPr lang="pl-PL" sz="2800" b="1" dirty="0"/>
          </a:p>
        </p:txBody>
      </p:sp>
      <p:sp>
        <p:nvSpPr>
          <p:cNvPr id="6" name="pole tekstowe 5"/>
          <p:cNvSpPr txBox="1"/>
          <p:nvPr/>
        </p:nvSpPr>
        <p:spPr>
          <a:xfrm rot="16200000">
            <a:off x="-505827" y="4670979"/>
            <a:ext cx="2369559" cy="461665"/>
          </a:xfrm>
          <a:prstGeom prst="rect">
            <a:avLst/>
          </a:prstGeom>
          <a:noFill/>
        </p:spPr>
        <p:txBody>
          <a:bodyPr wrap="none" rtlCol="0">
            <a:spAutoFit/>
          </a:bodyPr>
          <a:lstStyle/>
          <a:p>
            <a:r>
              <a:rPr lang="pl-PL" sz="2400" b="1" dirty="0" smtClean="0"/>
              <a:t>bezskuteczność</a:t>
            </a:r>
            <a:endParaRPr lang="pl-PL" sz="2400" b="1" dirty="0"/>
          </a:p>
        </p:txBody>
      </p:sp>
    </p:spTree>
    <p:extLst>
      <p:ext uri="{BB962C8B-B14F-4D97-AF65-F5344CB8AC3E}">
        <p14:creationId xmlns:p14="http://schemas.microsoft.com/office/powerpoint/2010/main" val="21987501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66036" y="5028723"/>
            <a:ext cx="2520280"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sz="1200" b="1" dirty="0" smtClean="0"/>
              <a:t>Legenda:</a:t>
            </a:r>
          </a:p>
          <a:p>
            <a:r>
              <a:rPr lang="pl-PL" sz="1200" dirty="0" smtClean="0"/>
              <a:t>Ł – ławnik</a:t>
            </a:r>
          </a:p>
          <a:p>
            <a:r>
              <a:rPr lang="pl-PL" sz="1200" dirty="0" smtClean="0"/>
              <a:t>S – sędzia</a:t>
            </a:r>
          </a:p>
          <a:p>
            <a:r>
              <a:rPr lang="pl-PL" sz="1200" dirty="0" smtClean="0"/>
              <a:t>W – głos za uznaniem winy</a:t>
            </a:r>
          </a:p>
          <a:p>
            <a:r>
              <a:rPr lang="pl-PL" sz="1200" dirty="0" smtClean="0"/>
              <a:t>10 – proponowana kara pozbawienia wolności</a:t>
            </a:r>
          </a:p>
          <a:p>
            <a:r>
              <a:rPr lang="pl-PL" sz="1200" dirty="0" smtClean="0"/>
              <a:t>N – głos za uniewinnieniem</a:t>
            </a:r>
          </a:p>
        </p:txBody>
      </p:sp>
      <p:sp>
        <p:nvSpPr>
          <p:cNvPr id="19" name="pole tekstowe 18"/>
          <p:cNvSpPr txBox="1"/>
          <p:nvPr/>
        </p:nvSpPr>
        <p:spPr>
          <a:xfrm>
            <a:off x="1043608" y="508030"/>
            <a:ext cx="325730" cy="369332"/>
          </a:xfrm>
          <a:prstGeom prst="rect">
            <a:avLst/>
          </a:prstGeom>
          <a:noFill/>
        </p:spPr>
        <p:txBody>
          <a:bodyPr wrap="none" rtlCol="0">
            <a:spAutoFit/>
          </a:bodyPr>
          <a:lstStyle/>
          <a:p>
            <a:r>
              <a:rPr lang="pl-PL" dirty="0" smtClean="0"/>
              <a:t>Ł</a:t>
            </a:r>
            <a:endParaRPr lang="pl-PL" dirty="0"/>
          </a:p>
        </p:txBody>
      </p:sp>
      <p:sp>
        <p:nvSpPr>
          <p:cNvPr id="20" name="pole tekstowe 19"/>
          <p:cNvSpPr txBox="1"/>
          <p:nvPr/>
        </p:nvSpPr>
        <p:spPr>
          <a:xfrm>
            <a:off x="2310639" y="537290"/>
            <a:ext cx="325730" cy="369332"/>
          </a:xfrm>
          <a:prstGeom prst="rect">
            <a:avLst/>
          </a:prstGeom>
          <a:noFill/>
        </p:spPr>
        <p:txBody>
          <a:bodyPr wrap="none" rtlCol="0">
            <a:spAutoFit/>
          </a:bodyPr>
          <a:lstStyle/>
          <a:p>
            <a:r>
              <a:rPr lang="pl-PL" dirty="0" smtClean="0"/>
              <a:t>Ł</a:t>
            </a:r>
            <a:endParaRPr lang="pl-PL" dirty="0"/>
          </a:p>
        </p:txBody>
      </p:sp>
      <p:sp>
        <p:nvSpPr>
          <p:cNvPr id="21" name="pole tekstowe 20"/>
          <p:cNvSpPr txBox="1"/>
          <p:nvPr/>
        </p:nvSpPr>
        <p:spPr>
          <a:xfrm>
            <a:off x="3707904" y="540356"/>
            <a:ext cx="306494" cy="369332"/>
          </a:xfrm>
          <a:prstGeom prst="rect">
            <a:avLst/>
          </a:prstGeom>
          <a:noFill/>
        </p:spPr>
        <p:txBody>
          <a:bodyPr wrap="none" rtlCol="0">
            <a:spAutoFit/>
          </a:bodyPr>
          <a:lstStyle/>
          <a:p>
            <a:r>
              <a:rPr lang="pl-PL" dirty="0" smtClean="0"/>
              <a:t>S</a:t>
            </a:r>
            <a:endParaRPr lang="pl-PL" dirty="0"/>
          </a:p>
        </p:txBody>
      </p:sp>
      <p:sp>
        <p:nvSpPr>
          <p:cNvPr id="22" name="pole tekstowe 21"/>
          <p:cNvSpPr txBox="1"/>
          <p:nvPr/>
        </p:nvSpPr>
        <p:spPr>
          <a:xfrm>
            <a:off x="5220072" y="537290"/>
            <a:ext cx="306494" cy="369332"/>
          </a:xfrm>
          <a:prstGeom prst="rect">
            <a:avLst/>
          </a:prstGeom>
          <a:noFill/>
        </p:spPr>
        <p:txBody>
          <a:bodyPr wrap="none" rtlCol="0">
            <a:spAutoFit/>
          </a:bodyPr>
          <a:lstStyle/>
          <a:p>
            <a:r>
              <a:rPr lang="pl-PL" dirty="0" smtClean="0"/>
              <a:t>S</a:t>
            </a:r>
            <a:endParaRPr lang="pl-PL" dirty="0"/>
          </a:p>
        </p:txBody>
      </p:sp>
      <p:sp>
        <p:nvSpPr>
          <p:cNvPr id="23" name="pole tekstowe 22"/>
          <p:cNvSpPr txBox="1"/>
          <p:nvPr/>
        </p:nvSpPr>
        <p:spPr>
          <a:xfrm>
            <a:off x="6792912" y="540326"/>
            <a:ext cx="325730" cy="369332"/>
          </a:xfrm>
          <a:prstGeom prst="rect">
            <a:avLst/>
          </a:prstGeom>
          <a:noFill/>
        </p:spPr>
        <p:txBody>
          <a:bodyPr wrap="none" rtlCol="0">
            <a:spAutoFit/>
          </a:bodyPr>
          <a:lstStyle/>
          <a:p>
            <a:r>
              <a:rPr lang="pl-PL" dirty="0" smtClean="0"/>
              <a:t>Ł</a:t>
            </a:r>
            <a:endParaRPr lang="pl-PL" dirty="0"/>
          </a:p>
        </p:txBody>
      </p:sp>
      <p:sp>
        <p:nvSpPr>
          <p:cNvPr id="24" name="pole tekstowe 23"/>
          <p:cNvSpPr txBox="1"/>
          <p:nvPr/>
        </p:nvSpPr>
        <p:spPr>
          <a:xfrm>
            <a:off x="2265755" y="1516142"/>
            <a:ext cx="415498" cy="369332"/>
          </a:xfrm>
          <a:prstGeom prst="rect">
            <a:avLst/>
          </a:prstGeom>
          <a:noFill/>
        </p:spPr>
        <p:txBody>
          <a:bodyPr wrap="none" rtlCol="0">
            <a:spAutoFit/>
          </a:bodyPr>
          <a:lstStyle/>
          <a:p>
            <a:r>
              <a:rPr lang="pl-PL" dirty="0" smtClean="0"/>
              <a:t>W</a:t>
            </a:r>
            <a:endParaRPr lang="pl-PL" dirty="0"/>
          </a:p>
        </p:txBody>
      </p:sp>
      <p:sp>
        <p:nvSpPr>
          <p:cNvPr id="25" name="pole tekstowe 24"/>
          <p:cNvSpPr txBox="1"/>
          <p:nvPr/>
        </p:nvSpPr>
        <p:spPr>
          <a:xfrm>
            <a:off x="1043608" y="1516142"/>
            <a:ext cx="415498" cy="369332"/>
          </a:xfrm>
          <a:prstGeom prst="rect">
            <a:avLst/>
          </a:prstGeom>
          <a:noFill/>
        </p:spPr>
        <p:txBody>
          <a:bodyPr wrap="none" rtlCol="0">
            <a:spAutoFit/>
          </a:bodyPr>
          <a:lstStyle/>
          <a:p>
            <a:r>
              <a:rPr lang="pl-PL" dirty="0" smtClean="0"/>
              <a:t>W</a:t>
            </a:r>
            <a:endParaRPr lang="pl-PL" dirty="0"/>
          </a:p>
        </p:txBody>
      </p:sp>
      <p:sp>
        <p:nvSpPr>
          <p:cNvPr id="26" name="pole tekstowe 25"/>
          <p:cNvSpPr txBox="1"/>
          <p:nvPr/>
        </p:nvSpPr>
        <p:spPr>
          <a:xfrm>
            <a:off x="3707904" y="1516142"/>
            <a:ext cx="415498" cy="369332"/>
          </a:xfrm>
          <a:prstGeom prst="rect">
            <a:avLst/>
          </a:prstGeom>
          <a:noFill/>
        </p:spPr>
        <p:txBody>
          <a:bodyPr wrap="none" rtlCol="0">
            <a:spAutoFit/>
          </a:bodyPr>
          <a:lstStyle/>
          <a:p>
            <a:r>
              <a:rPr lang="pl-PL" dirty="0" smtClean="0"/>
              <a:t>W</a:t>
            </a:r>
            <a:endParaRPr lang="pl-PL" dirty="0"/>
          </a:p>
        </p:txBody>
      </p:sp>
      <p:sp>
        <p:nvSpPr>
          <p:cNvPr id="27" name="pole tekstowe 26"/>
          <p:cNvSpPr txBox="1"/>
          <p:nvPr/>
        </p:nvSpPr>
        <p:spPr>
          <a:xfrm>
            <a:off x="5165570" y="1516142"/>
            <a:ext cx="415498" cy="369332"/>
          </a:xfrm>
          <a:prstGeom prst="rect">
            <a:avLst/>
          </a:prstGeom>
          <a:noFill/>
        </p:spPr>
        <p:txBody>
          <a:bodyPr wrap="none" rtlCol="0">
            <a:spAutoFit/>
          </a:bodyPr>
          <a:lstStyle/>
          <a:p>
            <a:r>
              <a:rPr lang="pl-PL" dirty="0" smtClean="0"/>
              <a:t>W</a:t>
            </a:r>
            <a:endParaRPr lang="pl-PL" dirty="0"/>
          </a:p>
        </p:txBody>
      </p:sp>
      <p:sp>
        <p:nvSpPr>
          <p:cNvPr id="28" name="pole tekstowe 27"/>
          <p:cNvSpPr txBox="1"/>
          <p:nvPr/>
        </p:nvSpPr>
        <p:spPr>
          <a:xfrm>
            <a:off x="6792912" y="1516142"/>
            <a:ext cx="377026" cy="369332"/>
          </a:xfrm>
          <a:prstGeom prst="rect">
            <a:avLst/>
          </a:prstGeom>
          <a:noFill/>
        </p:spPr>
        <p:txBody>
          <a:bodyPr wrap="none" rtlCol="0">
            <a:spAutoFit/>
          </a:bodyPr>
          <a:lstStyle/>
          <a:p>
            <a:r>
              <a:rPr lang="pl-PL" dirty="0" smtClean="0"/>
              <a:t>N</a:t>
            </a:r>
            <a:endParaRPr lang="pl-PL" dirty="0"/>
          </a:p>
        </p:txBody>
      </p:sp>
      <p:cxnSp>
        <p:nvCxnSpPr>
          <p:cNvPr id="30" name="Łącznik prosty ze strzałką 29"/>
          <p:cNvCxnSpPr/>
          <p:nvPr/>
        </p:nvCxnSpPr>
        <p:spPr>
          <a:xfrm>
            <a:off x="1206473" y="909688"/>
            <a:ext cx="0" cy="606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20" name="Łącznik prosty ze strzałką 5119"/>
          <p:cNvCxnSpPr>
            <a:stCxn id="20" idx="2"/>
            <a:endCxn id="24" idx="0"/>
          </p:cNvCxnSpPr>
          <p:nvPr/>
        </p:nvCxnSpPr>
        <p:spPr>
          <a:xfrm>
            <a:off x="2473504" y="906622"/>
            <a:ext cx="0" cy="609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26" name="Łącznik prosty ze strzałką 5125"/>
          <p:cNvCxnSpPr>
            <a:stCxn id="21" idx="2"/>
          </p:cNvCxnSpPr>
          <p:nvPr/>
        </p:nvCxnSpPr>
        <p:spPr>
          <a:xfrm>
            <a:off x="3861151" y="909688"/>
            <a:ext cx="0" cy="606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28" name="Łącznik prosty ze strzałką 5127"/>
          <p:cNvCxnSpPr>
            <a:stCxn id="22" idx="2"/>
            <a:endCxn id="27" idx="0"/>
          </p:cNvCxnSpPr>
          <p:nvPr/>
        </p:nvCxnSpPr>
        <p:spPr>
          <a:xfrm>
            <a:off x="5373319" y="906622"/>
            <a:ext cx="0" cy="609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30" name="Łącznik prosty ze strzałką 5129"/>
          <p:cNvCxnSpPr>
            <a:stCxn id="23" idx="2"/>
          </p:cNvCxnSpPr>
          <p:nvPr/>
        </p:nvCxnSpPr>
        <p:spPr>
          <a:xfrm>
            <a:off x="6955777" y="909658"/>
            <a:ext cx="0" cy="606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31" name="Prostokąt 5130"/>
          <p:cNvSpPr/>
          <p:nvPr/>
        </p:nvSpPr>
        <p:spPr>
          <a:xfrm>
            <a:off x="66036" y="1020088"/>
            <a:ext cx="887804" cy="4726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100" dirty="0">
                <a:solidFill>
                  <a:schemeClr val="tx1"/>
                </a:solidFill>
              </a:rPr>
              <a:t>g</a:t>
            </a:r>
            <a:r>
              <a:rPr lang="pl-PL" sz="1100" dirty="0" smtClean="0">
                <a:solidFill>
                  <a:schemeClr val="tx1"/>
                </a:solidFill>
              </a:rPr>
              <a:t>łosowanie co do winy</a:t>
            </a:r>
            <a:endParaRPr lang="pl-PL" sz="1100" dirty="0">
              <a:solidFill>
                <a:schemeClr val="tx1"/>
              </a:solidFill>
            </a:endParaRPr>
          </a:p>
        </p:txBody>
      </p:sp>
      <p:sp>
        <p:nvSpPr>
          <p:cNvPr id="5132" name="pole tekstowe 5131"/>
          <p:cNvSpPr txBox="1"/>
          <p:nvPr/>
        </p:nvSpPr>
        <p:spPr>
          <a:xfrm>
            <a:off x="953840" y="2380238"/>
            <a:ext cx="415498" cy="369332"/>
          </a:xfrm>
          <a:prstGeom prst="rect">
            <a:avLst/>
          </a:prstGeom>
          <a:noFill/>
        </p:spPr>
        <p:txBody>
          <a:bodyPr wrap="none" rtlCol="0">
            <a:spAutoFit/>
          </a:bodyPr>
          <a:lstStyle/>
          <a:p>
            <a:r>
              <a:rPr lang="pl-PL" dirty="0" smtClean="0"/>
              <a:t>25</a:t>
            </a:r>
            <a:endParaRPr lang="pl-PL" dirty="0"/>
          </a:p>
        </p:txBody>
      </p:sp>
      <p:sp>
        <p:nvSpPr>
          <p:cNvPr id="5133" name="pole tekstowe 5132"/>
          <p:cNvSpPr txBox="1"/>
          <p:nvPr/>
        </p:nvSpPr>
        <p:spPr>
          <a:xfrm>
            <a:off x="2310639" y="2380238"/>
            <a:ext cx="415498" cy="369332"/>
          </a:xfrm>
          <a:prstGeom prst="rect">
            <a:avLst/>
          </a:prstGeom>
          <a:noFill/>
        </p:spPr>
        <p:txBody>
          <a:bodyPr wrap="none" rtlCol="0">
            <a:spAutoFit/>
          </a:bodyPr>
          <a:lstStyle/>
          <a:p>
            <a:r>
              <a:rPr lang="pl-PL" dirty="0" smtClean="0"/>
              <a:t>10</a:t>
            </a:r>
            <a:endParaRPr lang="pl-PL" dirty="0"/>
          </a:p>
        </p:txBody>
      </p:sp>
      <p:sp>
        <p:nvSpPr>
          <p:cNvPr id="5134" name="pole tekstowe 5133"/>
          <p:cNvSpPr txBox="1"/>
          <p:nvPr/>
        </p:nvSpPr>
        <p:spPr>
          <a:xfrm>
            <a:off x="3765612" y="2406948"/>
            <a:ext cx="300082" cy="369332"/>
          </a:xfrm>
          <a:prstGeom prst="rect">
            <a:avLst/>
          </a:prstGeom>
          <a:noFill/>
        </p:spPr>
        <p:txBody>
          <a:bodyPr wrap="none" rtlCol="0">
            <a:spAutoFit/>
          </a:bodyPr>
          <a:lstStyle/>
          <a:p>
            <a:r>
              <a:rPr lang="pl-PL" dirty="0" smtClean="0"/>
              <a:t>8</a:t>
            </a:r>
            <a:endParaRPr lang="pl-PL" dirty="0"/>
          </a:p>
        </p:txBody>
      </p:sp>
      <p:sp>
        <p:nvSpPr>
          <p:cNvPr id="5135" name="pole tekstowe 5134"/>
          <p:cNvSpPr txBox="1"/>
          <p:nvPr/>
        </p:nvSpPr>
        <p:spPr>
          <a:xfrm>
            <a:off x="5280986" y="2434858"/>
            <a:ext cx="300082" cy="369332"/>
          </a:xfrm>
          <a:prstGeom prst="rect">
            <a:avLst/>
          </a:prstGeom>
          <a:noFill/>
        </p:spPr>
        <p:txBody>
          <a:bodyPr wrap="none" rtlCol="0">
            <a:spAutoFit/>
          </a:bodyPr>
          <a:lstStyle/>
          <a:p>
            <a:r>
              <a:rPr lang="pl-PL" dirty="0" smtClean="0"/>
              <a:t>5</a:t>
            </a:r>
            <a:endParaRPr lang="pl-PL" dirty="0"/>
          </a:p>
        </p:txBody>
      </p:sp>
      <p:sp>
        <p:nvSpPr>
          <p:cNvPr id="5136" name="pole tekstowe 5135"/>
          <p:cNvSpPr txBox="1"/>
          <p:nvPr/>
        </p:nvSpPr>
        <p:spPr>
          <a:xfrm>
            <a:off x="6741616" y="2434858"/>
            <a:ext cx="377026" cy="369332"/>
          </a:xfrm>
          <a:prstGeom prst="rect">
            <a:avLst/>
          </a:prstGeom>
          <a:noFill/>
        </p:spPr>
        <p:txBody>
          <a:bodyPr wrap="none" rtlCol="0">
            <a:spAutoFit/>
          </a:bodyPr>
          <a:lstStyle/>
          <a:p>
            <a:r>
              <a:rPr lang="pl-PL" dirty="0" smtClean="0"/>
              <a:t>N</a:t>
            </a:r>
            <a:endParaRPr lang="pl-PL" dirty="0"/>
          </a:p>
        </p:txBody>
      </p:sp>
      <p:cxnSp>
        <p:nvCxnSpPr>
          <p:cNvPr id="5138" name="Łącznik prosty ze strzałką 5137"/>
          <p:cNvCxnSpPr/>
          <p:nvPr/>
        </p:nvCxnSpPr>
        <p:spPr>
          <a:xfrm>
            <a:off x="1206473" y="1988840"/>
            <a:ext cx="0"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45" name="Łącznik prosty ze strzałką 5144"/>
          <p:cNvCxnSpPr>
            <a:stCxn id="24" idx="2"/>
          </p:cNvCxnSpPr>
          <p:nvPr/>
        </p:nvCxnSpPr>
        <p:spPr>
          <a:xfrm>
            <a:off x="2473504"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48" name="Łącznik prosty ze strzałką 5147"/>
          <p:cNvCxnSpPr>
            <a:stCxn id="26" idx="2"/>
          </p:cNvCxnSpPr>
          <p:nvPr/>
        </p:nvCxnSpPr>
        <p:spPr>
          <a:xfrm>
            <a:off x="3915653"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50" name="Łącznik prosty ze strzałką 5149"/>
          <p:cNvCxnSpPr/>
          <p:nvPr/>
        </p:nvCxnSpPr>
        <p:spPr>
          <a:xfrm>
            <a:off x="5401054"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55" name="Łącznik prosty ze strzałką 5154"/>
          <p:cNvCxnSpPr>
            <a:stCxn id="28" idx="2"/>
          </p:cNvCxnSpPr>
          <p:nvPr/>
        </p:nvCxnSpPr>
        <p:spPr>
          <a:xfrm>
            <a:off x="6981425"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Prostokąt 68"/>
          <p:cNvSpPr/>
          <p:nvPr/>
        </p:nvSpPr>
        <p:spPr>
          <a:xfrm>
            <a:off x="42138" y="2804190"/>
            <a:ext cx="911702" cy="4726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100" dirty="0">
                <a:solidFill>
                  <a:schemeClr val="tx1"/>
                </a:solidFill>
              </a:rPr>
              <a:t>g</a:t>
            </a:r>
            <a:r>
              <a:rPr lang="pl-PL" sz="1100" dirty="0" smtClean="0">
                <a:solidFill>
                  <a:schemeClr val="tx1"/>
                </a:solidFill>
              </a:rPr>
              <a:t>łosowanie co do kary</a:t>
            </a:r>
            <a:endParaRPr lang="pl-PL" sz="1100" dirty="0">
              <a:solidFill>
                <a:schemeClr val="tx1"/>
              </a:solidFill>
            </a:endParaRPr>
          </a:p>
        </p:txBody>
      </p:sp>
      <p:sp>
        <p:nvSpPr>
          <p:cNvPr id="5157" name="Nawias klamrowy zamykający 5156"/>
          <p:cNvSpPr/>
          <p:nvPr/>
        </p:nvSpPr>
        <p:spPr>
          <a:xfrm rot="5400000">
            <a:off x="1575246" y="2376458"/>
            <a:ext cx="540060"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158" name="Nawias klamrowy zamykający 5157"/>
          <p:cNvSpPr/>
          <p:nvPr/>
        </p:nvSpPr>
        <p:spPr>
          <a:xfrm rot="5400000">
            <a:off x="5945847" y="2314026"/>
            <a:ext cx="443142" cy="15650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159" name="pole tekstowe 5158"/>
          <p:cNvSpPr txBox="1"/>
          <p:nvPr/>
        </p:nvSpPr>
        <p:spPr>
          <a:xfrm>
            <a:off x="1661439" y="3519815"/>
            <a:ext cx="415498" cy="369332"/>
          </a:xfrm>
          <a:prstGeom prst="rect">
            <a:avLst/>
          </a:prstGeom>
          <a:noFill/>
        </p:spPr>
        <p:txBody>
          <a:bodyPr wrap="none" rtlCol="0">
            <a:spAutoFit/>
          </a:bodyPr>
          <a:lstStyle/>
          <a:p>
            <a:r>
              <a:rPr lang="pl-PL" dirty="0" smtClean="0"/>
              <a:t>10</a:t>
            </a:r>
            <a:endParaRPr lang="pl-PL" dirty="0"/>
          </a:p>
        </p:txBody>
      </p:sp>
      <p:sp>
        <p:nvSpPr>
          <p:cNvPr id="5160" name="pole tekstowe 5159"/>
          <p:cNvSpPr txBox="1"/>
          <p:nvPr/>
        </p:nvSpPr>
        <p:spPr>
          <a:xfrm>
            <a:off x="3801704" y="3519815"/>
            <a:ext cx="300082" cy="369332"/>
          </a:xfrm>
          <a:prstGeom prst="rect">
            <a:avLst/>
          </a:prstGeom>
          <a:noFill/>
        </p:spPr>
        <p:txBody>
          <a:bodyPr wrap="none" rtlCol="0">
            <a:spAutoFit/>
          </a:bodyPr>
          <a:lstStyle/>
          <a:p>
            <a:r>
              <a:rPr lang="pl-PL" dirty="0" smtClean="0"/>
              <a:t>8</a:t>
            </a:r>
            <a:endParaRPr lang="pl-PL" dirty="0"/>
          </a:p>
        </p:txBody>
      </p:sp>
      <p:sp>
        <p:nvSpPr>
          <p:cNvPr id="5161" name="pole tekstowe 5160"/>
          <p:cNvSpPr txBox="1"/>
          <p:nvPr/>
        </p:nvSpPr>
        <p:spPr>
          <a:xfrm>
            <a:off x="6017377" y="3573016"/>
            <a:ext cx="300082" cy="369332"/>
          </a:xfrm>
          <a:prstGeom prst="rect">
            <a:avLst/>
          </a:prstGeom>
          <a:noFill/>
        </p:spPr>
        <p:txBody>
          <a:bodyPr wrap="none" rtlCol="0">
            <a:spAutoFit/>
          </a:bodyPr>
          <a:lstStyle/>
          <a:p>
            <a:r>
              <a:rPr lang="pl-PL" dirty="0" smtClean="0"/>
              <a:t>5</a:t>
            </a:r>
            <a:endParaRPr lang="pl-PL" dirty="0"/>
          </a:p>
        </p:txBody>
      </p:sp>
      <p:cxnSp>
        <p:nvCxnSpPr>
          <p:cNvPr id="5163" name="Łącznik prosty ze strzałką 5162"/>
          <p:cNvCxnSpPr/>
          <p:nvPr/>
        </p:nvCxnSpPr>
        <p:spPr>
          <a:xfrm>
            <a:off x="3915653" y="2874967"/>
            <a:ext cx="0" cy="491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66" name="Nawias klamrowy zamykający 5165"/>
          <p:cNvSpPr/>
          <p:nvPr/>
        </p:nvSpPr>
        <p:spPr>
          <a:xfrm rot="5400000">
            <a:off x="2584549" y="3149874"/>
            <a:ext cx="741872" cy="22204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167" name="pole tekstowe 5166"/>
          <p:cNvSpPr txBox="1"/>
          <p:nvPr/>
        </p:nvSpPr>
        <p:spPr>
          <a:xfrm>
            <a:off x="2862970" y="4825186"/>
            <a:ext cx="300082" cy="369332"/>
          </a:xfrm>
          <a:prstGeom prst="rect">
            <a:avLst/>
          </a:prstGeom>
          <a:noFill/>
        </p:spPr>
        <p:txBody>
          <a:bodyPr wrap="none" rtlCol="0">
            <a:spAutoFit/>
          </a:bodyPr>
          <a:lstStyle/>
          <a:p>
            <a:r>
              <a:rPr lang="pl-PL" dirty="0" smtClean="0"/>
              <a:t>8</a:t>
            </a:r>
            <a:endParaRPr lang="pl-PL" dirty="0"/>
          </a:p>
        </p:txBody>
      </p:sp>
      <p:sp>
        <p:nvSpPr>
          <p:cNvPr id="5168" name="pole tekstowe 5167"/>
          <p:cNvSpPr txBox="1"/>
          <p:nvPr/>
        </p:nvSpPr>
        <p:spPr>
          <a:xfrm>
            <a:off x="6017377" y="4825186"/>
            <a:ext cx="300082" cy="369332"/>
          </a:xfrm>
          <a:prstGeom prst="rect">
            <a:avLst/>
          </a:prstGeom>
          <a:noFill/>
        </p:spPr>
        <p:txBody>
          <a:bodyPr wrap="none" rtlCol="0">
            <a:spAutoFit/>
          </a:bodyPr>
          <a:lstStyle/>
          <a:p>
            <a:r>
              <a:rPr lang="pl-PL" dirty="0" smtClean="0"/>
              <a:t>5</a:t>
            </a:r>
            <a:endParaRPr lang="pl-PL" dirty="0"/>
          </a:p>
        </p:txBody>
      </p:sp>
      <p:cxnSp>
        <p:nvCxnSpPr>
          <p:cNvPr id="5170" name="Łącznik prosty ze strzałką 5169"/>
          <p:cNvCxnSpPr/>
          <p:nvPr/>
        </p:nvCxnSpPr>
        <p:spPr>
          <a:xfrm>
            <a:off x="6167418" y="3942348"/>
            <a:ext cx="0" cy="6886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71" name="Prostokąt 5170"/>
          <p:cNvSpPr/>
          <p:nvPr/>
        </p:nvSpPr>
        <p:spPr>
          <a:xfrm>
            <a:off x="3631737" y="5517232"/>
            <a:ext cx="238564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b="1" dirty="0" smtClean="0">
                <a:solidFill>
                  <a:schemeClr val="tx1"/>
                </a:solidFill>
              </a:rPr>
              <a:t>Kara orzeczona: 8 lat pozbawienia wolności</a:t>
            </a:r>
            <a:endParaRPr lang="pl-PL" sz="1200" b="1" dirty="0">
              <a:solidFill>
                <a:schemeClr val="tx1"/>
              </a:solidFill>
            </a:endParaRPr>
          </a:p>
        </p:txBody>
      </p:sp>
      <p:sp>
        <p:nvSpPr>
          <p:cNvPr id="5172" name="Prostokąt zaokrąglony 5171"/>
          <p:cNvSpPr/>
          <p:nvPr/>
        </p:nvSpPr>
        <p:spPr>
          <a:xfrm>
            <a:off x="7287958" y="321390"/>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a:t>w</a:t>
            </a:r>
            <a:r>
              <a:rPr lang="pl-PL" sz="1200" dirty="0" smtClean="0"/>
              <a:t>ynik (większość = 3 głosy</a:t>
            </a:r>
            <a:endParaRPr lang="pl-PL" sz="1200" dirty="0"/>
          </a:p>
        </p:txBody>
      </p:sp>
      <p:sp>
        <p:nvSpPr>
          <p:cNvPr id="86" name="Prostokąt zaokrąglony 85"/>
          <p:cNvSpPr/>
          <p:nvPr/>
        </p:nvSpPr>
        <p:spPr>
          <a:xfrm>
            <a:off x="7322338" y="2325375"/>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smtClean="0"/>
              <a:t>1 : 1 : 1 : 1</a:t>
            </a:r>
            <a:endParaRPr lang="pl-PL" sz="1200" dirty="0"/>
          </a:p>
        </p:txBody>
      </p:sp>
      <p:sp>
        <p:nvSpPr>
          <p:cNvPr id="87" name="Prostokąt zaokrąglony 86"/>
          <p:cNvSpPr/>
          <p:nvPr/>
        </p:nvSpPr>
        <p:spPr>
          <a:xfrm>
            <a:off x="7303114" y="3463533"/>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smtClean="0"/>
              <a:t>2 : 1 : 2</a:t>
            </a:r>
            <a:endParaRPr lang="pl-PL" sz="1200" dirty="0"/>
          </a:p>
        </p:txBody>
      </p:sp>
      <p:sp>
        <p:nvSpPr>
          <p:cNvPr id="88" name="Prostokąt zaokrąglony 87"/>
          <p:cNvSpPr/>
          <p:nvPr/>
        </p:nvSpPr>
        <p:spPr>
          <a:xfrm>
            <a:off x="7287958" y="4531037"/>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smtClean="0"/>
              <a:t>3 : 2</a:t>
            </a:r>
            <a:endParaRPr lang="pl-PL" sz="1200" dirty="0"/>
          </a:p>
        </p:txBody>
      </p:sp>
    </p:spTree>
    <p:extLst>
      <p:ext uri="{BB962C8B-B14F-4D97-AF65-F5344CB8AC3E}">
        <p14:creationId xmlns:p14="http://schemas.microsoft.com/office/powerpoint/2010/main" val="3957812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404664"/>
            <a:ext cx="8208912" cy="5509200"/>
          </a:xfrm>
          <a:prstGeom prst="rect">
            <a:avLst/>
          </a:prstGeom>
          <a:noFill/>
        </p:spPr>
        <p:txBody>
          <a:bodyPr wrap="square" rtlCol="0">
            <a:spAutoFit/>
          </a:bodyPr>
          <a:lstStyle/>
          <a:p>
            <a:pPr algn="ctr"/>
            <a:r>
              <a:rPr lang="pl-PL" sz="3200" b="1" dirty="0" smtClean="0">
                <a:solidFill>
                  <a:srgbClr val="FF0000"/>
                </a:solidFill>
              </a:rPr>
              <a:t>ZAPAMIĘTAJ!</a:t>
            </a:r>
          </a:p>
          <a:p>
            <a:endParaRPr lang="pl-PL" sz="3200" dirty="0"/>
          </a:p>
          <a:p>
            <a:r>
              <a:rPr lang="pl-PL" sz="3200" dirty="0" smtClean="0"/>
              <a:t>art</a:t>
            </a:r>
            <a:r>
              <a:rPr lang="pl-PL" sz="3200" dirty="0"/>
              <a:t>. 92. Podstawę orzeczenia może stanowić tylko </a:t>
            </a:r>
            <a:r>
              <a:rPr lang="pl-PL" sz="3200" b="1" dirty="0">
                <a:solidFill>
                  <a:srgbClr val="0070C0"/>
                </a:solidFill>
              </a:rPr>
              <a:t>całokształt okoliczności ujawnionych w postępowaniu</a:t>
            </a:r>
            <a:r>
              <a:rPr lang="pl-PL" sz="3200" dirty="0"/>
              <a:t>, mających znaczenie dla rozstrzygnięcia</a:t>
            </a:r>
            <a:r>
              <a:rPr lang="pl-PL" sz="3200" dirty="0" smtClean="0"/>
              <a:t>.</a:t>
            </a:r>
          </a:p>
          <a:p>
            <a:endParaRPr lang="pl-PL" sz="3200" dirty="0"/>
          </a:p>
          <a:p>
            <a:endParaRPr lang="pl-PL" sz="3200" dirty="0" smtClean="0"/>
          </a:p>
          <a:p>
            <a:r>
              <a:rPr lang="pl-PL" sz="3200" dirty="0" smtClean="0"/>
              <a:t>art</a:t>
            </a:r>
            <a:r>
              <a:rPr lang="pl-PL" sz="3200" dirty="0"/>
              <a:t>. 410. Podstawę wyroku może stanowić </a:t>
            </a:r>
            <a:r>
              <a:rPr lang="pl-PL" sz="3200" b="1" dirty="0">
                <a:solidFill>
                  <a:srgbClr val="0070C0"/>
                </a:solidFill>
              </a:rPr>
              <a:t>tylko całokształt okoliczności ujawnionych w toku rozprawy </a:t>
            </a:r>
            <a:r>
              <a:rPr lang="pl-PL" sz="3200" b="1" dirty="0" smtClean="0">
                <a:solidFill>
                  <a:srgbClr val="0070C0"/>
                </a:solidFill>
              </a:rPr>
              <a:t>głównej.</a:t>
            </a:r>
            <a:endParaRPr lang="pl-PL" sz="3200" b="1" dirty="0">
              <a:solidFill>
                <a:srgbClr val="0070C0"/>
              </a:solidFill>
            </a:endParaRPr>
          </a:p>
        </p:txBody>
      </p:sp>
    </p:spTree>
    <p:extLst>
      <p:ext uri="{BB962C8B-B14F-4D97-AF65-F5344CB8AC3E}">
        <p14:creationId xmlns:p14="http://schemas.microsoft.com/office/powerpoint/2010/main" val="1739664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0800"/>
            <a:ext cx="8229600" cy="569888"/>
          </a:xfrm>
        </p:spPr>
        <p:txBody>
          <a:bodyPr/>
          <a:lstStyle/>
          <a:p>
            <a:r>
              <a:rPr lang="pl-PL" sz="3600" dirty="0" smtClean="0"/>
              <a:t>Terminy</a:t>
            </a:r>
            <a:endParaRPr lang="pl-PL" sz="3600" dirty="0"/>
          </a:p>
        </p:txBody>
      </p:sp>
      <p:graphicFrame>
        <p:nvGraphicFramePr>
          <p:cNvPr id="3" name="Tabela 2"/>
          <p:cNvGraphicFramePr>
            <a:graphicFrameLocks noGrp="1"/>
          </p:cNvGraphicFramePr>
          <p:nvPr>
            <p:extLst>
              <p:ext uri="{D42A27DB-BD31-4B8C-83A1-F6EECF244321}">
                <p14:modId xmlns:p14="http://schemas.microsoft.com/office/powerpoint/2010/main" val="3387550429"/>
              </p:ext>
            </p:extLst>
          </p:nvPr>
        </p:nvGraphicFramePr>
        <p:xfrm>
          <a:off x="90488" y="620688"/>
          <a:ext cx="9036496" cy="5577448"/>
        </p:xfrm>
        <a:graphic>
          <a:graphicData uri="http://schemas.openxmlformats.org/drawingml/2006/table">
            <a:tbl>
              <a:tblPr firstRow="1" bandRow="1">
                <a:tableStyleId>{F5AB1C69-6EDB-4FF4-983F-18BD219EF322}</a:tableStyleId>
              </a:tblPr>
              <a:tblGrid>
                <a:gridCol w="1796871"/>
                <a:gridCol w="7239625"/>
              </a:tblGrid>
              <a:tr h="216024">
                <a:tc>
                  <a:txBody>
                    <a:bodyPr/>
                    <a:lstStyle/>
                    <a:p>
                      <a:pPr algn="ctr"/>
                      <a:r>
                        <a:rPr lang="pl-PL" sz="1600" b="1" dirty="0" smtClean="0">
                          <a:solidFill>
                            <a:schemeClr val="tx1"/>
                          </a:solidFill>
                        </a:rPr>
                        <a:t>KRYTERIUM</a:t>
                      </a:r>
                      <a:endParaRPr lang="pl-PL" sz="1600" b="1" dirty="0">
                        <a:solidFill>
                          <a:schemeClr val="tx1"/>
                        </a:solidFill>
                      </a:endParaRPr>
                    </a:p>
                  </a:txBody>
                  <a:tcPr>
                    <a:solidFill>
                      <a:schemeClr val="accent3">
                        <a:lumMod val="20000"/>
                        <a:lumOff val="80000"/>
                      </a:schemeClr>
                    </a:solidFill>
                  </a:tcPr>
                </a:tc>
                <a:tc>
                  <a:txBody>
                    <a:bodyPr/>
                    <a:lstStyle/>
                    <a:p>
                      <a:pPr algn="ctr"/>
                      <a:r>
                        <a:rPr lang="pl-PL" sz="1600" b="1" dirty="0" smtClean="0">
                          <a:solidFill>
                            <a:schemeClr val="tx1"/>
                          </a:solidFill>
                        </a:rPr>
                        <a:t>RODZAJE</a:t>
                      </a:r>
                      <a:endParaRPr lang="pl-PL" sz="1600" b="1" dirty="0">
                        <a:solidFill>
                          <a:schemeClr val="tx1"/>
                        </a:solidFill>
                      </a:endParaRPr>
                    </a:p>
                  </a:txBody>
                  <a:tcPr>
                    <a:solidFill>
                      <a:schemeClr val="accent3">
                        <a:lumMod val="20000"/>
                        <a:lumOff val="80000"/>
                      </a:schemeClr>
                    </a:solidFill>
                  </a:tcPr>
                </a:tc>
              </a:tr>
              <a:tr h="290520">
                <a:tc rowSpan="2">
                  <a:txBody>
                    <a:bodyPr/>
                    <a:lstStyle/>
                    <a:p>
                      <a:r>
                        <a:rPr lang="pl-PL" sz="1600" b="1" dirty="0" smtClean="0"/>
                        <a:t>upływ czasu</a:t>
                      </a:r>
                      <a:endParaRPr lang="pl-PL" sz="1600" b="1" dirty="0"/>
                    </a:p>
                  </a:txBody>
                  <a:tcPr/>
                </a:tc>
                <a:tc>
                  <a:txBody>
                    <a:bodyPr/>
                    <a:lstStyle/>
                    <a:p>
                      <a:r>
                        <a:rPr lang="pl-PL" sz="1400" b="1" dirty="0" smtClean="0">
                          <a:solidFill>
                            <a:srgbClr val="00B050"/>
                          </a:solidFill>
                        </a:rPr>
                        <a:t>minimalne</a:t>
                      </a:r>
                      <a:r>
                        <a:rPr lang="pl-PL" sz="1400" dirty="0" smtClean="0"/>
                        <a:t> (a quo) – muszą</a:t>
                      </a:r>
                      <a:r>
                        <a:rPr lang="pl-PL" sz="1400" baseline="0" dirty="0" smtClean="0"/>
                        <a:t> upłynąć, aby czynność mogła zostać dokonana np. art. 353 § 1 k.p.k.</a:t>
                      </a:r>
                      <a:endParaRPr lang="pl-PL" sz="1400" dirty="0"/>
                    </a:p>
                  </a:txBody>
                  <a:tcPr/>
                </a:tc>
              </a:tr>
              <a:tr h="290520">
                <a:tc vMerge="1">
                  <a:txBody>
                    <a:bodyPr/>
                    <a:lstStyle/>
                    <a:p>
                      <a:endParaRPr lang="pl-PL"/>
                    </a:p>
                  </a:txBody>
                  <a:tcPr/>
                </a:tc>
                <a:tc>
                  <a:txBody>
                    <a:bodyPr/>
                    <a:lstStyle/>
                    <a:p>
                      <a:r>
                        <a:rPr lang="pl-PL" sz="1400" b="1" dirty="0" smtClean="0">
                          <a:solidFill>
                            <a:srgbClr val="00B050"/>
                          </a:solidFill>
                        </a:rPr>
                        <a:t>maksymalne</a:t>
                      </a:r>
                      <a:r>
                        <a:rPr lang="pl-PL" sz="1400" dirty="0" smtClean="0">
                          <a:solidFill>
                            <a:srgbClr val="00B050"/>
                          </a:solidFill>
                        </a:rPr>
                        <a:t> </a:t>
                      </a:r>
                      <a:r>
                        <a:rPr lang="pl-PL" sz="1400" dirty="0" smtClean="0"/>
                        <a:t>(ad quem) – w których należy</a:t>
                      </a:r>
                      <a:r>
                        <a:rPr lang="pl-PL" sz="1400" baseline="0" dirty="0" smtClean="0"/>
                        <a:t> dokonać czynność do momentu ich upływu</a:t>
                      </a:r>
                      <a:endParaRPr lang="pl-PL" sz="1400" dirty="0"/>
                    </a:p>
                  </a:txBody>
                  <a:tcPr/>
                </a:tc>
              </a:tr>
              <a:tr h="192021">
                <a:tc rowSpan="3">
                  <a:txBody>
                    <a:bodyPr/>
                    <a:lstStyle/>
                    <a:p>
                      <a:r>
                        <a:rPr lang="pl-PL" sz="1600" b="1" dirty="0" smtClean="0"/>
                        <a:t>następstwa ich niezachowania</a:t>
                      </a:r>
                      <a:endParaRPr lang="pl-PL" sz="1600" b="1" dirty="0"/>
                    </a:p>
                  </a:txBody>
                  <a:tcPr/>
                </a:tc>
                <a:tc>
                  <a:txBody>
                    <a:bodyPr/>
                    <a:lstStyle/>
                    <a:p>
                      <a:r>
                        <a:rPr lang="pl-PL" sz="1400" b="1" dirty="0" smtClean="0">
                          <a:solidFill>
                            <a:srgbClr val="C00000"/>
                          </a:solidFill>
                        </a:rPr>
                        <a:t>zawite</a:t>
                      </a:r>
                      <a:r>
                        <a:rPr lang="pl-PL" sz="1400" b="0" dirty="0" smtClean="0"/>
                        <a:t> (nieprzekraczalne, przywracalne) – po ich upływie czynność jest bezskuteczna, ale można wnieść o ich przywrócenie</a:t>
                      </a:r>
                    </a:p>
                    <a:p>
                      <a:pPr marL="285750" indent="-285750">
                        <a:buFont typeface="Wingdings" panose="05000000000000000000" pitchFamily="2" charset="2"/>
                        <a:buChar char="Ø"/>
                      </a:pPr>
                      <a:r>
                        <a:rPr lang="pl-PL" sz="1400" b="0" dirty="0" smtClean="0"/>
                        <a:t>art. 122 § 2. Zawite są terminy do wnoszenia środków zaskarżenia oraz inne, które ustawa za zawite uznaje np. art. 422 § 2</a:t>
                      </a:r>
                      <a:endParaRPr lang="pl-PL" sz="1400" b="0" dirty="0"/>
                    </a:p>
                  </a:txBody>
                  <a:tcPr/>
                </a:tc>
              </a:tr>
              <a:tr h="192022">
                <a:tc vMerge="1">
                  <a:txBody>
                    <a:bodyPr/>
                    <a:lstStyle/>
                    <a:p>
                      <a:endParaRPr lang="pl-PL"/>
                    </a:p>
                  </a:txBody>
                  <a:tcPr/>
                </a:tc>
                <a:tc>
                  <a:txBody>
                    <a:bodyPr/>
                    <a:lstStyle/>
                    <a:p>
                      <a:r>
                        <a:rPr lang="pl-PL" sz="1400" b="1" dirty="0" smtClean="0">
                          <a:solidFill>
                            <a:srgbClr val="C00000"/>
                          </a:solidFill>
                        </a:rPr>
                        <a:t>prekluzyjne</a:t>
                      </a:r>
                      <a:r>
                        <a:rPr lang="pl-PL" sz="1400" dirty="0" smtClean="0">
                          <a:solidFill>
                            <a:srgbClr val="C00000"/>
                          </a:solidFill>
                        </a:rPr>
                        <a:t> </a:t>
                      </a:r>
                      <a:r>
                        <a:rPr lang="pl-PL" sz="1400" dirty="0" smtClean="0"/>
                        <a:t>(nieprzekraczalne,</a:t>
                      </a:r>
                      <a:r>
                        <a:rPr lang="pl-PL" sz="1400" baseline="0" dirty="0" smtClean="0"/>
                        <a:t> nieprzywracalne) – materialnoprocesowe, wiążące, po ich upływie czynność jest bezskuteczna, nie podlegają przywróceniu np. art. 328 § 2, art. 524 § 3 k.p.k., art. 411 § 1 k.p.k.</a:t>
                      </a:r>
                      <a:endParaRPr lang="pl-PL" sz="1400" dirty="0"/>
                    </a:p>
                  </a:txBody>
                  <a:tcPr/>
                </a:tc>
              </a:tr>
              <a:tr h="192021">
                <a:tc vMerge="1">
                  <a:txBody>
                    <a:bodyPr/>
                    <a:lstStyle/>
                    <a:p>
                      <a:endParaRPr lang="pl-PL"/>
                    </a:p>
                  </a:txBody>
                  <a:tcPr/>
                </a:tc>
                <a:tc>
                  <a:txBody>
                    <a:bodyPr/>
                    <a:lstStyle/>
                    <a:p>
                      <a:r>
                        <a:rPr lang="pl-PL" sz="1400" b="1" dirty="0" smtClean="0">
                          <a:solidFill>
                            <a:srgbClr val="C00000"/>
                          </a:solidFill>
                        </a:rPr>
                        <a:t>instrukcyjne</a:t>
                      </a:r>
                      <a:r>
                        <a:rPr lang="pl-PL" sz="1400" dirty="0" smtClean="0">
                          <a:solidFill>
                            <a:srgbClr val="C00000"/>
                          </a:solidFill>
                        </a:rPr>
                        <a:t> </a:t>
                      </a:r>
                      <a:r>
                        <a:rPr lang="pl-PL" sz="1400" dirty="0" smtClean="0"/>
                        <a:t>(przekraczalne) – porządkowe, przekroczenie nie powoduje</a:t>
                      </a:r>
                      <a:r>
                        <a:rPr lang="pl-PL" sz="1400" baseline="0" dirty="0" smtClean="0"/>
                        <a:t> ujemnych konsekwencji np. art. 423 § 1, art. 337 § 1 k.p.k.</a:t>
                      </a:r>
                      <a:endParaRPr lang="pl-PL" sz="1400" dirty="0"/>
                    </a:p>
                  </a:txBody>
                  <a:tcPr/>
                </a:tc>
              </a:tr>
              <a:tr h="396044">
                <a:tc rowSpan="2">
                  <a:txBody>
                    <a:bodyPr/>
                    <a:lstStyle/>
                    <a:p>
                      <a:r>
                        <a:rPr lang="pl-PL" sz="1600" b="1" dirty="0" smtClean="0"/>
                        <a:t>charakter</a:t>
                      </a:r>
                      <a:endParaRPr lang="pl-PL" sz="1600" b="1" dirty="0"/>
                    </a:p>
                  </a:txBody>
                  <a:tcPr/>
                </a:tc>
                <a:tc>
                  <a:txBody>
                    <a:bodyPr/>
                    <a:lstStyle/>
                    <a:p>
                      <a:r>
                        <a:rPr lang="pl-PL" sz="1400" b="1" dirty="0" smtClean="0">
                          <a:solidFill>
                            <a:srgbClr val="0070C0"/>
                          </a:solidFill>
                        </a:rPr>
                        <a:t>karnomaterialne</a:t>
                      </a:r>
                      <a:r>
                        <a:rPr lang="pl-PL" sz="1400" dirty="0" smtClean="0"/>
                        <a:t> -</a:t>
                      </a:r>
                      <a:r>
                        <a:rPr lang="pl-PL" sz="1400" baseline="0" dirty="0" smtClean="0"/>
                        <a:t> </a:t>
                      </a:r>
                      <a:r>
                        <a:rPr lang="pl-PL" sz="1400" dirty="0" smtClean="0"/>
                        <a:t>terminy przedawnienia z k.k.</a:t>
                      </a:r>
                      <a:r>
                        <a:rPr lang="pl-PL" sz="1400" baseline="0" dirty="0" smtClean="0"/>
                        <a:t> </a:t>
                      </a:r>
                      <a:endParaRPr lang="pl-PL" sz="1400" dirty="0"/>
                    </a:p>
                  </a:txBody>
                  <a:tcPr/>
                </a:tc>
              </a:tr>
              <a:tr h="396044">
                <a:tc vMerge="1">
                  <a:txBody>
                    <a:bodyPr/>
                    <a:lstStyle/>
                    <a:p>
                      <a:endParaRPr lang="pl-PL"/>
                    </a:p>
                  </a:txBody>
                  <a:tcPr/>
                </a:tc>
                <a:tc>
                  <a:txBody>
                    <a:bodyPr/>
                    <a:lstStyle/>
                    <a:p>
                      <a:r>
                        <a:rPr lang="pl-PL" sz="1400" b="1" dirty="0" smtClean="0">
                          <a:solidFill>
                            <a:srgbClr val="0070C0"/>
                          </a:solidFill>
                        </a:rPr>
                        <a:t>cywilnoprawne</a:t>
                      </a:r>
                      <a:r>
                        <a:rPr lang="pl-PL" sz="1400" dirty="0" smtClean="0"/>
                        <a:t> -</a:t>
                      </a:r>
                      <a:r>
                        <a:rPr lang="pl-PL" sz="1400" baseline="0" dirty="0" smtClean="0"/>
                        <a:t> art. 641 k.p.k. – termin przedawnienia ściągnięcia kosztów procesu</a:t>
                      </a:r>
                      <a:endParaRPr lang="pl-PL" sz="1400" dirty="0"/>
                    </a:p>
                  </a:txBody>
                  <a:tcPr/>
                </a:tc>
              </a:tr>
              <a:tr h="198022">
                <a:tc rowSpan="4">
                  <a:txBody>
                    <a:bodyPr/>
                    <a:lstStyle/>
                    <a:p>
                      <a:r>
                        <a:rPr lang="pl-PL" sz="1600" b="1" dirty="0" smtClean="0"/>
                        <a:t>sposób określenia</a:t>
                      </a:r>
                      <a:endParaRPr lang="pl-PL" sz="1600" b="1" dirty="0"/>
                    </a:p>
                  </a:txBody>
                  <a:tcPr/>
                </a:tc>
                <a:tc>
                  <a:txBody>
                    <a:bodyPr/>
                    <a:lstStyle/>
                    <a:p>
                      <a:r>
                        <a:rPr lang="pl-PL" sz="1400" b="1" dirty="0" smtClean="0">
                          <a:solidFill>
                            <a:srgbClr val="00B050"/>
                          </a:solidFill>
                        </a:rPr>
                        <a:t>określone kalendarzowo </a:t>
                      </a:r>
                      <a:r>
                        <a:rPr lang="pl-PL" sz="1400" dirty="0" smtClean="0"/>
                        <a:t>– w godzinach (art. 248 § 1</a:t>
                      </a:r>
                      <a:r>
                        <a:rPr lang="pl-PL" sz="1400" baseline="0" dirty="0" smtClean="0"/>
                        <a:t> i 2), dniach (art. 337 § 1), miesiącach (art. 310 § 1), latach (art. 310 § 2, art. 263 § 3, art. 555)</a:t>
                      </a:r>
                      <a:endParaRPr lang="pl-PL" sz="1400" dirty="0"/>
                    </a:p>
                  </a:txBody>
                  <a:tcPr/>
                </a:tc>
              </a:tr>
              <a:tr h="198022">
                <a:tc vMerge="1">
                  <a:txBody>
                    <a:bodyPr/>
                    <a:lstStyle/>
                    <a:p>
                      <a:endParaRPr lang="pl-PL"/>
                    </a:p>
                  </a:txBody>
                  <a:tcPr/>
                </a:tc>
                <a:tc>
                  <a:txBody>
                    <a:bodyPr/>
                    <a:lstStyle/>
                    <a:p>
                      <a:r>
                        <a:rPr lang="pl-PL" sz="1400" b="1" dirty="0" smtClean="0">
                          <a:solidFill>
                            <a:srgbClr val="00B050"/>
                          </a:solidFill>
                        </a:rPr>
                        <a:t>zrelatywizowane do stopnia zaawansowania procesu </a:t>
                      </a:r>
                      <a:r>
                        <a:rPr lang="pl-PL" sz="1400" dirty="0" smtClean="0"/>
                        <a:t>– np. art. 41</a:t>
                      </a:r>
                      <a:r>
                        <a:rPr lang="pl-PL" sz="1400" baseline="0" dirty="0" smtClean="0"/>
                        <a:t> § 1</a:t>
                      </a:r>
                      <a:endParaRPr lang="pl-PL" sz="1400" dirty="0"/>
                    </a:p>
                  </a:txBody>
                  <a:tcPr/>
                </a:tc>
              </a:tr>
              <a:tr h="198022">
                <a:tc vMerge="1">
                  <a:txBody>
                    <a:bodyPr/>
                    <a:lstStyle/>
                    <a:p>
                      <a:endParaRPr lang="pl-PL"/>
                    </a:p>
                  </a:txBody>
                  <a:tcPr/>
                </a:tc>
                <a:tc>
                  <a:txBody>
                    <a:bodyPr/>
                    <a:lstStyle/>
                    <a:p>
                      <a:r>
                        <a:rPr lang="pl-PL" sz="1400" b="1" dirty="0" smtClean="0">
                          <a:solidFill>
                            <a:srgbClr val="00B050"/>
                          </a:solidFill>
                        </a:rPr>
                        <a:t>określane</a:t>
                      </a:r>
                      <a:r>
                        <a:rPr lang="pl-PL" sz="1400" b="1" baseline="0" dirty="0" smtClean="0">
                          <a:solidFill>
                            <a:srgbClr val="00B050"/>
                          </a:solidFill>
                        </a:rPr>
                        <a:t> ogólnie </a:t>
                      </a:r>
                      <a:r>
                        <a:rPr lang="pl-PL" sz="1400" baseline="0" dirty="0" smtClean="0"/>
                        <a:t>– „niezwłocznie” (np. 252 § 3), „natychmiast” (art. 382)</a:t>
                      </a:r>
                      <a:endParaRPr lang="pl-PL" sz="1400" dirty="0"/>
                    </a:p>
                  </a:txBody>
                  <a:tcPr/>
                </a:tc>
              </a:tr>
              <a:tr h="198022">
                <a:tc vMerge="1">
                  <a:txBody>
                    <a:bodyPr/>
                    <a:lstStyle/>
                    <a:p>
                      <a:endParaRPr lang="pl-PL"/>
                    </a:p>
                  </a:txBody>
                  <a:tcPr/>
                </a:tc>
                <a:tc>
                  <a:txBody>
                    <a:bodyPr/>
                    <a:lstStyle/>
                    <a:p>
                      <a:r>
                        <a:rPr lang="pl-PL" sz="1400" b="1" dirty="0" smtClean="0">
                          <a:solidFill>
                            <a:srgbClr val="00B050"/>
                          </a:solidFill>
                        </a:rPr>
                        <a:t>określane</a:t>
                      </a:r>
                      <a:r>
                        <a:rPr lang="pl-PL" sz="1400" b="1" baseline="0" dirty="0" smtClean="0">
                          <a:solidFill>
                            <a:srgbClr val="00B050"/>
                          </a:solidFill>
                        </a:rPr>
                        <a:t> blankietowo </a:t>
                      </a:r>
                      <a:r>
                        <a:rPr lang="pl-PL" sz="1400" baseline="0" dirty="0" smtClean="0"/>
                        <a:t>– np. „na czas oznaczony” (art. 263 § 4) </a:t>
                      </a:r>
                      <a:r>
                        <a:rPr lang="pl-PL" sz="1400" baseline="0" dirty="0" smtClean="0">
                          <a:sym typeface="Wingdings" panose="05000000000000000000" pitchFamily="2" charset="2"/>
                        </a:rPr>
                        <a:t> sąd wypełnia blankietowe określenie np. „do dnia 1.01.2014 r.”</a:t>
                      </a:r>
                      <a:endParaRPr lang="pl-PL" sz="1400" dirty="0"/>
                    </a:p>
                  </a:txBody>
                  <a:tcPr/>
                </a:tc>
              </a:tr>
            </a:tbl>
          </a:graphicData>
        </a:graphic>
      </p:graphicFrame>
    </p:spTree>
    <p:extLst>
      <p:ext uri="{BB962C8B-B14F-4D97-AF65-F5344CB8AC3E}">
        <p14:creationId xmlns:p14="http://schemas.microsoft.com/office/powerpoint/2010/main" val="3280283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692696"/>
          </a:xfrm>
        </p:spPr>
        <p:txBody>
          <a:bodyPr/>
          <a:lstStyle/>
          <a:p>
            <a:r>
              <a:rPr lang="pl-PL" sz="2800" dirty="0" smtClean="0"/>
              <a:t>Przywrócenie terminu zawitego (art. 126 k.p.k.)</a:t>
            </a:r>
            <a:endParaRPr lang="pl-PL" sz="2800" dirty="0"/>
          </a:p>
        </p:txBody>
      </p:sp>
      <p:sp>
        <p:nvSpPr>
          <p:cNvPr id="3" name="pole tekstowe 2"/>
          <p:cNvSpPr txBox="1"/>
          <p:nvPr/>
        </p:nvSpPr>
        <p:spPr>
          <a:xfrm>
            <a:off x="755576" y="836712"/>
            <a:ext cx="7411739" cy="2554545"/>
          </a:xfrm>
          <a:prstGeom prst="rect">
            <a:avLst/>
          </a:prstGeom>
          <a:noFill/>
        </p:spPr>
        <p:txBody>
          <a:bodyPr wrap="square" rtlCol="0">
            <a:spAutoFit/>
          </a:bodyPr>
          <a:lstStyle/>
          <a:p>
            <a:pPr marL="285750" indent="-285750">
              <a:buFont typeface="Wingdings" panose="05000000000000000000" pitchFamily="2" charset="2"/>
              <a:buChar char="Ø"/>
            </a:pPr>
            <a:r>
              <a:rPr lang="pl-PL" sz="1600" dirty="0">
                <a:latin typeface="+mj-lt"/>
              </a:rPr>
              <a:t>strona powinna zgłosić </a:t>
            </a:r>
            <a:r>
              <a:rPr lang="pl-PL" sz="1600" b="1" dirty="0">
                <a:latin typeface="+mj-lt"/>
              </a:rPr>
              <a:t>wniosek o przywrócenie terminu</a:t>
            </a:r>
            <a:r>
              <a:rPr lang="pl-PL" sz="1600" dirty="0">
                <a:latin typeface="+mj-lt"/>
              </a:rPr>
              <a:t>; wniosek może zgłosić również osoba niebędąca stroną, jeżeli nie dotrzymała terminu zawitego;</a:t>
            </a:r>
          </a:p>
          <a:p>
            <a:pPr marL="285750" indent="-285750">
              <a:buFont typeface="Wingdings" panose="05000000000000000000" pitchFamily="2" charset="2"/>
              <a:buChar char="Ø"/>
            </a:pPr>
            <a:r>
              <a:rPr lang="pl-PL" sz="1600" dirty="0" smtClean="0">
                <a:latin typeface="+mj-lt"/>
              </a:rPr>
              <a:t>wniosek </a:t>
            </a:r>
            <a:r>
              <a:rPr lang="pl-PL" sz="1600" dirty="0">
                <a:latin typeface="+mj-lt"/>
              </a:rPr>
              <a:t>powinien zostać </a:t>
            </a:r>
            <a:r>
              <a:rPr lang="pl-PL" sz="1600" b="1" dirty="0">
                <a:solidFill>
                  <a:srgbClr val="00B050"/>
                </a:solidFill>
                <a:latin typeface="+mj-lt"/>
              </a:rPr>
              <a:t>zgłoszony w zawitym terminie 7 dni</a:t>
            </a:r>
            <a:r>
              <a:rPr lang="pl-PL" sz="1600" dirty="0">
                <a:latin typeface="+mj-lt"/>
              </a:rPr>
              <a:t> </a:t>
            </a:r>
            <a:r>
              <a:rPr lang="pl-PL" sz="1600" b="1" dirty="0">
                <a:latin typeface="+mj-lt"/>
              </a:rPr>
              <a:t>od daty ustania </a:t>
            </a:r>
            <a:r>
              <a:rPr lang="pl-PL" sz="1600" b="1" dirty="0" smtClean="0">
                <a:latin typeface="+mj-lt"/>
              </a:rPr>
              <a:t>przeszkody </a:t>
            </a:r>
            <a:r>
              <a:rPr lang="pl-PL" sz="1200" dirty="0">
                <a:latin typeface="+mj-lt"/>
              </a:rPr>
              <a:t>(w związku z czym możliwe jest wystąpienie z wnioskiem o jego </a:t>
            </a:r>
            <a:r>
              <a:rPr lang="pl-PL" sz="1200" dirty="0" smtClean="0">
                <a:latin typeface="+mj-lt"/>
              </a:rPr>
              <a:t>przywrócenie)</a:t>
            </a:r>
            <a:r>
              <a:rPr lang="pl-PL" sz="1600" dirty="0" smtClean="0">
                <a:latin typeface="+mj-lt"/>
              </a:rPr>
              <a:t>;</a:t>
            </a:r>
            <a:endParaRPr lang="pl-PL" sz="1600" dirty="0">
              <a:latin typeface="+mj-lt"/>
            </a:endParaRPr>
          </a:p>
          <a:p>
            <a:pPr marL="285750" indent="-285750">
              <a:buFont typeface="Wingdings" panose="05000000000000000000" pitchFamily="2" charset="2"/>
              <a:buChar char="Ø"/>
            </a:pPr>
            <a:r>
              <a:rPr lang="pl-PL" sz="1600" dirty="0" smtClean="0">
                <a:latin typeface="+mj-lt"/>
              </a:rPr>
              <a:t>jednocześnie </a:t>
            </a:r>
            <a:r>
              <a:rPr lang="pl-PL" sz="1600" dirty="0">
                <a:latin typeface="+mj-lt"/>
              </a:rPr>
              <a:t>z wnioskiem należy </a:t>
            </a:r>
            <a:r>
              <a:rPr lang="pl-PL" sz="1600" b="1" dirty="0">
                <a:latin typeface="+mj-lt"/>
              </a:rPr>
              <a:t>dopełnić czynności</a:t>
            </a:r>
            <a:r>
              <a:rPr lang="pl-PL" sz="1600" dirty="0">
                <a:latin typeface="+mj-lt"/>
              </a:rPr>
              <a:t>, która miała być w terminie wykonana;</a:t>
            </a:r>
          </a:p>
          <a:p>
            <a:pPr marL="285750" indent="-285750">
              <a:buFont typeface="Wingdings" panose="05000000000000000000" pitchFamily="2" charset="2"/>
              <a:buChar char="Ø"/>
            </a:pPr>
            <a:r>
              <a:rPr lang="pl-PL" sz="1600" dirty="0" smtClean="0">
                <a:latin typeface="+mj-lt"/>
              </a:rPr>
              <a:t>niedotrzymanie </a:t>
            </a:r>
            <a:r>
              <a:rPr lang="pl-PL" sz="1600" dirty="0">
                <a:latin typeface="+mj-lt"/>
              </a:rPr>
              <a:t>terminu zawitego nastąpiło </a:t>
            </a:r>
            <a:r>
              <a:rPr lang="pl-PL" sz="1600" b="1" dirty="0">
                <a:latin typeface="+mj-lt"/>
              </a:rPr>
              <a:t>z przyczyn od strony </a:t>
            </a:r>
            <a:r>
              <a:rPr lang="pl-PL" sz="1600" b="1" dirty="0" smtClean="0">
                <a:latin typeface="+mj-lt"/>
              </a:rPr>
              <a:t>niezależnych</a:t>
            </a:r>
            <a:endParaRPr lang="pl-PL" sz="1600" dirty="0">
              <a:latin typeface="+mj-lt"/>
            </a:endParaRPr>
          </a:p>
        </p:txBody>
      </p:sp>
      <p:sp>
        <p:nvSpPr>
          <p:cNvPr id="4" name="pole tekstowe 3"/>
          <p:cNvSpPr txBox="1"/>
          <p:nvPr/>
        </p:nvSpPr>
        <p:spPr>
          <a:xfrm>
            <a:off x="3237309" y="3861048"/>
            <a:ext cx="2448272" cy="1077218"/>
          </a:xfrm>
          <a:prstGeom prst="rect">
            <a:avLst/>
          </a:prstGeom>
          <a:noFill/>
        </p:spPr>
        <p:txBody>
          <a:bodyPr wrap="square" rtlCol="0">
            <a:spAutoFit/>
          </a:bodyPr>
          <a:lstStyle/>
          <a:p>
            <a:pPr algn="ctr"/>
            <a:r>
              <a:rPr lang="pl-PL" sz="1600" dirty="0">
                <a:latin typeface="+mj-lt"/>
              </a:rPr>
              <a:t>p</a:t>
            </a:r>
            <a:r>
              <a:rPr lang="pl-PL" sz="1600" dirty="0" smtClean="0">
                <a:latin typeface="+mj-lt"/>
              </a:rPr>
              <a:t>ostanowienie organu, przed którym należało dokonać czynności</a:t>
            </a:r>
            <a:endParaRPr lang="pl-PL" sz="1600" dirty="0">
              <a:latin typeface="+mj-lt"/>
            </a:endParaRPr>
          </a:p>
        </p:txBody>
      </p:sp>
      <p:sp>
        <p:nvSpPr>
          <p:cNvPr id="5" name="pole tekstowe 4"/>
          <p:cNvSpPr txBox="1"/>
          <p:nvPr/>
        </p:nvSpPr>
        <p:spPr>
          <a:xfrm>
            <a:off x="870947" y="5301208"/>
            <a:ext cx="2377574" cy="338554"/>
          </a:xfrm>
          <a:prstGeom prst="rect">
            <a:avLst/>
          </a:prstGeom>
          <a:noFill/>
        </p:spPr>
        <p:txBody>
          <a:bodyPr wrap="none" rtlCol="0">
            <a:spAutoFit/>
          </a:bodyPr>
          <a:lstStyle/>
          <a:p>
            <a:r>
              <a:rPr lang="pl-PL" sz="1600" dirty="0">
                <a:latin typeface="+mj-lt"/>
              </a:rPr>
              <a:t>p</a:t>
            </a:r>
            <a:r>
              <a:rPr lang="pl-PL" sz="1600" dirty="0" smtClean="0">
                <a:latin typeface="+mj-lt"/>
              </a:rPr>
              <a:t>rzywrócenie terminu </a:t>
            </a:r>
            <a:endParaRPr lang="pl-PL" sz="1600" dirty="0">
              <a:latin typeface="+mj-lt"/>
            </a:endParaRPr>
          </a:p>
        </p:txBody>
      </p:sp>
      <p:sp>
        <p:nvSpPr>
          <p:cNvPr id="6" name="pole tekstowe 5"/>
          <p:cNvSpPr txBox="1"/>
          <p:nvPr/>
        </p:nvSpPr>
        <p:spPr>
          <a:xfrm>
            <a:off x="5685581" y="5301208"/>
            <a:ext cx="3296095" cy="338554"/>
          </a:xfrm>
          <a:prstGeom prst="rect">
            <a:avLst/>
          </a:prstGeom>
          <a:noFill/>
        </p:spPr>
        <p:txBody>
          <a:bodyPr wrap="none" rtlCol="0">
            <a:spAutoFit/>
          </a:bodyPr>
          <a:lstStyle/>
          <a:p>
            <a:r>
              <a:rPr lang="pl-PL" sz="1600" dirty="0">
                <a:latin typeface="+mj-lt"/>
              </a:rPr>
              <a:t>o</a:t>
            </a:r>
            <a:r>
              <a:rPr lang="pl-PL" sz="1600" dirty="0" smtClean="0">
                <a:latin typeface="+mj-lt"/>
              </a:rPr>
              <a:t>dmowa przywrócenia terminu</a:t>
            </a:r>
            <a:endParaRPr lang="pl-PL" sz="1600" dirty="0">
              <a:latin typeface="+mj-lt"/>
            </a:endParaRPr>
          </a:p>
        </p:txBody>
      </p:sp>
      <p:sp>
        <p:nvSpPr>
          <p:cNvPr id="7" name="pole tekstowe 6"/>
          <p:cNvSpPr txBox="1"/>
          <p:nvPr/>
        </p:nvSpPr>
        <p:spPr>
          <a:xfrm>
            <a:off x="6804248" y="6165304"/>
            <a:ext cx="1111202" cy="338554"/>
          </a:xfrm>
          <a:prstGeom prst="rect">
            <a:avLst/>
          </a:prstGeom>
          <a:noFill/>
        </p:spPr>
        <p:txBody>
          <a:bodyPr wrap="none" rtlCol="0">
            <a:spAutoFit/>
          </a:bodyPr>
          <a:lstStyle/>
          <a:p>
            <a:r>
              <a:rPr lang="pl-PL" sz="1600" dirty="0" smtClean="0">
                <a:latin typeface="+mj-lt"/>
              </a:rPr>
              <a:t>zażalenie</a:t>
            </a:r>
            <a:endParaRPr lang="pl-PL" sz="1600" dirty="0">
              <a:latin typeface="+mj-lt"/>
            </a:endParaRPr>
          </a:p>
        </p:txBody>
      </p:sp>
      <p:cxnSp>
        <p:nvCxnSpPr>
          <p:cNvPr id="9" name="Łącznik prosty ze strzałką 8"/>
          <p:cNvCxnSpPr>
            <a:stCxn id="3" idx="2"/>
            <a:endCxn id="4" idx="0"/>
          </p:cNvCxnSpPr>
          <p:nvPr/>
        </p:nvCxnSpPr>
        <p:spPr>
          <a:xfrm flipH="1">
            <a:off x="4461445" y="3391257"/>
            <a:ext cx="1" cy="4697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flipH="1">
            <a:off x="2339752" y="4653136"/>
            <a:ext cx="1008112" cy="5040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a:off x="5436096" y="4653136"/>
            <a:ext cx="1008112" cy="5040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a:stCxn id="6" idx="2"/>
          </p:cNvCxnSpPr>
          <p:nvPr/>
        </p:nvCxnSpPr>
        <p:spPr>
          <a:xfrm flipH="1">
            <a:off x="7333628" y="5639762"/>
            <a:ext cx="1" cy="45353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933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936104"/>
          </a:xfrm>
        </p:spPr>
        <p:txBody>
          <a:bodyPr/>
          <a:lstStyle/>
          <a:p>
            <a:r>
              <a:rPr lang="pl-PL" sz="4000" dirty="0" smtClean="0"/>
              <a:t>Doręczenia</a:t>
            </a:r>
            <a:endParaRPr lang="pl-PL" sz="4000" dirty="0"/>
          </a:p>
        </p:txBody>
      </p:sp>
      <p:sp>
        <p:nvSpPr>
          <p:cNvPr id="3" name="Symbol zastępczy zawartości 2"/>
          <p:cNvSpPr>
            <a:spLocks noGrp="1"/>
          </p:cNvSpPr>
          <p:nvPr>
            <p:ph idx="1"/>
          </p:nvPr>
        </p:nvSpPr>
        <p:spPr>
          <a:xfrm>
            <a:off x="467544" y="1556792"/>
            <a:ext cx="8229600" cy="4896543"/>
          </a:xfrm>
        </p:spPr>
        <p:txBody>
          <a:bodyPr>
            <a:normAutofit/>
          </a:bodyPr>
          <a:lstStyle/>
          <a:p>
            <a:pPr>
              <a:buFont typeface="Wingdings" panose="05000000000000000000" pitchFamily="2" charset="2"/>
              <a:buChar char="Ø"/>
            </a:pPr>
            <a:r>
              <a:rPr lang="pl-PL" sz="1800" dirty="0">
                <a:solidFill>
                  <a:schemeClr val="tx1">
                    <a:lumMod val="75000"/>
                    <a:lumOff val="25000"/>
                  </a:schemeClr>
                </a:solidFill>
              </a:rPr>
              <a:t>Art. 128. § 1. </a:t>
            </a:r>
            <a:r>
              <a:rPr lang="pl-PL" sz="1800" b="1" dirty="0">
                <a:solidFill>
                  <a:srgbClr val="00B050"/>
                </a:solidFill>
              </a:rPr>
              <a:t>Orzeczenia i zarządzenia </a:t>
            </a:r>
            <a:r>
              <a:rPr lang="pl-PL" sz="1800" dirty="0">
                <a:solidFill>
                  <a:schemeClr val="tx1">
                    <a:lumMod val="75000"/>
                    <a:lumOff val="25000"/>
                  </a:schemeClr>
                </a:solidFill>
              </a:rPr>
              <a:t>doręcza się </a:t>
            </a:r>
            <a:r>
              <a:rPr lang="pl-PL" sz="1800" b="1" dirty="0">
                <a:solidFill>
                  <a:schemeClr val="tx1">
                    <a:lumMod val="75000"/>
                    <a:lumOff val="25000"/>
                  </a:schemeClr>
                </a:solidFill>
              </a:rPr>
              <a:t>w uwierzytelnionych odpisach</a:t>
            </a:r>
            <a:r>
              <a:rPr lang="pl-PL" sz="1800" dirty="0">
                <a:solidFill>
                  <a:schemeClr val="tx1">
                    <a:lumMod val="75000"/>
                    <a:lumOff val="25000"/>
                  </a:schemeClr>
                </a:solidFill>
              </a:rPr>
              <a:t>, jeżeli ustawa nakazuje ich </a:t>
            </a:r>
            <a:r>
              <a:rPr lang="pl-PL" sz="1800" dirty="0" smtClean="0">
                <a:solidFill>
                  <a:schemeClr val="tx1">
                    <a:lumMod val="75000"/>
                    <a:lumOff val="25000"/>
                  </a:schemeClr>
                </a:solidFill>
              </a:rPr>
              <a:t>doręczenie</a:t>
            </a:r>
          </a:p>
          <a:p>
            <a:pPr>
              <a:buFont typeface="Wingdings" panose="05000000000000000000" pitchFamily="2" charset="2"/>
              <a:buChar char="Ø"/>
            </a:pPr>
            <a:endParaRPr lang="pl-PL" sz="1800" dirty="0">
              <a:solidFill>
                <a:schemeClr val="tx1">
                  <a:lumMod val="75000"/>
                  <a:lumOff val="25000"/>
                </a:schemeClr>
              </a:solidFill>
            </a:endParaRPr>
          </a:p>
          <a:p>
            <a:pPr>
              <a:buFont typeface="Wingdings" panose="05000000000000000000" pitchFamily="2" charset="2"/>
              <a:buChar char="Ø"/>
            </a:pPr>
            <a:r>
              <a:rPr lang="pl-PL" sz="1800" dirty="0">
                <a:solidFill>
                  <a:schemeClr val="tx1">
                    <a:lumMod val="75000"/>
                    <a:lumOff val="25000"/>
                  </a:schemeClr>
                </a:solidFill>
              </a:rPr>
              <a:t>Art. 129. § 1. W </a:t>
            </a:r>
            <a:r>
              <a:rPr lang="pl-PL" sz="1800" b="1" dirty="0">
                <a:solidFill>
                  <a:srgbClr val="00B050"/>
                </a:solidFill>
              </a:rPr>
              <a:t>wezwaniu</a:t>
            </a:r>
            <a:r>
              <a:rPr lang="pl-PL" sz="1800" dirty="0">
                <a:solidFill>
                  <a:schemeClr val="tx1">
                    <a:lumMod val="75000"/>
                    <a:lumOff val="25000"/>
                  </a:schemeClr>
                </a:solidFill>
              </a:rPr>
              <a:t> należy oznaczyć organ wysyłający oraz podać, w jakiej sprawie, w jakim charakterze, miejscu i czasie ma się stawić adresat i czy jego stawiennictwo jest obowiązkowe, a także uprzedzić o skutkach niestawiennictwa</a:t>
            </a:r>
            <a:r>
              <a:rPr lang="pl-PL" sz="1800" dirty="0" smtClean="0">
                <a:solidFill>
                  <a:schemeClr val="tx1">
                    <a:lumMod val="75000"/>
                    <a:lumOff val="25000"/>
                  </a:schemeClr>
                </a:solidFill>
              </a:rPr>
              <a:t>.</a:t>
            </a:r>
          </a:p>
          <a:p>
            <a:pPr>
              <a:buFont typeface="Wingdings" panose="05000000000000000000" pitchFamily="2" charset="2"/>
              <a:buChar char="Ø"/>
            </a:pPr>
            <a:r>
              <a:rPr lang="pl-PL" sz="1800" dirty="0">
                <a:solidFill>
                  <a:schemeClr val="tx1">
                    <a:lumMod val="75000"/>
                    <a:lumOff val="25000"/>
                  </a:schemeClr>
                </a:solidFill>
              </a:rPr>
              <a:t>§ 2. Przepis § 1 stosuje się odpowiednio do </a:t>
            </a:r>
            <a:r>
              <a:rPr lang="pl-PL" sz="1800" b="1" dirty="0" smtClean="0">
                <a:solidFill>
                  <a:srgbClr val="00B050"/>
                </a:solidFill>
              </a:rPr>
              <a:t>zawiadomień.</a:t>
            </a:r>
          </a:p>
          <a:p>
            <a:pPr>
              <a:buFont typeface="Wingdings" panose="05000000000000000000" pitchFamily="2" charset="2"/>
              <a:buChar char="Ø"/>
            </a:pPr>
            <a:endParaRPr lang="pl-PL" sz="1800" b="1" dirty="0">
              <a:solidFill>
                <a:srgbClr val="00B050"/>
              </a:solidFill>
            </a:endParaRPr>
          </a:p>
          <a:p>
            <a:pPr>
              <a:buFont typeface="Wingdings" panose="05000000000000000000" pitchFamily="2" charset="2"/>
              <a:buChar char="Ø"/>
            </a:pPr>
            <a:r>
              <a:rPr lang="pl-PL" sz="1800" dirty="0" smtClean="0">
                <a:solidFill>
                  <a:schemeClr val="tx1">
                    <a:lumMod val="75000"/>
                    <a:lumOff val="25000"/>
                  </a:schemeClr>
                </a:solidFill>
              </a:rPr>
              <a:t>art</a:t>
            </a:r>
            <a:r>
              <a:rPr lang="pl-PL" sz="1800" dirty="0">
                <a:solidFill>
                  <a:schemeClr val="tx1">
                    <a:lumMod val="75000"/>
                    <a:lumOff val="25000"/>
                  </a:schemeClr>
                </a:solidFill>
              </a:rPr>
              <a:t>. </a:t>
            </a:r>
            <a:r>
              <a:rPr lang="pl-PL" sz="1800" dirty="0" smtClean="0">
                <a:solidFill>
                  <a:schemeClr val="tx1">
                    <a:lumMod val="75000"/>
                    <a:lumOff val="25000"/>
                  </a:schemeClr>
                </a:solidFill>
              </a:rPr>
              <a:t>140. Jeżeli </a:t>
            </a:r>
            <a:r>
              <a:rPr lang="pl-PL" sz="1800" dirty="0">
                <a:solidFill>
                  <a:schemeClr val="tx1">
                    <a:lumMod val="75000"/>
                    <a:lumOff val="25000"/>
                  </a:schemeClr>
                </a:solidFill>
              </a:rPr>
              <a:t>ustawa nie stanowi inaczej, </a:t>
            </a:r>
            <a:r>
              <a:rPr lang="pl-PL" sz="1800" b="1" dirty="0">
                <a:solidFill>
                  <a:srgbClr val="0070C0"/>
                </a:solidFill>
              </a:rPr>
              <a:t>orzeczenia, zarządzenia, zawiadomienia i odpisy</a:t>
            </a:r>
            <a:r>
              <a:rPr lang="pl-PL" sz="1800" dirty="0">
                <a:solidFill>
                  <a:schemeClr val="tx1">
                    <a:lumMod val="75000"/>
                    <a:lumOff val="25000"/>
                  </a:schemeClr>
                </a:solidFill>
              </a:rPr>
              <a:t>, </a:t>
            </a:r>
            <a:r>
              <a:rPr lang="pl-PL" sz="1800" b="1" dirty="0">
                <a:solidFill>
                  <a:schemeClr val="tx1">
                    <a:lumMod val="75000"/>
                    <a:lumOff val="25000"/>
                  </a:schemeClr>
                </a:solidFill>
              </a:rPr>
              <a:t>które ustawa nakazuje doręczać stronom, doręcza się również obrońcom, pełnomocnikom i ustawowym przedstawicielom.</a:t>
            </a:r>
          </a:p>
          <a:p>
            <a:pPr>
              <a:buFont typeface="Wingdings" panose="05000000000000000000" pitchFamily="2" charset="2"/>
              <a:buChar char="Ø"/>
            </a:pPr>
            <a:endParaRPr lang="pl-PL" sz="1800" dirty="0">
              <a:solidFill>
                <a:schemeClr val="tx1">
                  <a:lumMod val="75000"/>
                  <a:lumOff val="25000"/>
                </a:schemeClr>
              </a:solidFill>
            </a:endParaRPr>
          </a:p>
          <a:p>
            <a:pPr marL="0" indent="0">
              <a:buNone/>
            </a:pPr>
            <a:endParaRPr lang="pl-PL" sz="1800" dirty="0">
              <a:solidFill>
                <a:schemeClr val="tx1">
                  <a:lumMod val="75000"/>
                  <a:lumOff val="25000"/>
                </a:schemeClr>
              </a:solidFill>
            </a:endParaRPr>
          </a:p>
        </p:txBody>
      </p:sp>
    </p:spTree>
    <p:extLst>
      <p:ext uri="{BB962C8B-B14F-4D97-AF65-F5344CB8AC3E}">
        <p14:creationId xmlns:p14="http://schemas.microsoft.com/office/powerpoint/2010/main" val="2744017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404664"/>
          </a:xfrm>
        </p:spPr>
        <p:txBody>
          <a:bodyPr/>
          <a:lstStyle/>
          <a:p>
            <a:r>
              <a:rPr lang="pl-PL" sz="2400" dirty="0" smtClean="0"/>
              <a:t>Sposoby doręczeń</a:t>
            </a:r>
            <a:endParaRPr lang="pl-PL" sz="2400" dirty="0"/>
          </a:p>
        </p:txBody>
      </p:sp>
      <p:graphicFrame>
        <p:nvGraphicFramePr>
          <p:cNvPr id="4" name="Tabela 3"/>
          <p:cNvGraphicFramePr>
            <a:graphicFrameLocks noGrp="1"/>
          </p:cNvGraphicFramePr>
          <p:nvPr>
            <p:extLst>
              <p:ext uri="{D42A27DB-BD31-4B8C-83A1-F6EECF244321}">
                <p14:modId xmlns:p14="http://schemas.microsoft.com/office/powerpoint/2010/main" val="1451797557"/>
              </p:ext>
            </p:extLst>
          </p:nvPr>
        </p:nvGraphicFramePr>
        <p:xfrm>
          <a:off x="251520" y="476672"/>
          <a:ext cx="8784976" cy="5623560"/>
        </p:xfrm>
        <a:graphic>
          <a:graphicData uri="http://schemas.openxmlformats.org/drawingml/2006/table">
            <a:tbl>
              <a:tblPr firstRow="1" bandRow="1">
                <a:tableStyleId>{21E4AEA4-8DFA-4A89-87EB-49C32662AFE0}</a:tableStyleId>
              </a:tblPr>
              <a:tblGrid>
                <a:gridCol w="1872208"/>
                <a:gridCol w="2664296"/>
                <a:gridCol w="2592288"/>
                <a:gridCol w="1656184"/>
              </a:tblGrid>
              <a:tr h="216024">
                <a:tc>
                  <a:txBody>
                    <a:bodyPr/>
                    <a:lstStyle/>
                    <a:p>
                      <a:pPr algn="ctr"/>
                      <a:r>
                        <a:rPr lang="pl-PL" sz="1600" dirty="0" smtClean="0"/>
                        <a:t>BEZPOŚREDNIE</a:t>
                      </a:r>
                      <a:endParaRPr lang="pl-PL" sz="1600" dirty="0"/>
                    </a:p>
                  </a:txBody>
                  <a:tcPr/>
                </a:tc>
                <a:tc>
                  <a:txBody>
                    <a:bodyPr/>
                    <a:lstStyle/>
                    <a:p>
                      <a:pPr algn="ctr"/>
                      <a:r>
                        <a:rPr lang="pl-PL" sz="1600" dirty="0" smtClean="0"/>
                        <a:t>POŚREDNIE</a:t>
                      </a:r>
                      <a:endParaRPr lang="pl-PL" sz="1600" dirty="0"/>
                    </a:p>
                  </a:txBody>
                  <a:tcPr/>
                </a:tc>
                <a:tc>
                  <a:txBody>
                    <a:bodyPr/>
                    <a:lstStyle/>
                    <a:p>
                      <a:pPr algn="ctr"/>
                      <a:r>
                        <a:rPr lang="pl-PL" sz="1600" dirty="0" smtClean="0"/>
                        <a:t>ZASTĘPCZE</a:t>
                      </a:r>
                      <a:endParaRPr lang="pl-PL" sz="1600" dirty="0"/>
                    </a:p>
                  </a:txBody>
                  <a:tcPr/>
                </a:tc>
                <a:tc>
                  <a:txBody>
                    <a:bodyPr/>
                    <a:lstStyle/>
                    <a:p>
                      <a:pPr algn="ctr"/>
                      <a:r>
                        <a:rPr lang="pl-PL" sz="1600" dirty="0" smtClean="0"/>
                        <a:t>FIKCYJNE</a:t>
                      </a:r>
                      <a:endParaRPr lang="pl-PL" sz="1600" dirty="0"/>
                    </a:p>
                  </a:txBody>
                  <a:tcPr/>
                </a:tc>
              </a:tr>
              <a:tr h="3028965">
                <a:tc>
                  <a:txBody>
                    <a:bodyPr/>
                    <a:lstStyle/>
                    <a:p>
                      <a:pPr marL="171450" indent="-171450">
                        <a:buFont typeface="Wingdings" panose="05000000000000000000" pitchFamily="2" charset="2"/>
                        <a:buChar char="Ø"/>
                      </a:pPr>
                      <a:r>
                        <a:rPr lang="pl-PL" sz="1100" b="1" dirty="0" smtClean="0"/>
                        <a:t>ZASADA</a:t>
                      </a:r>
                      <a:r>
                        <a:rPr lang="pl-PL" sz="1100" dirty="0" smtClean="0"/>
                        <a:t> - art. 132. § 1. </a:t>
                      </a:r>
                      <a:r>
                        <a:rPr lang="pl-PL" sz="1100" b="1" dirty="0" smtClean="0">
                          <a:solidFill>
                            <a:srgbClr val="C00000"/>
                          </a:solidFill>
                        </a:rPr>
                        <a:t>Pismo doręcza się adresatowi osobiście</a:t>
                      </a:r>
                    </a:p>
                    <a:p>
                      <a:pPr marL="171450" indent="-171450">
                        <a:buFont typeface="Wingdings" panose="05000000000000000000" pitchFamily="2" charset="2"/>
                        <a:buChar char="Ø"/>
                      </a:pPr>
                      <a:endParaRPr lang="pl-PL" sz="1100" dirty="0" smtClean="0"/>
                    </a:p>
                    <a:p>
                      <a:pPr marL="171450" indent="-171450">
                        <a:buFont typeface="Wingdings" panose="05000000000000000000" pitchFamily="2" charset="2"/>
                        <a:buChar char="Ø"/>
                      </a:pPr>
                      <a:r>
                        <a:rPr lang="pl-PL" sz="1100" dirty="0" smtClean="0"/>
                        <a:t>§ 2. W razie chwilowej nieobecności adresata w jego mieszkaniu, pismo doręcza się </a:t>
                      </a:r>
                      <a:r>
                        <a:rPr lang="pl-PL" sz="1100" dirty="0" smtClean="0">
                          <a:solidFill>
                            <a:schemeClr val="accent5">
                              <a:lumMod val="75000"/>
                            </a:schemeClr>
                          </a:solidFill>
                        </a:rPr>
                        <a:t>dorosłemu domownikowi</a:t>
                      </a:r>
                      <a:r>
                        <a:rPr lang="pl-PL" sz="1100" dirty="0" smtClean="0"/>
                        <a:t>, a gdyby go nie było - </a:t>
                      </a:r>
                      <a:r>
                        <a:rPr lang="pl-PL" sz="1100" dirty="0" smtClean="0">
                          <a:solidFill>
                            <a:schemeClr val="accent5">
                              <a:lumMod val="75000"/>
                            </a:schemeClr>
                          </a:solidFill>
                        </a:rPr>
                        <a:t>administracji domu, dozorcy domu lub sołtysowi,</a:t>
                      </a:r>
                      <a:r>
                        <a:rPr lang="pl-PL" sz="1100" dirty="0" smtClean="0"/>
                        <a:t> jeżeli podejmą się oddać pismo adresatowi</a:t>
                      </a:r>
                    </a:p>
                    <a:p>
                      <a:pPr marL="171450" indent="-171450">
                        <a:buFont typeface="Wingdings" panose="05000000000000000000" pitchFamily="2" charset="2"/>
                        <a:buChar char="Ø"/>
                      </a:pPr>
                      <a:endParaRPr lang="pl-PL" sz="1100" dirty="0" smtClean="0"/>
                    </a:p>
                    <a:p>
                      <a:pPr marL="171450" indent="-171450">
                        <a:buFont typeface="Wingdings" panose="05000000000000000000" pitchFamily="2" charset="2"/>
                        <a:buChar char="Ø"/>
                      </a:pPr>
                      <a:r>
                        <a:rPr lang="pl-PL" sz="1100" dirty="0" smtClean="0"/>
                        <a:t>§ 3. Pismo może być także doręczone </a:t>
                      </a:r>
                      <a:r>
                        <a:rPr lang="pl-PL" sz="1100" b="1" dirty="0" smtClean="0">
                          <a:solidFill>
                            <a:srgbClr val="FF0000"/>
                          </a:solidFill>
                        </a:rPr>
                        <a:t>za pośrednictwem telefaksu lub poczty elektronicznej</a:t>
                      </a:r>
                    </a:p>
                    <a:p>
                      <a:pPr marL="0" indent="0">
                        <a:buFont typeface="Wingdings" panose="05000000000000000000" pitchFamily="2" charset="2"/>
                        <a:buNone/>
                      </a:pPr>
                      <a:endParaRPr lang="pl-PL" sz="1100" b="1" dirty="0" smtClean="0">
                        <a:solidFill>
                          <a:srgbClr val="FF0000"/>
                        </a:solidFill>
                      </a:endParaRPr>
                    </a:p>
                    <a:p>
                      <a:pPr marL="171450" indent="-171450">
                        <a:buFont typeface="Wingdings" panose="05000000000000000000" pitchFamily="2" charset="2"/>
                        <a:buChar char="Ø"/>
                      </a:pPr>
                      <a:r>
                        <a:rPr lang="pl-PL" sz="1100" b="1" dirty="0" smtClean="0">
                          <a:solidFill>
                            <a:srgbClr val="00B050"/>
                          </a:solidFill>
                        </a:rPr>
                        <a:t>Uwaga na wyjątki z art. 132 </a:t>
                      </a:r>
                      <a:r>
                        <a:rPr lang="pl-PL" sz="1100" b="1" dirty="0" smtClean="0">
                          <a:solidFill>
                            <a:srgbClr val="00B050"/>
                          </a:solidFill>
                          <a:latin typeface="Times New Roman" panose="02020603050405020304" pitchFamily="18" charset="0"/>
                          <a:cs typeface="Times New Roman" panose="02020603050405020304" pitchFamily="18" charset="0"/>
                        </a:rPr>
                        <a:t>§ 4!!!!</a:t>
                      </a:r>
                      <a:endParaRPr lang="pl-PL" sz="1100" b="1" dirty="0" smtClean="0">
                        <a:solidFill>
                          <a:srgbClr val="00B050"/>
                        </a:solidFill>
                      </a:endParaRPr>
                    </a:p>
                    <a:p>
                      <a:pPr marL="171450" indent="-171450">
                        <a:buFont typeface="Wingdings" panose="05000000000000000000" pitchFamily="2" charset="2"/>
                        <a:buChar char="Ø"/>
                      </a:pPr>
                      <a:endParaRPr lang="pl-PL" sz="1100" dirty="0" smtClean="0"/>
                    </a:p>
                    <a:p>
                      <a:pPr marL="171450" indent="-171450">
                        <a:buFont typeface="Wingdings" panose="05000000000000000000" pitchFamily="2" charset="2"/>
                        <a:buChar char="Ø"/>
                      </a:pPr>
                      <a:r>
                        <a:rPr lang="pl-PL" sz="1100" dirty="0" smtClean="0"/>
                        <a:t>art. 135. Prokuratora zawiadamia się o rozprawach i posiedzeniach przez doręczenie wykazu spraw, które mają być w danym dniu rozpoznane</a:t>
                      </a:r>
                      <a:endParaRPr lang="pl-PL" sz="1100" dirty="0"/>
                    </a:p>
                  </a:txBody>
                  <a:tcPr/>
                </a:tc>
                <a:tc>
                  <a:txBody>
                    <a:bodyPr/>
                    <a:lstStyle/>
                    <a:p>
                      <a:pPr marL="171450" indent="-171450" algn="l">
                        <a:buFont typeface="Wingdings" panose="05000000000000000000" pitchFamily="2" charset="2"/>
                        <a:buChar char="Ø"/>
                      </a:pPr>
                      <a:r>
                        <a:rPr lang="pl-PL" sz="1100" dirty="0" smtClean="0"/>
                        <a:t>art. 134. § 1. Pisma adresowane do </a:t>
                      </a:r>
                      <a:r>
                        <a:rPr lang="pl-PL" sz="1100" b="0" dirty="0" smtClean="0">
                          <a:solidFill>
                            <a:schemeClr val="accent5">
                              <a:lumMod val="75000"/>
                            </a:schemeClr>
                          </a:solidFill>
                        </a:rPr>
                        <a:t>żołnierzy oraz funkcjonariuszy Policji, Agencji Bezpieczeństwa Wewnętrznego, Agencji Wywiadu, Służby Kontrwywiadu Wojskowego, Służby Wywiadu Wojskowego, Centralnego Biura Antykorupcyjnego, Straży Granicznej, Służby Celnej i Służby Więziennej </a:t>
                      </a:r>
                      <a:r>
                        <a:rPr lang="pl-PL" sz="1100" dirty="0" smtClean="0"/>
                        <a:t>można doręczyć adresatom </a:t>
                      </a:r>
                      <a:r>
                        <a:rPr lang="pl-PL" sz="1100" b="1" dirty="0" smtClean="0">
                          <a:solidFill>
                            <a:srgbClr val="FF0000"/>
                          </a:solidFill>
                        </a:rPr>
                        <a:t>za pośrednictwem ich przełożonych,</a:t>
                      </a:r>
                      <a:r>
                        <a:rPr lang="pl-PL" sz="1100" dirty="0" smtClean="0"/>
                        <a:t> przy czym wezwania przeznaczone dla żołnierzy pełniących zasadniczą służbę wojskową przesyła się do dowódcy jednostki wojskowej, w której żołnierz pełni służbę, w celu doręczenia i zarządzenia stawienia się stosownie do wezwania</a:t>
                      </a:r>
                    </a:p>
                    <a:p>
                      <a:pPr marL="171450" indent="-171450" algn="l">
                        <a:buFont typeface="Wingdings" panose="05000000000000000000" pitchFamily="2" charset="2"/>
                        <a:buChar char="Ø"/>
                      </a:pPr>
                      <a:endParaRPr lang="pl-PL" sz="1100" dirty="0" smtClean="0"/>
                    </a:p>
                    <a:p>
                      <a:pPr marL="171450" indent="-171450" algn="l">
                        <a:buFont typeface="Wingdings" panose="05000000000000000000" pitchFamily="2" charset="2"/>
                        <a:buChar char="Ø"/>
                      </a:pPr>
                      <a:r>
                        <a:rPr lang="pl-PL" sz="1100" dirty="0" smtClean="0">
                          <a:solidFill>
                            <a:schemeClr val="tx1">
                              <a:lumMod val="75000"/>
                              <a:lumOff val="25000"/>
                            </a:schemeClr>
                          </a:solidFill>
                        </a:rPr>
                        <a:t>§ 2.</a:t>
                      </a:r>
                      <a:r>
                        <a:rPr lang="pl-PL" sz="1100" baseline="0" dirty="0" smtClean="0">
                          <a:solidFill>
                            <a:schemeClr val="tx1">
                              <a:lumMod val="75000"/>
                              <a:lumOff val="25000"/>
                            </a:schemeClr>
                          </a:solidFill>
                        </a:rPr>
                        <a:t> </a:t>
                      </a:r>
                      <a:r>
                        <a:rPr lang="pl-PL" sz="1100" dirty="0" smtClean="0">
                          <a:solidFill>
                            <a:schemeClr val="accent5">
                              <a:lumMod val="75000"/>
                            </a:schemeClr>
                          </a:solidFill>
                        </a:rPr>
                        <a:t>Osobom pozbawionym wolności </a:t>
                      </a:r>
                      <a:r>
                        <a:rPr lang="pl-PL" sz="1100" dirty="0" smtClean="0"/>
                        <a:t>doręcza się pismo </a:t>
                      </a:r>
                      <a:r>
                        <a:rPr lang="pl-PL" sz="1100" b="1" dirty="0" smtClean="0">
                          <a:solidFill>
                            <a:srgbClr val="FF0000"/>
                          </a:solidFill>
                        </a:rPr>
                        <a:t>za pośrednictwem administracji </a:t>
                      </a:r>
                      <a:r>
                        <a:rPr lang="pl-PL" sz="1100" dirty="0" smtClean="0"/>
                        <a:t>odpowiedniego zakładu.</a:t>
                      </a:r>
                    </a:p>
                    <a:p>
                      <a:pPr marL="171450" indent="-171450" algn="l">
                        <a:buFont typeface="Wingdings" panose="05000000000000000000" pitchFamily="2" charset="2"/>
                        <a:buChar char="Ø"/>
                      </a:pPr>
                      <a:r>
                        <a:rPr lang="pl-PL" sz="1100" dirty="0" smtClean="0"/>
                        <a:t>§ 3. Pismo przeznaczone dla adresata </a:t>
                      </a:r>
                      <a:r>
                        <a:rPr lang="pl-PL" sz="1100" dirty="0" smtClean="0">
                          <a:solidFill>
                            <a:schemeClr val="accent5">
                              <a:lumMod val="75000"/>
                            </a:schemeClr>
                          </a:solidFill>
                        </a:rPr>
                        <a:t>nie będącego osobą fizyczną albo dla obrońcy lub pełnomocnika</a:t>
                      </a:r>
                      <a:r>
                        <a:rPr lang="pl-PL" sz="1100" dirty="0" smtClean="0"/>
                        <a:t> doręcza się </a:t>
                      </a:r>
                      <a:r>
                        <a:rPr lang="pl-PL" sz="1100" b="1" dirty="0" smtClean="0">
                          <a:solidFill>
                            <a:srgbClr val="FF0000"/>
                          </a:solidFill>
                        </a:rPr>
                        <a:t>w biurze adresata osobie tam zatrudnionej</a:t>
                      </a:r>
                    </a:p>
                    <a:p>
                      <a:pPr marL="171450" indent="-171450" algn="l">
                        <a:buFont typeface="Wingdings" panose="05000000000000000000" pitchFamily="2" charset="2"/>
                        <a:buChar char="Ø"/>
                      </a:pPr>
                      <a:endParaRPr lang="pl-PL" sz="1100" b="1" dirty="0" smtClean="0">
                        <a:solidFill>
                          <a:schemeClr val="tx1">
                            <a:lumMod val="95000"/>
                            <a:lumOff val="5000"/>
                          </a:schemeClr>
                        </a:solidFill>
                      </a:endParaRPr>
                    </a:p>
                    <a:p>
                      <a:pPr marL="171450" indent="-171450" algn="l">
                        <a:buFont typeface="Wingdings" panose="05000000000000000000" pitchFamily="2" charset="2"/>
                        <a:buChar char="Ø"/>
                      </a:pPr>
                      <a:r>
                        <a:rPr lang="pl-PL" sz="1100" b="0" dirty="0" smtClean="0">
                          <a:solidFill>
                            <a:schemeClr val="tx1">
                              <a:lumMod val="95000"/>
                              <a:lumOff val="5000"/>
                            </a:schemeClr>
                          </a:solidFill>
                        </a:rPr>
                        <a:t>art. 133</a:t>
                      </a:r>
                      <a:r>
                        <a:rPr lang="pl-PL" sz="1100" b="0" baseline="0" dirty="0" smtClean="0">
                          <a:solidFill>
                            <a:schemeClr val="tx1">
                              <a:lumMod val="95000"/>
                              <a:lumOff val="5000"/>
                            </a:schemeClr>
                          </a:solidFill>
                        </a:rPr>
                        <a:t> </a:t>
                      </a:r>
                      <a:r>
                        <a:rPr lang="pl-PL" sz="1100" b="0" dirty="0" smtClean="0">
                          <a:solidFill>
                            <a:schemeClr val="tx1">
                              <a:lumMod val="95000"/>
                              <a:lumOff val="5000"/>
                            </a:schemeClr>
                          </a:solidFill>
                        </a:rPr>
                        <a:t>§ 3. Pismo można również pozostawić </a:t>
                      </a:r>
                      <a:r>
                        <a:rPr lang="pl-PL" sz="1100" b="1" dirty="0" smtClean="0">
                          <a:solidFill>
                            <a:srgbClr val="FF0000"/>
                          </a:solidFill>
                        </a:rPr>
                        <a:t>osobie upoważnionej do odbioru korespondencji w miejscu stałego zatrudnienia adresata</a:t>
                      </a:r>
                    </a:p>
                    <a:p>
                      <a:pPr algn="l"/>
                      <a:endParaRPr lang="pl-PL" sz="1100" b="1" dirty="0" smtClean="0">
                        <a:solidFill>
                          <a:schemeClr val="tx1">
                            <a:lumMod val="95000"/>
                            <a:lumOff val="5000"/>
                          </a:schemeClr>
                        </a:solidFill>
                      </a:endParaRPr>
                    </a:p>
                  </a:txBody>
                  <a:tcPr/>
                </a:tc>
                <a:tc>
                  <a:txBody>
                    <a:bodyPr/>
                    <a:lstStyle/>
                    <a:p>
                      <a:r>
                        <a:rPr lang="pl-PL" sz="1100" smtClean="0"/>
                        <a:t>art</a:t>
                      </a:r>
                      <a:r>
                        <a:rPr lang="pl-PL" sz="1100" dirty="0" smtClean="0"/>
                        <a:t>. 133. § 1. Jeżeli doręczenia nie można dokonać w sposób wskazany w art. 132, pismo przesłane za pośrednictwem operatora pocztowego w rozumieniu ustawy z dnia 23 listopada 2012 r. - Prawo pocztowe </a:t>
                      </a:r>
                      <a:r>
                        <a:rPr lang="pl-PL" sz="1100" b="1" dirty="0" smtClean="0">
                          <a:solidFill>
                            <a:srgbClr val="FF0000"/>
                          </a:solidFill>
                        </a:rPr>
                        <a:t>pozostawia się w najbliższej placówce pocztowej tego operatora pocztowego</a:t>
                      </a:r>
                      <a:r>
                        <a:rPr lang="pl-PL" sz="1100" dirty="0" smtClean="0"/>
                        <a:t>, a przesłane w inny sposób </a:t>
                      </a:r>
                      <a:r>
                        <a:rPr lang="pl-PL" sz="1100" b="1" dirty="0" smtClean="0">
                          <a:solidFill>
                            <a:srgbClr val="FF0000"/>
                          </a:solidFill>
                        </a:rPr>
                        <a:t>w najbliższej jednostce Policji albo we właściwym urzędzie gminy.</a:t>
                      </a:r>
                    </a:p>
                    <a:p>
                      <a:r>
                        <a:rPr lang="pl-PL" sz="1100" dirty="0" smtClean="0"/>
                        <a:t>§ 2. O pozostawieniu pisma w myśl § 1 </a:t>
                      </a:r>
                      <a:r>
                        <a:rPr lang="pl-PL" sz="1100" b="1" dirty="0" smtClean="0">
                          <a:solidFill>
                            <a:srgbClr val="0070C0"/>
                          </a:solidFill>
                        </a:rPr>
                        <a:t>doręczający umieszcza zawiadomienie</a:t>
                      </a:r>
                      <a:r>
                        <a:rPr lang="pl-PL" sz="1100" dirty="0" smtClean="0"/>
                        <a:t> w oddawczej skrzynce pocztowej bądź na drzwiach mieszkania adresata lub w innym widocznym miejscu ze wskazaniem, gdzie i kiedy pismo pozostawiono oraz że </a:t>
                      </a:r>
                      <a:r>
                        <a:rPr lang="pl-PL" sz="1100" b="1" dirty="0" smtClean="0">
                          <a:solidFill>
                            <a:srgbClr val="0070C0"/>
                          </a:solidFill>
                        </a:rPr>
                        <a:t>należy je odebrać w ciągu 7 dni</a:t>
                      </a:r>
                      <a:r>
                        <a:rPr lang="pl-PL" sz="1100" dirty="0" smtClean="0"/>
                        <a:t>; w razie bezskutecznego upływu tego terminu, należy </a:t>
                      </a:r>
                      <a:r>
                        <a:rPr lang="pl-PL" sz="1100" b="1" dirty="0" smtClean="0">
                          <a:solidFill>
                            <a:srgbClr val="0070C0"/>
                          </a:solidFill>
                        </a:rPr>
                        <a:t>czynność zawiadomienia powtórzyć jeden raz</a:t>
                      </a:r>
                      <a:r>
                        <a:rPr lang="pl-PL" sz="1100" dirty="0" smtClean="0"/>
                        <a:t>; </a:t>
                      </a:r>
                    </a:p>
                    <a:p>
                      <a:endParaRPr lang="pl-PL" sz="1100" dirty="0" smtClean="0"/>
                    </a:p>
                    <a:p>
                      <a:r>
                        <a:rPr lang="pl-PL" sz="1100" dirty="0" smtClean="0">
                          <a:solidFill>
                            <a:schemeClr val="tx1">
                              <a:lumMod val="95000"/>
                              <a:lumOff val="5000"/>
                            </a:schemeClr>
                          </a:solidFill>
                        </a:rPr>
                        <a:t>art.</a:t>
                      </a:r>
                      <a:r>
                        <a:rPr lang="pl-PL" sz="1100" baseline="0" dirty="0" smtClean="0">
                          <a:solidFill>
                            <a:schemeClr val="tx1">
                              <a:lumMod val="95000"/>
                              <a:lumOff val="5000"/>
                            </a:schemeClr>
                          </a:solidFill>
                        </a:rPr>
                        <a:t> 136 </a:t>
                      </a:r>
                      <a:r>
                        <a:rPr lang="pl-PL" sz="1100" dirty="0" smtClean="0">
                          <a:solidFill>
                            <a:schemeClr val="tx1">
                              <a:lumMod val="95000"/>
                              <a:lumOff val="5000"/>
                            </a:schemeClr>
                          </a:solidFill>
                        </a:rPr>
                        <a:t>§ 2. Pismo nie przyjęte przez adresata zwraca się organowi wysyłającemu</a:t>
                      </a:r>
                      <a:endParaRPr lang="pl-PL" sz="1100" dirty="0">
                        <a:solidFill>
                          <a:schemeClr val="tx1">
                            <a:lumMod val="95000"/>
                            <a:lumOff val="5000"/>
                          </a:schemeClr>
                        </a:solidFill>
                      </a:endParaRPr>
                    </a:p>
                  </a:txBody>
                  <a:tcPr/>
                </a:tc>
                <a:tc>
                  <a:txBody>
                    <a:bodyPr/>
                    <a:lstStyle/>
                    <a:p>
                      <a:r>
                        <a:rPr lang="pl-PL" sz="1100" dirty="0" smtClean="0"/>
                        <a:t>art. 138. Strona, a także osoba niebędąca stroną, której prawa zostały naruszone, przebywająca za granicą</a:t>
                      </a:r>
                      <a:r>
                        <a:rPr lang="pl-PL" sz="1100" b="1" dirty="0" smtClean="0">
                          <a:solidFill>
                            <a:srgbClr val="0070C0"/>
                          </a:solidFill>
                        </a:rPr>
                        <a:t>, ma obowiązek wskazać adresata dla doręczeń w kraju</a:t>
                      </a:r>
                      <a:r>
                        <a:rPr lang="pl-PL" sz="1100" dirty="0" smtClean="0"/>
                        <a:t>; w razie nieuczynienia tego pismo wysłane na ostatnio znany adres w kraju albo, jeżeli adresu tego nie ma</a:t>
                      </a:r>
                      <a:r>
                        <a:rPr lang="pl-PL" sz="1100" b="1" dirty="0" smtClean="0">
                          <a:solidFill>
                            <a:srgbClr val="FF0000"/>
                          </a:solidFill>
                        </a:rPr>
                        <a:t>, załączone do akt sprawy uważa się za doręczone</a:t>
                      </a:r>
                    </a:p>
                    <a:p>
                      <a:endParaRPr lang="pl-PL" sz="1100" b="1" dirty="0" smtClean="0">
                        <a:solidFill>
                          <a:srgbClr val="FF0000"/>
                        </a:solidFill>
                      </a:endParaRPr>
                    </a:p>
                    <a:p>
                      <a:r>
                        <a:rPr lang="pl-PL" sz="1100" b="0" dirty="0" smtClean="0">
                          <a:solidFill>
                            <a:schemeClr val="tx1">
                              <a:lumMod val="95000"/>
                              <a:lumOff val="5000"/>
                            </a:schemeClr>
                          </a:solidFill>
                        </a:rPr>
                        <a:t>Art. 139. § 1. Jeżeli strona, nie podając nowego adresu, zmienia miejsce zamieszkania lub nie przebywa pod wskazanym przez siebie adresem, </a:t>
                      </a:r>
                      <a:r>
                        <a:rPr lang="pl-PL" sz="1100" b="0" dirty="0" smtClean="0">
                          <a:solidFill>
                            <a:srgbClr val="FF0000"/>
                          </a:solidFill>
                        </a:rPr>
                        <a:t>pismo wysłane pod tym adresem uważa się za doręczone.</a:t>
                      </a:r>
                    </a:p>
                    <a:p>
                      <a:r>
                        <a:rPr lang="pl-PL" sz="1100" b="0" dirty="0" smtClean="0">
                          <a:solidFill>
                            <a:schemeClr val="tx1">
                              <a:lumMod val="95000"/>
                              <a:lumOff val="5000"/>
                            </a:schemeClr>
                          </a:solidFill>
                        </a:rPr>
                        <a:t>§ 3.  Przepis § 1 </a:t>
                      </a:r>
                      <a:r>
                        <a:rPr lang="pl-PL" sz="1100" b="1" dirty="0" smtClean="0">
                          <a:solidFill>
                            <a:srgbClr val="0070C0"/>
                          </a:solidFill>
                        </a:rPr>
                        <a:t>nie dotyczy pism wysłanych po raz pierwszy po prawomocnym uniewinnieniu oskarżonego</a:t>
                      </a:r>
                      <a:endParaRPr lang="pl-PL" sz="1100" b="1" dirty="0">
                        <a:solidFill>
                          <a:srgbClr val="0070C0"/>
                        </a:solidFill>
                      </a:endParaRPr>
                    </a:p>
                  </a:txBody>
                  <a:tcPr/>
                </a:tc>
              </a:tr>
            </a:tbl>
          </a:graphicData>
        </a:graphic>
      </p:graphicFrame>
    </p:spTree>
    <p:extLst>
      <p:ext uri="{BB962C8B-B14F-4D97-AF65-F5344CB8AC3E}">
        <p14:creationId xmlns:p14="http://schemas.microsoft.com/office/powerpoint/2010/main" val="882986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08720"/>
          </a:xfrm>
        </p:spPr>
        <p:txBody>
          <a:bodyPr/>
          <a:lstStyle/>
          <a:p>
            <a:r>
              <a:rPr lang="pl-PL" sz="2800" dirty="0" smtClean="0"/>
              <a:t>Utrwalanie czynności procesowych</a:t>
            </a:r>
            <a:endParaRPr lang="pl-PL" sz="2800" dirty="0"/>
          </a:p>
        </p:txBody>
      </p:sp>
      <p:sp>
        <p:nvSpPr>
          <p:cNvPr id="3" name="Symbol zastępczy zawartości 2"/>
          <p:cNvSpPr>
            <a:spLocks noGrp="1"/>
          </p:cNvSpPr>
          <p:nvPr>
            <p:ph idx="1"/>
          </p:nvPr>
        </p:nvSpPr>
        <p:spPr>
          <a:xfrm>
            <a:off x="179512" y="836712"/>
            <a:ext cx="8507288" cy="5688632"/>
          </a:xfrm>
        </p:spPr>
        <p:txBody>
          <a:bodyPr>
            <a:normAutofit lnSpcReduction="10000"/>
          </a:bodyPr>
          <a:lstStyle/>
          <a:p>
            <a:pPr marL="0" indent="0">
              <a:buNone/>
            </a:pPr>
            <a:r>
              <a:rPr lang="pl-PL" sz="1400" dirty="0" smtClean="0">
                <a:solidFill>
                  <a:schemeClr val="tx1">
                    <a:lumMod val="75000"/>
                    <a:lumOff val="25000"/>
                  </a:schemeClr>
                </a:solidFill>
              </a:rPr>
              <a:t>Rozdział 16 k.p.k. „Protokoły” normuje utrwalanie przebiegu czynności procesowych na potrzeby organu prowadzącego postepowanie. </a:t>
            </a:r>
          </a:p>
          <a:p>
            <a:pPr marL="0" indent="0">
              <a:buNone/>
            </a:pPr>
            <a:endParaRPr lang="pl-PL" sz="1400" dirty="0" smtClean="0">
              <a:solidFill>
                <a:schemeClr val="tx1">
                  <a:lumMod val="75000"/>
                  <a:lumOff val="25000"/>
                </a:schemeClr>
              </a:solidFill>
            </a:endParaRPr>
          </a:p>
          <a:p>
            <a:pPr marL="0" indent="0" algn="ctr">
              <a:buNone/>
            </a:pPr>
            <a:r>
              <a:rPr lang="pl-PL" sz="1400" b="1" dirty="0" smtClean="0">
                <a:solidFill>
                  <a:schemeClr val="tx1">
                    <a:lumMod val="75000"/>
                    <a:lumOff val="25000"/>
                  </a:schemeClr>
                </a:solidFill>
              </a:rPr>
              <a:t>Utrwalanie może nastąpić poprzez sporządzenie:</a:t>
            </a:r>
          </a:p>
          <a:p>
            <a:pPr>
              <a:buFont typeface="+mj-lt"/>
              <a:buAutoNum type="arabicParenR"/>
            </a:pPr>
            <a:r>
              <a:rPr lang="pl-PL" sz="1800" b="1" dirty="0">
                <a:solidFill>
                  <a:schemeClr val="tx1">
                    <a:lumMod val="75000"/>
                    <a:lumOff val="25000"/>
                  </a:schemeClr>
                </a:solidFill>
              </a:rPr>
              <a:t>n</a:t>
            </a:r>
            <a:r>
              <a:rPr lang="pl-PL" sz="1800" b="1" dirty="0" smtClean="0">
                <a:solidFill>
                  <a:schemeClr val="tx1">
                    <a:lumMod val="75000"/>
                    <a:lumOff val="25000"/>
                  </a:schemeClr>
                </a:solidFill>
              </a:rPr>
              <a:t>otatki urzędowej (art. 143 § 2 </a:t>
            </a:r>
            <a:r>
              <a:rPr lang="pl-PL" sz="1800" b="1" i="1" dirty="0" smtClean="0">
                <a:solidFill>
                  <a:schemeClr val="tx1">
                    <a:lumMod val="75000"/>
                    <a:lumOff val="25000"/>
                  </a:schemeClr>
                </a:solidFill>
              </a:rPr>
              <a:t>in fine </a:t>
            </a:r>
            <a:r>
              <a:rPr lang="pl-PL" sz="1800" b="1" dirty="0" smtClean="0">
                <a:solidFill>
                  <a:schemeClr val="tx1">
                    <a:lumMod val="75000"/>
                    <a:lumOff val="25000"/>
                  </a:schemeClr>
                </a:solidFill>
              </a:rPr>
              <a:t>k.p.k.)</a:t>
            </a:r>
          </a:p>
          <a:p>
            <a:pPr>
              <a:buFont typeface="+mj-lt"/>
              <a:buAutoNum type="arabicParenR"/>
            </a:pPr>
            <a:r>
              <a:rPr lang="pl-PL" sz="1800" b="1" dirty="0">
                <a:solidFill>
                  <a:schemeClr val="tx1">
                    <a:lumMod val="75000"/>
                    <a:lumOff val="25000"/>
                  </a:schemeClr>
                </a:solidFill>
              </a:rPr>
              <a:t>p</a:t>
            </a:r>
            <a:r>
              <a:rPr lang="pl-PL" sz="1800" b="1" dirty="0" smtClean="0">
                <a:solidFill>
                  <a:schemeClr val="tx1">
                    <a:lumMod val="75000"/>
                    <a:lumOff val="25000"/>
                  </a:schemeClr>
                </a:solidFill>
              </a:rPr>
              <a:t>rotokołu (art. 143 k.p.k.)</a:t>
            </a:r>
          </a:p>
          <a:p>
            <a:pPr>
              <a:buFont typeface="+mj-lt"/>
              <a:buAutoNum type="arabicParenR"/>
            </a:pPr>
            <a:r>
              <a:rPr lang="pl-PL" sz="1800" b="1" dirty="0">
                <a:solidFill>
                  <a:schemeClr val="tx1">
                    <a:lumMod val="75000"/>
                    <a:lumOff val="25000"/>
                  </a:schemeClr>
                </a:solidFill>
              </a:rPr>
              <a:t>s</a:t>
            </a:r>
            <a:r>
              <a:rPr lang="pl-PL" sz="1800" b="1" dirty="0" smtClean="0">
                <a:solidFill>
                  <a:schemeClr val="tx1">
                    <a:lumMod val="75000"/>
                    <a:lumOff val="25000"/>
                  </a:schemeClr>
                </a:solidFill>
              </a:rPr>
              <a:t>tenogramu (art. 145 k.p.k.)</a:t>
            </a:r>
          </a:p>
          <a:p>
            <a:pPr>
              <a:buFont typeface="+mj-lt"/>
              <a:buAutoNum type="arabicParenR"/>
            </a:pPr>
            <a:r>
              <a:rPr lang="pl-PL" sz="1800" b="1" dirty="0">
                <a:solidFill>
                  <a:schemeClr val="tx1">
                    <a:lumMod val="75000"/>
                    <a:lumOff val="25000"/>
                  </a:schemeClr>
                </a:solidFill>
              </a:rPr>
              <a:t>z</a:t>
            </a:r>
            <a:r>
              <a:rPr lang="pl-PL" sz="1800" b="1" dirty="0" smtClean="0">
                <a:solidFill>
                  <a:schemeClr val="tx1">
                    <a:lumMod val="75000"/>
                    <a:lumOff val="25000"/>
                  </a:schemeClr>
                </a:solidFill>
              </a:rPr>
              <a:t>apisu dźwięku lub obrazu czynności protokołowanej (art. 147 k.p.k.)</a:t>
            </a:r>
          </a:p>
          <a:p>
            <a:pPr>
              <a:buFont typeface="+mj-lt"/>
              <a:buAutoNum type="arabicParenR"/>
            </a:pPr>
            <a:endParaRPr lang="pl-PL" sz="1800" b="1" dirty="0">
              <a:solidFill>
                <a:schemeClr val="tx1">
                  <a:lumMod val="75000"/>
                  <a:lumOff val="25000"/>
                </a:schemeClr>
              </a:solidFill>
            </a:endParaRPr>
          </a:p>
          <a:p>
            <a:pPr marL="0" indent="0">
              <a:buNone/>
            </a:pPr>
            <a:r>
              <a:rPr lang="pl-PL" sz="1400" dirty="0" smtClean="0">
                <a:solidFill>
                  <a:schemeClr val="tx1">
                    <a:lumMod val="75000"/>
                    <a:lumOff val="25000"/>
                  </a:schemeClr>
                </a:solidFill>
              </a:rPr>
              <a:t>Wskazane cztery sposoby utrwalania przebiegu czynności procesowych mają cechę wspólną – </a:t>
            </a:r>
            <a:r>
              <a:rPr lang="pl-PL" sz="1400" dirty="0" smtClean="0">
                <a:solidFill>
                  <a:srgbClr val="00B050"/>
                </a:solidFill>
              </a:rPr>
              <a:t>są tworzone </a:t>
            </a:r>
            <a:r>
              <a:rPr lang="pl-PL" sz="1400" b="1" dirty="0" smtClean="0">
                <a:solidFill>
                  <a:srgbClr val="00B050"/>
                </a:solidFill>
              </a:rPr>
              <a:t>na potrzeby organu prowadzącego postępowanie </a:t>
            </a:r>
            <a:r>
              <a:rPr lang="pl-PL" sz="1400" dirty="0" smtClean="0">
                <a:solidFill>
                  <a:srgbClr val="00B050"/>
                </a:solidFill>
              </a:rPr>
              <a:t>i służą następnie jako </a:t>
            </a:r>
            <a:r>
              <a:rPr lang="pl-PL" sz="1400" b="1" dirty="0" smtClean="0">
                <a:solidFill>
                  <a:srgbClr val="00B050"/>
                </a:solidFill>
              </a:rPr>
              <a:t>podstawa wydawanych w sprawie orzeczeń</a:t>
            </a:r>
            <a:r>
              <a:rPr lang="pl-PL" sz="1400" dirty="0" smtClean="0">
                <a:solidFill>
                  <a:schemeClr val="tx1">
                    <a:lumMod val="75000"/>
                    <a:lumOff val="25000"/>
                  </a:schemeClr>
                </a:solidFill>
              </a:rPr>
              <a:t>.</a:t>
            </a:r>
            <a:endParaRPr lang="pl-PL" sz="1400" dirty="0">
              <a:solidFill>
                <a:schemeClr val="tx1">
                  <a:lumMod val="75000"/>
                  <a:lumOff val="25000"/>
                </a:schemeClr>
              </a:solidFill>
            </a:endParaRPr>
          </a:p>
          <a:p>
            <a:pPr marL="0" indent="0">
              <a:buNone/>
            </a:pPr>
            <a:r>
              <a:rPr lang="pl-PL" sz="1400" dirty="0" smtClean="0">
                <a:solidFill>
                  <a:schemeClr val="tx1">
                    <a:lumMod val="75000"/>
                    <a:lumOff val="25000"/>
                  </a:schemeClr>
                </a:solidFill>
              </a:rPr>
              <a:t>Obok nich należy wskazać na możliwość rejestracji przebiegu czynności procesowych przez </a:t>
            </a:r>
            <a:r>
              <a:rPr lang="pl-PL" sz="1400" dirty="0" smtClean="0">
                <a:solidFill>
                  <a:srgbClr val="0070C0"/>
                </a:solidFill>
              </a:rPr>
              <a:t>strony i środki masowego przekazu</a:t>
            </a:r>
            <a:r>
              <a:rPr lang="pl-PL" sz="1400" dirty="0" smtClean="0">
                <a:solidFill>
                  <a:schemeClr val="tx1">
                    <a:lumMod val="75000"/>
                    <a:lumOff val="25000"/>
                  </a:schemeClr>
                </a:solidFill>
              </a:rPr>
              <a:t>, ale tak utrwalony materiał </a:t>
            </a:r>
            <a:r>
              <a:rPr lang="pl-PL" sz="1400" b="1" dirty="0" smtClean="0">
                <a:solidFill>
                  <a:srgbClr val="0070C0"/>
                </a:solidFill>
              </a:rPr>
              <a:t>nie stanowi podstawy orzekania</a:t>
            </a:r>
            <a:r>
              <a:rPr lang="pl-PL" sz="1400" dirty="0" smtClean="0">
                <a:solidFill>
                  <a:schemeClr val="tx1">
                    <a:lumMod val="75000"/>
                    <a:lumOff val="25000"/>
                  </a:schemeClr>
                </a:solidFill>
              </a:rPr>
              <a:t>. Podstawą prawną są tu:</a:t>
            </a:r>
          </a:p>
          <a:p>
            <a:pPr>
              <a:buFont typeface="+mj-lt"/>
              <a:buAutoNum type="arabicParenR"/>
            </a:pPr>
            <a:r>
              <a:rPr lang="pl-PL" sz="1300" b="1" dirty="0" smtClean="0">
                <a:solidFill>
                  <a:schemeClr val="tx1">
                    <a:lumMod val="75000"/>
                    <a:lumOff val="25000"/>
                  </a:schemeClr>
                </a:solidFill>
              </a:rPr>
              <a:t>art. 358 k.p.k. </a:t>
            </a:r>
            <a:r>
              <a:rPr lang="pl-PL" sz="1300" dirty="0" smtClean="0">
                <a:solidFill>
                  <a:schemeClr val="tx1">
                    <a:lumMod val="75000"/>
                    <a:lumOff val="25000"/>
                  </a:schemeClr>
                </a:solidFill>
              </a:rPr>
              <a:t>- </a:t>
            </a:r>
            <a:r>
              <a:rPr lang="pl-PL" sz="1300" dirty="0">
                <a:solidFill>
                  <a:schemeClr val="tx1">
                    <a:lumMod val="75000"/>
                    <a:lumOff val="25000"/>
                  </a:schemeClr>
                </a:solidFill>
              </a:rPr>
              <a:t>Jeżeli nie przemawia przeciw temu wzgląd na prawidłowość postępowania, sąd na wniosek strony wyraża zgodę na utrwalenie przez nią przebiegu rozprawy za pomocą urządzenia rejestrującego </a:t>
            </a:r>
            <a:r>
              <a:rPr lang="pl-PL" sz="1300" dirty="0" smtClean="0">
                <a:solidFill>
                  <a:schemeClr val="tx1">
                    <a:lumMod val="75000"/>
                    <a:lumOff val="25000"/>
                  </a:schemeClr>
                </a:solidFill>
              </a:rPr>
              <a:t>dźwięk</a:t>
            </a:r>
          </a:p>
          <a:p>
            <a:pPr>
              <a:buFont typeface="+mj-lt"/>
              <a:buAutoNum type="arabicParenR"/>
            </a:pPr>
            <a:r>
              <a:rPr lang="pl-PL" sz="1300" b="1" dirty="0" smtClean="0">
                <a:solidFill>
                  <a:schemeClr val="tx1">
                    <a:lumMod val="75000"/>
                    <a:lumOff val="25000"/>
                  </a:schemeClr>
                </a:solidFill>
              </a:rPr>
              <a:t>art. 357 </a:t>
            </a:r>
            <a:r>
              <a:rPr lang="pl-PL" sz="1300" b="1" dirty="0">
                <a:solidFill>
                  <a:schemeClr val="tx1">
                    <a:lumMod val="75000"/>
                    <a:lumOff val="25000"/>
                  </a:schemeClr>
                </a:solidFill>
              </a:rPr>
              <a:t>§ </a:t>
            </a:r>
            <a:r>
              <a:rPr lang="pl-PL" sz="1300" b="1" dirty="0" smtClean="0">
                <a:solidFill>
                  <a:schemeClr val="tx1">
                    <a:lumMod val="75000"/>
                    <a:lumOff val="25000"/>
                  </a:schemeClr>
                </a:solidFill>
              </a:rPr>
              <a:t>1k.p.k. </a:t>
            </a:r>
            <a:r>
              <a:rPr lang="pl-PL" sz="1300" dirty="0" smtClean="0">
                <a:solidFill>
                  <a:schemeClr val="tx1">
                    <a:lumMod val="75000"/>
                    <a:lumOff val="25000"/>
                  </a:schemeClr>
                </a:solidFill>
              </a:rPr>
              <a:t>- </a:t>
            </a:r>
            <a:r>
              <a:rPr lang="pl-PL" sz="1300" dirty="0">
                <a:solidFill>
                  <a:schemeClr val="tx1">
                    <a:lumMod val="75000"/>
                    <a:lumOff val="25000"/>
                  </a:schemeClr>
                </a:solidFill>
              </a:rPr>
              <a:t>Sąd może zezwolić przedstawicielom radia, telewizji, filmu i prasy na dokonywanie za pomocą aparatury utrwaleń obrazu i dźwięku z przebiegu rozprawy, gdy uzasadniony interes społeczny za tym przemawia, dokonywanie tych czynności nie będzie utrudniać prowadzenia rozprawy, a ważny interes uczestnika postępowania temu się nie sprzeciwia.</a:t>
            </a:r>
          </a:p>
        </p:txBody>
      </p:sp>
    </p:spTree>
    <p:extLst>
      <p:ext uri="{BB962C8B-B14F-4D97-AF65-F5344CB8AC3E}">
        <p14:creationId xmlns:p14="http://schemas.microsoft.com/office/powerpoint/2010/main" val="15428204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836712"/>
          </a:xfrm>
        </p:spPr>
        <p:txBody>
          <a:bodyPr/>
          <a:lstStyle/>
          <a:p>
            <a:r>
              <a:rPr lang="pl-PL" dirty="0" smtClean="0"/>
              <a:t>Notatki urzędowe</a:t>
            </a:r>
            <a:endParaRPr lang="pl-PL" dirty="0"/>
          </a:p>
        </p:txBody>
      </p:sp>
      <p:sp>
        <p:nvSpPr>
          <p:cNvPr id="3" name="Symbol zastępczy zawartości 2"/>
          <p:cNvSpPr>
            <a:spLocks noGrp="1"/>
          </p:cNvSpPr>
          <p:nvPr>
            <p:ph idx="1"/>
          </p:nvPr>
        </p:nvSpPr>
        <p:spPr>
          <a:xfrm>
            <a:off x="467544" y="980728"/>
            <a:ext cx="8229600" cy="5544616"/>
          </a:xfrm>
        </p:spPr>
        <p:txBody>
          <a:bodyPr>
            <a:noAutofit/>
          </a:bodyPr>
          <a:lstStyle/>
          <a:p>
            <a:pPr marL="0" indent="0">
              <a:buNone/>
            </a:pPr>
            <a:r>
              <a:rPr lang="pl-PL" sz="1800" dirty="0" smtClean="0">
                <a:solidFill>
                  <a:schemeClr val="tx1">
                    <a:lumMod val="75000"/>
                    <a:lumOff val="25000"/>
                  </a:schemeClr>
                </a:solidFill>
              </a:rPr>
              <a:t>To najprostsza forma dokumentowania przebiegu czynności procesowych.</a:t>
            </a:r>
          </a:p>
          <a:p>
            <a:pPr marL="0" indent="0">
              <a:buNone/>
            </a:pPr>
            <a:endParaRPr lang="pl-PL" sz="1800" dirty="0">
              <a:solidFill>
                <a:schemeClr val="tx1">
                  <a:lumMod val="75000"/>
                  <a:lumOff val="25000"/>
                </a:schemeClr>
              </a:solidFill>
            </a:endParaRPr>
          </a:p>
          <a:p>
            <a:pPr marL="0" indent="0">
              <a:buNone/>
            </a:pPr>
            <a:r>
              <a:rPr lang="pl-PL" sz="1800" dirty="0" smtClean="0">
                <a:solidFill>
                  <a:schemeClr val="tx1">
                    <a:lumMod val="75000"/>
                    <a:lumOff val="25000"/>
                  </a:schemeClr>
                </a:solidFill>
              </a:rPr>
              <a:t>Jest ona w znacznym stopniu odformalizowana, a jej treść, poza jej ujawnieniem, nie podlega w istocie </a:t>
            </a:r>
            <a:r>
              <a:rPr lang="pl-PL" sz="1800" dirty="0">
                <a:solidFill>
                  <a:schemeClr val="tx1">
                    <a:lumMod val="75000"/>
                    <a:lumOff val="25000"/>
                  </a:schemeClr>
                </a:solidFill>
              </a:rPr>
              <a:t>ż</a:t>
            </a:r>
            <a:r>
              <a:rPr lang="pl-PL" sz="1800" dirty="0" smtClean="0">
                <a:solidFill>
                  <a:schemeClr val="tx1">
                    <a:lumMod val="75000"/>
                    <a:lumOff val="25000"/>
                  </a:schemeClr>
                </a:solidFill>
              </a:rPr>
              <a:t>adnej kontroli stron postępowania, zwłaszcza nie jest możliwe domaganie się jej sprostowania.</a:t>
            </a:r>
          </a:p>
          <a:p>
            <a:pPr marL="0" indent="0">
              <a:buNone/>
            </a:pPr>
            <a:endParaRPr lang="pl-PL" sz="1800" dirty="0">
              <a:solidFill>
                <a:schemeClr val="tx1">
                  <a:lumMod val="75000"/>
                  <a:lumOff val="25000"/>
                </a:schemeClr>
              </a:solidFill>
            </a:endParaRPr>
          </a:p>
          <a:p>
            <a:pPr marL="0" indent="0">
              <a:buNone/>
            </a:pPr>
            <a:r>
              <a:rPr lang="pl-PL" sz="1800" dirty="0" smtClean="0">
                <a:solidFill>
                  <a:schemeClr val="tx1">
                    <a:lumMod val="75000"/>
                    <a:lumOff val="25000"/>
                  </a:schemeClr>
                </a:solidFill>
              </a:rPr>
              <a:t>Art.143 </a:t>
            </a:r>
            <a:r>
              <a:rPr lang="pl-PL" sz="1800" dirty="0">
                <a:solidFill>
                  <a:schemeClr val="tx1">
                    <a:lumMod val="75000"/>
                    <a:lumOff val="25000"/>
                  </a:schemeClr>
                </a:solidFill>
              </a:rPr>
              <a:t>§ </a:t>
            </a:r>
            <a:r>
              <a:rPr lang="pl-PL" sz="1800" dirty="0" smtClean="0">
                <a:solidFill>
                  <a:schemeClr val="tx1">
                    <a:lumMod val="75000"/>
                    <a:lumOff val="25000"/>
                  </a:schemeClr>
                </a:solidFill>
              </a:rPr>
              <a:t>2 k.p.k. przewiduje, że jej sporządzenie jest możliwe wyłącznie, gdy:</a:t>
            </a:r>
          </a:p>
          <a:p>
            <a:pPr>
              <a:buFont typeface="+mj-lt"/>
              <a:buAutoNum type="arabicParenR"/>
            </a:pPr>
            <a:r>
              <a:rPr lang="pl-PL" sz="1800" b="1" dirty="0">
                <a:solidFill>
                  <a:srgbClr val="0070C0"/>
                </a:solidFill>
              </a:rPr>
              <a:t>u</a:t>
            </a:r>
            <a:r>
              <a:rPr lang="pl-PL" sz="1800" b="1" dirty="0" smtClean="0">
                <a:solidFill>
                  <a:srgbClr val="0070C0"/>
                </a:solidFill>
              </a:rPr>
              <a:t>stawa nie wymaga spisania protokołu</a:t>
            </a:r>
          </a:p>
          <a:p>
            <a:pPr>
              <a:buFont typeface="+mj-lt"/>
              <a:buAutoNum type="arabicParenR"/>
            </a:pPr>
            <a:r>
              <a:rPr lang="pl-PL" sz="1800" b="1" dirty="0">
                <a:solidFill>
                  <a:srgbClr val="0070C0"/>
                </a:solidFill>
              </a:rPr>
              <a:t>przeprowadzający czynność </a:t>
            </a:r>
            <a:r>
              <a:rPr lang="pl-PL" sz="1800" b="1" dirty="0" smtClean="0">
                <a:solidFill>
                  <a:srgbClr val="0070C0"/>
                </a:solidFill>
              </a:rPr>
              <a:t>nie uzna </a:t>
            </a:r>
            <a:r>
              <a:rPr lang="pl-PL" sz="1800" b="1" dirty="0">
                <a:solidFill>
                  <a:srgbClr val="0070C0"/>
                </a:solidFill>
              </a:rPr>
              <a:t>to za </a:t>
            </a:r>
            <a:r>
              <a:rPr lang="pl-PL" sz="1800" b="1" dirty="0" smtClean="0">
                <a:solidFill>
                  <a:srgbClr val="0070C0"/>
                </a:solidFill>
              </a:rPr>
              <a:t>potrzebne spisania protokołu, mimo braku w tym wypadku obowiązku ustawowego</a:t>
            </a:r>
          </a:p>
          <a:p>
            <a:pPr>
              <a:buFont typeface="+mj-lt"/>
              <a:buAutoNum type="arabicParenR"/>
            </a:pPr>
            <a:endParaRPr lang="pl-PL" sz="1800" dirty="0">
              <a:solidFill>
                <a:schemeClr val="tx1">
                  <a:lumMod val="75000"/>
                  <a:lumOff val="25000"/>
                </a:schemeClr>
              </a:solidFill>
            </a:endParaRPr>
          </a:p>
          <a:p>
            <a:pPr marL="0" indent="0">
              <a:buNone/>
            </a:pPr>
            <a:r>
              <a:rPr lang="pl-PL" sz="1800" dirty="0" smtClean="0">
                <a:solidFill>
                  <a:schemeClr val="tx1">
                    <a:lumMod val="75000"/>
                    <a:lumOff val="25000"/>
                  </a:schemeClr>
                </a:solidFill>
              </a:rPr>
              <a:t>Z uwagi na odformalizowanie notatek urzędowych ustawodawca wprowadził w art.  </a:t>
            </a:r>
            <a:r>
              <a:rPr lang="pl-PL" sz="1800" dirty="0">
                <a:solidFill>
                  <a:schemeClr val="tx1">
                    <a:lumMod val="75000"/>
                    <a:lumOff val="25000"/>
                  </a:schemeClr>
                </a:solidFill>
              </a:rPr>
              <a:t>174 k.p.k. </a:t>
            </a:r>
            <a:r>
              <a:rPr lang="pl-PL" sz="1800" b="1" dirty="0" smtClean="0">
                <a:solidFill>
                  <a:srgbClr val="00B050"/>
                </a:solidFill>
              </a:rPr>
              <a:t>ZAKAZ SUBSTYTUOWANIA </a:t>
            </a:r>
            <a:r>
              <a:rPr lang="pl-PL" sz="1800" dirty="0">
                <a:solidFill>
                  <a:schemeClr val="tx1">
                    <a:lumMod val="75000"/>
                    <a:lumOff val="25000"/>
                  </a:schemeClr>
                </a:solidFill>
              </a:rPr>
              <a:t>d</a:t>
            </a:r>
            <a:r>
              <a:rPr lang="pl-PL" sz="1800" dirty="0" smtClean="0">
                <a:solidFill>
                  <a:schemeClr val="tx1">
                    <a:lumMod val="75000"/>
                    <a:lumOff val="25000"/>
                  </a:schemeClr>
                </a:solidFill>
              </a:rPr>
              <a:t>owodu </a:t>
            </a:r>
            <a:r>
              <a:rPr lang="pl-PL" sz="1800" dirty="0">
                <a:solidFill>
                  <a:schemeClr val="tx1">
                    <a:lumMod val="75000"/>
                    <a:lumOff val="25000"/>
                  </a:schemeClr>
                </a:solidFill>
              </a:rPr>
              <a:t>z wyjaśnień oskarżonego lub z zeznań świadka </a:t>
            </a:r>
            <a:r>
              <a:rPr lang="pl-PL" sz="1800" dirty="0" smtClean="0">
                <a:solidFill>
                  <a:schemeClr val="tx1">
                    <a:lumMod val="75000"/>
                    <a:lumOff val="25000"/>
                  </a:schemeClr>
                </a:solidFill>
              </a:rPr>
              <a:t>treścią </a:t>
            </a:r>
            <a:r>
              <a:rPr lang="pl-PL" sz="1800" dirty="0">
                <a:solidFill>
                  <a:schemeClr val="tx1">
                    <a:lumMod val="75000"/>
                    <a:lumOff val="25000"/>
                  </a:schemeClr>
                </a:solidFill>
              </a:rPr>
              <a:t>pism, zapisków lub notatek urzędowych. </a:t>
            </a:r>
            <a:r>
              <a:rPr lang="pl-PL" sz="1800" dirty="0" smtClean="0">
                <a:solidFill>
                  <a:schemeClr val="tx1">
                    <a:lumMod val="75000"/>
                    <a:lumOff val="25000"/>
                  </a:schemeClr>
                </a:solidFill>
              </a:rPr>
              <a:t> Dla tych dowodów przewidziano bowiem wyraźnie utrwalenie w formie protokołu</a:t>
            </a:r>
            <a:endParaRPr lang="pl-PL" sz="1800" dirty="0">
              <a:solidFill>
                <a:schemeClr val="tx1">
                  <a:lumMod val="75000"/>
                  <a:lumOff val="25000"/>
                </a:schemeClr>
              </a:solidFill>
            </a:endParaRPr>
          </a:p>
        </p:txBody>
      </p:sp>
    </p:spTree>
    <p:extLst>
      <p:ext uri="{BB962C8B-B14F-4D97-AF65-F5344CB8AC3E}">
        <p14:creationId xmlns:p14="http://schemas.microsoft.com/office/powerpoint/2010/main" val="3180061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7120"/>
            <a:ext cx="8229600" cy="853832"/>
          </a:xfrm>
        </p:spPr>
        <p:txBody>
          <a:bodyPr/>
          <a:lstStyle/>
          <a:p>
            <a:r>
              <a:rPr lang="pl-PL" dirty="0" smtClean="0"/>
              <a:t>Protokoły</a:t>
            </a:r>
            <a:endParaRPr lang="pl-PL" dirty="0"/>
          </a:p>
        </p:txBody>
      </p:sp>
      <p:sp>
        <p:nvSpPr>
          <p:cNvPr id="3" name="Symbol zastępczy zawartości 2"/>
          <p:cNvSpPr>
            <a:spLocks noGrp="1"/>
          </p:cNvSpPr>
          <p:nvPr>
            <p:ph idx="1"/>
          </p:nvPr>
        </p:nvSpPr>
        <p:spPr>
          <a:xfrm>
            <a:off x="179512" y="908720"/>
            <a:ext cx="8856984" cy="5400600"/>
          </a:xfrm>
        </p:spPr>
        <p:txBody>
          <a:bodyPr>
            <a:normAutofit fontScale="85000" lnSpcReduction="20000"/>
          </a:bodyPr>
          <a:lstStyle/>
          <a:p>
            <a:pPr marL="0" indent="0">
              <a:buNone/>
            </a:pPr>
            <a:r>
              <a:rPr lang="pl-PL" sz="1400" dirty="0" smtClean="0">
                <a:solidFill>
                  <a:schemeClr val="tx1">
                    <a:lumMod val="75000"/>
                    <a:lumOff val="25000"/>
                  </a:schemeClr>
                </a:solidFill>
              </a:rPr>
              <a:t>To podstawowa, wysoce sformalizowana i dominująca forma utrwalania przebiegu czynności procesowych.</a:t>
            </a:r>
          </a:p>
          <a:p>
            <a:pPr marL="0" indent="0">
              <a:buNone/>
            </a:pPr>
            <a:r>
              <a:rPr lang="pl-PL" sz="1400" b="1" dirty="0" smtClean="0">
                <a:solidFill>
                  <a:schemeClr val="tx1">
                    <a:lumMod val="75000"/>
                    <a:lumOff val="25000"/>
                  </a:schemeClr>
                </a:solidFill>
              </a:rPr>
              <a:t>Katalog czynności wymagających spisania protokołu (art. </a:t>
            </a:r>
            <a:r>
              <a:rPr lang="pl-PL" sz="1400" b="1" dirty="0">
                <a:solidFill>
                  <a:schemeClr val="tx1">
                    <a:lumMod val="75000"/>
                    <a:lumOff val="25000"/>
                  </a:schemeClr>
                </a:solidFill>
              </a:rPr>
              <a:t>143  § </a:t>
            </a:r>
            <a:r>
              <a:rPr lang="pl-PL" sz="1400" b="1" dirty="0" smtClean="0">
                <a:solidFill>
                  <a:schemeClr val="tx1">
                    <a:lumMod val="75000"/>
                    <a:lumOff val="25000"/>
                  </a:schemeClr>
                </a:solidFill>
              </a:rPr>
              <a:t>1 k.p.k.) jest otwarty.</a:t>
            </a:r>
          </a:p>
          <a:p>
            <a:pPr marL="0" indent="0">
              <a:buNone/>
            </a:pPr>
            <a:endParaRPr lang="pl-PL" sz="1400" dirty="0" smtClean="0">
              <a:solidFill>
                <a:schemeClr val="tx1">
                  <a:lumMod val="75000"/>
                  <a:lumOff val="25000"/>
                </a:schemeClr>
              </a:solidFill>
            </a:endParaRPr>
          </a:p>
          <a:p>
            <a:pPr marL="0" indent="0" algn="ctr">
              <a:buNone/>
            </a:pPr>
            <a:r>
              <a:rPr lang="pl-PL" sz="1400" b="1" u="sng" dirty="0" smtClean="0">
                <a:solidFill>
                  <a:srgbClr val="7030A0"/>
                </a:solidFill>
              </a:rPr>
              <a:t>Spisania protokołu bezwzględnie  </a:t>
            </a:r>
            <a:r>
              <a:rPr lang="pl-PL" sz="1400" b="1" u="sng" dirty="0">
                <a:solidFill>
                  <a:srgbClr val="7030A0"/>
                </a:solidFill>
              </a:rPr>
              <a:t>wymagają:</a:t>
            </a:r>
          </a:p>
          <a:p>
            <a:pPr>
              <a:buFont typeface="+mj-lt"/>
              <a:buAutoNum type="arabicParenR"/>
            </a:pPr>
            <a:r>
              <a:rPr lang="pl-PL" sz="1400" dirty="0" smtClean="0">
                <a:solidFill>
                  <a:schemeClr val="tx1">
                    <a:lumMod val="75000"/>
                    <a:lumOff val="25000"/>
                  </a:schemeClr>
                </a:solidFill>
              </a:rPr>
              <a:t>przyjęcie </a:t>
            </a:r>
            <a:r>
              <a:rPr lang="pl-PL" sz="1400" dirty="0">
                <a:solidFill>
                  <a:schemeClr val="tx1">
                    <a:lumMod val="75000"/>
                    <a:lumOff val="25000"/>
                  </a:schemeClr>
                </a:solidFill>
              </a:rPr>
              <a:t>ustnego zawiadomienia o przestępstwie, wniosku o ściganie i jego cofnięcie,</a:t>
            </a:r>
          </a:p>
          <a:p>
            <a:pPr>
              <a:buFont typeface="+mj-lt"/>
              <a:buAutoNum type="arabicParenR"/>
            </a:pPr>
            <a:r>
              <a:rPr lang="pl-PL" sz="1400" dirty="0" smtClean="0">
                <a:solidFill>
                  <a:schemeClr val="tx1">
                    <a:lumMod val="75000"/>
                    <a:lumOff val="25000"/>
                  </a:schemeClr>
                </a:solidFill>
              </a:rPr>
              <a:t>przesłuchanie </a:t>
            </a:r>
            <a:r>
              <a:rPr lang="pl-PL" sz="1400" dirty="0">
                <a:solidFill>
                  <a:schemeClr val="tx1">
                    <a:lumMod val="75000"/>
                    <a:lumOff val="25000"/>
                  </a:schemeClr>
                </a:solidFill>
              </a:rPr>
              <a:t>oskarżonego, świadka, biegłego i kuratora,</a:t>
            </a:r>
          </a:p>
          <a:p>
            <a:pPr>
              <a:buFont typeface="+mj-lt"/>
              <a:buAutoNum type="arabicParenR"/>
            </a:pPr>
            <a:r>
              <a:rPr lang="pl-PL" sz="1400" dirty="0" smtClean="0">
                <a:solidFill>
                  <a:schemeClr val="tx1">
                    <a:lumMod val="75000"/>
                    <a:lumOff val="25000"/>
                  </a:schemeClr>
                </a:solidFill>
              </a:rPr>
              <a:t>dokonanie </a:t>
            </a:r>
            <a:r>
              <a:rPr lang="pl-PL" sz="1400" dirty="0">
                <a:solidFill>
                  <a:schemeClr val="tx1">
                    <a:lumMod val="75000"/>
                    <a:lumOff val="25000"/>
                  </a:schemeClr>
                </a:solidFill>
              </a:rPr>
              <a:t>oględzin,</a:t>
            </a:r>
          </a:p>
          <a:p>
            <a:pPr>
              <a:buFont typeface="+mj-lt"/>
              <a:buAutoNum type="arabicParenR"/>
            </a:pPr>
            <a:r>
              <a:rPr lang="pl-PL" sz="1400" dirty="0" smtClean="0">
                <a:solidFill>
                  <a:schemeClr val="tx1">
                    <a:lumMod val="75000"/>
                    <a:lumOff val="25000"/>
                  </a:schemeClr>
                </a:solidFill>
              </a:rPr>
              <a:t>dokonanie </a:t>
            </a:r>
            <a:r>
              <a:rPr lang="pl-PL" sz="1400" dirty="0">
                <a:solidFill>
                  <a:schemeClr val="tx1">
                    <a:lumMod val="75000"/>
                    <a:lumOff val="25000"/>
                  </a:schemeClr>
                </a:solidFill>
              </a:rPr>
              <a:t>otwarcia zwłok oraz wyjęcie zwłok z grobu,</a:t>
            </a:r>
          </a:p>
          <a:p>
            <a:pPr>
              <a:buFont typeface="+mj-lt"/>
              <a:buAutoNum type="arabicParenR"/>
            </a:pPr>
            <a:r>
              <a:rPr lang="pl-PL" sz="1400" dirty="0" smtClean="0">
                <a:solidFill>
                  <a:schemeClr val="tx1">
                    <a:lumMod val="75000"/>
                    <a:lumOff val="25000"/>
                  </a:schemeClr>
                </a:solidFill>
              </a:rPr>
              <a:t>przeprowadzenie </a:t>
            </a:r>
            <a:r>
              <a:rPr lang="pl-PL" sz="1400" dirty="0">
                <a:solidFill>
                  <a:schemeClr val="tx1">
                    <a:lumMod val="75000"/>
                    <a:lumOff val="25000"/>
                  </a:schemeClr>
                </a:solidFill>
              </a:rPr>
              <a:t>eksperymentu, konfrontacji oraz okazania,</a:t>
            </a:r>
          </a:p>
          <a:p>
            <a:pPr>
              <a:buFont typeface="+mj-lt"/>
              <a:buAutoNum type="arabicParenR"/>
            </a:pPr>
            <a:r>
              <a:rPr lang="pl-PL" sz="1400" dirty="0" smtClean="0">
                <a:solidFill>
                  <a:schemeClr val="tx1">
                    <a:lumMod val="75000"/>
                    <a:lumOff val="25000"/>
                  </a:schemeClr>
                </a:solidFill>
              </a:rPr>
              <a:t>przeszukanie </a:t>
            </a:r>
            <a:r>
              <a:rPr lang="pl-PL" sz="1400" dirty="0">
                <a:solidFill>
                  <a:schemeClr val="tx1">
                    <a:lumMod val="75000"/>
                    <a:lumOff val="25000"/>
                  </a:schemeClr>
                </a:solidFill>
              </a:rPr>
              <a:t>osoby, miejsca, rzeczy i systemu informatycznego oraz zatrzymanie rzeczy i danych informatycznych,</a:t>
            </a:r>
          </a:p>
          <a:p>
            <a:pPr>
              <a:buFont typeface="+mj-lt"/>
              <a:buAutoNum type="arabicParenR"/>
            </a:pPr>
            <a:r>
              <a:rPr lang="pl-PL" sz="1400" dirty="0" smtClean="0">
                <a:solidFill>
                  <a:schemeClr val="tx1">
                    <a:lumMod val="75000"/>
                    <a:lumOff val="25000"/>
                  </a:schemeClr>
                </a:solidFill>
              </a:rPr>
              <a:t>otwarcie </a:t>
            </a:r>
            <a:r>
              <a:rPr lang="pl-PL" sz="1400" dirty="0">
                <a:solidFill>
                  <a:schemeClr val="tx1">
                    <a:lumMod val="75000"/>
                    <a:lumOff val="25000"/>
                  </a:schemeClr>
                </a:solidFill>
              </a:rPr>
              <a:t>korespondencji i przesyłki oraz odtworzenie utrwalonych zapisów,</a:t>
            </a:r>
          </a:p>
          <a:p>
            <a:pPr>
              <a:buFont typeface="+mj-lt"/>
              <a:buAutoNum type="arabicParenR"/>
            </a:pPr>
            <a:r>
              <a:rPr lang="pl-PL" sz="1400" dirty="0">
                <a:solidFill>
                  <a:schemeClr val="tx1">
                    <a:lumMod val="75000"/>
                    <a:lumOff val="25000"/>
                  </a:schemeClr>
                </a:solidFill>
              </a:rPr>
              <a:t>końcowe zapoznanie się podejrzanego, pokrzywdzonego oraz obrońców i pełnomocników z materiałami postępowania przygotowawczego,</a:t>
            </a:r>
          </a:p>
          <a:p>
            <a:pPr>
              <a:buFont typeface="+mj-lt"/>
              <a:buAutoNum type="arabicParenR"/>
            </a:pPr>
            <a:r>
              <a:rPr lang="pl-PL" sz="1400" dirty="0" smtClean="0">
                <a:solidFill>
                  <a:schemeClr val="tx1">
                    <a:lumMod val="75000"/>
                    <a:lumOff val="25000"/>
                  </a:schemeClr>
                </a:solidFill>
              </a:rPr>
              <a:t>przyjęcie </a:t>
            </a:r>
            <a:r>
              <a:rPr lang="pl-PL" sz="1400" dirty="0">
                <a:solidFill>
                  <a:schemeClr val="tx1">
                    <a:lumMod val="75000"/>
                    <a:lumOff val="25000"/>
                  </a:schemeClr>
                </a:solidFill>
              </a:rPr>
              <a:t>poręczenia,</a:t>
            </a:r>
          </a:p>
          <a:p>
            <a:pPr>
              <a:buFont typeface="+mj-lt"/>
              <a:buAutoNum type="arabicParenR"/>
            </a:pPr>
            <a:r>
              <a:rPr lang="pl-PL" sz="1400" dirty="0" smtClean="0">
                <a:solidFill>
                  <a:schemeClr val="tx1">
                    <a:lumMod val="75000"/>
                    <a:lumOff val="25000"/>
                  </a:schemeClr>
                </a:solidFill>
              </a:rPr>
              <a:t>przebieg </a:t>
            </a:r>
            <a:r>
              <a:rPr lang="pl-PL" sz="1400" dirty="0">
                <a:solidFill>
                  <a:schemeClr val="tx1">
                    <a:lumMod val="75000"/>
                    <a:lumOff val="25000"/>
                  </a:schemeClr>
                </a:solidFill>
              </a:rPr>
              <a:t>posiedzenia sądu, jeżeli stawią się na nim uprawnione osoby albo ich obecność jest obowiązkowa,</a:t>
            </a:r>
          </a:p>
          <a:p>
            <a:pPr>
              <a:buFont typeface="+mj-lt"/>
              <a:buAutoNum type="arabicParenR"/>
            </a:pPr>
            <a:r>
              <a:rPr lang="pl-PL" sz="1400" dirty="0" smtClean="0">
                <a:solidFill>
                  <a:schemeClr val="tx1">
                    <a:lumMod val="75000"/>
                    <a:lumOff val="25000"/>
                  </a:schemeClr>
                </a:solidFill>
              </a:rPr>
              <a:t>przebieg rozprawy</a:t>
            </a:r>
            <a:r>
              <a:rPr lang="pl-PL" sz="1400" dirty="0">
                <a:solidFill>
                  <a:schemeClr val="tx1">
                    <a:lumMod val="75000"/>
                    <a:lumOff val="25000"/>
                  </a:schemeClr>
                </a:solidFill>
              </a:rPr>
              <a:t>. </a:t>
            </a:r>
            <a:endParaRPr lang="pl-PL" sz="1400" dirty="0" smtClean="0">
              <a:solidFill>
                <a:schemeClr val="tx1">
                  <a:lumMod val="75000"/>
                  <a:lumOff val="25000"/>
                </a:schemeClr>
              </a:solidFill>
            </a:endParaRPr>
          </a:p>
          <a:p>
            <a:pPr>
              <a:buFont typeface="+mj-lt"/>
              <a:buAutoNum type="arabicParenR"/>
            </a:pPr>
            <a:endParaRPr lang="pl-PL" sz="1400" dirty="0">
              <a:solidFill>
                <a:schemeClr val="tx1">
                  <a:lumMod val="75000"/>
                  <a:lumOff val="25000"/>
                </a:schemeClr>
              </a:solidFill>
            </a:endParaRPr>
          </a:p>
          <a:p>
            <a:pPr marL="0" indent="0">
              <a:buNone/>
            </a:pPr>
            <a:r>
              <a:rPr lang="pl-PL" sz="1400" b="1" dirty="0" smtClean="0">
                <a:solidFill>
                  <a:srgbClr val="7030A0"/>
                </a:solidFill>
              </a:rPr>
              <a:t>Katalog ten jest otwarty </a:t>
            </a:r>
            <a:r>
              <a:rPr lang="pl-PL" sz="1400" dirty="0" smtClean="0">
                <a:solidFill>
                  <a:schemeClr val="tx1">
                    <a:lumMod val="75000"/>
                    <a:lumOff val="25000"/>
                  </a:schemeClr>
                </a:solidFill>
              </a:rPr>
              <a:t>ponieważ art. </a:t>
            </a:r>
            <a:r>
              <a:rPr lang="pl-PL" sz="1400" dirty="0">
                <a:solidFill>
                  <a:schemeClr val="tx1">
                    <a:lumMod val="75000"/>
                    <a:lumOff val="25000"/>
                  </a:schemeClr>
                </a:solidFill>
              </a:rPr>
              <a:t>143 § </a:t>
            </a:r>
            <a:r>
              <a:rPr lang="pl-PL" sz="1400" dirty="0" smtClean="0">
                <a:solidFill>
                  <a:schemeClr val="tx1">
                    <a:lumMod val="75000"/>
                    <a:lumOff val="25000"/>
                  </a:schemeClr>
                </a:solidFill>
              </a:rPr>
              <a:t>2 </a:t>
            </a:r>
            <a:r>
              <a:rPr lang="pl-PL" sz="1400" dirty="0" err="1" smtClean="0">
                <a:solidFill>
                  <a:schemeClr val="tx1">
                    <a:lumMod val="75000"/>
                    <a:lumOff val="25000"/>
                  </a:schemeClr>
                </a:solidFill>
              </a:rPr>
              <a:t>zd</a:t>
            </a:r>
            <a:r>
              <a:rPr lang="pl-PL" sz="1400" dirty="0" smtClean="0">
                <a:solidFill>
                  <a:schemeClr val="tx1">
                    <a:lumMod val="75000"/>
                    <a:lumOff val="25000"/>
                  </a:schemeClr>
                </a:solidFill>
              </a:rPr>
              <a:t>. 2 </a:t>
            </a:r>
            <a:r>
              <a:rPr lang="pl-PL" sz="1400" dirty="0">
                <a:solidFill>
                  <a:schemeClr val="tx1">
                    <a:lumMod val="75000"/>
                    <a:lumOff val="25000"/>
                  </a:schemeClr>
                </a:solidFill>
              </a:rPr>
              <a:t>k.p.k</a:t>
            </a:r>
            <a:r>
              <a:rPr lang="pl-PL" sz="1400" dirty="0" smtClean="0">
                <a:solidFill>
                  <a:schemeClr val="tx1">
                    <a:lumMod val="75000"/>
                    <a:lumOff val="25000"/>
                  </a:schemeClr>
                </a:solidFill>
              </a:rPr>
              <a:t>. </a:t>
            </a:r>
            <a:r>
              <a:rPr lang="pl-PL" sz="1400" dirty="0">
                <a:solidFill>
                  <a:schemeClr val="tx1">
                    <a:lumMod val="75000"/>
                    <a:lumOff val="25000"/>
                  </a:schemeClr>
                </a:solidFill>
              </a:rPr>
              <a:t>przewiduje, że innych czynności spisuje się protokół, jeżeli przepis szczególny tego wymaga albo przeprowadzający czynność uzna to za </a:t>
            </a:r>
            <a:r>
              <a:rPr lang="pl-PL" sz="1400" dirty="0" smtClean="0">
                <a:solidFill>
                  <a:schemeClr val="tx1">
                    <a:lumMod val="75000"/>
                    <a:lumOff val="25000"/>
                  </a:schemeClr>
                </a:solidFill>
              </a:rPr>
              <a:t>potrzebne.</a:t>
            </a:r>
            <a:endParaRPr lang="pl-PL" sz="1400" dirty="0">
              <a:solidFill>
                <a:schemeClr val="tx1">
                  <a:lumMod val="75000"/>
                  <a:lumOff val="25000"/>
                </a:schemeClr>
              </a:solidFill>
            </a:endParaRPr>
          </a:p>
        </p:txBody>
      </p:sp>
    </p:spTree>
    <p:extLst>
      <p:ext uri="{BB962C8B-B14F-4D97-AF65-F5344CB8AC3E}">
        <p14:creationId xmlns:p14="http://schemas.microsoft.com/office/powerpoint/2010/main" val="7598569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88640"/>
            <a:ext cx="8712968" cy="6552728"/>
          </a:xfrm>
        </p:spPr>
        <p:txBody>
          <a:bodyPr>
            <a:normAutofit/>
          </a:bodyPr>
          <a:lstStyle/>
          <a:p>
            <a:pPr marL="0" indent="0">
              <a:buNone/>
            </a:pPr>
            <a:r>
              <a:rPr lang="pl-PL" sz="1400" dirty="0" smtClean="0">
                <a:solidFill>
                  <a:schemeClr val="tx1">
                    <a:lumMod val="75000"/>
                    <a:lumOff val="25000"/>
                  </a:schemeClr>
                </a:solidFill>
              </a:rPr>
              <a:t>Z uwagi na formalizację protokołu ustawa przewiduje jego </a:t>
            </a:r>
            <a:r>
              <a:rPr lang="pl-PL" sz="1400" b="1" dirty="0" smtClean="0">
                <a:solidFill>
                  <a:schemeClr val="tx1">
                    <a:lumMod val="75000"/>
                    <a:lumOff val="25000"/>
                  </a:schemeClr>
                </a:solidFill>
              </a:rPr>
              <a:t>wymogi formalne</a:t>
            </a:r>
            <a:r>
              <a:rPr lang="pl-PL" sz="1400" dirty="0" smtClean="0">
                <a:solidFill>
                  <a:schemeClr val="tx1">
                    <a:lumMod val="75000"/>
                    <a:lumOff val="25000"/>
                  </a:schemeClr>
                </a:solidFill>
              </a:rPr>
              <a:t> (art. 148 k.k.)</a:t>
            </a:r>
          </a:p>
          <a:p>
            <a:pPr marL="0" indent="0">
              <a:buNone/>
            </a:pPr>
            <a:endParaRPr lang="pl-PL" sz="1400" dirty="0">
              <a:solidFill>
                <a:schemeClr val="tx1">
                  <a:lumMod val="75000"/>
                  <a:lumOff val="25000"/>
                </a:schemeClr>
              </a:solidFill>
            </a:endParaRPr>
          </a:p>
          <a:p>
            <a:pPr marL="0" indent="0" algn="ctr">
              <a:buNone/>
            </a:pPr>
            <a:r>
              <a:rPr lang="pl-PL" sz="1400" dirty="0">
                <a:solidFill>
                  <a:schemeClr val="tx1">
                    <a:lumMod val="75000"/>
                    <a:lumOff val="25000"/>
                  </a:schemeClr>
                </a:solidFill>
              </a:rPr>
              <a:t>Protokół powinien zawierać:</a:t>
            </a:r>
          </a:p>
          <a:p>
            <a:pPr marL="0" indent="0">
              <a:buNone/>
            </a:pPr>
            <a:r>
              <a:rPr lang="pl-PL" sz="1400" b="1" dirty="0">
                <a:solidFill>
                  <a:srgbClr val="002060"/>
                </a:solidFill>
              </a:rPr>
              <a:t>1) oznaczenie czynności, jej czasu i miejsca oraz osób w niej uczestniczących,</a:t>
            </a:r>
          </a:p>
          <a:p>
            <a:pPr marL="0" indent="0">
              <a:buNone/>
            </a:pPr>
            <a:r>
              <a:rPr lang="pl-PL" sz="1400" b="1" dirty="0">
                <a:solidFill>
                  <a:srgbClr val="002060"/>
                </a:solidFill>
              </a:rPr>
              <a:t>2) przebieg czynności oraz oświadczenia i wnioski jej uczestników,</a:t>
            </a:r>
          </a:p>
          <a:p>
            <a:pPr marL="0" indent="0">
              <a:buNone/>
            </a:pPr>
            <a:r>
              <a:rPr lang="pl-PL" sz="1400" b="1" dirty="0">
                <a:solidFill>
                  <a:srgbClr val="002060"/>
                </a:solidFill>
              </a:rPr>
              <a:t>3) wydane w toku czynności postanowienia i zarządzenia, a jeżeli postanowienie lub zarządzenie sporządzono osobno, wzmiankę o jego wydaniu,</a:t>
            </a:r>
          </a:p>
          <a:p>
            <a:pPr marL="0" indent="0">
              <a:buNone/>
            </a:pPr>
            <a:r>
              <a:rPr lang="pl-PL" sz="1400" b="1" dirty="0">
                <a:solidFill>
                  <a:srgbClr val="002060"/>
                </a:solidFill>
              </a:rPr>
              <a:t>4) w miarę potrzeby stwierdzenie innych okoliczności dotyczących przebiegu czynności. </a:t>
            </a:r>
            <a:endParaRPr lang="pl-PL" sz="1400" dirty="0">
              <a:solidFill>
                <a:schemeClr val="tx1">
                  <a:lumMod val="75000"/>
                  <a:lumOff val="25000"/>
                </a:schemeClr>
              </a:solidFill>
            </a:endParaRPr>
          </a:p>
          <a:p>
            <a:r>
              <a:rPr lang="pl-PL" sz="1400" dirty="0">
                <a:solidFill>
                  <a:schemeClr val="tx1">
                    <a:lumMod val="75000"/>
                    <a:lumOff val="25000"/>
                  </a:schemeClr>
                </a:solidFill>
              </a:rPr>
              <a:t>Wyjaśnienia, zeznania, oświadczenia i wnioski oraz stwierdzenia określonych okoliczności przez organ prowadzący postępowanie zamieszcza się w protokole z możliwą dokładnością. Stosowany w praktyce karnoprawnej system protokołowania, polegający na streszczaniu w protokołach wypowiedzi osoby zeznającej (wyjaśniającej) jest najbardziej użyteczny przy założeniu rzetelności protokołującego. Pozwala on formułować tekst w sposób zrozumiały, z pominięciem rozmaitych ułomności wypowiedzi, nieistotnych dla treści, a utrudniających zrozumienie jej, jak byłoby przy zapisie dosłownym. Oznacza to, że nie można żądać, aby protokół był stenograficznym zapisem tego wszystkiego, co określona osoba zeznaje (wyjaśnia). Co więcej, protokół nie musi stanowić idealnego odzwierciedlenia wypowiedzi osoby przesłuchiwanej, skoro ustawa wymaga umieszczenia w protokole m.in. wyjaśnień "z możliwą </a:t>
            </a:r>
            <a:r>
              <a:rPr lang="pl-PL" sz="1400" dirty="0" smtClean="0">
                <a:solidFill>
                  <a:schemeClr val="tx1">
                    <a:lumMod val="75000"/>
                    <a:lumOff val="25000"/>
                  </a:schemeClr>
                </a:solidFill>
              </a:rPr>
              <a:t>dokładnością„, a </a:t>
            </a:r>
            <a:r>
              <a:rPr lang="pl-PL" sz="1400" dirty="0">
                <a:solidFill>
                  <a:schemeClr val="tx1">
                    <a:lumMod val="75000"/>
                    <a:lumOff val="25000"/>
                  </a:schemeClr>
                </a:solidFill>
              </a:rPr>
              <a:t>zatem </a:t>
            </a:r>
            <a:r>
              <a:rPr lang="pl-PL" sz="1400" dirty="0" smtClean="0">
                <a:solidFill>
                  <a:schemeClr val="tx1">
                    <a:lumMod val="75000"/>
                    <a:lumOff val="25000"/>
                  </a:schemeClr>
                </a:solidFill>
              </a:rPr>
              <a:t>niedosłownie, „słowo w słowo”.</a:t>
            </a:r>
          </a:p>
          <a:p>
            <a:r>
              <a:rPr lang="pl-PL" sz="1400" dirty="0" smtClean="0">
                <a:solidFill>
                  <a:schemeClr val="tx1">
                    <a:lumMod val="75000"/>
                    <a:lumOff val="25000"/>
                  </a:schemeClr>
                </a:solidFill>
              </a:rPr>
              <a:t>Osoby </a:t>
            </a:r>
            <a:r>
              <a:rPr lang="pl-PL" sz="1400" dirty="0">
                <a:solidFill>
                  <a:schemeClr val="tx1">
                    <a:lumMod val="75000"/>
                    <a:lumOff val="25000"/>
                  </a:schemeClr>
                </a:solidFill>
              </a:rPr>
              <a:t>biorące udział w czynności mają prawo żądać zamieszczenia w protokole z pełną dokładnością wszystkiego, co dotyczy ich praw lub </a:t>
            </a:r>
            <a:r>
              <a:rPr lang="pl-PL" sz="1400" dirty="0" smtClean="0">
                <a:solidFill>
                  <a:schemeClr val="tx1">
                    <a:lumMod val="75000"/>
                    <a:lumOff val="25000"/>
                  </a:schemeClr>
                </a:solidFill>
              </a:rPr>
              <a:t>interesów.</a:t>
            </a:r>
          </a:p>
          <a:p>
            <a:r>
              <a:rPr lang="pl-PL" sz="1400" dirty="0">
                <a:solidFill>
                  <a:schemeClr val="tx1">
                    <a:lumMod val="75000"/>
                    <a:lumOff val="25000"/>
                  </a:schemeClr>
                </a:solidFill>
              </a:rPr>
              <a:t>W protokole nie wolno zastępować zapisu treści zeznań lub wyjaśnień odwoływaniem się do innych </a:t>
            </a:r>
            <a:r>
              <a:rPr lang="pl-PL" sz="1400" dirty="0" smtClean="0">
                <a:solidFill>
                  <a:schemeClr val="tx1">
                    <a:lumMod val="75000"/>
                    <a:lumOff val="25000"/>
                  </a:schemeClr>
                </a:solidFill>
              </a:rPr>
              <a:t>protokołów (zob. jednak art. 389 i 391 k.p.k.)</a:t>
            </a:r>
          </a:p>
          <a:p>
            <a:r>
              <a:rPr lang="pl-PL" sz="1400" dirty="0">
                <a:solidFill>
                  <a:schemeClr val="tx1">
                    <a:lumMod val="75000"/>
                    <a:lumOff val="25000"/>
                  </a:schemeClr>
                </a:solidFill>
              </a:rPr>
              <a:t>Osoby biorące udział w czynności mają prawo żądać odczytania fragmentów ich wypowiedzi wciągniętych do protokołu</a:t>
            </a:r>
            <a:endParaRPr lang="pl-PL" sz="1400" dirty="0" smtClean="0">
              <a:solidFill>
                <a:schemeClr val="tx1">
                  <a:lumMod val="75000"/>
                  <a:lumOff val="25000"/>
                </a:schemeClr>
              </a:solidFill>
            </a:endParaRPr>
          </a:p>
          <a:p>
            <a:endParaRPr lang="pl-PL" sz="1400" dirty="0" smtClean="0">
              <a:solidFill>
                <a:schemeClr val="tx1">
                  <a:lumMod val="75000"/>
                  <a:lumOff val="25000"/>
                </a:schemeClr>
              </a:solidFill>
            </a:endParaRPr>
          </a:p>
          <a:p>
            <a:pPr marL="0" indent="0">
              <a:buNone/>
            </a:pPr>
            <a:endParaRPr lang="pl-PL" sz="1400" dirty="0">
              <a:solidFill>
                <a:schemeClr val="tx1">
                  <a:lumMod val="75000"/>
                  <a:lumOff val="25000"/>
                </a:schemeClr>
              </a:solidFill>
            </a:endParaRPr>
          </a:p>
        </p:txBody>
      </p:sp>
    </p:spTree>
    <p:extLst>
      <p:ext uri="{BB962C8B-B14F-4D97-AF65-F5344CB8AC3E}">
        <p14:creationId xmlns:p14="http://schemas.microsoft.com/office/powerpoint/2010/main" val="375456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289831275"/>
              </p:ext>
            </p:extLst>
          </p:nvPr>
        </p:nvGraphicFramePr>
        <p:xfrm>
          <a:off x="251520" y="197260"/>
          <a:ext cx="8712968" cy="6660740"/>
        </p:xfrm>
        <a:graphic>
          <a:graphicData uri="http://schemas.openxmlformats.org/drawingml/2006/table">
            <a:tbl>
              <a:tblPr firstRow="1" bandRow="1">
                <a:tableStyleId>{F5AB1C69-6EDB-4FF4-983F-18BD219EF322}</a:tableStyleId>
              </a:tblPr>
              <a:tblGrid>
                <a:gridCol w="720080"/>
                <a:gridCol w="7992888"/>
              </a:tblGrid>
              <a:tr h="3528392">
                <a:tc>
                  <a:txBody>
                    <a:bodyPr/>
                    <a:lstStyle/>
                    <a:p>
                      <a:endParaRPr lang="pl-PL" sz="1600" dirty="0">
                        <a:solidFill>
                          <a:schemeClr val="tx1"/>
                        </a:solidFill>
                      </a:endParaRPr>
                    </a:p>
                  </a:txBody>
                  <a:tcPr>
                    <a:solidFill>
                      <a:schemeClr val="accent3">
                        <a:lumMod val="40000"/>
                        <a:lumOff val="60000"/>
                      </a:schemeClr>
                    </a:solidFill>
                  </a:tcPr>
                </a:tc>
                <a:tc>
                  <a:txBody>
                    <a:bodyPr/>
                    <a:lstStyle/>
                    <a:p>
                      <a:pPr marL="285750" indent="-285750">
                        <a:buFont typeface="Wingdings" panose="05000000000000000000" pitchFamily="2" charset="2"/>
                        <a:buChar char="Ø"/>
                      </a:pPr>
                      <a:r>
                        <a:rPr lang="pl-PL" b="0" dirty="0" smtClean="0">
                          <a:solidFill>
                            <a:schemeClr val="tx1"/>
                          </a:solidFill>
                        </a:rPr>
                        <a:t>występuje</a:t>
                      </a:r>
                      <a:r>
                        <a:rPr lang="pl-PL" b="0" baseline="0" dirty="0" smtClean="0">
                          <a:solidFill>
                            <a:schemeClr val="tx1"/>
                          </a:solidFill>
                        </a:rPr>
                        <a:t>, gdy czynność jest przeprowadzana mimo braków jej ustawowych warunków</a:t>
                      </a:r>
                    </a:p>
                    <a:p>
                      <a:pPr marL="285750" indent="-285750">
                        <a:buFont typeface="Wingdings" panose="05000000000000000000" pitchFamily="2" charset="2"/>
                        <a:buChar char="Ø"/>
                      </a:pPr>
                      <a:r>
                        <a:rPr lang="pl-PL" b="0" baseline="0" dirty="0" smtClean="0">
                          <a:solidFill>
                            <a:schemeClr val="tx1"/>
                          </a:solidFill>
                        </a:rPr>
                        <a:t>niekiedy ustawa </a:t>
                      </a:r>
                      <a:r>
                        <a:rPr lang="pl-PL" b="0" i="1" baseline="0" dirty="0" smtClean="0">
                          <a:solidFill>
                            <a:schemeClr val="tx1"/>
                          </a:solidFill>
                        </a:rPr>
                        <a:t>expressis verbis</a:t>
                      </a:r>
                      <a:r>
                        <a:rPr lang="pl-PL" b="0" baseline="0" dirty="0" smtClean="0">
                          <a:solidFill>
                            <a:schemeClr val="tx1"/>
                          </a:solidFill>
                        </a:rPr>
                        <a:t> stanowi, że czynność jest niedopuszczalna – wtedy niedopuszczalność = bezskuteczność np.:</a:t>
                      </a:r>
                    </a:p>
                    <a:p>
                      <a:pPr marL="742950" lvl="1" indent="-285750">
                        <a:buFont typeface="Arial" panose="020B0604020202020204" pitchFamily="34" charset="0"/>
                        <a:buChar char="•"/>
                      </a:pPr>
                      <a:r>
                        <a:rPr lang="pl-PL" sz="1400" b="1" baseline="0" dirty="0" smtClean="0">
                          <a:solidFill>
                            <a:schemeClr val="tx1"/>
                          </a:solidFill>
                        </a:rPr>
                        <a:t>art. 178 k.p.k. </a:t>
                      </a:r>
                      <a:r>
                        <a:rPr lang="pl-PL" sz="1400" b="1" baseline="0" dirty="0" smtClean="0">
                          <a:solidFill>
                            <a:srgbClr val="0070C0"/>
                          </a:solidFill>
                        </a:rPr>
                        <a:t>Nie wolno </a:t>
                      </a:r>
                      <a:r>
                        <a:rPr lang="pl-PL" sz="1400" b="0" baseline="0" dirty="0" smtClean="0">
                          <a:solidFill>
                            <a:schemeClr val="tx1"/>
                          </a:solidFill>
                        </a:rPr>
                        <a:t>przesłuchiwać jako świadków:</a:t>
                      </a:r>
                    </a:p>
                    <a:p>
                      <a:pPr marL="457200" lvl="1" indent="0">
                        <a:buFont typeface="Arial" panose="020B0604020202020204" pitchFamily="34" charset="0"/>
                        <a:buNone/>
                      </a:pPr>
                      <a:r>
                        <a:rPr lang="pl-PL" sz="1400" b="0" baseline="0" dirty="0" smtClean="0">
                          <a:solidFill>
                            <a:schemeClr val="tx1"/>
                          </a:solidFill>
                        </a:rPr>
                        <a:t>1)   obrońcy lub adwokata działającego na podstawie art. 245 § 1, co do faktów, o których dowiedział się udzielając porady prawnej lub prowadząc sprawę,</a:t>
                      </a:r>
                    </a:p>
                    <a:p>
                      <a:pPr marL="457200" lvl="1" indent="0">
                        <a:buFont typeface="Arial" panose="020B0604020202020204" pitchFamily="34" charset="0"/>
                        <a:buNone/>
                      </a:pPr>
                      <a:r>
                        <a:rPr lang="pl-PL" sz="1400" b="0" baseline="0" dirty="0" smtClean="0">
                          <a:solidFill>
                            <a:schemeClr val="tx1"/>
                          </a:solidFill>
                        </a:rPr>
                        <a:t>2) duchownego co do faktów, o których dowiedział się przy spowiedzi</a:t>
                      </a:r>
                    </a:p>
                    <a:p>
                      <a:pPr marL="742950" lvl="1" indent="-285750">
                        <a:buFont typeface="Arial" panose="020B0604020202020204" pitchFamily="34" charset="0"/>
                        <a:buChar char="•"/>
                      </a:pPr>
                      <a:r>
                        <a:rPr lang="pl-PL" sz="1400" b="1" baseline="0" dirty="0" smtClean="0">
                          <a:solidFill>
                            <a:schemeClr val="tx1"/>
                          </a:solidFill>
                        </a:rPr>
                        <a:t>art. 174 k.p.k. </a:t>
                      </a:r>
                      <a:r>
                        <a:rPr lang="pl-PL" sz="1400" b="0" baseline="0" dirty="0" smtClean="0">
                          <a:solidFill>
                            <a:schemeClr val="tx1"/>
                          </a:solidFill>
                        </a:rPr>
                        <a:t>Dowodu z wyjaśnień oskarżonego lub z zeznań świadka </a:t>
                      </a:r>
                      <a:r>
                        <a:rPr lang="pl-PL" sz="1400" b="1" baseline="0" dirty="0" smtClean="0">
                          <a:solidFill>
                            <a:srgbClr val="0070C0"/>
                          </a:solidFill>
                        </a:rPr>
                        <a:t>nie wolno </a:t>
                      </a:r>
                      <a:r>
                        <a:rPr lang="pl-PL" sz="1400" b="0" baseline="0" dirty="0" smtClean="0">
                          <a:solidFill>
                            <a:schemeClr val="tx1"/>
                          </a:solidFill>
                        </a:rPr>
                        <a:t>zastępować treścią pism, zapisków lub notatek urzędowych</a:t>
                      </a:r>
                    </a:p>
                    <a:p>
                      <a:pPr marL="742950" lvl="1" indent="-285750">
                        <a:buFont typeface="Arial" panose="020B0604020202020204" pitchFamily="34" charset="0"/>
                        <a:buChar char="•"/>
                      </a:pPr>
                      <a:r>
                        <a:rPr lang="pl-PL" sz="1400" b="1" baseline="0" dirty="0" smtClean="0">
                          <a:solidFill>
                            <a:schemeClr val="tx1"/>
                          </a:solidFill>
                        </a:rPr>
                        <a:t>art. 498 § 1. </a:t>
                      </a:r>
                      <a:r>
                        <a:rPr lang="pl-PL" sz="1400" b="0" baseline="0" dirty="0" smtClean="0">
                          <a:solidFill>
                            <a:schemeClr val="tx1"/>
                          </a:solidFill>
                        </a:rPr>
                        <a:t>Oskarżenie wzajemne  jest </a:t>
                      </a:r>
                      <a:r>
                        <a:rPr lang="pl-PL" sz="1400" b="1" baseline="0" dirty="0" smtClean="0">
                          <a:solidFill>
                            <a:srgbClr val="0070C0"/>
                          </a:solidFill>
                        </a:rPr>
                        <a:t>niedopuszczalne</a:t>
                      </a:r>
                      <a:r>
                        <a:rPr lang="pl-PL" sz="1400" b="0" baseline="0" dirty="0" smtClean="0">
                          <a:solidFill>
                            <a:schemeClr val="tx1"/>
                          </a:solidFill>
                        </a:rPr>
                        <a:t>, jeżeli prokurator wcześniej wszczął postępowanie albo przyłączył się do postępowania.</a:t>
                      </a:r>
                    </a:p>
                    <a:p>
                      <a:pPr marL="285750" lvl="0" indent="-285750">
                        <a:buFont typeface="Wingdings" panose="05000000000000000000" pitchFamily="2" charset="2"/>
                        <a:buChar char="Ø"/>
                      </a:pPr>
                      <a:r>
                        <a:rPr lang="pl-PL" sz="1600" b="0" baseline="0" dirty="0" smtClean="0">
                          <a:solidFill>
                            <a:schemeClr val="tx1"/>
                          </a:solidFill>
                        </a:rPr>
                        <a:t>pozostałych przypadkach niedopuszczalność wynika z samej istoty czynności np. postępowanie sądowe bez aktu oskarżenia</a:t>
                      </a:r>
                    </a:p>
                  </a:txBody>
                  <a:tcPr>
                    <a:solidFill>
                      <a:schemeClr val="accent3">
                        <a:lumMod val="40000"/>
                        <a:lumOff val="60000"/>
                      </a:schemeClr>
                    </a:solidFill>
                  </a:tcPr>
                </a:tc>
              </a:tr>
              <a:tr h="3132348">
                <a:tc>
                  <a:txBody>
                    <a:bodyPr/>
                    <a:lstStyle/>
                    <a:p>
                      <a:endParaRPr lang="pl-PL" dirty="0"/>
                    </a:p>
                  </a:txBody>
                  <a:tcPr/>
                </a:tc>
                <a:tc>
                  <a:txBody>
                    <a:bodyPr/>
                    <a:lstStyle/>
                    <a:p>
                      <a:pPr algn="ctr"/>
                      <a:r>
                        <a:rPr lang="pl-PL" sz="1600" b="1" dirty="0" smtClean="0"/>
                        <a:t>zasadność</a:t>
                      </a:r>
                      <a:r>
                        <a:rPr lang="pl-PL" sz="1600" b="1" baseline="0" dirty="0" smtClean="0"/>
                        <a:t> = czynność pozostaje w harmonii ze stanem faktycznym i prawnym</a:t>
                      </a:r>
                    </a:p>
                    <a:p>
                      <a:pPr marL="285750" indent="-285750">
                        <a:buFont typeface="Wingdings" panose="05000000000000000000" pitchFamily="2" charset="2"/>
                        <a:buChar char="Ø"/>
                      </a:pPr>
                      <a:r>
                        <a:rPr lang="pl-PL" baseline="0" dirty="0" smtClean="0"/>
                        <a:t>ocena zasadności jest oceną merytoryczną</a:t>
                      </a:r>
                    </a:p>
                    <a:p>
                      <a:pPr marL="285750" indent="-285750">
                        <a:buFont typeface="Wingdings" panose="05000000000000000000" pitchFamily="2" charset="2"/>
                        <a:buChar char="Ø"/>
                      </a:pPr>
                      <a:r>
                        <a:rPr lang="pl-PL" baseline="0" dirty="0" smtClean="0"/>
                        <a:t>np. bezzasadny jest wniosek dowodowy o przesłuchanie świadka, jeżeli nie miał on nic wspólnego ze sprawą</a:t>
                      </a:r>
                    </a:p>
                    <a:p>
                      <a:pPr marL="285750" indent="-285750">
                        <a:buFont typeface="Wingdings" panose="05000000000000000000" pitchFamily="2" charset="2"/>
                        <a:buChar char="Ø"/>
                      </a:pPr>
                      <a:r>
                        <a:rPr lang="pl-PL" baseline="0" dirty="0" smtClean="0"/>
                        <a:t>różne skutki w zależności od rodzaju czynności np.</a:t>
                      </a:r>
                    </a:p>
                    <a:p>
                      <a:pPr marL="285750" indent="-285750">
                        <a:buFont typeface="Wingdings" panose="05000000000000000000" pitchFamily="2" charset="2"/>
                        <a:buChar char="§"/>
                      </a:pPr>
                      <a:r>
                        <a:rPr lang="pl-PL" baseline="0" dirty="0" smtClean="0"/>
                        <a:t>Prokurator Generalny może uchylić prawomocne postanowienie o umorzeniu postępowania przygotowawczego w stosunku do osoby, która występowała w charakterze podejrzanego, jeżeli stwierdzi, że umorzenie postępowania było </a:t>
                      </a:r>
                      <a:r>
                        <a:rPr lang="pl-PL" b="1" baseline="0" dirty="0" smtClean="0">
                          <a:solidFill>
                            <a:srgbClr val="0070C0"/>
                          </a:solidFill>
                        </a:rPr>
                        <a:t>niezasadne</a:t>
                      </a:r>
                      <a:r>
                        <a:rPr lang="pl-PL" baseline="0" dirty="0" smtClean="0"/>
                        <a:t> (art. 328 § 1 k.p.k.)</a:t>
                      </a:r>
                    </a:p>
                  </a:txBody>
                  <a:tcPr/>
                </a:tc>
              </a:tr>
            </a:tbl>
          </a:graphicData>
        </a:graphic>
      </p:graphicFrame>
      <p:sp>
        <p:nvSpPr>
          <p:cNvPr id="3" name="pole tekstowe 2"/>
          <p:cNvSpPr txBox="1"/>
          <p:nvPr/>
        </p:nvSpPr>
        <p:spPr>
          <a:xfrm rot="16200000">
            <a:off x="-1024300" y="1747556"/>
            <a:ext cx="3353019" cy="523220"/>
          </a:xfrm>
          <a:prstGeom prst="rect">
            <a:avLst/>
          </a:prstGeom>
          <a:noFill/>
        </p:spPr>
        <p:txBody>
          <a:bodyPr wrap="square" rtlCol="0">
            <a:spAutoFit/>
          </a:bodyPr>
          <a:lstStyle/>
          <a:p>
            <a:r>
              <a:rPr lang="pl-PL" sz="2800" b="1" dirty="0" smtClean="0"/>
              <a:t>niedopuszczalność</a:t>
            </a:r>
            <a:endParaRPr lang="pl-PL" sz="2800" b="1" dirty="0"/>
          </a:p>
        </p:txBody>
      </p:sp>
      <p:sp>
        <p:nvSpPr>
          <p:cNvPr id="5" name="pole tekstowe 4"/>
          <p:cNvSpPr txBox="1"/>
          <p:nvPr/>
        </p:nvSpPr>
        <p:spPr>
          <a:xfrm rot="16200000">
            <a:off x="-408315" y="4862870"/>
            <a:ext cx="2097049" cy="461665"/>
          </a:xfrm>
          <a:prstGeom prst="rect">
            <a:avLst/>
          </a:prstGeom>
          <a:noFill/>
        </p:spPr>
        <p:txBody>
          <a:bodyPr wrap="none" rtlCol="0">
            <a:spAutoFit/>
          </a:bodyPr>
          <a:lstStyle/>
          <a:p>
            <a:r>
              <a:rPr lang="pl-PL" sz="2400" b="1" dirty="0" smtClean="0"/>
              <a:t>bezzasadność</a:t>
            </a:r>
            <a:endParaRPr lang="pl-PL" sz="2400" b="1" dirty="0"/>
          </a:p>
        </p:txBody>
      </p:sp>
    </p:spTree>
    <p:extLst>
      <p:ext uri="{BB962C8B-B14F-4D97-AF65-F5344CB8AC3E}">
        <p14:creationId xmlns:p14="http://schemas.microsoft.com/office/powerpoint/2010/main" val="704891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5342" y="692696"/>
            <a:ext cx="7543800" cy="406091"/>
          </a:xfrm>
        </p:spPr>
        <p:txBody>
          <a:bodyPr>
            <a:noAutofit/>
          </a:bodyPr>
          <a:lstStyle/>
          <a:p>
            <a:r>
              <a:rPr lang="pl-PL" sz="2400" b="1" dirty="0" smtClean="0">
                <a:solidFill>
                  <a:srgbClr val="0070C0"/>
                </a:solidFill>
              </a:rPr>
              <a:t>Zmiany po nowelizacji – przepisy wprowadzone do KPK ustawą z 28.11.2014 r. o ochronie i pomocy dla pokrzywdzonego i świadka</a:t>
            </a:r>
            <a:endParaRPr lang="pl-PL" sz="2400" b="1" dirty="0">
              <a:solidFill>
                <a:srgbClr val="0070C0"/>
              </a:solidFill>
            </a:endParaRPr>
          </a:p>
        </p:txBody>
      </p:sp>
      <p:sp>
        <p:nvSpPr>
          <p:cNvPr id="3" name="Symbol zastępczy zawartości 2"/>
          <p:cNvSpPr>
            <a:spLocks noGrp="1"/>
          </p:cNvSpPr>
          <p:nvPr>
            <p:ph idx="1"/>
          </p:nvPr>
        </p:nvSpPr>
        <p:spPr>
          <a:xfrm>
            <a:off x="1547664" y="1268760"/>
            <a:ext cx="7272808" cy="5040560"/>
          </a:xfrm>
        </p:spPr>
        <p:txBody>
          <a:bodyPr>
            <a:normAutofit fontScale="92500" lnSpcReduction="10000"/>
          </a:bodyPr>
          <a:lstStyle/>
          <a:p>
            <a:r>
              <a:rPr lang="pl-PL" sz="1900" dirty="0"/>
              <a:t>Art. </a:t>
            </a:r>
            <a:r>
              <a:rPr lang="pl-PL" sz="1900" dirty="0" smtClean="0"/>
              <a:t>148</a:t>
            </a:r>
            <a:r>
              <a:rPr lang="pl-PL" sz="1900" dirty="0"/>
              <a:t> § </a:t>
            </a:r>
            <a:r>
              <a:rPr lang="pl-PL" sz="1900" dirty="0" smtClean="0"/>
              <a:t>2a-c </a:t>
            </a:r>
            <a:r>
              <a:rPr lang="pl-PL" sz="1900" dirty="0" smtClean="0">
                <a:sym typeface="Wingdings" panose="05000000000000000000" pitchFamily="2" charset="2"/>
              </a:rPr>
              <a:t> </a:t>
            </a:r>
            <a:r>
              <a:rPr lang="pl-PL" sz="1900" b="1" dirty="0" smtClean="0">
                <a:solidFill>
                  <a:srgbClr val="00B050"/>
                </a:solidFill>
                <a:sym typeface="Wingdings" panose="05000000000000000000" pitchFamily="2" charset="2"/>
              </a:rPr>
              <a:t>zasada utajnienia informacji </a:t>
            </a:r>
            <a:r>
              <a:rPr lang="pl-PL" sz="1900" dirty="0" smtClean="0">
                <a:sym typeface="Wingdings" panose="05000000000000000000" pitchFamily="2" charset="2"/>
              </a:rPr>
              <a:t>dot. miejsca zamieszkania i pracy pokrzywdzonego i świadka (dotyczy nie tylko protokołów, ale wszystkich innych dokumentów, w których znajdują się takie informacje)</a:t>
            </a:r>
            <a:endParaRPr lang="pl-PL" sz="1900" dirty="0" smtClean="0"/>
          </a:p>
          <a:p>
            <a:r>
              <a:rPr lang="pl-PL" sz="1900" dirty="0" smtClean="0"/>
              <a:t>§ </a:t>
            </a:r>
            <a:r>
              <a:rPr lang="pl-PL" sz="1900" dirty="0"/>
              <a:t>2a. </a:t>
            </a:r>
            <a:r>
              <a:rPr lang="pl-PL" sz="1900" dirty="0" smtClean="0"/>
              <a:t>W </a:t>
            </a:r>
            <a:r>
              <a:rPr lang="pl-PL" sz="1900" dirty="0"/>
              <a:t>protokole </a:t>
            </a:r>
            <a:r>
              <a:rPr lang="pl-PL" sz="1900" b="1" dirty="0"/>
              <a:t>nie zamieszcza się </a:t>
            </a:r>
            <a:r>
              <a:rPr lang="pl-PL" sz="1900" dirty="0"/>
              <a:t>danych dotyczących miejsca zamieszkania i miejsca pracy pokrzywdzonych i świadków uczestniczących w czynności. Dane te zamieszcza się </a:t>
            </a:r>
            <a:r>
              <a:rPr lang="pl-PL" sz="1900" b="1" dirty="0"/>
              <a:t>w załączniku do protokołu</a:t>
            </a:r>
            <a:r>
              <a:rPr lang="pl-PL" sz="1900" dirty="0"/>
              <a:t>. Nie dotyczy to miejsca pracy świadka, będącego funkcjonariuszem publicznym składającego zeznania w związku z pełnioną funkcją, chyba że dla dobra postępowania karnego nie powinno ono zostać ujawnione w protokole.</a:t>
            </a:r>
          </a:p>
          <a:p>
            <a:r>
              <a:rPr lang="pl-PL" sz="1900" dirty="0"/>
              <a:t>§ 2b. </a:t>
            </a:r>
            <a:r>
              <a:rPr lang="pl-PL" sz="1900" b="1" dirty="0" smtClean="0"/>
              <a:t>Załącznik </a:t>
            </a:r>
            <a:r>
              <a:rPr lang="pl-PL" sz="1900" b="1" dirty="0"/>
              <a:t>do protokołu</a:t>
            </a:r>
            <a:r>
              <a:rPr lang="pl-PL" sz="1900" dirty="0"/>
              <a:t>, o którym mowa w § 2a, oraz inne dokumenty w całości lub w części, w jakiej zawierają dane dotyczące miejsca zamieszkania i miejsca pracy pokrzywdzonych i świadków, przechowuje się w odrębnym załączniku adresowym do akt sprawy, do wiadomości organu prowadzącego postępowanie. Do akt sprawy załącza się uwierzytelnione kserokopie dokumentów lub ich części, sporządzone w sposób uniemożliwiający zapoznanie się z tymi danymi.</a:t>
            </a:r>
          </a:p>
          <a:p>
            <a:r>
              <a:rPr lang="pl-PL" sz="1900" dirty="0"/>
              <a:t>§ 2c. </a:t>
            </a:r>
            <a:r>
              <a:rPr lang="pl-PL" sz="1900" dirty="0" smtClean="0"/>
              <a:t>Sąd </a:t>
            </a:r>
            <a:r>
              <a:rPr lang="pl-PL" sz="1900" dirty="0"/>
              <a:t>lub prokurator może ujawnić w niezbędnym zakresie dane, o których mowa w § 2a lub oryginały dokumentów, o których mowa w § 2b, jeżeli mają one znaczenie dla rozstrzygnięcia sprawy.</a:t>
            </a:r>
          </a:p>
          <a:p>
            <a:endParaRPr lang="pl-PL" dirty="0"/>
          </a:p>
        </p:txBody>
      </p:sp>
      <p:sp>
        <p:nvSpPr>
          <p:cNvPr id="4" name="pole tekstowe 3"/>
          <p:cNvSpPr txBox="1"/>
          <p:nvPr/>
        </p:nvSpPr>
        <p:spPr>
          <a:xfrm>
            <a:off x="4214" y="3746309"/>
            <a:ext cx="1111402" cy="830997"/>
          </a:xfrm>
          <a:prstGeom prst="rect">
            <a:avLst/>
          </a:prstGeom>
          <a:noFill/>
        </p:spPr>
        <p:txBody>
          <a:bodyPr wrap="square" rtlCol="0">
            <a:spAutoFit/>
          </a:bodyPr>
          <a:lstStyle/>
          <a:p>
            <a:r>
              <a:rPr lang="pl-PL" sz="1600" dirty="0" smtClean="0"/>
              <a:t>Tzw. załącznik </a:t>
            </a:r>
          </a:p>
          <a:p>
            <a:r>
              <a:rPr lang="pl-PL" sz="1600" dirty="0" smtClean="0"/>
              <a:t>adresowy</a:t>
            </a:r>
            <a:endParaRPr lang="pl-PL" sz="1600" dirty="0"/>
          </a:p>
        </p:txBody>
      </p:sp>
      <p:cxnSp>
        <p:nvCxnSpPr>
          <p:cNvPr id="8" name="Łącznik prosty ze strzałką 7"/>
          <p:cNvCxnSpPr/>
          <p:nvPr/>
        </p:nvCxnSpPr>
        <p:spPr>
          <a:xfrm>
            <a:off x="971600" y="4149080"/>
            <a:ext cx="57606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8259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16632"/>
            <a:ext cx="9036496" cy="6624736"/>
          </a:xfrm>
        </p:spPr>
        <p:txBody>
          <a:bodyPr>
            <a:normAutofit lnSpcReduction="10000"/>
          </a:bodyPr>
          <a:lstStyle/>
          <a:p>
            <a:pPr marL="0" indent="0">
              <a:buNone/>
            </a:pPr>
            <a:r>
              <a:rPr lang="pl-PL" sz="1600" b="1" dirty="0" smtClean="0">
                <a:solidFill>
                  <a:schemeClr val="tx1">
                    <a:lumMod val="75000"/>
                    <a:lumOff val="25000"/>
                  </a:schemeClr>
                </a:solidFill>
                <a:sym typeface="Wingdings" panose="05000000000000000000" pitchFamily="2" charset="2"/>
              </a:rPr>
              <a:t></a:t>
            </a:r>
            <a:r>
              <a:rPr lang="pl-PL" sz="2000" b="1" dirty="0" smtClean="0">
                <a:solidFill>
                  <a:schemeClr val="tx1">
                    <a:lumMod val="75000"/>
                    <a:lumOff val="25000"/>
                  </a:schemeClr>
                </a:solidFill>
              </a:rPr>
              <a:t>W postępowaniu przygotowawczym </a:t>
            </a:r>
          </a:p>
          <a:p>
            <a:r>
              <a:rPr lang="pl-PL" sz="1600" dirty="0"/>
              <a:t>N</a:t>
            </a:r>
            <a:r>
              <a:rPr lang="pl-PL" sz="1600" dirty="0" smtClean="0">
                <a:solidFill>
                  <a:schemeClr val="tx1">
                    <a:lumMod val="75000"/>
                    <a:lumOff val="25000"/>
                  </a:schemeClr>
                </a:solidFill>
              </a:rPr>
              <a:t>ajczęściej </a:t>
            </a:r>
            <a:r>
              <a:rPr lang="pl-PL" sz="1600" dirty="0" smtClean="0">
                <a:solidFill>
                  <a:schemeClr val="tx1">
                    <a:lumMod val="75000"/>
                    <a:lumOff val="25000"/>
                  </a:schemeClr>
                </a:solidFill>
              </a:rPr>
              <a:t>protokół jest spisywany przez </a:t>
            </a:r>
            <a:r>
              <a:rPr lang="pl-PL" sz="1600" b="1" dirty="0">
                <a:solidFill>
                  <a:srgbClr val="00B050"/>
                </a:solidFill>
              </a:rPr>
              <a:t>prowadzącego czynność</a:t>
            </a:r>
            <a:r>
              <a:rPr lang="pl-PL" sz="1600" b="1" dirty="0"/>
              <a:t> </a:t>
            </a:r>
            <a:r>
              <a:rPr lang="pl-PL" sz="1600" dirty="0" smtClean="0">
                <a:solidFill>
                  <a:schemeClr val="tx1">
                    <a:lumMod val="75000"/>
                    <a:lumOff val="25000"/>
                  </a:schemeClr>
                </a:solidFill>
              </a:rPr>
              <a:t>(np. funkcjonariusz </a:t>
            </a:r>
            <a:r>
              <a:rPr lang="pl-PL" sz="1600" dirty="0">
                <a:solidFill>
                  <a:schemeClr val="tx1">
                    <a:lumMod val="75000"/>
                    <a:lumOff val="25000"/>
                  </a:schemeClr>
                </a:solidFill>
              </a:rPr>
              <a:t>Policji przeprowadzający </a:t>
            </a:r>
            <a:r>
              <a:rPr lang="pl-PL" sz="1600" dirty="0" smtClean="0">
                <a:solidFill>
                  <a:schemeClr val="tx1">
                    <a:lumMod val="75000"/>
                    <a:lumOff val="25000"/>
                  </a:schemeClr>
                </a:solidFill>
              </a:rPr>
              <a:t>przesłuchanie).</a:t>
            </a:r>
          </a:p>
          <a:p>
            <a:r>
              <a:rPr lang="pl-PL" sz="1600" b="1" dirty="0" smtClean="0"/>
              <a:t>Poza tym protokół </a:t>
            </a:r>
            <a:r>
              <a:rPr lang="pl-PL" sz="1600" b="1" dirty="0"/>
              <a:t>może spisać </a:t>
            </a:r>
            <a:r>
              <a:rPr lang="pl-PL" sz="1600" b="1" dirty="0" smtClean="0">
                <a:solidFill>
                  <a:srgbClr val="00B050"/>
                </a:solidFill>
              </a:rPr>
              <a:t>osoba </a:t>
            </a:r>
            <a:r>
              <a:rPr lang="pl-PL" sz="1600" b="1" dirty="0">
                <a:solidFill>
                  <a:srgbClr val="00B050"/>
                </a:solidFill>
              </a:rPr>
              <a:t>przybrana w charakterze protokolanta </a:t>
            </a:r>
            <a:r>
              <a:rPr lang="pl-PL" sz="1600" dirty="0">
                <a:solidFill>
                  <a:schemeClr val="tx1">
                    <a:lumMod val="75000"/>
                    <a:lumOff val="25000"/>
                  </a:schemeClr>
                </a:solidFill>
              </a:rPr>
              <a:t>przez prowadzącego czynność, np. student odbywający </a:t>
            </a:r>
            <a:r>
              <a:rPr lang="pl-PL" sz="1600" dirty="0" smtClean="0">
                <a:solidFill>
                  <a:schemeClr val="tx1">
                    <a:lumMod val="75000"/>
                    <a:lumOff val="25000"/>
                  </a:schemeClr>
                </a:solidFill>
              </a:rPr>
              <a:t>praktykę. </a:t>
            </a:r>
            <a:r>
              <a:rPr lang="pl-PL" sz="1600" dirty="0">
                <a:solidFill>
                  <a:schemeClr val="tx1">
                    <a:lumMod val="75000"/>
                    <a:lumOff val="25000"/>
                  </a:schemeClr>
                </a:solidFill>
              </a:rPr>
              <a:t>Od osoby przybranej, która nie jest pracownikiem organu prowadzącego postępowanie, odbiera się przyrzeczenie następującej treści: "Przyrzekam uroczyście, że powierzone mi obowiązki protokolanta wykonam </a:t>
            </a:r>
            <a:r>
              <a:rPr lang="pl-PL" sz="1600" dirty="0" smtClean="0">
                <a:solidFill>
                  <a:schemeClr val="tx1">
                    <a:lumMod val="75000"/>
                    <a:lumOff val="25000"/>
                  </a:schemeClr>
                </a:solidFill>
              </a:rPr>
              <a:t>sumiennie„.</a:t>
            </a:r>
          </a:p>
          <a:p>
            <a:r>
              <a:rPr lang="pl-PL" sz="1600" dirty="0">
                <a:solidFill>
                  <a:schemeClr val="tx1">
                    <a:lumMod val="75000"/>
                    <a:lumOff val="25000"/>
                  </a:schemeClr>
                </a:solidFill>
              </a:rPr>
              <a:t>Podkreślić należy, że funkcja </a:t>
            </a:r>
            <a:r>
              <a:rPr lang="pl-PL" sz="1600" dirty="0" smtClean="0">
                <a:solidFill>
                  <a:schemeClr val="tx1">
                    <a:lumMod val="75000"/>
                    <a:lumOff val="25000"/>
                  </a:schemeClr>
                </a:solidFill>
              </a:rPr>
              <a:t>protokolanta </a:t>
            </a:r>
            <a:r>
              <a:rPr lang="pl-PL" sz="1600" dirty="0">
                <a:solidFill>
                  <a:schemeClr val="tx1">
                    <a:lumMod val="75000"/>
                    <a:lumOff val="25000"/>
                  </a:schemeClr>
                </a:solidFill>
              </a:rPr>
              <a:t>jest doniosła i wymaga pełnej bezstronności. W związku z tym ustawa procesowa, w celu zapewnienia bezstronności, rozciąga na protokolanta instytucję wyłączenia z tych samych powodów co sędzia (art. 146 § </a:t>
            </a:r>
            <a:r>
              <a:rPr lang="pl-PL" sz="1600" dirty="0" smtClean="0">
                <a:solidFill>
                  <a:schemeClr val="tx1">
                    <a:lumMod val="75000"/>
                    <a:lumOff val="25000"/>
                  </a:schemeClr>
                </a:solidFill>
              </a:rPr>
              <a:t>1 k.p.k.).</a:t>
            </a:r>
            <a:endParaRPr lang="pl-PL" sz="1600" dirty="0" smtClean="0"/>
          </a:p>
          <a:p>
            <a:r>
              <a:rPr lang="pl-PL" sz="1600" dirty="0" smtClean="0">
                <a:solidFill>
                  <a:schemeClr val="tx1">
                    <a:lumMod val="75000"/>
                    <a:lumOff val="25000"/>
                  </a:schemeClr>
                </a:solidFill>
              </a:rPr>
              <a:t>Również</a:t>
            </a:r>
            <a:r>
              <a:rPr lang="pl-PL" sz="1600" dirty="0" smtClean="0"/>
              <a:t> </a:t>
            </a:r>
            <a:r>
              <a:rPr lang="pl-PL" sz="1600" b="1" u="sng" dirty="0" smtClean="0">
                <a:solidFill>
                  <a:srgbClr val="002060"/>
                </a:solidFill>
              </a:rPr>
              <a:t>tylko w postępowaniu </a:t>
            </a:r>
            <a:r>
              <a:rPr lang="pl-PL" sz="1600" b="1" u="sng" dirty="0">
                <a:solidFill>
                  <a:srgbClr val="002060"/>
                </a:solidFill>
              </a:rPr>
              <a:t>przygotowawczym </a:t>
            </a:r>
            <a:r>
              <a:rPr lang="pl-PL" sz="1600" b="1" dirty="0">
                <a:solidFill>
                  <a:srgbClr val="FF0000"/>
                </a:solidFill>
              </a:rPr>
              <a:t>protokół  </a:t>
            </a:r>
            <a:r>
              <a:rPr lang="pl-PL" sz="1600" b="1" dirty="0" smtClean="0">
                <a:solidFill>
                  <a:srgbClr val="FF0000"/>
                </a:solidFill>
              </a:rPr>
              <a:t>podpisują osoby </a:t>
            </a:r>
            <a:r>
              <a:rPr lang="pl-PL" sz="1600" b="1" dirty="0">
                <a:solidFill>
                  <a:srgbClr val="FF0000"/>
                </a:solidFill>
              </a:rPr>
              <a:t>biorące udział w </a:t>
            </a:r>
            <a:r>
              <a:rPr lang="pl-PL" sz="1600" b="1" dirty="0" smtClean="0">
                <a:solidFill>
                  <a:srgbClr val="FF0000"/>
                </a:solidFill>
              </a:rPr>
              <a:t>czynności</a:t>
            </a:r>
            <a:r>
              <a:rPr lang="pl-PL" sz="1600" dirty="0">
                <a:solidFill>
                  <a:srgbClr val="FF0000"/>
                </a:solidFill>
              </a:rPr>
              <a:t> </a:t>
            </a:r>
            <a:r>
              <a:rPr lang="pl-PL" sz="1600" dirty="0" smtClean="0">
                <a:solidFill>
                  <a:schemeClr val="tx1">
                    <a:lumMod val="75000"/>
                    <a:lumOff val="25000"/>
                  </a:schemeClr>
                </a:solidFill>
              </a:rPr>
              <a:t>(np. prowadzący przesłuchanie prokurator i podejrzany składający </a:t>
            </a:r>
            <a:r>
              <a:rPr lang="pl-PL" sz="1600" dirty="0" smtClean="0">
                <a:solidFill>
                  <a:schemeClr val="tx1">
                    <a:lumMod val="75000"/>
                    <a:lumOff val="25000"/>
                  </a:schemeClr>
                </a:solidFill>
              </a:rPr>
              <a:t>wyjaśnienia – art. 150 </a:t>
            </a:r>
            <a:r>
              <a:rPr lang="pl-PL" sz="1600" dirty="0" smtClean="0">
                <a:solidFill>
                  <a:schemeClr val="tx1">
                    <a:lumMod val="75000"/>
                    <a:lumOff val="25000"/>
                  </a:schemeClr>
                </a:solidFill>
                <a:latin typeface="Times New Roman" panose="02020603050405020304" pitchFamily="18" charset="0"/>
                <a:cs typeface="Times New Roman" panose="02020603050405020304" pitchFamily="18" charset="0"/>
              </a:rPr>
              <a:t>§ 1</a:t>
            </a:r>
            <a:r>
              <a:rPr lang="pl-PL" sz="1600" dirty="0" smtClean="0">
                <a:solidFill>
                  <a:schemeClr val="tx1">
                    <a:lumMod val="75000"/>
                    <a:lumOff val="25000"/>
                  </a:schemeClr>
                </a:solidFill>
              </a:rPr>
              <a:t>). </a:t>
            </a:r>
            <a:r>
              <a:rPr lang="pl-PL" sz="1600" dirty="0" smtClean="0">
                <a:solidFill>
                  <a:schemeClr val="tx1">
                    <a:lumMod val="75000"/>
                    <a:lumOff val="25000"/>
                  </a:schemeClr>
                </a:solidFill>
              </a:rPr>
              <a:t>Przed </a:t>
            </a:r>
            <a:r>
              <a:rPr lang="pl-PL" sz="1600" dirty="0">
                <a:solidFill>
                  <a:schemeClr val="tx1">
                    <a:lumMod val="75000"/>
                    <a:lumOff val="25000"/>
                  </a:schemeClr>
                </a:solidFill>
              </a:rPr>
              <a:t>podpisaniem należy go odczytać i uczynić o tym </a:t>
            </a:r>
            <a:r>
              <a:rPr lang="pl-PL" sz="1600" dirty="0" smtClean="0">
                <a:solidFill>
                  <a:schemeClr val="tx1">
                    <a:lumMod val="75000"/>
                    <a:lumOff val="25000"/>
                  </a:schemeClr>
                </a:solidFill>
              </a:rPr>
              <a:t>wzmiankę</a:t>
            </a:r>
            <a:r>
              <a:rPr lang="pl-PL" sz="1600" dirty="0">
                <a:solidFill>
                  <a:schemeClr val="tx1">
                    <a:lumMod val="75000"/>
                    <a:lumOff val="25000"/>
                  </a:schemeClr>
                </a:solidFill>
              </a:rPr>
              <a:t> </a:t>
            </a:r>
            <a:r>
              <a:rPr lang="pl-PL" sz="1600" dirty="0" smtClean="0">
                <a:solidFill>
                  <a:schemeClr val="tx1">
                    <a:lumMod val="75000"/>
                    <a:lumOff val="25000"/>
                  </a:schemeClr>
                </a:solidFill>
              </a:rPr>
              <a:t>np. „protokół odczytałem, a jego treść jest zgodna z moimi wyjaśnieniami”.</a:t>
            </a:r>
          </a:p>
          <a:p>
            <a:r>
              <a:rPr lang="pl-PL" sz="1600" dirty="0">
                <a:solidFill>
                  <a:schemeClr val="tx1">
                    <a:lumMod val="75000"/>
                    <a:lumOff val="25000"/>
                  </a:schemeClr>
                </a:solidFill>
              </a:rPr>
              <a:t>Osoba uczestnicząca w czynności może podpisując protokół zgłosić jednocześnie </a:t>
            </a:r>
            <a:r>
              <a:rPr lang="pl-PL" sz="1600" b="1" dirty="0">
                <a:solidFill>
                  <a:schemeClr val="tx1">
                    <a:lumMod val="75000"/>
                    <a:lumOff val="25000"/>
                  </a:schemeClr>
                </a:solidFill>
              </a:rPr>
              <a:t>zarzuty co do jego treści</a:t>
            </a:r>
            <a:r>
              <a:rPr lang="pl-PL" sz="1600" dirty="0">
                <a:solidFill>
                  <a:schemeClr val="tx1">
                    <a:lumMod val="75000"/>
                    <a:lumOff val="25000"/>
                  </a:schemeClr>
                </a:solidFill>
              </a:rPr>
              <a:t>; zarzuty te należy wciągnąć do protokołu wraz z oświadczeniem osoby wykonującej czynność </a:t>
            </a:r>
            <a:r>
              <a:rPr lang="pl-PL" sz="1600" dirty="0" smtClean="0">
                <a:solidFill>
                  <a:schemeClr val="tx1">
                    <a:lumMod val="75000"/>
                    <a:lumOff val="25000"/>
                  </a:schemeClr>
                </a:solidFill>
              </a:rPr>
              <a:t>protokołowaną (art. 150 </a:t>
            </a:r>
            <a:r>
              <a:rPr lang="pl-PL" sz="1600" dirty="0">
                <a:solidFill>
                  <a:prstClr val="black">
                    <a:lumMod val="75000"/>
                    <a:lumOff val="25000"/>
                  </a:prstClr>
                </a:solidFill>
              </a:rPr>
              <a:t>§ </a:t>
            </a:r>
            <a:r>
              <a:rPr lang="pl-PL" sz="1600" dirty="0" smtClean="0">
                <a:solidFill>
                  <a:prstClr val="black">
                    <a:lumMod val="75000"/>
                    <a:lumOff val="25000"/>
                  </a:prstClr>
                </a:solidFill>
              </a:rPr>
              <a:t>2)</a:t>
            </a:r>
            <a:r>
              <a:rPr lang="pl-PL" sz="1600" dirty="0" smtClean="0">
                <a:solidFill>
                  <a:schemeClr val="tx1">
                    <a:lumMod val="75000"/>
                    <a:lumOff val="25000"/>
                  </a:schemeClr>
                </a:solidFill>
              </a:rPr>
              <a:t>. </a:t>
            </a:r>
          </a:p>
          <a:p>
            <a:r>
              <a:rPr lang="pl-PL" sz="1600" dirty="0" smtClean="0">
                <a:solidFill>
                  <a:schemeClr val="tx1">
                    <a:lumMod val="75000"/>
                    <a:lumOff val="25000"/>
                  </a:schemeClr>
                </a:solidFill>
              </a:rPr>
              <a:t>Jeżeli osoba biorąca udział w czynności odmawia </a:t>
            </a:r>
            <a:r>
              <a:rPr lang="pl-PL" sz="1600" dirty="0">
                <a:solidFill>
                  <a:schemeClr val="tx1">
                    <a:lumMod val="75000"/>
                    <a:lumOff val="25000"/>
                  </a:schemeClr>
                </a:solidFill>
              </a:rPr>
              <a:t>podpisania </a:t>
            </a:r>
            <a:r>
              <a:rPr lang="pl-PL" sz="1600" dirty="0" smtClean="0">
                <a:solidFill>
                  <a:schemeClr val="tx1">
                    <a:lumMod val="75000"/>
                    <a:lumOff val="25000"/>
                  </a:schemeClr>
                </a:solidFill>
              </a:rPr>
              <a:t>protokołu </a:t>
            </a:r>
            <a:r>
              <a:rPr lang="pl-PL" sz="1600" dirty="0">
                <a:solidFill>
                  <a:schemeClr val="tx1">
                    <a:lumMod val="75000"/>
                    <a:lumOff val="25000"/>
                  </a:schemeClr>
                </a:solidFill>
              </a:rPr>
              <a:t>lub nie może go złożyć, organ dokonujący czynności zaznacza przyczynę braku </a:t>
            </a:r>
            <a:r>
              <a:rPr lang="pl-PL" sz="1600" dirty="0" smtClean="0">
                <a:solidFill>
                  <a:schemeClr val="tx1">
                    <a:lumMod val="75000"/>
                    <a:lumOff val="25000"/>
                  </a:schemeClr>
                </a:solidFill>
              </a:rPr>
              <a:t>podpisu (art. 121 k.p.k.)</a:t>
            </a:r>
          </a:p>
          <a:p>
            <a:r>
              <a:rPr lang="pl-PL" sz="1600" dirty="0">
                <a:solidFill>
                  <a:schemeClr val="tx1">
                    <a:lumMod val="75000"/>
                    <a:lumOff val="25000"/>
                  </a:schemeClr>
                </a:solidFill>
              </a:rPr>
              <a:t>Niepodpisanie protokołu chociażby przez jedną z osób biorących udział w przesłuchaniu podejrzanego, przy braku wzmianki wskazanej w art. 121, powoduje niedopuszczalność jego odczytania na rozprawie; nie spełnia on bowiem wymagań protokołu jako dokumentu procesowego </a:t>
            </a:r>
            <a:endParaRPr lang="pl-PL" sz="1600" dirty="0" smtClean="0">
              <a:solidFill>
                <a:schemeClr val="tx1">
                  <a:lumMod val="75000"/>
                  <a:lumOff val="25000"/>
                </a:schemeClr>
              </a:solidFill>
            </a:endParaRPr>
          </a:p>
          <a:p>
            <a:r>
              <a:rPr lang="pl-PL" sz="1600" dirty="0">
                <a:solidFill>
                  <a:schemeClr val="tx1">
                    <a:lumMod val="75000"/>
                    <a:lumOff val="25000"/>
                  </a:schemeClr>
                </a:solidFill>
              </a:rPr>
              <a:t>Jeżeli protokół nie został należycie podpisany bezpośrednio po zakończeniu czynności, brakujące podpisy mogą być złożone później, ze wskazaniem daty ich złożenia i przyczyn </a:t>
            </a:r>
            <a:r>
              <a:rPr lang="pl-PL" sz="1600" dirty="0" smtClean="0">
                <a:solidFill>
                  <a:schemeClr val="tx1">
                    <a:lumMod val="75000"/>
                    <a:lumOff val="25000"/>
                  </a:schemeClr>
                </a:solidFill>
              </a:rPr>
              <a:t>opóźnienia (ar. 151 § 2 k.p.k.)</a:t>
            </a:r>
          </a:p>
          <a:p>
            <a:pPr marL="0" indent="0">
              <a:buNone/>
            </a:pPr>
            <a:endParaRPr lang="pl-PL" sz="1600" dirty="0"/>
          </a:p>
        </p:txBody>
      </p:sp>
    </p:spTree>
    <p:extLst>
      <p:ext uri="{BB962C8B-B14F-4D97-AF65-F5344CB8AC3E}">
        <p14:creationId xmlns:p14="http://schemas.microsoft.com/office/powerpoint/2010/main" val="16726112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txBox="1">
            <a:spLocks/>
          </p:cNvSpPr>
          <p:nvPr/>
        </p:nvSpPr>
        <p:spPr>
          <a:xfrm>
            <a:off x="179512" y="332656"/>
            <a:ext cx="8507288" cy="626469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pl-PL" sz="1600" b="1" dirty="0" smtClean="0">
                <a:solidFill>
                  <a:schemeClr val="tx1">
                    <a:lumMod val="75000"/>
                    <a:lumOff val="25000"/>
                  </a:schemeClr>
                </a:solidFill>
                <a:sym typeface="Wingdings" panose="05000000000000000000" pitchFamily="2" charset="2"/>
              </a:rPr>
              <a:t></a:t>
            </a:r>
            <a:r>
              <a:rPr lang="pl-PL" sz="2000" b="1" dirty="0" smtClean="0">
                <a:solidFill>
                  <a:schemeClr val="tx1">
                    <a:lumMod val="75000"/>
                    <a:lumOff val="25000"/>
                  </a:schemeClr>
                </a:solidFill>
              </a:rPr>
              <a:t>W postępowaniu jurysdykcyjnym</a:t>
            </a:r>
          </a:p>
          <a:p>
            <a:pPr marL="0" indent="0">
              <a:buFont typeface="Arial" pitchFamily="34" charset="0"/>
              <a:buNone/>
            </a:pPr>
            <a:endParaRPr lang="pl-PL" b="1" dirty="0" smtClean="0">
              <a:solidFill>
                <a:schemeClr val="tx1">
                  <a:lumMod val="75000"/>
                  <a:lumOff val="25000"/>
                </a:schemeClr>
              </a:solidFill>
            </a:endParaRPr>
          </a:p>
          <a:p>
            <a:r>
              <a:rPr lang="pl-PL" sz="1800" b="1" dirty="0" smtClean="0">
                <a:solidFill>
                  <a:srgbClr val="00B050"/>
                </a:solidFill>
              </a:rPr>
              <a:t>protokół rozprawy oraz posiedzenia </a:t>
            </a:r>
            <a:r>
              <a:rPr lang="pl-PL" sz="1800" dirty="0">
                <a:solidFill>
                  <a:schemeClr val="tx1">
                    <a:lumMod val="75000"/>
                    <a:lumOff val="25000"/>
                  </a:schemeClr>
                </a:solidFill>
              </a:rPr>
              <a:t>spisuje </a:t>
            </a:r>
            <a:r>
              <a:rPr lang="pl-PL" sz="1800" b="1" dirty="0" smtClean="0">
                <a:solidFill>
                  <a:srgbClr val="0070C0"/>
                </a:solidFill>
              </a:rPr>
              <a:t>pracownik sekretariatu lub inna sobą upoważniona przez prezesa sądu</a:t>
            </a:r>
            <a:r>
              <a:rPr lang="pl-PL" sz="1800" dirty="0" smtClean="0">
                <a:solidFill>
                  <a:schemeClr val="tx1">
                    <a:lumMod val="75000"/>
                    <a:lumOff val="25000"/>
                  </a:schemeClr>
                </a:solidFill>
              </a:rPr>
              <a:t>. </a:t>
            </a:r>
          </a:p>
          <a:p>
            <a:pPr marL="0" indent="0">
              <a:buNone/>
            </a:pPr>
            <a:endParaRPr lang="pl-PL" sz="1800" dirty="0" smtClean="0">
              <a:solidFill>
                <a:schemeClr val="tx1">
                  <a:lumMod val="75000"/>
                  <a:lumOff val="25000"/>
                </a:schemeClr>
              </a:solidFill>
            </a:endParaRPr>
          </a:p>
          <a:p>
            <a:r>
              <a:rPr lang="pl-PL" sz="1800" b="1" dirty="0" smtClean="0">
                <a:solidFill>
                  <a:schemeClr val="tx1">
                    <a:lumMod val="75000"/>
                    <a:lumOff val="25000"/>
                  </a:schemeClr>
                </a:solidFill>
              </a:rPr>
              <a:t>Protokół </a:t>
            </a:r>
            <a:r>
              <a:rPr lang="pl-PL" sz="1800" b="1" dirty="0">
                <a:solidFill>
                  <a:schemeClr val="tx1">
                    <a:lumMod val="75000"/>
                    <a:lumOff val="25000"/>
                  </a:schemeClr>
                </a:solidFill>
              </a:rPr>
              <a:t>rozprawy oraz posiedzenia</a:t>
            </a:r>
            <a:r>
              <a:rPr lang="pl-PL" sz="1800" dirty="0">
                <a:solidFill>
                  <a:schemeClr val="tx1">
                    <a:lumMod val="75000"/>
                    <a:lumOff val="25000"/>
                  </a:schemeClr>
                </a:solidFill>
              </a:rPr>
              <a:t> </a:t>
            </a:r>
            <a:r>
              <a:rPr lang="pl-PL" sz="1800" b="1" dirty="0">
                <a:solidFill>
                  <a:srgbClr val="7030A0"/>
                </a:solidFill>
              </a:rPr>
              <a:t>podpisują niezwłocznie przewodniczący i </a:t>
            </a:r>
            <a:r>
              <a:rPr lang="pl-PL" sz="1800" b="1" dirty="0" smtClean="0">
                <a:solidFill>
                  <a:srgbClr val="7030A0"/>
                </a:solidFill>
              </a:rPr>
              <a:t>protokolant</a:t>
            </a:r>
            <a:r>
              <a:rPr lang="pl-PL" sz="1800" dirty="0">
                <a:solidFill>
                  <a:schemeClr val="tx1">
                    <a:lumMod val="75000"/>
                    <a:lumOff val="25000"/>
                  </a:schemeClr>
                </a:solidFill>
              </a:rPr>
              <a:t> </a:t>
            </a:r>
            <a:r>
              <a:rPr lang="pl-PL" sz="1800" dirty="0" smtClean="0">
                <a:solidFill>
                  <a:schemeClr val="tx1">
                    <a:lumMod val="75000"/>
                    <a:lumOff val="25000"/>
                  </a:schemeClr>
                </a:solidFill>
              </a:rPr>
              <a:t>(art. 149 </a:t>
            </a:r>
            <a:r>
              <a:rPr lang="pl-PL" sz="1800" dirty="0"/>
              <a:t>§ </a:t>
            </a:r>
            <a:r>
              <a:rPr lang="pl-PL" sz="1800" dirty="0" smtClean="0"/>
              <a:t>1). </a:t>
            </a:r>
            <a:r>
              <a:rPr lang="pl-PL" sz="1800" dirty="0" smtClean="0">
                <a:solidFill>
                  <a:schemeClr val="tx1">
                    <a:lumMod val="75000"/>
                    <a:lumOff val="25000"/>
                  </a:schemeClr>
                </a:solidFill>
              </a:rPr>
              <a:t>Jeżeli </a:t>
            </a:r>
            <a:r>
              <a:rPr lang="pl-PL" sz="1800" dirty="0">
                <a:solidFill>
                  <a:schemeClr val="tx1">
                    <a:lumMod val="75000"/>
                    <a:lumOff val="25000"/>
                  </a:schemeClr>
                </a:solidFill>
              </a:rPr>
              <a:t>przewodniczący nie może podpisać protokołu, protokół podpisuje za niego jeden z członków składu orzekającego, zaznaczając przyczynę braku podpisu </a:t>
            </a:r>
            <a:r>
              <a:rPr lang="pl-PL" sz="1800" dirty="0">
                <a:solidFill>
                  <a:schemeClr val="tx1">
                    <a:lumMod val="75000"/>
                    <a:lumOff val="25000"/>
                  </a:schemeClr>
                </a:solidFill>
              </a:rPr>
              <a:t>przewodniczącego (art. 149 </a:t>
            </a:r>
            <a:r>
              <a:rPr lang="pl-PL" sz="1800" dirty="0"/>
              <a:t>§ 3</a:t>
            </a:r>
            <a:r>
              <a:rPr lang="pl-PL" sz="1800" dirty="0" smtClean="0"/>
              <a:t>).</a:t>
            </a:r>
            <a:r>
              <a:rPr lang="pl-PL" sz="1800" dirty="0" smtClean="0">
                <a:solidFill>
                  <a:schemeClr val="tx1">
                    <a:lumMod val="75000"/>
                    <a:lumOff val="25000"/>
                  </a:schemeClr>
                </a:solidFill>
              </a:rPr>
              <a:t> </a:t>
            </a:r>
            <a:r>
              <a:rPr lang="pl-PL" sz="1800" dirty="0">
                <a:solidFill>
                  <a:schemeClr val="tx1">
                    <a:lumMod val="75000"/>
                    <a:lumOff val="25000"/>
                  </a:schemeClr>
                </a:solidFill>
              </a:rPr>
              <a:t>Brak podpisu przewodniczącego na protokole z rozprawy głównej sprawia, że nie posiada on wartości dokumentu procesowego (wyr. SN z 9.7.1986 r., V KRN 266/86</a:t>
            </a:r>
            <a:r>
              <a:rPr lang="pl-PL" sz="1800" dirty="0" smtClean="0">
                <a:solidFill>
                  <a:schemeClr val="tx1">
                    <a:lumMod val="75000"/>
                    <a:lumOff val="25000"/>
                  </a:schemeClr>
                </a:solidFill>
              </a:rPr>
              <a:t>,) </a:t>
            </a:r>
            <a:r>
              <a:rPr lang="pl-PL" sz="1800" dirty="0">
                <a:solidFill>
                  <a:schemeClr val="tx1">
                    <a:lumMod val="75000"/>
                    <a:lumOff val="25000"/>
                  </a:schemeClr>
                </a:solidFill>
              </a:rPr>
              <a:t>i skutkuje niedopuszczalnością odczytania takiego protokołu na rozprawie. Jeżeli z okoliczności sprawy wynika w sposób niewątpliwy, iż dana czynność została przeprowadzona zgodnie z wymaganiami prawa, oczywiste uchybienie, jakim jest niepodpisanie protokołu z dokonania tej czynności, nie może wywierać wpływu na skuteczność tej czynności (post. SN z 9.3.2005 r., III KK </a:t>
            </a:r>
            <a:r>
              <a:rPr lang="pl-PL" sz="1800" dirty="0" smtClean="0">
                <a:solidFill>
                  <a:schemeClr val="tx1">
                    <a:lumMod val="75000"/>
                    <a:lumOff val="25000"/>
                  </a:schemeClr>
                </a:solidFill>
              </a:rPr>
              <a:t>173/04). </a:t>
            </a:r>
          </a:p>
          <a:p>
            <a:pPr marL="0" indent="0">
              <a:buNone/>
            </a:pPr>
            <a:endParaRPr lang="pl-PL" sz="1800" dirty="0" smtClean="0">
              <a:solidFill>
                <a:schemeClr val="tx1">
                  <a:lumMod val="75000"/>
                  <a:lumOff val="25000"/>
                </a:schemeClr>
              </a:solidFill>
            </a:endParaRPr>
          </a:p>
          <a:p>
            <a:r>
              <a:rPr lang="pl-PL" sz="1800" b="1" u="sng" dirty="0" smtClean="0">
                <a:solidFill>
                  <a:srgbClr val="C00000"/>
                </a:solidFill>
              </a:rPr>
              <a:t>Osoba biorąca udział w czynności </a:t>
            </a:r>
            <a:r>
              <a:rPr lang="pl-PL" sz="2800" b="1" u="sng" dirty="0" smtClean="0">
                <a:solidFill>
                  <a:srgbClr val="C00000"/>
                </a:solidFill>
              </a:rPr>
              <a:t>nie podpisuje </a:t>
            </a:r>
            <a:r>
              <a:rPr lang="pl-PL" sz="1800" b="1" u="sng" dirty="0" smtClean="0">
                <a:solidFill>
                  <a:srgbClr val="C00000"/>
                </a:solidFill>
              </a:rPr>
              <a:t>protokołu</a:t>
            </a:r>
          </a:p>
          <a:p>
            <a:pPr marL="0" indent="0">
              <a:buFont typeface="Arial" pitchFamily="34" charset="0"/>
              <a:buNone/>
            </a:pPr>
            <a:endParaRPr lang="pl-PL" sz="1600" dirty="0"/>
          </a:p>
        </p:txBody>
      </p:sp>
    </p:spTree>
    <p:extLst>
      <p:ext uri="{BB962C8B-B14F-4D97-AF65-F5344CB8AC3E}">
        <p14:creationId xmlns:p14="http://schemas.microsoft.com/office/powerpoint/2010/main" val="16424546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620688"/>
          </a:xfrm>
        </p:spPr>
        <p:txBody>
          <a:bodyPr>
            <a:normAutofit fontScale="90000"/>
          </a:bodyPr>
          <a:lstStyle/>
          <a:p>
            <a:r>
              <a:rPr lang="pl-PL" sz="4400" dirty="0" smtClean="0"/>
              <a:t>Sprostowanie protokołu</a:t>
            </a:r>
            <a:endParaRPr lang="pl-PL" sz="4400" dirty="0"/>
          </a:p>
        </p:txBody>
      </p:sp>
      <p:sp>
        <p:nvSpPr>
          <p:cNvPr id="3" name="Symbol zastępczy zawartości 2"/>
          <p:cNvSpPr>
            <a:spLocks noGrp="1"/>
          </p:cNvSpPr>
          <p:nvPr>
            <p:ph idx="1"/>
          </p:nvPr>
        </p:nvSpPr>
        <p:spPr>
          <a:xfrm>
            <a:off x="0" y="692696"/>
            <a:ext cx="9144000" cy="6048672"/>
          </a:xfrm>
        </p:spPr>
        <p:txBody>
          <a:bodyPr>
            <a:normAutofit/>
          </a:bodyPr>
          <a:lstStyle/>
          <a:p>
            <a:r>
              <a:rPr lang="pl-PL" sz="1400" dirty="0" smtClean="0">
                <a:solidFill>
                  <a:schemeClr val="tx1">
                    <a:lumMod val="75000"/>
                    <a:lumOff val="25000"/>
                  </a:schemeClr>
                </a:solidFill>
              </a:rPr>
              <a:t>Art.151 § 1 - Skreślenia </a:t>
            </a:r>
            <a:r>
              <a:rPr lang="pl-PL" sz="1400" dirty="0">
                <a:solidFill>
                  <a:schemeClr val="tx1">
                    <a:lumMod val="75000"/>
                    <a:lumOff val="25000"/>
                  </a:schemeClr>
                </a:solidFill>
              </a:rPr>
              <a:t>oraz poprawki i uzupełnienia poczynione w protokole wymagają omówienia podpisanego przez osoby podpisujące </a:t>
            </a:r>
            <a:r>
              <a:rPr lang="pl-PL" sz="1400" dirty="0" smtClean="0">
                <a:solidFill>
                  <a:schemeClr val="tx1">
                    <a:lumMod val="75000"/>
                    <a:lumOff val="25000"/>
                  </a:schemeClr>
                </a:solidFill>
              </a:rPr>
              <a:t>protokół.</a:t>
            </a:r>
            <a:endParaRPr lang="pl-PL" sz="1400" dirty="0">
              <a:solidFill>
                <a:schemeClr val="tx1">
                  <a:lumMod val="75000"/>
                  <a:lumOff val="25000"/>
                </a:schemeClr>
              </a:solidFill>
            </a:endParaRPr>
          </a:p>
          <a:p>
            <a:r>
              <a:rPr lang="pl-PL" sz="1400" dirty="0">
                <a:solidFill>
                  <a:schemeClr val="tx1">
                    <a:lumMod val="75000"/>
                    <a:lumOff val="25000"/>
                  </a:schemeClr>
                </a:solidFill>
              </a:rPr>
              <a:t>Art. 152 </a:t>
            </a:r>
            <a:r>
              <a:rPr lang="pl-PL" sz="1400" dirty="0" smtClean="0">
                <a:solidFill>
                  <a:schemeClr val="tx1">
                    <a:lumMod val="75000"/>
                    <a:lumOff val="25000"/>
                  </a:schemeClr>
                </a:solidFill>
              </a:rPr>
              <a:t>- </a:t>
            </a:r>
            <a:r>
              <a:rPr lang="pl-PL" sz="1400" b="1" dirty="0" smtClean="0">
                <a:solidFill>
                  <a:schemeClr val="tx1">
                    <a:lumMod val="75000"/>
                    <a:lumOff val="25000"/>
                  </a:schemeClr>
                </a:solidFill>
              </a:rPr>
              <a:t>Strony </a:t>
            </a:r>
            <a:r>
              <a:rPr lang="pl-PL" sz="1400" b="1" dirty="0">
                <a:solidFill>
                  <a:schemeClr val="tx1">
                    <a:lumMod val="75000"/>
                    <a:lumOff val="25000"/>
                  </a:schemeClr>
                </a:solidFill>
              </a:rPr>
              <a:t>oraz osoby mające w tym interes prawny </a:t>
            </a:r>
            <a:r>
              <a:rPr lang="pl-PL" sz="1400" dirty="0">
                <a:solidFill>
                  <a:schemeClr val="tx1">
                    <a:lumMod val="75000"/>
                    <a:lumOff val="25000"/>
                  </a:schemeClr>
                </a:solidFill>
              </a:rPr>
              <a:t>mogą złożyć </a:t>
            </a:r>
            <a:r>
              <a:rPr lang="pl-PL" sz="1400" b="1" dirty="0">
                <a:solidFill>
                  <a:srgbClr val="0070C0"/>
                </a:solidFill>
              </a:rPr>
              <a:t>wniosek o sprostowanie protokołu rozprawy i posiedzenia</a:t>
            </a:r>
            <a:r>
              <a:rPr lang="pl-PL" sz="1400" dirty="0">
                <a:solidFill>
                  <a:schemeClr val="tx1">
                    <a:lumMod val="75000"/>
                    <a:lumOff val="25000"/>
                  </a:schemeClr>
                </a:solidFill>
              </a:rPr>
              <a:t>, wskazując na nieścisłości i opuszczenia. </a:t>
            </a:r>
            <a:r>
              <a:rPr lang="pl-PL" sz="1400" b="1" dirty="0" smtClean="0">
                <a:solidFill>
                  <a:srgbClr val="C00000"/>
                </a:solidFill>
              </a:rPr>
              <a:t>Sprostowanie nie następuje zatem z urzędu. </a:t>
            </a:r>
            <a:r>
              <a:rPr lang="pl-PL" sz="1400" dirty="0" smtClean="0">
                <a:solidFill>
                  <a:schemeClr val="tx1">
                    <a:lumMod val="75000"/>
                    <a:lumOff val="25000"/>
                  </a:schemeClr>
                </a:solidFill>
              </a:rPr>
              <a:t>Sprostowanie </a:t>
            </a:r>
            <a:r>
              <a:rPr lang="pl-PL" sz="1400" dirty="0">
                <a:solidFill>
                  <a:schemeClr val="tx1">
                    <a:lumMod val="75000"/>
                    <a:lumOff val="25000"/>
                  </a:schemeClr>
                </a:solidFill>
              </a:rPr>
              <a:t>"innych" protokołów niż z rozprawy i posiedzenia następuje w trybie składania zarzutów (art. 150 § 2</a:t>
            </a:r>
            <a:r>
              <a:rPr lang="pl-PL" sz="1400" dirty="0" smtClean="0">
                <a:solidFill>
                  <a:schemeClr val="tx1">
                    <a:lumMod val="75000"/>
                    <a:lumOff val="25000"/>
                  </a:schemeClr>
                </a:solidFill>
              </a:rPr>
              <a:t>).</a:t>
            </a:r>
          </a:p>
          <a:p>
            <a:r>
              <a:rPr lang="pl-PL" sz="1400" dirty="0">
                <a:solidFill>
                  <a:schemeClr val="tx1">
                    <a:lumMod val="75000"/>
                    <a:lumOff val="25000"/>
                  </a:schemeClr>
                </a:solidFill>
              </a:rPr>
              <a:t>Zasadne jest twierdzenie, że wniosek o sprostowanie protokołu powinien być złożony, </a:t>
            </a:r>
            <a:r>
              <a:rPr lang="pl-PL" sz="1400" dirty="0" smtClean="0">
                <a:solidFill>
                  <a:schemeClr val="tx1">
                    <a:lumMod val="75000"/>
                    <a:lumOff val="25000"/>
                  </a:schemeClr>
                </a:solidFill>
              </a:rPr>
              <a:t>gdy:</a:t>
            </a:r>
          </a:p>
          <a:p>
            <a:pPr marL="400050" lvl="1" indent="0">
              <a:buNone/>
            </a:pPr>
            <a:r>
              <a:rPr lang="pl-PL" sz="1400" dirty="0" smtClean="0">
                <a:solidFill>
                  <a:schemeClr val="tx1">
                    <a:lumMod val="75000"/>
                    <a:lumOff val="25000"/>
                  </a:schemeClr>
                </a:solidFill>
              </a:rPr>
              <a:t>1</a:t>
            </a:r>
            <a:r>
              <a:rPr lang="pl-PL" sz="1400" dirty="0">
                <a:solidFill>
                  <a:schemeClr val="tx1">
                    <a:lumMod val="75000"/>
                    <a:lumOff val="25000"/>
                  </a:schemeClr>
                </a:solidFill>
              </a:rPr>
              <a:t>) uczestnik protokołowanej czynności nie był w stanie sprostować wiernego zapisu w trakcie przebiegu czynności (art. 148 § 2, art. 150 § 2);</a:t>
            </a:r>
          </a:p>
          <a:p>
            <a:pPr marL="400050" lvl="1" indent="0">
              <a:buNone/>
            </a:pPr>
            <a:r>
              <a:rPr lang="pl-PL" sz="1400" dirty="0" smtClean="0">
                <a:solidFill>
                  <a:schemeClr val="tx1">
                    <a:lumMod val="75000"/>
                    <a:lumOff val="25000"/>
                  </a:schemeClr>
                </a:solidFill>
              </a:rPr>
              <a:t>2</a:t>
            </a:r>
            <a:r>
              <a:rPr lang="pl-PL" sz="1400" dirty="0">
                <a:solidFill>
                  <a:schemeClr val="tx1">
                    <a:lumMod val="75000"/>
                    <a:lumOff val="25000"/>
                  </a:schemeClr>
                </a:solidFill>
              </a:rPr>
              <a:t>) nieścisłość została dostrzeżona po podpisaniu protokołu </a:t>
            </a:r>
            <a:endParaRPr lang="pl-PL" sz="1400" dirty="0" smtClean="0">
              <a:solidFill>
                <a:schemeClr val="tx1">
                  <a:lumMod val="75000"/>
                  <a:lumOff val="25000"/>
                </a:schemeClr>
              </a:solidFill>
            </a:endParaRPr>
          </a:p>
          <a:p>
            <a:pPr marL="285750"/>
            <a:r>
              <a:rPr lang="pl-PL" sz="1400" b="1" dirty="0" smtClean="0">
                <a:solidFill>
                  <a:schemeClr val="tx1">
                    <a:lumMod val="75000"/>
                    <a:lumOff val="25000"/>
                  </a:schemeClr>
                </a:solidFill>
              </a:rPr>
              <a:t>Wniosek taki należy złożyć </a:t>
            </a:r>
            <a:r>
              <a:rPr lang="pl-PL" sz="1400" b="1" u="sng" dirty="0" smtClean="0">
                <a:solidFill>
                  <a:schemeClr val="tx1">
                    <a:lumMod val="75000"/>
                    <a:lumOff val="25000"/>
                  </a:schemeClr>
                </a:solidFill>
              </a:rPr>
              <a:t>w terminie prekluzyjnym </a:t>
            </a:r>
            <a:r>
              <a:rPr lang="pl-PL" sz="1400" dirty="0" smtClean="0">
                <a:solidFill>
                  <a:schemeClr val="tx1">
                    <a:lumMod val="75000"/>
                    <a:lumOff val="25000"/>
                  </a:schemeClr>
                </a:solidFill>
              </a:rPr>
              <a:t>– do momentu wysłaniu </a:t>
            </a:r>
            <a:r>
              <a:rPr lang="pl-PL" sz="1400" dirty="0">
                <a:solidFill>
                  <a:schemeClr val="tx1">
                    <a:lumMod val="75000"/>
                    <a:lumOff val="25000"/>
                  </a:schemeClr>
                </a:solidFill>
              </a:rPr>
              <a:t>akt sprawy </a:t>
            </a:r>
            <a:r>
              <a:rPr lang="pl-PL" sz="1400" dirty="0" smtClean="0">
                <a:solidFill>
                  <a:schemeClr val="tx1">
                    <a:lumMod val="75000"/>
                    <a:lumOff val="25000"/>
                  </a:schemeClr>
                </a:solidFill>
              </a:rPr>
              <a:t>do wyższej instancji, pod rygorem pozostawienie wniosku bez rozpoznania (art. 153 </a:t>
            </a:r>
            <a:r>
              <a:rPr lang="pl-PL" sz="1400" dirty="0" smtClean="0"/>
              <a:t>§4)</a:t>
            </a:r>
            <a:endParaRPr lang="pl-PL" sz="1400" dirty="0" smtClean="0">
              <a:solidFill>
                <a:schemeClr val="tx1">
                  <a:lumMod val="75000"/>
                  <a:lumOff val="25000"/>
                </a:schemeClr>
              </a:solidFill>
            </a:endParaRPr>
          </a:p>
          <a:p>
            <a:pPr marL="285750"/>
            <a:r>
              <a:rPr lang="pl-PL" sz="1400" dirty="0">
                <a:solidFill>
                  <a:schemeClr val="tx1">
                    <a:lumMod val="75000"/>
                    <a:lumOff val="25000"/>
                  </a:schemeClr>
                </a:solidFill>
              </a:rPr>
              <a:t>Przewodniczący po wysłuchaniu protokolanta może przychylić się do wniosku i wydać zarządzenie o sprostowaniu protokołu. W razie braku podstawy do sprostowania sąd w składzie, który rozpoznawał sprawę, po wysłuchaniu protokolanta wydaje postanowienie o odmowie sprostowania. O odmowie sprostowania zawiadamia się osobę, która zgłosiła wniosek o sprostowanie (art. 155 § 1). Postanowienie o odmowie sprostowania protokołu nie podlega </a:t>
            </a:r>
            <a:r>
              <a:rPr lang="pl-PL" sz="1400" dirty="0" smtClean="0">
                <a:solidFill>
                  <a:schemeClr val="tx1">
                    <a:lumMod val="75000"/>
                    <a:lumOff val="25000"/>
                  </a:schemeClr>
                </a:solidFill>
              </a:rPr>
              <a:t>zaskarżeniu.</a:t>
            </a:r>
          </a:p>
          <a:p>
            <a:pPr marL="285750"/>
            <a:r>
              <a:rPr lang="pl-PL" sz="1400" dirty="0">
                <a:solidFill>
                  <a:schemeClr val="tx1">
                    <a:lumMod val="75000"/>
                    <a:lumOff val="25000"/>
                  </a:schemeClr>
                </a:solidFill>
              </a:rPr>
              <a:t>Jeżeli nie można utworzyć tego samego składu sądu, postanowienie nie zapada, a poszczególni jego członkowie oraz protokolant składają do akt sprawy oświadczenie co do zasadności </a:t>
            </a:r>
            <a:r>
              <a:rPr lang="pl-PL" sz="1400" dirty="0" smtClean="0">
                <a:solidFill>
                  <a:schemeClr val="tx1">
                    <a:lumMod val="75000"/>
                    <a:lumOff val="25000"/>
                  </a:schemeClr>
                </a:solidFill>
              </a:rPr>
              <a:t>wniosku. Oświadczenie </a:t>
            </a:r>
            <a:r>
              <a:rPr lang="pl-PL" sz="1400" dirty="0">
                <a:solidFill>
                  <a:schemeClr val="tx1">
                    <a:lumMod val="75000"/>
                    <a:lumOff val="25000"/>
                  </a:schemeClr>
                </a:solidFill>
              </a:rPr>
              <a:t>to ma znaczenie dla oceny czynności protokołowanej na dalszym etapie </a:t>
            </a:r>
            <a:r>
              <a:rPr lang="pl-PL" sz="1400" dirty="0" smtClean="0">
                <a:solidFill>
                  <a:schemeClr val="tx1">
                    <a:lumMod val="75000"/>
                    <a:lumOff val="25000"/>
                  </a:schemeClr>
                </a:solidFill>
              </a:rPr>
              <a:t>postępowania</a:t>
            </a:r>
          </a:p>
          <a:p>
            <a:pPr marL="285750"/>
            <a:r>
              <a:rPr lang="pl-PL" sz="1400" b="1" dirty="0" smtClean="0">
                <a:solidFill>
                  <a:schemeClr val="tx1">
                    <a:lumMod val="75000"/>
                    <a:lumOff val="25000"/>
                  </a:schemeClr>
                </a:solidFill>
              </a:rPr>
              <a:t>Sprostowanie </a:t>
            </a:r>
            <a:r>
              <a:rPr lang="pl-PL" sz="1400" b="1" dirty="0">
                <a:solidFill>
                  <a:schemeClr val="tx1">
                    <a:lumMod val="75000"/>
                    <a:lumOff val="25000"/>
                  </a:schemeClr>
                </a:solidFill>
              </a:rPr>
              <a:t>oczywistych omyłek pisarskich lub rachunkowych </a:t>
            </a:r>
            <a:r>
              <a:rPr lang="pl-PL" sz="1400" dirty="0">
                <a:solidFill>
                  <a:schemeClr val="tx1">
                    <a:lumMod val="75000"/>
                    <a:lumOff val="25000"/>
                  </a:schemeClr>
                </a:solidFill>
              </a:rPr>
              <a:t>w protokole może nastąpić </a:t>
            </a:r>
            <a:r>
              <a:rPr lang="pl-PL" sz="1400" b="1" dirty="0">
                <a:solidFill>
                  <a:srgbClr val="00B050"/>
                </a:solidFill>
              </a:rPr>
              <a:t>na wniosek lub z urzędu w każdym </a:t>
            </a:r>
            <a:r>
              <a:rPr lang="pl-PL" sz="1400" b="1" dirty="0" smtClean="0">
                <a:solidFill>
                  <a:srgbClr val="00B050"/>
                </a:solidFill>
              </a:rPr>
              <a:t>czasie </a:t>
            </a:r>
            <a:r>
              <a:rPr lang="pl-PL" sz="1400" dirty="0" smtClean="0">
                <a:solidFill>
                  <a:schemeClr val="tx1">
                    <a:lumMod val="75000"/>
                    <a:lumOff val="25000"/>
                  </a:schemeClr>
                </a:solidFill>
              </a:rPr>
              <a:t>(art. </a:t>
            </a:r>
            <a:r>
              <a:rPr lang="pl-PL" sz="1400" dirty="0">
                <a:solidFill>
                  <a:schemeClr val="tx1">
                    <a:lumMod val="75000"/>
                    <a:lumOff val="25000"/>
                  </a:schemeClr>
                </a:solidFill>
              </a:rPr>
              <a:t>154). Przez pojęcie oczywistych omyłek pisarskich lub rachunkowych należy rozumieć tylko takie omyłki, które nie dotyczą materialnej treści orzeczenia i które są przy tym oczywiste, tj. w danym kontekście są już widoczne na pierwszy rzut oka. Można się pomylić w oznaczeniu sądu, sygnatury akt, błędnie oznaczyć numerację artykułu ustawy czy pomylić imiona </a:t>
            </a:r>
          </a:p>
        </p:txBody>
      </p:sp>
    </p:spTree>
    <p:extLst>
      <p:ext uri="{BB962C8B-B14F-4D97-AF65-F5344CB8AC3E}">
        <p14:creationId xmlns:p14="http://schemas.microsoft.com/office/powerpoint/2010/main" val="683853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08720"/>
          </a:xfrm>
        </p:spPr>
        <p:txBody>
          <a:bodyPr/>
          <a:lstStyle/>
          <a:p>
            <a:r>
              <a:rPr lang="pl-PL" dirty="0" smtClean="0"/>
              <a:t>Stenogramy</a:t>
            </a:r>
            <a:endParaRPr lang="pl-PL" dirty="0"/>
          </a:p>
        </p:txBody>
      </p:sp>
      <p:sp>
        <p:nvSpPr>
          <p:cNvPr id="3" name="Symbol zastępczy zawartości 2"/>
          <p:cNvSpPr>
            <a:spLocks noGrp="1"/>
          </p:cNvSpPr>
          <p:nvPr>
            <p:ph idx="1"/>
          </p:nvPr>
        </p:nvSpPr>
        <p:spPr>
          <a:xfrm>
            <a:off x="457200" y="1052736"/>
            <a:ext cx="8229600" cy="5073429"/>
          </a:xfrm>
        </p:spPr>
        <p:txBody>
          <a:bodyPr>
            <a:normAutofit/>
          </a:bodyPr>
          <a:lstStyle/>
          <a:p>
            <a:r>
              <a:rPr lang="pl-PL" sz="1800" dirty="0" smtClean="0">
                <a:solidFill>
                  <a:schemeClr val="tx1">
                    <a:lumMod val="75000"/>
                    <a:lumOff val="25000"/>
                  </a:schemeClr>
                </a:solidFill>
              </a:rPr>
              <a:t>Stenogram to wykorzystywany przez stenografa system znaków, kodów, pozwalający na szybkie oraz dokładne utrwalenie treści wypowiedzi. Wymaga on następczego przełożenia na pismo zwykłe przez stenografa, przy czym czyni on wzmiankę, jakim posługiwał się systemem.</a:t>
            </a:r>
          </a:p>
          <a:p>
            <a:endParaRPr lang="pl-PL" sz="1800" dirty="0" smtClean="0">
              <a:solidFill>
                <a:schemeClr val="tx1">
                  <a:lumMod val="75000"/>
                  <a:lumOff val="25000"/>
                </a:schemeClr>
              </a:solidFill>
            </a:endParaRPr>
          </a:p>
          <a:p>
            <a:r>
              <a:rPr lang="pl-PL" sz="1800" dirty="0">
                <a:solidFill>
                  <a:schemeClr val="tx1">
                    <a:lumMod val="75000"/>
                    <a:lumOff val="25000"/>
                  </a:schemeClr>
                </a:solidFill>
              </a:rPr>
              <a:t>Jeżeli czynność procesową utrwala się za pomocą stenogramu, protokół można ograniczyć do zapisu najbardziej istotnych oświadczeń osób biorących w niej </a:t>
            </a:r>
            <a:r>
              <a:rPr lang="pl-PL" sz="1800" dirty="0" smtClean="0">
                <a:solidFill>
                  <a:schemeClr val="tx1">
                    <a:lumMod val="75000"/>
                    <a:lumOff val="25000"/>
                  </a:schemeClr>
                </a:solidFill>
              </a:rPr>
              <a:t>udział (art. 145 k.p.k.). </a:t>
            </a:r>
          </a:p>
          <a:p>
            <a:endParaRPr lang="pl-PL" sz="1800" dirty="0">
              <a:solidFill>
                <a:schemeClr val="tx1">
                  <a:lumMod val="75000"/>
                  <a:lumOff val="25000"/>
                </a:schemeClr>
              </a:solidFill>
            </a:endParaRPr>
          </a:p>
          <a:p>
            <a:r>
              <a:rPr lang="pl-PL" sz="1800" dirty="0" smtClean="0">
                <a:solidFill>
                  <a:schemeClr val="tx1">
                    <a:lumMod val="75000"/>
                    <a:lumOff val="25000"/>
                  </a:schemeClr>
                </a:solidFill>
              </a:rPr>
              <a:t>Jak widać stenogram nigdy nie występuje samodzielnie w oderwaniu </a:t>
            </a:r>
            <a:r>
              <a:rPr lang="pl-PL" sz="1800" dirty="0">
                <a:solidFill>
                  <a:schemeClr val="tx1">
                    <a:lumMod val="75000"/>
                    <a:lumOff val="25000"/>
                  </a:schemeClr>
                </a:solidFill>
              </a:rPr>
              <a:t>od </a:t>
            </a:r>
            <a:r>
              <a:rPr lang="pl-PL" sz="1800" dirty="0" smtClean="0">
                <a:solidFill>
                  <a:schemeClr val="tx1">
                    <a:lumMod val="75000"/>
                    <a:lumOff val="25000"/>
                  </a:schemeClr>
                </a:solidFill>
              </a:rPr>
              <a:t>protokołu - </a:t>
            </a:r>
            <a:r>
              <a:rPr lang="pl-PL" sz="1800" b="1" dirty="0" smtClean="0">
                <a:solidFill>
                  <a:schemeClr val="tx1">
                    <a:lumMod val="75000"/>
                    <a:lumOff val="25000"/>
                  </a:schemeClr>
                </a:solidFill>
              </a:rPr>
              <a:t>stenogram </a:t>
            </a:r>
            <a:r>
              <a:rPr lang="pl-PL" sz="1800" b="1" dirty="0">
                <a:solidFill>
                  <a:schemeClr val="tx1">
                    <a:lumMod val="75000"/>
                    <a:lumOff val="25000"/>
                  </a:schemeClr>
                </a:solidFill>
              </a:rPr>
              <a:t>dołącza </a:t>
            </a:r>
            <a:r>
              <a:rPr lang="pl-PL" sz="1800" b="1" dirty="0" smtClean="0">
                <a:solidFill>
                  <a:schemeClr val="tx1">
                    <a:lumMod val="75000"/>
                    <a:lumOff val="25000"/>
                  </a:schemeClr>
                </a:solidFill>
              </a:rPr>
              <a:t>się do </a:t>
            </a:r>
            <a:r>
              <a:rPr lang="pl-PL" sz="1800" b="1" dirty="0">
                <a:solidFill>
                  <a:schemeClr val="tx1">
                    <a:lumMod val="75000"/>
                    <a:lumOff val="25000"/>
                  </a:schemeClr>
                </a:solidFill>
              </a:rPr>
              <a:t>protokołu. </a:t>
            </a:r>
            <a:r>
              <a:rPr lang="pl-PL" sz="1800" dirty="0">
                <a:solidFill>
                  <a:schemeClr val="tx1">
                    <a:lumMod val="75000"/>
                    <a:lumOff val="25000"/>
                  </a:schemeClr>
                </a:solidFill>
              </a:rPr>
              <a:t>Pierwopis stenogramu oraz jego przekład stają się załącznikami do protokołu - zwykłego lub uproszczonego </a:t>
            </a:r>
            <a:r>
              <a:rPr lang="pl-PL" sz="1800" dirty="0" smtClean="0">
                <a:solidFill>
                  <a:schemeClr val="tx1">
                    <a:lumMod val="75000"/>
                    <a:lumOff val="25000"/>
                  </a:schemeClr>
                </a:solidFill>
              </a:rPr>
              <a:t>.</a:t>
            </a:r>
          </a:p>
          <a:p>
            <a:endParaRPr lang="pl-PL" sz="1800" dirty="0" smtClean="0">
              <a:solidFill>
                <a:schemeClr val="tx1">
                  <a:lumMod val="75000"/>
                  <a:lumOff val="25000"/>
                </a:schemeClr>
              </a:solidFill>
            </a:endParaRPr>
          </a:p>
          <a:p>
            <a:r>
              <a:rPr lang="pl-PL" sz="1800" dirty="0">
                <a:solidFill>
                  <a:schemeClr val="tx1">
                    <a:lumMod val="75000"/>
                    <a:lumOff val="25000"/>
                  </a:schemeClr>
                </a:solidFill>
              </a:rPr>
              <a:t> Ustawa procesowa, w celu zapewnienia bezstronności, rozciąga na stenografa instytucję wyłączenia z tych samych powodów co sędzia (art. 146 § 1).</a:t>
            </a:r>
          </a:p>
        </p:txBody>
      </p:sp>
    </p:spTree>
    <p:extLst>
      <p:ext uri="{BB962C8B-B14F-4D97-AF65-F5344CB8AC3E}">
        <p14:creationId xmlns:p14="http://schemas.microsoft.com/office/powerpoint/2010/main" val="1898031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64704"/>
          </a:xfrm>
        </p:spPr>
        <p:txBody>
          <a:bodyPr/>
          <a:lstStyle/>
          <a:p>
            <a:r>
              <a:rPr lang="pl-PL" sz="4400" dirty="0" smtClean="0"/>
              <a:t>Rejestracja dźwięku i obrazu</a:t>
            </a:r>
            <a:endParaRPr lang="pl-PL" sz="4400" dirty="0"/>
          </a:p>
        </p:txBody>
      </p:sp>
      <p:sp>
        <p:nvSpPr>
          <p:cNvPr id="3" name="Symbol zastępczy zawartości 2"/>
          <p:cNvSpPr>
            <a:spLocks noGrp="1"/>
          </p:cNvSpPr>
          <p:nvPr>
            <p:ph idx="1"/>
          </p:nvPr>
        </p:nvSpPr>
        <p:spPr>
          <a:xfrm>
            <a:off x="0" y="692696"/>
            <a:ext cx="9144000" cy="6048672"/>
          </a:xfrm>
        </p:spPr>
        <p:txBody>
          <a:bodyPr>
            <a:normAutofit/>
          </a:bodyPr>
          <a:lstStyle/>
          <a:p>
            <a:r>
              <a:rPr lang="pl-PL" sz="1400" dirty="0">
                <a:solidFill>
                  <a:schemeClr val="tx1">
                    <a:lumMod val="75000"/>
                    <a:lumOff val="25000"/>
                  </a:schemeClr>
                </a:solidFill>
              </a:rPr>
              <a:t>Przebieg czynności protokołowanych może być utrwalony ponadto </a:t>
            </a:r>
            <a:r>
              <a:rPr lang="pl-PL" sz="1400" b="1" dirty="0">
                <a:solidFill>
                  <a:schemeClr val="tx1">
                    <a:lumMod val="75000"/>
                    <a:lumOff val="25000"/>
                  </a:schemeClr>
                </a:solidFill>
              </a:rPr>
              <a:t>za pomocą urządzenia rejestrującego obraz lub dźwięk</a:t>
            </a:r>
            <a:r>
              <a:rPr lang="pl-PL" sz="1400" dirty="0">
                <a:solidFill>
                  <a:schemeClr val="tx1">
                    <a:lumMod val="75000"/>
                    <a:lumOff val="25000"/>
                  </a:schemeClr>
                </a:solidFill>
              </a:rPr>
              <a:t>, o czym należy przed uruchomieniem urządzenia uprzedzić osoby uczestniczące w </a:t>
            </a:r>
            <a:r>
              <a:rPr lang="pl-PL" sz="1400" dirty="0" smtClean="0">
                <a:solidFill>
                  <a:schemeClr val="tx1">
                    <a:lumMod val="75000"/>
                    <a:lumOff val="25000"/>
                  </a:schemeClr>
                </a:solidFill>
              </a:rPr>
              <a:t>czynności (art. 147). </a:t>
            </a:r>
          </a:p>
          <a:p>
            <a:r>
              <a:rPr lang="pl-PL" sz="1400" dirty="0">
                <a:solidFill>
                  <a:schemeClr val="tx1">
                    <a:lumMod val="75000"/>
                    <a:lumOff val="25000"/>
                  </a:schemeClr>
                </a:solidFill>
              </a:rPr>
              <a:t>Zapis magnetyczny lub wideomagnetyczny </a:t>
            </a:r>
            <a:r>
              <a:rPr lang="pl-PL" sz="1400" b="1" dirty="0">
                <a:solidFill>
                  <a:schemeClr val="tx1">
                    <a:lumMod val="75000"/>
                    <a:lumOff val="25000"/>
                  </a:schemeClr>
                </a:solidFill>
              </a:rPr>
              <a:t>nie zastępuje protokołu</a:t>
            </a:r>
            <a:r>
              <a:rPr lang="pl-PL" sz="1400" dirty="0">
                <a:solidFill>
                  <a:schemeClr val="tx1">
                    <a:lumMod val="75000"/>
                    <a:lumOff val="25000"/>
                  </a:schemeClr>
                </a:solidFill>
              </a:rPr>
              <a:t>, </a:t>
            </a:r>
            <a:r>
              <a:rPr lang="pl-PL" sz="1400" b="1" dirty="0">
                <a:solidFill>
                  <a:schemeClr val="tx1">
                    <a:lumMod val="75000"/>
                    <a:lumOff val="25000"/>
                  </a:schemeClr>
                </a:solidFill>
              </a:rPr>
              <a:t>lecz występuje obok niego</a:t>
            </a:r>
            <a:r>
              <a:rPr lang="pl-PL" sz="1400" dirty="0">
                <a:solidFill>
                  <a:schemeClr val="tx1">
                    <a:lumMod val="75000"/>
                    <a:lumOff val="25000"/>
                  </a:schemeClr>
                </a:solidFill>
              </a:rPr>
              <a:t>. Zarówno teoria, jak i orzecznictwo sądowe za podstawę i obligatoryjną formę utrwalania czynności procesowych uznają pisemny protokół. Natomiast utrwalony dźwięk lub obraz spełnia jedynie rolę pomocniczą, akcesoryjną, a przede wszystkim </a:t>
            </a:r>
            <a:r>
              <a:rPr lang="pl-PL" sz="1400" dirty="0" smtClean="0">
                <a:solidFill>
                  <a:schemeClr val="tx1">
                    <a:lumMod val="75000"/>
                    <a:lumOff val="25000"/>
                  </a:schemeClr>
                </a:solidFill>
              </a:rPr>
              <a:t>kontrolną.</a:t>
            </a:r>
            <a:endParaRPr lang="pl-PL" sz="1400" dirty="0" smtClean="0">
              <a:solidFill>
                <a:schemeClr val="tx1">
                  <a:lumMod val="75000"/>
                  <a:lumOff val="25000"/>
                </a:schemeClr>
              </a:solidFill>
            </a:endParaRPr>
          </a:p>
          <a:p>
            <a:r>
              <a:rPr lang="pl-PL" sz="1400" dirty="0">
                <a:solidFill>
                  <a:schemeClr val="tx1">
                    <a:lumMod val="75000"/>
                    <a:lumOff val="25000"/>
                  </a:schemeClr>
                </a:solidFill>
              </a:rPr>
              <a:t>Wartość mechanicznego zapisu na taśmie magnetofonowej wyjaśnień oskarżonego polega na tym, że w tej formie zapisu utrwalane są własne sformułowania i wypowiedzi oskarżonego, niewystylizowane przez inną osobę (protokołującą). Pozwala to na gruntowniejszą ocenę spontaniczności składanych </a:t>
            </a:r>
            <a:r>
              <a:rPr lang="pl-PL" sz="1400" dirty="0" smtClean="0">
                <a:solidFill>
                  <a:schemeClr val="tx1">
                    <a:lumMod val="75000"/>
                    <a:lumOff val="25000"/>
                  </a:schemeClr>
                </a:solidFill>
              </a:rPr>
              <a:t>wyjaśnień</a:t>
            </a:r>
          </a:p>
          <a:p>
            <a:r>
              <a:rPr lang="pl-PL" sz="1400" dirty="0" smtClean="0">
                <a:solidFill>
                  <a:schemeClr val="tx1">
                    <a:lumMod val="75000"/>
                    <a:lumOff val="25000"/>
                  </a:schemeClr>
                </a:solidFill>
              </a:rPr>
              <a:t>W </a:t>
            </a:r>
            <a:r>
              <a:rPr lang="pl-PL" sz="1400" dirty="0">
                <a:solidFill>
                  <a:schemeClr val="tx1">
                    <a:lumMod val="75000"/>
                    <a:lumOff val="25000"/>
                  </a:schemeClr>
                </a:solidFill>
              </a:rPr>
              <a:t>obowiązującym stanie prawnym </a:t>
            </a:r>
            <a:r>
              <a:rPr lang="pl-PL" sz="1400" b="1" dirty="0">
                <a:solidFill>
                  <a:srgbClr val="00B050"/>
                </a:solidFill>
              </a:rPr>
              <a:t>obligatoryjne</a:t>
            </a:r>
            <a:r>
              <a:rPr lang="pl-PL" sz="1400" b="1" dirty="0">
                <a:solidFill>
                  <a:schemeClr val="tx1">
                    <a:lumMod val="75000"/>
                    <a:lumOff val="25000"/>
                  </a:schemeClr>
                </a:solidFill>
              </a:rPr>
              <a:t> jest utrwalenie za pomocą urządzenia rejestrującego </a:t>
            </a:r>
            <a:r>
              <a:rPr lang="pl-PL" sz="1400" b="1" u="sng" dirty="0">
                <a:solidFill>
                  <a:schemeClr val="tx1">
                    <a:lumMod val="75000"/>
                    <a:lumOff val="25000"/>
                  </a:schemeClr>
                </a:solidFill>
              </a:rPr>
              <a:t>obraz i dźwięk </a:t>
            </a:r>
            <a:r>
              <a:rPr lang="pl-PL" sz="1400" b="1" dirty="0">
                <a:solidFill>
                  <a:schemeClr val="tx1">
                    <a:lumMod val="75000"/>
                    <a:lumOff val="25000"/>
                  </a:schemeClr>
                </a:solidFill>
              </a:rPr>
              <a:t>przebiegu przesłuchania świadka lub biegłego, gdy</a:t>
            </a:r>
            <a:r>
              <a:rPr lang="pl-PL" sz="1400" b="1" dirty="0" smtClean="0">
                <a:solidFill>
                  <a:schemeClr val="tx1">
                    <a:lumMod val="75000"/>
                    <a:lumOff val="25000"/>
                  </a:schemeClr>
                </a:solidFill>
              </a:rPr>
              <a:t>:</a:t>
            </a:r>
            <a:endParaRPr lang="pl-PL" sz="1400" b="1" dirty="0">
              <a:solidFill>
                <a:schemeClr val="tx1">
                  <a:lumMod val="75000"/>
                  <a:lumOff val="25000"/>
                </a:schemeClr>
              </a:solidFill>
            </a:endParaRPr>
          </a:p>
          <a:p>
            <a:pPr marL="400050" lvl="1" indent="0">
              <a:buNone/>
            </a:pPr>
            <a:r>
              <a:rPr lang="pl-PL" sz="1400" b="1" dirty="0">
                <a:solidFill>
                  <a:schemeClr val="tx1">
                    <a:lumMod val="75000"/>
                    <a:lumOff val="25000"/>
                  </a:schemeClr>
                </a:solidFill>
              </a:rPr>
              <a:t>1) zachodzi niebezpieczeństwo, że przesłuchanie tej osoby nie będzie możliwe w dalszym postępowaniu</a:t>
            </a:r>
            <a:r>
              <a:rPr lang="pl-PL" sz="1400" b="1" dirty="0" smtClean="0">
                <a:solidFill>
                  <a:schemeClr val="tx1">
                    <a:lumMod val="75000"/>
                    <a:lumOff val="25000"/>
                  </a:schemeClr>
                </a:solidFill>
              </a:rPr>
              <a:t>;</a:t>
            </a:r>
            <a:endParaRPr lang="pl-PL" sz="1400" b="1" dirty="0">
              <a:solidFill>
                <a:schemeClr val="tx1">
                  <a:lumMod val="75000"/>
                  <a:lumOff val="25000"/>
                </a:schemeClr>
              </a:solidFill>
            </a:endParaRPr>
          </a:p>
          <a:p>
            <a:pPr marL="400050" lvl="1" indent="0">
              <a:buNone/>
            </a:pPr>
            <a:r>
              <a:rPr lang="pl-PL" sz="1400" b="1" dirty="0">
                <a:solidFill>
                  <a:schemeClr val="tx1">
                    <a:lumMod val="75000"/>
                    <a:lumOff val="25000"/>
                  </a:schemeClr>
                </a:solidFill>
              </a:rPr>
              <a:t>2) przesłuchanie następuje w trybie określonym w art. 396.</a:t>
            </a:r>
          </a:p>
          <a:p>
            <a:pPr marL="400050" lvl="1" indent="0">
              <a:buNone/>
            </a:pPr>
            <a:r>
              <a:rPr lang="pl-PL" sz="1400" dirty="0" smtClean="0">
                <a:solidFill>
                  <a:schemeClr val="tx1">
                    <a:lumMod val="75000"/>
                    <a:lumOff val="25000"/>
                  </a:schemeClr>
                </a:solidFill>
              </a:rPr>
              <a:t>W </a:t>
            </a:r>
            <a:r>
              <a:rPr lang="pl-PL" sz="1400" dirty="0">
                <a:solidFill>
                  <a:schemeClr val="tx1">
                    <a:lumMod val="75000"/>
                    <a:lumOff val="25000"/>
                  </a:schemeClr>
                </a:solidFill>
              </a:rPr>
              <a:t>obu przypadkach ustawodawca wymaga utrwalenia czynności </a:t>
            </a:r>
            <a:r>
              <a:rPr lang="pl-PL" sz="1400" b="1" dirty="0">
                <a:solidFill>
                  <a:srgbClr val="00B050"/>
                </a:solidFill>
              </a:rPr>
              <a:t>za pomocą urządzenia rejestrującego obraz i dźwięk</a:t>
            </a:r>
            <a:r>
              <a:rPr lang="pl-PL" sz="1400" dirty="0">
                <a:solidFill>
                  <a:schemeClr val="tx1">
                    <a:lumMod val="75000"/>
                    <a:lumOff val="25000"/>
                  </a:schemeClr>
                </a:solidFill>
              </a:rPr>
              <a:t>. Nie będzie wystarczające, ani tym bardziej możliwe, w świetle art. 147 § 2 utrwalanie wyłącznie dźwięku </a:t>
            </a:r>
            <a:r>
              <a:rPr lang="pl-PL" sz="1400" dirty="0" smtClean="0">
                <a:solidFill>
                  <a:schemeClr val="tx1">
                    <a:lumMod val="75000"/>
                    <a:lumOff val="25000"/>
                  </a:schemeClr>
                </a:solidFill>
              </a:rPr>
              <a:t>bądź wyłącznie </a:t>
            </a:r>
            <a:r>
              <a:rPr lang="pl-PL" sz="1400" dirty="0">
                <a:solidFill>
                  <a:schemeClr val="tx1">
                    <a:lumMod val="75000"/>
                    <a:lumOff val="25000"/>
                  </a:schemeClr>
                </a:solidFill>
              </a:rPr>
              <a:t>obrazu</a:t>
            </a:r>
            <a:r>
              <a:rPr lang="pl-PL" sz="1400" dirty="0" smtClean="0">
                <a:solidFill>
                  <a:schemeClr val="tx1">
                    <a:lumMod val="75000"/>
                    <a:lumOff val="25000"/>
                  </a:schemeClr>
                </a:solidFill>
              </a:rPr>
              <a:t>.</a:t>
            </a:r>
          </a:p>
          <a:p>
            <a:pPr marL="400050" lvl="1" indent="0">
              <a:buNone/>
            </a:pPr>
            <a:r>
              <a:rPr lang="pl-PL" sz="1400" dirty="0" smtClean="0">
                <a:solidFill>
                  <a:schemeClr val="tx1">
                    <a:lumMod val="75000"/>
                    <a:lumOff val="25000"/>
                  </a:schemeClr>
                </a:solidFill>
              </a:rPr>
              <a:t>Również </a:t>
            </a:r>
            <a:r>
              <a:rPr lang="pl-PL" sz="1400" b="1" dirty="0" smtClean="0">
                <a:solidFill>
                  <a:schemeClr val="tx1">
                    <a:lumMod val="75000"/>
                    <a:lumOff val="25000"/>
                  </a:schemeClr>
                </a:solidFill>
              </a:rPr>
              <a:t>przesłuchanie </a:t>
            </a:r>
            <a:r>
              <a:rPr lang="pl-PL" sz="1400" b="1" dirty="0">
                <a:solidFill>
                  <a:schemeClr val="tx1">
                    <a:lumMod val="75000"/>
                    <a:lumOff val="25000"/>
                  </a:schemeClr>
                </a:solidFill>
              </a:rPr>
              <a:t>pokrzywdzonego, o którym mowa w art. 185a i art. 185c, oraz świadka, o którym mowa w art. 185b, utrwala się za pomocą urządzenia rejestrującego </a:t>
            </a:r>
            <a:r>
              <a:rPr lang="pl-PL" sz="1400" b="1" u="sng" dirty="0">
                <a:solidFill>
                  <a:schemeClr val="tx1">
                    <a:lumMod val="75000"/>
                    <a:lumOff val="25000"/>
                  </a:schemeClr>
                </a:solidFill>
              </a:rPr>
              <a:t>obraz i dźwięk</a:t>
            </a:r>
            <a:endParaRPr lang="pl-PL" sz="1400" b="1" u="sng" dirty="0" smtClean="0">
              <a:solidFill>
                <a:schemeClr val="tx1">
                  <a:lumMod val="75000"/>
                  <a:lumOff val="25000"/>
                </a:schemeClr>
              </a:solidFill>
            </a:endParaRPr>
          </a:p>
          <a:p>
            <a:r>
              <a:rPr lang="pl-PL" sz="1400" dirty="0"/>
              <a:t>U</a:t>
            </a:r>
            <a:r>
              <a:rPr lang="pl-PL" sz="1400" smtClean="0">
                <a:solidFill>
                  <a:schemeClr val="tx1">
                    <a:lumMod val="75000"/>
                    <a:lumOff val="25000"/>
                  </a:schemeClr>
                </a:solidFill>
              </a:rPr>
              <a:t>trwalenia </a:t>
            </a:r>
            <a:r>
              <a:rPr lang="pl-PL" sz="1400" dirty="0">
                <a:solidFill>
                  <a:schemeClr val="tx1">
                    <a:lumMod val="75000"/>
                    <a:lumOff val="25000"/>
                  </a:schemeClr>
                </a:solidFill>
              </a:rPr>
              <a:t>fonograficzne postępowania przygotowawczego powinny być przełożone na pismo, o ile nie stanowią załącznika do protokołu. Strony wszak mają prawo zapoznać się z ich treścią, co bez odpowiedniego sprzętu może być niemożliwe, a nawet i wówczas może napotkać trudności, szczególnie przy nagraniach mało wyraźnych, w konsekwencji ograniczając prawo do obrony. Z tego punktu widzenia istotny jest § 4 </a:t>
            </a:r>
            <a:r>
              <a:rPr lang="pl-PL" sz="1400" dirty="0" smtClean="0">
                <a:solidFill>
                  <a:schemeClr val="tx1">
                    <a:lumMod val="75000"/>
                    <a:lumOff val="25000"/>
                  </a:schemeClr>
                </a:solidFill>
              </a:rPr>
              <a:t>art. 147 stanowiący </a:t>
            </a:r>
            <a:r>
              <a:rPr lang="pl-PL" sz="1400" dirty="0">
                <a:solidFill>
                  <a:schemeClr val="tx1">
                    <a:lumMod val="75000"/>
                    <a:lumOff val="25000"/>
                  </a:schemeClr>
                </a:solidFill>
              </a:rPr>
              <a:t>o prawie strony do otrzymania na swój koszt jednej kopii zapisu dźwięku lub obrazu. Nie dotyczy to przesłuchania na rozprawie odbywającej się z wyłączeniem jawności albo w postępowaniu przygotowawczym.</a:t>
            </a:r>
          </a:p>
        </p:txBody>
      </p:sp>
    </p:spTree>
    <p:extLst>
      <p:ext uri="{BB962C8B-B14F-4D97-AF65-F5344CB8AC3E}">
        <p14:creationId xmlns:p14="http://schemas.microsoft.com/office/powerpoint/2010/main" val="3521390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4254194417"/>
              </p:ext>
            </p:extLst>
          </p:nvPr>
        </p:nvGraphicFramePr>
        <p:xfrm>
          <a:off x="179512" y="116632"/>
          <a:ext cx="8856984" cy="6741368"/>
        </p:xfrm>
        <a:graphic>
          <a:graphicData uri="http://schemas.openxmlformats.org/drawingml/2006/table">
            <a:tbl>
              <a:tblPr firstRow="1" bandRow="1">
                <a:tableStyleId>{5C22544A-7EE6-4342-B048-85BDC9FD1C3A}</a:tableStyleId>
              </a:tblPr>
              <a:tblGrid>
                <a:gridCol w="818713"/>
                <a:gridCol w="8038271"/>
              </a:tblGrid>
              <a:tr h="6741368">
                <a:tc>
                  <a:txBody>
                    <a:bodyPr/>
                    <a:lstStyle/>
                    <a:p>
                      <a:endParaRPr lang="pl-PL" dirty="0"/>
                    </a:p>
                  </a:txBody>
                  <a:tcPr>
                    <a:solidFill>
                      <a:schemeClr val="accent3">
                        <a:lumMod val="40000"/>
                        <a:lumOff val="60000"/>
                      </a:schemeClr>
                    </a:solidFill>
                  </a:tcPr>
                </a:tc>
                <a:tc>
                  <a:txBody>
                    <a:bodyPr/>
                    <a:lstStyle/>
                    <a:p>
                      <a:r>
                        <a:rPr lang="pl-PL" sz="1600" b="0" dirty="0" smtClean="0">
                          <a:solidFill>
                            <a:schemeClr val="tx1"/>
                          </a:solidFill>
                        </a:rPr>
                        <a:t>czynność jest wadliwa, gdy w toku postępowania popełniono uchybienie, które mogło mieć wpływ na jego treść (</a:t>
                      </a:r>
                      <a:r>
                        <a:rPr lang="pl-PL" sz="1600" b="0" i="1" dirty="0" smtClean="0">
                          <a:solidFill>
                            <a:schemeClr val="tx1"/>
                          </a:solidFill>
                        </a:rPr>
                        <a:t>error procedendi</a:t>
                      </a:r>
                      <a:r>
                        <a:rPr lang="pl-PL" sz="1600" b="0" dirty="0" smtClean="0">
                          <a:solidFill>
                            <a:schemeClr val="tx1"/>
                          </a:solidFill>
                        </a:rPr>
                        <a:t>) lub gdy</a:t>
                      </a:r>
                      <a:r>
                        <a:rPr lang="pl-PL" sz="1600" b="0" baseline="0" dirty="0" smtClean="0">
                          <a:solidFill>
                            <a:schemeClr val="tx1"/>
                          </a:solidFill>
                        </a:rPr>
                        <a:t> tylko decyzja jest obarczona uchybieniem  (</a:t>
                      </a:r>
                      <a:r>
                        <a:rPr lang="pl-PL" sz="1600" b="0" i="1" baseline="0" dirty="0" smtClean="0">
                          <a:solidFill>
                            <a:schemeClr val="tx1"/>
                          </a:solidFill>
                        </a:rPr>
                        <a:t>error decedendi</a:t>
                      </a:r>
                      <a:r>
                        <a:rPr lang="pl-PL" sz="1600" b="0" baseline="0" dirty="0" smtClean="0">
                          <a:solidFill>
                            <a:schemeClr val="tx1"/>
                          </a:solidFill>
                        </a:rPr>
                        <a:t>)</a:t>
                      </a:r>
                    </a:p>
                    <a:p>
                      <a:endParaRPr lang="pl-PL" b="0" baseline="0" dirty="0" smtClean="0">
                        <a:solidFill>
                          <a:schemeClr val="tx1"/>
                        </a:solidFill>
                      </a:endParaRPr>
                    </a:p>
                    <a:p>
                      <a:endParaRPr lang="pl-PL" b="0" baseline="0" dirty="0" smtClean="0">
                        <a:solidFill>
                          <a:schemeClr val="tx1"/>
                        </a:solidFill>
                      </a:endParaRPr>
                    </a:p>
                    <a:p>
                      <a:endParaRPr lang="pl-PL" b="0" baseline="0" dirty="0" smtClean="0">
                        <a:solidFill>
                          <a:schemeClr val="tx1"/>
                        </a:solidFill>
                      </a:endParaRPr>
                    </a:p>
                    <a:p>
                      <a:endParaRPr lang="pl-PL" b="0" baseline="0" dirty="0" smtClean="0">
                        <a:solidFill>
                          <a:schemeClr val="tx1"/>
                        </a:solidFill>
                      </a:endParaRPr>
                    </a:p>
                    <a:p>
                      <a:endParaRPr lang="pl-PL" b="0" baseline="0" dirty="0" smtClean="0">
                        <a:solidFill>
                          <a:schemeClr val="tx1"/>
                        </a:solidFill>
                      </a:endParaRPr>
                    </a:p>
                    <a:p>
                      <a:endParaRPr lang="pl-PL" b="1" baseline="0" dirty="0" smtClean="0">
                        <a:solidFill>
                          <a:schemeClr val="tx1"/>
                        </a:solidFill>
                      </a:endParaRPr>
                    </a:p>
                    <a:p>
                      <a:pPr lvl="2"/>
                      <a:r>
                        <a:rPr lang="pl-PL" b="1" baseline="0" dirty="0" smtClean="0">
                          <a:solidFill>
                            <a:schemeClr val="tx1"/>
                          </a:solidFill>
                        </a:rPr>
                        <a:t>       USUWANIE WADLIWOŚCI = KONWALIDACJA</a:t>
                      </a:r>
                      <a:endParaRPr lang="pl-PL" b="1" dirty="0">
                        <a:solidFill>
                          <a:schemeClr val="tx1"/>
                        </a:solidFill>
                      </a:endParaRPr>
                    </a:p>
                  </a:txBody>
                  <a:tcPr>
                    <a:solidFill>
                      <a:schemeClr val="accent3">
                        <a:lumMod val="40000"/>
                        <a:lumOff val="60000"/>
                      </a:schemeClr>
                    </a:solidFill>
                  </a:tcPr>
                </a:tc>
              </a:tr>
            </a:tbl>
          </a:graphicData>
        </a:graphic>
      </p:graphicFrame>
      <p:sp>
        <p:nvSpPr>
          <p:cNvPr id="3" name="pole tekstowe 2"/>
          <p:cNvSpPr txBox="1"/>
          <p:nvPr/>
        </p:nvSpPr>
        <p:spPr>
          <a:xfrm rot="16200000">
            <a:off x="-2427908" y="3075060"/>
            <a:ext cx="6048674" cy="707886"/>
          </a:xfrm>
          <a:prstGeom prst="rect">
            <a:avLst/>
          </a:prstGeom>
          <a:noFill/>
        </p:spPr>
        <p:txBody>
          <a:bodyPr wrap="square" rtlCol="0">
            <a:spAutoFit/>
          </a:bodyPr>
          <a:lstStyle/>
          <a:p>
            <a:pPr algn="ctr"/>
            <a:r>
              <a:rPr lang="pl-PL" sz="4000" b="1" dirty="0" smtClean="0"/>
              <a:t>wadliwość</a:t>
            </a:r>
            <a:endParaRPr lang="pl-PL" sz="4000" b="1" dirty="0"/>
          </a:p>
        </p:txBody>
      </p:sp>
      <p:sp>
        <p:nvSpPr>
          <p:cNvPr id="4" name="pole tekstowe 3"/>
          <p:cNvSpPr txBox="1"/>
          <p:nvPr/>
        </p:nvSpPr>
        <p:spPr>
          <a:xfrm>
            <a:off x="3707904" y="827420"/>
            <a:ext cx="1726435" cy="369332"/>
          </a:xfrm>
          <a:prstGeom prst="rect">
            <a:avLst/>
          </a:prstGeom>
          <a:noFill/>
        </p:spPr>
        <p:txBody>
          <a:bodyPr wrap="none" rtlCol="0">
            <a:spAutoFit/>
          </a:bodyPr>
          <a:lstStyle/>
          <a:p>
            <a:r>
              <a:rPr lang="pl-PL" b="1" dirty="0" smtClean="0"/>
              <a:t>WADLIWOŚĆ</a:t>
            </a:r>
            <a:endParaRPr lang="pl-PL" b="1" dirty="0"/>
          </a:p>
        </p:txBody>
      </p:sp>
      <p:sp>
        <p:nvSpPr>
          <p:cNvPr id="5" name="pole tekstowe 4"/>
          <p:cNvSpPr txBox="1"/>
          <p:nvPr/>
        </p:nvSpPr>
        <p:spPr>
          <a:xfrm>
            <a:off x="1198363" y="1360145"/>
            <a:ext cx="3331040" cy="1107996"/>
          </a:xfrm>
          <a:prstGeom prst="rect">
            <a:avLst/>
          </a:prstGeom>
          <a:noFill/>
        </p:spPr>
        <p:txBody>
          <a:bodyPr wrap="none" rtlCol="0">
            <a:spAutoFit/>
          </a:bodyPr>
          <a:lstStyle/>
          <a:p>
            <a:r>
              <a:rPr lang="pl-PL" dirty="0" smtClean="0"/>
              <a:t>               względna</a:t>
            </a:r>
          </a:p>
          <a:p>
            <a:endParaRPr lang="pl-PL" sz="1600" dirty="0"/>
          </a:p>
          <a:p>
            <a:r>
              <a:rPr lang="pl-PL" sz="1600" dirty="0"/>
              <a:t>w</a:t>
            </a:r>
            <a:r>
              <a:rPr lang="pl-PL" sz="1600" dirty="0" smtClean="0"/>
              <a:t>zględna przyczyna odwoławcza </a:t>
            </a:r>
          </a:p>
          <a:p>
            <a:pPr algn="ctr"/>
            <a:r>
              <a:rPr lang="pl-PL" sz="1600" dirty="0" smtClean="0"/>
              <a:t>(art. 438 k.p.k.) </a:t>
            </a:r>
            <a:endParaRPr lang="pl-PL" sz="1600" dirty="0"/>
          </a:p>
        </p:txBody>
      </p:sp>
      <p:sp>
        <p:nvSpPr>
          <p:cNvPr id="6" name="pole tekstowe 5"/>
          <p:cNvSpPr txBox="1"/>
          <p:nvPr/>
        </p:nvSpPr>
        <p:spPr>
          <a:xfrm>
            <a:off x="4582555" y="1311669"/>
            <a:ext cx="4383360" cy="1138773"/>
          </a:xfrm>
          <a:prstGeom prst="rect">
            <a:avLst/>
          </a:prstGeom>
          <a:noFill/>
        </p:spPr>
        <p:txBody>
          <a:bodyPr wrap="square" rtlCol="0">
            <a:spAutoFit/>
          </a:bodyPr>
          <a:lstStyle/>
          <a:p>
            <a:r>
              <a:rPr lang="pl-PL" dirty="0" smtClean="0"/>
              <a:t>              bezwzględna</a:t>
            </a:r>
          </a:p>
          <a:p>
            <a:endParaRPr lang="pl-PL" dirty="0"/>
          </a:p>
          <a:p>
            <a:r>
              <a:rPr lang="pl-PL" sz="1600" dirty="0"/>
              <a:t>b</a:t>
            </a:r>
            <a:r>
              <a:rPr lang="pl-PL" sz="1600" dirty="0" smtClean="0"/>
              <a:t>ezwzględna przyczyna odwoławcza</a:t>
            </a:r>
          </a:p>
          <a:p>
            <a:pPr algn="ctr"/>
            <a:r>
              <a:rPr lang="pl-PL" sz="1600" dirty="0" smtClean="0"/>
              <a:t>(art. 439 k.p.k.)</a:t>
            </a:r>
            <a:endParaRPr lang="pl-PL" sz="1600" dirty="0"/>
          </a:p>
        </p:txBody>
      </p:sp>
      <p:cxnSp>
        <p:nvCxnSpPr>
          <p:cNvPr id="10" name="Łącznik prosty ze strzałką 9"/>
          <p:cNvCxnSpPr/>
          <p:nvPr/>
        </p:nvCxnSpPr>
        <p:spPr>
          <a:xfrm flipH="1">
            <a:off x="2665406" y="1110320"/>
            <a:ext cx="1042498" cy="1728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Łącznik prosty ze strzałką 12"/>
          <p:cNvCxnSpPr/>
          <p:nvPr/>
        </p:nvCxnSpPr>
        <p:spPr>
          <a:xfrm>
            <a:off x="5434339" y="1110320"/>
            <a:ext cx="1080120" cy="1347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Łącznik prosty ze strzałką 15"/>
          <p:cNvCxnSpPr/>
          <p:nvPr/>
        </p:nvCxnSpPr>
        <p:spPr>
          <a:xfrm>
            <a:off x="2529136" y="1629450"/>
            <a:ext cx="0" cy="2846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2022" y="1549546"/>
            <a:ext cx="15875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2" name="Tabela 21"/>
          <p:cNvGraphicFramePr>
            <a:graphicFrameLocks noGrp="1"/>
          </p:cNvGraphicFramePr>
          <p:nvPr>
            <p:extLst>
              <p:ext uri="{D42A27DB-BD31-4B8C-83A1-F6EECF244321}">
                <p14:modId xmlns:p14="http://schemas.microsoft.com/office/powerpoint/2010/main" val="3765471984"/>
              </p:ext>
            </p:extLst>
          </p:nvPr>
        </p:nvGraphicFramePr>
        <p:xfrm>
          <a:off x="1115616" y="2996952"/>
          <a:ext cx="7920880" cy="3672408"/>
        </p:xfrm>
        <a:graphic>
          <a:graphicData uri="http://schemas.openxmlformats.org/drawingml/2006/table">
            <a:tbl>
              <a:tblPr firstRow="1" bandRow="1">
                <a:tableStyleId>{21E4AEA4-8DFA-4A89-87EB-49C32662AFE0}</a:tableStyleId>
              </a:tblPr>
              <a:tblGrid>
                <a:gridCol w="3024336"/>
                <a:gridCol w="4896544"/>
              </a:tblGrid>
              <a:tr h="3672408">
                <a:tc>
                  <a:txBody>
                    <a:bodyPr/>
                    <a:lstStyle/>
                    <a:p>
                      <a:pPr algn="ctr"/>
                      <a:r>
                        <a:rPr lang="pl-PL" sz="1600" dirty="0" smtClean="0">
                          <a:solidFill>
                            <a:schemeClr val="tx1"/>
                          </a:solidFill>
                        </a:rPr>
                        <a:t>Z mocy</a:t>
                      </a:r>
                      <a:r>
                        <a:rPr lang="pl-PL" sz="1600" baseline="0" dirty="0" smtClean="0">
                          <a:solidFill>
                            <a:schemeClr val="tx1"/>
                          </a:solidFill>
                        </a:rPr>
                        <a:t> prawa </a:t>
                      </a:r>
                    </a:p>
                    <a:p>
                      <a:endParaRPr lang="pl-PL" sz="1600" dirty="0" smtClean="0">
                        <a:solidFill>
                          <a:schemeClr val="tx1"/>
                        </a:solidFill>
                      </a:endParaRPr>
                    </a:p>
                    <a:p>
                      <a:pPr marL="285750" indent="-285750">
                        <a:buFont typeface="Wingdings" panose="05000000000000000000" pitchFamily="2" charset="2"/>
                        <a:buChar char="Ø"/>
                      </a:pPr>
                      <a:r>
                        <a:rPr lang="pl-PL" sz="1500" b="0" dirty="0" smtClean="0">
                          <a:solidFill>
                            <a:schemeClr val="tx1"/>
                          </a:solidFill>
                        </a:rPr>
                        <a:t>zmiana ustawy, która np. znosi w czasie procesu nierespektowane dotychczas</a:t>
                      </a:r>
                      <a:r>
                        <a:rPr lang="pl-PL" sz="1500" b="0" baseline="0" dirty="0" smtClean="0">
                          <a:solidFill>
                            <a:schemeClr val="tx1"/>
                          </a:solidFill>
                        </a:rPr>
                        <a:t> wymagania</a:t>
                      </a:r>
                    </a:p>
                    <a:p>
                      <a:pPr marL="285750" indent="-285750">
                        <a:buFont typeface="Wingdings" panose="05000000000000000000" pitchFamily="2" charset="2"/>
                        <a:buChar char="Ø"/>
                      </a:pPr>
                      <a:r>
                        <a:rPr lang="pl-PL" sz="1500" b="0" baseline="0" dirty="0" smtClean="0">
                          <a:solidFill>
                            <a:schemeClr val="tx1"/>
                          </a:solidFill>
                        </a:rPr>
                        <a:t>zmiana sytuacji procesowej wskutek upływu czasu np. małoletni sam wniósł prywatny akt oskarżenia, sąd wszczął postępowanie z obraza art. 51 § 2, w czasie procesu nieletni ukończył 18 lat i nadal popierał akt oskarżenia</a:t>
                      </a:r>
                      <a:endParaRPr lang="pl-PL"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pl-PL" sz="1600" dirty="0" smtClean="0">
                          <a:solidFill>
                            <a:schemeClr val="tx1"/>
                          </a:solidFill>
                        </a:rPr>
                        <a:t>Z inicjatywy organów procesowych i stron</a:t>
                      </a:r>
                    </a:p>
                    <a:p>
                      <a:endParaRPr lang="pl-PL" sz="1600" dirty="0" smtClean="0">
                        <a:solidFill>
                          <a:schemeClr val="tx1"/>
                        </a:solidFill>
                      </a:endParaRPr>
                    </a:p>
                    <a:p>
                      <a:pPr marL="285750" indent="-285750">
                        <a:buFont typeface="Wingdings" panose="05000000000000000000" pitchFamily="2" charset="2"/>
                        <a:buChar char="Ø"/>
                      </a:pPr>
                      <a:r>
                        <a:rPr lang="pl-PL" sz="1500" b="0" dirty="0" smtClean="0">
                          <a:solidFill>
                            <a:schemeClr val="tx1"/>
                          </a:solidFill>
                        </a:rPr>
                        <a:t>powtórzenie</a:t>
                      </a:r>
                      <a:r>
                        <a:rPr lang="pl-PL" sz="1500" b="0" baseline="0" dirty="0" smtClean="0">
                          <a:solidFill>
                            <a:schemeClr val="tx1"/>
                          </a:solidFill>
                        </a:rPr>
                        <a:t> wadliwie dokonanej czynności procesowej np. przeprowadzenie przez sąd  w postępowaniu sądowym dowodu wadliwie przeprowadzonego w postępowaniu przygotowawczym</a:t>
                      </a:r>
                    </a:p>
                    <a:p>
                      <a:pPr marL="285750" indent="-285750">
                        <a:buFont typeface="Wingdings" panose="05000000000000000000" pitchFamily="2" charset="2"/>
                        <a:buChar char="Ø"/>
                      </a:pPr>
                      <a:r>
                        <a:rPr lang="pl-PL" sz="1500" b="0" baseline="0" dirty="0" smtClean="0">
                          <a:solidFill>
                            <a:schemeClr val="tx1"/>
                          </a:solidFill>
                        </a:rPr>
                        <a:t>korektura uzupełniająca wadliwą czynność np. uzupełnienie braku pisma procesowego</a:t>
                      </a:r>
                    </a:p>
                    <a:p>
                      <a:pPr marL="285750" indent="-285750">
                        <a:buFont typeface="Wingdings" panose="05000000000000000000" pitchFamily="2" charset="2"/>
                        <a:buChar char="Ø"/>
                      </a:pPr>
                      <a:r>
                        <a:rPr lang="pl-PL" sz="1500" b="1" baseline="0" dirty="0" smtClean="0">
                          <a:solidFill>
                            <a:schemeClr val="tx1"/>
                          </a:solidFill>
                        </a:rPr>
                        <a:t>Niedopuszczalność konwalidacji </a:t>
                      </a:r>
                      <a:r>
                        <a:rPr lang="pl-PL" sz="1500" b="1" baseline="0" dirty="0" smtClean="0">
                          <a:solidFill>
                            <a:schemeClr val="tx1"/>
                          </a:solidFill>
                          <a:sym typeface="Wingdings" panose="05000000000000000000" pitchFamily="2" charset="2"/>
                        </a:rPr>
                        <a:t> gdy powstał stan nieodwracalny </a:t>
                      </a:r>
                      <a:r>
                        <a:rPr lang="pl-PL" sz="1500" b="0" baseline="0" dirty="0" smtClean="0">
                          <a:solidFill>
                            <a:schemeClr val="tx1"/>
                          </a:solidFill>
                          <a:sym typeface="Wingdings" panose="05000000000000000000" pitchFamily="2" charset="2"/>
                        </a:rPr>
                        <a:t>np. bezzasadnego tymczasowego aresztowania nie da się skonwalidować przez uchylenie postanowienia o aresztowaniu, czas spędzony w areszcie  to fakt nieodwracalny</a:t>
                      </a:r>
                      <a:endParaRPr lang="pl-PL" sz="1500" b="1"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63330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188641"/>
            <a:ext cx="8640960" cy="6370975"/>
          </a:xfrm>
          <a:prstGeom prst="rect">
            <a:avLst/>
          </a:prstGeom>
          <a:noFill/>
        </p:spPr>
        <p:txBody>
          <a:bodyPr wrap="square" rtlCol="0">
            <a:spAutoFit/>
          </a:bodyPr>
          <a:lstStyle/>
          <a:p>
            <a:pPr algn="ctr"/>
            <a:r>
              <a:rPr lang="pl-PL" sz="1700" b="1" dirty="0" smtClean="0"/>
              <a:t>OŚWIADCZENIA PROCESOWE:</a:t>
            </a:r>
            <a:endParaRPr lang="pl-PL" sz="1700" dirty="0" smtClean="0"/>
          </a:p>
          <a:p>
            <a:pPr marL="342900" indent="-342900">
              <a:buAutoNum type="arabicPeriod"/>
            </a:pPr>
            <a:r>
              <a:rPr lang="pl-PL" sz="1700" b="1" dirty="0"/>
              <a:t>o</a:t>
            </a:r>
            <a:r>
              <a:rPr lang="pl-PL" sz="1700" b="1" dirty="0" smtClean="0"/>
              <a:t>świadczenia wiedzy </a:t>
            </a:r>
            <a:r>
              <a:rPr lang="pl-PL" sz="1700" dirty="0" smtClean="0"/>
              <a:t>– czyli komunikowanie wiadomości przez uczestników procesu np. zeznania świadka, opinia biegłego</a:t>
            </a:r>
          </a:p>
          <a:p>
            <a:pPr marL="342900" indent="-342900">
              <a:buAutoNum type="arabicPeriod"/>
            </a:pPr>
            <a:r>
              <a:rPr lang="pl-PL" sz="1700" b="1" dirty="0"/>
              <a:t>o</a:t>
            </a:r>
            <a:r>
              <a:rPr lang="pl-PL" sz="1700" b="1" dirty="0" smtClean="0"/>
              <a:t>świadczenia woli </a:t>
            </a:r>
            <a:r>
              <a:rPr lang="pl-PL" sz="1700" dirty="0" smtClean="0"/>
              <a:t>– czyli komunikowanie dążeń uczestnika procesu, które z kolei można podzielić na:</a:t>
            </a:r>
          </a:p>
          <a:p>
            <a:pPr marL="800100" lvl="1" indent="-342900">
              <a:buFont typeface="+mj-lt"/>
              <a:buAutoNum type="alphaLcParenR"/>
            </a:pPr>
            <a:r>
              <a:rPr lang="pl-PL" sz="1700" b="1" dirty="0"/>
              <a:t>o</a:t>
            </a:r>
            <a:r>
              <a:rPr lang="pl-PL" sz="1700" b="1" dirty="0" smtClean="0"/>
              <a:t>świadczenia postulujące </a:t>
            </a:r>
            <a:r>
              <a:rPr lang="pl-PL" sz="1700" dirty="0" smtClean="0"/>
              <a:t>– czyli wnioski, podania, prośby np. akt oskarżenia, wniosek dowodowy (art. 167 k.p.k.)</a:t>
            </a:r>
          </a:p>
          <a:p>
            <a:pPr marL="800100" lvl="1" indent="-342900">
              <a:buFont typeface="+mj-lt"/>
              <a:buAutoNum type="alphaLcParenR"/>
            </a:pPr>
            <a:r>
              <a:rPr lang="pl-PL" sz="1700" b="1" dirty="0"/>
              <a:t>o</a:t>
            </a:r>
            <a:r>
              <a:rPr lang="pl-PL" sz="1700" b="1" dirty="0" smtClean="0"/>
              <a:t>świadczenia władcze (imperatywne), </a:t>
            </a:r>
            <a:r>
              <a:rPr lang="pl-PL" sz="1700" dirty="0" smtClean="0"/>
              <a:t>a wśród nich wyróżnia się:</a:t>
            </a:r>
          </a:p>
          <a:p>
            <a:pPr marL="1200150" lvl="2" indent="-285750" algn="just">
              <a:buFont typeface="Arial" panose="020B0604020202020204" pitchFamily="34" charset="0"/>
              <a:buChar char="•"/>
            </a:pPr>
            <a:r>
              <a:rPr lang="pl-PL" sz="1700" b="1" dirty="0"/>
              <a:t>p</a:t>
            </a:r>
            <a:r>
              <a:rPr lang="pl-PL" sz="1700" b="1" dirty="0" smtClean="0"/>
              <a:t>olecenia</a:t>
            </a:r>
            <a:r>
              <a:rPr lang="pl-PL" sz="1700" dirty="0" smtClean="0"/>
              <a:t> – czyli oświadczenia władcze wydawane organom podwładnym i tylko je wiążące, które obowiązują jedynie w relacji zachodzącej między wydającym polecenie a zobowiązanym do zastosowania się do niego. Dotyczy to głównie postepowania przygotowawczego np. polecenia w obrębie prokuratury</a:t>
            </a:r>
          </a:p>
          <a:p>
            <a:pPr marL="1200150" lvl="2" indent="-285750" algn="just">
              <a:buFont typeface="Arial" panose="020B0604020202020204" pitchFamily="34" charset="0"/>
              <a:buChar char="•"/>
            </a:pPr>
            <a:r>
              <a:rPr lang="pl-PL" sz="1700" b="1" dirty="0"/>
              <a:t>d</a:t>
            </a:r>
            <a:r>
              <a:rPr lang="pl-PL" sz="1700" b="1" dirty="0" smtClean="0"/>
              <a:t>ecyzje procesowe (rozstrzygnięcia) </a:t>
            </a:r>
            <a:r>
              <a:rPr lang="pl-PL" sz="1700" dirty="0" smtClean="0"/>
              <a:t>– odróżnia je od oświadczeń woli zakres mocy wiążącej. Wiążą one tylko uczestników procesu, zaś inne organy lub instytucje są zobowiązane do ich wykonania lub brania za podstawę własnych rozstrzygnięć, jeśli taki obowiązek wynika z treści decyzji lub ustawy (np. </a:t>
            </a:r>
            <a:r>
              <a:rPr lang="pl-PL" sz="1700" dirty="0"/>
              <a:t>art. </a:t>
            </a:r>
            <a:r>
              <a:rPr lang="pl-PL" sz="1700" dirty="0" smtClean="0"/>
              <a:t>art</a:t>
            </a:r>
            <a:r>
              <a:rPr lang="pl-PL" sz="1700" dirty="0"/>
              <a:t>. </a:t>
            </a:r>
            <a:r>
              <a:rPr lang="pl-PL" sz="1700" dirty="0" smtClean="0"/>
              <a:t>11 k.p.c. stanowi, że </a:t>
            </a:r>
            <a:r>
              <a:rPr lang="pl-PL" sz="1700" i="1" dirty="0" smtClean="0"/>
              <a:t>ustalenia </a:t>
            </a:r>
            <a:r>
              <a:rPr lang="pl-PL" sz="1700" i="1" dirty="0"/>
              <a:t>wydanego w postępowaniu karnym prawomocnego wyroku skazującego co do popełnienia przestępstwa wiążą sąd w postępowaniu cywilnym. Jednakże osoba, która nie była oskarżona, może powoływać się w postępowaniu cywilnym na wszelkie okoliczności wyłączające lub ograniczające jej odpowiedzialność </a:t>
            </a:r>
            <a:r>
              <a:rPr lang="pl-PL" sz="1700" i="1" dirty="0" smtClean="0"/>
              <a:t>cywilną. </a:t>
            </a:r>
            <a:r>
              <a:rPr lang="pl-PL" sz="1700" b="1" dirty="0" smtClean="0"/>
              <a:t>Decyzje procesowe (rozstrzygnięcia) zapadają w procesie karnym w formie </a:t>
            </a:r>
            <a:r>
              <a:rPr lang="pl-PL" sz="1700" b="1" dirty="0" smtClean="0">
                <a:solidFill>
                  <a:srgbClr val="0070C0"/>
                </a:solidFill>
              </a:rPr>
              <a:t>orzeczeń (wyroków i postanowień) oraz zarządzeń</a:t>
            </a:r>
            <a:endParaRPr lang="pl-PL" sz="1700" b="1" i="1" dirty="0">
              <a:solidFill>
                <a:srgbClr val="0070C0"/>
              </a:solidFill>
            </a:endParaRPr>
          </a:p>
        </p:txBody>
      </p:sp>
    </p:spTree>
    <p:extLst>
      <p:ext uri="{BB962C8B-B14F-4D97-AF65-F5344CB8AC3E}">
        <p14:creationId xmlns:p14="http://schemas.microsoft.com/office/powerpoint/2010/main" val="1834048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275856" y="116632"/>
            <a:ext cx="2520280"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dirty="0" smtClean="0"/>
              <a:t>Czynności procesowe</a:t>
            </a:r>
            <a:endParaRPr lang="pl-PL" dirty="0"/>
          </a:p>
        </p:txBody>
      </p:sp>
      <p:sp>
        <p:nvSpPr>
          <p:cNvPr id="4" name="Prostokąt 3"/>
          <p:cNvSpPr/>
          <p:nvPr/>
        </p:nvSpPr>
        <p:spPr>
          <a:xfrm>
            <a:off x="450715" y="1005882"/>
            <a:ext cx="2393095" cy="55091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00" dirty="0">
                <a:solidFill>
                  <a:schemeClr val="tx1"/>
                </a:solidFill>
              </a:rPr>
              <a:t>o</a:t>
            </a:r>
            <a:r>
              <a:rPr lang="pl-PL" sz="1300" dirty="0" smtClean="0">
                <a:solidFill>
                  <a:schemeClr val="tx1"/>
                </a:solidFill>
              </a:rPr>
              <a:t>świadczenia procesowe</a:t>
            </a:r>
            <a:endParaRPr lang="pl-PL" sz="1300" dirty="0">
              <a:solidFill>
                <a:schemeClr val="tx1"/>
              </a:solidFill>
            </a:endParaRPr>
          </a:p>
        </p:txBody>
      </p:sp>
      <p:sp>
        <p:nvSpPr>
          <p:cNvPr id="5" name="Prostokąt 4"/>
          <p:cNvSpPr/>
          <p:nvPr/>
        </p:nvSpPr>
        <p:spPr>
          <a:xfrm>
            <a:off x="3635896" y="1005882"/>
            <a:ext cx="1728192" cy="5509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czynności realne</a:t>
            </a:r>
            <a:endParaRPr lang="pl-PL" sz="1300" dirty="0"/>
          </a:p>
        </p:txBody>
      </p:sp>
      <p:sp>
        <p:nvSpPr>
          <p:cNvPr id="6" name="Prostokąt 5"/>
          <p:cNvSpPr/>
          <p:nvPr/>
        </p:nvSpPr>
        <p:spPr>
          <a:xfrm>
            <a:off x="6372200" y="1005882"/>
            <a:ext cx="1944216" cy="5509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spostrzeżenia</a:t>
            </a:r>
            <a:endParaRPr lang="pl-PL" sz="1300" dirty="0"/>
          </a:p>
        </p:txBody>
      </p:sp>
      <p:sp>
        <p:nvSpPr>
          <p:cNvPr id="7" name="Prostokąt zaokrąglony 6"/>
          <p:cNvSpPr/>
          <p:nvPr/>
        </p:nvSpPr>
        <p:spPr>
          <a:xfrm>
            <a:off x="450712" y="1940781"/>
            <a:ext cx="2105064" cy="3120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a:t>o</a:t>
            </a:r>
            <a:r>
              <a:rPr lang="pl-PL" sz="1300" dirty="0" smtClean="0"/>
              <a:t>świadczenia wiedzy</a:t>
            </a:r>
            <a:endParaRPr lang="pl-PL" sz="1300" dirty="0"/>
          </a:p>
        </p:txBody>
      </p:sp>
      <p:sp>
        <p:nvSpPr>
          <p:cNvPr id="8" name="Prostokąt zaokrąglony 7"/>
          <p:cNvSpPr/>
          <p:nvPr/>
        </p:nvSpPr>
        <p:spPr>
          <a:xfrm>
            <a:off x="3635896" y="1940780"/>
            <a:ext cx="2160240" cy="3120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a:t>o</a:t>
            </a:r>
            <a:r>
              <a:rPr lang="pl-PL" sz="1300" dirty="0" smtClean="0"/>
              <a:t>świadczenia woli</a:t>
            </a:r>
            <a:endParaRPr lang="pl-PL" sz="1300" dirty="0"/>
          </a:p>
        </p:txBody>
      </p:sp>
      <p:sp>
        <p:nvSpPr>
          <p:cNvPr id="9" name="Prostokąt zaokrąglony 8"/>
          <p:cNvSpPr/>
          <p:nvPr/>
        </p:nvSpPr>
        <p:spPr>
          <a:xfrm>
            <a:off x="1337111" y="2624336"/>
            <a:ext cx="1706488" cy="444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postulujące</a:t>
            </a:r>
            <a:endParaRPr lang="pl-PL" sz="1300" dirty="0"/>
          </a:p>
        </p:txBody>
      </p:sp>
      <p:sp>
        <p:nvSpPr>
          <p:cNvPr id="10" name="Prostokąt zaokrąglony 9"/>
          <p:cNvSpPr/>
          <p:nvPr/>
        </p:nvSpPr>
        <p:spPr>
          <a:xfrm>
            <a:off x="5382523" y="2624336"/>
            <a:ext cx="2088232" cy="444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a:t>w</a:t>
            </a:r>
            <a:r>
              <a:rPr lang="pl-PL" sz="1300" dirty="0" smtClean="0"/>
              <a:t>ładcze (imperatywne)</a:t>
            </a:r>
            <a:endParaRPr lang="pl-PL" sz="1300" dirty="0"/>
          </a:p>
        </p:txBody>
      </p:sp>
      <p:sp>
        <p:nvSpPr>
          <p:cNvPr id="11" name="Prostokąt zaokrąglony 10"/>
          <p:cNvSpPr/>
          <p:nvPr/>
        </p:nvSpPr>
        <p:spPr>
          <a:xfrm>
            <a:off x="3654331" y="3457159"/>
            <a:ext cx="1728192"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decyzje</a:t>
            </a:r>
            <a:endParaRPr lang="pl-PL" sz="1300" dirty="0"/>
          </a:p>
        </p:txBody>
      </p:sp>
      <p:sp>
        <p:nvSpPr>
          <p:cNvPr id="12" name="Prostokąt zaokrąglony 11"/>
          <p:cNvSpPr/>
          <p:nvPr/>
        </p:nvSpPr>
        <p:spPr>
          <a:xfrm>
            <a:off x="6854552" y="3457159"/>
            <a:ext cx="1461864"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polecenia</a:t>
            </a:r>
            <a:endParaRPr lang="pl-PL" sz="1300" dirty="0"/>
          </a:p>
        </p:txBody>
      </p:sp>
      <p:sp>
        <p:nvSpPr>
          <p:cNvPr id="13" name="Prostokąt zaokrąglony 12"/>
          <p:cNvSpPr/>
          <p:nvPr/>
        </p:nvSpPr>
        <p:spPr>
          <a:xfrm>
            <a:off x="1115616" y="4227930"/>
            <a:ext cx="2304256"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orzeczenia</a:t>
            </a:r>
            <a:endParaRPr lang="pl-PL" sz="1300" dirty="0"/>
          </a:p>
        </p:txBody>
      </p:sp>
      <p:sp>
        <p:nvSpPr>
          <p:cNvPr id="14" name="Prostokąt zaokrąglony 13"/>
          <p:cNvSpPr/>
          <p:nvPr/>
        </p:nvSpPr>
        <p:spPr>
          <a:xfrm>
            <a:off x="5099339" y="4304634"/>
            <a:ext cx="234026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zarządzenia</a:t>
            </a:r>
            <a:endParaRPr lang="pl-PL" sz="1300" dirty="0"/>
          </a:p>
        </p:txBody>
      </p:sp>
      <p:sp>
        <p:nvSpPr>
          <p:cNvPr id="15" name="Prostokąt zaokrąglony 14"/>
          <p:cNvSpPr/>
          <p:nvPr/>
        </p:nvSpPr>
        <p:spPr>
          <a:xfrm>
            <a:off x="891175" y="5197508"/>
            <a:ext cx="1512168"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wyroki</a:t>
            </a:r>
            <a:endParaRPr lang="pl-PL" sz="1300" dirty="0"/>
          </a:p>
        </p:txBody>
      </p:sp>
      <p:sp>
        <p:nvSpPr>
          <p:cNvPr id="16" name="Prostokąt 15"/>
          <p:cNvSpPr/>
          <p:nvPr/>
        </p:nvSpPr>
        <p:spPr>
          <a:xfrm>
            <a:off x="3654332" y="5216624"/>
            <a:ext cx="1692189"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300" dirty="0" smtClean="0"/>
              <a:t>postanowienia</a:t>
            </a:r>
            <a:endParaRPr lang="pl-PL" sz="1300" dirty="0"/>
          </a:p>
        </p:txBody>
      </p:sp>
      <p:cxnSp>
        <p:nvCxnSpPr>
          <p:cNvPr id="25" name="Łącznik prostoliniowy 24"/>
          <p:cNvCxnSpPr/>
          <p:nvPr/>
        </p:nvCxnSpPr>
        <p:spPr>
          <a:xfrm>
            <a:off x="1647262" y="764704"/>
            <a:ext cx="5697049" cy="0"/>
          </a:xfrm>
          <a:prstGeom prst="line">
            <a:avLst/>
          </a:prstGeom>
        </p:spPr>
        <p:style>
          <a:lnRef idx="2">
            <a:schemeClr val="dk1"/>
          </a:lnRef>
          <a:fillRef idx="0">
            <a:schemeClr val="dk1"/>
          </a:fillRef>
          <a:effectRef idx="1">
            <a:schemeClr val="dk1"/>
          </a:effectRef>
          <a:fontRef idx="minor">
            <a:schemeClr val="tx1"/>
          </a:fontRef>
        </p:style>
      </p:cxnSp>
      <p:cxnSp>
        <p:nvCxnSpPr>
          <p:cNvPr id="27" name="Łącznik prostoliniowy 26"/>
          <p:cNvCxnSpPr>
            <a:endCxn id="4" idx="0"/>
          </p:cNvCxnSpPr>
          <p:nvPr/>
        </p:nvCxnSpPr>
        <p:spPr>
          <a:xfrm>
            <a:off x="1647262" y="764704"/>
            <a:ext cx="1" cy="241176"/>
          </a:xfrm>
          <a:prstGeom prst="line">
            <a:avLst/>
          </a:prstGeom>
        </p:spPr>
        <p:style>
          <a:lnRef idx="2">
            <a:schemeClr val="dk1"/>
          </a:lnRef>
          <a:fillRef idx="0">
            <a:schemeClr val="dk1"/>
          </a:fillRef>
          <a:effectRef idx="1">
            <a:schemeClr val="dk1"/>
          </a:effectRef>
          <a:fontRef idx="minor">
            <a:schemeClr val="tx1"/>
          </a:fontRef>
        </p:style>
      </p:cxnSp>
      <p:cxnSp>
        <p:nvCxnSpPr>
          <p:cNvPr id="32" name="Łącznik prostoliniowy 31"/>
          <p:cNvCxnSpPr>
            <a:endCxn id="6" idx="0"/>
          </p:cNvCxnSpPr>
          <p:nvPr/>
        </p:nvCxnSpPr>
        <p:spPr>
          <a:xfrm>
            <a:off x="7344308" y="764704"/>
            <a:ext cx="0" cy="241176"/>
          </a:xfrm>
          <a:prstGeom prst="line">
            <a:avLst/>
          </a:prstGeom>
        </p:spPr>
        <p:style>
          <a:lnRef idx="2">
            <a:schemeClr val="dk1"/>
          </a:lnRef>
          <a:fillRef idx="0">
            <a:schemeClr val="dk1"/>
          </a:fillRef>
          <a:effectRef idx="1">
            <a:schemeClr val="dk1"/>
          </a:effectRef>
          <a:fontRef idx="minor">
            <a:schemeClr val="tx1"/>
          </a:fontRef>
        </p:style>
      </p:cxnSp>
      <p:cxnSp>
        <p:nvCxnSpPr>
          <p:cNvPr id="43" name="Łącznik prostoliniowy 42"/>
          <p:cNvCxnSpPr>
            <a:stCxn id="5" idx="0"/>
          </p:cNvCxnSpPr>
          <p:nvPr/>
        </p:nvCxnSpPr>
        <p:spPr>
          <a:xfrm flipH="1" flipV="1">
            <a:off x="4495786" y="764704"/>
            <a:ext cx="4209" cy="241176"/>
          </a:xfrm>
          <a:prstGeom prst="line">
            <a:avLst/>
          </a:prstGeom>
        </p:spPr>
        <p:style>
          <a:lnRef idx="2">
            <a:schemeClr val="dk1"/>
          </a:lnRef>
          <a:fillRef idx="0">
            <a:schemeClr val="dk1"/>
          </a:fillRef>
          <a:effectRef idx="1">
            <a:schemeClr val="dk1"/>
          </a:effectRef>
          <a:fontRef idx="minor">
            <a:schemeClr val="tx1"/>
          </a:fontRef>
        </p:style>
      </p:cxnSp>
      <p:cxnSp>
        <p:nvCxnSpPr>
          <p:cNvPr id="45" name="Łącznik prostoliniowy 44"/>
          <p:cNvCxnSpPr/>
          <p:nvPr/>
        </p:nvCxnSpPr>
        <p:spPr>
          <a:xfrm>
            <a:off x="1403651" y="1772816"/>
            <a:ext cx="3092135" cy="0"/>
          </a:xfrm>
          <a:prstGeom prst="line">
            <a:avLst/>
          </a:prstGeom>
        </p:spPr>
        <p:style>
          <a:lnRef idx="2">
            <a:schemeClr val="dk1"/>
          </a:lnRef>
          <a:fillRef idx="0">
            <a:schemeClr val="dk1"/>
          </a:fillRef>
          <a:effectRef idx="1">
            <a:schemeClr val="dk1"/>
          </a:effectRef>
          <a:fontRef idx="minor">
            <a:schemeClr val="tx1"/>
          </a:fontRef>
        </p:style>
      </p:cxnSp>
      <p:cxnSp>
        <p:nvCxnSpPr>
          <p:cNvPr id="47" name="Łącznik prostoliniowy 46"/>
          <p:cNvCxnSpPr/>
          <p:nvPr/>
        </p:nvCxnSpPr>
        <p:spPr>
          <a:xfrm>
            <a:off x="1403648" y="1772816"/>
            <a:ext cx="0" cy="167964"/>
          </a:xfrm>
          <a:prstGeom prst="line">
            <a:avLst/>
          </a:prstGeom>
        </p:spPr>
        <p:style>
          <a:lnRef idx="2">
            <a:schemeClr val="dk1"/>
          </a:lnRef>
          <a:fillRef idx="0">
            <a:schemeClr val="dk1"/>
          </a:fillRef>
          <a:effectRef idx="1">
            <a:schemeClr val="dk1"/>
          </a:effectRef>
          <a:fontRef idx="minor">
            <a:schemeClr val="tx1"/>
          </a:fontRef>
        </p:style>
      </p:cxnSp>
      <p:cxnSp>
        <p:nvCxnSpPr>
          <p:cNvPr id="49" name="Łącznik prostoliniowy 48"/>
          <p:cNvCxnSpPr/>
          <p:nvPr/>
        </p:nvCxnSpPr>
        <p:spPr>
          <a:xfrm>
            <a:off x="4495783" y="1772818"/>
            <a:ext cx="0" cy="167963"/>
          </a:xfrm>
          <a:prstGeom prst="line">
            <a:avLst/>
          </a:prstGeom>
        </p:spPr>
        <p:style>
          <a:lnRef idx="2">
            <a:schemeClr val="dk1"/>
          </a:lnRef>
          <a:fillRef idx="0">
            <a:schemeClr val="dk1"/>
          </a:fillRef>
          <a:effectRef idx="1">
            <a:schemeClr val="dk1"/>
          </a:effectRef>
          <a:fontRef idx="minor">
            <a:schemeClr val="tx1"/>
          </a:fontRef>
        </p:style>
      </p:cxnSp>
      <p:cxnSp>
        <p:nvCxnSpPr>
          <p:cNvPr id="51" name="Łącznik prostoliniowy 50"/>
          <p:cNvCxnSpPr/>
          <p:nvPr/>
        </p:nvCxnSpPr>
        <p:spPr>
          <a:xfrm flipV="1">
            <a:off x="1979712" y="155679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3" name="Łącznik prostoliniowy 52"/>
          <p:cNvCxnSpPr/>
          <p:nvPr/>
        </p:nvCxnSpPr>
        <p:spPr>
          <a:xfrm>
            <a:off x="1979714" y="2420888"/>
            <a:ext cx="4446927" cy="0"/>
          </a:xfrm>
          <a:prstGeom prst="line">
            <a:avLst/>
          </a:prstGeom>
        </p:spPr>
        <p:style>
          <a:lnRef idx="2">
            <a:schemeClr val="dk1"/>
          </a:lnRef>
          <a:fillRef idx="0">
            <a:schemeClr val="dk1"/>
          </a:fillRef>
          <a:effectRef idx="1">
            <a:schemeClr val="dk1"/>
          </a:effectRef>
          <a:fontRef idx="minor">
            <a:schemeClr val="tx1"/>
          </a:fontRef>
        </p:style>
      </p:cxnSp>
      <p:cxnSp>
        <p:nvCxnSpPr>
          <p:cNvPr id="56" name="Łącznik prostoliniowy 55"/>
          <p:cNvCxnSpPr/>
          <p:nvPr/>
        </p:nvCxnSpPr>
        <p:spPr>
          <a:xfrm>
            <a:off x="1979712" y="2420888"/>
            <a:ext cx="0" cy="203448"/>
          </a:xfrm>
          <a:prstGeom prst="line">
            <a:avLst/>
          </a:prstGeom>
        </p:spPr>
        <p:style>
          <a:lnRef idx="2">
            <a:schemeClr val="dk1"/>
          </a:lnRef>
          <a:fillRef idx="0">
            <a:schemeClr val="dk1"/>
          </a:fillRef>
          <a:effectRef idx="1">
            <a:schemeClr val="dk1"/>
          </a:effectRef>
          <a:fontRef idx="minor">
            <a:schemeClr val="tx1"/>
          </a:fontRef>
        </p:style>
      </p:cxnSp>
      <p:cxnSp>
        <p:nvCxnSpPr>
          <p:cNvPr id="58" name="Łącznik prostoliniowy 57"/>
          <p:cNvCxnSpPr>
            <a:endCxn id="10" idx="0"/>
          </p:cNvCxnSpPr>
          <p:nvPr/>
        </p:nvCxnSpPr>
        <p:spPr>
          <a:xfrm>
            <a:off x="6426639" y="2420888"/>
            <a:ext cx="0" cy="203448"/>
          </a:xfrm>
          <a:prstGeom prst="line">
            <a:avLst/>
          </a:prstGeom>
        </p:spPr>
        <p:style>
          <a:lnRef idx="2">
            <a:schemeClr val="dk1"/>
          </a:lnRef>
          <a:fillRef idx="0">
            <a:schemeClr val="dk1"/>
          </a:fillRef>
          <a:effectRef idx="1">
            <a:schemeClr val="dk1"/>
          </a:effectRef>
          <a:fontRef idx="minor">
            <a:schemeClr val="tx1"/>
          </a:fontRef>
        </p:style>
      </p:cxnSp>
      <p:cxnSp>
        <p:nvCxnSpPr>
          <p:cNvPr id="63" name="Łącznik prostoliniowy 62"/>
          <p:cNvCxnSpPr/>
          <p:nvPr/>
        </p:nvCxnSpPr>
        <p:spPr>
          <a:xfrm>
            <a:off x="4716018" y="3212976"/>
            <a:ext cx="2869468" cy="0"/>
          </a:xfrm>
          <a:prstGeom prst="line">
            <a:avLst/>
          </a:prstGeom>
        </p:spPr>
        <p:style>
          <a:lnRef idx="2">
            <a:schemeClr val="dk1"/>
          </a:lnRef>
          <a:fillRef idx="0">
            <a:schemeClr val="dk1"/>
          </a:fillRef>
          <a:effectRef idx="1">
            <a:schemeClr val="dk1"/>
          </a:effectRef>
          <a:fontRef idx="minor">
            <a:schemeClr val="tx1"/>
          </a:fontRef>
        </p:style>
      </p:cxnSp>
      <p:cxnSp>
        <p:nvCxnSpPr>
          <p:cNvPr id="65" name="Łącznik prostoliniowy 64"/>
          <p:cNvCxnSpPr/>
          <p:nvPr/>
        </p:nvCxnSpPr>
        <p:spPr>
          <a:xfrm>
            <a:off x="4716016" y="3212978"/>
            <a:ext cx="0" cy="244183"/>
          </a:xfrm>
          <a:prstGeom prst="line">
            <a:avLst/>
          </a:prstGeom>
        </p:spPr>
        <p:style>
          <a:lnRef idx="2">
            <a:schemeClr val="dk1"/>
          </a:lnRef>
          <a:fillRef idx="0">
            <a:schemeClr val="dk1"/>
          </a:fillRef>
          <a:effectRef idx="1">
            <a:schemeClr val="dk1"/>
          </a:effectRef>
          <a:fontRef idx="minor">
            <a:schemeClr val="tx1"/>
          </a:fontRef>
        </p:style>
      </p:cxnSp>
      <p:cxnSp>
        <p:nvCxnSpPr>
          <p:cNvPr id="67" name="Łącznik prostoliniowy 66"/>
          <p:cNvCxnSpPr>
            <a:endCxn id="12" idx="0"/>
          </p:cNvCxnSpPr>
          <p:nvPr/>
        </p:nvCxnSpPr>
        <p:spPr>
          <a:xfrm>
            <a:off x="7585484" y="3212978"/>
            <a:ext cx="0" cy="244183"/>
          </a:xfrm>
          <a:prstGeom prst="line">
            <a:avLst/>
          </a:prstGeom>
        </p:spPr>
        <p:style>
          <a:lnRef idx="2">
            <a:schemeClr val="dk1"/>
          </a:lnRef>
          <a:fillRef idx="0">
            <a:schemeClr val="dk1"/>
          </a:fillRef>
          <a:effectRef idx="1">
            <a:schemeClr val="dk1"/>
          </a:effectRef>
          <a:fontRef idx="minor">
            <a:schemeClr val="tx1"/>
          </a:fontRef>
        </p:style>
      </p:cxnSp>
      <p:cxnSp>
        <p:nvCxnSpPr>
          <p:cNvPr id="71" name="Łącznik prostoliniowy 70"/>
          <p:cNvCxnSpPr>
            <a:stCxn id="10" idx="2"/>
          </p:cNvCxnSpPr>
          <p:nvPr/>
        </p:nvCxnSpPr>
        <p:spPr>
          <a:xfrm>
            <a:off x="6426639" y="3068961"/>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75" name="Łącznik prostoliniowy 74"/>
          <p:cNvCxnSpPr/>
          <p:nvPr/>
        </p:nvCxnSpPr>
        <p:spPr>
          <a:xfrm>
            <a:off x="2267746" y="4077072"/>
            <a:ext cx="3883007" cy="0"/>
          </a:xfrm>
          <a:prstGeom prst="line">
            <a:avLst/>
          </a:prstGeom>
        </p:spPr>
        <p:style>
          <a:lnRef idx="2">
            <a:schemeClr val="dk1"/>
          </a:lnRef>
          <a:fillRef idx="0">
            <a:schemeClr val="dk1"/>
          </a:fillRef>
          <a:effectRef idx="1">
            <a:schemeClr val="dk1"/>
          </a:effectRef>
          <a:fontRef idx="minor">
            <a:schemeClr val="tx1"/>
          </a:fontRef>
        </p:style>
      </p:cxnSp>
      <p:cxnSp>
        <p:nvCxnSpPr>
          <p:cNvPr id="77" name="Łącznik prostoliniowy 76"/>
          <p:cNvCxnSpPr>
            <a:endCxn id="13" idx="0"/>
          </p:cNvCxnSpPr>
          <p:nvPr/>
        </p:nvCxnSpPr>
        <p:spPr>
          <a:xfrm>
            <a:off x="2264654" y="4077072"/>
            <a:ext cx="3092" cy="150858"/>
          </a:xfrm>
          <a:prstGeom prst="line">
            <a:avLst/>
          </a:prstGeom>
        </p:spPr>
        <p:style>
          <a:lnRef idx="2">
            <a:schemeClr val="dk1"/>
          </a:lnRef>
          <a:fillRef idx="0">
            <a:schemeClr val="dk1"/>
          </a:fillRef>
          <a:effectRef idx="1">
            <a:schemeClr val="dk1"/>
          </a:effectRef>
          <a:fontRef idx="minor">
            <a:schemeClr val="tx1"/>
          </a:fontRef>
        </p:style>
      </p:cxnSp>
      <p:cxnSp>
        <p:nvCxnSpPr>
          <p:cNvPr id="79" name="Łącznik prostoliniowy 78"/>
          <p:cNvCxnSpPr/>
          <p:nvPr/>
        </p:nvCxnSpPr>
        <p:spPr>
          <a:xfrm>
            <a:off x="6150751" y="4077072"/>
            <a:ext cx="0" cy="227562"/>
          </a:xfrm>
          <a:prstGeom prst="line">
            <a:avLst/>
          </a:prstGeom>
        </p:spPr>
        <p:style>
          <a:lnRef idx="2">
            <a:schemeClr val="dk1"/>
          </a:lnRef>
          <a:fillRef idx="0">
            <a:schemeClr val="dk1"/>
          </a:fillRef>
          <a:effectRef idx="1">
            <a:schemeClr val="dk1"/>
          </a:effectRef>
          <a:fontRef idx="minor">
            <a:schemeClr val="tx1"/>
          </a:fontRef>
        </p:style>
      </p:cxnSp>
      <p:cxnSp>
        <p:nvCxnSpPr>
          <p:cNvPr id="81" name="Łącznik prostoliniowy 80"/>
          <p:cNvCxnSpPr>
            <a:stCxn id="11" idx="2"/>
          </p:cNvCxnSpPr>
          <p:nvPr/>
        </p:nvCxnSpPr>
        <p:spPr>
          <a:xfrm>
            <a:off x="4518427" y="3914361"/>
            <a:ext cx="0" cy="162713"/>
          </a:xfrm>
          <a:prstGeom prst="line">
            <a:avLst/>
          </a:prstGeom>
        </p:spPr>
        <p:style>
          <a:lnRef idx="2">
            <a:schemeClr val="dk1"/>
          </a:lnRef>
          <a:fillRef idx="0">
            <a:schemeClr val="dk1"/>
          </a:fillRef>
          <a:effectRef idx="1">
            <a:schemeClr val="dk1"/>
          </a:effectRef>
          <a:fontRef idx="minor">
            <a:schemeClr val="tx1"/>
          </a:fontRef>
        </p:style>
      </p:cxnSp>
      <p:cxnSp>
        <p:nvCxnSpPr>
          <p:cNvPr id="83" name="Łącznik prostoliniowy 82"/>
          <p:cNvCxnSpPr/>
          <p:nvPr/>
        </p:nvCxnSpPr>
        <p:spPr>
          <a:xfrm>
            <a:off x="1647262" y="4941168"/>
            <a:ext cx="2780724" cy="0"/>
          </a:xfrm>
          <a:prstGeom prst="line">
            <a:avLst/>
          </a:prstGeom>
        </p:spPr>
        <p:style>
          <a:lnRef idx="2">
            <a:schemeClr val="dk1"/>
          </a:lnRef>
          <a:fillRef idx="0">
            <a:schemeClr val="dk1"/>
          </a:fillRef>
          <a:effectRef idx="1">
            <a:schemeClr val="dk1"/>
          </a:effectRef>
          <a:fontRef idx="minor">
            <a:schemeClr val="tx1"/>
          </a:fontRef>
        </p:style>
      </p:cxnSp>
      <p:cxnSp>
        <p:nvCxnSpPr>
          <p:cNvPr id="85" name="Łącznik prostoliniowy 84"/>
          <p:cNvCxnSpPr>
            <a:endCxn id="15" idx="0"/>
          </p:cNvCxnSpPr>
          <p:nvPr/>
        </p:nvCxnSpPr>
        <p:spPr>
          <a:xfrm>
            <a:off x="1647259" y="4941169"/>
            <a:ext cx="0" cy="256340"/>
          </a:xfrm>
          <a:prstGeom prst="line">
            <a:avLst/>
          </a:prstGeom>
        </p:spPr>
        <p:style>
          <a:lnRef idx="2">
            <a:schemeClr val="dk1"/>
          </a:lnRef>
          <a:fillRef idx="0">
            <a:schemeClr val="dk1"/>
          </a:fillRef>
          <a:effectRef idx="1">
            <a:schemeClr val="dk1"/>
          </a:effectRef>
          <a:fontRef idx="minor">
            <a:schemeClr val="tx1"/>
          </a:fontRef>
        </p:style>
      </p:cxnSp>
      <p:cxnSp>
        <p:nvCxnSpPr>
          <p:cNvPr id="87" name="Łącznik prostoliniowy 86"/>
          <p:cNvCxnSpPr/>
          <p:nvPr/>
        </p:nvCxnSpPr>
        <p:spPr>
          <a:xfrm>
            <a:off x="4427984" y="4941169"/>
            <a:ext cx="0" cy="256340"/>
          </a:xfrm>
          <a:prstGeom prst="line">
            <a:avLst/>
          </a:prstGeom>
        </p:spPr>
        <p:style>
          <a:lnRef idx="2">
            <a:schemeClr val="dk1"/>
          </a:lnRef>
          <a:fillRef idx="0">
            <a:schemeClr val="dk1"/>
          </a:fillRef>
          <a:effectRef idx="1">
            <a:schemeClr val="dk1"/>
          </a:effectRef>
          <a:fontRef idx="minor">
            <a:schemeClr val="tx1"/>
          </a:fontRef>
        </p:style>
      </p:cxnSp>
      <p:cxnSp>
        <p:nvCxnSpPr>
          <p:cNvPr id="89" name="Łącznik prostoliniowy 88"/>
          <p:cNvCxnSpPr>
            <a:endCxn id="13" idx="2"/>
          </p:cNvCxnSpPr>
          <p:nvPr/>
        </p:nvCxnSpPr>
        <p:spPr>
          <a:xfrm flipV="1">
            <a:off x="2267744" y="4685130"/>
            <a:ext cx="0" cy="256038"/>
          </a:xfrm>
          <a:prstGeom prst="line">
            <a:avLst/>
          </a:prstGeom>
        </p:spPr>
        <p:style>
          <a:lnRef idx="2">
            <a:schemeClr val="dk1"/>
          </a:lnRef>
          <a:fillRef idx="0">
            <a:schemeClr val="dk1"/>
          </a:fillRef>
          <a:effectRef idx="1">
            <a:schemeClr val="dk1"/>
          </a:effectRef>
          <a:fontRef idx="minor">
            <a:schemeClr val="tx1"/>
          </a:fontRef>
        </p:style>
      </p:cxnSp>
      <p:cxnSp>
        <p:nvCxnSpPr>
          <p:cNvPr id="100" name="Łącznik prostoliniowy 99"/>
          <p:cNvCxnSpPr/>
          <p:nvPr/>
        </p:nvCxnSpPr>
        <p:spPr>
          <a:xfrm>
            <a:off x="4500424" y="2252844"/>
            <a:ext cx="0" cy="16804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3824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836712"/>
          </a:xfrm>
        </p:spPr>
        <p:txBody>
          <a:bodyPr/>
          <a:lstStyle/>
          <a:p>
            <a:r>
              <a:rPr lang="pl-PL" dirty="0" smtClean="0"/>
              <a:t>Wyrok</a:t>
            </a:r>
            <a:endParaRPr lang="pl-PL" dirty="0"/>
          </a:p>
        </p:txBody>
      </p:sp>
      <p:sp>
        <p:nvSpPr>
          <p:cNvPr id="3" name="pole tekstowe 2"/>
          <p:cNvSpPr txBox="1"/>
          <p:nvPr/>
        </p:nvSpPr>
        <p:spPr>
          <a:xfrm>
            <a:off x="323528" y="836713"/>
            <a:ext cx="8280920" cy="2585323"/>
          </a:xfrm>
          <a:prstGeom prst="rect">
            <a:avLst/>
          </a:prstGeom>
          <a:noFill/>
        </p:spPr>
        <p:txBody>
          <a:bodyPr wrap="square" rtlCol="0">
            <a:spAutoFit/>
          </a:bodyPr>
          <a:lstStyle/>
          <a:p>
            <a:r>
              <a:rPr lang="pl-PL" b="1" dirty="0"/>
              <a:t>a</a:t>
            </a:r>
            <a:r>
              <a:rPr lang="pl-PL" b="1" dirty="0" smtClean="0"/>
              <a:t>rt. 174 Konstytucji RP </a:t>
            </a:r>
            <a:r>
              <a:rPr lang="pl-PL" dirty="0" smtClean="0"/>
              <a:t>– Sądy i Trybunały wydają wyroki w imieniu Rzeczypospolitej Polskiej</a:t>
            </a:r>
          </a:p>
          <a:p>
            <a:endParaRPr lang="pl-PL" dirty="0"/>
          </a:p>
          <a:p>
            <a:r>
              <a:rPr lang="pl-PL" dirty="0" smtClean="0"/>
              <a:t>Uprawnionym do wydania wyroku jest </a:t>
            </a:r>
            <a:r>
              <a:rPr lang="pl-PL" b="1" dirty="0" smtClean="0"/>
              <a:t>tylko sąd</a:t>
            </a:r>
          </a:p>
          <a:p>
            <a:r>
              <a:rPr lang="pl-PL" dirty="0" smtClean="0"/>
              <a:t>Nie wolno nadawać orzeczeniu formy wyroku bez ustawowego upoważnienia do rozstrzygnięcia danej kwestii w takiej formie</a:t>
            </a:r>
          </a:p>
          <a:p>
            <a:endParaRPr lang="pl-PL" dirty="0" smtClean="0"/>
          </a:p>
          <a:p>
            <a:endParaRPr lang="pl-PL" dirty="0"/>
          </a:p>
          <a:p>
            <a:pPr algn="ctr"/>
            <a:r>
              <a:rPr lang="pl-PL" b="1" dirty="0" smtClean="0"/>
              <a:t>RODZAJE WYROKÓW SĄDU I INSTANCJI</a:t>
            </a:r>
            <a:endParaRPr lang="pl-PL" b="1" dirty="0"/>
          </a:p>
        </p:txBody>
      </p:sp>
      <p:graphicFrame>
        <p:nvGraphicFramePr>
          <p:cNvPr id="4" name="Tabela 3"/>
          <p:cNvGraphicFramePr>
            <a:graphicFrameLocks noGrp="1"/>
          </p:cNvGraphicFramePr>
          <p:nvPr>
            <p:extLst>
              <p:ext uri="{D42A27DB-BD31-4B8C-83A1-F6EECF244321}">
                <p14:modId xmlns:p14="http://schemas.microsoft.com/office/powerpoint/2010/main" val="99549228"/>
              </p:ext>
            </p:extLst>
          </p:nvPr>
        </p:nvGraphicFramePr>
        <p:xfrm>
          <a:off x="323528" y="3789040"/>
          <a:ext cx="8604448" cy="2926080"/>
        </p:xfrm>
        <a:graphic>
          <a:graphicData uri="http://schemas.openxmlformats.org/drawingml/2006/table">
            <a:tbl>
              <a:tblPr firstRow="1" bandRow="1">
                <a:tableStyleId>{5C22544A-7EE6-4342-B048-85BDC9FD1C3A}</a:tableStyleId>
              </a:tblPr>
              <a:tblGrid>
                <a:gridCol w="4176464"/>
                <a:gridCol w="4427984"/>
              </a:tblGrid>
              <a:tr h="1737360">
                <a:tc>
                  <a:txBody>
                    <a:bodyPr/>
                    <a:lstStyle/>
                    <a:p>
                      <a:r>
                        <a:rPr lang="pl-PL" sz="1800" dirty="0" smtClean="0"/>
                        <a:t>Merytoryczne – rozstrzygające o kwestii odpowiedzialności karnej</a:t>
                      </a:r>
                      <a:endParaRPr lang="pl-PL" sz="1800" dirty="0"/>
                    </a:p>
                  </a:txBody>
                  <a:tcPr/>
                </a:tc>
                <a:tc>
                  <a:txBody>
                    <a:bodyPr/>
                    <a:lstStyle/>
                    <a:p>
                      <a:r>
                        <a:rPr lang="pl-PL" sz="1800" dirty="0" smtClean="0"/>
                        <a:t>Formalne</a:t>
                      </a:r>
                      <a:r>
                        <a:rPr lang="pl-PL" sz="1800" baseline="0" dirty="0" smtClean="0"/>
                        <a:t> – niedopuszczalność procesu karnego ze względu na negatywną przesłankę procesową</a:t>
                      </a:r>
                      <a:endParaRPr lang="pl-PL" sz="1800" dirty="0"/>
                    </a:p>
                  </a:txBody>
                  <a:tcPr/>
                </a:tc>
              </a:tr>
              <a:tr h="1188720">
                <a:tc>
                  <a:txBody>
                    <a:bodyPr/>
                    <a:lstStyle/>
                    <a:p>
                      <a:r>
                        <a:rPr lang="pl-PL" sz="1800" dirty="0" smtClean="0"/>
                        <a:t>uniewinniający</a:t>
                      </a:r>
                    </a:p>
                    <a:p>
                      <a:r>
                        <a:rPr lang="pl-PL" sz="1800" dirty="0" smtClean="0"/>
                        <a:t>skazujący </a:t>
                      </a:r>
                    </a:p>
                    <a:p>
                      <a:r>
                        <a:rPr lang="pl-PL" sz="1800" dirty="0" smtClean="0"/>
                        <a:t>warunkowo umarzający</a:t>
                      </a:r>
                      <a:endParaRPr lang="pl-PL" sz="1800" dirty="0"/>
                    </a:p>
                  </a:txBody>
                  <a:tcPr/>
                </a:tc>
                <a:tc>
                  <a:txBody>
                    <a:bodyPr/>
                    <a:lstStyle/>
                    <a:p>
                      <a:r>
                        <a:rPr lang="pl-PL" sz="1800" dirty="0" smtClean="0"/>
                        <a:t>umarzający</a:t>
                      </a:r>
                    </a:p>
                    <a:p>
                      <a:endParaRPr lang="pl-PL" sz="1800" dirty="0"/>
                    </a:p>
                  </a:txBody>
                  <a:tcPr/>
                </a:tc>
              </a:tr>
            </a:tbl>
          </a:graphicData>
        </a:graphic>
      </p:graphicFrame>
    </p:spTree>
    <p:extLst>
      <p:ext uri="{BB962C8B-B14F-4D97-AF65-F5344CB8AC3E}">
        <p14:creationId xmlns:p14="http://schemas.microsoft.com/office/powerpoint/2010/main" val="1530586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1543</TotalTime>
  <Words>8957</Words>
  <Application>Microsoft Office PowerPoint</Application>
  <PresentationFormat>Pokaz na ekranie (4:3)</PresentationFormat>
  <Paragraphs>689</Paragraphs>
  <Slides>55</Slides>
  <Notes>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55</vt:i4>
      </vt:variant>
    </vt:vector>
  </HeadingPairs>
  <TitlesOfParts>
    <vt:vector size="62" baseType="lpstr">
      <vt:lpstr>Arial</vt:lpstr>
      <vt:lpstr>Calibri</vt:lpstr>
      <vt:lpstr>Calibri Light</vt:lpstr>
      <vt:lpstr>Times New Roman</vt:lpstr>
      <vt:lpstr>Wingdings</vt:lpstr>
      <vt:lpstr>Retrospekcja</vt:lpstr>
      <vt:lpstr>Acrobat Document</vt:lpstr>
      <vt:lpstr>Czynności procesowe </vt:lpstr>
      <vt:lpstr>Czynności procesowe – pojęcie i rodzaje</vt:lpstr>
      <vt:lpstr>Prezentacja programu PowerPoint</vt:lpstr>
      <vt:lpstr>Skutki wadliwość czynności procesowych</vt:lpstr>
      <vt:lpstr>Prezentacja programu PowerPoint</vt:lpstr>
      <vt:lpstr>Prezentacja programu PowerPoint</vt:lpstr>
      <vt:lpstr>Prezentacja programu PowerPoint</vt:lpstr>
      <vt:lpstr>Prezentacja programu PowerPoint</vt:lpstr>
      <vt:lpstr>Wyrok</vt:lpstr>
      <vt:lpstr>Szczególne rodzaje wyroków</vt:lpstr>
      <vt:lpstr>Prezentacja programu PowerPoint</vt:lpstr>
      <vt:lpstr>Prezentacja programu PowerPoint</vt:lpstr>
      <vt:lpstr>Prezentacja programu PowerPoint</vt:lpstr>
      <vt:lpstr>Prezentacja programu PowerPoint</vt:lpstr>
      <vt:lpstr>Wyroki sądu I instancji są zaskarżalne apelacją</vt:lpstr>
      <vt:lpstr>Wyroki sądu II instancji</vt:lpstr>
      <vt:lpstr>Uzasadnianie wyroków sądu I instancji</vt:lpstr>
      <vt:lpstr>Prezentacja programu PowerPoint</vt:lpstr>
      <vt:lpstr>Uzasadnienie wyroków sądu II instancji</vt:lpstr>
      <vt:lpstr>Uzasadnianie wyroków – wyroki wymagające uzasadnienia</vt:lpstr>
      <vt:lpstr>Zwróć uwagę!</vt:lpstr>
      <vt:lpstr>Prezentacja programu PowerPoint</vt:lpstr>
      <vt:lpstr>termin zawity                                         wniosek o przywrócenie terminu</vt:lpstr>
      <vt:lpstr>A jeśli nie wyrok?  Inne rodzaje decyzji procesowych</vt:lpstr>
      <vt:lpstr>Postanowienia</vt:lpstr>
      <vt:lpstr>Prezentacja programu PowerPoint</vt:lpstr>
      <vt:lpstr>Prezentacja programu PowerPoint</vt:lpstr>
      <vt:lpstr>Zaskarżanie postanowień</vt:lpstr>
      <vt:lpstr>Zarządzenia</vt:lpstr>
      <vt:lpstr>Prezentacja programu PowerPoint</vt:lpstr>
      <vt:lpstr>Zaskarżanie zarządzeń</vt:lpstr>
      <vt:lpstr>Uzasadnianie postanowień i zarządzeń</vt:lpstr>
      <vt:lpstr>Uzasadnianie postanowień</vt:lpstr>
      <vt:lpstr>Doręczanie decyzji procesowych</vt:lpstr>
      <vt:lpstr>Prezentacja programu PowerPoint</vt:lpstr>
      <vt:lpstr>Prezentacja programu PowerPoint</vt:lpstr>
      <vt:lpstr>Prezentacja programu PowerPoint</vt:lpstr>
      <vt:lpstr>Pospisywanie orzeczeń i ich uzasadnień</vt:lpstr>
      <vt:lpstr>Narada i głosowanie zasady obliczania większości głosów</vt:lpstr>
      <vt:lpstr>Prezentacja programu PowerPoint</vt:lpstr>
      <vt:lpstr>Prezentacja programu PowerPoint</vt:lpstr>
      <vt:lpstr>Terminy</vt:lpstr>
      <vt:lpstr>Przywrócenie terminu zawitego (art. 126 k.p.k.)</vt:lpstr>
      <vt:lpstr>Doręczenia</vt:lpstr>
      <vt:lpstr>Sposoby doręczeń</vt:lpstr>
      <vt:lpstr>Utrwalanie czynności procesowych</vt:lpstr>
      <vt:lpstr>Notatki urzędowe</vt:lpstr>
      <vt:lpstr>Protokoły</vt:lpstr>
      <vt:lpstr>Prezentacja programu PowerPoint</vt:lpstr>
      <vt:lpstr>Zmiany po nowelizacji – przepisy wprowadzone do KPK ustawą z 28.11.2014 r. o ochronie i pomocy dla pokrzywdzonego i świadka</vt:lpstr>
      <vt:lpstr>Prezentacja programu PowerPoint</vt:lpstr>
      <vt:lpstr>Prezentacja programu PowerPoint</vt:lpstr>
      <vt:lpstr>Sprostowanie protokołu</vt:lpstr>
      <vt:lpstr>Stenogramy</vt:lpstr>
      <vt:lpstr>Rejestracja dźwięku i obrazu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Magdalena Podolska</dc:creator>
  <cp:lastModifiedBy>Magdalena Podolska</cp:lastModifiedBy>
  <cp:revision>177</cp:revision>
  <dcterms:created xsi:type="dcterms:W3CDTF">2013-10-13T08:30:50Z</dcterms:created>
  <dcterms:modified xsi:type="dcterms:W3CDTF">2015-10-14T17:13:27Z</dcterms:modified>
</cp:coreProperties>
</file>