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notesMasterIdLst>
    <p:notesMasterId r:id="rId41"/>
  </p:notesMasterIdLst>
  <p:sldIdLst>
    <p:sldId id="256" r:id="rId2"/>
    <p:sldId id="257" r:id="rId3"/>
    <p:sldId id="258" r:id="rId4"/>
    <p:sldId id="259" r:id="rId5"/>
    <p:sldId id="260" r:id="rId6"/>
    <p:sldId id="271" r:id="rId7"/>
    <p:sldId id="264" r:id="rId8"/>
    <p:sldId id="272" r:id="rId9"/>
    <p:sldId id="261" r:id="rId10"/>
    <p:sldId id="294" r:id="rId11"/>
    <p:sldId id="262" r:id="rId12"/>
    <p:sldId id="288" r:id="rId13"/>
    <p:sldId id="289" r:id="rId14"/>
    <p:sldId id="290" r:id="rId15"/>
    <p:sldId id="291" r:id="rId16"/>
    <p:sldId id="292" r:id="rId17"/>
    <p:sldId id="263" r:id="rId18"/>
    <p:sldId id="265" r:id="rId19"/>
    <p:sldId id="266" r:id="rId20"/>
    <p:sldId id="267" r:id="rId21"/>
    <p:sldId id="268" r:id="rId22"/>
    <p:sldId id="269" r:id="rId23"/>
    <p:sldId id="283" r:id="rId24"/>
    <p:sldId id="270" r:id="rId25"/>
    <p:sldId id="273" r:id="rId26"/>
    <p:sldId id="274" r:id="rId27"/>
    <p:sldId id="275" r:id="rId28"/>
    <p:sldId id="276" r:id="rId29"/>
    <p:sldId id="277" r:id="rId30"/>
    <p:sldId id="278" r:id="rId31"/>
    <p:sldId id="285" r:id="rId32"/>
    <p:sldId id="280" r:id="rId33"/>
    <p:sldId id="279" r:id="rId34"/>
    <p:sldId id="295" r:id="rId35"/>
    <p:sldId id="281" r:id="rId36"/>
    <p:sldId id="284" r:id="rId37"/>
    <p:sldId id="287" r:id="rId38"/>
    <p:sldId id="286" r:id="rId39"/>
    <p:sldId id="293" r:id="rId4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74" d="100"/>
          <a:sy n="74" d="100"/>
        </p:scale>
        <p:origin x="5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48368C-8FE6-40DB-B49D-0E85A12C172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2356FE44-3AD3-4D2F-A4AB-C972F00BE917}">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Strony procesowe</a:t>
          </a:r>
          <a:endParaRPr lang="pl-PL" dirty="0"/>
        </a:p>
      </dgm:t>
    </dgm:pt>
    <dgm:pt modelId="{0608A22A-AD5B-4C95-9F5B-C824E478F35C}" type="parTrans" cxnId="{2788A4F3-505F-4AAC-A8AB-37F70F8F8DF7}">
      <dgm:prSet/>
      <dgm:spPr/>
      <dgm:t>
        <a:bodyPr/>
        <a:lstStyle/>
        <a:p>
          <a:endParaRPr lang="pl-PL"/>
        </a:p>
      </dgm:t>
    </dgm:pt>
    <dgm:pt modelId="{C6E561A4-44B7-4FBC-AF97-70CAA00B777D}" type="sibTrans" cxnId="{2788A4F3-505F-4AAC-A8AB-37F70F8F8DF7}">
      <dgm:prSet/>
      <dgm:spPr/>
      <dgm:t>
        <a:bodyPr/>
        <a:lstStyle/>
        <a:p>
          <a:endParaRPr lang="pl-PL"/>
        </a:p>
      </dgm:t>
    </dgm:pt>
    <dgm:pt modelId="{0DF1A3B4-CF8C-4F4A-AAAB-00CB4348CA11}">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zasadnicze</a:t>
          </a:r>
          <a:endParaRPr lang="pl-PL" dirty="0"/>
        </a:p>
      </dgm:t>
    </dgm:pt>
    <dgm:pt modelId="{C5D51FFF-86EC-482D-9DFA-AAAE472D8376}" type="parTrans" cxnId="{D1F5CF01-9955-4BE8-AA44-C1DBF99AAD86}">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4F3B9637-4287-46F4-8870-6659AC33139B}" type="sibTrans" cxnId="{D1F5CF01-9955-4BE8-AA44-C1DBF99AAD86}">
      <dgm:prSet/>
      <dgm:spPr/>
      <dgm:t>
        <a:bodyPr/>
        <a:lstStyle/>
        <a:p>
          <a:endParaRPr lang="pl-PL"/>
        </a:p>
      </dgm:t>
    </dgm:pt>
    <dgm:pt modelId="{EB6AE94F-DFF3-4047-9D0C-8F465627E361}">
      <dgm:prSet>
        <dgm:style>
          <a:lnRef idx="2">
            <a:schemeClr val="accent4"/>
          </a:lnRef>
          <a:fillRef idx="1">
            <a:schemeClr val="lt1"/>
          </a:fillRef>
          <a:effectRef idx="0">
            <a:schemeClr val="accent4"/>
          </a:effectRef>
          <a:fontRef idx="minor">
            <a:schemeClr val="dk1"/>
          </a:fontRef>
        </dgm:style>
      </dgm:prSet>
      <dgm:spPr/>
      <dgm:t>
        <a:bodyPr/>
        <a:lstStyle/>
        <a:p>
          <a:pPr rtl="0"/>
          <a:r>
            <a:rPr lang="pl-PL" smtClean="0"/>
            <a:t>czynne</a:t>
          </a:r>
          <a:endParaRPr lang="pl-PL"/>
        </a:p>
      </dgm:t>
    </dgm:pt>
    <dgm:pt modelId="{397124D6-FC73-4B5E-9D11-58E05EF4DB2B}" type="parTrans" cxnId="{040DFCD2-E666-4AAC-BE36-505246378D45}">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3C48DD42-48EB-4C4E-8B89-DC5C49236FDC}" type="sibTrans" cxnId="{040DFCD2-E666-4AAC-BE36-505246378D45}">
      <dgm:prSet/>
      <dgm:spPr/>
      <dgm:t>
        <a:bodyPr/>
        <a:lstStyle/>
        <a:p>
          <a:endParaRPr lang="pl-PL"/>
        </a:p>
      </dgm:t>
    </dgm:pt>
    <dgm:pt modelId="{6EC86677-5B08-4D6D-85DD-08920F6A1E92}">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pokrzywdzony</a:t>
          </a:r>
          <a:endParaRPr lang="pl-PL" dirty="0"/>
        </a:p>
      </dgm:t>
    </dgm:pt>
    <dgm:pt modelId="{834AF468-10A8-474E-8666-40A5E86B8A07}" type="parTrans" cxnId="{42458AE4-0D19-4C7F-B264-FD1B7CB67A40}">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51FA4B63-72BC-48FE-ACC4-EEABCCE3A3BC}" type="sibTrans" cxnId="{42458AE4-0D19-4C7F-B264-FD1B7CB67A40}">
      <dgm:prSet/>
      <dgm:spPr/>
      <dgm:t>
        <a:bodyPr/>
        <a:lstStyle/>
        <a:p>
          <a:endParaRPr lang="pl-PL"/>
        </a:p>
      </dgm:t>
    </dgm:pt>
    <dgm:pt modelId="{16CA07C6-F61F-4439-997C-D9AFC52B2D47}">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oskarżyciel publiczny</a:t>
          </a:r>
          <a:endParaRPr lang="pl-PL" dirty="0"/>
        </a:p>
      </dgm:t>
    </dgm:pt>
    <dgm:pt modelId="{FA5B662D-C072-438D-98F9-BF8BC73C5E0D}" type="parTrans" cxnId="{E42588D4-934E-42F9-AD0C-0D749A15C572}">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426BC8E4-F655-4414-9F93-3A27F40374E4}" type="sibTrans" cxnId="{E42588D4-934E-42F9-AD0C-0D749A15C572}">
      <dgm:prSet/>
      <dgm:spPr/>
      <dgm:t>
        <a:bodyPr/>
        <a:lstStyle/>
        <a:p>
          <a:endParaRPr lang="pl-PL"/>
        </a:p>
      </dgm:t>
    </dgm:pt>
    <dgm:pt modelId="{27F5B022-47DE-4684-A18F-909D98BC95BC}">
      <dgm:prSet>
        <dgm:style>
          <a:lnRef idx="2">
            <a:schemeClr val="accent4"/>
          </a:lnRef>
          <a:fillRef idx="1">
            <a:schemeClr val="lt1"/>
          </a:fillRef>
          <a:effectRef idx="0">
            <a:schemeClr val="accent4"/>
          </a:effectRef>
          <a:fontRef idx="minor">
            <a:schemeClr val="dk1"/>
          </a:fontRef>
        </dgm:style>
      </dgm:prSet>
      <dgm:spPr/>
      <dgm:t>
        <a:bodyPr/>
        <a:lstStyle/>
        <a:p>
          <a:pPr rtl="0"/>
          <a:r>
            <a:rPr lang="pl-PL" smtClean="0"/>
            <a:t>oskarżyciel prywatny</a:t>
          </a:r>
          <a:endParaRPr lang="pl-PL"/>
        </a:p>
      </dgm:t>
    </dgm:pt>
    <dgm:pt modelId="{9E08560F-B3DD-40BA-89C3-AD3827E0B5FB}" type="parTrans" cxnId="{DAA41711-384D-48B7-AC00-CE41B7DC516F}">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D198BD46-A694-4481-8B00-41C519FA2F77}" type="sibTrans" cxnId="{DAA41711-384D-48B7-AC00-CE41B7DC516F}">
      <dgm:prSet/>
      <dgm:spPr/>
      <dgm:t>
        <a:bodyPr/>
        <a:lstStyle/>
        <a:p>
          <a:endParaRPr lang="pl-PL"/>
        </a:p>
      </dgm:t>
    </dgm:pt>
    <dgm:pt modelId="{3B33B9C4-415B-4F85-913F-3AFD84B0BE23}">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oskarżyciel posiłkowy</a:t>
          </a:r>
          <a:endParaRPr lang="pl-PL" dirty="0"/>
        </a:p>
      </dgm:t>
    </dgm:pt>
    <dgm:pt modelId="{74D6B993-E8D6-43CE-A1ED-610487DE0324}" type="parTrans" cxnId="{9F60B167-E47C-4DF1-B1AC-BA02CF65B3A2}">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697C96D6-8CDC-42F7-8797-5C3CB7E89856}" type="sibTrans" cxnId="{9F60B167-E47C-4DF1-B1AC-BA02CF65B3A2}">
      <dgm:prSet/>
      <dgm:spPr/>
      <dgm:t>
        <a:bodyPr/>
        <a:lstStyle/>
        <a:p>
          <a:endParaRPr lang="pl-PL"/>
        </a:p>
      </dgm:t>
    </dgm:pt>
    <dgm:pt modelId="{019EBD87-7F20-4C11-8B3D-47BD1A3D9953}">
      <dgm:prSet>
        <dgm:style>
          <a:lnRef idx="2">
            <a:schemeClr val="accent4"/>
          </a:lnRef>
          <a:fillRef idx="1">
            <a:schemeClr val="lt1"/>
          </a:fillRef>
          <a:effectRef idx="0">
            <a:schemeClr val="accent4"/>
          </a:effectRef>
          <a:fontRef idx="minor">
            <a:schemeClr val="dk1"/>
          </a:fontRef>
        </dgm:style>
      </dgm:prSet>
      <dgm:spPr/>
      <dgm:t>
        <a:bodyPr/>
        <a:lstStyle/>
        <a:p>
          <a:pPr rtl="0"/>
          <a:r>
            <a:rPr lang="pl-PL" smtClean="0"/>
            <a:t>uboczny</a:t>
          </a:r>
          <a:endParaRPr lang="pl-PL"/>
        </a:p>
      </dgm:t>
    </dgm:pt>
    <dgm:pt modelId="{23AECDAB-AAA7-49A5-8474-8B33034EFFCF}" type="parTrans" cxnId="{0A71BE7A-BFF9-4BD1-AFC4-6819F3807885}">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8DEE21DC-D3F2-432C-9F00-B4A55F8AF232}" type="sibTrans" cxnId="{0A71BE7A-BFF9-4BD1-AFC4-6819F3807885}">
      <dgm:prSet/>
      <dgm:spPr/>
      <dgm:t>
        <a:bodyPr/>
        <a:lstStyle/>
        <a:p>
          <a:endParaRPr lang="pl-PL"/>
        </a:p>
      </dgm:t>
    </dgm:pt>
    <dgm:pt modelId="{0B6D097F-13CE-4125-BDFC-02637276CD99}">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subsydiarny</a:t>
          </a:r>
          <a:endParaRPr lang="pl-PL" dirty="0"/>
        </a:p>
      </dgm:t>
    </dgm:pt>
    <dgm:pt modelId="{B2B83425-6D3C-4A95-8889-6065303955CB}" type="parTrans" cxnId="{C034473F-BFD9-49AA-AA2E-A08DD82F2751}">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2D9087F5-07F8-477D-800B-22F5F970C279}" type="sibTrans" cxnId="{C034473F-BFD9-49AA-AA2E-A08DD82F2751}">
      <dgm:prSet/>
      <dgm:spPr/>
      <dgm:t>
        <a:bodyPr/>
        <a:lstStyle/>
        <a:p>
          <a:endParaRPr lang="pl-PL"/>
        </a:p>
      </dgm:t>
    </dgm:pt>
    <dgm:pt modelId="{3038B63B-AD32-4E2F-8733-8CBB55ECA3BA}">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bierne</a:t>
          </a:r>
          <a:endParaRPr lang="pl-PL" dirty="0"/>
        </a:p>
      </dgm:t>
    </dgm:pt>
    <dgm:pt modelId="{67B018CD-7DE6-4480-8CA3-FB0EA8BAE8B2}" type="parTrans" cxnId="{F3932D5D-213F-4D8A-BE5C-8AE235FC7176}">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D0253F6B-A3EA-47E9-84D7-EF75F6EDF8B1}" type="sibTrans" cxnId="{F3932D5D-213F-4D8A-BE5C-8AE235FC7176}">
      <dgm:prSet/>
      <dgm:spPr/>
      <dgm:t>
        <a:bodyPr/>
        <a:lstStyle/>
        <a:p>
          <a:endParaRPr lang="pl-PL"/>
        </a:p>
      </dgm:t>
    </dgm:pt>
    <dgm:pt modelId="{704D97AF-5B92-41DF-BCCD-A2DCE981A45B}">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podejrzany (oskarżony)</a:t>
          </a:r>
          <a:endParaRPr lang="pl-PL" dirty="0"/>
        </a:p>
      </dgm:t>
    </dgm:pt>
    <dgm:pt modelId="{F608B841-23A5-4109-B415-0D4867B5E111}" type="parTrans" cxnId="{7EB1325B-B37F-408B-9C75-C761E16C5662}">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16A24E35-A3B5-4E27-943C-5B9514835E38}" type="sibTrans" cxnId="{7EB1325B-B37F-408B-9C75-C761E16C5662}">
      <dgm:prSet/>
      <dgm:spPr/>
      <dgm:t>
        <a:bodyPr/>
        <a:lstStyle/>
        <a:p>
          <a:endParaRPr lang="pl-PL"/>
        </a:p>
      </dgm:t>
    </dgm:pt>
    <dgm:pt modelId="{977DE7B9-EAF1-45F4-8B68-41E7A6D511E9}">
      <dgm:prSet>
        <dgm:style>
          <a:lnRef idx="2">
            <a:schemeClr val="accent4"/>
          </a:lnRef>
          <a:fillRef idx="1">
            <a:schemeClr val="lt1"/>
          </a:fillRef>
          <a:effectRef idx="0">
            <a:schemeClr val="accent4"/>
          </a:effectRef>
          <a:fontRef idx="minor">
            <a:schemeClr val="dk1"/>
          </a:fontRef>
        </dgm:style>
      </dgm:prSet>
      <dgm:spPr/>
      <dgm:t>
        <a:bodyPr/>
        <a:lstStyle/>
        <a:p>
          <a:pPr rtl="0"/>
          <a:r>
            <a:rPr lang="pl-PL" smtClean="0"/>
            <a:t>szczególne</a:t>
          </a:r>
          <a:endParaRPr lang="pl-PL"/>
        </a:p>
      </dgm:t>
    </dgm:pt>
    <dgm:pt modelId="{67A23607-FF66-425A-8D9D-79AB12D48C82}" type="parTrans" cxnId="{0FF8BE44-A44B-4501-9856-F4A2DAAFBD20}">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C032735F-D208-4B13-9BEF-B77169944DCE}" type="sibTrans" cxnId="{0FF8BE44-A44B-4501-9856-F4A2DAAFBD20}">
      <dgm:prSet/>
      <dgm:spPr/>
      <dgm:t>
        <a:bodyPr/>
        <a:lstStyle/>
        <a:p>
          <a:endParaRPr lang="pl-PL"/>
        </a:p>
      </dgm:t>
    </dgm:pt>
    <dgm:pt modelId="{B5ED4253-CA21-4594-8BD1-2F591A9EAE6F}">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interwenient</a:t>
          </a:r>
          <a:endParaRPr lang="pl-PL" dirty="0"/>
        </a:p>
      </dgm:t>
    </dgm:pt>
    <dgm:pt modelId="{9F437984-8F16-4C2F-B266-4CEFBEC7E029}" type="parTrans" cxnId="{D9EA497E-14E4-47D1-AE37-F736B295DC01}">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1AEB92AE-5E77-47BF-8449-E78DF90A110B}" type="sibTrans" cxnId="{D9EA497E-14E4-47D1-AE37-F736B295DC01}">
      <dgm:prSet/>
      <dgm:spPr/>
      <dgm:t>
        <a:bodyPr/>
        <a:lstStyle/>
        <a:p>
          <a:endParaRPr lang="pl-PL"/>
        </a:p>
      </dgm:t>
    </dgm:pt>
    <dgm:pt modelId="{B7849BD4-1BB0-4F10-B83F-D992D7D50A60}">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podmiot pociągnięty do odpowiedzialności posiłkowej</a:t>
          </a:r>
          <a:endParaRPr lang="pl-PL" dirty="0"/>
        </a:p>
      </dgm:t>
    </dgm:pt>
    <dgm:pt modelId="{8624D7EA-59CC-4750-A796-10F8BC4F43A2}" type="parTrans" cxnId="{813EEB56-F5F2-4A25-A91C-22515CBE7690}">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9425CB42-4C25-4A09-8F93-6090CAE41874}" type="sibTrans" cxnId="{813EEB56-F5F2-4A25-A91C-22515CBE7690}">
      <dgm:prSet/>
      <dgm:spPr/>
      <dgm:t>
        <a:bodyPr/>
        <a:lstStyle/>
        <a:p>
          <a:endParaRPr lang="pl-PL"/>
        </a:p>
      </dgm:t>
    </dgm:pt>
    <dgm:pt modelId="{147D10FC-942A-4961-A95F-9B5091F02C0C}">
      <dgm:prSet>
        <dgm:style>
          <a:lnRef idx="2">
            <a:schemeClr val="accent4"/>
          </a:lnRef>
          <a:fillRef idx="1">
            <a:schemeClr val="lt1"/>
          </a:fillRef>
          <a:effectRef idx="0">
            <a:schemeClr val="accent4"/>
          </a:effectRef>
          <a:fontRef idx="minor">
            <a:schemeClr val="dk1"/>
          </a:fontRef>
        </dgm:style>
      </dgm:prSet>
      <dgm:spPr/>
      <dgm:t>
        <a:bodyPr/>
        <a:lstStyle/>
        <a:p>
          <a:pPr rtl="0"/>
          <a:r>
            <a:rPr lang="pl-PL" dirty="0" smtClean="0"/>
            <a:t>rodzice lub opiekun nieletniego</a:t>
          </a:r>
          <a:endParaRPr lang="pl-PL" dirty="0"/>
        </a:p>
      </dgm:t>
    </dgm:pt>
    <dgm:pt modelId="{543E5435-B1EF-4C77-9B6C-BE606ECAB194}" type="parTrans" cxnId="{5A2E01B4-B2A7-461B-92B6-15AC89C0F2CB}">
      <dgm:prSet>
        <dgm:style>
          <a:lnRef idx="2">
            <a:schemeClr val="accent4"/>
          </a:lnRef>
          <a:fillRef idx="1">
            <a:schemeClr val="lt1"/>
          </a:fillRef>
          <a:effectRef idx="0">
            <a:schemeClr val="accent4"/>
          </a:effectRef>
          <a:fontRef idx="minor">
            <a:schemeClr val="dk1"/>
          </a:fontRef>
        </dgm:style>
      </dgm:prSet>
      <dgm:spPr/>
      <dgm:t>
        <a:bodyPr/>
        <a:lstStyle/>
        <a:p>
          <a:endParaRPr lang="pl-PL"/>
        </a:p>
      </dgm:t>
    </dgm:pt>
    <dgm:pt modelId="{52D8156A-C795-4E00-8B10-78A5E56A0333}" type="sibTrans" cxnId="{5A2E01B4-B2A7-461B-92B6-15AC89C0F2CB}">
      <dgm:prSet/>
      <dgm:spPr/>
      <dgm:t>
        <a:bodyPr/>
        <a:lstStyle/>
        <a:p>
          <a:endParaRPr lang="pl-PL"/>
        </a:p>
      </dgm:t>
    </dgm:pt>
    <dgm:pt modelId="{FCD390F8-98C4-40FD-A9EA-FDC986062756}">
      <dgm:prSet>
        <dgm:style>
          <a:lnRef idx="2">
            <a:schemeClr val="accent4"/>
          </a:lnRef>
          <a:fillRef idx="1">
            <a:schemeClr val="lt1"/>
          </a:fillRef>
          <a:effectRef idx="0">
            <a:schemeClr val="accent4"/>
          </a:effectRef>
          <a:fontRef idx="minor">
            <a:schemeClr val="dk1"/>
          </a:fontRef>
        </dgm:style>
      </dgm:prSet>
      <dgm:spPr/>
      <dgm:t>
        <a:bodyPr/>
        <a:lstStyle/>
        <a:p>
          <a:pPr rtl="0"/>
          <a:r>
            <a:rPr lang="pl-PL" smtClean="0"/>
            <a:t>oskarżyciele</a:t>
          </a:r>
          <a:endParaRPr lang="pl-PL"/>
        </a:p>
      </dgm:t>
    </dgm:pt>
    <dgm:pt modelId="{3DE0A4CC-2923-4BD4-A3E2-15F3C78B9D91}" type="sibTrans" cxnId="{892DE22D-D232-4EB1-82B7-0E7861A60766}">
      <dgm:prSet/>
      <dgm:spPr/>
      <dgm:t>
        <a:bodyPr/>
        <a:lstStyle/>
        <a:p>
          <a:endParaRPr lang="pl-PL"/>
        </a:p>
      </dgm:t>
    </dgm:pt>
    <dgm:pt modelId="{FD68B497-3E8E-4CAB-83D7-76D027399CA8}" type="parTrans" cxnId="{892DE22D-D232-4EB1-82B7-0E7861A60766}">
      <dgm:prSet/>
      <dgm:spPr>
        <a:ln>
          <a:noFill/>
        </a:ln>
      </dgm:spPr>
      <dgm:t>
        <a:bodyPr/>
        <a:lstStyle/>
        <a:p>
          <a:endParaRPr lang="pl-PL"/>
        </a:p>
      </dgm:t>
    </dgm:pt>
    <dgm:pt modelId="{D8DDEE79-9676-4A7C-BFB1-272151A2D2F0}" type="pres">
      <dgm:prSet presAssocID="{0448368C-8FE6-40DB-B49D-0E85A12C172A}" presName="hierChild1" presStyleCnt="0">
        <dgm:presLayoutVars>
          <dgm:orgChart val="1"/>
          <dgm:chPref val="1"/>
          <dgm:dir/>
          <dgm:animOne val="branch"/>
          <dgm:animLvl val="lvl"/>
          <dgm:resizeHandles/>
        </dgm:presLayoutVars>
      </dgm:prSet>
      <dgm:spPr/>
      <dgm:t>
        <a:bodyPr/>
        <a:lstStyle/>
        <a:p>
          <a:endParaRPr lang="pl-PL"/>
        </a:p>
      </dgm:t>
    </dgm:pt>
    <dgm:pt modelId="{0F5B0BDB-02D6-4FD1-A083-09E45E6CCBF4}" type="pres">
      <dgm:prSet presAssocID="{2356FE44-3AD3-4D2F-A4AB-C972F00BE917}" presName="hierRoot1" presStyleCnt="0">
        <dgm:presLayoutVars>
          <dgm:hierBranch val="init"/>
        </dgm:presLayoutVars>
      </dgm:prSet>
      <dgm:spPr/>
    </dgm:pt>
    <dgm:pt modelId="{6EA9ECCC-2EBB-46A6-96E5-EDB819EF837A}" type="pres">
      <dgm:prSet presAssocID="{2356FE44-3AD3-4D2F-A4AB-C972F00BE917}" presName="rootComposite1" presStyleCnt="0"/>
      <dgm:spPr/>
    </dgm:pt>
    <dgm:pt modelId="{B4D0A667-F99C-4475-A8A5-DADF422DDFCC}" type="pres">
      <dgm:prSet presAssocID="{2356FE44-3AD3-4D2F-A4AB-C972F00BE917}" presName="rootText1" presStyleLbl="node0" presStyleIdx="0" presStyleCnt="1" custScaleX="241235" custLinFactX="-40271" custLinFactNeighborX="-100000" custLinFactNeighborY="2834">
        <dgm:presLayoutVars>
          <dgm:chPref val="3"/>
        </dgm:presLayoutVars>
      </dgm:prSet>
      <dgm:spPr/>
      <dgm:t>
        <a:bodyPr/>
        <a:lstStyle/>
        <a:p>
          <a:endParaRPr lang="pl-PL"/>
        </a:p>
      </dgm:t>
    </dgm:pt>
    <dgm:pt modelId="{D3F3B8F0-7941-4E17-9915-B58F355D7801}" type="pres">
      <dgm:prSet presAssocID="{2356FE44-3AD3-4D2F-A4AB-C972F00BE917}" presName="rootConnector1" presStyleLbl="node1" presStyleIdx="0" presStyleCnt="0"/>
      <dgm:spPr/>
      <dgm:t>
        <a:bodyPr/>
        <a:lstStyle/>
        <a:p>
          <a:endParaRPr lang="pl-PL"/>
        </a:p>
      </dgm:t>
    </dgm:pt>
    <dgm:pt modelId="{7A4C2948-5452-4D14-AFCC-4FBC8A604E94}" type="pres">
      <dgm:prSet presAssocID="{2356FE44-3AD3-4D2F-A4AB-C972F00BE917}" presName="hierChild2" presStyleCnt="0"/>
      <dgm:spPr/>
    </dgm:pt>
    <dgm:pt modelId="{5F3DF673-B054-496D-8B97-BC773A360FE3}" type="pres">
      <dgm:prSet presAssocID="{C5D51FFF-86EC-482D-9DFA-AAAE472D8376}" presName="Name37" presStyleLbl="parChTrans1D2" presStyleIdx="0" presStyleCnt="2"/>
      <dgm:spPr/>
      <dgm:t>
        <a:bodyPr/>
        <a:lstStyle/>
        <a:p>
          <a:endParaRPr lang="pl-PL"/>
        </a:p>
      </dgm:t>
    </dgm:pt>
    <dgm:pt modelId="{B8E82FCF-99C4-47B5-A1F1-B0BA452189CB}" type="pres">
      <dgm:prSet presAssocID="{0DF1A3B4-CF8C-4F4A-AAAB-00CB4348CA11}" presName="hierRoot2" presStyleCnt="0">
        <dgm:presLayoutVars>
          <dgm:hierBranch val="init"/>
        </dgm:presLayoutVars>
      </dgm:prSet>
      <dgm:spPr/>
    </dgm:pt>
    <dgm:pt modelId="{BC899F26-7678-4C24-9E30-3D3A368CD829}" type="pres">
      <dgm:prSet presAssocID="{0DF1A3B4-CF8C-4F4A-AAAB-00CB4348CA11}" presName="rootComposite" presStyleCnt="0"/>
      <dgm:spPr/>
    </dgm:pt>
    <dgm:pt modelId="{C11D9D0E-8241-4028-B1F8-BA101B528BCD}" type="pres">
      <dgm:prSet presAssocID="{0DF1A3B4-CF8C-4F4A-AAAB-00CB4348CA11}" presName="rootText" presStyleLbl="node2" presStyleIdx="0" presStyleCnt="2" custScaleX="158360" custLinFactX="-185392" custLinFactNeighborX="-200000">
        <dgm:presLayoutVars>
          <dgm:chPref val="3"/>
        </dgm:presLayoutVars>
      </dgm:prSet>
      <dgm:spPr/>
      <dgm:t>
        <a:bodyPr/>
        <a:lstStyle/>
        <a:p>
          <a:endParaRPr lang="pl-PL"/>
        </a:p>
      </dgm:t>
    </dgm:pt>
    <dgm:pt modelId="{5BDF9A01-DC21-4256-B03D-3FB0747873E7}" type="pres">
      <dgm:prSet presAssocID="{0DF1A3B4-CF8C-4F4A-AAAB-00CB4348CA11}" presName="rootConnector" presStyleLbl="node2" presStyleIdx="0" presStyleCnt="2"/>
      <dgm:spPr/>
      <dgm:t>
        <a:bodyPr/>
        <a:lstStyle/>
        <a:p>
          <a:endParaRPr lang="pl-PL"/>
        </a:p>
      </dgm:t>
    </dgm:pt>
    <dgm:pt modelId="{5F7340CE-3080-45BA-B91B-3A776C5D0CE6}" type="pres">
      <dgm:prSet presAssocID="{0DF1A3B4-CF8C-4F4A-AAAB-00CB4348CA11}" presName="hierChild4" presStyleCnt="0"/>
      <dgm:spPr/>
    </dgm:pt>
    <dgm:pt modelId="{CCBFF1E8-1AE0-48D1-9EF7-C79B0F7DD286}" type="pres">
      <dgm:prSet presAssocID="{397124D6-FC73-4B5E-9D11-58E05EF4DB2B}" presName="Name37" presStyleLbl="parChTrans1D3" presStyleIdx="0" presStyleCnt="5"/>
      <dgm:spPr/>
      <dgm:t>
        <a:bodyPr/>
        <a:lstStyle/>
        <a:p>
          <a:endParaRPr lang="pl-PL"/>
        </a:p>
      </dgm:t>
    </dgm:pt>
    <dgm:pt modelId="{811548CF-F2D9-45D6-B04A-3E760881591A}" type="pres">
      <dgm:prSet presAssocID="{EB6AE94F-DFF3-4047-9D0C-8F465627E361}" presName="hierRoot2" presStyleCnt="0">
        <dgm:presLayoutVars>
          <dgm:hierBranch val="init"/>
        </dgm:presLayoutVars>
      </dgm:prSet>
      <dgm:spPr/>
    </dgm:pt>
    <dgm:pt modelId="{A7C35454-5F83-4428-8DB7-71539EFAD8CE}" type="pres">
      <dgm:prSet presAssocID="{EB6AE94F-DFF3-4047-9D0C-8F465627E361}" presName="rootComposite" presStyleCnt="0"/>
      <dgm:spPr/>
    </dgm:pt>
    <dgm:pt modelId="{FAF8C8C5-E66F-4215-8BA7-DB6A24EF494F}" type="pres">
      <dgm:prSet presAssocID="{EB6AE94F-DFF3-4047-9D0C-8F465627E361}" presName="rootText" presStyleLbl="node3" presStyleIdx="0" presStyleCnt="5" custLinFactX="-44522" custLinFactNeighborX="-100000" custLinFactNeighborY="11335">
        <dgm:presLayoutVars>
          <dgm:chPref val="3"/>
        </dgm:presLayoutVars>
      </dgm:prSet>
      <dgm:spPr/>
      <dgm:t>
        <a:bodyPr/>
        <a:lstStyle/>
        <a:p>
          <a:endParaRPr lang="pl-PL"/>
        </a:p>
      </dgm:t>
    </dgm:pt>
    <dgm:pt modelId="{DE0ECF6B-6231-427B-962E-89AF97067E04}" type="pres">
      <dgm:prSet presAssocID="{EB6AE94F-DFF3-4047-9D0C-8F465627E361}" presName="rootConnector" presStyleLbl="node3" presStyleIdx="0" presStyleCnt="5"/>
      <dgm:spPr/>
      <dgm:t>
        <a:bodyPr/>
        <a:lstStyle/>
        <a:p>
          <a:endParaRPr lang="pl-PL"/>
        </a:p>
      </dgm:t>
    </dgm:pt>
    <dgm:pt modelId="{B5759C90-172D-4963-94A0-0D4A59354035}" type="pres">
      <dgm:prSet presAssocID="{EB6AE94F-DFF3-4047-9D0C-8F465627E361}" presName="hierChild4" presStyleCnt="0"/>
      <dgm:spPr/>
    </dgm:pt>
    <dgm:pt modelId="{E0C1FB7E-51BF-4A3B-879E-740A02F0E0CC}" type="pres">
      <dgm:prSet presAssocID="{834AF468-10A8-474E-8666-40A5E86B8A07}" presName="Name37" presStyleLbl="parChTrans1D4" presStyleIdx="0" presStyleCnt="8"/>
      <dgm:spPr/>
      <dgm:t>
        <a:bodyPr/>
        <a:lstStyle/>
        <a:p>
          <a:endParaRPr lang="pl-PL"/>
        </a:p>
      </dgm:t>
    </dgm:pt>
    <dgm:pt modelId="{9477193A-FFC0-467B-A36E-15900898CCC5}" type="pres">
      <dgm:prSet presAssocID="{6EC86677-5B08-4D6D-85DD-08920F6A1E92}" presName="hierRoot2" presStyleCnt="0">
        <dgm:presLayoutVars>
          <dgm:hierBranch val="init"/>
        </dgm:presLayoutVars>
      </dgm:prSet>
      <dgm:spPr/>
    </dgm:pt>
    <dgm:pt modelId="{BA6D5785-9360-4C57-ABB2-9F88D17920A5}" type="pres">
      <dgm:prSet presAssocID="{6EC86677-5B08-4D6D-85DD-08920F6A1E92}" presName="rootComposite" presStyleCnt="0"/>
      <dgm:spPr/>
    </dgm:pt>
    <dgm:pt modelId="{53CE6DC2-D28A-4FCF-9EA9-7012EA7E5C8E}" type="pres">
      <dgm:prSet presAssocID="{6EC86677-5B08-4D6D-85DD-08920F6A1E92}" presName="rootText" presStyleLbl="node4" presStyleIdx="0" presStyleCnt="8" custScaleX="145121" custLinFactX="-100000" custLinFactY="6817" custLinFactNeighborX="-198174" custLinFactNeighborY="100000">
        <dgm:presLayoutVars>
          <dgm:chPref val="3"/>
        </dgm:presLayoutVars>
      </dgm:prSet>
      <dgm:spPr/>
      <dgm:t>
        <a:bodyPr/>
        <a:lstStyle/>
        <a:p>
          <a:endParaRPr lang="pl-PL"/>
        </a:p>
      </dgm:t>
    </dgm:pt>
    <dgm:pt modelId="{07DB08AC-D2C5-4288-9E4A-E238AAFE5681}" type="pres">
      <dgm:prSet presAssocID="{6EC86677-5B08-4D6D-85DD-08920F6A1E92}" presName="rootConnector" presStyleLbl="node4" presStyleIdx="0" presStyleCnt="8"/>
      <dgm:spPr/>
      <dgm:t>
        <a:bodyPr/>
        <a:lstStyle/>
        <a:p>
          <a:endParaRPr lang="pl-PL"/>
        </a:p>
      </dgm:t>
    </dgm:pt>
    <dgm:pt modelId="{51C847DA-1526-4735-B378-1063E96132AC}" type="pres">
      <dgm:prSet presAssocID="{6EC86677-5B08-4D6D-85DD-08920F6A1E92}" presName="hierChild4" presStyleCnt="0"/>
      <dgm:spPr/>
    </dgm:pt>
    <dgm:pt modelId="{17C772C0-01D0-45B2-8EFE-BD2A18C4D248}" type="pres">
      <dgm:prSet presAssocID="{FD68B497-3E8E-4CAB-83D7-76D027399CA8}" presName="Name37" presStyleLbl="parChTrans1D4" presStyleIdx="1" presStyleCnt="8"/>
      <dgm:spPr/>
      <dgm:t>
        <a:bodyPr/>
        <a:lstStyle/>
        <a:p>
          <a:endParaRPr lang="pl-PL"/>
        </a:p>
      </dgm:t>
    </dgm:pt>
    <dgm:pt modelId="{63356B8A-DDF3-4EC6-98D9-25B7CE03624B}" type="pres">
      <dgm:prSet presAssocID="{FCD390F8-98C4-40FD-A9EA-FDC986062756}" presName="hierRoot2" presStyleCnt="0">
        <dgm:presLayoutVars>
          <dgm:hierBranch val="init"/>
        </dgm:presLayoutVars>
      </dgm:prSet>
      <dgm:spPr/>
    </dgm:pt>
    <dgm:pt modelId="{82EA78DB-D0F2-4215-A6A7-52AB5E891BE1}" type="pres">
      <dgm:prSet presAssocID="{FCD390F8-98C4-40FD-A9EA-FDC986062756}" presName="rootComposite" presStyleCnt="0"/>
      <dgm:spPr/>
    </dgm:pt>
    <dgm:pt modelId="{EA1A199A-6C4B-4329-AD5F-31D89B3FF441}" type="pres">
      <dgm:prSet presAssocID="{FCD390F8-98C4-40FD-A9EA-FDC986062756}" presName="rootText" presStyleLbl="node4" presStyleIdx="1" presStyleCnt="8" custScaleX="147139" custLinFactNeighborX="7035" custLinFactNeighborY="-53723">
        <dgm:presLayoutVars>
          <dgm:chPref val="3"/>
        </dgm:presLayoutVars>
      </dgm:prSet>
      <dgm:spPr/>
      <dgm:t>
        <a:bodyPr/>
        <a:lstStyle/>
        <a:p>
          <a:endParaRPr lang="pl-PL"/>
        </a:p>
      </dgm:t>
    </dgm:pt>
    <dgm:pt modelId="{C064B338-9DF7-40D0-8F9E-F1BC7076099A}" type="pres">
      <dgm:prSet presAssocID="{FCD390F8-98C4-40FD-A9EA-FDC986062756}" presName="rootConnector" presStyleLbl="node4" presStyleIdx="1" presStyleCnt="8"/>
      <dgm:spPr/>
      <dgm:t>
        <a:bodyPr/>
        <a:lstStyle/>
        <a:p>
          <a:endParaRPr lang="pl-PL"/>
        </a:p>
      </dgm:t>
    </dgm:pt>
    <dgm:pt modelId="{03FF1D1A-B0F3-41EC-9BCD-E0D02956D408}" type="pres">
      <dgm:prSet presAssocID="{FCD390F8-98C4-40FD-A9EA-FDC986062756}" presName="hierChild4" presStyleCnt="0"/>
      <dgm:spPr/>
    </dgm:pt>
    <dgm:pt modelId="{28F51419-A320-40EB-B633-14AF239FCC48}" type="pres">
      <dgm:prSet presAssocID="{FA5B662D-C072-438D-98F9-BF8BC73C5E0D}" presName="Name37" presStyleLbl="parChTrans1D4" presStyleIdx="2" presStyleCnt="8"/>
      <dgm:spPr/>
      <dgm:t>
        <a:bodyPr/>
        <a:lstStyle/>
        <a:p>
          <a:endParaRPr lang="pl-PL"/>
        </a:p>
      </dgm:t>
    </dgm:pt>
    <dgm:pt modelId="{93460818-BA84-4E92-A7BA-E6A4CE6E24C7}" type="pres">
      <dgm:prSet presAssocID="{16CA07C6-F61F-4439-997C-D9AFC52B2D47}" presName="hierRoot2" presStyleCnt="0">
        <dgm:presLayoutVars>
          <dgm:hierBranch val="init"/>
        </dgm:presLayoutVars>
      </dgm:prSet>
      <dgm:spPr/>
    </dgm:pt>
    <dgm:pt modelId="{E3EA6B84-C3EF-4BD0-A4B9-B079F18A7876}" type="pres">
      <dgm:prSet presAssocID="{16CA07C6-F61F-4439-997C-D9AFC52B2D47}" presName="rootComposite" presStyleCnt="0"/>
      <dgm:spPr/>
    </dgm:pt>
    <dgm:pt modelId="{C3A2E016-843A-43C6-829C-82F8450651A0}" type="pres">
      <dgm:prSet presAssocID="{16CA07C6-F61F-4439-997C-D9AFC52B2D47}" presName="rootText" presStyleLbl="node4" presStyleIdx="2" presStyleCnt="8" custScaleX="153781">
        <dgm:presLayoutVars>
          <dgm:chPref val="3"/>
        </dgm:presLayoutVars>
      </dgm:prSet>
      <dgm:spPr/>
      <dgm:t>
        <a:bodyPr/>
        <a:lstStyle/>
        <a:p>
          <a:endParaRPr lang="pl-PL"/>
        </a:p>
      </dgm:t>
    </dgm:pt>
    <dgm:pt modelId="{D195571D-5496-4313-8B0B-F47518B80F20}" type="pres">
      <dgm:prSet presAssocID="{16CA07C6-F61F-4439-997C-D9AFC52B2D47}" presName="rootConnector" presStyleLbl="node4" presStyleIdx="2" presStyleCnt="8"/>
      <dgm:spPr/>
      <dgm:t>
        <a:bodyPr/>
        <a:lstStyle/>
        <a:p>
          <a:endParaRPr lang="pl-PL"/>
        </a:p>
      </dgm:t>
    </dgm:pt>
    <dgm:pt modelId="{52A82274-7ADA-4DBD-9C28-35939F854FED}" type="pres">
      <dgm:prSet presAssocID="{16CA07C6-F61F-4439-997C-D9AFC52B2D47}" presName="hierChild4" presStyleCnt="0"/>
      <dgm:spPr/>
    </dgm:pt>
    <dgm:pt modelId="{614D1686-5644-47A2-B61E-BC7B905C0485}" type="pres">
      <dgm:prSet presAssocID="{16CA07C6-F61F-4439-997C-D9AFC52B2D47}" presName="hierChild5" presStyleCnt="0"/>
      <dgm:spPr/>
    </dgm:pt>
    <dgm:pt modelId="{2BE9117B-E0F7-453B-8573-60CC05F84392}" type="pres">
      <dgm:prSet presAssocID="{9E08560F-B3DD-40BA-89C3-AD3827E0B5FB}" presName="Name37" presStyleLbl="parChTrans1D4" presStyleIdx="3" presStyleCnt="8"/>
      <dgm:spPr/>
      <dgm:t>
        <a:bodyPr/>
        <a:lstStyle/>
        <a:p>
          <a:endParaRPr lang="pl-PL"/>
        </a:p>
      </dgm:t>
    </dgm:pt>
    <dgm:pt modelId="{29A0B821-A479-42C4-A9EE-736B12BF3936}" type="pres">
      <dgm:prSet presAssocID="{27F5B022-47DE-4684-A18F-909D98BC95BC}" presName="hierRoot2" presStyleCnt="0">
        <dgm:presLayoutVars>
          <dgm:hierBranch val="init"/>
        </dgm:presLayoutVars>
      </dgm:prSet>
      <dgm:spPr/>
    </dgm:pt>
    <dgm:pt modelId="{8683758C-9319-4671-A43C-DE8E4638761F}" type="pres">
      <dgm:prSet presAssocID="{27F5B022-47DE-4684-A18F-909D98BC95BC}" presName="rootComposite" presStyleCnt="0"/>
      <dgm:spPr/>
    </dgm:pt>
    <dgm:pt modelId="{EF48D270-D3A9-48B7-93F5-D2DEBF11693D}" type="pres">
      <dgm:prSet presAssocID="{27F5B022-47DE-4684-A18F-909D98BC95BC}" presName="rootText" presStyleLbl="node4" presStyleIdx="3" presStyleCnt="8" custScaleX="119308">
        <dgm:presLayoutVars>
          <dgm:chPref val="3"/>
        </dgm:presLayoutVars>
      </dgm:prSet>
      <dgm:spPr/>
      <dgm:t>
        <a:bodyPr/>
        <a:lstStyle/>
        <a:p>
          <a:endParaRPr lang="pl-PL"/>
        </a:p>
      </dgm:t>
    </dgm:pt>
    <dgm:pt modelId="{0982F492-7AE0-492F-8DD7-1D8F277CBBA6}" type="pres">
      <dgm:prSet presAssocID="{27F5B022-47DE-4684-A18F-909D98BC95BC}" presName="rootConnector" presStyleLbl="node4" presStyleIdx="3" presStyleCnt="8"/>
      <dgm:spPr/>
      <dgm:t>
        <a:bodyPr/>
        <a:lstStyle/>
        <a:p>
          <a:endParaRPr lang="pl-PL"/>
        </a:p>
      </dgm:t>
    </dgm:pt>
    <dgm:pt modelId="{3D59EA6F-C7B9-409E-951E-766FFF564332}" type="pres">
      <dgm:prSet presAssocID="{27F5B022-47DE-4684-A18F-909D98BC95BC}" presName="hierChild4" presStyleCnt="0"/>
      <dgm:spPr/>
    </dgm:pt>
    <dgm:pt modelId="{55B16480-F885-45B1-AC44-61D27C14D7D1}" type="pres">
      <dgm:prSet presAssocID="{27F5B022-47DE-4684-A18F-909D98BC95BC}" presName="hierChild5" presStyleCnt="0"/>
      <dgm:spPr/>
    </dgm:pt>
    <dgm:pt modelId="{A95A6D79-B659-4AA0-AC4F-1D157786ED50}" type="pres">
      <dgm:prSet presAssocID="{74D6B993-E8D6-43CE-A1ED-610487DE0324}" presName="Name37" presStyleLbl="parChTrans1D4" presStyleIdx="4" presStyleCnt="8"/>
      <dgm:spPr/>
      <dgm:t>
        <a:bodyPr/>
        <a:lstStyle/>
        <a:p>
          <a:endParaRPr lang="pl-PL"/>
        </a:p>
      </dgm:t>
    </dgm:pt>
    <dgm:pt modelId="{5593CE23-6479-427B-8725-986A9E5DF464}" type="pres">
      <dgm:prSet presAssocID="{3B33B9C4-415B-4F85-913F-3AFD84B0BE23}" presName="hierRoot2" presStyleCnt="0">
        <dgm:presLayoutVars>
          <dgm:hierBranch val="init"/>
        </dgm:presLayoutVars>
      </dgm:prSet>
      <dgm:spPr/>
    </dgm:pt>
    <dgm:pt modelId="{F4FE3D4F-D0A1-4B74-9870-3E7FFD4C8C88}" type="pres">
      <dgm:prSet presAssocID="{3B33B9C4-415B-4F85-913F-3AFD84B0BE23}" presName="rootComposite" presStyleCnt="0"/>
      <dgm:spPr/>
    </dgm:pt>
    <dgm:pt modelId="{97A56E23-FC5B-43FF-AC2C-F93CD79E9829}" type="pres">
      <dgm:prSet presAssocID="{3B33B9C4-415B-4F85-913F-3AFD84B0BE23}" presName="rootText" presStyleLbl="node4" presStyleIdx="4" presStyleCnt="8" custScaleX="170694">
        <dgm:presLayoutVars>
          <dgm:chPref val="3"/>
        </dgm:presLayoutVars>
      </dgm:prSet>
      <dgm:spPr/>
      <dgm:t>
        <a:bodyPr/>
        <a:lstStyle/>
        <a:p>
          <a:endParaRPr lang="pl-PL"/>
        </a:p>
      </dgm:t>
    </dgm:pt>
    <dgm:pt modelId="{4E1FA7DA-0530-45D6-8DFE-19F8B2164AE7}" type="pres">
      <dgm:prSet presAssocID="{3B33B9C4-415B-4F85-913F-3AFD84B0BE23}" presName="rootConnector" presStyleLbl="node4" presStyleIdx="4" presStyleCnt="8"/>
      <dgm:spPr/>
      <dgm:t>
        <a:bodyPr/>
        <a:lstStyle/>
        <a:p>
          <a:endParaRPr lang="pl-PL"/>
        </a:p>
      </dgm:t>
    </dgm:pt>
    <dgm:pt modelId="{011F1E58-F6F9-4257-A64D-B5DDD390124C}" type="pres">
      <dgm:prSet presAssocID="{3B33B9C4-415B-4F85-913F-3AFD84B0BE23}" presName="hierChild4" presStyleCnt="0"/>
      <dgm:spPr/>
    </dgm:pt>
    <dgm:pt modelId="{2DEE0634-2F0D-4669-B5E8-67209FD176F2}" type="pres">
      <dgm:prSet presAssocID="{23AECDAB-AAA7-49A5-8474-8B33034EFFCF}" presName="Name37" presStyleLbl="parChTrans1D4" presStyleIdx="5" presStyleCnt="8"/>
      <dgm:spPr/>
      <dgm:t>
        <a:bodyPr/>
        <a:lstStyle/>
        <a:p>
          <a:endParaRPr lang="pl-PL"/>
        </a:p>
      </dgm:t>
    </dgm:pt>
    <dgm:pt modelId="{D86EC7B5-9029-4B8D-8286-26B956C84612}" type="pres">
      <dgm:prSet presAssocID="{019EBD87-7F20-4C11-8B3D-47BD1A3D9953}" presName="hierRoot2" presStyleCnt="0">
        <dgm:presLayoutVars>
          <dgm:hierBranch val="init"/>
        </dgm:presLayoutVars>
      </dgm:prSet>
      <dgm:spPr/>
    </dgm:pt>
    <dgm:pt modelId="{56BC3908-98FE-41DA-9A27-1B7DD13AE0E8}" type="pres">
      <dgm:prSet presAssocID="{019EBD87-7F20-4C11-8B3D-47BD1A3D9953}" presName="rootComposite" presStyleCnt="0"/>
      <dgm:spPr/>
    </dgm:pt>
    <dgm:pt modelId="{503AC313-FC31-41CD-9538-A230B8A2F06A}" type="pres">
      <dgm:prSet presAssocID="{019EBD87-7F20-4C11-8B3D-47BD1A3D9953}" presName="rootText" presStyleLbl="node4" presStyleIdx="5" presStyleCnt="8" custScaleX="160159">
        <dgm:presLayoutVars>
          <dgm:chPref val="3"/>
        </dgm:presLayoutVars>
      </dgm:prSet>
      <dgm:spPr/>
      <dgm:t>
        <a:bodyPr/>
        <a:lstStyle/>
        <a:p>
          <a:endParaRPr lang="pl-PL"/>
        </a:p>
      </dgm:t>
    </dgm:pt>
    <dgm:pt modelId="{00EE283E-0BE7-493D-B086-0748E8A7BFD6}" type="pres">
      <dgm:prSet presAssocID="{019EBD87-7F20-4C11-8B3D-47BD1A3D9953}" presName="rootConnector" presStyleLbl="node4" presStyleIdx="5" presStyleCnt="8"/>
      <dgm:spPr/>
      <dgm:t>
        <a:bodyPr/>
        <a:lstStyle/>
        <a:p>
          <a:endParaRPr lang="pl-PL"/>
        </a:p>
      </dgm:t>
    </dgm:pt>
    <dgm:pt modelId="{C540A373-23CA-4D7F-872D-2D3C045075C1}" type="pres">
      <dgm:prSet presAssocID="{019EBD87-7F20-4C11-8B3D-47BD1A3D9953}" presName="hierChild4" presStyleCnt="0"/>
      <dgm:spPr/>
    </dgm:pt>
    <dgm:pt modelId="{856EF097-8484-4391-BA7C-CBAD262EF6F3}" type="pres">
      <dgm:prSet presAssocID="{019EBD87-7F20-4C11-8B3D-47BD1A3D9953}" presName="hierChild5" presStyleCnt="0"/>
      <dgm:spPr/>
    </dgm:pt>
    <dgm:pt modelId="{B0C0CEFA-B5E0-4969-9AA8-0C325C26E2F6}" type="pres">
      <dgm:prSet presAssocID="{B2B83425-6D3C-4A95-8889-6065303955CB}" presName="Name37" presStyleLbl="parChTrans1D4" presStyleIdx="6" presStyleCnt="8"/>
      <dgm:spPr/>
      <dgm:t>
        <a:bodyPr/>
        <a:lstStyle/>
        <a:p>
          <a:endParaRPr lang="pl-PL"/>
        </a:p>
      </dgm:t>
    </dgm:pt>
    <dgm:pt modelId="{5EB18C05-E043-4E55-BFA1-65E440B57E51}" type="pres">
      <dgm:prSet presAssocID="{0B6D097F-13CE-4125-BDFC-02637276CD99}" presName="hierRoot2" presStyleCnt="0">
        <dgm:presLayoutVars>
          <dgm:hierBranch val="init"/>
        </dgm:presLayoutVars>
      </dgm:prSet>
      <dgm:spPr/>
    </dgm:pt>
    <dgm:pt modelId="{A0391685-A368-4850-9B7A-372477A05327}" type="pres">
      <dgm:prSet presAssocID="{0B6D097F-13CE-4125-BDFC-02637276CD99}" presName="rootComposite" presStyleCnt="0"/>
      <dgm:spPr/>
    </dgm:pt>
    <dgm:pt modelId="{2E2FCC33-2370-40A9-B34C-8F0A11A8C260}" type="pres">
      <dgm:prSet presAssocID="{0B6D097F-13CE-4125-BDFC-02637276CD99}" presName="rootText" presStyleLbl="node4" presStyleIdx="6" presStyleCnt="8" custScaleX="155930">
        <dgm:presLayoutVars>
          <dgm:chPref val="3"/>
        </dgm:presLayoutVars>
      </dgm:prSet>
      <dgm:spPr/>
      <dgm:t>
        <a:bodyPr/>
        <a:lstStyle/>
        <a:p>
          <a:endParaRPr lang="pl-PL"/>
        </a:p>
      </dgm:t>
    </dgm:pt>
    <dgm:pt modelId="{62158F41-50CE-4E97-A955-F2F7D1A2D0A0}" type="pres">
      <dgm:prSet presAssocID="{0B6D097F-13CE-4125-BDFC-02637276CD99}" presName="rootConnector" presStyleLbl="node4" presStyleIdx="6" presStyleCnt="8"/>
      <dgm:spPr/>
      <dgm:t>
        <a:bodyPr/>
        <a:lstStyle/>
        <a:p>
          <a:endParaRPr lang="pl-PL"/>
        </a:p>
      </dgm:t>
    </dgm:pt>
    <dgm:pt modelId="{28E933BE-3DE1-4E36-A709-0E1256E0F403}" type="pres">
      <dgm:prSet presAssocID="{0B6D097F-13CE-4125-BDFC-02637276CD99}" presName="hierChild4" presStyleCnt="0"/>
      <dgm:spPr/>
    </dgm:pt>
    <dgm:pt modelId="{3A43DF42-5A9E-4BB4-9BC9-0537D6FB1CE5}" type="pres">
      <dgm:prSet presAssocID="{0B6D097F-13CE-4125-BDFC-02637276CD99}" presName="hierChild5" presStyleCnt="0"/>
      <dgm:spPr/>
    </dgm:pt>
    <dgm:pt modelId="{6568C9BC-9956-4403-81FB-4926BCFDD0D4}" type="pres">
      <dgm:prSet presAssocID="{3B33B9C4-415B-4F85-913F-3AFD84B0BE23}" presName="hierChild5" presStyleCnt="0"/>
      <dgm:spPr/>
    </dgm:pt>
    <dgm:pt modelId="{29C89229-5388-4523-A9C0-84339AE9CC28}" type="pres">
      <dgm:prSet presAssocID="{FCD390F8-98C4-40FD-A9EA-FDC986062756}" presName="hierChild5" presStyleCnt="0"/>
      <dgm:spPr/>
    </dgm:pt>
    <dgm:pt modelId="{C2495E00-E91B-4131-BEE6-3FC08C40F5A7}" type="pres">
      <dgm:prSet presAssocID="{6EC86677-5B08-4D6D-85DD-08920F6A1E92}" presName="hierChild5" presStyleCnt="0"/>
      <dgm:spPr/>
    </dgm:pt>
    <dgm:pt modelId="{EF7F02A5-7B67-4A40-A2DC-2DCDD0A2C0C7}" type="pres">
      <dgm:prSet presAssocID="{EB6AE94F-DFF3-4047-9D0C-8F465627E361}" presName="hierChild5" presStyleCnt="0"/>
      <dgm:spPr/>
    </dgm:pt>
    <dgm:pt modelId="{2EC9BAFC-D29E-4413-AA62-BFD712796EBD}" type="pres">
      <dgm:prSet presAssocID="{67B018CD-7DE6-4480-8CA3-FB0EA8BAE8B2}" presName="Name37" presStyleLbl="parChTrans1D3" presStyleIdx="1" presStyleCnt="5"/>
      <dgm:spPr/>
      <dgm:t>
        <a:bodyPr/>
        <a:lstStyle/>
        <a:p>
          <a:endParaRPr lang="pl-PL"/>
        </a:p>
      </dgm:t>
    </dgm:pt>
    <dgm:pt modelId="{9922E46D-FCFC-403D-8570-747261B9AA85}" type="pres">
      <dgm:prSet presAssocID="{3038B63B-AD32-4E2F-8733-8CBB55ECA3BA}" presName="hierRoot2" presStyleCnt="0">
        <dgm:presLayoutVars>
          <dgm:hierBranch val="init"/>
        </dgm:presLayoutVars>
      </dgm:prSet>
      <dgm:spPr/>
    </dgm:pt>
    <dgm:pt modelId="{FF14158E-DA63-40A8-97D7-72E173BAF7FB}" type="pres">
      <dgm:prSet presAssocID="{3038B63B-AD32-4E2F-8733-8CBB55ECA3BA}" presName="rootComposite" presStyleCnt="0"/>
      <dgm:spPr/>
    </dgm:pt>
    <dgm:pt modelId="{AA2D6D7C-8D83-4E0F-BD54-559EAF5DABED}" type="pres">
      <dgm:prSet presAssocID="{3038B63B-AD32-4E2F-8733-8CBB55ECA3BA}" presName="rootText" presStyleLbl="node3" presStyleIdx="1" presStyleCnt="5" custScaleY="77320" custLinFactX="-300000" custLinFactNeighborX="-337402" custLinFactNeighborY="8330">
        <dgm:presLayoutVars>
          <dgm:chPref val="3"/>
        </dgm:presLayoutVars>
      </dgm:prSet>
      <dgm:spPr/>
      <dgm:t>
        <a:bodyPr/>
        <a:lstStyle/>
        <a:p>
          <a:endParaRPr lang="pl-PL"/>
        </a:p>
      </dgm:t>
    </dgm:pt>
    <dgm:pt modelId="{0BB9EB85-814B-46FE-ABB9-93D8865D29E9}" type="pres">
      <dgm:prSet presAssocID="{3038B63B-AD32-4E2F-8733-8CBB55ECA3BA}" presName="rootConnector" presStyleLbl="node3" presStyleIdx="1" presStyleCnt="5"/>
      <dgm:spPr/>
      <dgm:t>
        <a:bodyPr/>
        <a:lstStyle/>
        <a:p>
          <a:endParaRPr lang="pl-PL"/>
        </a:p>
      </dgm:t>
    </dgm:pt>
    <dgm:pt modelId="{0F210E84-AC12-4375-9719-327DEB9A43F4}" type="pres">
      <dgm:prSet presAssocID="{3038B63B-AD32-4E2F-8733-8CBB55ECA3BA}" presName="hierChild4" presStyleCnt="0"/>
      <dgm:spPr/>
    </dgm:pt>
    <dgm:pt modelId="{04DB5589-EF51-4A74-AE23-BFB170A81772}" type="pres">
      <dgm:prSet presAssocID="{F608B841-23A5-4109-B415-0D4867B5E111}" presName="Name37" presStyleLbl="parChTrans1D4" presStyleIdx="7" presStyleCnt="8"/>
      <dgm:spPr/>
      <dgm:t>
        <a:bodyPr/>
        <a:lstStyle/>
        <a:p>
          <a:endParaRPr lang="pl-PL"/>
        </a:p>
      </dgm:t>
    </dgm:pt>
    <dgm:pt modelId="{753FE272-E407-4615-A3C3-08E3FF0AD905}" type="pres">
      <dgm:prSet presAssocID="{704D97AF-5B92-41DF-BCCD-A2DCE981A45B}" presName="hierRoot2" presStyleCnt="0">
        <dgm:presLayoutVars>
          <dgm:hierBranch val="init"/>
        </dgm:presLayoutVars>
      </dgm:prSet>
      <dgm:spPr/>
    </dgm:pt>
    <dgm:pt modelId="{235CBCAF-DAF2-430E-80FF-D970A3AD71CF}" type="pres">
      <dgm:prSet presAssocID="{704D97AF-5B92-41DF-BCCD-A2DCE981A45B}" presName="rootComposite" presStyleCnt="0"/>
      <dgm:spPr/>
    </dgm:pt>
    <dgm:pt modelId="{C9522E59-2D7A-4B25-9132-743B119B3250}" type="pres">
      <dgm:prSet presAssocID="{704D97AF-5B92-41DF-BCCD-A2DCE981A45B}" presName="rootText" presStyleLbl="node4" presStyleIdx="7" presStyleCnt="8" custLinFactX="-300000" custLinFactNeighborX="-336532" custLinFactNeighborY="25334">
        <dgm:presLayoutVars>
          <dgm:chPref val="3"/>
        </dgm:presLayoutVars>
      </dgm:prSet>
      <dgm:spPr/>
      <dgm:t>
        <a:bodyPr/>
        <a:lstStyle/>
        <a:p>
          <a:endParaRPr lang="pl-PL"/>
        </a:p>
      </dgm:t>
    </dgm:pt>
    <dgm:pt modelId="{C34FDBDC-1055-4462-B508-63B5847975D9}" type="pres">
      <dgm:prSet presAssocID="{704D97AF-5B92-41DF-BCCD-A2DCE981A45B}" presName="rootConnector" presStyleLbl="node4" presStyleIdx="7" presStyleCnt="8"/>
      <dgm:spPr/>
      <dgm:t>
        <a:bodyPr/>
        <a:lstStyle/>
        <a:p>
          <a:endParaRPr lang="pl-PL"/>
        </a:p>
      </dgm:t>
    </dgm:pt>
    <dgm:pt modelId="{42418A91-7E89-4807-8D98-46FD1B8A8B27}" type="pres">
      <dgm:prSet presAssocID="{704D97AF-5B92-41DF-BCCD-A2DCE981A45B}" presName="hierChild4" presStyleCnt="0"/>
      <dgm:spPr/>
    </dgm:pt>
    <dgm:pt modelId="{12A4A06D-8556-4F02-8AC3-F7740C479A9C}" type="pres">
      <dgm:prSet presAssocID="{704D97AF-5B92-41DF-BCCD-A2DCE981A45B}" presName="hierChild5" presStyleCnt="0"/>
      <dgm:spPr/>
    </dgm:pt>
    <dgm:pt modelId="{E90C86B3-4C33-49EA-9D28-658B65299840}" type="pres">
      <dgm:prSet presAssocID="{3038B63B-AD32-4E2F-8733-8CBB55ECA3BA}" presName="hierChild5" presStyleCnt="0"/>
      <dgm:spPr/>
    </dgm:pt>
    <dgm:pt modelId="{8532D0E2-0506-477A-B325-CA2C7C754A28}" type="pres">
      <dgm:prSet presAssocID="{0DF1A3B4-CF8C-4F4A-AAAB-00CB4348CA11}" presName="hierChild5" presStyleCnt="0"/>
      <dgm:spPr/>
    </dgm:pt>
    <dgm:pt modelId="{C4E9DDA2-EB8F-4568-8B5D-A2C0D1535902}" type="pres">
      <dgm:prSet presAssocID="{67A23607-FF66-425A-8D9D-79AB12D48C82}" presName="Name37" presStyleLbl="parChTrans1D2" presStyleIdx="1" presStyleCnt="2"/>
      <dgm:spPr/>
      <dgm:t>
        <a:bodyPr/>
        <a:lstStyle/>
        <a:p>
          <a:endParaRPr lang="pl-PL"/>
        </a:p>
      </dgm:t>
    </dgm:pt>
    <dgm:pt modelId="{23BB4843-9652-4CA7-A8C0-9CFB01DAFF38}" type="pres">
      <dgm:prSet presAssocID="{977DE7B9-EAF1-45F4-8B68-41E7A6D511E9}" presName="hierRoot2" presStyleCnt="0">
        <dgm:presLayoutVars>
          <dgm:hierBranch val="init"/>
        </dgm:presLayoutVars>
      </dgm:prSet>
      <dgm:spPr/>
    </dgm:pt>
    <dgm:pt modelId="{B0BB5B26-6607-4FF0-9780-37F5597843ED}" type="pres">
      <dgm:prSet presAssocID="{977DE7B9-EAF1-45F4-8B68-41E7A6D511E9}" presName="rootComposite" presStyleCnt="0"/>
      <dgm:spPr/>
    </dgm:pt>
    <dgm:pt modelId="{BF64745C-4014-484C-8942-FD874F210EE5}" type="pres">
      <dgm:prSet presAssocID="{977DE7B9-EAF1-45F4-8B68-41E7A6D511E9}" presName="rootText" presStyleLbl="node2" presStyleIdx="1" presStyleCnt="2" custScaleX="228659" custLinFactX="89862" custLinFactNeighborX="100000" custLinFactNeighborY="-2834">
        <dgm:presLayoutVars>
          <dgm:chPref val="3"/>
        </dgm:presLayoutVars>
      </dgm:prSet>
      <dgm:spPr/>
      <dgm:t>
        <a:bodyPr/>
        <a:lstStyle/>
        <a:p>
          <a:endParaRPr lang="pl-PL"/>
        </a:p>
      </dgm:t>
    </dgm:pt>
    <dgm:pt modelId="{AF7217BA-F54C-4759-A166-6EE1E6F6E850}" type="pres">
      <dgm:prSet presAssocID="{977DE7B9-EAF1-45F4-8B68-41E7A6D511E9}" presName="rootConnector" presStyleLbl="node2" presStyleIdx="1" presStyleCnt="2"/>
      <dgm:spPr/>
      <dgm:t>
        <a:bodyPr/>
        <a:lstStyle/>
        <a:p>
          <a:endParaRPr lang="pl-PL"/>
        </a:p>
      </dgm:t>
    </dgm:pt>
    <dgm:pt modelId="{6CA53457-54EE-415D-9847-B61205BFFABC}" type="pres">
      <dgm:prSet presAssocID="{977DE7B9-EAF1-45F4-8B68-41E7A6D511E9}" presName="hierChild4" presStyleCnt="0"/>
      <dgm:spPr/>
    </dgm:pt>
    <dgm:pt modelId="{B8EC3F03-A169-4E44-96DA-6055C6429D98}" type="pres">
      <dgm:prSet presAssocID="{9F437984-8F16-4C2F-B266-4CEFBEC7E029}" presName="Name37" presStyleLbl="parChTrans1D3" presStyleIdx="2" presStyleCnt="5"/>
      <dgm:spPr/>
      <dgm:t>
        <a:bodyPr/>
        <a:lstStyle/>
        <a:p>
          <a:endParaRPr lang="pl-PL"/>
        </a:p>
      </dgm:t>
    </dgm:pt>
    <dgm:pt modelId="{CB2B3111-1EBD-4F79-AF49-395C33AA2D92}" type="pres">
      <dgm:prSet presAssocID="{B5ED4253-CA21-4594-8BD1-2F591A9EAE6F}" presName="hierRoot2" presStyleCnt="0">
        <dgm:presLayoutVars>
          <dgm:hierBranch val="init"/>
        </dgm:presLayoutVars>
      </dgm:prSet>
      <dgm:spPr/>
    </dgm:pt>
    <dgm:pt modelId="{B06B8D06-4F1A-4822-8FA9-9A45EFA500A8}" type="pres">
      <dgm:prSet presAssocID="{B5ED4253-CA21-4594-8BD1-2F591A9EAE6F}" presName="rootComposite" presStyleCnt="0"/>
      <dgm:spPr/>
    </dgm:pt>
    <dgm:pt modelId="{034C8DE8-A8C9-4283-885E-ACB3A9E469B5}" type="pres">
      <dgm:prSet presAssocID="{B5ED4253-CA21-4594-8BD1-2F591A9EAE6F}" presName="rootText" presStyleLbl="node3" presStyleIdx="2" presStyleCnt="5" custScaleX="187158" custLinFactX="100000" custLinFactY="30396" custLinFactNeighborX="187712" custLinFactNeighborY="100000">
        <dgm:presLayoutVars>
          <dgm:chPref val="3"/>
        </dgm:presLayoutVars>
      </dgm:prSet>
      <dgm:spPr/>
      <dgm:t>
        <a:bodyPr/>
        <a:lstStyle/>
        <a:p>
          <a:endParaRPr lang="pl-PL"/>
        </a:p>
      </dgm:t>
    </dgm:pt>
    <dgm:pt modelId="{BC3BB790-7002-44B5-AA20-98006C292BE8}" type="pres">
      <dgm:prSet presAssocID="{B5ED4253-CA21-4594-8BD1-2F591A9EAE6F}" presName="rootConnector" presStyleLbl="node3" presStyleIdx="2" presStyleCnt="5"/>
      <dgm:spPr/>
      <dgm:t>
        <a:bodyPr/>
        <a:lstStyle/>
        <a:p>
          <a:endParaRPr lang="pl-PL"/>
        </a:p>
      </dgm:t>
    </dgm:pt>
    <dgm:pt modelId="{8E9D74C4-9A8B-4168-BFCA-112102B58B66}" type="pres">
      <dgm:prSet presAssocID="{B5ED4253-CA21-4594-8BD1-2F591A9EAE6F}" presName="hierChild4" presStyleCnt="0"/>
      <dgm:spPr/>
    </dgm:pt>
    <dgm:pt modelId="{D56F8667-92F6-421E-A620-10CEC985BC6F}" type="pres">
      <dgm:prSet presAssocID="{B5ED4253-CA21-4594-8BD1-2F591A9EAE6F}" presName="hierChild5" presStyleCnt="0"/>
      <dgm:spPr/>
    </dgm:pt>
    <dgm:pt modelId="{AE51C7AA-C3B2-4AF4-9183-31E3A4A53406}" type="pres">
      <dgm:prSet presAssocID="{8624D7EA-59CC-4750-A796-10F8BC4F43A2}" presName="Name37" presStyleLbl="parChTrans1D3" presStyleIdx="3" presStyleCnt="5"/>
      <dgm:spPr/>
      <dgm:t>
        <a:bodyPr/>
        <a:lstStyle/>
        <a:p>
          <a:endParaRPr lang="pl-PL"/>
        </a:p>
      </dgm:t>
    </dgm:pt>
    <dgm:pt modelId="{747CE35E-A377-4669-9AF2-15A1E7B776D6}" type="pres">
      <dgm:prSet presAssocID="{B7849BD4-1BB0-4F10-B83F-D992D7D50A60}" presName="hierRoot2" presStyleCnt="0">
        <dgm:presLayoutVars>
          <dgm:hierBranch val="init"/>
        </dgm:presLayoutVars>
      </dgm:prSet>
      <dgm:spPr/>
    </dgm:pt>
    <dgm:pt modelId="{03BC2B04-7411-46F6-A87E-8AD20D6506F2}" type="pres">
      <dgm:prSet presAssocID="{B7849BD4-1BB0-4F10-B83F-D992D7D50A60}" presName="rootComposite" presStyleCnt="0"/>
      <dgm:spPr/>
    </dgm:pt>
    <dgm:pt modelId="{53A481CC-8C51-4F8E-B74E-8B6347B313AE}" type="pres">
      <dgm:prSet presAssocID="{B7849BD4-1BB0-4F10-B83F-D992D7D50A60}" presName="rootText" presStyleLbl="node3" presStyleIdx="3" presStyleCnt="5" custScaleX="243941" custLinFactX="100000" custLinFactY="96979" custLinFactNeighborX="168967" custLinFactNeighborY="100000">
        <dgm:presLayoutVars>
          <dgm:chPref val="3"/>
        </dgm:presLayoutVars>
      </dgm:prSet>
      <dgm:spPr/>
      <dgm:t>
        <a:bodyPr/>
        <a:lstStyle/>
        <a:p>
          <a:endParaRPr lang="pl-PL"/>
        </a:p>
      </dgm:t>
    </dgm:pt>
    <dgm:pt modelId="{D284CF44-3334-4B3A-AE94-0D2F0859DFE1}" type="pres">
      <dgm:prSet presAssocID="{B7849BD4-1BB0-4F10-B83F-D992D7D50A60}" presName="rootConnector" presStyleLbl="node3" presStyleIdx="3" presStyleCnt="5"/>
      <dgm:spPr/>
      <dgm:t>
        <a:bodyPr/>
        <a:lstStyle/>
        <a:p>
          <a:endParaRPr lang="pl-PL"/>
        </a:p>
      </dgm:t>
    </dgm:pt>
    <dgm:pt modelId="{C3A8CE5D-AB9A-4557-B5F3-9A21C020C721}" type="pres">
      <dgm:prSet presAssocID="{B7849BD4-1BB0-4F10-B83F-D992D7D50A60}" presName="hierChild4" presStyleCnt="0"/>
      <dgm:spPr/>
    </dgm:pt>
    <dgm:pt modelId="{8FAA2D86-754F-4E72-B530-896FC8CAEB11}" type="pres">
      <dgm:prSet presAssocID="{B7849BD4-1BB0-4F10-B83F-D992D7D50A60}" presName="hierChild5" presStyleCnt="0"/>
      <dgm:spPr/>
    </dgm:pt>
    <dgm:pt modelId="{3E83305D-9214-4654-AEF3-B66B4AC1CCE6}" type="pres">
      <dgm:prSet presAssocID="{543E5435-B1EF-4C77-9B6C-BE606ECAB194}" presName="Name37" presStyleLbl="parChTrans1D3" presStyleIdx="4" presStyleCnt="5"/>
      <dgm:spPr/>
      <dgm:t>
        <a:bodyPr/>
        <a:lstStyle/>
        <a:p>
          <a:endParaRPr lang="pl-PL"/>
        </a:p>
      </dgm:t>
    </dgm:pt>
    <dgm:pt modelId="{77D8D280-E492-4D03-93FB-917E56B4D00C}" type="pres">
      <dgm:prSet presAssocID="{147D10FC-942A-4961-A95F-9B5091F02C0C}" presName="hierRoot2" presStyleCnt="0">
        <dgm:presLayoutVars>
          <dgm:hierBranch val="init"/>
        </dgm:presLayoutVars>
      </dgm:prSet>
      <dgm:spPr/>
    </dgm:pt>
    <dgm:pt modelId="{EB53BF3A-858C-49D8-A20D-DF2F9CC962B6}" type="pres">
      <dgm:prSet presAssocID="{147D10FC-942A-4961-A95F-9B5091F02C0C}" presName="rootComposite" presStyleCnt="0"/>
      <dgm:spPr/>
    </dgm:pt>
    <dgm:pt modelId="{E97837D4-294B-4026-B03E-DBC01E935411}" type="pres">
      <dgm:prSet presAssocID="{147D10FC-942A-4961-A95F-9B5091F02C0C}" presName="rootText" presStyleLbl="node3" presStyleIdx="4" presStyleCnt="5" custScaleX="230239" custLinFactX="100000" custLinFactY="100000" custLinFactNeighborX="188703" custLinFactNeighborY="130240">
        <dgm:presLayoutVars>
          <dgm:chPref val="3"/>
        </dgm:presLayoutVars>
      </dgm:prSet>
      <dgm:spPr/>
      <dgm:t>
        <a:bodyPr/>
        <a:lstStyle/>
        <a:p>
          <a:endParaRPr lang="pl-PL"/>
        </a:p>
      </dgm:t>
    </dgm:pt>
    <dgm:pt modelId="{1323B208-673C-4000-8053-9C816DF0C6F6}" type="pres">
      <dgm:prSet presAssocID="{147D10FC-942A-4961-A95F-9B5091F02C0C}" presName="rootConnector" presStyleLbl="node3" presStyleIdx="4" presStyleCnt="5"/>
      <dgm:spPr/>
      <dgm:t>
        <a:bodyPr/>
        <a:lstStyle/>
        <a:p>
          <a:endParaRPr lang="pl-PL"/>
        </a:p>
      </dgm:t>
    </dgm:pt>
    <dgm:pt modelId="{57B312FE-55F5-48AF-81F4-10685EA25FD3}" type="pres">
      <dgm:prSet presAssocID="{147D10FC-942A-4961-A95F-9B5091F02C0C}" presName="hierChild4" presStyleCnt="0"/>
      <dgm:spPr/>
    </dgm:pt>
    <dgm:pt modelId="{D2C8AB80-786F-4B6B-9DEF-1586244BCC89}" type="pres">
      <dgm:prSet presAssocID="{147D10FC-942A-4961-A95F-9B5091F02C0C}" presName="hierChild5" presStyleCnt="0"/>
      <dgm:spPr/>
    </dgm:pt>
    <dgm:pt modelId="{197D3CA8-E544-4659-A1E4-5314D8CBB127}" type="pres">
      <dgm:prSet presAssocID="{977DE7B9-EAF1-45F4-8B68-41E7A6D511E9}" presName="hierChild5" presStyleCnt="0"/>
      <dgm:spPr/>
    </dgm:pt>
    <dgm:pt modelId="{BD94C8FA-FA19-4264-804D-B349E5940531}" type="pres">
      <dgm:prSet presAssocID="{2356FE44-3AD3-4D2F-A4AB-C972F00BE917}" presName="hierChild3" presStyleCnt="0"/>
      <dgm:spPr/>
    </dgm:pt>
  </dgm:ptLst>
  <dgm:cxnLst>
    <dgm:cxn modelId="{1B8C20C2-7F46-4AD9-A67D-71D4D484DBA3}" type="presOf" srcId="{019EBD87-7F20-4C11-8B3D-47BD1A3D9953}" destId="{503AC313-FC31-41CD-9538-A230B8A2F06A}" srcOrd="0" destOrd="0" presId="urn:microsoft.com/office/officeart/2005/8/layout/orgChart1"/>
    <dgm:cxn modelId="{F3932D5D-213F-4D8A-BE5C-8AE235FC7176}" srcId="{0DF1A3B4-CF8C-4F4A-AAAB-00CB4348CA11}" destId="{3038B63B-AD32-4E2F-8733-8CBB55ECA3BA}" srcOrd="1" destOrd="0" parTransId="{67B018CD-7DE6-4480-8CA3-FB0EA8BAE8B2}" sibTransId="{D0253F6B-A3EA-47E9-84D7-EF75F6EDF8B1}"/>
    <dgm:cxn modelId="{764DA267-A81D-426F-848F-ADBBB224D95B}" type="presOf" srcId="{B2B83425-6D3C-4A95-8889-6065303955CB}" destId="{B0C0CEFA-B5E0-4969-9AA8-0C325C26E2F6}" srcOrd="0" destOrd="0" presId="urn:microsoft.com/office/officeart/2005/8/layout/orgChart1"/>
    <dgm:cxn modelId="{6989697F-5BDA-4714-9BD5-AFE55E3AFC63}" type="presOf" srcId="{0B6D097F-13CE-4125-BDFC-02637276CD99}" destId="{62158F41-50CE-4E97-A955-F2F7D1A2D0A0}" srcOrd="1" destOrd="0" presId="urn:microsoft.com/office/officeart/2005/8/layout/orgChart1"/>
    <dgm:cxn modelId="{5A2E01B4-B2A7-461B-92B6-15AC89C0F2CB}" srcId="{977DE7B9-EAF1-45F4-8B68-41E7A6D511E9}" destId="{147D10FC-942A-4961-A95F-9B5091F02C0C}" srcOrd="2" destOrd="0" parTransId="{543E5435-B1EF-4C77-9B6C-BE606ECAB194}" sibTransId="{52D8156A-C795-4E00-8B10-78A5E56A0333}"/>
    <dgm:cxn modelId="{FBA0F873-4F83-4CEC-A8C3-F2ABAFB7244D}" type="presOf" srcId="{6EC86677-5B08-4D6D-85DD-08920F6A1E92}" destId="{53CE6DC2-D28A-4FCF-9EA9-7012EA7E5C8E}" srcOrd="0" destOrd="0" presId="urn:microsoft.com/office/officeart/2005/8/layout/orgChart1"/>
    <dgm:cxn modelId="{59A77327-E7E5-4F05-A61A-A92C19C8E977}" type="presOf" srcId="{B5ED4253-CA21-4594-8BD1-2F591A9EAE6F}" destId="{034C8DE8-A8C9-4283-885E-ACB3A9E469B5}" srcOrd="0" destOrd="0" presId="urn:microsoft.com/office/officeart/2005/8/layout/orgChart1"/>
    <dgm:cxn modelId="{B5C584F8-6B07-4821-A562-9A2A4A0BB6E1}" type="presOf" srcId="{9F437984-8F16-4C2F-B266-4CEFBEC7E029}" destId="{B8EC3F03-A169-4E44-96DA-6055C6429D98}" srcOrd="0" destOrd="0" presId="urn:microsoft.com/office/officeart/2005/8/layout/orgChart1"/>
    <dgm:cxn modelId="{556C1963-3029-44FE-ABD5-F85E9922102D}" type="presOf" srcId="{B5ED4253-CA21-4594-8BD1-2F591A9EAE6F}" destId="{BC3BB790-7002-44B5-AA20-98006C292BE8}" srcOrd="1" destOrd="0" presId="urn:microsoft.com/office/officeart/2005/8/layout/orgChart1"/>
    <dgm:cxn modelId="{33786AF2-FCC0-45CF-B752-236A6FD2E32D}" type="presOf" srcId="{3038B63B-AD32-4E2F-8733-8CBB55ECA3BA}" destId="{AA2D6D7C-8D83-4E0F-BD54-559EAF5DABED}" srcOrd="0" destOrd="0" presId="urn:microsoft.com/office/officeart/2005/8/layout/orgChart1"/>
    <dgm:cxn modelId="{C9627DF5-D03F-421B-B48D-C276EFDF134F}" type="presOf" srcId="{67B018CD-7DE6-4480-8CA3-FB0EA8BAE8B2}" destId="{2EC9BAFC-D29E-4413-AA62-BFD712796EBD}" srcOrd="0" destOrd="0" presId="urn:microsoft.com/office/officeart/2005/8/layout/orgChart1"/>
    <dgm:cxn modelId="{A608E208-AFB3-4445-8A56-ED1A8012DA2A}" type="presOf" srcId="{B7849BD4-1BB0-4F10-B83F-D992D7D50A60}" destId="{53A481CC-8C51-4F8E-B74E-8B6347B313AE}" srcOrd="0" destOrd="0" presId="urn:microsoft.com/office/officeart/2005/8/layout/orgChart1"/>
    <dgm:cxn modelId="{0A71BE7A-BFF9-4BD1-AFC4-6819F3807885}" srcId="{3B33B9C4-415B-4F85-913F-3AFD84B0BE23}" destId="{019EBD87-7F20-4C11-8B3D-47BD1A3D9953}" srcOrd="0" destOrd="0" parTransId="{23AECDAB-AAA7-49A5-8474-8B33034EFFCF}" sibTransId="{8DEE21DC-D3F2-432C-9F00-B4A55F8AF232}"/>
    <dgm:cxn modelId="{A499D32A-25CD-4E0D-B9C9-F6CA37CD15B6}" type="presOf" srcId="{8624D7EA-59CC-4750-A796-10F8BC4F43A2}" destId="{AE51C7AA-C3B2-4AF4-9183-31E3A4A53406}" srcOrd="0" destOrd="0" presId="urn:microsoft.com/office/officeart/2005/8/layout/orgChart1"/>
    <dgm:cxn modelId="{20401584-06AD-446A-A510-719036BAD3FF}" type="presOf" srcId="{834AF468-10A8-474E-8666-40A5E86B8A07}" destId="{E0C1FB7E-51BF-4A3B-879E-740A02F0E0CC}" srcOrd="0" destOrd="0" presId="urn:microsoft.com/office/officeart/2005/8/layout/orgChart1"/>
    <dgm:cxn modelId="{813EEB56-F5F2-4A25-A91C-22515CBE7690}" srcId="{977DE7B9-EAF1-45F4-8B68-41E7A6D511E9}" destId="{B7849BD4-1BB0-4F10-B83F-D992D7D50A60}" srcOrd="1" destOrd="0" parTransId="{8624D7EA-59CC-4750-A796-10F8BC4F43A2}" sibTransId="{9425CB42-4C25-4A09-8F93-6090CAE41874}"/>
    <dgm:cxn modelId="{6FEA1A8D-9CF6-402E-A48B-1CE8032DB9CE}" type="presOf" srcId="{6EC86677-5B08-4D6D-85DD-08920F6A1E92}" destId="{07DB08AC-D2C5-4288-9E4A-E238AAFE5681}" srcOrd="1" destOrd="0" presId="urn:microsoft.com/office/officeart/2005/8/layout/orgChart1"/>
    <dgm:cxn modelId="{9F356F17-A6E0-413A-A059-9A4AA989AA49}" type="presOf" srcId="{FA5B662D-C072-438D-98F9-BF8BC73C5E0D}" destId="{28F51419-A320-40EB-B633-14AF239FCC48}" srcOrd="0" destOrd="0" presId="urn:microsoft.com/office/officeart/2005/8/layout/orgChart1"/>
    <dgm:cxn modelId="{C605EB25-CD2C-438D-822C-54EB73612735}" type="presOf" srcId="{F608B841-23A5-4109-B415-0D4867B5E111}" destId="{04DB5589-EF51-4A74-AE23-BFB170A81772}" srcOrd="0" destOrd="0" presId="urn:microsoft.com/office/officeart/2005/8/layout/orgChart1"/>
    <dgm:cxn modelId="{96E657F0-4FC3-410E-A30F-DDF54434571D}" type="presOf" srcId="{977DE7B9-EAF1-45F4-8B68-41E7A6D511E9}" destId="{AF7217BA-F54C-4759-A166-6EE1E6F6E850}" srcOrd="1" destOrd="0" presId="urn:microsoft.com/office/officeart/2005/8/layout/orgChart1"/>
    <dgm:cxn modelId="{B53E6934-1078-4AFC-9125-E5198C08A883}" type="presOf" srcId="{16CA07C6-F61F-4439-997C-D9AFC52B2D47}" destId="{D195571D-5496-4313-8B0B-F47518B80F20}" srcOrd="1" destOrd="0" presId="urn:microsoft.com/office/officeart/2005/8/layout/orgChart1"/>
    <dgm:cxn modelId="{9F60B167-E47C-4DF1-B1AC-BA02CF65B3A2}" srcId="{FCD390F8-98C4-40FD-A9EA-FDC986062756}" destId="{3B33B9C4-415B-4F85-913F-3AFD84B0BE23}" srcOrd="2" destOrd="0" parTransId="{74D6B993-E8D6-43CE-A1ED-610487DE0324}" sibTransId="{697C96D6-8CDC-42F7-8797-5C3CB7E89856}"/>
    <dgm:cxn modelId="{D1F5CF01-9955-4BE8-AA44-C1DBF99AAD86}" srcId="{2356FE44-3AD3-4D2F-A4AB-C972F00BE917}" destId="{0DF1A3B4-CF8C-4F4A-AAAB-00CB4348CA11}" srcOrd="0" destOrd="0" parTransId="{C5D51FFF-86EC-482D-9DFA-AAAE472D8376}" sibTransId="{4F3B9637-4287-46F4-8870-6659AC33139B}"/>
    <dgm:cxn modelId="{66A2720F-C72E-4243-8066-893AF2D9FD13}" type="presOf" srcId="{27F5B022-47DE-4684-A18F-909D98BC95BC}" destId="{0982F492-7AE0-492F-8DD7-1D8F277CBBA6}" srcOrd="1" destOrd="0" presId="urn:microsoft.com/office/officeart/2005/8/layout/orgChart1"/>
    <dgm:cxn modelId="{A9DEF22D-598E-4AF4-A70B-72A354A6C971}" type="presOf" srcId="{EB6AE94F-DFF3-4047-9D0C-8F465627E361}" destId="{FAF8C8C5-E66F-4215-8BA7-DB6A24EF494F}" srcOrd="0" destOrd="0" presId="urn:microsoft.com/office/officeart/2005/8/layout/orgChart1"/>
    <dgm:cxn modelId="{31DC0139-51C4-4F8D-98A9-B503A88CADC4}" type="presOf" srcId="{704D97AF-5B92-41DF-BCCD-A2DCE981A45B}" destId="{C34FDBDC-1055-4462-B508-63B5847975D9}" srcOrd="1" destOrd="0" presId="urn:microsoft.com/office/officeart/2005/8/layout/orgChart1"/>
    <dgm:cxn modelId="{74A77493-DF71-4898-B955-39121A33E897}" type="presOf" srcId="{3038B63B-AD32-4E2F-8733-8CBB55ECA3BA}" destId="{0BB9EB85-814B-46FE-ABB9-93D8865D29E9}" srcOrd="1" destOrd="0" presId="urn:microsoft.com/office/officeart/2005/8/layout/orgChart1"/>
    <dgm:cxn modelId="{DAA41711-384D-48B7-AC00-CE41B7DC516F}" srcId="{FCD390F8-98C4-40FD-A9EA-FDC986062756}" destId="{27F5B022-47DE-4684-A18F-909D98BC95BC}" srcOrd="1" destOrd="0" parTransId="{9E08560F-B3DD-40BA-89C3-AD3827E0B5FB}" sibTransId="{D198BD46-A694-4481-8B00-41C519FA2F77}"/>
    <dgm:cxn modelId="{89225046-D9AB-427F-9151-3DB56E5A369E}" type="presOf" srcId="{0B6D097F-13CE-4125-BDFC-02637276CD99}" destId="{2E2FCC33-2370-40A9-B34C-8F0A11A8C260}" srcOrd="0" destOrd="0" presId="urn:microsoft.com/office/officeart/2005/8/layout/orgChart1"/>
    <dgm:cxn modelId="{0FF8BE44-A44B-4501-9856-F4A2DAAFBD20}" srcId="{2356FE44-3AD3-4D2F-A4AB-C972F00BE917}" destId="{977DE7B9-EAF1-45F4-8B68-41E7A6D511E9}" srcOrd="1" destOrd="0" parTransId="{67A23607-FF66-425A-8D9D-79AB12D48C82}" sibTransId="{C032735F-D208-4B13-9BEF-B77169944DCE}"/>
    <dgm:cxn modelId="{6EE3E8AF-D41E-488B-8808-1B77C8E0018B}" type="presOf" srcId="{9E08560F-B3DD-40BA-89C3-AD3827E0B5FB}" destId="{2BE9117B-E0F7-453B-8573-60CC05F84392}" srcOrd="0" destOrd="0" presId="urn:microsoft.com/office/officeart/2005/8/layout/orgChart1"/>
    <dgm:cxn modelId="{2788A4F3-505F-4AAC-A8AB-37F70F8F8DF7}" srcId="{0448368C-8FE6-40DB-B49D-0E85A12C172A}" destId="{2356FE44-3AD3-4D2F-A4AB-C972F00BE917}" srcOrd="0" destOrd="0" parTransId="{0608A22A-AD5B-4C95-9F5B-C824E478F35C}" sibTransId="{C6E561A4-44B7-4FBC-AF97-70CAA00B777D}"/>
    <dgm:cxn modelId="{892DE22D-D232-4EB1-82B7-0E7861A60766}" srcId="{6EC86677-5B08-4D6D-85DD-08920F6A1E92}" destId="{FCD390F8-98C4-40FD-A9EA-FDC986062756}" srcOrd="0" destOrd="0" parTransId="{FD68B497-3E8E-4CAB-83D7-76D027399CA8}" sibTransId="{3DE0A4CC-2923-4BD4-A3E2-15F3C78B9D91}"/>
    <dgm:cxn modelId="{5B0ACCE6-1B8A-424E-949D-AF1C28D57F16}" type="presOf" srcId="{0DF1A3B4-CF8C-4F4A-AAAB-00CB4348CA11}" destId="{C11D9D0E-8241-4028-B1F8-BA101B528BCD}" srcOrd="0" destOrd="0" presId="urn:microsoft.com/office/officeart/2005/8/layout/orgChart1"/>
    <dgm:cxn modelId="{D0D61065-3376-44B1-9626-6471721E1EBB}" type="presOf" srcId="{2356FE44-3AD3-4D2F-A4AB-C972F00BE917}" destId="{D3F3B8F0-7941-4E17-9915-B58F355D7801}" srcOrd="1" destOrd="0" presId="urn:microsoft.com/office/officeart/2005/8/layout/orgChart1"/>
    <dgm:cxn modelId="{20F12582-D0FF-4181-98E8-3CAA42049E7F}" type="presOf" srcId="{FCD390F8-98C4-40FD-A9EA-FDC986062756}" destId="{EA1A199A-6C4B-4329-AD5F-31D89B3FF441}" srcOrd="0" destOrd="0" presId="urn:microsoft.com/office/officeart/2005/8/layout/orgChart1"/>
    <dgm:cxn modelId="{759272EE-02D7-41A9-B66B-BBBA7C078840}" type="presOf" srcId="{B7849BD4-1BB0-4F10-B83F-D992D7D50A60}" destId="{D284CF44-3334-4B3A-AE94-0D2F0859DFE1}" srcOrd="1" destOrd="0" presId="urn:microsoft.com/office/officeart/2005/8/layout/orgChart1"/>
    <dgm:cxn modelId="{794F8F18-F613-4E38-800A-1C7B4757F2E3}" type="presOf" srcId="{EB6AE94F-DFF3-4047-9D0C-8F465627E361}" destId="{DE0ECF6B-6231-427B-962E-89AF97067E04}" srcOrd="1" destOrd="0" presId="urn:microsoft.com/office/officeart/2005/8/layout/orgChart1"/>
    <dgm:cxn modelId="{D9EA497E-14E4-47D1-AE37-F736B295DC01}" srcId="{977DE7B9-EAF1-45F4-8B68-41E7A6D511E9}" destId="{B5ED4253-CA21-4594-8BD1-2F591A9EAE6F}" srcOrd="0" destOrd="0" parTransId="{9F437984-8F16-4C2F-B266-4CEFBEC7E029}" sibTransId="{1AEB92AE-5E77-47BF-8449-E78DF90A110B}"/>
    <dgm:cxn modelId="{707EA487-B15B-4FF8-B38E-FA746A130B68}" type="presOf" srcId="{2356FE44-3AD3-4D2F-A4AB-C972F00BE917}" destId="{B4D0A667-F99C-4475-A8A5-DADF422DDFCC}" srcOrd="0" destOrd="0" presId="urn:microsoft.com/office/officeart/2005/8/layout/orgChart1"/>
    <dgm:cxn modelId="{7EB1325B-B37F-408B-9C75-C761E16C5662}" srcId="{3038B63B-AD32-4E2F-8733-8CBB55ECA3BA}" destId="{704D97AF-5B92-41DF-BCCD-A2DCE981A45B}" srcOrd="0" destOrd="0" parTransId="{F608B841-23A5-4109-B415-0D4867B5E111}" sibTransId="{16A24E35-A3B5-4E27-943C-5B9514835E38}"/>
    <dgm:cxn modelId="{EBB19A56-746E-480C-B4CB-EC907C3005D2}" type="presOf" srcId="{74D6B993-E8D6-43CE-A1ED-610487DE0324}" destId="{A95A6D79-B659-4AA0-AC4F-1D157786ED50}" srcOrd="0" destOrd="0" presId="urn:microsoft.com/office/officeart/2005/8/layout/orgChart1"/>
    <dgm:cxn modelId="{E48C08F0-CA1B-45B4-BD6C-42681EB8BC4E}" type="presOf" srcId="{019EBD87-7F20-4C11-8B3D-47BD1A3D9953}" destId="{00EE283E-0BE7-493D-B086-0748E8A7BFD6}" srcOrd="1" destOrd="0" presId="urn:microsoft.com/office/officeart/2005/8/layout/orgChart1"/>
    <dgm:cxn modelId="{3DC6AA43-B642-420D-888E-7B3FB1072B30}" type="presOf" srcId="{543E5435-B1EF-4C77-9B6C-BE606ECAB194}" destId="{3E83305D-9214-4654-AEF3-B66B4AC1CCE6}" srcOrd="0" destOrd="0" presId="urn:microsoft.com/office/officeart/2005/8/layout/orgChart1"/>
    <dgm:cxn modelId="{DBBE8E9B-FDA0-49E7-BBCE-7B6E47307BB8}" type="presOf" srcId="{704D97AF-5B92-41DF-BCCD-A2DCE981A45B}" destId="{C9522E59-2D7A-4B25-9132-743B119B3250}" srcOrd="0" destOrd="0" presId="urn:microsoft.com/office/officeart/2005/8/layout/orgChart1"/>
    <dgm:cxn modelId="{42458AE4-0D19-4C7F-B264-FD1B7CB67A40}" srcId="{EB6AE94F-DFF3-4047-9D0C-8F465627E361}" destId="{6EC86677-5B08-4D6D-85DD-08920F6A1E92}" srcOrd="0" destOrd="0" parTransId="{834AF468-10A8-474E-8666-40A5E86B8A07}" sibTransId="{51FA4B63-72BC-48FE-ACC4-EEABCCE3A3BC}"/>
    <dgm:cxn modelId="{4CEF9171-E390-4D63-87AA-4F52F3CEC974}" type="presOf" srcId="{67A23607-FF66-425A-8D9D-79AB12D48C82}" destId="{C4E9DDA2-EB8F-4568-8B5D-A2C0D1535902}" srcOrd="0" destOrd="0" presId="urn:microsoft.com/office/officeart/2005/8/layout/orgChart1"/>
    <dgm:cxn modelId="{9C01F8C4-C0FF-44D7-86A4-E481E3886DA3}" type="presOf" srcId="{977DE7B9-EAF1-45F4-8B68-41E7A6D511E9}" destId="{BF64745C-4014-484C-8942-FD874F210EE5}" srcOrd="0" destOrd="0" presId="urn:microsoft.com/office/officeart/2005/8/layout/orgChart1"/>
    <dgm:cxn modelId="{526A6721-4CB8-49F0-A14E-3F1DB2108B9B}" type="presOf" srcId="{147D10FC-942A-4961-A95F-9B5091F02C0C}" destId="{E97837D4-294B-4026-B03E-DBC01E935411}" srcOrd="0" destOrd="0" presId="urn:microsoft.com/office/officeart/2005/8/layout/orgChart1"/>
    <dgm:cxn modelId="{E42588D4-934E-42F9-AD0C-0D749A15C572}" srcId="{FCD390F8-98C4-40FD-A9EA-FDC986062756}" destId="{16CA07C6-F61F-4439-997C-D9AFC52B2D47}" srcOrd="0" destOrd="0" parTransId="{FA5B662D-C072-438D-98F9-BF8BC73C5E0D}" sibTransId="{426BC8E4-F655-4414-9F93-3A27F40374E4}"/>
    <dgm:cxn modelId="{040DFCD2-E666-4AAC-BE36-505246378D45}" srcId="{0DF1A3B4-CF8C-4F4A-AAAB-00CB4348CA11}" destId="{EB6AE94F-DFF3-4047-9D0C-8F465627E361}" srcOrd="0" destOrd="0" parTransId="{397124D6-FC73-4B5E-9D11-58E05EF4DB2B}" sibTransId="{3C48DD42-48EB-4C4E-8B89-DC5C49236FDC}"/>
    <dgm:cxn modelId="{553AABFF-967C-43CF-8526-5E2EB327D672}" type="presOf" srcId="{3B33B9C4-415B-4F85-913F-3AFD84B0BE23}" destId="{97A56E23-FC5B-43FF-AC2C-F93CD79E9829}" srcOrd="0" destOrd="0" presId="urn:microsoft.com/office/officeart/2005/8/layout/orgChart1"/>
    <dgm:cxn modelId="{6317648E-E8E6-4A08-8F35-C7535CAACEE6}" type="presOf" srcId="{27F5B022-47DE-4684-A18F-909D98BC95BC}" destId="{EF48D270-D3A9-48B7-93F5-D2DEBF11693D}" srcOrd="0" destOrd="0" presId="urn:microsoft.com/office/officeart/2005/8/layout/orgChart1"/>
    <dgm:cxn modelId="{8D5C7ED2-04B7-42B5-BCDD-F21A21D9EC76}" type="presOf" srcId="{C5D51FFF-86EC-482D-9DFA-AAAE472D8376}" destId="{5F3DF673-B054-496D-8B97-BC773A360FE3}" srcOrd="0" destOrd="0" presId="urn:microsoft.com/office/officeart/2005/8/layout/orgChart1"/>
    <dgm:cxn modelId="{8912A4BF-A4AA-4CFD-A0D9-1CA31130A52F}" type="presOf" srcId="{0DF1A3B4-CF8C-4F4A-AAAB-00CB4348CA11}" destId="{5BDF9A01-DC21-4256-B03D-3FB0747873E7}" srcOrd="1" destOrd="0" presId="urn:microsoft.com/office/officeart/2005/8/layout/orgChart1"/>
    <dgm:cxn modelId="{04EEB266-B400-4D7D-BE1B-CAB12546A5EC}" type="presOf" srcId="{0448368C-8FE6-40DB-B49D-0E85A12C172A}" destId="{D8DDEE79-9676-4A7C-BFB1-272151A2D2F0}" srcOrd="0" destOrd="0" presId="urn:microsoft.com/office/officeart/2005/8/layout/orgChart1"/>
    <dgm:cxn modelId="{35E86983-4B7D-4A26-80CF-C6069C67B1C1}" type="presOf" srcId="{3B33B9C4-415B-4F85-913F-3AFD84B0BE23}" destId="{4E1FA7DA-0530-45D6-8DFE-19F8B2164AE7}" srcOrd="1" destOrd="0" presId="urn:microsoft.com/office/officeart/2005/8/layout/orgChart1"/>
    <dgm:cxn modelId="{FEF8DBC3-1F3A-44C5-8CDF-2C3FE08F3A02}" type="presOf" srcId="{FCD390F8-98C4-40FD-A9EA-FDC986062756}" destId="{C064B338-9DF7-40D0-8F9E-F1BC7076099A}" srcOrd="1" destOrd="0" presId="urn:microsoft.com/office/officeart/2005/8/layout/orgChart1"/>
    <dgm:cxn modelId="{C034473F-BFD9-49AA-AA2E-A08DD82F2751}" srcId="{3B33B9C4-415B-4F85-913F-3AFD84B0BE23}" destId="{0B6D097F-13CE-4125-BDFC-02637276CD99}" srcOrd="1" destOrd="0" parTransId="{B2B83425-6D3C-4A95-8889-6065303955CB}" sibTransId="{2D9087F5-07F8-477D-800B-22F5F970C279}"/>
    <dgm:cxn modelId="{7311F1DC-95FA-4390-B74E-9A23FCA497F2}" type="presOf" srcId="{397124D6-FC73-4B5E-9D11-58E05EF4DB2B}" destId="{CCBFF1E8-1AE0-48D1-9EF7-C79B0F7DD286}" srcOrd="0" destOrd="0" presId="urn:microsoft.com/office/officeart/2005/8/layout/orgChart1"/>
    <dgm:cxn modelId="{B0FE1B98-8D97-434F-B451-0954989E2607}" type="presOf" srcId="{16CA07C6-F61F-4439-997C-D9AFC52B2D47}" destId="{C3A2E016-843A-43C6-829C-82F8450651A0}" srcOrd="0" destOrd="0" presId="urn:microsoft.com/office/officeart/2005/8/layout/orgChart1"/>
    <dgm:cxn modelId="{B5E3DCFC-22C6-4A26-8A91-7F086F9C1350}" type="presOf" srcId="{FD68B497-3E8E-4CAB-83D7-76D027399CA8}" destId="{17C772C0-01D0-45B2-8EFE-BD2A18C4D248}" srcOrd="0" destOrd="0" presId="urn:microsoft.com/office/officeart/2005/8/layout/orgChart1"/>
    <dgm:cxn modelId="{5701EED1-8F56-473A-9D44-64AA6730C2BD}" type="presOf" srcId="{147D10FC-942A-4961-A95F-9B5091F02C0C}" destId="{1323B208-673C-4000-8053-9C816DF0C6F6}" srcOrd="1" destOrd="0" presId="urn:microsoft.com/office/officeart/2005/8/layout/orgChart1"/>
    <dgm:cxn modelId="{F5FDE719-12FD-48F2-83D4-23B50F7A54C3}" type="presOf" srcId="{23AECDAB-AAA7-49A5-8474-8B33034EFFCF}" destId="{2DEE0634-2F0D-4669-B5E8-67209FD176F2}" srcOrd="0" destOrd="0" presId="urn:microsoft.com/office/officeart/2005/8/layout/orgChart1"/>
    <dgm:cxn modelId="{F297FCC2-5930-447C-84D9-F86F8ABA1F33}" type="presParOf" srcId="{D8DDEE79-9676-4A7C-BFB1-272151A2D2F0}" destId="{0F5B0BDB-02D6-4FD1-A083-09E45E6CCBF4}" srcOrd="0" destOrd="0" presId="urn:microsoft.com/office/officeart/2005/8/layout/orgChart1"/>
    <dgm:cxn modelId="{4275A684-E9A9-4A10-A057-6ED29E69482F}" type="presParOf" srcId="{0F5B0BDB-02D6-4FD1-A083-09E45E6CCBF4}" destId="{6EA9ECCC-2EBB-46A6-96E5-EDB819EF837A}" srcOrd="0" destOrd="0" presId="urn:microsoft.com/office/officeart/2005/8/layout/orgChart1"/>
    <dgm:cxn modelId="{99E34A31-E14C-4CFD-B61D-0BCC11B788F1}" type="presParOf" srcId="{6EA9ECCC-2EBB-46A6-96E5-EDB819EF837A}" destId="{B4D0A667-F99C-4475-A8A5-DADF422DDFCC}" srcOrd="0" destOrd="0" presId="urn:microsoft.com/office/officeart/2005/8/layout/orgChart1"/>
    <dgm:cxn modelId="{1A31B2E1-7A61-4750-B120-812CAAD87D37}" type="presParOf" srcId="{6EA9ECCC-2EBB-46A6-96E5-EDB819EF837A}" destId="{D3F3B8F0-7941-4E17-9915-B58F355D7801}" srcOrd="1" destOrd="0" presId="urn:microsoft.com/office/officeart/2005/8/layout/orgChart1"/>
    <dgm:cxn modelId="{26858FCB-138C-4A2A-96CA-DDE1894B5DB9}" type="presParOf" srcId="{0F5B0BDB-02D6-4FD1-A083-09E45E6CCBF4}" destId="{7A4C2948-5452-4D14-AFCC-4FBC8A604E94}" srcOrd="1" destOrd="0" presId="urn:microsoft.com/office/officeart/2005/8/layout/orgChart1"/>
    <dgm:cxn modelId="{B9DAD0B1-B8FD-4C81-8D78-8A82E76B5AF6}" type="presParOf" srcId="{7A4C2948-5452-4D14-AFCC-4FBC8A604E94}" destId="{5F3DF673-B054-496D-8B97-BC773A360FE3}" srcOrd="0" destOrd="0" presId="urn:microsoft.com/office/officeart/2005/8/layout/orgChart1"/>
    <dgm:cxn modelId="{EC52D8BC-21DD-4915-822A-6F566E64AD91}" type="presParOf" srcId="{7A4C2948-5452-4D14-AFCC-4FBC8A604E94}" destId="{B8E82FCF-99C4-47B5-A1F1-B0BA452189CB}" srcOrd="1" destOrd="0" presId="urn:microsoft.com/office/officeart/2005/8/layout/orgChart1"/>
    <dgm:cxn modelId="{5946DCEA-982D-4A1F-A2AD-6C62EE55D643}" type="presParOf" srcId="{B8E82FCF-99C4-47B5-A1F1-B0BA452189CB}" destId="{BC899F26-7678-4C24-9E30-3D3A368CD829}" srcOrd="0" destOrd="0" presId="urn:microsoft.com/office/officeart/2005/8/layout/orgChart1"/>
    <dgm:cxn modelId="{4A273FA7-B720-451A-B1BE-623A7001E2DD}" type="presParOf" srcId="{BC899F26-7678-4C24-9E30-3D3A368CD829}" destId="{C11D9D0E-8241-4028-B1F8-BA101B528BCD}" srcOrd="0" destOrd="0" presId="urn:microsoft.com/office/officeart/2005/8/layout/orgChart1"/>
    <dgm:cxn modelId="{E50AC17E-F4FB-4AA5-957D-D3D27D46B560}" type="presParOf" srcId="{BC899F26-7678-4C24-9E30-3D3A368CD829}" destId="{5BDF9A01-DC21-4256-B03D-3FB0747873E7}" srcOrd="1" destOrd="0" presId="urn:microsoft.com/office/officeart/2005/8/layout/orgChart1"/>
    <dgm:cxn modelId="{FC8DF963-B4D1-4A2B-AEB2-8C711930549A}" type="presParOf" srcId="{B8E82FCF-99C4-47B5-A1F1-B0BA452189CB}" destId="{5F7340CE-3080-45BA-B91B-3A776C5D0CE6}" srcOrd="1" destOrd="0" presId="urn:microsoft.com/office/officeart/2005/8/layout/orgChart1"/>
    <dgm:cxn modelId="{69F17080-7BF2-42A3-BAAF-8615191A56C9}" type="presParOf" srcId="{5F7340CE-3080-45BA-B91B-3A776C5D0CE6}" destId="{CCBFF1E8-1AE0-48D1-9EF7-C79B0F7DD286}" srcOrd="0" destOrd="0" presId="urn:microsoft.com/office/officeart/2005/8/layout/orgChart1"/>
    <dgm:cxn modelId="{08338D9E-D1CD-4DD1-ACFC-FF8C7BBD921B}" type="presParOf" srcId="{5F7340CE-3080-45BA-B91B-3A776C5D0CE6}" destId="{811548CF-F2D9-45D6-B04A-3E760881591A}" srcOrd="1" destOrd="0" presId="urn:microsoft.com/office/officeart/2005/8/layout/orgChart1"/>
    <dgm:cxn modelId="{1B65C60E-E24E-4415-B57E-9A7FFE1E0B9D}" type="presParOf" srcId="{811548CF-F2D9-45D6-B04A-3E760881591A}" destId="{A7C35454-5F83-4428-8DB7-71539EFAD8CE}" srcOrd="0" destOrd="0" presId="urn:microsoft.com/office/officeart/2005/8/layout/orgChart1"/>
    <dgm:cxn modelId="{ED78B413-1EF0-4620-8615-60ADB9E55053}" type="presParOf" srcId="{A7C35454-5F83-4428-8DB7-71539EFAD8CE}" destId="{FAF8C8C5-E66F-4215-8BA7-DB6A24EF494F}" srcOrd="0" destOrd="0" presId="urn:microsoft.com/office/officeart/2005/8/layout/orgChart1"/>
    <dgm:cxn modelId="{A7D1A686-B126-4CCE-B94E-6A68E0DE602A}" type="presParOf" srcId="{A7C35454-5F83-4428-8DB7-71539EFAD8CE}" destId="{DE0ECF6B-6231-427B-962E-89AF97067E04}" srcOrd="1" destOrd="0" presId="urn:microsoft.com/office/officeart/2005/8/layout/orgChart1"/>
    <dgm:cxn modelId="{9B86349E-096F-41B7-A432-C284F104EA80}" type="presParOf" srcId="{811548CF-F2D9-45D6-B04A-3E760881591A}" destId="{B5759C90-172D-4963-94A0-0D4A59354035}" srcOrd="1" destOrd="0" presId="urn:microsoft.com/office/officeart/2005/8/layout/orgChart1"/>
    <dgm:cxn modelId="{256195C7-8B0F-4DD7-A5A9-72E90E453F94}" type="presParOf" srcId="{B5759C90-172D-4963-94A0-0D4A59354035}" destId="{E0C1FB7E-51BF-4A3B-879E-740A02F0E0CC}" srcOrd="0" destOrd="0" presId="urn:microsoft.com/office/officeart/2005/8/layout/orgChart1"/>
    <dgm:cxn modelId="{B7899976-61DA-4598-B4C5-F027C34E5348}" type="presParOf" srcId="{B5759C90-172D-4963-94A0-0D4A59354035}" destId="{9477193A-FFC0-467B-A36E-15900898CCC5}" srcOrd="1" destOrd="0" presId="urn:microsoft.com/office/officeart/2005/8/layout/orgChart1"/>
    <dgm:cxn modelId="{772EA1E9-CE0F-41C1-ABD1-981F2094E16A}" type="presParOf" srcId="{9477193A-FFC0-467B-A36E-15900898CCC5}" destId="{BA6D5785-9360-4C57-ABB2-9F88D17920A5}" srcOrd="0" destOrd="0" presId="urn:microsoft.com/office/officeart/2005/8/layout/orgChart1"/>
    <dgm:cxn modelId="{7CA3D1A8-0BF6-450A-8010-D4236FF126F7}" type="presParOf" srcId="{BA6D5785-9360-4C57-ABB2-9F88D17920A5}" destId="{53CE6DC2-D28A-4FCF-9EA9-7012EA7E5C8E}" srcOrd="0" destOrd="0" presId="urn:microsoft.com/office/officeart/2005/8/layout/orgChart1"/>
    <dgm:cxn modelId="{9CE69723-1E9F-4E95-822C-997FCB1C1BD6}" type="presParOf" srcId="{BA6D5785-9360-4C57-ABB2-9F88D17920A5}" destId="{07DB08AC-D2C5-4288-9E4A-E238AAFE5681}" srcOrd="1" destOrd="0" presId="urn:microsoft.com/office/officeart/2005/8/layout/orgChart1"/>
    <dgm:cxn modelId="{132E02A2-81C6-4960-B87A-CC8FBE2DBBA8}" type="presParOf" srcId="{9477193A-FFC0-467B-A36E-15900898CCC5}" destId="{51C847DA-1526-4735-B378-1063E96132AC}" srcOrd="1" destOrd="0" presId="urn:microsoft.com/office/officeart/2005/8/layout/orgChart1"/>
    <dgm:cxn modelId="{A2273328-1F3E-4F85-B879-7C20D865E6B6}" type="presParOf" srcId="{51C847DA-1526-4735-B378-1063E96132AC}" destId="{17C772C0-01D0-45B2-8EFE-BD2A18C4D248}" srcOrd="0" destOrd="0" presId="urn:microsoft.com/office/officeart/2005/8/layout/orgChart1"/>
    <dgm:cxn modelId="{ACD2F1D5-EC94-4E1E-93BE-471968E55261}" type="presParOf" srcId="{51C847DA-1526-4735-B378-1063E96132AC}" destId="{63356B8A-DDF3-4EC6-98D9-25B7CE03624B}" srcOrd="1" destOrd="0" presId="urn:microsoft.com/office/officeart/2005/8/layout/orgChart1"/>
    <dgm:cxn modelId="{4CC600C4-97E5-4715-9EE5-F451F16D972B}" type="presParOf" srcId="{63356B8A-DDF3-4EC6-98D9-25B7CE03624B}" destId="{82EA78DB-D0F2-4215-A6A7-52AB5E891BE1}" srcOrd="0" destOrd="0" presId="urn:microsoft.com/office/officeart/2005/8/layout/orgChart1"/>
    <dgm:cxn modelId="{CF3EF96D-EA1B-488D-A16A-5A01DF54DB67}" type="presParOf" srcId="{82EA78DB-D0F2-4215-A6A7-52AB5E891BE1}" destId="{EA1A199A-6C4B-4329-AD5F-31D89B3FF441}" srcOrd="0" destOrd="0" presId="urn:microsoft.com/office/officeart/2005/8/layout/orgChart1"/>
    <dgm:cxn modelId="{BB886075-5FD1-477F-967B-2D0E43F4EDB8}" type="presParOf" srcId="{82EA78DB-D0F2-4215-A6A7-52AB5E891BE1}" destId="{C064B338-9DF7-40D0-8F9E-F1BC7076099A}" srcOrd="1" destOrd="0" presId="urn:microsoft.com/office/officeart/2005/8/layout/orgChart1"/>
    <dgm:cxn modelId="{2862796E-DBE7-4EE7-81AD-4FB4B3C83C60}" type="presParOf" srcId="{63356B8A-DDF3-4EC6-98D9-25B7CE03624B}" destId="{03FF1D1A-B0F3-41EC-9BCD-E0D02956D408}" srcOrd="1" destOrd="0" presId="urn:microsoft.com/office/officeart/2005/8/layout/orgChart1"/>
    <dgm:cxn modelId="{E5A257F2-F428-4B3C-849E-76A6B9BBC05F}" type="presParOf" srcId="{03FF1D1A-B0F3-41EC-9BCD-E0D02956D408}" destId="{28F51419-A320-40EB-B633-14AF239FCC48}" srcOrd="0" destOrd="0" presId="urn:microsoft.com/office/officeart/2005/8/layout/orgChart1"/>
    <dgm:cxn modelId="{615C4F5E-F276-413B-961E-9C6D326FB389}" type="presParOf" srcId="{03FF1D1A-B0F3-41EC-9BCD-E0D02956D408}" destId="{93460818-BA84-4E92-A7BA-E6A4CE6E24C7}" srcOrd="1" destOrd="0" presId="urn:microsoft.com/office/officeart/2005/8/layout/orgChart1"/>
    <dgm:cxn modelId="{C592DA14-B19A-4AF8-8E28-B5E6151C353B}" type="presParOf" srcId="{93460818-BA84-4E92-A7BA-E6A4CE6E24C7}" destId="{E3EA6B84-C3EF-4BD0-A4B9-B079F18A7876}" srcOrd="0" destOrd="0" presId="urn:microsoft.com/office/officeart/2005/8/layout/orgChart1"/>
    <dgm:cxn modelId="{5837FE56-0C03-4E46-A1B6-E836C3EF555A}" type="presParOf" srcId="{E3EA6B84-C3EF-4BD0-A4B9-B079F18A7876}" destId="{C3A2E016-843A-43C6-829C-82F8450651A0}" srcOrd="0" destOrd="0" presId="urn:microsoft.com/office/officeart/2005/8/layout/orgChart1"/>
    <dgm:cxn modelId="{E8AA779C-C93B-4704-A119-AA9B5AD22D72}" type="presParOf" srcId="{E3EA6B84-C3EF-4BD0-A4B9-B079F18A7876}" destId="{D195571D-5496-4313-8B0B-F47518B80F20}" srcOrd="1" destOrd="0" presId="urn:microsoft.com/office/officeart/2005/8/layout/orgChart1"/>
    <dgm:cxn modelId="{3F771BB2-7E41-47B8-BA88-0097C1D1AB65}" type="presParOf" srcId="{93460818-BA84-4E92-A7BA-E6A4CE6E24C7}" destId="{52A82274-7ADA-4DBD-9C28-35939F854FED}" srcOrd="1" destOrd="0" presId="urn:microsoft.com/office/officeart/2005/8/layout/orgChart1"/>
    <dgm:cxn modelId="{BEE41B79-0522-4C0D-91B1-574FBFE5897C}" type="presParOf" srcId="{93460818-BA84-4E92-A7BA-E6A4CE6E24C7}" destId="{614D1686-5644-47A2-B61E-BC7B905C0485}" srcOrd="2" destOrd="0" presId="urn:microsoft.com/office/officeart/2005/8/layout/orgChart1"/>
    <dgm:cxn modelId="{2C7D54A7-ACB1-45FE-92E6-975FAEA7FEAD}" type="presParOf" srcId="{03FF1D1A-B0F3-41EC-9BCD-E0D02956D408}" destId="{2BE9117B-E0F7-453B-8573-60CC05F84392}" srcOrd="2" destOrd="0" presId="urn:microsoft.com/office/officeart/2005/8/layout/orgChart1"/>
    <dgm:cxn modelId="{F3C247A6-7CB4-4BDF-96E2-ED50EBE688C1}" type="presParOf" srcId="{03FF1D1A-B0F3-41EC-9BCD-E0D02956D408}" destId="{29A0B821-A479-42C4-A9EE-736B12BF3936}" srcOrd="3" destOrd="0" presId="urn:microsoft.com/office/officeart/2005/8/layout/orgChart1"/>
    <dgm:cxn modelId="{3E524F01-38B3-4EAA-BD58-58664BAFCE2E}" type="presParOf" srcId="{29A0B821-A479-42C4-A9EE-736B12BF3936}" destId="{8683758C-9319-4671-A43C-DE8E4638761F}" srcOrd="0" destOrd="0" presId="urn:microsoft.com/office/officeart/2005/8/layout/orgChart1"/>
    <dgm:cxn modelId="{99FFDB82-315C-44AA-BD58-ED8C3BAF6C9F}" type="presParOf" srcId="{8683758C-9319-4671-A43C-DE8E4638761F}" destId="{EF48D270-D3A9-48B7-93F5-D2DEBF11693D}" srcOrd="0" destOrd="0" presId="urn:microsoft.com/office/officeart/2005/8/layout/orgChart1"/>
    <dgm:cxn modelId="{BBBE8440-DC3A-4E74-82F5-EAD33A0D5BAB}" type="presParOf" srcId="{8683758C-9319-4671-A43C-DE8E4638761F}" destId="{0982F492-7AE0-492F-8DD7-1D8F277CBBA6}" srcOrd="1" destOrd="0" presId="urn:microsoft.com/office/officeart/2005/8/layout/orgChart1"/>
    <dgm:cxn modelId="{064BAF77-4E3F-428B-90D3-EBB984B03CE1}" type="presParOf" srcId="{29A0B821-A479-42C4-A9EE-736B12BF3936}" destId="{3D59EA6F-C7B9-409E-951E-766FFF564332}" srcOrd="1" destOrd="0" presId="urn:microsoft.com/office/officeart/2005/8/layout/orgChart1"/>
    <dgm:cxn modelId="{8C5F85A2-43E9-4CC6-AE94-813941C8FF64}" type="presParOf" srcId="{29A0B821-A479-42C4-A9EE-736B12BF3936}" destId="{55B16480-F885-45B1-AC44-61D27C14D7D1}" srcOrd="2" destOrd="0" presId="urn:microsoft.com/office/officeart/2005/8/layout/orgChart1"/>
    <dgm:cxn modelId="{37B35223-C723-47F5-85AD-BE93F02B1C7F}" type="presParOf" srcId="{03FF1D1A-B0F3-41EC-9BCD-E0D02956D408}" destId="{A95A6D79-B659-4AA0-AC4F-1D157786ED50}" srcOrd="4" destOrd="0" presId="urn:microsoft.com/office/officeart/2005/8/layout/orgChart1"/>
    <dgm:cxn modelId="{2E3F61E3-8892-4399-AC69-86AB484F4A70}" type="presParOf" srcId="{03FF1D1A-B0F3-41EC-9BCD-E0D02956D408}" destId="{5593CE23-6479-427B-8725-986A9E5DF464}" srcOrd="5" destOrd="0" presId="urn:microsoft.com/office/officeart/2005/8/layout/orgChart1"/>
    <dgm:cxn modelId="{750C7670-8E32-4820-9F43-F46BC7B9AD4D}" type="presParOf" srcId="{5593CE23-6479-427B-8725-986A9E5DF464}" destId="{F4FE3D4F-D0A1-4B74-9870-3E7FFD4C8C88}" srcOrd="0" destOrd="0" presId="urn:microsoft.com/office/officeart/2005/8/layout/orgChart1"/>
    <dgm:cxn modelId="{4E0B8357-71A2-4D23-9C34-7564F7C9194E}" type="presParOf" srcId="{F4FE3D4F-D0A1-4B74-9870-3E7FFD4C8C88}" destId="{97A56E23-FC5B-43FF-AC2C-F93CD79E9829}" srcOrd="0" destOrd="0" presId="urn:microsoft.com/office/officeart/2005/8/layout/orgChart1"/>
    <dgm:cxn modelId="{1D953109-C44F-4F0F-91A6-D41A091D9B47}" type="presParOf" srcId="{F4FE3D4F-D0A1-4B74-9870-3E7FFD4C8C88}" destId="{4E1FA7DA-0530-45D6-8DFE-19F8B2164AE7}" srcOrd="1" destOrd="0" presId="urn:microsoft.com/office/officeart/2005/8/layout/orgChart1"/>
    <dgm:cxn modelId="{582026CE-32FC-40FF-966A-B094C9A87797}" type="presParOf" srcId="{5593CE23-6479-427B-8725-986A9E5DF464}" destId="{011F1E58-F6F9-4257-A64D-B5DDD390124C}" srcOrd="1" destOrd="0" presId="urn:microsoft.com/office/officeart/2005/8/layout/orgChart1"/>
    <dgm:cxn modelId="{A317F3A7-E8D0-4861-9D04-E1641AD9B12F}" type="presParOf" srcId="{011F1E58-F6F9-4257-A64D-B5DDD390124C}" destId="{2DEE0634-2F0D-4669-B5E8-67209FD176F2}" srcOrd="0" destOrd="0" presId="urn:microsoft.com/office/officeart/2005/8/layout/orgChart1"/>
    <dgm:cxn modelId="{A422F553-65FE-4A41-9BBD-F00B9A2DA4E8}" type="presParOf" srcId="{011F1E58-F6F9-4257-A64D-B5DDD390124C}" destId="{D86EC7B5-9029-4B8D-8286-26B956C84612}" srcOrd="1" destOrd="0" presId="urn:microsoft.com/office/officeart/2005/8/layout/orgChart1"/>
    <dgm:cxn modelId="{D59F71B7-2EDF-400C-8015-583F55B82260}" type="presParOf" srcId="{D86EC7B5-9029-4B8D-8286-26B956C84612}" destId="{56BC3908-98FE-41DA-9A27-1B7DD13AE0E8}" srcOrd="0" destOrd="0" presId="urn:microsoft.com/office/officeart/2005/8/layout/orgChart1"/>
    <dgm:cxn modelId="{320987D2-2635-427D-86F2-0B51FF32655C}" type="presParOf" srcId="{56BC3908-98FE-41DA-9A27-1B7DD13AE0E8}" destId="{503AC313-FC31-41CD-9538-A230B8A2F06A}" srcOrd="0" destOrd="0" presId="urn:microsoft.com/office/officeart/2005/8/layout/orgChart1"/>
    <dgm:cxn modelId="{53948D7F-C441-454D-A48B-EC37B434CF3C}" type="presParOf" srcId="{56BC3908-98FE-41DA-9A27-1B7DD13AE0E8}" destId="{00EE283E-0BE7-493D-B086-0748E8A7BFD6}" srcOrd="1" destOrd="0" presId="urn:microsoft.com/office/officeart/2005/8/layout/orgChart1"/>
    <dgm:cxn modelId="{65028AC8-9A46-4B5E-B3B5-3EC65B3D3CDA}" type="presParOf" srcId="{D86EC7B5-9029-4B8D-8286-26B956C84612}" destId="{C540A373-23CA-4D7F-872D-2D3C045075C1}" srcOrd="1" destOrd="0" presId="urn:microsoft.com/office/officeart/2005/8/layout/orgChart1"/>
    <dgm:cxn modelId="{BD2EB37E-92DE-40F1-A017-ED6F2A1A102C}" type="presParOf" srcId="{D86EC7B5-9029-4B8D-8286-26B956C84612}" destId="{856EF097-8484-4391-BA7C-CBAD262EF6F3}" srcOrd="2" destOrd="0" presId="urn:microsoft.com/office/officeart/2005/8/layout/orgChart1"/>
    <dgm:cxn modelId="{D1E306EB-0C06-4989-B059-86024CE0E86B}" type="presParOf" srcId="{011F1E58-F6F9-4257-A64D-B5DDD390124C}" destId="{B0C0CEFA-B5E0-4969-9AA8-0C325C26E2F6}" srcOrd="2" destOrd="0" presId="urn:microsoft.com/office/officeart/2005/8/layout/orgChart1"/>
    <dgm:cxn modelId="{6DC7D701-0043-4B18-A2B7-EC07A03328A7}" type="presParOf" srcId="{011F1E58-F6F9-4257-A64D-B5DDD390124C}" destId="{5EB18C05-E043-4E55-BFA1-65E440B57E51}" srcOrd="3" destOrd="0" presId="urn:microsoft.com/office/officeart/2005/8/layout/orgChart1"/>
    <dgm:cxn modelId="{321DB78D-36A1-4465-A523-73675081CFD8}" type="presParOf" srcId="{5EB18C05-E043-4E55-BFA1-65E440B57E51}" destId="{A0391685-A368-4850-9B7A-372477A05327}" srcOrd="0" destOrd="0" presId="urn:microsoft.com/office/officeart/2005/8/layout/orgChart1"/>
    <dgm:cxn modelId="{1CB865E7-EE04-4C43-B170-E5484AF3FF6D}" type="presParOf" srcId="{A0391685-A368-4850-9B7A-372477A05327}" destId="{2E2FCC33-2370-40A9-B34C-8F0A11A8C260}" srcOrd="0" destOrd="0" presId="urn:microsoft.com/office/officeart/2005/8/layout/orgChart1"/>
    <dgm:cxn modelId="{069CA354-65B8-423E-AAC5-0ADA8E105DC4}" type="presParOf" srcId="{A0391685-A368-4850-9B7A-372477A05327}" destId="{62158F41-50CE-4E97-A955-F2F7D1A2D0A0}" srcOrd="1" destOrd="0" presId="urn:microsoft.com/office/officeart/2005/8/layout/orgChart1"/>
    <dgm:cxn modelId="{AF3ACC98-AF9C-4AF9-92A6-AA5724617AD5}" type="presParOf" srcId="{5EB18C05-E043-4E55-BFA1-65E440B57E51}" destId="{28E933BE-3DE1-4E36-A709-0E1256E0F403}" srcOrd="1" destOrd="0" presId="urn:microsoft.com/office/officeart/2005/8/layout/orgChart1"/>
    <dgm:cxn modelId="{4F2E0488-A02C-4175-93F2-3853F3580685}" type="presParOf" srcId="{5EB18C05-E043-4E55-BFA1-65E440B57E51}" destId="{3A43DF42-5A9E-4BB4-9BC9-0537D6FB1CE5}" srcOrd="2" destOrd="0" presId="urn:microsoft.com/office/officeart/2005/8/layout/orgChart1"/>
    <dgm:cxn modelId="{7CD89AC9-BE8B-42D7-90AF-80CB936EB3DE}" type="presParOf" srcId="{5593CE23-6479-427B-8725-986A9E5DF464}" destId="{6568C9BC-9956-4403-81FB-4926BCFDD0D4}" srcOrd="2" destOrd="0" presId="urn:microsoft.com/office/officeart/2005/8/layout/orgChart1"/>
    <dgm:cxn modelId="{3330F532-B14E-4DCE-954E-F4298C351EEC}" type="presParOf" srcId="{63356B8A-DDF3-4EC6-98D9-25B7CE03624B}" destId="{29C89229-5388-4523-A9C0-84339AE9CC28}" srcOrd="2" destOrd="0" presId="urn:microsoft.com/office/officeart/2005/8/layout/orgChart1"/>
    <dgm:cxn modelId="{E5781749-E930-4798-B66D-687F405C18CD}" type="presParOf" srcId="{9477193A-FFC0-467B-A36E-15900898CCC5}" destId="{C2495E00-E91B-4131-BEE6-3FC08C40F5A7}" srcOrd="2" destOrd="0" presId="urn:microsoft.com/office/officeart/2005/8/layout/orgChart1"/>
    <dgm:cxn modelId="{A5C8D5DF-A359-4CCF-ADAD-FAFE5D9CC47E}" type="presParOf" srcId="{811548CF-F2D9-45D6-B04A-3E760881591A}" destId="{EF7F02A5-7B67-4A40-A2DC-2DCDD0A2C0C7}" srcOrd="2" destOrd="0" presId="urn:microsoft.com/office/officeart/2005/8/layout/orgChart1"/>
    <dgm:cxn modelId="{DD99C411-4688-4273-9FBA-085F541D6610}" type="presParOf" srcId="{5F7340CE-3080-45BA-B91B-3A776C5D0CE6}" destId="{2EC9BAFC-D29E-4413-AA62-BFD712796EBD}" srcOrd="2" destOrd="0" presId="urn:microsoft.com/office/officeart/2005/8/layout/orgChart1"/>
    <dgm:cxn modelId="{0A152607-28B8-4A5F-B1E0-04971CE61C71}" type="presParOf" srcId="{5F7340CE-3080-45BA-B91B-3A776C5D0CE6}" destId="{9922E46D-FCFC-403D-8570-747261B9AA85}" srcOrd="3" destOrd="0" presId="urn:microsoft.com/office/officeart/2005/8/layout/orgChart1"/>
    <dgm:cxn modelId="{AFB82BEB-673B-4249-B409-F9E9B7D62FA8}" type="presParOf" srcId="{9922E46D-FCFC-403D-8570-747261B9AA85}" destId="{FF14158E-DA63-40A8-97D7-72E173BAF7FB}" srcOrd="0" destOrd="0" presId="urn:microsoft.com/office/officeart/2005/8/layout/orgChart1"/>
    <dgm:cxn modelId="{D91B12F9-5012-4CC2-9EF9-D0D16984D8E3}" type="presParOf" srcId="{FF14158E-DA63-40A8-97D7-72E173BAF7FB}" destId="{AA2D6D7C-8D83-4E0F-BD54-559EAF5DABED}" srcOrd="0" destOrd="0" presId="urn:microsoft.com/office/officeart/2005/8/layout/orgChart1"/>
    <dgm:cxn modelId="{2D3311BE-8D2B-45E1-8B4B-FAF1BFC7F696}" type="presParOf" srcId="{FF14158E-DA63-40A8-97D7-72E173BAF7FB}" destId="{0BB9EB85-814B-46FE-ABB9-93D8865D29E9}" srcOrd="1" destOrd="0" presId="urn:microsoft.com/office/officeart/2005/8/layout/orgChart1"/>
    <dgm:cxn modelId="{C59AD4E2-2271-4FAA-8D4D-7058F99A73B7}" type="presParOf" srcId="{9922E46D-FCFC-403D-8570-747261B9AA85}" destId="{0F210E84-AC12-4375-9719-327DEB9A43F4}" srcOrd="1" destOrd="0" presId="urn:microsoft.com/office/officeart/2005/8/layout/orgChart1"/>
    <dgm:cxn modelId="{E6C4F0E4-4DFE-4C0E-9650-25F0C2B321CE}" type="presParOf" srcId="{0F210E84-AC12-4375-9719-327DEB9A43F4}" destId="{04DB5589-EF51-4A74-AE23-BFB170A81772}" srcOrd="0" destOrd="0" presId="urn:microsoft.com/office/officeart/2005/8/layout/orgChart1"/>
    <dgm:cxn modelId="{C57901E8-9D61-4ACB-B018-1043D9C425E3}" type="presParOf" srcId="{0F210E84-AC12-4375-9719-327DEB9A43F4}" destId="{753FE272-E407-4615-A3C3-08E3FF0AD905}" srcOrd="1" destOrd="0" presId="urn:microsoft.com/office/officeart/2005/8/layout/orgChart1"/>
    <dgm:cxn modelId="{8AA50629-C327-4E41-9C63-2211CFE90F39}" type="presParOf" srcId="{753FE272-E407-4615-A3C3-08E3FF0AD905}" destId="{235CBCAF-DAF2-430E-80FF-D970A3AD71CF}" srcOrd="0" destOrd="0" presId="urn:microsoft.com/office/officeart/2005/8/layout/orgChart1"/>
    <dgm:cxn modelId="{FB03C34D-E461-444C-9331-513228FAED7C}" type="presParOf" srcId="{235CBCAF-DAF2-430E-80FF-D970A3AD71CF}" destId="{C9522E59-2D7A-4B25-9132-743B119B3250}" srcOrd="0" destOrd="0" presId="urn:microsoft.com/office/officeart/2005/8/layout/orgChart1"/>
    <dgm:cxn modelId="{3E9F2F5F-E641-4B4A-A139-A42853EA8334}" type="presParOf" srcId="{235CBCAF-DAF2-430E-80FF-D970A3AD71CF}" destId="{C34FDBDC-1055-4462-B508-63B5847975D9}" srcOrd="1" destOrd="0" presId="urn:microsoft.com/office/officeart/2005/8/layout/orgChart1"/>
    <dgm:cxn modelId="{8EB1BB3F-052B-47B2-AB68-A37DCA62C4B3}" type="presParOf" srcId="{753FE272-E407-4615-A3C3-08E3FF0AD905}" destId="{42418A91-7E89-4807-8D98-46FD1B8A8B27}" srcOrd="1" destOrd="0" presId="urn:microsoft.com/office/officeart/2005/8/layout/orgChart1"/>
    <dgm:cxn modelId="{FEC0647C-9ADC-48A0-BF81-91DD09111910}" type="presParOf" srcId="{753FE272-E407-4615-A3C3-08E3FF0AD905}" destId="{12A4A06D-8556-4F02-8AC3-F7740C479A9C}" srcOrd="2" destOrd="0" presId="urn:microsoft.com/office/officeart/2005/8/layout/orgChart1"/>
    <dgm:cxn modelId="{71FDBFC1-704D-4BF1-992D-CE073EEFF705}" type="presParOf" srcId="{9922E46D-FCFC-403D-8570-747261B9AA85}" destId="{E90C86B3-4C33-49EA-9D28-658B65299840}" srcOrd="2" destOrd="0" presId="urn:microsoft.com/office/officeart/2005/8/layout/orgChart1"/>
    <dgm:cxn modelId="{DFAA9263-B846-44EF-996F-F46AC1905062}" type="presParOf" srcId="{B8E82FCF-99C4-47B5-A1F1-B0BA452189CB}" destId="{8532D0E2-0506-477A-B325-CA2C7C754A28}" srcOrd="2" destOrd="0" presId="urn:microsoft.com/office/officeart/2005/8/layout/orgChart1"/>
    <dgm:cxn modelId="{E61B2732-1F03-477F-86D6-0B2AF1A5ECE3}" type="presParOf" srcId="{7A4C2948-5452-4D14-AFCC-4FBC8A604E94}" destId="{C4E9DDA2-EB8F-4568-8B5D-A2C0D1535902}" srcOrd="2" destOrd="0" presId="urn:microsoft.com/office/officeart/2005/8/layout/orgChart1"/>
    <dgm:cxn modelId="{1AF93A37-8318-484D-A735-A9EC2CFF17F2}" type="presParOf" srcId="{7A4C2948-5452-4D14-AFCC-4FBC8A604E94}" destId="{23BB4843-9652-4CA7-A8C0-9CFB01DAFF38}" srcOrd="3" destOrd="0" presId="urn:microsoft.com/office/officeart/2005/8/layout/orgChart1"/>
    <dgm:cxn modelId="{89525D9D-BAF7-4CAF-8F7E-67439E6BCDF5}" type="presParOf" srcId="{23BB4843-9652-4CA7-A8C0-9CFB01DAFF38}" destId="{B0BB5B26-6607-4FF0-9780-37F5597843ED}" srcOrd="0" destOrd="0" presId="urn:microsoft.com/office/officeart/2005/8/layout/orgChart1"/>
    <dgm:cxn modelId="{45528A23-D273-425D-ABFC-7E6E8CD098EB}" type="presParOf" srcId="{B0BB5B26-6607-4FF0-9780-37F5597843ED}" destId="{BF64745C-4014-484C-8942-FD874F210EE5}" srcOrd="0" destOrd="0" presId="urn:microsoft.com/office/officeart/2005/8/layout/orgChart1"/>
    <dgm:cxn modelId="{500A6BDC-1013-403E-B1BA-4E283098864F}" type="presParOf" srcId="{B0BB5B26-6607-4FF0-9780-37F5597843ED}" destId="{AF7217BA-F54C-4759-A166-6EE1E6F6E850}" srcOrd="1" destOrd="0" presId="urn:microsoft.com/office/officeart/2005/8/layout/orgChart1"/>
    <dgm:cxn modelId="{ED182EC4-6F8D-47F8-A23F-FEAC10F0A442}" type="presParOf" srcId="{23BB4843-9652-4CA7-A8C0-9CFB01DAFF38}" destId="{6CA53457-54EE-415D-9847-B61205BFFABC}" srcOrd="1" destOrd="0" presId="urn:microsoft.com/office/officeart/2005/8/layout/orgChart1"/>
    <dgm:cxn modelId="{223D1490-A59E-4B59-B6A1-BB547AAC77FA}" type="presParOf" srcId="{6CA53457-54EE-415D-9847-B61205BFFABC}" destId="{B8EC3F03-A169-4E44-96DA-6055C6429D98}" srcOrd="0" destOrd="0" presId="urn:microsoft.com/office/officeart/2005/8/layout/orgChart1"/>
    <dgm:cxn modelId="{AE24B5DF-F9D6-47F9-A7E9-09D8F458DCC7}" type="presParOf" srcId="{6CA53457-54EE-415D-9847-B61205BFFABC}" destId="{CB2B3111-1EBD-4F79-AF49-395C33AA2D92}" srcOrd="1" destOrd="0" presId="urn:microsoft.com/office/officeart/2005/8/layout/orgChart1"/>
    <dgm:cxn modelId="{692309F0-C7B5-472C-BD7D-81DB1235D60E}" type="presParOf" srcId="{CB2B3111-1EBD-4F79-AF49-395C33AA2D92}" destId="{B06B8D06-4F1A-4822-8FA9-9A45EFA500A8}" srcOrd="0" destOrd="0" presId="urn:microsoft.com/office/officeart/2005/8/layout/orgChart1"/>
    <dgm:cxn modelId="{CB7EB87C-E887-4E73-B3F2-4F5BC89BC0EB}" type="presParOf" srcId="{B06B8D06-4F1A-4822-8FA9-9A45EFA500A8}" destId="{034C8DE8-A8C9-4283-885E-ACB3A9E469B5}" srcOrd="0" destOrd="0" presId="urn:microsoft.com/office/officeart/2005/8/layout/orgChart1"/>
    <dgm:cxn modelId="{CA926183-612E-4C7D-8B39-2FCAD5F62E8B}" type="presParOf" srcId="{B06B8D06-4F1A-4822-8FA9-9A45EFA500A8}" destId="{BC3BB790-7002-44B5-AA20-98006C292BE8}" srcOrd="1" destOrd="0" presId="urn:microsoft.com/office/officeart/2005/8/layout/orgChart1"/>
    <dgm:cxn modelId="{39231186-A5EC-4C75-A93E-D210F3CD7327}" type="presParOf" srcId="{CB2B3111-1EBD-4F79-AF49-395C33AA2D92}" destId="{8E9D74C4-9A8B-4168-BFCA-112102B58B66}" srcOrd="1" destOrd="0" presId="urn:microsoft.com/office/officeart/2005/8/layout/orgChart1"/>
    <dgm:cxn modelId="{BE056C3C-3A65-4D57-BBF7-DEA316DD22E5}" type="presParOf" srcId="{CB2B3111-1EBD-4F79-AF49-395C33AA2D92}" destId="{D56F8667-92F6-421E-A620-10CEC985BC6F}" srcOrd="2" destOrd="0" presId="urn:microsoft.com/office/officeart/2005/8/layout/orgChart1"/>
    <dgm:cxn modelId="{8E3900C5-4645-4F5B-9C46-636519A972A4}" type="presParOf" srcId="{6CA53457-54EE-415D-9847-B61205BFFABC}" destId="{AE51C7AA-C3B2-4AF4-9183-31E3A4A53406}" srcOrd="2" destOrd="0" presId="urn:microsoft.com/office/officeart/2005/8/layout/orgChart1"/>
    <dgm:cxn modelId="{B7BC05DD-AB70-4287-887A-3877B6CA6575}" type="presParOf" srcId="{6CA53457-54EE-415D-9847-B61205BFFABC}" destId="{747CE35E-A377-4669-9AF2-15A1E7B776D6}" srcOrd="3" destOrd="0" presId="urn:microsoft.com/office/officeart/2005/8/layout/orgChart1"/>
    <dgm:cxn modelId="{096B3710-C6ED-4CA4-B006-A00B387E20A4}" type="presParOf" srcId="{747CE35E-A377-4669-9AF2-15A1E7B776D6}" destId="{03BC2B04-7411-46F6-A87E-8AD20D6506F2}" srcOrd="0" destOrd="0" presId="urn:microsoft.com/office/officeart/2005/8/layout/orgChart1"/>
    <dgm:cxn modelId="{888FEC65-3385-4C5C-96EB-03A9A3B870F8}" type="presParOf" srcId="{03BC2B04-7411-46F6-A87E-8AD20D6506F2}" destId="{53A481CC-8C51-4F8E-B74E-8B6347B313AE}" srcOrd="0" destOrd="0" presId="urn:microsoft.com/office/officeart/2005/8/layout/orgChart1"/>
    <dgm:cxn modelId="{ABC67E12-0596-45A3-A435-829278C6C147}" type="presParOf" srcId="{03BC2B04-7411-46F6-A87E-8AD20D6506F2}" destId="{D284CF44-3334-4B3A-AE94-0D2F0859DFE1}" srcOrd="1" destOrd="0" presId="urn:microsoft.com/office/officeart/2005/8/layout/orgChart1"/>
    <dgm:cxn modelId="{E0026A60-992E-4A70-BEBB-D20EECB5E266}" type="presParOf" srcId="{747CE35E-A377-4669-9AF2-15A1E7B776D6}" destId="{C3A8CE5D-AB9A-4557-B5F3-9A21C020C721}" srcOrd="1" destOrd="0" presId="urn:microsoft.com/office/officeart/2005/8/layout/orgChart1"/>
    <dgm:cxn modelId="{52E38ECC-05AA-4916-BCC7-4B8E3BC200FC}" type="presParOf" srcId="{747CE35E-A377-4669-9AF2-15A1E7B776D6}" destId="{8FAA2D86-754F-4E72-B530-896FC8CAEB11}" srcOrd="2" destOrd="0" presId="urn:microsoft.com/office/officeart/2005/8/layout/orgChart1"/>
    <dgm:cxn modelId="{762E40D8-E3D1-49F1-9DF0-D8922316FD67}" type="presParOf" srcId="{6CA53457-54EE-415D-9847-B61205BFFABC}" destId="{3E83305D-9214-4654-AEF3-B66B4AC1CCE6}" srcOrd="4" destOrd="0" presId="urn:microsoft.com/office/officeart/2005/8/layout/orgChart1"/>
    <dgm:cxn modelId="{D3CB3E6E-9952-4377-8D48-70FEABF8A353}" type="presParOf" srcId="{6CA53457-54EE-415D-9847-B61205BFFABC}" destId="{77D8D280-E492-4D03-93FB-917E56B4D00C}" srcOrd="5" destOrd="0" presId="urn:microsoft.com/office/officeart/2005/8/layout/orgChart1"/>
    <dgm:cxn modelId="{060E4360-066B-459E-9899-0BD52B37D69B}" type="presParOf" srcId="{77D8D280-E492-4D03-93FB-917E56B4D00C}" destId="{EB53BF3A-858C-49D8-A20D-DF2F9CC962B6}" srcOrd="0" destOrd="0" presId="urn:microsoft.com/office/officeart/2005/8/layout/orgChart1"/>
    <dgm:cxn modelId="{1C2B1FA3-A63D-4B59-8827-342B9161486A}" type="presParOf" srcId="{EB53BF3A-858C-49D8-A20D-DF2F9CC962B6}" destId="{E97837D4-294B-4026-B03E-DBC01E935411}" srcOrd="0" destOrd="0" presId="urn:microsoft.com/office/officeart/2005/8/layout/orgChart1"/>
    <dgm:cxn modelId="{74E11D45-ECE3-4206-B8FC-5078E67EA630}" type="presParOf" srcId="{EB53BF3A-858C-49D8-A20D-DF2F9CC962B6}" destId="{1323B208-673C-4000-8053-9C816DF0C6F6}" srcOrd="1" destOrd="0" presId="urn:microsoft.com/office/officeart/2005/8/layout/orgChart1"/>
    <dgm:cxn modelId="{36A7B798-61A7-47E1-9D39-E828A003F806}" type="presParOf" srcId="{77D8D280-E492-4D03-93FB-917E56B4D00C}" destId="{57B312FE-55F5-48AF-81F4-10685EA25FD3}" srcOrd="1" destOrd="0" presId="urn:microsoft.com/office/officeart/2005/8/layout/orgChart1"/>
    <dgm:cxn modelId="{41F4A613-C5B1-4534-9D5D-7CD390D61A7E}" type="presParOf" srcId="{77D8D280-E492-4D03-93FB-917E56B4D00C}" destId="{D2C8AB80-786F-4B6B-9DEF-1586244BCC89}" srcOrd="2" destOrd="0" presId="urn:microsoft.com/office/officeart/2005/8/layout/orgChart1"/>
    <dgm:cxn modelId="{5AC21ED2-B98A-4006-8C68-83F4348F519F}" type="presParOf" srcId="{23BB4843-9652-4CA7-A8C0-9CFB01DAFF38}" destId="{197D3CA8-E544-4659-A1E4-5314D8CBB127}" srcOrd="2" destOrd="0" presId="urn:microsoft.com/office/officeart/2005/8/layout/orgChart1"/>
    <dgm:cxn modelId="{95B468D2-FBA1-48C9-AB1A-14610B6E90BD}" type="presParOf" srcId="{0F5B0BDB-02D6-4FD1-A083-09E45E6CCBF4}" destId="{BD94C8FA-FA19-4264-804D-B349E594053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3A7282-9648-4B03-B1F6-E429BC67E23B}" type="doc">
      <dgm:prSet loTypeId="urn:microsoft.com/office/officeart/2005/8/layout/process1" loCatId="process" qsTypeId="urn:microsoft.com/office/officeart/2005/8/quickstyle/simple1" qsCatId="simple" csTypeId="urn:microsoft.com/office/officeart/2005/8/colors/accent2_1" csCatId="accent2" phldr="1"/>
      <dgm:spPr/>
      <dgm:t>
        <a:bodyPr/>
        <a:lstStyle/>
        <a:p>
          <a:endParaRPr lang="pl-PL"/>
        </a:p>
      </dgm:t>
    </dgm:pt>
    <dgm:pt modelId="{AE015DE4-6227-4E92-B912-0D5DDD3181AE}">
      <dgm:prSet phldrT="[Tekst]" custT="1"/>
      <dgm:spPr/>
      <dgm:t>
        <a:bodyPr/>
        <a:lstStyle/>
        <a:p>
          <a:r>
            <a:rPr lang="pl-PL" sz="3600" dirty="0" smtClean="0"/>
            <a:t>podejrzany</a:t>
          </a:r>
          <a:endParaRPr lang="pl-PL" sz="3600" dirty="0"/>
        </a:p>
      </dgm:t>
    </dgm:pt>
    <dgm:pt modelId="{14031E3E-66A3-41F7-82CA-F4717604CF21}" type="sibTrans" cxnId="{739EEE50-7912-47AD-A8F3-3831D1184069}">
      <dgm:prSet/>
      <dgm:spPr/>
      <dgm:t>
        <a:bodyPr/>
        <a:lstStyle/>
        <a:p>
          <a:endParaRPr lang="pl-PL"/>
        </a:p>
      </dgm:t>
    </dgm:pt>
    <dgm:pt modelId="{45B28071-23ED-4A90-9758-C52DEEA9501E}" type="parTrans" cxnId="{739EEE50-7912-47AD-A8F3-3831D1184069}">
      <dgm:prSet/>
      <dgm:spPr/>
      <dgm:t>
        <a:bodyPr/>
        <a:lstStyle/>
        <a:p>
          <a:endParaRPr lang="pl-PL"/>
        </a:p>
      </dgm:t>
    </dgm:pt>
    <dgm:pt modelId="{A2B23304-F305-4A28-A33E-0F30C0D6DDAB}">
      <dgm:prSet phldrT="[Tekst]" custT="1"/>
      <dgm:spPr/>
      <dgm:t>
        <a:bodyPr/>
        <a:lstStyle/>
        <a:p>
          <a:r>
            <a:rPr lang="pl-PL" sz="1400" dirty="0" smtClean="0"/>
            <a:t>wydanie postanowienia o przedstawieniu zarzutów albo postawienie zarzutu w związku z przystąpieniem do przesłuchania w charakterze podejrzanego bez wydawania takiego postanowienia</a:t>
          </a:r>
          <a:endParaRPr lang="pl-PL" sz="1400" dirty="0"/>
        </a:p>
      </dgm:t>
    </dgm:pt>
    <dgm:pt modelId="{1746655B-C4AF-4166-8843-7B7A3EE213CE}" type="sibTrans" cxnId="{531C328E-4AB4-4901-8A29-BD32ABAC54F5}">
      <dgm:prSet/>
      <dgm:spPr/>
      <dgm:t>
        <a:bodyPr/>
        <a:lstStyle/>
        <a:p>
          <a:endParaRPr lang="pl-PL"/>
        </a:p>
      </dgm:t>
    </dgm:pt>
    <dgm:pt modelId="{F3227A8A-D511-4CBF-994A-8E805725DE95}" type="parTrans" cxnId="{531C328E-4AB4-4901-8A29-BD32ABAC54F5}">
      <dgm:prSet/>
      <dgm:spPr/>
      <dgm:t>
        <a:bodyPr/>
        <a:lstStyle/>
        <a:p>
          <a:endParaRPr lang="pl-PL"/>
        </a:p>
      </dgm:t>
    </dgm:pt>
    <dgm:pt modelId="{904390D8-01B2-48EF-A192-B6E9B63000B2}">
      <dgm:prSet phldrT="[Tekst]" custT="1"/>
      <dgm:spPr/>
      <dgm:t>
        <a:bodyPr/>
        <a:lstStyle/>
        <a:p>
          <a:r>
            <a:rPr lang="pl-PL" sz="2000" dirty="0" smtClean="0"/>
            <a:t>osoba podejrzana</a:t>
          </a:r>
          <a:endParaRPr lang="pl-PL" sz="2000" dirty="0"/>
        </a:p>
      </dgm:t>
    </dgm:pt>
    <dgm:pt modelId="{600B1EF8-B92C-4107-BDE6-F16450B46134}" type="sibTrans" cxnId="{AAABA394-818E-456A-A1E0-A34E738691DB}">
      <dgm:prSet/>
      <dgm:spPr/>
      <dgm:t>
        <a:bodyPr/>
        <a:lstStyle/>
        <a:p>
          <a:endParaRPr lang="pl-PL"/>
        </a:p>
      </dgm:t>
    </dgm:pt>
    <dgm:pt modelId="{3FCEF437-7CC7-477D-A6F8-89FB4618DD8B}" type="parTrans" cxnId="{AAABA394-818E-456A-A1E0-A34E738691DB}">
      <dgm:prSet/>
      <dgm:spPr/>
      <dgm:t>
        <a:bodyPr/>
        <a:lstStyle/>
        <a:p>
          <a:endParaRPr lang="pl-PL"/>
        </a:p>
      </dgm:t>
    </dgm:pt>
    <dgm:pt modelId="{05DBCCAC-89F9-4E82-B174-3ECA4D628C03}" type="pres">
      <dgm:prSet presAssocID="{BD3A7282-9648-4B03-B1F6-E429BC67E23B}" presName="Name0" presStyleCnt="0">
        <dgm:presLayoutVars>
          <dgm:dir/>
          <dgm:resizeHandles val="exact"/>
        </dgm:presLayoutVars>
      </dgm:prSet>
      <dgm:spPr/>
      <dgm:t>
        <a:bodyPr/>
        <a:lstStyle/>
        <a:p>
          <a:endParaRPr lang="pl-PL"/>
        </a:p>
      </dgm:t>
    </dgm:pt>
    <dgm:pt modelId="{4BF48E69-1A0C-412B-948F-89556EB5CDD5}" type="pres">
      <dgm:prSet presAssocID="{904390D8-01B2-48EF-A192-B6E9B63000B2}" presName="node" presStyleLbl="node1" presStyleIdx="0" presStyleCnt="3">
        <dgm:presLayoutVars>
          <dgm:bulletEnabled val="1"/>
        </dgm:presLayoutVars>
      </dgm:prSet>
      <dgm:spPr/>
      <dgm:t>
        <a:bodyPr/>
        <a:lstStyle/>
        <a:p>
          <a:endParaRPr lang="pl-PL"/>
        </a:p>
      </dgm:t>
    </dgm:pt>
    <dgm:pt modelId="{F356F16F-63D1-4EC0-91ED-51B246F593B3}" type="pres">
      <dgm:prSet presAssocID="{600B1EF8-B92C-4107-BDE6-F16450B46134}" presName="sibTrans" presStyleLbl="sibTrans2D1" presStyleIdx="0" presStyleCnt="2"/>
      <dgm:spPr/>
      <dgm:t>
        <a:bodyPr/>
        <a:lstStyle/>
        <a:p>
          <a:endParaRPr lang="pl-PL"/>
        </a:p>
      </dgm:t>
    </dgm:pt>
    <dgm:pt modelId="{C010DAD7-C553-42E2-B47C-6D6E895893EC}" type="pres">
      <dgm:prSet presAssocID="{600B1EF8-B92C-4107-BDE6-F16450B46134}" presName="connectorText" presStyleLbl="sibTrans2D1" presStyleIdx="0" presStyleCnt="2"/>
      <dgm:spPr/>
      <dgm:t>
        <a:bodyPr/>
        <a:lstStyle/>
        <a:p>
          <a:endParaRPr lang="pl-PL"/>
        </a:p>
      </dgm:t>
    </dgm:pt>
    <dgm:pt modelId="{A0C26E2A-1DB3-4D04-B750-88E898113582}" type="pres">
      <dgm:prSet presAssocID="{A2B23304-F305-4A28-A33E-0F30C0D6DDAB}" presName="node" presStyleLbl="node1" presStyleIdx="1" presStyleCnt="3">
        <dgm:presLayoutVars>
          <dgm:bulletEnabled val="1"/>
        </dgm:presLayoutVars>
      </dgm:prSet>
      <dgm:spPr/>
      <dgm:t>
        <a:bodyPr/>
        <a:lstStyle/>
        <a:p>
          <a:endParaRPr lang="pl-PL"/>
        </a:p>
      </dgm:t>
    </dgm:pt>
    <dgm:pt modelId="{168CF82C-D422-4254-99A4-A20124A184B4}" type="pres">
      <dgm:prSet presAssocID="{1746655B-C4AF-4166-8843-7B7A3EE213CE}" presName="sibTrans" presStyleLbl="sibTrans2D1" presStyleIdx="1" presStyleCnt="2"/>
      <dgm:spPr/>
      <dgm:t>
        <a:bodyPr/>
        <a:lstStyle/>
        <a:p>
          <a:endParaRPr lang="pl-PL"/>
        </a:p>
      </dgm:t>
    </dgm:pt>
    <dgm:pt modelId="{C2700651-3626-4CD1-BC36-CFE52F747A30}" type="pres">
      <dgm:prSet presAssocID="{1746655B-C4AF-4166-8843-7B7A3EE213CE}" presName="connectorText" presStyleLbl="sibTrans2D1" presStyleIdx="1" presStyleCnt="2"/>
      <dgm:spPr/>
      <dgm:t>
        <a:bodyPr/>
        <a:lstStyle/>
        <a:p>
          <a:endParaRPr lang="pl-PL"/>
        </a:p>
      </dgm:t>
    </dgm:pt>
    <dgm:pt modelId="{36BB1CF9-2358-4225-88AE-75E30372661F}" type="pres">
      <dgm:prSet presAssocID="{AE015DE4-6227-4E92-B912-0D5DDD3181AE}" presName="node" presStyleLbl="node1" presStyleIdx="2" presStyleCnt="3">
        <dgm:presLayoutVars>
          <dgm:bulletEnabled val="1"/>
        </dgm:presLayoutVars>
      </dgm:prSet>
      <dgm:spPr/>
      <dgm:t>
        <a:bodyPr/>
        <a:lstStyle/>
        <a:p>
          <a:endParaRPr lang="pl-PL"/>
        </a:p>
      </dgm:t>
    </dgm:pt>
  </dgm:ptLst>
  <dgm:cxnLst>
    <dgm:cxn modelId="{739EEE50-7912-47AD-A8F3-3831D1184069}" srcId="{BD3A7282-9648-4B03-B1F6-E429BC67E23B}" destId="{AE015DE4-6227-4E92-B912-0D5DDD3181AE}" srcOrd="2" destOrd="0" parTransId="{45B28071-23ED-4A90-9758-C52DEEA9501E}" sibTransId="{14031E3E-66A3-41F7-82CA-F4717604CF21}"/>
    <dgm:cxn modelId="{D8104257-80AA-455C-BF52-AF1FD474836D}" type="presOf" srcId="{1746655B-C4AF-4166-8843-7B7A3EE213CE}" destId="{C2700651-3626-4CD1-BC36-CFE52F747A30}" srcOrd="1" destOrd="0" presId="urn:microsoft.com/office/officeart/2005/8/layout/process1"/>
    <dgm:cxn modelId="{4287DACE-F1FD-4420-AEAB-F45C2AF2A52A}" type="presOf" srcId="{BD3A7282-9648-4B03-B1F6-E429BC67E23B}" destId="{05DBCCAC-89F9-4E82-B174-3ECA4D628C03}" srcOrd="0" destOrd="0" presId="urn:microsoft.com/office/officeart/2005/8/layout/process1"/>
    <dgm:cxn modelId="{91F134DD-60EE-43BA-BFA6-0BFB376B646B}" type="presOf" srcId="{AE015DE4-6227-4E92-B912-0D5DDD3181AE}" destId="{36BB1CF9-2358-4225-88AE-75E30372661F}" srcOrd="0" destOrd="0" presId="urn:microsoft.com/office/officeart/2005/8/layout/process1"/>
    <dgm:cxn modelId="{01591AFA-6050-4EA6-A53D-66F3657919AB}" type="presOf" srcId="{A2B23304-F305-4A28-A33E-0F30C0D6DDAB}" destId="{A0C26E2A-1DB3-4D04-B750-88E898113582}" srcOrd="0" destOrd="0" presId="urn:microsoft.com/office/officeart/2005/8/layout/process1"/>
    <dgm:cxn modelId="{AAABA394-818E-456A-A1E0-A34E738691DB}" srcId="{BD3A7282-9648-4B03-B1F6-E429BC67E23B}" destId="{904390D8-01B2-48EF-A192-B6E9B63000B2}" srcOrd="0" destOrd="0" parTransId="{3FCEF437-7CC7-477D-A6F8-89FB4618DD8B}" sibTransId="{600B1EF8-B92C-4107-BDE6-F16450B46134}"/>
    <dgm:cxn modelId="{531C328E-4AB4-4901-8A29-BD32ABAC54F5}" srcId="{BD3A7282-9648-4B03-B1F6-E429BC67E23B}" destId="{A2B23304-F305-4A28-A33E-0F30C0D6DDAB}" srcOrd="1" destOrd="0" parTransId="{F3227A8A-D511-4CBF-994A-8E805725DE95}" sibTransId="{1746655B-C4AF-4166-8843-7B7A3EE213CE}"/>
    <dgm:cxn modelId="{547A2F6B-086D-4240-8764-33B0BA19678F}" type="presOf" srcId="{904390D8-01B2-48EF-A192-B6E9B63000B2}" destId="{4BF48E69-1A0C-412B-948F-89556EB5CDD5}" srcOrd="0" destOrd="0" presId="urn:microsoft.com/office/officeart/2005/8/layout/process1"/>
    <dgm:cxn modelId="{D5A3EC79-ABAD-4D7B-AE94-32BDEB0E5058}" type="presOf" srcId="{1746655B-C4AF-4166-8843-7B7A3EE213CE}" destId="{168CF82C-D422-4254-99A4-A20124A184B4}" srcOrd="0" destOrd="0" presId="urn:microsoft.com/office/officeart/2005/8/layout/process1"/>
    <dgm:cxn modelId="{A6A1D02D-92D5-4FF3-8240-3F1875AB6676}" type="presOf" srcId="{600B1EF8-B92C-4107-BDE6-F16450B46134}" destId="{C010DAD7-C553-42E2-B47C-6D6E895893EC}" srcOrd="1" destOrd="0" presId="urn:microsoft.com/office/officeart/2005/8/layout/process1"/>
    <dgm:cxn modelId="{CD43813C-8AA4-4A5A-A3BB-4F8BB3C5AC50}" type="presOf" srcId="{600B1EF8-B92C-4107-BDE6-F16450B46134}" destId="{F356F16F-63D1-4EC0-91ED-51B246F593B3}" srcOrd="0" destOrd="0" presId="urn:microsoft.com/office/officeart/2005/8/layout/process1"/>
    <dgm:cxn modelId="{7D5325B4-C595-4C09-B309-5EF824D83977}" type="presParOf" srcId="{05DBCCAC-89F9-4E82-B174-3ECA4D628C03}" destId="{4BF48E69-1A0C-412B-948F-89556EB5CDD5}" srcOrd="0" destOrd="0" presId="urn:microsoft.com/office/officeart/2005/8/layout/process1"/>
    <dgm:cxn modelId="{8D0A981D-5290-439C-AEFB-463820759EF9}" type="presParOf" srcId="{05DBCCAC-89F9-4E82-B174-3ECA4D628C03}" destId="{F356F16F-63D1-4EC0-91ED-51B246F593B3}" srcOrd="1" destOrd="0" presId="urn:microsoft.com/office/officeart/2005/8/layout/process1"/>
    <dgm:cxn modelId="{F2176D16-72B5-4698-9A9A-86816B58F4B1}" type="presParOf" srcId="{F356F16F-63D1-4EC0-91ED-51B246F593B3}" destId="{C010DAD7-C553-42E2-B47C-6D6E895893EC}" srcOrd="0" destOrd="0" presId="urn:microsoft.com/office/officeart/2005/8/layout/process1"/>
    <dgm:cxn modelId="{C354E84F-4B0B-4074-ADF6-95576FDD7F1F}" type="presParOf" srcId="{05DBCCAC-89F9-4E82-B174-3ECA4D628C03}" destId="{A0C26E2A-1DB3-4D04-B750-88E898113582}" srcOrd="2" destOrd="0" presId="urn:microsoft.com/office/officeart/2005/8/layout/process1"/>
    <dgm:cxn modelId="{F651EAC5-3783-4F87-ABDC-51176E979467}" type="presParOf" srcId="{05DBCCAC-89F9-4E82-B174-3ECA4D628C03}" destId="{168CF82C-D422-4254-99A4-A20124A184B4}" srcOrd="3" destOrd="0" presId="urn:microsoft.com/office/officeart/2005/8/layout/process1"/>
    <dgm:cxn modelId="{A0C33FD2-7A91-4996-8442-B91DE534F49C}" type="presParOf" srcId="{168CF82C-D422-4254-99A4-A20124A184B4}" destId="{C2700651-3626-4CD1-BC36-CFE52F747A30}" srcOrd="0" destOrd="0" presId="urn:microsoft.com/office/officeart/2005/8/layout/process1"/>
    <dgm:cxn modelId="{10C99617-A128-4F9C-B520-DEE7551740D1}" type="presParOf" srcId="{05DBCCAC-89F9-4E82-B174-3ECA4D628C03}" destId="{36BB1CF9-2358-4225-88AE-75E30372661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3305D-9214-4654-AEF3-B66B4AC1CCE6}">
      <dsp:nvSpPr>
        <dsp:cNvPr id="0" name=""/>
        <dsp:cNvSpPr/>
      </dsp:nvSpPr>
      <dsp:spPr>
        <a:xfrm>
          <a:off x="8392953" y="1067543"/>
          <a:ext cx="1187517" cy="2716263"/>
        </a:xfrm>
        <a:custGeom>
          <a:avLst/>
          <a:gdLst/>
          <a:ahLst/>
          <a:cxnLst/>
          <a:rect l="0" t="0" r="0" b="0"/>
          <a:pathLst>
            <a:path>
              <a:moveTo>
                <a:pt x="0" y="0"/>
              </a:moveTo>
              <a:lnTo>
                <a:pt x="0" y="2716263"/>
              </a:lnTo>
              <a:lnTo>
                <a:pt x="1187517" y="2716263"/>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AE51C7AA-C3B2-4AF4-9183-31E3A4A53406}">
      <dsp:nvSpPr>
        <dsp:cNvPr id="0" name=""/>
        <dsp:cNvSpPr/>
      </dsp:nvSpPr>
      <dsp:spPr>
        <a:xfrm>
          <a:off x="8392953" y="1067543"/>
          <a:ext cx="1011485" cy="1934658"/>
        </a:xfrm>
        <a:custGeom>
          <a:avLst/>
          <a:gdLst/>
          <a:ahLst/>
          <a:cxnLst/>
          <a:rect l="0" t="0" r="0" b="0"/>
          <a:pathLst>
            <a:path>
              <a:moveTo>
                <a:pt x="0" y="0"/>
              </a:moveTo>
              <a:lnTo>
                <a:pt x="0" y="1934658"/>
              </a:lnTo>
              <a:lnTo>
                <a:pt x="1011485" y="1934658"/>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B8EC3F03-A169-4E44-96DA-6055C6429D98}">
      <dsp:nvSpPr>
        <dsp:cNvPr id="0" name=""/>
        <dsp:cNvSpPr/>
      </dsp:nvSpPr>
      <dsp:spPr>
        <a:xfrm>
          <a:off x="8392953" y="1067543"/>
          <a:ext cx="1178678" cy="1004449"/>
        </a:xfrm>
        <a:custGeom>
          <a:avLst/>
          <a:gdLst/>
          <a:ahLst/>
          <a:cxnLst/>
          <a:rect l="0" t="0" r="0" b="0"/>
          <a:pathLst>
            <a:path>
              <a:moveTo>
                <a:pt x="0" y="0"/>
              </a:moveTo>
              <a:lnTo>
                <a:pt x="0" y="1004449"/>
              </a:lnTo>
              <a:lnTo>
                <a:pt x="1178678" y="1004449"/>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C4E9DDA2-EB8F-4568-8B5D-A2C0D1535902}">
      <dsp:nvSpPr>
        <dsp:cNvPr id="0" name=""/>
        <dsp:cNvSpPr/>
      </dsp:nvSpPr>
      <dsp:spPr>
        <a:xfrm>
          <a:off x="5464299" y="459549"/>
          <a:ext cx="3744447" cy="162028"/>
        </a:xfrm>
        <a:custGeom>
          <a:avLst/>
          <a:gdLst/>
          <a:ahLst/>
          <a:cxnLst/>
          <a:rect l="0" t="0" r="0" b="0"/>
          <a:pathLst>
            <a:path>
              <a:moveTo>
                <a:pt x="0" y="0"/>
              </a:moveTo>
              <a:lnTo>
                <a:pt x="0" y="68375"/>
              </a:lnTo>
              <a:lnTo>
                <a:pt x="3744447" y="68375"/>
              </a:lnTo>
              <a:lnTo>
                <a:pt x="3744447" y="162028"/>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04DB5589-EF51-4A74-AE23-BFB170A81772}">
      <dsp:nvSpPr>
        <dsp:cNvPr id="0" name=""/>
        <dsp:cNvSpPr/>
      </dsp:nvSpPr>
      <dsp:spPr>
        <a:xfrm>
          <a:off x="99679" y="1649458"/>
          <a:ext cx="141549" cy="486120"/>
        </a:xfrm>
        <a:custGeom>
          <a:avLst/>
          <a:gdLst/>
          <a:ahLst/>
          <a:cxnLst/>
          <a:rect l="0" t="0" r="0" b="0"/>
          <a:pathLst>
            <a:path>
              <a:moveTo>
                <a:pt x="0" y="0"/>
              </a:moveTo>
              <a:lnTo>
                <a:pt x="0" y="486120"/>
              </a:lnTo>
              <a:lnTo>
                <a:pt x="141549" y="486120"/>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2EC9BAFC-D29E-4413-AA62-BFD712796EBD}">
      <dsp:nvSpPr>
        <dsp:cNvPr id="0" name=""/>
        <dsp:cNvSpPr/>
      </dsp:nvSpPr>
      <dsp:spPr>
        <a:xfrm>
          <a:off x="456452" y="1080182"/>
          <a:ext cx="1708139" cy="224454"/>
        </a:xfrm>
        <a:custGeom>
          <a:avLst/>
          <a:gdLst/>
          <a:ahLst/>
          <a:cxnLst/>
          <a:rect l="0" t="0" r="0" b="0"/>
          <a:pathLst>
            <a:path>
              <a:moveTo>
                <a:pt x="1708139" y="0"/>
              </a:moveTo>
              <a:lnTo>
                <a:pt x="1708139" y="130801"/>
              </a:lnTo>
              <a:lnTo>
                <a:pt x="0" y="130801"/>
              </a:lnTo>
              <a:lnTo>
                <a:pt x="0" y="224454"/>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B0C0CEFA-B5E0-4969-9AA8-0C325C26E2F6}">
      <dsp:nvSpPr>
        <dsp:cNvPr id="0" name=""/>
        <dsp:cNvSpPr/>
      </dsp:nvSpPr>
      <dsp:spPr>
        <a:xfrm>
          <a:off x="5858608" y="3613269"/>
          <a:ext cx="228371" cy="1043560"/>
        </a:xfrm>
        <a:custGeom>
          <a:avLst/>
          <a:gdLst/>
          <a:ahLst/>
          <a:cxnLst/>
          <a:rect l="0" t="0" r="0" b="0"/>
          <a:pathLst>
            <a:path>
              <a:moveTo>
                <a:pt x="0" y="0"/>
              </a:moveTo>
              <a:lnTo>
                <a:pt x="0" y="1043560"/>
              </a:lnTo>
              <a:lnTo>
                <a:pt x="228371" y="1043560"/>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2DEE0634-2F0D-4669-B5E8-67209FD176F2}">
      <dsp:nvSpPr>
        <dsp:cNvPr id="0" name=""/>
        <dsp:cNvSpPr/>
      </dsp:nvSpPr>
      <dsp:spPr>
        <a:xfrm>
          <a:off x="5858608" y="3613269"/>
          <a:ext cx="228371" cy="410288"/>
        </a:xfrm>
        <a:custGeom>
          <a:avLst/>
          <a:gdLst/>
          <a:ahLst/>
          <a:cxnLst/>
          <a:rect l="0" t="0" r="0" b="0"/>
          <a:pathLst>
            <a:path>
              <a:moveTo>
                <a:pt x="0" y="0"/>
              </a:moveTo>
              <a:lnTo>
                <a:pt x="0" y="410288"/>
              </a:lnTo>
              <a:lnTo>
                <a:pt x="228371" y="410288"/>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A95A6D79-B659-4AA0-AC4F-1D157786ED50}">
      <dsp:nvSpPr>
        <dsp:cNvPr id="0" name=""/>
        <dsp:cNvSpPr/>
      </dsp:nvSpPr>
      <dsp:spPr>
        <a:xfrm>
          <a:off x="5125155" y="2740411"/>
          <a:ext cx="1342442" cy="426892"/>
        </a:xfrm>
        <a:custGeom>
          <a:avLst/>
          <a:gdLst/>
          <a:ahLst/>
          <a:cxnLst/>
          <a:rect l="0" t="0" r="0" b="0"/>
          <a:pathLst>
            <a:path>
              <a:moveTo>
                <a:pt x="0" y="0"/>
              </a:moveTo>
              <a:lnTo>
                <a:pt x="0" y="333239"/>
              </a:lnTo>
              <a:lnTo>
                <a:pt x="1342442" y="333239"/>
              </a:lnTo>
              <a:lnTo>
                <a:pt x="1342442" y="426892"/>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2BE9117B-E0F7-453B-8573-60CC05F84392}">
      <dsp:nvSpPr>
        <dsp:cNvPr id="0" name=""/>
        <dsp:cNvSpPr/>
      </dsp:nvSpPr>
      <dsp:spPr>
        <a:xfrm>
          <a:off x="4986981" y="2740411"/>
          <a:ext cx="138173" cy="426892"/>
        </a:xfrm>
        <a:custGeom>
          <a:avLst/>
          <a:gdLst/>
          <a:ahLst/>
          <a:cxnLst/>
          <a:rect l="0" t="0" r="0" b="0"/>
          <a:pathLst>
            <a:path>
              <a:moveTo>
                <a:pt x="138173" y="0"/>
              </a:moveTo>
              <a:lnTo>
                <a:pt x="138173" y="333239"/>
              </a:lnTo>
              <a:lnTo>
                <a:pt x="0" y="333239"/>
              </a:lnTo>
              <a:lnTo>
                <a:pt x="0" y="426892"/>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28F51419-A320-40EB-B633-14AF239FCC48}">
      <dsp:nvSpPr>
        <dsp:cNvPr id="0" name=""/>
        <dsp:cNvSpPr/>
      </dsp:nvSpPr>
      <dsp:spPr>
        <a:xfrm>
          <a:off x="3581791" y="2740411"/>
          <a:ext cx="1543363" cy="426892"/>
        </a:xfrm>
        <a:custGeom>
          <a:avLst/>
          <a:gdLst/>
          <a:ahLst/>
          <a:cxnLst/>
          <a:rect l="0" t="0" r="0" b="0"/>
          <a:pathLst>
            <a:path>
              <a:moveTo>
                <a:pt x="1543363" y="0"/>
              </a:moveTo>
              <a:lnTo>
                <a:pt x="1543363" y="333239"/>
              </a:lnTo>
              <a:lnTo>
                <a:pt x="0" y="333239"/>
              </a:lnTo>
              <a:lnTo>
                <a:pt x="0" y="426892"/>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17C772C0-01D0-45B2-8EFE-BD2A18C4D248}">
      <dsp:nvSpPr>
        <dsp:cNvPr id="0" name=""/>
        <dsp:cNvSpPr/>
      </dsp:nvSpPr>
      <dsp:spPr>
        <a:xfrm>
          <a:off x="2402898" y="2294445"/>
          <a:ext cx="2722257" cy="528648"/>
        </a:xfrm>
        <a:custGeom>
          <a:avLst/>
          <a:gdLst/>
          <a:ahLst/>
          <a:cxnLst/>
          <a:rect l="0" t="0" r="0" b="0"/>
          <a:pathLst>
            <a:path>
              <a:moveTo>
                <a:pt x="0" y="528648"/>
              </a:moveTo>
              <a:lnTo>
                <a:pt x="2722257" y="0"/>
              </a:lnTo>
            </a:path>
          </a:pathLst>
        </a:custGeom>
        <a:noFill/>
        <a:ln w="22225" cap="rnd" cmpd="sng" algn="ctr">
          <a:noFill/>
          <a:prstDash val="solid"/>
        </a:ln>
        <a:effectLst/>
      </dsp:spPr>
      <dsp:style>
        <a:lnRef idx="2">
          <a:scrgbClr r="0" g="0" b="0"/>
        </a:lnRef>
        <a:fillRef idx="0">
          <a:scrgbClr r="0" g="0" b="0"/>
        </a:fillRef>
        <a:effectRef idx="0">
          <a:scrgbClr r="0" g="0" b="0"/>
        </a:effectRef>
        <a:fontRef idx="minor"/>
      </dsp:style>
    </dsp:sp>
    <dsp:sp modelId="{E0C1FB7E-51BF-4A3B-879E-740A02F0E0CC}">
      <dsp:nvSpPr>
        <dsp:cNvPr id="0" name=""/>
        <dsp:cNvSpPr/>
      </dsp:nvSpPr>
      <dsp:spPr>
        <a:xfrm>
          <a:off x="2402898" y="1764004"/>
          <a:ext cx="1370471" cy="613123"/>
        </a:xfrm>
        <a:custGeom>
          <a:avLst/>
          <a:gdLst/>
          <a:ahLst/>
          <a:cxnLst/>
          <a:rect l="0" t="0" r="0" b="0"/>
          <a:pathLst>
            <a:path>
              <a:moveTo>
                <a:pt x="1370471" y="0"/>
              </a:moveTo>
              <a:lnTo>
                <a:pt x="1370471" y="519470"/>
              </a:lnTo>
              <a:lnTo>
                <a:pt x="0" y="519470"/>
              </a:lnTo>
              <a:lnTo>
                <a:pt x="0" y="613123"/>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CCBFF1E8-1AE0-48D1-9EF7-C79B0F7DD286}">
      <dsp:nvSpPr>
        <dsp:cNvPr id="0" name=""/>
        <dsp:cNvSpPr/>
      </dsp:nvSpPr>
      <dsp:spPr>
        <a:xfrm>
          <a:off x="2164591" y="1080182"/>
          <a:ext cx="1608778" cy="237856"/>
        </a:xfrm>
        <a:custGeom>
          <a:avLst/>
          <a:gdLst/>
          <a:ahLst/>
          <a:cxnLst/>
          <a:rect l="0" t="0" r="0" b="0"/>
          <a:pathLst>
            <a:path>
              <a:moveTo>
                <a:pt x="0" y="0"/>
              </a:moveTo>
              <a:lnTo>
                <a:pt x="0" y="144203"/>
              </a:lnTo>
              <a:lnTo>
                <a:pt x="1608778" y="144203"/>
              </a:lnTo>
              <a:lnTo>
                <a:pt x="1608778" y="237856"/>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5F3DF673-B054-496D-8B97-BC773A360FE3}">
      <dsp:nvSpPr>
        <dsp:cNvPr id="0" name=""/>
        <dsp:cNvSpPr/>
      </dsp:nvSpPr>
      <dsp:spPr>
        <a:xfrm>
          <a:off x="2164591" y="459549"/>
          <a:ext cx="3299707" cy="174667"/>
        </a:xfrm>
        <a:custGeom>
          <a:avLst/>
          <a:gdLst/>
          <a:ahLst/>
          <a:cxnLst/>
          <a:rect l="0" t="0" r="0" b="0"/>
          <a:pathLst>
            <a:path>
              <a:moveTo>
                <a:pt x="3299707" y="0"/>
              </a:moveTo>
              <a:lnTo>
                <a:pt x="3299707" y="81014"/>
              </a:lnTo>
              <a:lnTo>
                <a:pt x="0" y="81014"/>
              </a:lnTo>
              <a:lnTo>
                <a:pt x="0" y="174667"/>
              </a:lnTo>
            </a:path>
          </a:pathLst>
        </a:custGeom>
        <a:no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B4D0A667-F99C-4475-A8A5-DADF422DDFCC}">
      <dsp:nvSpPr>
        <dsp:cNvPr id="0" name=""/>
        <dsp:cNvSpPr/>
      </dsp:nvSpPr>
      <dsp:spPr>
        <a:xfrm>
          <a:off x="4388472" y="13583"/>
          <a:ext cx="2151652"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Strony procesowe</a:t>
          </a:r>
          <a:endParaRPr lang="pl-PL" sz="1400" kern="1200" dirty="0"/>
        </a:p>
      </dsp:txBody>
      <dsp:txXfrm>
        <a:off x="4388472" y="13583"/>
        <a:ext cx="2151652" cy="445966"/>
      </dsp:txXfrm>
    </dsp:sp>
    <dsp:sp modelId="{C11D9D0E-8241-4028-B1F8-BA101B528BCD}">
      <dsp:nvSpPr>
        <dsp:cNvPr id="0" name=""/>
        <dsp:cNvSpPr/>
      </dsp:nvSpPr>
      <dsp:spPr>
        <a:xfrm>
          <a:off x="1458359" y="634216"/>
          <a:ext cx="1412463"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zasadnicze</a:t>
          </a:r>
          <a:endParaRPr lang="pl-PL" sz="1400" kern="1200" dirty="0"/>
        </a:p>
      </dsp:txBody>
      <dsp:txXfrm>
        <a:off x="1458359" y="634216"/>
        <a:ext cx="1412463" cy="445966"/>
      </dsp:txXfrm>
    </dsp:sp>
    <dsp:sp modelId="{FAF8C8C5-E66F-4215-8BA7-DB6A24EF494F}">
      <dsp:nvSpPr>
        <dsp:cNvPr id="0" name=""/>
        <dsp:cNvSpPr/>
      </dsp:nvSpPr>
      <dsp:spPr>
        <a:xfrm>
          <a:off x="3327403" y="1318038"/>
          <a:ext cx="891932"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smtClean="0"/>
            <a:t>czynne</a:t>
          </a:r>
          <a:endParaRPr lang="pl-PL" sz="1400" kern="1200"/>
        </a:p>
      </dsp:txBody>
      <dsp:txXfrm>
        <a:off x="3327403" y="1318038"/>
        <a:ext cx="891932" cy="445966"/>
      </dsp:txXfrm>
    </dsp:sp>
    <dsp:sp modelId="{53CE6DC2-D28A-4FCF-9EA9-7012EA7E5C8E}">
      <dsp:nvSpPr>
        <dsp:cNvPr id="0" name=""/>
        <dsp:cNvSpPr/>
      </dsp:nvSpPr>
      <dsp:spPr>
        <a:xfrm>
          <a:off x="1755707" y="2377127"/>
          <a:ext cx="1294380"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pokrzywdzony</a:t>
          </a:r>
          <a:endParaRPr lang="pl-PL" sz="1400" kern="1200" dirty="0"/>
        </a:p>
      </dsp:txBody>
      <dsp:txXfrm>
        <a:off x="1755707" y="2377127"/>
        <a:ext cx="1294380" cy="445966"/>
      </dsp:txXfrm>
    </dsp:sp>
    <dsp:sp modelId="{EA1A199A-6C4B-4329-AD5F-31D89B3FF441}">
      <dsp:nvSpPr>
        <dsp:cNvPr id="0" name=""/>
        <dsp:cNvSpPr/>
      </dsp:nvSpPr>
      <dsp:spPr>
        <a:xfrm>
          <a:off x="4468965" y="2294445"/>
          <a:ext cx="1312380"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smtClean="0"/>
            <a:t>oskarżyciele</a:t>
          </a:r>
          <a:endParaRPr lang="pl-PL" sz="1400" kern="1200"/>
        </a:p>
      </dsp:txBody>
      <dsp:txXfrm>
        <a:off x="4468965" y="2294445"/>
        <a:ext cx="1312380" cy="445966"/>
      </dsp:txXfrm>
    </dsp:sp>
    <dsp:sp modelId="{C3A2E016-843A-43C6-829C-82F8450651A0}">
      <dsp:nvSpPr>
        <dsp:cNvPr id="0" name=""/>
        <dsp:cNvSpPr/>
      </dsp:nvSpPr>
      <dsp:spPr>
        <a:xfrm>
          <a:off x="2895980" y="3167303"/>
          <a:ext cx="1371622"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oskarżyciel publiczny</a:t>
          </a:r>
          <a:endParaRPr lang="pl-PL" sz="1400" kern="1200" dirty="0"/>
        </a:p>
      </dsp:txBody>
      <dsp:txXfrm>
        <a:off x="2895980" y="3167303"/>
        <a:ext cx="1371622" cy="445966"/>
      </dsp:txXfrm>
    </dsp:sp>
    <dsp:sp modelId="{EF48D270-D3A9-48B7-93F5-D2DEBF11693D}">
      <dsp:nvSpPr>
        <dsp:cNvPr id="0" name=""/>
        <dsp:cNvSpPr/>
      </dsp:nvSpPr>
      <dsp:spPr>
        <a:xfrm>
          <a:off x="4454908" y="3167303"/>
          <a:ext cx="1064146"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smtClean="0"/>
            <a:t>oskarżyciel prywatny</a:t>
          </a:r>
          <a:endParaRPr lang="pl-PL" sz="1400" kern="1200"/>
        </a:p>
      </dsp:txBody>
      <dsp:txXfrm>
        <a:off x="4454908" y="3167303"/>
        <a:ext cx="1064146" cy="445966"/>
      </dsp:txXfrm>
    </dsp:sp>
    <dsp:sp modelId="{97A56E23-FC5B-43FF-AC2C-F93CD79E9829}">
      <dsp:nvSpPr>
        <dsp:cNvPr id="0" name=""/>
        <dsp:cNvSpPr/>
      </dsp:nvSpPr>
      <dsp:spPr>
        <a:xfrm>
          <a:off x="5706360" y="3167303"/>
          <a:ext cx="1522474"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oskarżyciel posiłkowy</a:t>
          </a:r>
          <a:endParaRPr lang="pl-PL" sz="1400" kern="1200" dirty="0"/>
        </a:p>
      </dsp:txBody>
      <dsp:txXfrm>
        <a:off x="5706360" y="3167303"/>
        <a:ext cx="1522474" cy="445966"/>
      </dsp:txXfrm>
    </dsp:sp>
    <dsp:sp modelId="{503AC313-FC31-41CD-9538-A230B8A2F06A}">
      <dsp:nvSpPr>
        <dsp:cNvPr id="0" name=""/>
        <dsp:cNvSpPr/>
      </dsp:nvSpPr>
      <dsp:spPr>
        <a:xfrm>
          <a:off x="6086979" y="3800575"/>
          <a:ext cx="1428509"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smtClean="0"/>
            <a:t>uboczny</a:t>
          </a:r>
          <a:endParaRPr lang="pl-PL" sz="1400" kern="1200"/>
        </a:p>
      </dsp:txBody>
      <dsp:txXfrm>
        <a:off x="6086979" y="3800575"/>
        <a:ext cx="1428509" cy="445966"/>
      </dsp:txXfrm>
    </dsp:sp>
    <dsp:sp modelId="{2E2FCC33-2370-40A9-B34C-8F0A11A8C260}">
      <dsp:nvSpPr>
        <dsp:cNvPr id="0" name=""/>
        <dsp:cNvSpPr/>
      </dsp:nvSpPr>
      <dsp:spPr>
        <a:xfrm>
          <a:off x="6086979" y="4433847"/>
          <a:ext cx="1390789"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subsydiarny</a:t>
          </a:r>
          <a:endParaRPr lang="pl-PL" sz="1400" kern="1200" dirty="0"/>
        </a:p>
      </dsp:txBody>
      <dsp:txXfrm>
        <a:off x="6086979" y="4433847"/>
        <a:ext cx="1390789" cy="445966"/>
      </dsp:txXfrm>
    </dsp:sp>
    <dsp:sp modelId="{AA2D6D7C-8D83-4E0F-BD54-559EAF5DABED}">
      <dsp:nvSpPr>
        <dsp:cNvPr id="0" name=""/>
        <dsp:cNvSpPr/>
      </dsp:nvSpPr>
      <dsp:spPr>
        <a:xfrm>
          <a:off x="10486" y="1304637"/>
          <a:ext cx="891932" cy="344820"/>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bierne</a:t>
          </a:r>
          <a:endParaRPr lang="pl-PL" sz="1400" kern="1200" dirty="0"/>
        </a:p>
      </dsp:txBody>
      <dsp:txXfrm>
        <a:off x="10486" y="1304637"/>
        <a:ext cx="891932" cy="344820"/>
      </dsp:txXfrm>
    </dsp:sp>
    <dsp:sp modelId="{C9522E59-2D7A-4B25-9132-743B119B3250}">
      <dsp:nvSpPr>
        <dsp:cNvPr id="0" name=""/>
        <dsp:cNvSpPr/>
      </dsp:nvSpPr>
      <dsp:spPr>
        <a:xfrm>
          <a:off x="241229" y="1912595"/>
          <a:ext cx="891932"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podejrzany (oskarżony)</a:t>
          </a:r>
          <a:endParaRPr lang="pl-PL" sz="1400" kern="1200" dirty="0"/>
        </a:p>
      </dsp:txBody>
      <dsp:txXfrm>
        <a:off x="241229" y="1912595"/>
        <a:ext cx="891932" cy="445966"/>
      </dsp:txXfrm>
    </dsp:sp>
    <dsp:sp modelId="{BF64745C-4014-484C-8942-FD874F210EE5}">
      <dsp:nvSpPr>
        <dsp:cNvPr id="0" name=""/>
        <dsp:cNvSpPr/>
      </dsp:nvSpPr>
      <dsp:spPr>
        <a:xfrm>
          <a:off x="8189004" y="621577"/>
          <a:ext cx="2039483"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smtClean="0"/>
            <a:t>szczególne</a:t>
          </a:r>
          <a:endParaRPr lang="pl-PL" sz="1400" kern="1200"/>
        </a:p>
      </dsp:txBody>
      <dsp:txXfrm>
        <a:off x="8189004" y="621577"/>
        <a:ext cx="2039483" cy="445966"/>
      </dsp:txXfrm>
    </dsp:sp>
    <dsp:sp modelId="{034C8DE8-A8C9-4283-885E-ACB3A9E469B5}">
      <dsp:nvSpPr>
        <dsp:cNvPr id="0" name=""/>
        <dsp:cNvSpPr/>
      </dsp:nvSpPr>
      <dsp:spPr>
        <a:xfrm>
          <a:off x="9571631" y="1849010"/>
          <a:ext cx="1669322"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interwenient</a:t>
          </a:r>
          <a:endParaRPr lang="pl-PL" sz="1400" kern="1200" dirty="0"/>
        </a:p>
      </dsp:txBody>
      <dsp:txXfrm>
        <a:off x="9571631" y="1849010"/>
        <a:ext cx="1669322" cy="445966"/>
      </dsp:txXfrm>
    </dsp:sp>
    <dsp:sp modelId="{53A481CC-8C51-4F8E-B74E-8B6347B313AE}">
      <dsp:nvSpPr>
        <dsp:cNvPr id="0" name=""/>
        <dsp:cNvSpPr/>
      </dsp:nvSpPr>
      <dsp:spPr>
        <a:xfrm>
          <a:off x="9404438" y="2779219"/>
          <a:ext cx="2175788"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podmiot pociągnięty do odpowiedzialności posiłkowej</a:t>
          </a:r>
          <a:endParaRPr lang="pl-PL" sz="1400" kern="1200" dirty="0"/>
        </a:p>
      </dsp:txBody>
      <dsp:txXfrm>
        <a:off x="9404438" y="2779219"/>
        <a:ext cx="2175788" cy="445966"/>
      </dsp:txXfrm>
    </dsp:sp>
    <dsp:sp modelId="{E97837D4-294B-4026-B03E-DBC01E935411}">
      <dsp:nvSpPr>
        <dsp:cNvPr id="0" name=""/>
        <dsp:cNvSpPr/>
      </dsp:nvSpPr>
      <dsp:spPr>
        <a:xfrm>
          <a:off x="9580470" y="3560824"/>
          <a:ext cx="2053575" cy="445966"/>
        </a:xfrm>
        <a:prstGeom prst="rect">
          <a:avLst/>
        </a:prstGeom>
        <a:solidFill>
          <a:schemeClr val="lt1"/>
        </a:solidFill>
        <a:ln w="22225"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t>rodzice lub opiekun nieletniego</a:t>
          </a:r>
          <a:endParaRPr lang="pl-PL" sz="1400" kern="1200" dirty="0"/>
        </a:p>
      </dsp:txBody>
      <dsp:txXfrm>
        <a:off x="9580470" y="3560824"/>
        <a:ext cx="2053575" cy="4459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F48E69-1A0C-412B-948F-89556EB5CDD5}">
      <dsp:nvSpPr>
        <dsp:cNvPr id="0" name=""/>
        <dsp:cNvSpPr/>
      </dsp:nvSpPr>
      <dsp:spPr>
        <a:xfrm>
          <a:off x="10266" y="0"/>
          <a:ext cx="3068580" cy="1468192"/>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kern="1200" dirty="0" smtClean="0"/>
            <a:t>osoba podejrzana</a:t>
          </a:r>
          <a:endParaRPr lang="pl-PL" sz="2000" kern="1200" dirty="0"/>
        </a:p>
      </dsp:txBody>
      <dsp:txXfrm>
        <a:off x="53268" y="43002"/>
        <a:ext cx="2982576" cy="1382188"/>
      </dsp:txXfrm>
    </dsp:sp>
    <dsp:sp modelId="{F356F16F-63D1-4EC0-91ED-51B246F593B3}">
      <dsp:nvSpPr>
        <dsp:cNvPr id="0" name=""/>
        <dsp:cNvSpPr/>
      </dsp:nvSpPr>
      <dsp:spPr>
        <a:xfrm>
          <a:off x="3385704" y="353592"/>
          <a:ext cx="650539" cy="7610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lang="pl-PL" sz="3400" kern="1200"/>
        </a:p>
      </dsp:txBody>
      <dsp:txXfrm>
        <a:off x="3385704" y="505793"/>
        <a:ext cx="455377" cy="456605"/>
      </dsp:txXfrm>
    </dsp:sp>
    <dsp:sp modelId="{A0C26E2A-1DB3-4D04-B750-88E898113582}">
      <dsp:nvSpPr>
        <dsp:cNvPr id="0" name=""/>
        <dsp:cNvSpPr/>
      </dsp:nvSpPr>
      <dsp:spPr>
        <a:xfrm>
          <a:off x="4306278" y="0"/>
          <a:ext cx="3068580" cy="1468192"/>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wydanie postanowienia o przedstawieniu zarzutów albo postawienie zarzutu w związku z przystąpieniem do przesłuchania w charakterze podejrzanego bez wydawania takiego postanowienia</a:t>
          </a:r>
          <a:endParaRPr lang="pl-PL" sz="1400" kern="1200" dirty="0"/>
        </a:p>
      </dsp:txBody>
      <dsp:txXfrm>
        <a:off x="4349280" y="43002"/>
        <a:ext cx="2982576" cy="1382188"/>
      </dsp:txXfrm>
    </dsp:sp>
    <dsp:sp modelId="{168CF82C-D422-4254-99A4-A20124A184B4}">
      <dsp:nvSpPr>
        <dsp:cNvPr id="0" name=""/>
        <dsp:cNvSpPr/>
      </dsp:nvSpPr>
      <dsp:spPr>
        <a:xfrm>
          <a:off x="7681717" y="353592"/>
          <a:ext cx="650539" cy="7610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lang="pl-PL" sz="3400" kern="1200"/>
        </a:p>
      </dsp:txBody>
      <dsp:txXfrm>
        <a:off x="7681717" y="505793"/>
        <a:ext cx="455377" cy="456605"/>
      </dsp:txXfrm>
    </dsp:sp>
    <dsp:sp modelId="{36BB1CF9-2358-4225-88AE-75E30372661F}">
      <dsp:nvSpPr>
        <dsp:cNvPr id="0" name=""/>
        <dsp:cNvSpPr/>
      </dsp:nvSpPr>
      <dsp:spPr>
        <a:xfrm>
          <a:off x="8602291" y="0"/>
          <a:ext cx="3068580" cy="1468192"/>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pl-PL" sz="3600" kern="1200" dirty="0" smtClean="0"/>
            <a:t>podejrzany</a:t>
          </a:r>
          <a:endParaRPr lang="pl-PL" sz="3600" kern="1200" dirty="0"/>
        </a:p>
      </dsp:txBody>
      <dsp:txXfrm>
        <a:off x="8645293" y="43002"/>
        <a:ext cx="2982576" cy="138218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D71F3B-21A0-4B76-8BC2-0002FC236BD5}" type="datetimeFigureOut">
              <a:rPr lang="pl-PL" smtClean="0"/>
              <a:t>2015-10-25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A2F98-A78C-4666-AFB8-EE92D9DDB0ED}" type="slidenum">
              <a:rPr lang="pl-PL" smtClean="0"/>
              <a:t>‹#›</a:t>
            </a:fld>
            <a:endParaRPr lang="pl-PL"/>
          </a:p>
        </p:txBody>
      </p:sp>
    </p:spTree>
    <p:extLst>
      <p:ext uri="{BB962C8B-B14F-4D97-AF65-F5344CB8AC3E}">
        <p14:creationId xmlns:p14="http://schemas.microsoft.com/office/powerpoint/2010/main" val="900144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38A2F98-A78C-4666-AFB8-EE92D9DDB0ED}" type="slidenum">
              <a:rPr lang="pl-PL" smtClean="0"/>
              <a:t>2</a:t>
            </a:fld>
            <a:endParaRPr lang="pl-PL"/>
          </a:p>
        </p:txBody>
      </p:sp>
    </p:spTree>
    <p:extLst>
      <p:ext uri="{BB962C8B-B14F-4D97-AF65-F5344CB8AC3E}">
        <p14:creationId xmlns:p14="http://schemas.microsoft.com/office/powerpoint/2010/main" val="1472889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00B100B-EB00-4F17-94F9-438C881B55ED}" type="datetimeFigureOut">
              <a:rPr lang="pl-PL" smtClean="0"/>
              <a:t>2015-10-25</a:t>
            </a:fld>
            <a:endParaRPr lang="pl-PL"/>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pl-PL"/>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03321BF-44B6-4CE4-A945-D5CD8AD3C97A}" type="slidenum">
              <a:rPr lang="pl-PL" smtClean="0"/>
              <a:t>‹#›</a:t>
            </a:fld>
            <a:endParaRPr lang="pl-PL"/>
          </a:p>
        </p:txBody>
      </p:sp>
    </p:spTree>
    <p:extLst>
      <p:ext uri="{BB962C8B-B14F-4D97-AF65-F5344CB8AC3E}">
        <p14:creationId xmlns:p14="http://schemas.microsoft.com/office/powerpoint/2010/main" val="780495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100B100B-EB00-4F17-94F9-438C881B55ED}" type="datetimeFigureOut">
              <a:rPr lang="pl-PL" smtClean="0"/>
              <a:t>2015-10-25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03321BF-44B6-4CE4-A945-D5CD8AD3C97A}" type="slidenum">
              <a:rPr lang="pl-PL" smtClean="0"/>
              <a:t>‹#›</a:t>
            </a:fld>
            <a:endParaRPr lang="pl-PL"/>
          </a:p>
        </p:txBody>
      </p:sp>
    </p:spTree>
    <p:extLst>
      <p:ext uri="{BB962C8B-B14F-4D97-AF65-F5344CB8AC3E}">
        <p14:creationId xmlns:p14="http://schemas.microsoft.com/office/powerpoint/2010/main" val="199617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100B100B-EB00-4F17-94F9-438C881B55ED}" type="datetimeFigureOut">
              <a:rPr lang="pl-PL" smtClean="0"/>
              <a:t>2015-10-25</a:t>
            </a:fld>
            <a:endParaRPr lang="pl-PL"/>
          </a:p>
        </p:txBody>
      </p:sp>
      <p:sp>
        <p:nvSpPr>
          <p:cNvPr id="5" name="Footer Placeholder 4"/>
          <p:cNvSpPr>
            <a:spLocks noGrp="1"/>
          </p:cNvSpPr>
          <p:nvPr>
            <p:ph type="ftr" sz="quarter" idx="11"/>
          </p:nvPr>
        </p:nvSpPr>
        <p:spPr>
          <a:xfrm>
            <a:off x="774923" y="5951811"/>
            <a:ext cx="7896279" cy="365125"/>
          </a:xfrm>
        </p:spPr>
        <p:txBody>
          <a:bodyPr/>
          <a:lstStyle/>
          <a:p>
            <a:endParaRPr lang="pl-PL"/>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03321BF-44B6-4CE4-A945-D5CD8AD3C97A}" type="slidenum">
              <a:rPr lang="pl-PL" smtClean="0"/>
              <a:t>‹#›</a:t>
            </a:fld>
            <a:endParaRPr lang="pl-PL"/>
          </a:p>
        </p:txBody>
      </p:sp>
    </p:spTree>
    <p:extLst>
      <p:ext uri="{BB962C8B-B14F-4D97-AF65-F5344CB8AC3E}">
        <p14:creationId xmlns:p14="http://schemas.microsoft.com/office/powerpoint/2010/main" val="417309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l-PL" smtClean="0"/>
              <a:t>Kliknij, aby edytować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100B100B-EB00-4F17-94F9-438C881B55ED}" type="datetimeFigureOut">
              <a:rPr lang="pl-PL" smtClean="0"/>
              <a:t>2015-10-25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558300" y="5956137"/>
            <a:ext cx="1052508" cy="365125"/>
          </a:xfrm>
        </p:spPr>
        <p:txBody>
          <a:bodyPr/>
          <a:lstStyle/>
          <a:p>
            <a:fld id="{003321BF-44B6-4CE4-A945-D5CD8AD3C97A}" type="slidenum">
              <a:rPr lang="pl-PL" smtClean="0"/>
              <a:t>‹#›</a:t>
            </a:fld>
            <a:endParaRPr lang="pl-PL"/>
          </a:p>
        </p:txBody>
      </p:sp>
    </p:spTree>
    <p:extLst>
      <p:ext uri="{BB962C8B-B14F-4D97-AF65-F5344CB8AC3E}">
        <p14:creationId xmlns:p14="http://schemas.microsoft.com/office/powerpoint/2010/main" val="146439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00B100B-EB00-4F17-94F9-438C881B55ED}" type="datetimeFigureOut">
              <a:rPr lang="pl-PL" smtClean="0"/>
              <a:t>2015-10-25</a:t>
            </a:fld>
            <a:endParaRPr lang="pl-PL"/>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pl-PL"/>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03321BF-44B6-4CE4-A945-D5CD8AD3C97A}" type="slidenum">
              <a:rPr lang="pl-PL" smtClean="0"/>
              <a:t>‹#›</a:t>
            </a:fld>
            <a:endParaRPr lang="pl-PL"/>
          </a:p>
        </p:txBody>
      </p:sp>
    </p:spTree>
    <p:extLst>
      <p:ext uri="{BB962C8B-B14F-4D97-AF65-F5344CB8AC3E}">
        <p14:creationId xmlns:p14="http://schemas.microsoft.com/office/powerpoint/2010/main" val="193166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100B100B-EB00-4F17-94F9-438C881B55ED}" type="datetimeFigureOut">
              <a:rPr lang="pl-PL" smtClean="0"/>
              <a:t>2015-10-25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03321BF-44B6-4CE4-A945-D5CD8AD3C97A}" type="slidenum">
              <a:rPr lang="pl-PL" smtClean="0"/>
              <a:t>‹#›</a:t>
            </a:fld>
            <a:endParaRPr lang="pl-PL"/>
          </a:p>
        </p:txBody>
      </p:sp>
    </p:spTree>
    <p:extLst>
      <p:ext uri="{BB962C8B-B14F-4D97-AF65-F5344CB8AC3E}">
        <p14:creationId xmlns:p14="http://schemas.microsoft.com/office/powerpoint/2010/main" val="2423138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100B100B-EB00-4F17-94F9-438C881B55ED}" type="datetimeFigureOut">
              <a:rPr lang="pl-PL" smtClean="0"/>
              <a:t>2015-10-25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03321BF-44B6-4CE4-A945-D5CD8AD3C97A}" type="slidenum">
              <a:rPr lang="pl-PL" smtClean="0"/>
              <a:t>‹#›</a:t>
            </a:fld>
            <a:endParaRPr lang="pl-PL"/>
          </a:p>
        </p:txBody>
      </p:sp>
    </p:spTree>
    <p:extLst>
      <p:ext uri="{BB962C8B-B14F-4D97-AF65-F5344CB8AC3E}">
        <p14:creationId xmlns:p14="http://schemas.microsoft.com/office/powerpoint/2010/main" val="91725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100B100B-EB00-4F17-94F9-438C881B55ED}" type="datetimeFigureOut">
              <a:rPr lang="pl-PL" smtClean="0"/>
              <a:t>2015-10-25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03321BF-44B6-4CE4-A945-D5CD8AD3C97A}" type="slidenum">
              <a:rPr lang="pl-PL" smtClean="0"/>
              <a:t>‹#›</a:t>
            </a:fld>
            <a:endParaRPr lang="pl-PL"/>
          </a:p>
        </p:txBody>
      </p:sp>
    </p:spTree>
    <p:extLst>
      <p:ext uri="{BB962C8B-B14F-4D97-AF65-F5344CB8AC3E}">
        <p14:creationId xmlns:p14="http://schemas.microsoft.com/office/powerpoint/2010/main" val="48694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B100B-EB00-4F17-94F9-438C881B55ED}" type="datetimeFigureOut">
              <a:rPr lang="pl-PL" smtClean="0"/>
              <a:t>2015-10-25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03321BF-44B6-4CE4-A945-D5CD8AD3C97A}" type="slidenum">
              <a:rPr lang="pl-PL" smtClean="0"/>
              <a:t>‹#›</a:t>
            </a:fld>
            <a:endParaRPr lang="pl-PL"/>
          </a:p>
        </p:txBody>
      </p:sp>
    </p:spTree>
    <p:extLst>
      <p:ext uri="{BB962C8B-B14F-4D97-AF65-F5344CB8AC3E}">
        <p14:creationId xmlns:p14="http://schemas.microsoft.com/office/powerpoint/2010/main" val="4257960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l-PL" smtClean="0"/>
              <a:t>Kliknij, aby edytować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00B100B-EB00-4F17-94F9-438C881B55ED}" type="datetimeFigureOut">
              <a:rPr lang="pl-PL" smtClean="0"/>
              <a:t>2015-10-25</a:t>
            </a:fld>
            <a:endParaRPr lang="pl-PL"/>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03321BF-44B6-4CE4-A945-D5CD8AD3C97A}" type="slidenum">
              <a:rPr lang="pl-PL" smtClean="0"/>
              <a:t>‹#›</a:t>
            </a:fld>
            <a:endParaRPr lang="pl-PL"/>
          </a:p>
        </p:txBody>
      </p:sp>
    </p:spTree>
    <p:extLst>
      <p:ext uri="{BB962C8B-B14F-4D97-AF65-F5344CB8AC3E}">
        <p14:creationId xmlns:p14="http://schemas.microsoft.com/office/powerpoint/2010/main" val="2467740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100B100B-EB00-4F17-94F9-438C881B55ED}" type="datetimeFigureOut">
              <a:rPr lang="pl-PL" smtClean="0"/>
              <a:t>2015-10-25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03321BF-44B6-4CE4-A945-D5CD8AD3C97A}" type="slidenum">
              <a:rPr lang="pl-PL" smtClean="0"/>
              <a:t>‹#›</a:t>
            </a:fld>
            <a:endParaRPr lang="pl-PL"/>
          </a:p>
        </p:txBody>
      </p:sp>
    </p:spTree>
    <p:extLst>
      <p:ext uri="{BB962C8B-B14F-4D97-AF65-F5344CB8AC3E}">
        <p14:creationId xmlns:p14="http://schemas.microsoft.com/office/powerpoint/2010/main" val="15337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00B100B-EB00-4F17-94F9-438C881B55ED}" type="datetimeFigureOut">
              <a:rPr lang="pl-PL" smtClean="0"/>
              <a:t>2015-10-25</a:t>
            </a:fld>
            <a:endParaRPr lang="pl-PL"/>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pl-PL"/>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03321BF-44B6-4CE4-A945-D5CD8AD3C97A}" type="slidenum">
              <a:rPr lang="pl-PL" smtClean="0"/>
              <a:t>‹#›</a:t>
            </a:fld>
            <a:endParaRPr lang="pl-PL"/>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66450439"/>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lex.online.wolterskluwer.pl/WKPLOnline/index.rpc#hiperlinkText.rpc?hiperlink=type=tresc:nro=Powszechny.21469:part=a330%C2%A72&amp;full=1" TargetMode="External"/><Relationship Id="rId13" Type="http://schemas.openxmlformats.org/officeDocument/2006/relationships/hyperlink" Target="http://lex.online.wolterskluwer.pl/WKPLOnline/index.rpc#hiperlinkText.rpc?hiperlink=type=tresc:nro=Powszechny.21469:part=a55%C2%A73&amp;full=1" TargetMode="External"/><Relationship Id="rId3" Type="http://schemas.openxmlformats.org/officeDocument/2006/relationships/hyperlink" Target="http://lex.online.wolterskluwer.pl/WKPLOnline/index.rpc#hiperlinkText.rpc?hiperlink=type=tresc:nro=Powszechny.21469:part=a632p2&amp;full=1" TargetMode="External"/><Relationship Id="rId7" Type="http://schemas.openxmlformats.org/officeDocument/2006/relationships/hyperlink" Target="http://lex.online.wolterskluwer.pl/WKPLOnline/index.rpc#hiperlinkText.rpc?hiperlink=type=tresc:nro=Powszechny.21469:part=a330%C2%A71&amp;full=1" TargetMode="External"/><Relationship Id="rId12" Type="http://schemas.openxmlformats.org/officeDocument/2006/relationships/hyperlink" Target="http://lex.online.wolterskluwer.pl/WKPLOnline/index.rpc#hiperlinkText.rpc?hiperlink=type=tresc:nro=Powszechny.21469:part=a55%C2%A72&amp;full=1" TargetMode="External"/><Relationship Id="rId2" Type="http://schemas.openxmlformats.org/officeDocument/2006/relationships/hyperlink" Target="http://lex.online.wolterskluwer.pl/WKPLOnline/index.rpc#hiperlinkText.rpc?hiperlink=type=tresc:nro=Powszechny.21469:part=a619&amp;full=1" TargetMode="External"/><Relationship Id="rId1" Type="http://schemas.openxmlformats.org/officeDocument/2006/relationships/slideLayout" Target="../slideLayouts/slideLayout8.xml"/><Relationship Id="rId6" Type="http://schemas.openxmlformats.org/officeDocument/2006/relationships/hyperlink" Target="http://lex.online.wolterskluwer.pl/WKPLOnline/index.rpc#hiperlinkText.rpc?hiperlink=type=tresc:nro=Powszechny.21469:part=a329%C2%A71&amp;full=1" TargetMode="External"/><Relationship Id="rId11" Type="http://schemas.openxmlformats.org/officeDocument/2006/relationships/hyperlink" Target="http://lex.online.wolterskluwer.pl/WKPLOnline/index.rpc#hiperlinkText.rpc?hiperlink=type=tresc:nro=Powszechny.21469:part=a55%C2%A71&amp;full=1" TargetMode="External"/><Relationship Id="rId5" Type="http://schemas.openxmlformats.org/officeDocument/2006/relationships/hyperlink" Target="http://lex.online.wolterskluwer.pl/WKPLOnline/index.rpc#hiperlinkText.rpc?hiperlink=type=tresc:nro=Powszechny.21469:part=a465%C2%A72&amp;full=1" TargetMode="External"/><Relationship Id="rId10" Type="http://schemas.openxmlformats.org/officeDocument/2006/relationships/hyperlink" Target="http://lex.online.wolterskluwer.pl/WKPLOnline/index.rpc#hiperlinkText.rpc?hiperlink=type=tresc:nro=Powszechny.21469:part=a306%C2%A71%28a%29&amp;full=1" TargetMode="External"/><Relationship Id="rId4" Type="http://schemas.openxmlformats.org/officeDocument/2006/relationships/hyperlink" Target="http://lex.online.wolterskluwer.pl/WKPLOnline/index.rpc#hiperlinkText.rpc?hiperlink=type=tresc:nro=Powszechny.21469:part=a636&amp;full=1" TargetMode="External"/><Relationship Id="rId9" Type="http://schemas.openxmlformats.org/officeDocument/2006/relationships/hyperlink" Target="http://lex.online.wolterskluwer.pl/WKPLOnline/index.rpc#hiperlinkText.rpc?hiperlink=type=tresc:nro=Powszechny.21469:part=a306%C2%A71&amp;full=1"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lex.online.wolterskluwer.pl/WKPLOnline/index.rpc#hiperlinkText.rpc?hiperlink=type=tresc:nro=Powszechny.21469:part=a333%C2%A71&amp;full=1" TargetMode="External"/><Relationship Id="rId13" Type="http://schemas.openxmlformats.org/officeDocument/2006/relationships/hyperlink" Target="http://lex.online.wolterskluwer.pl/WKPLOnline/index.rpc#hiperlinkText.rpc?hiperlink=type=tresc:nro=Powszechny.21469:part=a120&amp;full=1" TargetMode="External"/><Relationship Id="rId3" Type="http://schemas.openxmlformats.org/officeDocument/2006/relationships/hyperlink" Target="http://lex.online.wolterskluwer.pl/WKPLOnline/index.rpc#hiperlinkText.rpc?hiperlink=type=tresc:nro=Powszechny.21467:part=a101&amp;full=1" TargetMode="External"/><Relationship Id="rId7" Type="http://schemas.openxmlformats.org/officeDocument/2006/relationships/hyperlink" Target="http://lex.online.wolterskluwer.pl/WKPLOnline/index.rpc#hiperlinkText.rpc?hiperlink=type=tresc:nro=Powszechny.21469:part=a332&amp;full=1" TargetMode="External"/><Relationship Id="rId12" Type="http://schemas.openxmlformats.org/officeDocument/2006/relationships/hyperlink" Target="http://lex.online.wolterskluwer.pl/WKPLOnline/index.rpc#hiperlinkText.rpc?hiperlink=type=tresc:nro=Powszechny.21469:part=a337%C2%A72&amp;full=1" TargetMode="External"/><Relationship Id="rId2" Type="http://schemas.openxmlformats.org/officeDocument/2006/relationships/hyperlink" Target="http://lex.online.wolterskluwer.pl/WKPLOnline/index.rpc#hiperlinkText.rpc?hiperlink=type=tresc:nro=Powszechny.21467:part=a102&amp;full=1" TargetMode="External"/><Relationship Id="rId1" Type="http://schemas.openxmlformats.org/officeDocument/2006/relationships/slideLayout" Target="../slideLayouts/slideLayout2.xml"/><Relationship Id="rId6" Type="http://schemas.openxmlformats.org/officeDocument/2006/relationships/hyperlink" Target="http://lex.online.wolterskluwer.pl/WKPLOnline/index.rpc#hiperlinkText.rpc?hiperlink=type=tresc:nro=Powszechny.21469:part=a55%C2%A71&amp;full=1" TargetMode="External"/><Relationship Id="rId11" Type="http://schemas.openxmlformats.org/officeDocument/2006/relationships/hyperlink" Target="http://lex.online.wolterskluwer.pl/WKPLOnline/index.rpc#hiperlinkText.rpc?hiperlink=type=tresc:nro=Powszechny.21469:part=a337%C2%A71&amp;full=1" TargetMode="External"/><Relationship Id="rId5" Type="http://schemas.openxmlformats.org/officeDocument/2006/relationships/hyperlink" Target="http://lex.online.wolterskluwer.pl/WKPLOnline/index.rpc#hiperlinkText.rpc?hiperlink=type=tresc:nro=Powszechny.21469:part=a330%C2%A72&amp;full=1" TargetMode="External"/><Relationship Id="rId10" Type="http://schemas.openxmlformats.org/officeDocument/2006/relationships/hyperlink" Target="http://lex.online.wolterskluwer.pl/WKPLOnline/index.rpc#hiperlinkText.rpc?hiperlink=type=tresc:nro=Powszechny.21469:part=a55%C2%A72&amp;full=1" TargetMode="External"/><Relationship Id="rId4" Type="http://schemas.openxmlformats.org/officeDocument/2006/relationships/hyperlink" Target="http://lex.online.wolterskluwer.pl/WKPLOnline/index.rpc#hiperlinkText.rpc?hiperlink=type=tresc:nro=OrzeczSad.1214732:ver=0&amp;full=1" TargetMode="External"/><Relationship Id="rId9" Type="http://schemas.openxmlformats.org/officeDocument/2006/relationships/hyperlink" Target="http://lex.online.wolterskluwer.pl/WKPLOnline/index.rpc#hiperlinkText.rpc?hiperlink=type=tresc:nro=Powszechny.21469:part=a333&amp;full=1"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lex.online.wolterskluwer.pl/WKPLOnline/index.rpc#hiperlinkText.rpc?hiperlink=type=tresc:nro=Powszechny.21469:part=a497%C2%A71&amp;full=1" TargetMode="External"/><Relationship Id="rId13" Type="http://schemas.openxmlformats.org/officeDocument/2006/relationships/hyperlink" Target="http://lex.online.wolterskluwer.pl/WKPLOnline/index.rpc#hiperlinkText.rpc?hiperlink=type=tresc:nro=Powszechny.21469:part=a58&amp;full=1" TargetMode="External"/><Relationship Id="rId3" Type="http://schemas.openxmlformats.org/officeDocument/2006/relationships/hyperlink" Target="http://lex.online.wolterskluwer.pl/WKPLOnline/index.rpc#hiperlinkText.rpc?hiperlink=type=tresc:nro=Powszechny.21469:part=a488%C2%A71&amp;full=1" TargetMode="External"/><Relationship Id="rId7" Type="http://schemas.openxmlformats.org/officeDocument/2006/relationships/hyperlink" Target="http://lex.online.wolterskluwer.pl/WKPLOnline/index.rpc#hiperlinkText.rpc?hiperlink=type=tresc:nro=Powszechny.21469:part=a17%C2%A71p7&amp;full=1" TargetMode="External"/><Relationship Id="rId12" Type="http://schemas.openxmlformats.org/officeDocument/2006/relationships/hyperlink" Target="http://lex.online.wolterskluwer.pl/WKPLOnline/index.rpc#hiperlinkText.rpc?hiperlink=type=tresc:nro=Powszechny.21469:part=a55%C2%A73&amp;full=1" TargetMode="External"/><Relationship Id="rId2" Type="http://schemas.openxmlformats.org/officeDocument/2006/relationships/hyperlink" Target="http://lex.online.wolterskluwer.pl/WKPLOnline/index.rpc#hiperlinkText.rpc?hiperlink=type=tresc:nro=Powszechny.21469:part=a487&amp;full=1" TargetMode="External"/><Relationship Id="rId1" Type="http://schemas.openxmlformats.org/officeDocument/2006/relationships/slideLayout" Target="../slideLayouts/slideLayout2.xml"/><Relationship Id="rId6" Type="http://schemas.openxmlformats.org/officeDocument/2006/relationships/hyperlink" Target="http://lex.online.wolterskluwer.pl/WKPLOnline/index.rpc#hiperlinkText.rpc?hiperlink=type=tresc:nro=Powszechny.21469:part=a116&amp;full=1" TargetMode="External"/><Relationship Id="rId11" Type="http://schemas.openxmlformats.org/officeDocument/2006/relationships/hyperlink" Target="http://lex.online.wolterskluwer.pl/WKPLOnline/index.rpc#hiperlinkText.rpc?hiperlink=type=tresc:nro=Powszechny.21469:part=a54&amp;full=1" TargetMode="External"/><Relationship Id="rId5" Type="http://schemas.openxmlformats.org/officeDocument/2006/relationships/hyperlink" Target="http://lex.online.wolterskluwer.pl/WKPLOnline/index.rpc#hiperlinkText.rpc?hiperlink=type=tresc:nro=Powszechny.21469:part=a59%C2%A72&amp;full=1" TargetMode="External"/><Relationship Id="rId15" Type="http://schemas.openxmlformats.org/officeDocument/2006/relationships/hyperlink" Target="http://lex.online.wolterskluwer.pl/WKPLOnline/index.rpc#hiperlinkText.rpc?hiperlink=type=tresc:nro=Powszechny.21469:part=a60%C2%A74&amp;full=1" TargetMode="External"/><Relationship Id="rId10" Type="http://schemas.openxmlformats.org/officeDocument/2006/relationships/hyperlink" Target="http://lex.online.wolterskluwer.pl/WKPLOnline/index.rpc#hiperlinkText.rpc?hiperlink=type=tresc:nro=Powszechny.21469:part=a60%C2%A72&amp;full=1" TargetMode="External"/><Relationship Id="rId4" Type="http://schemas.openxmlformats.org/officeDocument/2006/relationships/hyperlink" Target="http://lex.online.wolterskluwer.pl/WKPLOnline/index.rpc#hiperlinkText.rpc?hiperlink=type=tresc:nro=Powszechny.21469:part=a621%C2%A71&amp;full=1" TargetMode="External"/><Relationship Id="rId9" Type="http://schemas.openxmlformats.org/officeDocument/2006/relationships/hyperlink" Target="http://lex.online.wolterskluwer.pl/WKPLOnline/index.rpc#hiperlinkText.rpc?hiperlink=type=tresc:nro=Powszechny.21469:part=a60%C2%A71&amp;full=1" TargetMode="External"/><Relationship Id="rId14" Type="http://schemas.openxmlformats.org/officeDocument/2006/relationships/hyperlink" Target="http://lex.online.wolterskluwer.pl/WKPLOnline/index.rpc#hiperlinkText.rpc?hiperlink=type=tresc:nro=Powszechny.21469:part=a60%C2%A73&amp;full=1"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lex.online.wolterskluwer.pl/WKPLOnline/index.rpc#hiperlinkText.rpc?hiperlink=type=tresc:nro=Powszechny.21469:part=a496%C2%A72&amp;full=1" TargetMode="External"/><Relationship Id="rId3" Type="http://schemas.openxmlformats.org/officeDocument/2006/relationships/hyperlink" Target="http://lex.online.wolterskluwer.pl/WKPLOnline/index.rpc#hiperlinkText.rpc?hiperlink=type=tresc:nro=Powszechny.21469:part=a57%C2%A71&amp;full=1" TargetMode="External"/><Relationship Id="rId7" Type="http://schemas.openxmlformats.org/officeDocument/2006/relationships/hyperlink" Target="http://lex.online.wolterskluwer.pl/WKPLOnline/index.rpc#hiperlinkText.rpc?hiperlink=type=tresc:nro=Powszechny.21469:part=a496%C2%A71&amp;full=1" TargetMode="External"/><Relationship Id="rId2" Type="http://schemas.openxmlformats.org/officeDocument/2006/relationships/hyperlink" Target="http://lex.online.wolterskluwer.pl/WKPLOnline/index.rpc#hiperlinkText.rpc?hiperlink=type=tresc:nro=Powszechny.21469:part=a54%C2%A72&amp;full=1" TargetMode="External"/><Relationship Id="rId1" Type="http://schemas.openxmlformats.org/officeDocument/2006/relationships/slideLayout" Target="../slideLayouts/slideLayout2.xml"/><Relationship Id="rId6" Type="http://schemas.openxmlformats.org/officeDocument/2006/relationships/hyperlink" Target="http://lex.online.wolterskluwer.pl/WKPLOnline/index.rpc#hiperlinkText.rpc?hiperlink=type=tresc:nro=Powszechny.21469:part=a496%C2%A73&amp;full=1" TargetMode="External"/><Relationship Id="rId5" Type="http://schemas.openxmlformats.org/officeDocument/2006/relationships/hyperlink" Target="http://lex.online.wolterskluwer.pl/WKPLOnline/index.rpc#hiperlinkText.rpc?hiperlink=type=tresc:nro=Powszechny.21469:part=a491%C2%A71&amp;full=1" TargetMode="External"/><Relationship Id="rId4" Type="http://schemas.openxmlformats.org/officeDocument/2006/relationships/hyperlink" Target="http://lex.online.wolterskluwer.pl/WKPLOnline/index.rpc#hiperlinkText.rpc?hiperlink=type=tresc:nro=Powszechny.21469:part=a57%C2%A72&amp;full=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lex.online.wolterskluwer.pl/WKPLOnline/index.rpc#hiperlinkText.rpc?hiperlink=type=tresc:nro=OrzeczSad.18369:ver=0&amp;full=1" TargetMode="External"/><Relationship Id="rId2" Type="http://schemas.openxmlformats.org/officeDocument/2006/relationships/hyperlink" Target="http://lex.online.wolterskluwer.pl/WKPLOnline/index.rpc#hiperlinkText.rpc?hiperlink=type=tresc:nro=OrzeczSad.17260:ver=0&amp;full=1" TargetMode="External"/><Relationship Id="rId1" Type="http://schemas.openxmlformats.org/officeDocument/2006/relationships/slideLayout" Target="../slideLayouts/slideLayout2.xml"/><Relationship Id="rId5" Type="http://schemas.openxmlformats.org/officeDocument/2006/relationships/hyperlink" Target="http://lex.online.wolterskluwer.pl/WKPLOnline/index.rpc#hiperlinkText.rpc?hiperlink=type=tresc:nro=OrzeczSad.846903:ver=0&amp;full=1" TargetMode="External"/><Relationship Id="rId4" Type="http://schemas.openxmlformats.org/officeDocument/2006/relationships/hyperlink" Target="http://lex.online.wolterskluwer.pl/WKPLOnline/index.rpc#hiperlinkText.rpc?hiperlink=type=tresc:nro=OrzeczSad.20370:ver=0&amp;full=1"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lex.online.wolterskluwer.pl/WKPLOnline/index.rpc#hiperlinkText.rpc?hiperlink=type=tresc:nro=OrzeczSad.102908:ver=0&amp;full=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Strony procesowe</a:t>
            </a:r>
            <a:br>
              <a:rPr lang="pl-PL" dirty="0" smtClean="0"/>
            </a:br>
            <a:r>
              <a:rPr lang="pl-PL" dirty="0" smtClean="0"/>
              <a:t>reprezentanci stron procesowych</a:t>
            </a:r>
            <a:endParaRPr lang="pl-PL" dirty="0"/>
          </a:p>
        </p:txBody>
      </p:sp>
    </p:spTree>
    <p:extLst>
      <p:ext uri="{BB962C8B-B14F-4D97-AF65-F5344CB8AC3E}">
        <p14:creationId xmlns:p14="http://schemas.microsoft.com/office/powerpoint/2010/main" val="2925650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8513" y="1580835"/>
            <a:ext cx="2987899" cy="4279051"/>
          </a:xfrm>
          <a:prstGeom prst="rect">
            <a:avLst/>
          </a:prstGeom>
        </p:spPr>
      </p:pic>
    </p:spTree>
    <p:extLst>
      <p:ext uri="{BB962C8B-B14F-4D97-AF65-F5344CB8AC3E}">
        <p14:creationId xmlns:p14="http://schemas.microsoft.com/office/powerpoint/2010/main" val="1853285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2286" y="734096"/>
            <a:ext cx="7237927" cy="5692462"/>
          </a:xfrm>
          <a:prstGeom prst="rect">
            <a:avLst/>
          </a:prstGeom>
        </p:spPr>
      </p:pic>
    </p:spTree>
    <p:extLst>
      <p:ext uri="{BB962C8B-B14F-4D97-AF65-F5344CB8AC3E}">
        <p14:creationId xmlns:p14="http://schemas.microsoft.com/office/powerpoint/2010/main" val="2249150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Oskarżyciel posiłkowy</a:t>
            </a:r>
            <a:endParaRPr lang="pl-PL" dirty="0"/>
          </a:p>
        </p:txBody>
      </p:sp>
      <p:sp>
        <p:nvSpPr>
          <p:cNvPr id="3" name="Symbol zastępczy zawartości 2"/>
          <p:cNvSpPr>
            <a:spLocks noGrp="1"/>
          </p:cNvSpPr>
          <p:nvPr>
            <p:ph idx="1"/>
          </p:nvPr>
        </p:nvSpPr>
        <p:spPr>
          <a:xfrm>
            <a:off x="581192" y="2180496"/>
            <a:ext cx="11029615" cy="4310456"/>
          </a:xfrm>
        </p:spPr>
        <p:txBody>
          <a:bodyPr/>
          <a:lstStyle/>
          <a:p>
            <a:pPr marL="0" indent="0">
              <a:buNone/>
            </a:pPr>
            <a:r>
              <a:rPr lang="pl-PL" dirty="0" smtClean="0"/>
              <a:t>Przepis </a:t>
            </a:r>
            <a:r>
              <a:rPr lang="pl-PL" dirty="0"/>
              <a:t>art. 53 </a:t>
            </a:r>
            <a:r>
              <a:rPr lang="pl-PL" dirty="0" smtClean="0"/>
              <a:t>k.p.k. umożliwia </a:t>
            </a:r>
            <a:r>
              <a:rPr lang="pl-PL" dirty="0"/>
              <a:t>pokrzywdzonemu w sprawach o przestępstwa ścigane z oskarżenia publicznego przystąpienie do procesu w czterech postaciach:</a:t>
            </a:r>
          </a:p>
          <a:p>
            <a:pPr marL="342900" indent="-342900">
              <a:buFont typeface="+mj-lt"/>
              <a:buAutoNum type="arabicParenR"/>
            </a:pPr>
            <a:r>
              <a:rPr lang="pl-PL" dirty="0" smtClean="0"/>
              <a:t>oskarżyciela </a:t>
            </a:r>
            <a:r>
              <a:rPr lang="pl-PL" dirty="0"/>
              <a:t>posiłkowego ubocznego - działającego </a:t>
            </a:r>
            <a:r>
              <a:rPr lang="pl-PL" b="1" dirty="0"/>
              <a:t>obok</a:t>
            </a:r>
            <a:r>
              <a:rPr lang="pl-PL" dirty="0"/>
              <a:t> oskarżyciela publicznego, który wniósł oskarżenie,</a:t>
            </a:r>
          </a:p>
          <a:p>
            <a:pPr marL="342900" indent="-342900">
              <a:buFont typeface="+mj-lt"/>
              <a:buAutoNum type="arabicParenR"/>
            </a:pPr>
            <a:r>
              <a:rPr lang="pl-PL" dirty="0" smtClean="0"/>
              <a:t>oskarżyciela </a:t>
            </a:r>
            <a:r>
              <a:rPr lang="pl-PL" dirty="0"/>
              <a:t>posiłkowego ubocznego, który w związku z </a:t>
            </a:r>
            <a:r>
              <a:rPr lang="pl-PL" dirty="0" smtClean="0"/>
              <a:t>cofnięciem aktu oskarżenia przez oskarżyciela publicznego (art</a:t>
            </a:r>
            <a:r>
              <a:rPr lang="pl-PL" dirty="0"/>
              <a:t>. 14 § </a:t>
            </a:r>
            <a:r>
              <a:rPr lang="pl-PL" dirty="0" smtClean="0"/>
              <a:t>2 i art. 54 </a:t>
            </a:r>
            <a:r>
              <a:rPr lang="pl-PL" dirty="0" smtClean="0">
                <a:cs typeface="Times New Roman" panose="02020603050405020304" pitchFamily="18" charset="0"/>
              </a:rPr>
              <a:t>§ 2</a:t>
            </a:r>
            <a:r>
              <a:rPr lang="pl-PL" dirty="0" smtClean="0"/>
              <a:t>) </a:t>
            </a:r>
            <a:r>
              <a:rPr lang="pl-PL" dirty="0"/>
              <a:t>pozostaje jedynym oskarżycielem w sprawie o przestępstwo ścigane z oskarżenia publicznego, a więc działa zamiast oskarżyciela publicznego,</a:t>
            </a:r>
          </a:p>
          <a:p>
            <a:pPr marL="342900" indent="-342900">
              <a:buFont typeface="+mj-lt"/>
              <a:buAutoNum type="arabicParenR"/>
            </a:pPr>
            <a:r>
              <a:rPr lang="pl-PL" dirty="0" smtClean="0"/>
              <a:t>oskarżyciela </a:t>
            </a:r>
            <a:r>
              <a:rPr lang="pl-PL" dirty="0"/>
              <a:t>posiłkowego subsydiarnego, który działa </a:t>
            </a:r>
            <a:r>
              <a:rPr lang="pl-PL" b="1" dirty="0"/>
              <a:t>zamiast</a:t>
            </a:r>
            <a:r>
              <a:rPr lang="pl-PL" dirty="0"/>
              <a:t> oskarżyciela publicznego, wnosząc własne oskarżenie w warunkach określonych w art. 55, w sprawie o czyn ścigany z urzędu,</a:t>
            </a:r>
          </a:p>
          <a:p>
            <a:pPr marL="342900" indent="-342900">
              <a:buFont typeface="+mj-lt"/>
              <a:buAutoNum type="arabicParenR"/>
            </a:pPr>
            <a:r>
              <a:rPr lang="pl-PL" dirty="0" smtClean="0"/>
              <a:t>oskarżyciela </a:t>
            </a:r>
            <a:r>
              <a:rPr lang="pl-PL" dirty="0"/>
              <a:t>posiłkowego subsydiarnego, który przyłączył się do postępowania zainicjowanego oskarżeniem wniesionym przez innego pokrzywdzonego (art. 55 § 3).</a:t>
            </a:r>
          </a:p>
        </p:txBody>
      </p:sp>
    </p:spTree>
    <p:extLst>
      <p:ext uri="{BB962C8B-B14F-4D97-AF65-F5344CB8AC3E}">
        <p14:creationId xmlns:p14="http://schemas.microsoft.com/office/powerpoint/2010/main" val="405531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104416160"/>
              </p:ext>
            </p:extLst>
          </p:nvPr>
        </p:nvGraphicFramePr>
        <p:xfrm>
          <a:off x="128789" y="344367"/>
          <a:ext cx="11938715" cy="6436360"/>
        </p:xfrm>
        <a:graphic>
          <a:graphicData uri="http://schemas.openxmlformats.org/drawingml/2006/table">
            <a:tbl>
              <a:tblPr firstRow="1" bandRow="1">
                <a:tableStyleId>{5C22544A-7EE6-4342-B048-85BDC9FD1C3A}</a:tableStyleId>
              </a:tblPr>
              <a:tblGrid>
                <a:gridCol w="4146997"/>
                <a:gridCol w="7791718"/>
              </a:tblGrid>
              <a:tr h="370840">
                <a:tc>
                  <a:txBody>
                    <a:bodyPr/>
                    <a:lstStyle/>
                    <a:p>
                      <a:r>
                        <a:rPr lang="pl-PL" sz="1600" dirty="0" smtClean="0"/>
                        <a:t>Oskarżyciel</a:t>
                      </a:r>
                      <a:r>
                        <a:rPr lang="pl-PL" sz="1600" baseline="0" dirty="0" smtClean="0"/>
                        <a:t> posiłkowy uboczny</a:t>
                      </a:r>
                      <a:endParaRPr lang="pl-PL" sz="1600" dirty="0"/>
                    </a:p>
                  </a:txBody>
                  <a:tcPr/>
                </a:tc>
                <a:tc>
                  <a:txBody>
                    <a:bodyPr/>
                    <a:lstStyle/>
                    <a:p>
                      <a:r>
                        <a:rPr lang="pl-PL" sz="1600" dirty="0" smtClean="0"/>
                        <a:t>Oskarżyciel posiłkowy subsydiarny</a:t>
                      </a:r>
                      <a:endParaRPr lang="pl-PL" sz="1600" dirty="0"/>
                    </a:p>
                  </a:txBody>
                  <a:tcPr/>
                </a:tc>
              </a:tr>
              <a:tr h="370840">
                <a:tc>
                  <a:txBody>
                    <a:bodyPr/>
                    <a:lstStyle/>
                    <a:p>
                      <a:r>
                        <a:rPr lang="pl-PL" sz="1400" dirty="0" smtClean="0"/>
                        <a:t>Przystąpienie do postępowania w charakterze oskarżyciela posiłkowego obok oskarżyciela publicznego wymaga:</a:t>
                      </a:r>
                    </a:p>
                    <a:p>
                      <a:pPr marL="342900" indent="-342900">
                        <a:buFont typeface="+mj-lt"/>
                        <a:buAutoNum type="arabicParenR"/>
                      </a:pPr>
                      <a:r>
                        <a:rPr lang="pl-PL" sz="1400" b="1" dirty="0" smtClean="0">
                          <a:solidFill>
                            <a:srgbClr val="00B050"/>
                          </a:solidFill>
                        </a:rPr>
                        <a:t>oświadczenia pokrzywdzonego, że będzie działał w charakterze oskarżyciela posiłkowego,</a:t>
                      </a:r>
                    </a:p>
                    <a:p>
                      <a:pPr marL="342900" indent="-342900">
                        <a:buFont typeface="+mj-lt"/>
                        <a:buAutoNum type="arabicParenR"/>
                      </a:pPr>
                      <a:r>
                        <a:rPr lang="pl-PL" sz="1400" b="1" dirty="0" smtClean="0">
                          <a:solidFill>
                            <a:srgbClr val="00B050"/>
                          </a:solidFill>
                        </a:rPr>
                        <a:t>złożenia tego oświadczenia do czasu </a:t>
                      </a:r>
                      <a:r>
                        <a:rPr lang="pl-PL" sz="1400" b="1" u="sng" dirty="0" smtClean="0">
                          <a:solidFill>
                            <a:srgbClr val="00B050"/>
                          </a:solidFill>
                        </a:rPr>
                        <a:t>rozpoczęcia przewodu sądowego na rozprawie głównej </a:t>
                      </a:r>
                    </a:p>
                    <a:p>
                      <a:pPr marL="0" indent="0">
                        <a:buFont typeface="+mj-lt"/>
                        <a:buNone/>
                      </a:pPr>
                      <a:r>
                        <a:rPr lang="pl-PL" sz="1400" dirty="0" smtClean="0"/>
                        <a:t>Ustawa nie</a:t>
                      </a:r>
                      <a:r>
                        <a:rPr lang="pl-PL" sz="1400" baseline="0" dirty="0" smtClean="0"/>
                        <a:t> wymaga wydania postanowienia o dopuszczeniu oskarżyciela posiłkowego do udziału w postepowaniu. Sąd wydaje tylko </a:t>
                      </a:r>
                      <a:r>
                        <a:rPr lang="pl-PL" sz="1400" b="1" baseline="0" dirty="0" smtClean="0"/>
                        <a:t>postanowienie o odmowie dopuszczenia do udziału</a:t>
                      </a:r>
                      <a:r>
                        <a:rPr lang="pl-PL" sz="1400" baseline="0" dirty="0" smtClean="0"/>
                        <a:t>, jeśli:</a:t>
                      </a:r>
                    </a:p>
                    <a:p>
                      <a:pPr marL="342900" indent="-342900">
                        <a:buFont typeface="+mj-lt"/>
                        <a:buAutoNum type="alphaLcParenR"/>
                      </a:pPr>
                      <a:r>
                        <a:rPr lang="pl-PL" sz="1400" dirty="0" smtClean="0"/>
                        <a:t>stwierdzi, że nie jest on osobą uprawnioną</a:t>
                      </a:r>
                    </a:p>
                    <a:p>
                      <a:pPr marL="342900" indent="-342900">
                        <a:buFont typeface="+mj-lt"/>
                        <a:buAutoNum type="alphaLcParenR"/>
                      </a:pPr>
                      <a:r>
                        <a:rPr lang="pl-PL" sz="1400" dirty="0" smtClean="0"/>
                        <a:t>oświadczenie o przystąpieniu do postępowania zostało złożone po terminie</a:t>
                      </a:r>
                    </a:p>
                    <a:p>
                      <a:pPr marL="342900" indent="-342900">
                        <a:buFont typeface="+mj-lt"/>
                        <a:buAutoNum type="alphaLcParenR"/>
                      </a:pPr>
                      <a:r>
                        <a:rPr lang="pl-PL" sz="1400" dirty="0" smtClean="0"/>
                        <a:t>w postępowaniu bierze już udział określona</a:t>
                      </a:r>
                      <a:r>
                        <a:rPr lang="pl-PL" sz="1400" baseline="0" dirty="0" smtClean="0"/>
                        <a:t> przez sąd liczba oskarżycieli (art. 56 § 1 i 2)</a:t>
                      </a:r>
                    </a:p>
                    <a:p>
                      <a:pPr marL="0" indent="0">
                        <a:buFont typeface="+mj-lt"/>
                        <a:buNone/>
                      </a:pPr>
                      <a:r>
                        <a:rPr lang="pl-PL" sz="1400" dirty="0" smtClean="0"/>
                        <a:t>W razie odstąpienia oskarżyciela posiłkowego od oskarżenia nie może on ponownie przyłączyć się do postępowania (art. 57 § 1)</a:t>
                      </a:r>
                    </a:p>
                    <a:p>
                      <a:pPr marL="0" indent="0">
                        <a:buFont typeface="+mj-lt"/>
                        <a:buNone/>
                      </a:pPr>
                      <a:endParaRPr lang="pl-PL" sz="1400" dirty="0" smtClean="0"/>
                    </a:p>
                    <a:p>
                      <a:pPr marL="0" indent="0">
                        <a:buFont typeface="+mj-lt"/>
                        <a:buNone/>
                      </a:pPr>
                      <a:r>
                        <a:rPr lang="pl-PL" sz="1400" dirty="0" smtClean="0"/>
                        <a:t>Oskarżyciel posiłkowy uboczny nie ponosi kosztów procesu, które wykłada Skarb Państwa (zob. </a:t>
                      </a:r>
                      <a:r>
                        <a:rPr lang="pl-PL" sz="1400" dirty="0" smtClean="0">
                          <a:hlinkClick r:id="rId2"/>
                        </a:rPr>
                        <a:t>art. 619</a:t>
                      </a:r>
                      <a:r>
                        <a:rPr lang="pl-PL" sz="1400" dirty="0" smtClean="0"/>
                        <a:t> i </a:t>
                      </a:r>
                      <a:r>
                        <a:rPr lang="pl-PL" sz="1400" dirty="0" smtClean="0">
                          <a:hlinkClick r:id="rId3"/>
                        </a:rPr>
                        <a:t>632 pkt 2</a:t>
                      </a:r>
                      <a:r>
                        <a:rPr lang="pl-PL" sz="1400" dirty="0" smtClean="0"/>
                        <a:t>), jednak w razie wniesienia środka odwoławczego ponosi on koszty postępowania odwoławczego w wypadku nieuwzględnienia środka (</a:t>
                      </a:r>
                      <a:r>
                        <a:rPr lang="pl-PL" sz="1400" dirty="0" smtClean="0">
                          <a:hlinkClick r:id="rId4"/>
                        </a:rPr>
                        <a:t>art. 636</a:t>
                      </a:r>
                      <a:r>
                        <a:rPr lang="pl-PL" sz="1400" dirty="0" smtClean="0"/>
                        <a:t>).</a:t>
                      </a:r>
                      <a:endParaRPr lang="pl-PL" sz="1400" dirty="0"/>
                    </a:p>
                  </a:txBody>
                  <a:tcPr/>
                </a:tc>
                <a:tc>
                  <a:txBody>
                    <a:bodyPr/>
                    <a:lstStyle/>
                    <a:p>
                      <a:r>
                        <a:rPr lang="pl-PL" sz="1400" b="1" dirty="0" smtClean="0">
                          <a:effectLst/>
                        </a:rPr>
                        <a:t>uzyskania statusu subsydiarnego oskarżyciela posiłkowego</a:t>
                      </a:r>
                      <a:r>
                        <a:rPr lang="pl-PL" sz="1400" dirty="0" smtClean="0">
                          <a:effectLst/>
                        </a:rPr>
                        <a:t>, działającego zamiast oskarżyciela publicznego, zależy od zaistnienia następujących okoliczności:</a:t>
                      </a:r>
                    </a:p>
                    <a:p>
                      <a:pPr marL="342900" indent="-342900">
                        <a:buFont typeface="+mj-lt"/>
                        <a:buAutoNum type="arabicParenR"/>
                      </a:pPr>
                      <a:r>
                        <a:rPr lang="pl-PL" sz="1400" dirty="0" smtClean="0">
                          <a:effectLst/>
                        </a:rPr>
                        <a:t>na </a:t>
                      </a:r>
                      <a:r>
                        <a:rPr lang="pl-PL" sz="1400" dirty="0" smtClean="0">
                          <a:solidFill>
                            <a:srgbClr val="00B050"/>
                          </a:solidFill>
                          <a:effectLst/>
                        </a:rPr>
                        <a:t>pierwsze postanowienie o odmowie wszczęcia lub o umorzeniu postępowania </a:t>
                      </a:r>
                      <a:r>
                        <a:rPr lang="pl-PL" sz="1400" dirty="0" smtClean="0">
                          <a:effectLst/>
                        </a:rPr>
                        <a:t>przygotowawczego, pokrzywdzony wnosi </a:t>
                      </a:r>
                      <a:r>
                        <a:rPr lang="pl-PL" sz="1400" dirty="0" smtClean="0">
                          <a:solidFill>
                            <a:srgbClr val="00B050"/>
                          </a:solidFill>
                          <a:effectLst/>
                        </a:rPr>
                        <a:t>zażalenie</a:t>
                      </a:r>
                      <a:r>
                        <a:rPr lang="pl-PL" sz="1400" dirty="0" smtClean="0">
                          <a:effectLst/>
                        </a:rPr>
                        <a:t>, za pośrednictwem prokuratora</a:t>
                      </a:r>
                      <a:r>
                        <a:rPr lang="pl-PL" sz="1400" baseline="0" dirty="0" smtClean="0">
                          <a:effectLst/>
                        </a:rPr>
                        <a:t> </a:t>
                      </a:r>
                      <a:r>
                        <a:rPr lang="pl-PL" sz="1400" dirty="0" smtClean="0">
                          <a:effectLst/>
                        </a:rPr>
                        <a:t>(</a:t>
                      </a:r>
                      <a:r>
                        <a:rPr lang="pl-PL" sz="1400" dirty="0" smtClean="0">
                          <a:effectLst/>
                          <a:hlinkClick r:id="rId5"/>
                        </a:rPr>
                        <a:t>art. 465 § 2</a:t>
                      </a:r>
                      <a:r>
                        <a:rPr lang="pl-PL" sz="1400" dirty="0" smtClean="0">
                          <a:effectLst/>
                        </a:rPr>
                        <a:t>) do sądu właściwego do rozpoznania sprawy (</a:t>
                      </a:r>
                      <a:r>
                        <a:rPr lang="pl-PL" sz="1400" dirty="0" smtClean="0">
                          <a:effectLst/>
                          <a:hlinkClick r:id="rId6"/>
                        </a:rPr>
                        <a:t>art. 329 § 1</a:t>
                      </a:r>
                      <a:r>
                        <a:rPr lang="pl-PL" sz="1400" dirty="0" smtClean="0">
                          <a:effectLst/>
                        </a:rPr>
                        <a:t>),</a:t>
                      </a:r>
                    </a:p>
                    <a:p>
                      <a:pPr marL="342900" indent="-342900">
                        <a:buFont typeface="+mj-lt"/>
                        <a:buAutoNum type="arabicParenR"/>
                      </a:pPr>
                      <a:r>
                        <a:rPr lang="pl-PL" sz="1400" dirty="0" smtClean="0">
                          <a:effectLst/>
                        </a:rPr>
                        <a:t>sąd właściwy do rozpoznania sprawy </a:t>
                      </a:r>
                      <a:r>
                        <a:rPr lang="pl-PL" sz="1400" dirty="0" smtClean="0">
                          <a:solidFill>
                            <a:srgbClr val="0070C0"/>
                          </a:solidFill>
                          <a:effectLst/>
                        </a:rPr>
                        <a:t>uchyla postanowienie </a:t>
                      </a:r>
                      <a:r>
                        <a:rPr lang="pl-PL" sz="1400" dirty="0" smtClean="0">
                          <a:effectLst/>
                        </a:rPr>
                        <a:t>o odmowie wszczęcia lub o umorzeniu postępowania przygotowawczego, wskazując powody uchylenia, a w miarę potrzeby także okoliczności, które należy wyjaśnić lub czynności, które należy przeprowadzić; wskazówki te są dla prokuratora wiążące (</a:t>
                      </a:r>
                      <a:r>
                        <a:rPr lang="pl-PL" sz="1400" dirty="0" smtClean="0">
                          <a:effectLst/>
                          <a:hlinkClick r:id="rId7"/>
                        </a:rPr>
                        <a:t>art. 330 § 1</a:t>
                      </a:r>
                      <a:r>
                        <a:rPr lang="pl-PL" sz="1400" dirty="0" smtClean="0">
                          <a:effectLst/>
                        </a:rPr>
                        <a:t>),</a:t>
                      </a:r>
                    </a:p>
                    <a:p>
                      <a:pPr marL="342900" indent="-342900">
                        <a:buFont typeface="+mj-lt"/>
                        <a:buAutoNum type="arabicParenR"/>
                      </a:pPr>
                      <a:r>
                        <a:rPr lang="pl-PL" sz="1400" dirty="0" smtClean="0">
                          <a:effectLst/>
                        </a:rPr>
                        <a:t>jeżeli organ</a:t>
                      </a:r>
                      <a:r>
                        <a:rPr lang="pl-PL" sz="1400" baseline="0" dirty="0" smtClean="0">
                          <a:effectLst/>
                        </a:rPr>
                        <a:t> prowadzący postępowanie przygotowawcze</a:t>
                      </a:r>
                      <a:r>
                        <a:rPr lang="pl-PL" sz="1400" dirty="0" smtClean="0">
                          <a:effectLst/>
                        </a:rPr>
                        <a:t>, po dokonaniu czynności wskazanych przez sąd nadal nie znajduje podstaw do wniesienia aktu oskarżenia, </a:t>
                      </a:r>
                      <a:r>
                        <a:rPr lang="pl-PL" sz="1400" dirty="0" smtClean="0">
                          <a:solidFill>
                            <a:srgbClr val="7030A0"/>
                          </a:solidFill>
                          <a:effectLst/>
                        </a:rPr>
                        <a:t>wydaje ponownie postanowienie o umorzeniu postępowania lub odmowie jego wszczęcia </a:t>
                      </a:r>
                      <a:r>
                        <a:rPr lang="pl-PL" sz="1400" dirty="0" smtClean="0">
                          <a:effectLst/>
                        </a:rPr>
                        <a:t>(</a:t>
                      </a:r>
                      <a:r>
                        <a:rPr lang="pl-PL" sz="1400" dirty="0" smtClean="0">
                          <a:effectLst/>
                          <a:hlinkClick r:id="rId8"/>
                        </a:rPr>
                        <a:t>art. 330 § 2</a:t>
                      </a:r>
                      <a:r>
                        <a:rPr lang="pl-PL" sz="1400" dirty="0" smtClean="0">
                          <a:effectLst/>
                        </a:rPr>
                        <a:t> zdanie pierwsze),</a:t>
                      </a:r>
                    </a:p>
                    <a:p>
                      <a:pPr marL="342900" indent="-342900">
                        <a:buFont typeface="+mj-lt"/>
                        <a:buAutoNum type="arabicParenR"/>
                      </a:pPr>
                      <a:r>
                        <a:rPr lang="pl-PL" sz="1400" dirty="0" smtClean="0">
                          <a:effectLst/>
                        </a:rPr>
                        <a:t>- pokrzywdzony, który uprzednio uruchomił postępowanie zażaleniowe z </a:t>
                      </a:r>
                      <a:r>
                        <a:rPr lang="pl-PL" sz="1400" dirty="0" smtClean="0">
                          <a:effectLst/>
                          <a:hlinkClick r:id="rId9"/>
                        </a:rPr>
                        <a:t>art. 306 § 1</a:t>
                      </a:r>
                      <a:r>
                        <a:rPr lang="pl-PL" sz="1400" dirty="0" smtClean="0">
                          <a:effectLst/>
                        </a:rPr>
                        <a:t> lub </a:t>
                      </a:r>
                      <a:r>
                        <a:rPr lang="pl-PL" sz="1400" dirty="0" smtClean="0">
                          <a:effectLst/>
                          <a:hlinkClick r:id="rId10"/>
                        </a:rPr>
                        <a:t>1a</a:t>
                      </a:r>
                      <a:r>
                        <a:rPr lang="pl-PL" sz="1400" dirty="0" smtClean="0">
                          <a:effectLst/>
                        </a:rPr>
                        <a:t>, może </a:t>
                      </a:r>
                      <a:r>
                        <a:rPr lang="pl-PL" sz="1400" dirty="0" smtClean="0">
                          <a:solidFill>
                            <a:srgbClr val="FF0000"/>
                          </a:solidFill>
                          <a:effectLst/>
                        </a:rPr>
                        <a:t>w terminie miesiąca </a:t>
                      </a:r>
                      <a:r>
                        <a:rPr lang="pl-PL" sz="1400" dirty="0" smtClean="0">
                          <a:effectLst/>
                        </a:rPr>
                        <a:t>od doręczenia mu zawiadomienia o decyzji</a:t>
                      </a:r>
                      <a:r>
                        <a:rPr lang="pl-PL" sz="1400" baseline="0" dirty="0" smtClean="0">
                          <a:effectLst/>
                        </a:rPr>
                        <a:t> organu</a:t>
                      </a:r>
                      <a:r>
                        <a:rPr lang="pl-PL" sz="1400" dirty="0" smtClean="0">
                          <a:effectLst/>
                        </a:rPr>
                        <a:t> </a:t>
                      </a:r>
                      <a:r>
                        <a:rPr lang="pl-PL" sz="1400" dirty="0" smtClean="0">
                          <a:solidFill>
                            <a:srgbClr val="00B050"/>
                          </a:solidFill>
                          <a:effectLst/>
                        </a:rPr>
                        <a:t>wnieść akt oskarżenia określony w </a:t>
                      </a:r>
                      <a:r>
                        <a:rPr lang="pl-PL" sz="1400" dirty="0" smtClean="0">
                          <a:solidFill>
                            <a:srgbClr val="00B050"/>
                          </a:solidFill>
                          <a:effectLst/>
                          <a:hlinkClick r:id="rId11"/>
                        </a:rPr>
                        <a:t>art. 55 § </a:t>
                      </a:r>
                      <a:r>
                        <a:rPr lang="pl-PL" sz="1400" dirty="0" smtClean="0">
                          <a:effectLst/>
                          <a:hlinkClick r:id="rId11"/>
                        </a:rPr>
                        <a:t>1</a:t>
                      </a:r>
                      <a:r>
                        <a:rPr lang="pl-PL" sz="1400" dirty="0" smtClean="0">
                          <a:effectLst/>
                        </a:rPr>
                        <a:t>, o czym należy go pouczyć (</a:t>
                      </a:r>
                      <a:r>
                        <a:rPr lang="pl-PL" sz="1400" dirty="0" smtClean="0">
                          <a:effectLst/>
                          <a:hlinkClick r:id="rId8"/>
                        </a:rPr>
                        <a:t>art. 330 § 2</a:t>
                      </a:r>
                      <a:r>
                        <a:rPr lang="pl-PL" sz="1400" dirty="0" smtClean="0">
                          <a:effectLst/>
                        </a:rPr>
                        <a:t> zdanie drugie),</a:t>
                      </a:r>
                    </a:p>
                    <a:p>
                      <a:pPr marL="342900" indent="-342900">
                        <a:buFont typeface="+mj-lt"/>
                        <a:buAutoNum type="arabicParenR"/>
                      </a:pPr>
                      <a:r>
                        <a:rPr lang="pl-PL" sz="1400" dirty="0" smtClean="0">
                          <a:effectLst/>
                        </a:rPr>
                        <a:t>akt oskarżenia wniesiony przez pokrzywdzonego powinien być sporządzony i podpisany przez pełnomocnika (</a:t>
                      </a:r>
                      <a:r>
                        <a:rPr lang="pl-PL" sz="1400" dirty="0" smtClean="0">
                          <a:effectLst/>
                          <a:hlinkClick r:id="rId12"/>
                        </a:rPr>
                        <a:t>art. 55 § 2</a:t>
                      </a:r>
                      <a:r>
                        <a:rPr lang="pl-PL" sz="1400" dirty="0" smtClean="0">
                          <a:effectLst/>
                        </a:rPr>
                        <a:t>) i spełniać wymogi formalne określone w art. 332 i 333</a:t>
                      </a:r>
                    </a:p>
                    <a:p>
                      <a:pPr marL="0" indent="0">
                        <a:buFont typeface="+mj-lt"/>
                        <a:buNone/>
                      </a:pPr>
                      <a:endParaRPr lang="pl-PL" sz="1400" dirty="0" smtClean="0"/>
                    </a:p>
                    <a:p>
                      <a:pPr marL="0" indent="0">
                        <a:buFont typeface="+mj-lt"/>
                        <a:buNone/>
                      </a:pPr>
                      <a:r>
                        <a:rPr lang="pl-PL" sz="1400" dirty="0" smtClean="0"/>
                        <a:t>Identycznie jak w przypadku</a:t>
                      </a:r>
                      <a:r>
                        <a:rPr lang="pl-PL" sz="1400" baseline="0" dirty="0" smtClean="0"/>
                        <a:t> oskarżyciela posiłkowego ubocznego, </a:t>
                      </a:r>
                      <a:r>
                        <a:rPr lang="pl-PL" sz="1400" dirty="0" smtClean="0"/>
                        <a:t>Sąd orzeka, że oskarżyciel subsydiarny nie może brać udziału w postępowaniu</a:t>
                      </a:r>
                      <a:r>
                        <a:rPr lang="pl-PL" sz="1400" baseline="0" dirty="0" smtClean="0"/>
                        <a:t> </a:t>
                      </a:r>
                      <a:r>
                        <a:rPr lang="pl-PL" sz="1400" dirty="0" smtClean="0"/>
                        <a:t>jeżeli stwierdzi, że:</a:t>
                      </a:r>
                    </a:p>
                    <a:p>
                      <a:pPr marL="342900" indent="-342900">
                        <a:buFont typeface="+mj-lt"/>
                        <a:buAutoNum type="alphaLcParenR"/>
                      </a:pPr>
                      <a:r>
                        <a:rPr lang="pl-PL" sz="1400" dirty="0" smtClean="0"/>
                        <a:t>akt oskarżenia wniosła osoba nieuprawniona (niebędąca pokrzywdzonym), albo</a:t>
                      </a:r>
                    </a:p>
                    <a:p>
                      <a:pPr marL="342900" indent="-342900">
                        <a:buFont typeface="+mj-lt"/>
                        <a:buAutoNum type="alphaLcParenR"/>
                      </a:pPr>
                      <a:r>
                        <a:rPr lang="pl-PL" sz="1400" dirty="0" smtClean="0"/>
                        <a:t>wniesiono go po terminie wskazanym w </a:t>
                      </a:r>
                      <a:r>
                        <a:rPr lang="pl-PL" sz="1400" dirty="0" smtClean="0">
                          <a:hlinkClick r:id="rId11"/>
                        </a:rPr>
                        <a:t>art. 55 § 1</a:t>
                      </a:r>
                      <a:endParaRPr lang="pl-PL" sz="1400" dirty="0" smtClean="0"/>
                    </a:p>
                    <a:p>
                      <a:pPr marL="342900" indent="-342900">
                        <a:buFont typeface="+mj-lt"/>
                        <a:buAutoNum type="alphaLcParenR"/>
                      </a:pPr>
                      <a:endParaRPr lang="pl-PL" sz="1400" dirty="0" smtClean="0"/>
                    </a:p>
                    <a:p>
                      <a:pPr marL="0" indent="0">
                        <a:buFont typeface="+mj-lt"/>
                        <a:buNone/>
                      </a:pPr>
                      <a:r>
                        <a:rPr lang="pl-PL" sz="1400" dirty="0" smtClean="0"/>
                        <a:t>Inni pokrzywdzeni przyłączający się do oskarżenia wytoczonego samodzielnie przez oskarżyciela posiłkowego (art.</a:t>
                      </a:r>
                      <a:r>
                        <a:rPr lang="pl-PL" sz="1400" dirty="0" smtClean="0">
                          <a:hlinkClick r:id="rId13"/>
                        </a:rPr>
                        <a:t> 55 § 3</a:t>
                      </a:r>
                      <a:r>
                        <a:rPr lang="pl-PL" sz="1400" dirty="0" smtClean="0"/>
                        <a:t>) są oskarżycielami posiłkowymi typu ubocznego</a:t>
                      </a:r>
                    </a:p>
                    <a:p>
                      <a:pPr marL="0" indent="0">
                        <a:buFont typeface="+mj-lt"/>
                        <a:buNone/>
                      </a:pPr>
                      <a:endParaRPr lang="pl-PL" sz="1400" dirty="0" smtClean="0"/>
                    </a:p>
                    <a:p>
                      <a:pPr marL="0" indent="0">
                        <a:buFont typeface="+mj-lt"/>
                        <a:buNone/>
                      </a:pPr>
                      <a:r>
                        <a:rPr lang="pl-PL" sz="1400" dirty="0" smtClean="0"/>
                        <a:t>Oskarżyciel posiłkowy subsydiarny ponosi koszty procesu w razie uniewinnienia oskarżonego lub umorzenia postępowania (art. 632 w zw. z art. 640)</a:t>
                      </a:r>
                      <a:endParaRPr lang="pl-PL" sz="1400" dirty="0"/>
                    </a:p>
                  </a:txBody>
                  <a:tcPr/>
                </a:tc>
              </a:tr>
            </a:tbl>
          </a:graphicData>
        </a:graphic>
      </p:graphicFrame>
      <p:sp>
        <p:nvSpPr>
          <p:cNvPr id="6" name="pole tekstowe 5"/>
          <p:cNvSpPr txBox="1"/>
          <p:nvPr/>
        </p:nvSpPr>
        <p:spPr>
          <a:xfrm>
            <a:off x="3606084" y="0"/>
            <a:ext cx="3322749" cy="369332"/>
          </a:xfrm>
          <a:prstGeom prst="rect">
            <a:avLst/>
          </a:prstGeom>
          <a:noFill/>
        </p:spPr>
        <p:txBody>
          <a:bodyPr wrap="square" rtlCol="0">
            <a:spAutoFit/>
          </a:bodyPr>
          <a:lstStyle/>
          <a:p>
            <a:r>
              <a:rPr lang="pl-PL" dirty="0" smtClean="0"/>
              <a:t>UZYSKANIE STATUSU</a:t>
            </a:r>
            <a:endParaRPr lang="pl-PL" dirty="0"/>
          </a:p>
        </p:txBody>
      </p:sp>
    </p:spTree>
    <p:extLst>
      <p:ext uri="{BB962C8B-B14F-4D97-AF65-F5344CB8AC3E}">
        <p14:creationId xmlns:p14="http://schemas.microsoft.com/office/powerpoint/2010/main" val="1154827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SUBSYDIARNY AKT OSKARŻENIA</a:t>
            </a:r>
            <a:endParaRPr lang="pl-PL" dirty="0"/>
          </a:p>
        </p:txBody>
      </p:sp>
      <p:sp>
        <p:nvSpPr>
          <p:cNvPr id="3" name="Symbol zastępczy zawartości 2"/>
          <p:cNvSpPr>
            <a:spLocks noGrp="1"/>
          </p:cNvSpPr>
          <p:nvPr>
            <p:ph idx="1"/>
          </p:nvPr>
        </p:nvSpPr>
        <p:spPr>
          <a:xfrm>
            <a:off x="0" y="2054180"/>
            <a:ext cx="12192000" cy="4906851"/>
          </a:xfrm>
        </p:spPr>
        <p:txBody>
          <a:bodyPr>
            <a:normAutofit fontScale="92500" lnSpcReduction="20000"/>
          </a:bodyPr>
          <a:lstStyle/>
          <a:p>
            <a:r>
              <a:rPr lang="pl-PL" sz="1600" b="1" dirty="0"/>
              <a:t>oskarżycielem subsydiarnym może być jedynie ten pokrzywdzony</a:t>
            </a:r>
            <a:r>
              <a:rPr lang="pl-PL" sz="1600" dirty="0"/>
              <a:t>, który zaskarżył pierwsze postanowienie o odmowie wszczęcia lub o umorzeniu postępowania przygotowawczego, gdy po uchyleniu zaskarżonej decyzji </a:t>
            </a:r>
            <a:r>
              <a:rPr lang="pl-PL" sz="1600" dirty="0" smtClean="0"/>
              <a:t>organ prowadzący postępowanie </a:t>
            </a:r>
            <a:r>
              <a:rPr lang="pl-PL" sz="1600" dirty="0"/>
              <a:t>ponownie (powtórnie) </a:t>
            </a:r>
            <a:r>
              <a:rPr lang="pl-PL" sz="1600" b="1" dirty="0"/>
              <a:t>wyda takie samo postanowienie jak to, które było uprzednio </a:t>
            </a:r>
            <a:r>
              <a:rPr lang="pl-PL" sz="1600" b="1" dirty="0" smtClean="0"/>
              <a:t>skarżone. </a:t>
            </a:r>
          </a:p>
          <a:p>
            <a:r>
              <a:rPr lang="pl-PL" sz="1600" dirty="0" smtClean="0"/>
              <a:t>Jeżeli </a:t>
            </a:r>
            <a:r>
              <a:rPr lang="pl-PL" sz="1600" dirty="0"/>
              <a:t>w postępowaniu przygotowawczym ani pierwsze postanowienie, ani postanowienie tożsame wydane ponownie, po uchyleniu przez sąd pierwszego w trybie zażalenia, nie spowodowały przejścia dochodzenia lub śledztwa w fazę </a:t>
            </a:r>
            <a:r>
              <a:rPr lang="pl-PL" sz="1600" i="1" dirty="0"/>
              <a:t>in personam</a:t>
            </a:r>
            <a:r>
              <a:rPr lang="pl-PL" sz="1600" dirty="0"/>
              <a:t>, nie ma przeszkód do wystąpienia z subsydiarnym aktem oskarżenia przeciwko osobie, która w postępowaniu </a:t>
            </a:r>
            <a:r>
              <a:rPr lang="pl-PL" sz="1600" i="1" dirty="0"/>
              <a:t>in rem</a:t>
            </a:r>
            <a:r>
              <a:rPr lang="pl-PL" sz="1600" dirty="0"/>
              <a:t> była jedynie </a:t>
            </a:r>
            <a:r>
              <a:rPr lang="pl-PL" sz="1600" dirty="0" smtClean="0"/>
              <a:t>osobą podejrzaną. </a:t>
            </a:r>
            <a:r>
              <a:rPr lang="pl-PL" sz="1600" dirty="0"/>
              <a:t>Wniesienie zaś takiego aktu oskarżenia jest czynnością powodującą wszczęcie postępowania przeciwko osobie w rozumieniu </a:t>
            </a:r>
            <a:r>
              <a:rPr lang="pl-PL" sz="1600" dirty="0">
                <a:hlinkClick r:id="rId2"/>
              </a:rPr>
              <a:t>art. 102</a:t>
            </a:r>
            <a:r>
              <a:rPr lang="pl-PL" sz="1600" dirty="0"/>
              <a:t> </a:t>
            </a:r>
            <a:r>
              <a:rPr lang="pl-PL" sz="1600" i="1" dirty="0"/>
              <a:t>in </a:t>
            </a:r>
            <a:r>
              <a:rPr lang="pl-PL" sz="1600" i="1" dirty="0" err="1"/>
              <a:t>principio</a:t>
            </a:r>
            <a:r>
              <a:rPr lang="pl-PL" sz="1600" dirty="0"/>
              <a:t> k.k., jeżeli tylko nastąpi to przed upływem przedawnienia karalności określonego w </a:t>
            </a:r>
            <a:r>
              <a:rPr lang="pl-PL" sz="1600" dirty="0">
                <a:hlinkClick r:id="rId3"/>
              </a:rPr>
              <a:t>art. 101</a:t>
            </a:r>
            <a:r>
              <a:rPr lang="pl-PL" sz="1600" dirty="0"/>
              <a:t> k.k., a przedłużenie okresu przedawnienia następuje wówczas stosownie do reguł wskazanych w </a:t>
            </a:r>
            <a:r>
              <a:rPr lang="pl-PL" sz="1600" dirty="0">
                <a:hlinkClick r:id="rId2"/>
              </a:rPr>
              <a:t>art. 102</a:t>
            </a:r>
            <a:r>
              <a:rPr lang="pl-PL" sz="1600" dirty="0"/>
              <a:t> </a:t>
            </a:r>
            <a:r>
              <a:rPr lang="pl-PL" sz="1600" i="1" dirty="0"/>
              <a:t>in fine</a:t>
            </a:r>
            <a:r>
              <a:rPr lang="pl-PL" sz="1600" dirty="0"/>
              <a:t> k.k. (zob. postanowienie SN z dnia 15 maja 2012 r., </a:t>
            </a:r>
            <a:r>
              <a:rPr lang="pl-PL" sz="1600" dirty="0">
                <a:hlinkClick r:id="rId4"/>
              </a:rPr>
              <a:t>IV KK </a:t>
            </a:r>
            <a:r>
              <a:rPr lang="pl-PL" sz="1600" dirty="0" smtClean="0">
                <a:hlinkClick r:id="rId4"/>
              </a:rPr>
              <a:t>399/11</a:t>
            </a:r>
            <a:r>
              <a:rPr lang="pl-PL" sz="1600" dirty="0"/>
              <a:t>)</a:t>
            </a:r>
            <a:endParaRPr lang="pl-PL" sz="1600" dirty="0" smtClean="0"/>
          </a:p>
          <a:p>
            <a:r>
              <a:rPr lang="pl-PL" sz="1600" b="1" dirty="0"/>
              <a:t>Termin wniesienia własnego aktu oskarżenia</a:t>
            </a:r>
            <a:r>
              <a:rPr lang="pl-PL" sz="1600" dirty="0"/>
              <a:t> (miesiąc) liczy się dla pokrzywdzonego od daty doręczenia mu zawiadomienia o </a:t>
            </a:r>
            <a:r>
              <a:rPr lang="pl-PL" sz="1600" dirty="0" smtClean="0"/>
              <a:t>postanowieniu </a:t>
            </a:r>
            <a:r>
              <a:rPr lang="pl-PL" sz="1600" dirty="0"/>
              <a:t>o ponownym umorzeniu lub ponownej odmowie wszczęcia postępowania, z pouczeniem stosownie do </a:t>
            </a:r>
            <a:r>
              <a:rPr lang="pl-PL" sz="1600" dirty="0">
                <a:hlinkClick r:id="rId5"/>
              </a:rPr>
              <a:t>art. 330 § 2</a:t>
            </a:r>
            <a:r>
              <a:rPr lang="pl-PL" sz="1600" dirty="0"/>
              <a:t> (</a:t>
            </a:r>
            <a:r>
              <a:rPr lang="pl-PL" sz="1600" dirty="0">
                <a:hlinkClick r:id="rId6"/>
              </a:rPr>
              <a:t>art. 55 § 1</a:t>
            </a:r>
            <a:r>
              <a:rPr lang="pl-PL" sz="1600" dirty="0"/>
              <a:t>). Termin ten</a:t>
            </a:r>
            <a:r>
              <a:rPr lang="pl-PL" sz="1600" b="1" dirty="0"/>
              <a:t> ma charakter </a:t>
            </a:r>
            <a:r>
              <a:rPr lang="pl-PL" sz="1600" b="1" dirty="0" smtClean="0"/>
              <a:t>prekluzyjny</a:t>
            </a:r>
          </a:p>
          <a:p>
            <a:r>
              <a:rPr lang="pl-PL" sz="1600" b="1" dirty="0"/>
              <a:t>Akt oskarżenia wnoszony przez pokrzywdzonego w wypadku określonym w </a:t>
            </a:r>
            <a:r>
              <a:rPr lang="pl-PL" sz="1600" b="1" dirty="0">
                <a:hlinkClick r:id="rId6"/>
              </a:rPr>
              <a:t>art. 55 § 1</a:t>
            </a:r>
            <a:r>
              <a:rPr lang="pl-PL" sz="1600" b="1" dirty="0"/>
              <a:t> jest publicznym aktem oskarżenia</a:t>
            </a:r>
            <a:r>
              <a:rPr lang="pl-PL" sz="1600" dirty="0"/>
              <a:t> - dotyczy bowiem czynów ściganych z urzędu, a więc skargą publiczną - tyle że wnoszonym przez oskarżyciela posiłkowego, a więc osobę prywatną, ale czyniącą to w interesie publicznym. Dlatego musi odpowiadać formalnym rygorom dotyczącym takiego aktu wskazanym w </a:t>
            </a:r>
            <a:r>
              <a:rPr lang="pl-PL" sz="1600" dirty="0">
                <a:hlinkClick r:id="rId7"/>
              </a:rPr>
              <a:t>art. 332</a:t>
            </a:r>
            <a:r>
              <a:rPr lang="pl-PL" sz="1600" dirty="0"/>
              <a:t> i </a:t>
            </a:r>
            <a:r>
              <a:rPr lang="pl-PL" sz="1600" dirty="0">
                <a:hlinkClick r:id="rId8"/>
              </a:rPr>
              <a:t>333 § </a:t>
            </a:r>
            <a:r>
              <a:rPr lang="pl-PL" sz="1600" dirty="0" smtClean="0">
                <a:hlinkClick r:id="rId8"/>
              </a:rPr>
              <a:t>1</a:t>
            </a:r>
            <a:endParaRPr lang="pl-PL" sz="1600" dirty="0" smtClean="0"/>
          </a:p>
          <a:p>
            <a:r>
              <a:rPr lang="pl-PL" sz="1600" b="1" dirty="0"/>
              <a:t>nowelizacja z dnia 27 września 2013 r.</a:t>
            </a:r>
            <a:r>
              <a:rPr lang="pl-PL" sz="1600" dirty="0"/>
              <a:t>, </a:t>
            </a:r>
            <a:r>
              <a:rPr lang="pl-PL" sz="1600" dirty="0" smtClean="0"/>
              <a:t>przyjmuje</a:t>
            </a:r>
            <a:r>
              <a:rPr lang="pl-PL" sz="1600" dirty="0"/>
              <a:t>, że omawiany akt oskarżenia powinien być "sporządzony i podpisany przez pełnomocnika", zatem już sama </a:t>
            </a:r>
            <a:r>
              <a:rPr lang="pl-PL" sz="1600" dirty="0" smtClean="0"/>
              <a:t>strona </a:t>
            </a:r>
            <a:r>
              <a:rPr lang="pl-PL" sz="1600" dirty="0"/>
              <a:t>nie będzie mogła go sporządzić, choćby była podmiotem </a:t>
            </a:r>
            <a:r>
              <a:rPr lang="pl-PL" sz="1600" dirty="0" smtClean="0"/>
              <a:t>fachowym</a:t>
            </a:r>
            <a:r>
              <a:rPr lang="pl-PL" sz="1600" dirty="0"/>
              <a:t> </a:t>
            </a:r>
            <a:r>
              <a:rPr lang="pl-PL" sz="1600" dirty="0" smtClean="0"/>
              <a:t>(adwokatem </a:t>
            </a:r>
            <a:r>
              <a:rPr lang="pl-PL" sz="1600" dirty="0" smtClean="0"/>
              <a:t>lub radcą prawnym). </a:t>
            </a:r>
            <a:r>
              <a:rPr lang="pl-PL" sz="1600" dirty="0"/>
              <a:t>Chodzi tu także o to, aby - z uwagi na publiczny charakter tego oskarżenia - podmiot postronny rozważył istnienie podstaw faktycznych do jego wytoczenia i prawidłowo, bez emocji cechujących w sposób naturalny i zrozumiały samą stronę, opisał czyn zarzucany, wskazał jego kwalifikacje oraz dopełnił innych warunków formalnych wynikających ze stosowanych tu przepisów </a:t>
            </a:r>
            <a:r>
              <a:rPr lang="pl-PL" sz="1600" dirty="0">
                <a:hlinkClick r:id="rId7"/>
              </a:rPr>
              <a:t>art. 332</a:t>
            </a:r>
            <a:r>
              <a:rPr lang="pl-PL" sz="1600" dirty="0"/>
              <a:t> i </a:t>
            </a:r>
            <a:r>
              <a:rPr lang="pl-PL" sz="1600" dirty="0">
                <a:hlinkClick r:id="rId8"/>
              </a:rPr>
              <a:t>333 § 1</a:t>
            </a:r>
            <a:r>
              <a:rPr lang="pl-PL" sz="1600" dirty="0"/>
              <a:t>.</a:t>
            </a:r>
          </a:p>
          <a:p>
            <a:r>
              <a:rPr lang="pl-PL" sz="1600" dirty="0"/>
              <a:t>Do subsydiarnego aktu oskarżenia należy dołączyć odpisy dla oskarżonych i dla prokuratora (</a:t>
            </a:r>
            <a:r>
              <a:rPr lang="pl-PL" sz="1600" dirty="0">
                <a:hlinkClick r:id="rId6"/>
              </a:rPr>
              <a:t>art. 55 § 1</a:t>
            </a:r>
            <a:r>
              <a:rPr lang="pl-PL" sz="1600" dirty="0"/>
              <a:t> zdanie pierwsze </a:t>
            </a:r>
            <a:r>
              <a:rPr lang="pl-PL" sz="1600" i="1" dirty="0"/>
              <a:t>in fine</a:t>
            </a:r>
            <a:r>
              <a:rPr lang="pl-PL" sz="1600" dirty="0"/>
              <a:t>). Braki formalne odnośnie do wymogów z </a:t>
            </a:r>
            <a:r>
              <a:rPr lang="pl-PL" sz="1600" dirty="0">
                <a:hlinkClick r:id="rId7"/>
              </a:rPr>
              <a:t>art. 332</a:t>
            </a:r>
            <a:r>
              <a:rPr lang="pl-PL" sz="1600" dirty="0"/>
              <a:t>, </a:t>
            </a:r>
            <a:r>
              <a:rPr lang="pl-PL" sz="1600" dirty="0">
                <a:hlinkClick r:id="rId9"/>
              </a:rPr>
              <a:t>333</a:t>
            </a:r>
            <a:r>
              <a:rPr lang="pl-PL" sz="1600" dirty="0"/>
              <a:t> oraz </a:t>
            </a:r>
            <a:r>
              <a:rPr lang="pl-PL" sz="1600" dirty="0">
                <a:hlinkClick r:id="rId6"/>
              </a:rPr>
              <a:t>55 § 1</a:t>
            </a:r>
            <a:r>
              <a:rPr lang="pl-PL" sz="1600" dirty="0"/>
              <a:t> i </a:t>
            </a:r>
            <a:r>
              <a:rPr lang="pl-PL" sz="1600" dirty="0">
                <a:hlinkClick r:id="rId10"/>
              </a:rPr>
              <a:t>2</a:t>
            </a:r>
            <a:r>
              <a:rPr lang="pl-PL" sz="1600" dirty="0"/>
              <a:t> uzupełnia się w trybie </a:t>
            </a:r>
            <a:r>
              <a:rPr lang="pl-PL" sz="1600" dirty="0">
                <a:hlinkClick r:id="rId11"/>
              </a:rPr>
              <a:t>art. 337 § 1</a:t>
            </a:r>
            <a:r>
              <a:rPr lang="pl-PL" sz="1600" dirty="0"/>
              <a:t> i </a:t>
            </a:r>
            <a:r>
              <a:rPr lang="pl-PL" sz="1600" dirty="0">
                <a:hlinkClick r:id="rId12"/>
              </a:rPr>
              <a:t>2</a:t>
            </a:r>
            <a:r>
              <a:rPr lang="pl-PL" sz="1600" dirty="0"/>
              <a:t> oraz </a:t>
            </a:r>
            <a:r>
              <a:rPr lang="pl-PL" sz="1600" dirty="0">
                <a:hlinkClick r:id="rId13"/>
              </a:rPr>
              <a:t>art. </a:t>
            </a:r>
            <a:r>
              <a:rPr lang="pl-PL" sz="1600" dirty="0" smtClean="0">
                <a:hlinkClick r:id="rId13"/>
              </a:rPr>
              <a:t>120</a:t>
            </a:r>
            <a:r>
              <a:rPr lang="pl-PL" sz="1600" dirty="0" smtClean="0"/>
              <a:t> (czyli na zasadach ogólnych)</a:t>
            </a:r>
          </a:p>
          <a:p>
            <a:endParaRPr lang="pl-PL" sz="1600" dirty="0"/>
          </a:p>
          <a:p>
            <a:pPr marL="0" indent="0">
              <a:buNone/>
            </a:pPr>
            <a:endParaRPr lang="pl-PL" sz="1600" dirty="0"/>
          </a:p>
        </p:txBody>
      </p:sp>
    </p:spTree>
    <p:extLst>
      <p:ext uri="{BB962C8B-B14F-4D97-AF65-F5344CB8AC3E}">
        <p14:creationId xmlns:p14="http://schemas.microsoft.com/office/powerpoint/2010/main" val="171199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Oskarżyciel prywatny</a:t>
            </a:r>
            <a:endParaRPr lang="pl-PL" dirty="0"/>
          </a:p>
        </p:txBody>
      </p:sp>
      <p:sp>
        <p:nvSpPr>
          <p:cNvPr id="3" name="Symbol zastępczy zawartości 2"/>
          <p:cNvSpPr>
            <a:spLocks noGrp="1"/>
          </p:cNvSpPr>
          <p:nvPr>
            <p:ph idx="1"/>
          </p:nvPr>
        </p:nvSpPr>
        <p:spPr>
          <a:xfrm>
            <a:off x="103032" y="1815921"/>
            <a:ext cx="12088968" cy="5042079"/>
          </a:xfrm>
        </p:spPr>
        <p:txBody>
          <a:bodyPr>
            <a:normAutofit fontScale="77500" lnSpcReduction="20000"/>
          </a:bodyPr>
          <a:lstStyle/>
          <a:p>
            <a:pPr>
              <a:buFont typeface="Wingdings" panose="05000000000000000000" pitchFamily="2" charset="2"/>
              <a:buChar char="Ø"/>
            </a:pPr>
            <a:r>
              <a:rPr lang="pl-PL" dirty="0"/>
              <a:t>Wytoczenie oskarżenia prywatnego następuje przez </a:t>
            </a:r>
            <a:r>
              <a:rPr lang="pl-PL" b="1" dirty="0">
                <a:solidFill>
                  <a:srgbClr val="00B050"/>
                </a:solidFill>
              </a:rPr>
              <a:t>złożenie prywatnego aktu oskarżenia w sądzie albo skargi na Policji </a:t>
            </a:r>
            <a:r>
              <a:rPr lang="pl-PL" dirty="0"/>
              <a:t>(</a:t>
            </a:r>
            <a:r>
              <a:rPr lang="pl-PL" dirty="0">
                <a:hlinkClick r:id="rId2"/>
              </a:rPr>
              <a:t>art. 487</a:t>
            </a:r>
            <a:r>
              <a:rPr lang="pl-PL" dirty="0"/>
              <a:t> i </a:t>
            </a:r>
            <a:r>
              <a:rPr lang="pl-PL" dirty="0">
                <a:hlinkClick r:id="rId3"/>
              </a:rPr>
              <a:t>488 § 1</a:t>
            </a:r>
            <a:r>
              <a:rPr lang="pl-PL" dirty="0" smtClean="0"/>
              <a:t>)</a:t>
            </a:r>
          </a:p>
          <a:p>
            <a:pPr>
              <a:buFont typeface="Wingdings" panose="05000000000000000000" pitchFamily="2" charset="2"/>
              <a:buChar char="Ø"/>
            </a:pPr>
            <a:r>
              <a:rPr lang="pl-PL" dirty="0"/>
              <a:t>Przy składaniu aktu oskarżenia lub oświadczenia o przyłączeniu się do procesu oskarżyciel powinien złożyć dowód wpłacenia do kasy sądu zryczałtowanej równowartości wydatków (</a:t>
            </a:r>
            <a:r>
              <a:rPr lang="pl-PL" dirty="0">
                <a:hlinkClick r:id="rId4"/>
              </a:rPr>
              <a:t>art. 621 § 1</a:t>
            </a:r>
            <a:r>
              <a:rPr lang="pl-PL" dirty="0"/>
              <a:t>)</a:t>
            </a:r>
            <a:endParaRPr lang="pl-PL" dirty="0" smtClean="0"/>
          </a:p>
          <a:p>
            <a:pPr>
              <a:buFont typeface="Wingdings" panose="05000000000000000000" pitchFamily="2" charset="2"/>
              <a:buChar char="Ø"/>
            </a:pPr>
            <a:r>
              <a:rPr lang="pl-PL" dirty="0"/>
              <a:t>Jeżeli tym samym czynem został pokrzywdzony także inny podmiot, może on </a:t>
            </a:r>
            <a:r>
              <a:rPr lang="pl-PL" b="1" dirty="0"/>
              <a:t>do rozpoczęcia przewodu sądowego na rozprawie głównej przyłączyć się do toczącego się postępowania</a:t>
            </a:r>
            <a:r>
              <a:rPr lang="pl-PL" dirty="0"/>
              <a:t> </a:t>
            </a:r>
            <a:r>
              <a:rPr lang="pl-PL" dirty="0" smtClean="0"/>
              <a:t>( art.</a:t>
            </a:r>
            <a:r>
              <a:rPr lang="pl-PL" dirty="0" smtClean="0">
                <a:hlinkClick r:id="rId5"/>
              </a:rPr>
              <a:t> 59 § </a:t>
            </a:r>
            <a:r>
              <a:rPr lang="pl-PL" dirty="0">
                <a:hlinkClick r:id="rId5"/>
              </a:rPr>
              <a:t>2</a:t>
            </a:r>
            <a:r>
              <a:rPr lang="pl-PL" dirty="0"/>
              <a:t>). Oświadczenie o przyłączeniu się do postępowania pokrzywdzony składa na piśmie lub ustnie do protokołu (</a:t>
            </a:r>
            <a:r>
              <a:rPr lang="pl-PL" dirty="0">
                <a:hlinkClick r:id="rId6"/>
              </a:rPr>
              <a:t>art. 116</a:t>
            </a:r>
            <a:r>
              <a:rPr lang="pl-PL" dirty="0"/>
              <a:t>). Oznacza to, że wprawdzie każdy z pokrzywdzonych ma prawo do złożenia skargi, jednakże w razie wniesienia aktu oskarżenia przez jednego z nich, pozostali mogą jedynie przyłączyć się do tego postępowania. Nie jest więc dopuszczalny odrębny proces ze względu na ujemną przesłankę procesową - zawisłość sprawy (</a:t>
            </a:r>
            <a:r>
              <a:rPr lang="pl-PL" dirty="0">
                <a:hlinkClick r:id="rId7"/>
              </a:rPr>
              <a:t>art. 17 § 1 pkt 7</a:t>
            </a:r>
            <a:r>
              <a:rPr lang="pl-PL" dirty="0" smtClean="0"/>
              <a:t>)</a:t>
            </a:r>
          </a:p>
          <a:p>
            <a:pPr>
              <a:buFont typeface="Wingdings" panose="05000000000000000000" pitchFamily="2" charset="2"/>
              <a:buChar char="Ø"/>
            </a:pPr>
            <a:r>
              <a:rPr lang="pl-PL" dirty="0"/>
              <a:t>Kodeks postępowania karnego przewiduje </a:t>
            </a:r>
            <a:r>
              <a:rPr lang="pl-PL" b="1" dirty="0">
                <a:solidFill>
                  <a:srgbClr val="00B050"/>
                </a:solidFill>
              </a:rPr>
              <a:t>instytucję oskarżenia wzajemnego</a:t>
            </a:r>
            <a:r>
              <a:rPr lang="pl-PL" dirty="0"/>
              <a:t>, statuując w </a:t>
            </a:r>
            <a:r>
              <a:rPr lang="pl-PL" dirty="0">
                <a:hlinkClick r:id="rId8"/>
              </a:rPr>
              <a:t>art. 497 § 1</a:t>
            </a:r>
            <a:r>
              <a:rPr lang="pl-PL" dirty="0"/>
              <a:t>, że oskarżony może aż do rozpoczęcia przewodu sądowego na rozprawie głównej wnieść przeciwko oskarżycielowi prywatnemu akt oskarżenia o czyn prywatnoskargowy pozostający w związku z czynem zarzucanym przez niego </a:t>
            </a:r>
            <a:r>
              <a:rPr lang="pl-PL" dirty="0" smtClean="0"/>
              <a:t>oskarżonemu. Sąd </a:t>
            </a:r>
            <a:r>
              <a:rPr lang="pl-PL" dirty="0"/>
              <a:t>w takiej sytuacji rozpoznaje obie sprawy łącznie. Mamy więc tu do czynienia z połączeniem roli oskarżyciela prywatnego i oskarżonego, przy czym obaj oskarżyciele korzystają z uprawnień </a:t>
            </a:r>
            <a:r>
              <a:rPr lang="pl-PL" dirty="0" smtClean="0"/>
              <a:t>oskarżonego</a:t>
            </a:r>
          </a:p>
          <a:p>
            <a:pPr>
              <a:buFont typeface="Wingdings" panose="05000000000000000000" pitchFamily="2" charset="2"/>
              <a:buChar char="Ø"/>
            </a:pPr>
            <a:r>
              <a:rPr lang="pl-PL" dirty="0"/>
              <a:t>Ustawa przewiduje ingerencję prokuratora w sprawy o przestępstwa ścigane z oskarżenia prywatnego, "jeżeli wymaga tego interes społeczny„ </a:t>
            </a:r>
            <a:r>
              <a:rPr lang="pl-PL" dirty="0" smtClean="0"/>
              <a:t>i określa </a:t>
            </a:r>
            <a:r>
              <a:rPr lang="pl-PL" b="1" dirty="0">
                <a:solidFill>
                  <a:srgbClr val="0070C0"/>
                </a:solidFill>
              </a:rPr>
              <a:t>dwie formy ingerencji prokuratora</a:t>
            </a:r>
            <a:r>
              <a:rPr lang="pl-PL" dirty="0"/>
              <a:t>: </a:t>
            </a:r>
            <a:r>
              <a:rPr lang="pl-PL" b="1" dirty="0"/>
              <a:t>wszczęcie postępowania o czyn prywatnoskargowy oraz wstąpienie do postępowania już </a:t>
            </a:r>
            <a:r>
              <a:rPr lang="pl-PL" b="1" dirty="0" smtClean="0"/>
              <a:t>wszczętego (</a:t>
            </a:r>
            <a:r>
              <a:rPr lang="pl-PL" dirty="0">
                <a:hlinkClick r:id="rId9"/>
              </a:rPr>
              <a:t>art. 60 § </a:t>
            </a:r>
            <a:r>
              <a:rPr lang="pl-PL" dirty="0" smtClean="0">
                <a:hlinkClick r:id="rId9"/>
              </a:rPr>
              <a:t>1</a:t>
            </a:r>
            <a:r>
              <a:rPr lang="pl-PL" dirty="0"/>
              <a:t>). Zarówno wszczęcie postępowania przez prokuratora, jak i wstąpienie do postępowania już wszczętego powoduje, że od tego momentu postępowanie toczy się z oskarżenia publicznego (</a:t>
            </a:r>
            <a:r>
              <a:rPr lang="pl-PL" dirty="0">
                <a:hlinkClick r:id="rId10"/>
              </a:rPr>
              <a:t>art. 60 § 2</a:t>
            </a:r>
            <a:r>
              <a:rPr lang="pl-PL" dirty="0"/>
              <a:t> </a:t>
            </a:r>
            <a:r>
              <a:rPr lang="pl-PL" i="1" dirty="0"/>
              <a:t>in </a:t>
            </a:r>
            <a:r>
              <a:rPr lang="pl-PL" i="1" dirty="0" err="1"/>
              <a:t>princ</a:t>
            </a:r>
            <a:r>
              <a:rPr lang="pl-PL" i="1" dirty="0"/>
              <a:t>.</a:t>
            </a:r>
            <a:r>
              <a:rPr lang="pl-PL" dirty="0"/>
              <a:t>). </a:t>
            </a:r>
            <a:endParaRPr lang="pl-PL" dirty="0" smtClean="0"/>
          </a:p>
          <a:p>
            <a:pPr>
              <a:buFont typeface="Wingdings" panose="05000000000000000000" pitchFamily="2" charset="2"/>
              <a:buChar char="Ø"/>
            </a:pPr>
            <a:r>
              <a:rPr lang="pl-PL" dirty="0" smtClean="0"/>
              <a:t>Jeżeli </a:t>
            </a:r>
            <a:r>
              <a:rPr lang="pl-PL" dirty="0"/>
              <a:t>prokurator wszczął postępowanie, to pokrzywdzony może wziąć udział w postępowaniu sądowym </a:t>
            </a:r>
            <a:r>
              <a:rPr lang="pl-PL" dirty="0">
                <a:solidFill>
                  <a:srgbClr val="0070C0"/>
                </a:solidFill>
              </a:rPr>
              <a:t>w charakterze oskarżyciela posiłkowego (</a:t>
            </a:r>
            <a:r>
              <a:rPr lang="pl-PL" dirty="0">
                <a:hlinkClick r:id="rId11"/>
              </a:rPr>
              <a:t>art. 54</a:t>
            </a:r>
            <a:r>
              <a:rPr lang="pl-PL" dirty="0"/>
              <a:t>, </a:t>
            </a:r>
            <a:r>
              <a:rPr lang="pl-PL" dirty="0">
                <a:hlinkClick r:id="rId12"/>
              </a:rPr>
              <a:t>art. 55 § 3</a:t>
            </a:r>
            <a:r>
              <a:rPr lang="pl-PL" dirty="0"/>
              <a:t> i </a:t>
            </a:r>
            <a:r>
              <a:rPr lang="pl-PL" dirty="0">
                <a:hlinkClick r:id="rId13"/>
              </a:rPr>
              <a:t>art. 58</a:t>
            </a:r>
            <a:r>
              <a:rPr lang="pl-PL" dirty="0"/>
              <a:t> w zw. z </a:t>
            </a:r>
            <a:r>
              <a:rPr lang="pl-PL" dirty="0">
                <a:hlinkClick r:id="rId10"/>
              </a:rPr>
              <a:t>art. 60 § 2</a:t>
            </a:r>
            <a:r>
              <a:rPr lang="pl-PL" dirty="0"/>
              <a:t> </a:t>
            </a:r>
            <a:r>
              <a:rPr lang="pl-PL" i="1" dirty="0"/>
              <a:t>in fine</a:t>
            </a:r>
            <a:r>
              <a:rPr lang="pl-PL" dirty="0"/>
              <a:t>). </a:t>
            </a:r>
            <a:endParaRPr lang="pl-PL" dirty="0" smtClean="0"/>
          </a:p>
          <a:p>
            <a:pPr>
              <a:buFont typeface="Wingdings" panose="05000000000000000000" pitchFamily="2" charset="2"/>
              <a:buChar char="Ø"/>
            </a:pPr>
            <a:r>
              <a:rPr lang="pl-PL" dirty="0" smtClean="0"/>
              <a:t>Natomiast </a:t>
            </a:r>
            <a:r>
              <a:rPr lang="pl-PL" dirty="0"/>
              <a:t>w razie wstąpienia prokuratora do już wszczętego postępowania, pokrzywdzony </a:t>
            </a:r>
            <a:r>
              <a:rPr lang="pl-PL" i="1" dirty="0">
                <a:solidFill>
                  <a:srgbClr val="0070C0"/>
                </a:solidFill>
              </a:rPr>
              <a:t>ex lege </a:t>
            </a:r>
            <a:r>
              <a:rPr lang="pl-PL" dirty="0">
                <a:solidFill>
                  <a:srgbClr val="0070C0"/>
                </a:solidFill>
              </a:rPr>
              <a:t>zmienia swoją pozycję procesową z oskarżyciela prywatnego na posiłkowego</a:t>
            </a:r>
            <a:r>
              <a:rPr lang="pl-PL" dirty="0"/>
              <a:t> (</a:t>
            </a:r>
            <a:r>
              <a:rPr lang="pl-PL" dirty="0">
                <a:hlinkClick r:id="rId10"/>
              </a:rPr>
              <a:t>art. 60 § 2</a:t>
            </a:r>
            <a:r>
              <a:rPr lang="pl-PL" dirty="0"/>
              <a:t> zdanie pierwsze); powraca natomiast do praw oskarżyciela prywatnego, jeżeli prokurator odstąpił od oskarżenia (</a:t>
            </a:r>
            <a:r>
              <a:rPr lang="pl-PL" dirty="0">
                <a:hlinkClick r:id="rId14"/>
              </a:rPr>
              <a:t>art. 60 § 3</a:t>
            </a:r>
            <a:r>
              <a:rPr lang="pl-PL" dirty="0"/>
              <a:t>). </a:t>
            </a:r>
            <a:r>
              <a:rPr lang="pl-PL" dirty="0" smtClean="0"/>
              <a:t>Inne </a:t>
            </a:r>
            <a:r>
              <a:rPr lang="pl-PL" dirty="0"/>
              <a:t>uprawnienia służą pokrzywdzonemu, który nie wniósł oskarżenia. Może on w terminie </a:t>
            </a:r>
            <a:r>
              <a:rPr lang="pl-PL" dirty="0" smtClean="0"/>
              <a:t>zawitym14 </a:t>
            </a:r>
            <a:r>
              <a:rPr lang="pl-PL" dirty="0"/>
              <a:t>dni od daty powiadomienia go o odstąpieniu prokuratora od oskarżenia złożyć akt oskarżenia lub oświadczenie, że podtrzymuje wniesione przez prokuratora oskarżenie jako oskarżenie prywatne. Brak oświadczenia powoduje, że sąd </a:t>
            </a:r>
            <a:r>
              <a:rPr lang="pl-PL" dirty="0" smtClean="0"/>
              <a:t>lub referendarz sądowy umarza </a:t>
            </a:r>
            <a:r>
              <a:rPr lang="pl-PL" dirty="0"/>
              <a:t>postępowanie (</a:t>
            </a:r>
            <a:r>
              <a:rPr lang="pl-PL" dirty="0">
                <a:hlinkClick r:id="rId15"/>
              </a:rPr>
              <a:t>art. 60 § 4</a:t>
            </a:r>
            <a:r>
              <a:rPr lang="pl-PL" dirty="0"/>
              <a:t>). </a:t>
            </a:r>
            <a:endParaRPr lang="pl-PL" b="1" dirty="0"/>
          </a:p>
          <a:p>
            <a:pPr marL="0" indent="0">
              <a:buNone/>
            </a:pPr>
            <a:endParaRPr lang="pl-PL" dirty="0"/>
          </a:p>
        </p:txBody>
      </p:sp>
    </p:spTree>
    <p:extLst>
      <p:ext uri="{BB962C8B-B14F-4D97-AF65-F5344CB8AC3E}">
        <p14:creationId xmlns:p14="http://schemas.microsoft.com/office/powerpoint/2010/main" val="3709988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370877715"/>
              </p:ext>
            </p:extLst>
          </p:nvPr>
        </p:nvGraphicFramePr>
        <p:xfrm>
          <a:off x="0" y="0"/>
          <a:ext cx="12191999" cy="6868867"/>
        </p:xfrm>
        <a:graphic>
          <a:graphicData uri="http://schemas.openxmlformats.org/drawingml/2006/table">
            <a:tbl>
              <a:tblPr firstRow="1" bandRow="1">
                <a:tableStyleId>{7DF18680-E054-41AD-8BC1-D1AEF772440D}</a:tableStyleId>
              </a:tblPr>
              <a:tblGrid>
                <a:gridCol w="1351402"/>
                <a:gridCol w="10840597"/>
              </a:tblGrid>
              <a:tr h="304800">
                <a:tc gridSpan="2">
                  <a:txBody>
                    <a:bodyPr/>
                    <a:lstStyle/>
                    <a:p>
                      <a:pPr algn="ctr"/>
                      <a:r>
                        <a:rPr lang="pl-PL" sz="1600" dirty="0" smtClean="0"/>
                        <a:t>Skutki procesowe odstąpienia</a:t>
                      </a:r>
                      <a:r>
                        <a:rPr lang="pl-PL" sz="1600" baseline="0" dirty="0" smtClean="0"/>
                        <a:t> od oskarżenia</a:t>
                      </a:r>
                      <a:endParaRPr lang="pl-PL" sz="1600" dirty="0"/>
                    </a:p>
                  </a:txBody>
                  <a:tcPr/>
                </a:tc>
                <a:tc hMerge="1">
                  <a:txBody>
                    <a:bodyPr/>
                    <a:lstStyle/>
                    <a:p>
                      <a:endParaRPr lang="pl-PL" dirty="0"/>
                    </a:p>
                  </a:txBody>
                  <a:tcPr/>
                </a:tc>
              </a:tr>
              <a:tr h="3762749">
                <a:tc>
                  <a:txBody>
                    <a:bodyPr/>
                    <a:lstStyle/>
                    <a:p>
                      <a:r>
                        <a:rPr lang="pl-PL" sz="1600" b="1" dirty="0" smtClean="0"/>
                        <a:t>Oskarżyciel publiczny</a:t>
                      </a:r>
                      <a:endParaRPr lang="pl-PL" sz="1600" b="1" dirty="0"/>
                    </a:p>
                  </a:txBody>
                  <a:tcPr/>
                </a:tc>
                <a:tc>
                  <a:txBody>
                    <a:bodyPr/>
                    <a:lstStyle/>
                    <a:p>
                      <a:r>
                        <a:rPr lang="pl-PL" sz="1600" dirty="0" smtClean="0"/>
                        <a:t>Art. 14 § 2</a:t>
                      </a:r>
                      <a:r>
                        <a:rPr lang="pl-PL" sz="1600" baseline="0" dirty="0" smtClean="0"/>
                        <a:t> </a:t>
                      </a:r>
                      <a:r>
                        <a:rPr lang="pl-PL" sz="1600" dirty="0" smtClean="0"/>
                        <a:t>Oskarżyciel publiczny może </a:t>
                      </a:r>
                      <a:r>
                        <a:rPr lang="pl-PL" sz="1600" b="1" u="sng" dirty="0" smtClean="0"/>
                        <a:t>cofnąć akt oskarżenia </a:t>
                      </a:r>
                      <a:r>
                        <a:rPr lang="pl-PL" sz="1600" dirty="0" smtClean="0">
                          <a:solidFill>
                            <a:srgbClr val="0070C0"/>
                          </a:solidFill>
                        </a:rPr>
                        <a:t>do czasu rozpoczęcia przewodu sądowego na pierwszej rozprawie głównej</a:t>
                      </a:r>
                      <a:r>
                        <a:rPr lang="pl-PL" sz="1600" dirty="0" smtClean="0"/>
                        <a:t>. </a:t>
                      </a:r>
                      <a:r>
                        <a:rPr lang="pl-PL" sz="1600" dirty="0" smtClean="0">
                          <a:solidFill>
                            <a:srgbClr val="00B050"/>
                          </a:solidFill>
                        </a:rPr>
                        <a:t>W toku przewodu sądowego przed sądem pierwszej instancji </a:t>
                      </a:r>
                      <a:r>
                        <a:rPr lang="pl-PL" sz="1600" dirty="0" smtClean="0"/>
                        <a:t>cofnięcie aktu oskarżenia dopuszczalne jest jedynie </a:t>
                      </a:r>
                      <a:r>
                        <a:rPr lang="pl-PL" sz="1600" dirty="0" smtClean="0">
                          <a:solidFill>
                            <a:srgbClr val="FF0000"/>
                          </a:solidFill>
                        </a:rPr>
                        <a:t>za zgodą oskarżonego</a:t>
                      </a:r>
                      <a:r>
                        <a:rPr lang="pl-PL" sz="1600" dirty="0" smtClean="0"/>
                        <a:t>. Ponowne wniesienie aktu oskarżenia przeciwko tej samej osobie o ten sam</a:t>
                      </a:r>
                      <a:r>
                        <a:rPr lang="pl-PL" sz="1600" baseline="0" dirty="0" smtClean="0"/>
                        <a:t> </a:t>
                      </a:r>
                      <a:r>
                        <a:rPr lang="pl-PL" sz="1600" dirty="0" smtClean="0"/>
                        <a:t>czyn jest niedopuszczalne.</a:t>
                      </a:r>
                    </a:p>
                    <a:p>
                      <a:r>
                        <a:rPr lang="pl-PL" sz="1600" dirty="0" smtClean="0"/>
                        <a:t>Cofnięcie oznacza zaistnienie braku skargi uprawnionego oskarżyciela i zmuszało sąd do umorzenia postępowania (art. 17 § 1</a:t>
                      </a:r>
                      <a:r>
                        <a:rPr lang="pl-PL" sz="1600" baseline="0" dirty="0" smtClean="0"/>
                        <a:t> pkt 9).</a:t>
                      </a:r>
                    </a:p>
                    <a:p>
                      <a:pPr marL="285750" indent="-285750">
                        <a:buFont typeface="Wingdings" panose="05000000000000000000" pitchFamily="2" charset="2"/>
                        <a:buChar char="Ø"/>
                      </a:pPr>
                      <a:r>
                        <a:rPr lang="pl-PL" sz="1600" dirty="0" smtClean="0"/>
                        <a:t>Jednakże </a:t>
                      </a:r>
                      <a:r>
                        <a:rPr lang="pl-PL" sz="1600" dirty="0" smtClean="0">
                          <a:hlinkClick r:id="rId2"/>
                        </a:rPr>
                        <a:t>art. 54 § 2</a:t>
                      </a:r>
                      <a:r>
                        <a:rPr lang="pl-PL" sz="1600" dirty="0" smtClean="0"/>
                        <a:t> zastrzega się, że cofnięcie takie nie pozbawia uprawnień oskarżyciela posiłkowego, jeżeli takowy występuje już w procesie, a gdy go brak, to i tak pokrzywdzony może przystąpić do procesu w tej roli w terminie 14 dni od powiadomienia go o cofnięciu aktu oskarżenia przez oskarżyciela publicznego, podtrzymując to oskarżenie.</a:t>
                      </a:r>
                    </a:p>
                    <a:p>
                      <a:pPr marL="285750" indent="-285750">
                        <a:buFont typeface="Wingdings" panose="05000000000000000000" pitchFamily="2" charset="2"/>
                        <a:buChar char="Ø"/>
                      </a:pPr>
                      <a:r>
                        <a:rPr lang="pl-PL" sz="1600" dirty="0" smtClean="0"/>
                        <a:t>Jeżeli prokurator, który wstąpił do postępowania</a:t>
                      </a:r>
                      <a:r>
                        <a:rPr lang="pl-PL" sz="1600" baseline="0" dirty="0" smtClean="0"/>
                        <a:t> w sprawie o przestępstwo ścigane z oskarżenia prywatnego od oskarżenia</a:t>
                      </a:r>
                      <a:r>
                        <a:rPr lang="pl-PL" sz="1600" dirty="0" smtClean="0"/>
                        <a:t> odstąpił potem od oskarżenia, pokrzywdzony powraca w dalszym postępowaniu do praw oskarżyciela prywatnego.</a:t>
                      </a:r>
                      <a:r>
                        <a:rPr lang="pl-PL" sz="1600" baseline="0" dirty="0" smtClean="0"/>
                        <a:t> Natomiast p</a:t>
                      </a:r>
                      <a:r>
                        <a:rPr lang="pl-PL" sz="1600" dirty="0" smtClean="0"/>
                        <a:t>okrzywdzony, który nie wniósł oskarżenia, może w terminie zawitym 14 dni od daty powiadomienia go o odstąpieniu prokuratora od oskarżenia złożyć akt oskarżenia lub oświadczenie, że podtrzymuje oskarżenie jako prywatne, a jeżeli takiego oświadczenia nie złoży, sąd lub referendarz sądowy umarza postępowanie (art. 60 § 3 i 4)</a:t>
                      </a:r>
                    </a:p>
                  </a:txBody>
                  <a:tcPr/>
                </a:tc>
              </a:tr>
              <a:tr h="621235">
                <a:tc>
                  <a:txBody>
                    <a:bodyPr/>
                    <a:lstStyle/>
                    <a:p>
                      <a:r>
                        <a:rPr lang="pl-PL" sz="1600" b="1" dirty="0" smtClean="0"/>
                        <a:t>Oskarżyciel</a:t>
                      </a:r>
                      <a:r>
                        <a:rPr lang="pl-PL" sz="1600" b="1" baseline="0" dirty="0" smtClean="0"/>
                        <a:t> posiłkowy uboczny</a:t>
                      </a:r>
                      <a:endParaRPr lang="pl-PL" sz="1600" b="1" dirty="0"/>
                    </a:p>
                  </a:txBody>
                  <a:tcPr/>
                </a:tc>
                <a:tc>
                  <a:txBody>
                    <a:bodyPr/>
                    <a:lstStyle/>
                    <a:p>
                      <a:r>
                        <a:rPr lang="pl-PL" sz="1600" dirty="0" smtClean="0"/>
                        <a:t>odstąpienie nie wpływa na tok procesu, a on sam traci możliwość ponownego przyłączenia się do postępowania (</a:t>
                      </a:r>
                      <a:r>
                        <a:rPr lang="pl-PL" sz="1600" dirty="0" smtClean="0">
                          <a:hlinkClick r:id="rId3"/>
                        </a:rPr>
                        <a:t>art. 57 § 1</a:t>
                      </a:r>
                      <a:r>
                        <a:rPr lang="pl-PL" sz="1600" dirty="0" smtClean="0"/>
                        <a:t>)</a:t>
                      </a:r>
                      <a:endParaRPr lang="pl-PL" sz="1600" dirty="0"/>
                    </a:p>
                  </a:txBody>
                  <a:tcPr/>
                </a:tc>
              </a:tr>
              <a:tr h="1067492">
                <a:tc>
                  <a:txBody>
                    <a:bodyPr/>
                    <a:lstStyle/>
                    <a:p>
                      <a:r>
                        <a:rPr lang="pl-PL" sz="1600" b="1" dirty="0" smtClean="0"/>
                        <a:t>Oskarżyciel posiłkowy</a:t>
                      </a:r>
                      <a:r>
                        <a:rPr lang="pl-PL" sz="1600" b="1" baseline="0" dirty="0" smtClean="0"/>
                        <a:t> subsydiarny</a:t>
                      </a:r>
                      <a:endParaRPr lang="pl-PL" sz="1600" b="1" dirty="0"/>
                    </a:p>
                  </a:txBody>
                  <a:tcPr/>
                </a:tc>
                <a:tc>
                  <a:txBody>
                    <a:bodyPr/>
                    <a:lstStyle/>
                    <a:p>
                      <a:r>
                        <a:rPr lang="pl-PL" sz="1600" dirty="0" smtClean="0"/>
                        <a:t>odstąpienie wiąże sąd, ale pod warunkiem "zawieszającym". Sąd przed którym sprawa się toczy, jest bowiem wówczas zobowiązany zawiadomić prokuratora o odstąpieniu i dopiero nieprzystąpienie prokuratora do postępowania w terminie 14 dni od doręczenia mu tego zawiadomienia powoduje umorzenie procesu z powodu braku skargi uprawnionego oskarżyciela (</a:t>
                      </a:r>
                      <a:r>
                        <a:rPr lang="pl-PL" sz="1600" dirty="0" smtClean="0">
                          <a:hlinkClick r:id="rId4"/>
                        </a:rPr>
                        <a:t>art. 57 § 2</a:t>
                      </a:r>
                      <a:r>
                        <a:rPr lang="pl-PL" sz="1600" dirty="0" smtClean="0"/>
                        <a:t>)</a:t>
                      </a:r>
                      <a:endParaRPr lang="pl-PL" sz="1600" dirty="0"/>
                    </a:p>
                  </a:txBody>
                  <a:tcPr/>
                </a:tc>
              </a:tr>
              <a:tr h="880386">
                <a:tc>
                  <a:txBody>
                    <a:bodyPr/>
                    <a:lstStyle/>
                    <a:p>
                      <a:r>
                        <a:rPr lang="pl-PL" sz="1600" b="1" dirty="0" smtClean="0"/>
                        <a:t>Oskarżyciel prywatny</a:t>
                      </a:r>
                      <a:endParaRPr lang="pl-PL" sz="1600" b="1" dirty="0"/>
                    </a:p>
                  </a:txBody>
                  <a:tcPr/>
                </a:tc>
                <a:tc>
                  <a:txBody>
                    <a:bodyPr/>
                    <a:lstStyle/>
                    <a:p>
                      <a:r>
                        <a:rPr lang="pl-PL" sz="1600" dirty="0" smtClean="0"/>
                        <a:t>Sąd umarza postępowanie, w tym także wówczas, gdy odstąpienie ma ono charakter dorozumiany (</a:t>
                      </a:r>
                      <a:r>
                        <a:rPr lang="pl-PL" sz="1600" dirty="0" smtClean="0">
                          <a:hlinkClick r:id="rId5"/>
                        </a:rPr>
                        <a:t>art. 491 § 1</a:t>
                      </a:r>
                      <a:r>
                        <a:rPr lang="pl-PL" sz="1600" dirty="0" smtClean="0"/>
                        <a:t> i </a:t>
                      </a:r>
                      <a:r>
                        <a:rPr lang="pl-PL" sz="1600" dirty="0" smtClean="0">
                          <a:hlinkClick r:id="rId6"/>
                        </a:rPr>
                        <a:t>art. 496 § 3</a:t>
                      </a:r>
                      <a:r>
                        <a:rPr lang="pl-PL" sz="1600" dirty="0" smtClean="0"/>
                        <a:t>), ale w sytuacji, gdy odstąpienie następuje po rozpoczęciu przewodu sądowego na pierwszej rozprawie głównej, to umorzenie postępowania</a:t>
                      </a:r>
                      <a:r>
                        <a:rPr lang="pl-PL" sz="1600" baseline="0" dirty="0" smtClean="0"/>
                        <a:t> wymaga zgody oskarżonego </a:t>
                      </a:r>
                      <a:r>
                        <a:rPr lang="da-DK" sz="1600" dirty="0" smtClean="0"/>
                        <a:t>(</a:t>
                      </a:r>
                      <a:r>
                        <a:rPr lang="da-DK" sz="1600" dirty="0" smtClean="0">
                          <a:hlinkClick r:id="rId7"/>
                        </a:rPr>
                        <a:t>art. 496 § 1</a:t>
                      </a:r>
                      <a:r>
                        <a:rPr lang="da-DK" sz="1600" dirty="0" smtClean="0"/>
                        <a:t> i </a:t>
                      </a:r>
                      <a:r>
                        <a:rPr lang="da-DK" sz="1600" dirty="0" smtClean="0">
                          <a:hlinkClick r:id="rId8"/>
                        </a:rPr>
                        <a:t>2</a:t>
                      </a:r>
                      <a:r>
                        <a:rPr lang="da-DK" sz="1600" dirty="0" smtClean="0"/>
                        <a:t>)</a:t>
                      </a:r>
                      <a:endParaRPr lang="pl-PL" sz="1600" dirty="0"/>
                    </a:p>
                  </a:txBody>
                  <a:tcPr/>
                </a:tc>
              </a:tr>
            </a:tbl>
          </a:graphicData>
        </a:graphic>
      </p:graphicFrame>
    </p:spTree>
    <p:extLst>
      <p:ext uri="{BB962C8B-B14F-4D97-AF65-F5344CB8AC3E}">
        <p14:creationId xmlns:p14="http://schemas.microsoft.com/office/powerpoint/2010/main" val="3917768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Oskarżony</a:t>
            </a:r>
            <a:r>
              <a:rPr lang="pl-PL" dirty="0"/>
              <a:t>, podejrzany, osoba podejrzana. </a:t>
            </a:r>
          </a:p>
        </p:txBody>
      </p:sp>
      <p:sp>
        <p:nvSpPr>
          <p:cNvPr id="3" name="Symbol zastępczy zawartości 2"/>
          <p:cNvSpPr>
            <a:spLocks noGrp="1"/>
          </p:cNvSpPr>
          <p:nvPr>
            <p:ph idx="1"/>
          </p:nvPr>
        </p:nvSpPr>
        <p:spPr>
          <a:xfrm>
            <a:off x="581192" y="2180496"/>
            <a:ext cx="11029615" cy="4555155"/>
          </a:xfrm>
        </p:spPr>
        <p:txBody>
          <a:bodyPr>
            <a:normAutofit fontScale="85000" lnSpcReduction="10000"/>
          </a:bodyPr>
          <a:lstStyle/>
          <a:p>
            <a:pPr marL="0" indent="0">
              <a:buNone/>
            </a:pPr>
            <a:endParaRPr lang="pl-PL" dirty="0"/>
          </a:p>
          <a:p>
            <a:pPr marL="0" indent="0">
              <a:buNone/>
            </a:pPr>
            <a:r>
              <a:rPr lang="pl-PL" dirty="0"/>
              <a:t>Art. </a:t>
            </a:r>
            <a:r>
              <a:rPr lang="pl-PL" dirty="0" smtClean="0"/>
              <a:t>71</a:t>
            </a:r>
            <a:r>
              <a:rPr lang="pl-PL" dirty="0"/>
              <a:t> </a:t>
            </a:r>
            <a:r>
              <a:rPr lang="pl-PL" dirty="0" smtClean="0"/>
              <a:t>§ </a:t>
            </a:r>
            <a:r>
              <a:rPr lang="pl-PL" dirty="0"/>
              <a:t>1. Za </a:t>
            </a:r>
            <a:r>
              <a:rPr lang="pl-PL" b="1" dirty="0">
                <a:solidFill>
                  <a:srgbClr val="0070C0"/>
                </a:solidFill>
              </a:rPr>
              <a:t>podejrzanego</a:t>
            </a:r>
            <a:r>
              <a:rPr lang="pl-PL" dirty="0"/>
              <a:t> uważa się osobę, co do której wydano postanowienie o przedstawieniu zarzutów albo której bez wydania takiego postanowienia postawiono zarzut w związku z przystąpieniem do przesłuchania w charakterze podejrzanego.</a:t>
            </a:r>
          </a:p>
          <a:p>
            <a:pPr marL="0" indent="0">
              <a:buNone/>
            </a:pPr>
            <a:r>
              <a:rPr lang="pl-PL" dirty="0"/>
              <a:t>§ 2. Za </a:t>
            </a:r>
            <a:r>
              <a:rPr lang="pl-PL" b="1" dirty="0">
                <a:solidFill>
                  <a:srgbClr val="0070C0"/>
                </a:solidFill>
              </a:rPr>
              <a:t>oskarżonego</a:t>
            </a:r>
            <a:r>
              <a:rPr lang="pl-PL" dirty="0"/>
              <a:t> uważa się osobę, przeciwko której wniesiono oskarżenie do sądu, a także osobę, co do której prokurator złożył wniosek o warunkowe umorzenie postępowania.</a:t>
            </a:r>
          </a:p>
          <a:p>
            <a:pPr marL="0" indent="0">
              <a:buNone/>
            </a:pPr>
            <a:r>
              <a:rPr lang="pl-PL" dirty="0"/>
              <a:t>§ 3. Jeżeli kodeks niniejszy używa w znaczeniu ogólnym określenia "oskarżony", odpowiednie przepisy mają zastosowanie także do podejrzanego</a:t>
            </a:r>
            <a:r>
              <a:rPr lang="pl-PL" dirty="0" smtClean="0"/>
              <a:t>.</a:t>
            </a:r>
          </a:p>
          <a:p>
            <a:pPr marL="0" indent="0">
              <a:buNone/>
            </a:pPr>
            <a:r>
              <a:rPr lang="pl-PL" dirty="0"/>
              <a:t>Przepis definiuje pojęcia podejrzanego (§ 1) i oskarżonego w wąskim (§ 2) i szerokim (§ 3) </a:t>
            </a:r>
            <a:r>
              <a:rPr lang="pl-PL" dirty="0" smtClean="0"/>
              <a:t>znaczeniu.</a:t>
            </a:r>
          </a:p>
          <a:p>
            <a:pPr marL="0" indent="0">
              <a:buNone/>
            </a:pPr>
            <a:r>
              <a:rPr lang="pl-PL" b="1" dirty="0" smtClean="0">
                <a:solidFill>
                  <a:srgbClr val="FF0000"/>
                </a:solidFill>
              </a:rPr>
              <a:t>WAŻNE!</a:t>
            </a:r>
          </a:p>
          <a:p>
            <a:pPr marL="0" indent="0">
              <a:buNone/>
            </a:pPr>
            <a:r>
              <a:rPr lang="pl-PL" dirty="0" smtClean="0"/>
              <a:t>Podejrzanego </a:t>
            </a:r>
            <a:r>
              <a:rPr lang="pl-PL" dirty="0"/>
              <a:t>w rozumieniu art. 71 § 1 nie należy identyfikować z pojęciem </a:t>
            </a:r>
            <a:r>
              <a:rPr lang="pl-PL" b="1" dirty="0">
                <a:solidFill>
                  <a:srgbClr val="0070C0"/>
                </a:solidFill>
              </a:rPr>
              <a:t>osoby podejrzanej</a:t>
            </a:r>
            <a:r>
              <a:rPr lang="pl-PL" dirty="0"/>
              <a:t>, którym posługuje się niekiedy kodeks postępowania karnego, np. w art. 74 § 3, art. 237 § 4, art. 244 § 1 czy też art. 308 § 2. Określa się ją jako osobę, wobec której istnieje przypuszczenie, że popełniła przestępstwo, lecz nie postawiono jej w procesowy stan podejrzanego, i wobec której mogą być podejmowane wyraźnie przewidziane w ustawie czynności procesowe, np. można pobrać krew, włosy lub wydzieliny organizmu.</a:t>
            </a:r>
          </a:p>
          <a:p>
            <a:pPr marL="0" indent="0">
              <a:buNone/>
            </a:pPr>
            <a:r>
              <a:rPr lang="pl-PL" b="1" dirty="0" smtClean="0">
                <a:solidFill>
                  <a:srgbClr val="00B050"/>
                </a:solidFill>
              </a:rPr>
              <a:t>Osoba </a:t>
            </a:r>
            <a:r>
              <a:rPr lang="pl-PL" b="1" dirty="0">
                <a:solidFill>
                  <a:srgbClr val="00B050"/>
                </a:solidFill>
              </a:rPr>
              <a:t>podejrzana nie posiada uprawnień podejrzanego, nie jest stroną procesową</a:t>
            </a:r>
            <a:r>
              <a:rPr lang="pl-PL" dirty="0"/>
              <a:t>, zaś w razie poddania jej określonym czynnościom procesowym może ich stosowanie zaskarżyć, jeżeli kodeks przewiduje środek zaskarżenia.</a:t>
            </a:r>
          </a:p>
          <a:p>
            <a:pPr marL="0" indent="0">
              <a:buNone/>
            </a:pPr>
            <a:endParaRPr lang="pl-PL" dirty="0"/>
          </a:p>
        </p:txBody>
      </p:sp>
    </p:spTree>
    <p:extLst>
      <p:ext uri="{BB962C8B-B14F-4D97-AF65-F5344CB8AC3E}">
        <p14:creationId xmlns:p14="http://schemas.microsoft.com/office/powerpoint/2010/main" val="50892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81192" y="2180496"/>
            <a:ext cx="11029615" cy="2404383"/>
          </a:xfrm>
        </p:spPr>
        <p:txBody>
          <a:bodyPr>
            <a:normAutofit lnSpcReduction="10000"/>
          </a:bodyPr>
          <a:lstStyle/>
          <a:p>
            <a:pPr marL="0" indent="0">
              <a:buNone/>
            </a:pPr>
            <a:r>
              <a:rPr lang="pl-PL" dirty="0"/>
              <a:t>Określona osoba uzyskuje status </a:t>
            </a:r>
            <a:r>
              <a:rPr lang="pl-PL" b="1" dirty="0">
                <a:solidFill>
                  <a:srgbClr val="00B050"/>
                </a:solidFill>
              </a:rPr>
              <a:t>podejrzanego</a:t>
            </a:r>
            <a:r>
              <a:rPr lang="pl-PL" dirty="0"/>
              <a:t> w momencie wydania postanowienia o przedstawieniu zarzutów (art. 313 § 1) oraz w sytuacjach określonych w art. 308 § 2 i art. 325g </a:t>
            </a:r>
            <a:r>
              <a:rPr lang="pl-PL" dirty="0" smtClean="0"/>
              <a:t>(kiedy to bez </a:t>
            </a:r>
            <a:r>
              <a:rPr lang="pl-PL" dirty="0"/>
              <a:t>wydania takiego postanowienia postawiono </a:t>
            </a:r>
            <a:r>
              <a:rPr lang="pl-PL" dirty="0" smtClean="0"/>
              <a:t>danej osobie zarzut </a:t>
            </a:r>
            <a:r>
              <a:rPr lang="pl-PL" dirty="0"/>
              <a:t>w związku z przystąpieniem do przesłuchania w charakterze </a:t>
            </a:r>
            <a:r>
              <a:rPr lang="pl-PL" dirty="0" smtClean="0"/>
              <a:t>podejrzanego).</a:t>
            </a:r>
          </a:p>
          <a:p>
            <a:pPr marL="0" indent="0">
              <a:buNone/>
            </a:pPr>
            <a:r>
              <a:rPr lang="pl-PL" dirty="0" smtClean="0"/>
              <a:t>Od </a:t>
            </a:r>
            <a:r>
              <a:rPr lang="pl-PL" dirty="0"/>
              <a:t>tej chwili postępowanie przygotowawcze zostaje skierowane przeciwko imiennie określonej osobie (</a:t>
            </a:r>
            <a:r>
              <a:rPr lang="pl-PL" i="1" dirty="0"/>
              <a:t>in personam</a:t>
            </a:r>
            <a:r>
              <a:rPr lang="pl-PL" dirty="0"/>
              <a:t>), która odtąd ponosi negatywne skutki tego statusu (np. możność stosowania wobec niej środków zapobiegawczych) oraz zyskuje procesowe uprawnienia wymienione w licznych przepisach kodeksu postępowania karnego chroniących jej interesy. </a:t>
            </a:r>
            <a:endParaRPr lang="pl-PL" dirty="0" smtClean="0"/>
          </a:p>
          <a:p>
            <a:pPr marL="0" indent="0">
              <a:buNone/>
            </a:pPr>
            <a:r>
              <a:rPr lang="pl-PL" dirty="0" smtClean="0"/>
              <a:t>Z </a:t>
            </a:r>
            <a:r>
              <a:rPr lang="pl-PL" dirty="0"/>
              <a:t>uzyskaniem statusu podejrzanego łączy się także uzyskanie praw strony procesowej (art. </a:t>
            </a:r>
            <a:r>
              <a:rPr lang="pl-PL" dirty="0" smtClean="0"/>
              <a:t>299 k.p.k.).</a:t>
            </a:r>
            <a:endParaRPr lang="pl-PL" dirty="0"/>
          </a:p>
        </p:txBody>
      </p:sp>
      <p:graphicFrame>
        <p:nvGraphicFramePr>
          <p:cNvPr id="4" name="Diagram 3"/>
          <p:cNvGraphicFramePr/>
          <p:nvPr>
            <p:extLst>
              <p:ext uri="{D42A27DB-BD31-4B8C-83A1-F6EECF244321}">
                <p14:modId xmlns:p14="http://schemas.microsoft.com/office/powerpoint/2010/main" val="778051708"/>
              </p:ext>
            </p:extLst>
          </p:nvPr>
        </p:nvGraphicFramePr>
        <p:xfrm>
          <a:off x="128789" y="4481848"/>
          <a:ext cx="11681138" cy="146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1785077834"/>
              </p:ext>
            </p:extLst>
          </p:nvPr>
        </p:nvGraphicFramePr>
        <p:xfrm>
          <a:off x="321969" y="6215368"/>
          <a:ext cx="11410684" cy="365760"/>
        </p:xfrm>
        <a:graphic>
          <a:graphicData uri="http://schemas.openxmlformats.org/drawingml/2006/table">
            <a:tbl>
              <a:tblPr firstRow="1" bandRow="1">
                <a:tableStyleId>{7DF18680-E054-41AD-8BC1-D1AEF772440D}</a:tableStyleId>
              </a:tblPr>
              <a:tblGrid>
                <a:gridCol w="5705342"/>
                <a:gridCol w="5705342"/>
              </a:tblGrid>
              <a:tr h="0">
                <a:tc>
                  <a:txBody>
                    <a:bodyPr/>
                    <a:lstStyle/>
                    <a:p>
                      <a:r>
                        <a:rPr lang="pl-PL" dirty="0" smtClean="0"/>
                        <a:t>postępowanie in rem (w sprawie)</a:t>
                      </a:r>
                      <a:endParaRPr lang="pl-PL" dirty="0"/>
                    </a:p>
                  </a:txBody>
                  <a:tcPr/>
                </a:tc>
                <a:tc>
                  <a:txBody>
                    <a:bodyPr/>
                    <a:lstStyle/>
                    <a:p>
                      <a:r>
                        <a:rPr lang="pl-PL" dirty="0" smtClean="0"/>
                        <a:t>postępowanie</a:t>
                      </a:r>
                      <a:r>
                        <a:rPr lang="pl-PL" baseline="0" dirty="0" smtClean="0"/>
                        <a:t> in personam (przeciwko osobie)</a:t>
                      </a:r>
                      <a:endParaRPr lang="pl-PL" dirty="0"/>
                    </a:p>
                  </a:txBody>
                  <a:tcPr/>
                </a:tc>
              </a:tr>
            </a:tbl>
          </a:graphicData>
        </a:graphic>
      </p:graphicFrame>
      <p:sp>
        <p:nvSpPr>
          <p:cNvPr id="8" name="Tytuł 1"/>
          <p:cNvSpPr>
            <a:spLocks noGrp="1"/>
          </p:cNvSpPr>
          <p:nvPr>
            <p:ph type="title"/>
          </p:nvPr>
        </p:nvSpPr>
        <p:spPr>
          <a:xfrm>
            <a:off x="581192" y="702156"/>
            <a:ext cx="11029616" cy="1013800"/>
          </a:xfrm>
        </p:spPr>
        <p:txBody>
          <a:bodyPr/>
          <a:lstStyle/>
          <a:p>
            <a:r>
              <a:rPr lang="pl-PL" dirty="0" smtClean="0"/>
              <a:t>PODEJRZANY</a:t>
            </a:r>
            <a:endParaRPr lang="pl-PL" dirty="0"/>
          </a:p>
        </p:txBody>
      </p:sp>
    </p:spTree>
    <p:extLst>
      <p:ext uri="{BB962C8B-B14F-4D97-AF65-F5344CB8AC3E}">
        <p14:creationId xmlns:p14="http://schemas.microsoft.com/office/powerpoint/2010/main" val="3859993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oskarżony</a:t>
            </a:r>
            <a:endParaRPr lang="pl-PL" dirty="0"/>
          </a:p>
        </p:txBody>
      </p:sp>
      <p:sp>
        <p:nvSpPr>
          <p:cNvPr id="3" name="Symbol zastępczy zawartości 2"/>
          <p:cNvSpPr>
            <a:spLocks noGrp="1"/>
          </p:cNvSpPr>
          <p:nvPr>
            <p:ph idx="1"/>
          </p:nvPr>
        </p:nvSpPr>
        <p:spPr>
          <a:xfrm>
            <a:off x="581192" y="2180496"/>
            <a:ext cx="11029615" cy="4400608"/>
          </a:xfrm>
        </p:spPr>
        <p:txBody>
          <a:bodyPr>
            <a:normAutofit lnSpcReduction="10000"/>
          </a:bodyPr>
          <a:lstStyle/>
          <a:p>
            <a:pPr marL="0" indent="0">
              <a:buNone/>
            </a:pPr>
            <a:r>
              <a:rPr lang="pl-PL" b="1" dirty="0">
                <a:solidFill>
                  <a:srgbClr val="00B050"/>
                </a:solidFill>
              </a:rPr>
              <a:t>Oskarżonym</a:t>
            </a:r>
            <a:r>
              <a:rPr lang="pl-PL" dirty="0"/>
              <a:t> </a:t>
            </a:r>
            <a:r>
              <a:rPr lang="pl-PL" b="1" dirty="0">
                <a:solidFill>
                  <a:srgbClr val="0070C0"/>
                </a:solidFill>
              </a:rPr>
              <a:t>w znaczeniu wąskim </a:t>
            </a:r>
            <a:r>
              <a:rPr lang="pl-PL" dirty="0" smtClean="0"/>
              <a:t>(art. 71§ </a:t>
            </a:r>
            <a:r>
              <a:rPr lang="pl-PL" dirty="0"/>
              <a:t>2) jest osoba, w stosunku do której wniesiono do sądu oskarżenie, tj. publiczny (w tym subsydiarny) lub prywatny akt oskarżenia (art. 332 i 487) bądź jego surogaty, a </a:t>
            </a:r>
            <a:r>
              <a:rPr lang="pl-PL" dirty="0" smtClean="0"/>
              <a:t>więc:</a:t>
            </a:r>
          </a:p>
          <a:p>
            <a:pPr>
              <a:buFont typeface="Wingdings" panose="05000000000000000000" pitchFamily="2" charset="2"/>
              <a:buChar char="§"/>
            </a:pPr>
            <a:r>
              <a:rPr lang="pl-PL" dirty="0" smtClean="0"/>
              <a:t>wniosek </a:t>
            </a:r>
            <a:r>
              <a:rPr lang="pl-PL" dirty="0"/>
              <a:t>o warunkowe umorzenie postępowania (art. 336), </a:t>
            </a:r>
            <a:endParaRPr lang="pl-PL" dirty="0" smtClean="0"/>
          </a:p>
          <a:p>
            <a:pPr>
              <a:buFont typeface="Wingdings" panose="05000000000000000000" pitchFamily="2" charset="2"/>
              <a:buChar char="§"/>
            </a:pPr>
            <a:r>
              <a:rPr lang="pl-PL" dirty="0" smtClean="0"/>
              <a:t>wniosek </a:t>
            </a:r>
            <a:r>
              <a:rPr lang="pl-PL" dirty="0"/>
              <a:t>o rozpoznanie sprawy w trybie przyspieszonym (art. 517d</a:t>
            </a:r>
            <a:r>
              <a:rPr lang="pl-PL" dirty="0" smtClean="0"/>
              <a:t>),</a:t>
            </a:r>
          </a:p>
          <a:p>
            <a:pPr>
              <a:buFont typeface="Wingdings" panose="05000000000000000000" pitchFamily="2" charset="2"/>
              <a:buChar char="§"/>
            </a:pPr>
            <a:r>
              <a:rPr lang="pl-PL" dirty="0" smtClean="0"/>
              <a:t>przekazanie </a:t>
            </a:r>
            <a:r>
              <a:rPr lang="pl-PL" dirty="0"/>
              <a:t>sądowi przez Policję skargi pokrzywdzonego wraz z ewentualnymi materiałami dowodowymi w sprawie o czyn ścigany z oskarżenia prywatnego (art. 488 § 1).</a:t>
            </a:r>
            <a:endParaRPr lang="pl-PL" dirty="0" smtClean="0"/>
          </a:p>
          <a:p>
            <a:pPr marL="0" indent="0">
              <a:buNone/>
            </a:pPr>
            <a:r>
              <a:rPr lang="pl-PL" dirty="0" smtClean="0"/>
              <a:t>Przepisy </a:t>
            </a:r>
            <a:r>
              <a:rPr lang="pl-PL" dirty="0"/>
              <a:t>dotyczące oskarżonego stosuje się także do osoby, której prokurator zarzuca popełnienie czynu w stanie niepoczytalności, żądając zastosowania wobec niej środków zabezpieczających (art. 380</a:t>
            </a:r>
            <a:r>
              <a:rPr lang="pl-PL" dirty="0" smtClean="0"/>
              <a:t>).</a:t>
            </a:r>
          </a:p>
          <a:p>
            <a:pPr marL="0" indent="0">
              <a:buNone/>
            </a:pPr>
            <a:endParaRPr lang="pl-PL" dirty="0" smtClean="0"/>
          </a:p>
          <a:p>
            <a:pPr marL="0" indent="0">
              <a:buNone/>
            </a:pPr>
            <a:r>
              <a:rPr lang="pl-PL" b="1" dirty="0" smtClean="0">
                <a:solidFill>
                  <a:srgbClr val="00B050"/>
                </a:solidFill>
              </a:rPr>
              <a:t>Oskarżonym </a:t>
            </a:r>
            <a:r>
              <a:rPr lang="pl-PL" b="1" dirty="0">
                <a:solidFill>
                  <a:srgbClr val="0070C0"/>
                </a:solidFill>
              </a:rPr>
              <a:t>w szerokim znaczeniu </a:t>
            </a:r>
            <a:r>
              <a:rPr lang="pl-PL" dirty="0"/>
              <a:t>jest zarówno oskarżony sensu stricto, jak i podejrzany </a:t>
            </a:r>
            <a:r>
              <a:rPr lang="pl-PL" dirty="0" smtClean="0"/>
              <a:t>(art. 71 § </a:t>
            </a:r>
            <a:r>
              <a:rPr lang="pl-PL" dirty="0"/>
              <a:t>3), a rozwiązanie to podyktowane jest względami legislacyjnymi. W przepisach o ogólnym charakterze użycie określenia "oskarżony" oznacza, że unormowanie to dotyczy obu tych podmiotów (np. art. 72-81, 83, 85, 86, 157 § 1, art. 175-176, 182 § 1 i 3, art. 202 § 1, art. 213 § 1, art. 237 § 4, art. 249 § 3, art. 278-279, 281-282, 431 § 2 i 3)</a:t>
            </a:r>
          </a:p>
        </p:txBody>
      </p:sp>
    </p:spTree>
    <p:extLst>
      <p:ext uri="{BB962C8B-B14F-4D97-AF65-F5344CB8AC3E}">
        <p14:creationId xmlns:p14="http://schemas.microsoft.com/office/powerpoint/2010/main" val="1655931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STRONY postępowania</a:t>
            </a:r>
            <a:endParaRPr lang="pl-PL" dirty="0"/>
          </a:p>
        </p:txBody>
      </p:sp>
      <p:graphicFrame>
        <p:nvGraphicFramePr>
          <p:cNvPr id="15" name="Symbol zastępczy zawartości 14"/>
          <p:cNvGraphicFramePr>
            <a:graphicFrameLocks noGrp="1"/>
          </p:cNvGraphicFramePr>
          <p:nvPr>
            <p:ph idx="1"/>
            <p:extLst>
              <p:ext uri="{D42A27DB-BD31-4B8C-83A1-F6EECF244321}">
                <p14:modId xmlns:p14="http://schemas.microsoft.com/office/powerpoint/2010/main" val="1989889120"/>
              </p:ext>
            </p:extLst>
          </p:nvPr>
        </p:nvGraphicFramePr>
        <p:xfrm>
          <a:off x="1" y="1852552"/>
          <a:ext cx="12077204" cy="48807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Łącznik prosty 6"/>
          <p:cNvCxnSpPr/>
          <p:nvPr/>
        </p:nvCxnSpPr>
        <p:spPr>
          <a:xfrm>
            <a:off x="3773510" y="4146997"/>
            <a:ext cx="695459" cy="0"/>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362285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Obowiązki dowodowe oskarżonego i osoby podejrzanej</a:t>
            </a:r>
          </a:p>
        </p:txBody>
      </p:sp>
      <p:sp>
        <p:nvSpPr>
          <p:cNvPr id="3" name="Symbol zastępczy zawartości 2"/>
          <p:cNvSpPr>
            <a:spLocks noGrp="1"/>
          </p:cNvSpPr>
          <p:nvPr>
            <p:ph idx="1"/>
          </p:nvPr>
        </p:nvSpPr>
        <p:spPr>
          <a:xfrm>
            <a:off x="581192" y="2180496"/>
            <a:ext cx="11029615" cy="4677504"/>
          </a:xfrm>
        </p:spPr>
        <p:txBody>
          <a:bodyPr>
            <a:normAutofit fontScale="92500" lnSpcReduction="20000"/>
          </a:bodyPr>
          <a:lstStyle/>
          <a:p>
            <a:pPr marL="0" indent="0">
              <a:buNone/>
            </a:pPr>
            <a:r>
              <a:rPr lang="pl-PL" dirty="0"/>
              <a:t>Art. </a:t>
            </a:r>
            <a:r>
              <a:rPr lang="pl-PL" dirty="0" smtClean="0"/>
              <a:t>74</a:t>
            </a:r>
            <a:r>
              <a:rPr lang="pl-PL" dirty="0"/>
              <a:t> </a:t>
            </a:r>
            <a:r>
              <a:rPr lang="pl-PL" dirty="0" smtClean="0"/>
              <a:t>§ § </a:t>
            </a:r>
            <a:r>
              <a:rPr lang="pl-PL" dirty="0"/>
              <a:t>2. </a:t>
            </a:r>
            <a:r>
              <a:rPr lang="pl-PL" b="1" dirty="0" smtClean="0">
                <a:solidFill>
                  <a:srgbClr val="0070C0"/>
                </a:solidFill>
              </a:rPr>
              <a:t>Oskarżony (podejrzany)</a:t>
            </a:r>
            <a:r>
              <a:rPr lang="pl-PL" dirty="0" smtClean="0"/>
              <a:t> jest </a:t>
            </a:r>
            <a:r>
              <a:rPr lang="pl-PL" dirty="0"/>
              <a:t>obowiązany poddać się:</a:t>
            </a:r>
          </a:p>
          <a:p>
            <a:pPr marL="0" indent="0">
              <a:buNone/>
            </a:pPr>
            <a:r>
              <a:rPr lang="pl-PL" dirty="0"/>
              <a:t>1)   oględzinom zewnętrznym ciała oraz innym badaniom niepołączonym z naruszeniem integralności ciała; wolno także w szczególności od oskarżonego pobrać odciski, fotografować go oraz okazać w celach rozpoznawczych innym osobom,</a:t>
            </a:r>
          </a:p>
          <a:p>
            <a:pPr marL="0" indent="0">
              <a:buNone/>
            </a:pPr>
            <a:r>
              <a:rPr lang="pl-PL" dirty="0"/>
              <a:t>2)   badaniom psychologicznym i psychiatrycznym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indent="0">
              <a:buNone/>
            </a:pPr>
            <a:r>
              <a:rPr lang="pl-PL" dirty="0"/>
              <a:t>3)   pobraniu przez funkcjonariusza Policji wymazu ze śluzówki policzków, jeżeli jest to nieodzowne i nie zachodzi obawa, że zagrażałoby to zdrowiu oskarżonego lub innych osób.</a:t>
            </a:r>
          </a:p>
          <a:p>
            <a:pPr marL="0" indent="0">
              <a:buNone/>
            </a:pPr>
            <a:r>
              <a:rPr lang="pl-PL" dirty="0"/>
              <a:t>§ 3. </a:t>
            </a:r>
            <a:r>
              <a:rPr lang="pl-PL" dirty="0" smtClean="0"/>
              <a:t>W </a:t>
            </a:r>
            <a:r>
              <a:rPr lang="pl-PL" dirty="0"/>
              <a:t>stosunku do </a:t>
            </a:r>
            <a:r>
              <a:rPr lang="pl-PL" b="1" dirty="0">
                <a:solidFill>
                  <a:srgbClr val="0070C0"/>
                </a:solidFill>
              </a:rPr>
              <a:t>osoby podejrzanej </a:t>
            </a:r>
            <a:r>
              <a:rPr lang="pl-PL" dirty="0"/>
              <a:t>można dokonać badań lub czynności, o których mowa w § 2 pkt 1, a także, przy zachowaniu wymagań określonych w § 2 pkt 2 lub 3, pobrać krew, włosy, wymaz ze śluzówki policzków lub inne wydzieliny organizmu.</a:t>
            </a:r>
          </a:p>
          <a:p>
            <a:pPr marL="0" indent="0">
              <a:buNone/>
            </a:pPr>
            <a:r>
              <a:rPr lang="pl-PL" dirty="0"/>
              <a:t>§ 3a. </a:t>
            </a:r>
            <a:r>
              <a:rPr lang="pl-PL" dirty="0" smtClean="0"/>
              <a:t>Oskarżonego </a:t>
            </a:r>
            <a:r>
              <a:rPr lang="pl-PL" dirty="0"/>
              <a:t>lub osobę podejrzaną wzywa się do poddania się obowiązkom wynikającym z § 2 i 3. W razie odmowy poddania się tym obowiązkom oskarżonego lub osobę podejrzaną można zatrzymać i przymusowo doprowadzić, a także stosować wobec nich siłę fizyczną lub środki techniczne służące obezwładnieniu, w zakresie niezbędnym do wykonania danej czynności</a:t>
            </a:r>
            <a:r>
              <a:rPr lang="pl-PL" dirty="0" smtClean="0"/>
              <a:t>.</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767928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7425" y="1790163"/>
            <a:ext cx="11848563" cy="5067837"/>
          </a:xfrm>
        </p:spPr>
        <p:txBody>
          <a:bodyPr>
            <a:normAutofit fontScale="85000" lnSpcReduction="20000"/>
          </a:bodyPr>
          <a:lstStyle/>
          <a:p>
            <a:r>
              <a:rPr lang="pl-PL" b="1" dirty="0" smtClean="0">
                <a:solidFill>
                  <a:srgbClr val="0070C0"/>
                </a:solidFill>
              </a:rPr>
              <a:t>Katalog </a:t>
            </a:r>
            <a:r>
              <a:rPr lang="pl-PL" b="1" dirty="0">
                <a:solidFill>
                  <a:srgbClr val="0070C0"/>
                </a:solidFill>
              </a:rPr>
              <a:t>badań i zabiegów zawarty w art. 74 § 2 nie ma charakteru zamkniętego. </a:t>
            </a:r>
            <a:r>
              <a:rPr lang="pl-PL" dirty="0"/>
              <a:t>Dopuszczalne są również inne niż wymienione tam badania i zabiegi, o ile nie naruszają integralności ciała. Możliwe jest więc pobranie od oskarżonego próbki jego </a:t>
            </a:r>
            <a:r>
              <a:rPr lang="pl-PL" dirty="0" smtClean="0"/>
              <a:t>zapachu, </a:t>
            </a:r>
            <a:r>
              <a:rPr lang="pl-PL" dirty="0"/>
              <a:t>poddanie go badaniu </a:t>
            </a:r>
            <a:r>
              <a:rPr lang="pl-PL" dirty="0" smtClean="0"/>
              <a:t>rentgenowskiemu, </a:t>
            </a:r>
            <a:r>
              <a:rPr lang="pl-PL" dirty="0"/>
              <a:t>i ultrasonograficznemu. Kontrowersje wywołuje, czy dopuszczalne jest podanie oskarżonemu środków wymiotnych lub przeczyszczających w celu uzyskania substancji znajdujących się w jego organizmie (np. narkotyków). Kwestia ta była przedmiotem analizy w wyroku ETPC w sprawie </a:t>
            </a:r>
            <a:r>
              <a:rPr lang="pl-PL" dirty="0" err="1"/>
              <a:t>Jalloh</a:t>
            </a:r>
            <a:r>
              <a:rPr lang="pl-PL" dirty="0"/>
              <a:t> przeciwko Niemcom (skarga nr 54810/00, § 82, 117-123), w którym stwierdzono, że podanie takich środków nie w celach leczniczych, ale w celu uzyskania dowodu, stanowiło nieludzkie i poniżające traktowanie i narusza art. 3 EKPC, a także prowadziło do naruszenia art. 6 EKPC. Trafnie też zauważa się, że przymusowe podanie emetyków jest nieuzasadnioną ingerencją w prawo do </a:t>
            </a:r>
            <a:r>
              <a:rPr lang="pl-PL" dirty="0" smtClean="0"/>
              <a:t>prywatności.</a:t>
            </a:r>
          </a:p>
          <a:p>
            <a:r>
              <a:rPr lang="pl-PL" dirty="0"/>
              <a:t>Poddanie się tym czynnościom i badaniom oznacza jedynie obowiązek znoszenia przez oskarżonego określonych działań ze strony uprawnionych podmiotów wobec jego osoby. Obowiązek ten może być wymuszony także siłą fizyczną, a więc przymusem bezpośrednim, poprzez rozumowanie z celu na środki (zob. np. T. Grzegorczyk, J. Tylman, Polskie postępowanie, s. 80). Może to być np. przymusowe doprowadzenie na badania, gdy oskarżony uchyla się od stawienia się na nie, ustawianie go w określony sposób przy okazaniu czy fotografowaniu, gdy okazywany lub fotografowany sam nie chce tego uczynić, zdjęcie z niego odzieży niezbędne dla oględzin ciała, ale z zachowaniem niezbędnej prywatności, czy przytrzymanie jego ręki w celu właściwego pobrania odcisków palców albo głowy w celu pobrania włosów itd.; może to także łączyć się z odosobnieniem (np. w przypadku przeprowadzania badań psychiatrycznych).</a:t>
            </a:r>
          </a:p>
          <a:p>
            <a:r>
              <a:rPr lang="pl-PL" dirty="0"/>
              <a:t>N</a:t>
            </a:r>
            <a:r>
              <a:rPr lang="pl-PL" dirty="0" smtClean="0"/>
              <a:t>owelizacja </a:t>
            </a:r>
            <a:r>
              <a:rPr lang="pl-PL" dirty="0"/>
              <a:t>z dnia 27 września 2013 r. uzupełniła jednak dotychczasowe rozwiązanie o wyraźne wskazanie na możliwość sięgania, w razie odmowy poddania się obowiązkom z § 2 i 3, po środki przymusu, wymuszające poddanie się oskarżonego i osoby podejrzanej tym obowiązkom. Nowy § 3a - obowiązujący od 9 listopada 2013 r. - zakłada tu możliwość zatrzymania i przymusowego doprowadzenia oskarżonego lub osoby podejrzanej oraz stosowania wobec nich środków fizycznych lub technicznych służących obezwładnieniu w zakresie niezbędnym do wykonania danej czynności. Chodzi tu więc zarówno o środki natury procesowej (zatrzymanie), jak i o przymus bezpośredni, z użyciem siły fizycznej. Sięganie do wykładni z celu na środki staje się zatem obecnie zbędne. Zasady stosowania środków przymusu bezpośredniego przez poszczególne służby przy wykonywaniu ich obowiązków określa zaś aktualnie ustawa z dnia 24 maja 2013 r. o stosowaniu przymusu bezpośredniego i broni palnej (Dz. U. poz. 628), obowiązująca od 5 czerwca 2013 r., dotycząca stosowania tych środków m.in. w celu wyegzekwowania wymaganego prawem zachowania zgodnie z wydanym przez uprawnionego poleceniem, zatrzymania osoby, zapewnienia bezpieczeństwa jej doprowadzenia, pokonania biernego lub czynnego oporu itd</a:t>
            </a:r>
            <a:r>
              <a:rPr lang="pl-PL" dirty="0" smtClean="0"/>
              <a:t>.</a:t>
            </a:r>
            <a:endParaRPr lang="pl-PL" dirty="0"/>
          </a:p>
        </p:txBody>
      </p:sp>
    </p:spTree>
    <p:extLst>
      <p:ext uri="{BB962C8B-B14F-4D97-AF65-F5344CB8AC3E}">
        <p14:creationId xmlns:p14="http://schemas.microsoft.com/office/powerpoint/2010/main" val="1391141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Obrońca oskarżonego</a:t>
            </a:r>
            <a:endParaRPr lang="pl-PL" dirty="0"/>
          </a:p>
        </p:txBody>
      </p:sp>
      <p:sp>
        <p:nvSpPr>
          <p:cNvPr id="3" name="Symbol zastępczy zawartości 2"/>
          <p:cNvSpPr>
            <a:spLocks noGrp="1"/>
          </p:cNvSpPr>
          <p:nvPr>
            <p:ph idx="1"/>
          </p:nvPr>
        </p:nvSpPr>
        <p:spPr>
          <a:xfrm>
            <a:off x="581192" y="2180496"/>
            <a:ext cx="11029615" cy="4465003"/>
          </a:xfrm>
        </p:spPr>
        <p:txBody>
          <a:bodyPr>
            <a:normAutofit/>
          </a:bodyPr>
          <a:lstStyle/>
          <a:p>
            <a:r>
              <a:rPr lang="pl-PL" dirty="0" smtClean="0"/>
              <a:t>Status </a:t>
            </a:r>
            <a:r>
              <a:rPr lang="pl-PL" dirty="0"/>
              <a:t>prawny obrońcy budzi w doktrynie kontrowersje. Określano ten podmiot rozmaicie, nazywając go m.in. "organem wymiaru sprawiedliwości", "współczynnikiem wymiaru sprawiedliwości", "pomocnikiem sądu", a nawet "jednolitą z oskarżonym stroną procesową" (zob. T. Grzegorczyk, Obrońca w postępowaniu przygotowawczym, Łódź 1988, s. 21-28). W doktrynie powojennej ścierały się tu zwłaszcza poglądy uznające obrońcę za "pomocnika oskarżonego" (tak np. S. Kalinowski, P. Kruszyński, S. Śliwiński, E. </a:t>
            </a:r>
            <a:r>
              <a:rPr lang="pl-PL" dirty="0" err="1"/>
              <a:t>Skrętowicz</a:t>
            </a:r>
            <a:r>
              <a:rPr lang="pl-PL" dirty="0"/>
              <a:t>) lub za jego "procesowego przedstawiciela" (tak m.in. M. Cieślak, W. Daszkiewicz, T. Grzegorczyk, K. Marszał, M. Siewierski, S. Waltoś</a:t>
            </a:r>
            <a:r>
              <a:rPr lang="pl-PL" dirty="0" smtClean="0"/>
              <a:t>).</a:t>
            </a:r>
          </a:p>
          <a:p>
            <a:r>
              <a:rPr lang="pl-PL" dirty="0"/>
              <a:t>Nowelizacja z dnia 27 września 2013 r. dokonała ważkiej zmiany obecnego rozwiązania zawartego w art. </a:t>
            </a:r>
            <a:r>
              <a:rPr lang="pl-PL" dirty="0" smtClean="0"/>
              <a:t>82 k.p.k., </a:t>
            </a:r>
            <a:r>
              <a:rPr lang="pl-PL" dirty="0"/>
              <a:t>gdyż przyjęła - po uzupełnieniu go w tym zakresie przez Ministra Sprawiedliwości - że </a:t>
            </a:r>
            <a:r>
              <a:rPr lang="pl-PL" b="1" dirty="0">
                <a:solidFill>
                  <a:srgbClr val="0070C0"/>
                </a:solidFill>
              </a:rPr>
              <a:t>obrońcą może być zarówno adwokat, jak i radca prawny,</a:t>
            </a:r>
            <a:r>
              <a:rPr lang="pl-PL" dirty="0"/>
              <a:t> czemu towarzyszą też stosowne zmiany m.in. w </a:t>
            </a:r>
            <a:r>
              <a:rPr lang="pl-PL" dirty="0" err="1"/>
              <a:t>u.r.p</a:t>
            </a:r>
            <a:r>
              <a:rPr lang="pl-PL" dirty="0"/>
              <a:t>. (zob. na ten temat T. Grzegorczyk, Podstawowe kierunki projektowanych zmian procedury karnej, </a:t>
            </a:r>
            <a:r>
              <a:rPr lang="pl-PL" dirty="0" err="1"/>
              <a:t>PiP</a:t>
            </a:r>
            <a:r>
              <a:rPr lang="pl-PL" dirty="0"/>
              <a:t> 2012, z. 11, s. 15). </a:t>
            </a:r>
            <a:endParaRPr lang="pl-PL" dirty="0" smtClean="0"/>
          </a:p>
          <a:p>
            <a:r>
              <a:rPr lang="pl-PL" dirty="0"/>
              <a:t>W świetle przepisów </a:t>
            </a:r>
            <a:r>
              <a:rPr lang="pl-PL" dirty="0" smtClean="0"/>
              <a:t>pr</a:t>
            </a:r>
            <a:r>
              <a:rPr lang="pl-PL" dirty="0"/>
              <a:t>. adw. uprawnionymi do udzielania porady prawnej są adwokaci wpisani na listę adwokatów (art. 65 pr. adw.) oraz aplikanci adwokaccy, którzy po 6 miesiącach aplikacji mogą zastępować adwokata przed organami ścigania i sądami, jednak poza m.in. Sądem Najwyższym (art. 77 ust. 1 pr. adw.).</a:t>
            </a:r>
          </a:p>
        </p:txBody>
      </p:sp>
    </p:spTree>
    <p:extLst>
      <p:ext uri="{BB962C8B-B14F-4D97-AF65-F5344CB8AC3E}">
        <p14:creationId xmlns:p14="http://schemas.microsoft.com/office/powerpoint/2010/main" val="3377899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008" y="1249252"/>
            <a:ext cx="8628846" cy="5306094"/>
          </a:xfrm>
          <a:prstGeom prst="rect">
            <a:avLst/>
          </a:prstGeom>
        </p:spPr>
      </p:pic>
    </p:spTree>
    <p:extLst>
      <p:ext uri="{BB962C8B-B14F-4D97-AF65-F5344CB8AC3E}">
        <p14:creationId xmlns:p14="http://schemas.microsoft.com/office/powerpoint/2010/main" val="2212670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Ustanowienie obrońcy</a:t>
            </a:r>
            <a:endParaRPr lang="pl-PL" dirty="0"/>
          </a:p>
        </p:txBody>
      </p:sp>
      <p:sp>
        <p:nvSpPr>
          <p:cNvPr id="3" name="Symbol zastępczy zawartości 2"/>
          <p:cNvSpPr>
            <a:spLocks noGrp="1"/>
          </p:cNvSpPr>
          <p:nvPr>
            <p:ph idx="1"/>
          </p:nvPr>
        </p:nvSpPr>
        <p:spPr>
          <a:xfrm>
            <a:off x="154546" y="2060620"/>
            <a:ext cx="12037454" cy="4700789"/>
          </a:xfrm>
        </p:spPr>
        <p:txBody>
          <a:bodyPr>
            <a:normAutofit fontScale="85000" lnSpcReduction="10000"/>
          </a:bodyPr>
          <a:lstStyle/>
          <a:p>
            <a:r>
              <a:rPr lang="pl-PL" dirty="0"/>
              <a:t>Nawiązaniem stosunku obrończego w wypadku </a:t>
            </a:r>
            <a:r>
              <a:rPr lang="pl-PL" b="1" dirty="0">
                <a:solidFill>
                  <a:srgbClr val="0070C0"/>
                </a:solidFill>
              </a:rPr>
              <a:t>obrony z wyboru </a:t>
            </a:r>
            <a:r>
              <a:rPr lang="pl-PL" dirty="0" smtClean="0"/>
              <a:t>jest (art. 83):</a:t>
            </a:r>
          </a:p>
          <a:p>
            <a:pPr>
              <a:buFont typeface="Courier New" panose="02070309020205020404" pitchFamily="49" charset="0"/>
              <a:buChar char="o"/>
            </a:pPr>
            <a:r>
              <a:rPr lang="pl-PL" dirty="0" smtClean="0"/>
              <a:t>udzielenie </a:t>
            </a:r>
            <a:r>
              <a:rPr lang="pl-PL" dirty="0"/>
              <a:t>przez oskarżonego </a:t>
            </a:r>
            <a:r>
              <a:rPr lang="pl-PL" dirty="0" smtClean="0"/>
              <a:t>(podejrzanego) upoważnienia </a:t>
            </a:r>
            <a:r>
              <a:rPr lang="pl-PL" dirty="0"/>
              <a:t>do </a:t>
            </a:r>
            <a:r>
              <a:rPr lang="pl-PL" dirty="0" smtClean="0"/>
              <a:t>obrony,</a:t>
            </a:r>
          </a:p>
          <a:p>
            <a:pPr>
              <a:buFont typeface="Courier New" panose="02070309020205020404" pitchFamily="49" charset="0"/>
              <a:buChar char="o"/>
            </a:pPr>
            <a:r>
              <a:rPr lang="pl-PL" dirty="0" smtClean="0"/>
              <a:t>jeżeli </a:t>
            </a:r>
            <a:r>
              <a:rPr lang="pl-PL" dirty="0"/>
              <a:t>oskarżony jest nieletni lub ubezwłasnowolniony, obrońcę z wyboru może ustanowić przedstawiciel ustawowy lub opiekun faktyczny (art. </a:t>
            </a:r>
            <a:r>
              <a:rPr lang="pl-PL" dirty="0" smtClean="0"/>
              <a:t>76),</a:t>
            </a:r>
          </a:p>
          <a:p>
            <a:pPr>
              <a:buFont typeface="Courier New" panose="02070309020205020404" pitchFamily="49" charset="0"/>
              <a:buChar char="o"/>
            </a:pPr>
            <a:r>
              <a:rPr lang="pl-PL" dirty="0" smtClean="0"/>
              <a:t>do </a:t>
            </a:r>
            <a:r>
              <a:rPr lang="pl-PL" dirty="0"/>
              <a:t>czasu ustanowienia obrońcy przez oskarżonego pozbawionego wolności, obrońcę może ustanowić inna osoba, a więc nie tylko osoba </a:t>
            </a:r>
            <a:r>
              <a:rPr lang="pl-PL" dirty="0" smtClean="0"/>
              <a:t>najbliższa.</a:t>
            </a:r>
          </a:p>
          <a:p>
            <a:pPr marL="0" indent="0">
              <a:buNone/>
            </a:pPr>
            <a:r>
              <a:rPr lang="pl-PL" dirty="0"/>
              <a:t>Udzielenie pełnomocnictwa (upoważnienia do obrony) może nastąpić zarówno w formie pisemnej, jak i przez złożenie stosownego oświadczenia do protokołu organu prowadzącego </a:t>
            </a:r>
            <a:r>
              <a:rPr lang="pl-PL" dirty="0" smtClean="0"/>
              <a:t>postępowanie.</a:t>
            </a:r>
          </a:p>
          <a:p>
            <a:pPr marL="0" indent="0">
              <a:buNone/>
            </a:pPr>
            <a:r>
              <a:rPr lang="pl-PL" dirty="0"/>
              <a:t>Niekiedy sąd może wyznaczyć oskarżonemu termin ustanowienia obrońcy. Dotyczy to stwierdzenia sprzeczności interesów oskarżonych bronionych przez jednego obrońcę (art. 85 § 2), może też dotyczyć powołania nowego obrońcy z wyboru w toku procesu sądowego </a:t>
            </a:r>
            <a:r>
              <a:rPr lang="pl-PL" dirty="0" smtClean="0"/>
              <a:t>(art</a:t>
            </a:r>
            <a:r>
              <a:rPr lang="pl-PL" dirty="0"/>
              <a:t>. 378 § </a:t>
            </a:r>
            <a:r>
              <a:rPr lang="pl-PL" dirty="0" smtClean="0"/>
              <a:t>1).</a:t>
            </a:r>
            <a:endParaRPr lang="pl-PL" b="1" dirty="0" smtClean="0">
              <a:solidFill>
                <a:srgbClr val="0070C0"/>
              </a:solidFill>
            </a:endParaRPr>
          </a:p>
          <a:p>
            <a:pPr marL="0" indent="0">
              <a:buNone/>
            </a:pPr>
            <a:r>
              <a:rPr lang="pl-PL" b="1" dirty="0" smtClean="0">
                <a:solidFill>
                  <a:srgbClr val="0070C0"/>
                </a:solidFill>
              </a:rPr>
              <a:t>Zarówno </a:t>
            </a:r>
            <a:r>
              <a:rPr lang="pl-PL" b="1" dirty="0">
                <a:solidFill>
                  <a:srgbClr val="0070C0"/>
                </a:solidFill>
              </a:rPr>
              <a:t>ustanowienie obrońcy z wyboru, jak i wyznaczenie obrońcy z urzędu upoważniają do działania w toku całego procesu, nie wyłączając czynności po uprawomocnieniu się orzeczenia. </a:t>
            </a:r>
            <a:r>
              <a:rPr lang="pl-PL" b="1" dirty="0" smtClean="0">
                <a:solidFill>
                  <a:srgbClr val="0070C0"/>
                </a:solidFill>
              </a:rPr>
              <a:t> </a:t>
            </a:r>
            <a:r>
              <a:rPr lang="pl-PL" dirty="0" smtClean="0"/>
              <a:t>Akt </a:t>
            </a:r>
            <a:r>
              <a:rPr lang="pl-PL" dirty="0"/>
              <a:t>ustanowienia lub wyznaczenia obrońcy może jednak zawierać określone ograniczenia, np. upoważnienie do obrony tylko przed sądem pierwszej instancji, zakaz substytucji </a:t>
            </a:r>
            <a:r>
              <a:rPr lang="pl-PL" dirty="0" smtClean="0"/>
              <a:t>itp</a:t>
            </a:r>
            <a:r>
              <a:rPr lang="pl-PL" dirty="0"/>
              <a:t>. Przepis art. 84 upoważnia </a:t>
            </a:r>
            <a:r>
              <a:rPr lang="pl-PL" dirty="0" smtClean="0"/>
              <a:t>obrońcę </a:t>
            </a:r>
            <a:r>
              <a:rPr lang="pl-PL" dirty="0"/>
              <a:t>z urzędu do działania także po uprawomocnieniu się orzeczenia, ale nie obliguje go do </a:t>
            </a:r>
            <a:r>
              <a:rPr lang="pl-PL" dirty="0" smtClean="0"/>
              <a:t>tego</a:t>
            </a:r>
            <a:r>
              <a:rPr lang="pl-PL" dirty="0"/>
              <a:t>, wszak </a:t>
            </a:r>
            <a:r>
              <a:rPr lang="pl-PL" dirty="0" smtClean="0"/>
              <a:t>ma on obowiązek </a:t>
            </a:r>
            <a:r>
              <a:rPr lang="pl-PL" dirty="0"/>
              <a:t>podejmowania czynności procesowych do prawomocnego zakończenia </a:t>
            </a:r>
            <a:r>
              <a:rPr lang="pl-PL" dirty="0" smtClean="0"/>
              <a:t>postępowania.</a:t>
            </a:r>
          </a:p>
          <a:p>
            <a:pPr marL="0" indent="0">
              <a:buNone/>
            </a:pPr>
            <a:r>
              <a:rPr lang="pl-PL" dirty="0" smtClean="0"/>
              <a:t>Z kolei regulacja </a:t>
            </a:r>
            <a:r>
              <a:rPr lang="pl-PL" dirty="0"/>
              <a:t>z art. 84 § 3 dotyczy jedynie tych obrońców z urzędu, którzy powołani zostali dopiero po uprawomocnieniu się orzeczenia w postępowaniu kasacyjnym lub w postępowaniu o wznowienie postępowania, dla realizacji przymusu adwokackiego przy sporządzeniu kasacji (art. 526 § 2) i wniosku o wznowienie (art. 545 § 2</a:t>
            </a:r>
            <a:r>
              <a:rPr lang="pl-PL" dirty="0" smtClean="0"/>
              <a:t>)</a:t>
            </a:r>
          </a:p>
          <a:p>
            <a:pPr marL="0" indent="0">
              <a:buNone/>
            </a:pPr>
            <a:r>
              <a:rPr lang="pl-PL" b="1" dirty="0" smtClean="0">
                <a:solidFill>
                  <a:srgbClr val="00B050"/>
                </a:solidFill>
                <a:sym typeface="Wingdings" panose="05000000000000000000" pitchFamily="2" charset="2"/>
              </a:rPr>
              <a:t> </a:t>
            </a:r>
            <a:r>
              <a:rPr lang="pl-PL" b="1" dirty="0" smtClean="0">
                <a:solidFill>
                  <a:srgbClr val="00B050"/>
                </a:solidFill>
              </a:rPr>
              <a:t>Oskarżony </a:t>
            </a:r>
            <a:r>
              <a:rPr lang="pl-PL" b="1" dirty="0">
                <a:solidFill>
                  <a:srgbClr val="00B050"/>
                </a:solidFill>
              </a:rPr>
              <a:t>może mieć jednocześnie nie więcej niż trzech </a:t>
            </a:r>
            <a:r>
              <a:rPr lang="pl-PL" b="1" dirty="0" smtClean="0">
                <a:solidFill>
                  <a:srgbClr val="00B050"/>
                </a:solidFill>
              </a:rPr>
              <a:t>obrońców (art. 77)</a:t>
            </a:r>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4213969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Czynności obrońcy</a:t>
            </a:r>
            <a:endParaRPr lang="pl-PL" dirty="0"/>
          </a:p>
        </p:txBody>
      </p:sp>
      <p:sp>
        <p:nvSpPr>
          <p:cNvPr id="3" name="Symbol zastępczy zawartości 2"/>
          <p:cNvSpPr>
            <a:spLocks noGrp="1"/>
          </p:cNvSpPr>
          <p:nvPr>
            <p:ph idx="1"/>
          </p:nvPr>
        </p:nvSpPr>
        <p:spPr>
          <a:xfrm>
            <a:off x="0" y="2180496"/>
            <a:ext cx="11977352" cy="4677504"/>
          </a:xfrm>
        </p:spPr>
        <p:txBody>
          <a:bodyPr>
            <a:normAutofit fontScale="92500" lnSpcReduction="10000"/>
          </a:bodyPr>
          <a:lstStyle/>
          <a:p>
            <a:pPr>
              <a:buFont typeface="Arial" panose="020B0604020202020204" pitchFamily="34" charset="0"/>
              <a:buChar char="•"/>
            </a:pPr>
            <a:r>
              <a:rPr lang="pl-PL" dirty="0"/>
              <a:t>Zadaniem obrońcy jest prowadzenie działalności zmierzającej do uzyskania dla oskarżonego najkorzystniejszego rozstrzygnięcia w toczącym się postępowaniu karnym. </a:t>
            </a:r>
            <a:endParaRPr lang="pl-PL" dirty="0" smtClean="0"/>
          </a:p>
          <a:p>
            <a:pPr>
              <a:buFont typeface="Arial" panose="020B0604020202020204" pitchFamily="34" charset="0"/>
              <a:buChar char="•"/>
            </a:pPr>
            <a:r>
              <a:rPr lang="pl-PL" b="1" dirty="0" smtClean="0">
                <a:solidFill>
                  <a:srgbClr val="0070C0"/>
                </a:solidFill>
              </a:rPr>
              <a:t>Obrońca </a:t>
            </a:r>
            <a:r>
              <a:rPr lang="pl-PL" b="1" dirty="0">
                <a:solidFill>
                  <a:srgbClr val="0070C0"/>
                </a:solidFill>
              </a:rPr>
              <a:t>może przedsiębrać czynności procesowe jedynie na korzyść </a:t>
            </a:r>
            <a:r>
              <a:rPr lang="pl-PL" b="1" dirty="0" smtClean="0">
                <a:solidFill>
                  <a:srgbClr val="0070C0"/>
                </a:solidFill>
              </a:rPr>
              <a:t>oskarżonego </a:t>
            </a:r>
            <a:r>
              <a:rPr lang="pl-PL" dirty="0" smtClean="0">
                <a:solidFill>
                  <a:schemeClr val="tx1"/>
                </a:solidFill>
              </a:rPr>
              <a:t>(art. 86 </a:t>
            </a:r>
            <a:r>
              <a:rPr lang="pl-PL" dirty="0">
                <a:solidFill>
                  <a:schemeClr val="tx1"/>
                </a:solidFill>
              </a:rPr>
              <a:t>§ </a:t>
            </a:r>
            <a:r>
              <a:rPr lang="pl-PL" dirty="0" smtClean="0">
                <a:solidFill>
                  <a:schemeClr val="tx1"/>
                </a:solidFill>
              </a:rPr>
              <a:t>2). </a:t>
            </a:r>
            <a:r>
              <a:rPr lang="pl-PL" dirty="0"/>
              <a:t>Trafnie podnosi się w literaturze, że czynność podjęta przez obrońcę z intencją działania na niekorzyść oskarżonego jest czynnością dokonaną z przekroczeniem uprawnień obrończych i musi być oceniana tak jak czynność dokonana przez osobę nieuprawnioną, a więc uznana za </a:t>
            </a:r>
            <a:r>
              <a:rPr lang="pl-PL" b="1" dirty="0"/>
              <a:t>bezskuteczną </a:t>
            </a:r>
            <a:r>
              <a:rPr lang="pl-PL" b="1" dirty="0" smtClean="0"/>
              <a:t>procesowo</a:t>
            </a:r>
            <a:endParaRPr lang="pl-PL" dirty="0"/>
          </a:p>
          <a:p>
            <a:pPr>
              <a:buFont typeface="Arial" panose="020B0604020202020204" pitchFamily="34" charset="0"/>
              <a:buChar char="•"/>
            </a:pPr>
            <a:r>
              <a:rPr lang="pl-PL" dirty="0" smtClean="0"/>
              <a:t>obrońca </a:t>
            </a:r>
            <a:r>
              <a:rPr lang="pl-PL" dirty="0"/>
              <a:t>nie wypiera oskarżonego z procesowej działalności </a:t>
            </a:r>
            <a:r>
              <a:rPr lang="pl-PL" dirty="0" smtClean="0"/>
              <a:t>(art. 86 § </a:t>
            </a:r>
            <a:r>
              <a:rPr lang="pl-PL" dirty="0"/>
              <a:t>2). Oskarżony pozostaje pełnoprawną stroną procesową. Ma prawo podejmować czynności obok równoległych czynności procesowych obrońcy (np. apelację wnosi zarówno oskarżony, jak i jego obrońca), a także podejmować czynności osobiste zamiast obrońcy (np. oskarżony wnosi sprzeciw od wyroku nakazowego bez równoczesnego sprzeciwu obrońcy</a:t>
            </a:r>
            <a:r>
              <a:rPr lang="pl-PL" dirty="0" smtClean="0"/>
              <a:t>)</a:t>
            </a:r>
          </a:p>
          <a:p>
            <a:pPr>
              <a:buFont typeface="Arial" panose="020B0604020202020204" pitchFamily="34" charset="0"/>
              <a:buChar char="•"/>
            </a:pPr>
            <a:r>
              <a:rPr lang="pl-PL" b="1" dirty="0">
                <a:solidFill>
                  <a:srgbClr val="0070C0"/>
                </a:solidFill>
              </a:rPr>
              <a:t>Obrońca może bronić kilku oskarżonych, jeżeli ich interesy nie pozostają w </a:t>
            </a:r>
            <a:r>
              <a:rPr lang="pl-PL" b="1" dirty="0" smtClean="0">
                <a:solidFill>
                  <a:srgbClr val="0070C0"/>
                </a:solidFill>
              </a:rPr>
              <a:t>sprzeczności </a:t>
            </a:r>
            <a:r>
              <a:rPr lang="pl-PL" dirty="0">
                <a:solidFill>
                  <a:schemeClr val="tx1"/>
                </a:solidFill>
              </a:rPr>
              <a:t>(art. </a:t>
            </a:r>
            <a:r>
              <a:rPr lang="pl-PL" dirty="0" smtClean="0">
                <a:solidFill>
                  <a:schemeClr val="tx1"/>
                </a:solidFill>
              </a:rPr>
              <a:t>85 </a:t>
            </a:r>
            <a:r>
              <a:rPr lang="pl-PL" dirty="0">
                <a:solidFill>
                  <a:schemeClr val="tx1"/>
                </a:solidFill>
              </a:rPr>
              <a:t>§ </a:t>
            </a:r>
            <a:r>
              <a:rPr lang="pl-PL" dirty="0" smtClean="0">
                <a:solidFill>
                  <a:schemeClr val="tx1"/>
                </a:solidFill>
              </a:rPr>
              <a:t>1). </a:t>
            </a:r>
            <a:r>
              <a:rPr lang="pl-PL" dirty="0"/>
              <a:t>Kodeks Etyki Adwokackiej z 1998 r. z</a:t>
            </a:r>
            <a:r>
              <a:rPr lang="pl-PL" dirty="0" smtClean="0"/>
              <a:t>akazuje </a:t>
            </a:r>
            <a:r>
              <a:rPr lang="pl-PL" dirty="0"/>
              <a:t>wyraźnie adwokatom reprezentowania klientów, których interesy są sprzeczne, nawet gdyby klienci ci na to się godzili, i nakazuje niezwłoczne wypowiedzenie stosunku obrończego tym z nich, których interesy okazały się sprzeczne (§ 46</a:t>
            </a:r>
            <a:r>
              <a:rPr lang="pl-PL" dirty="0" smtClean="0"/>
              <a:t>)</a:t>
            </a:r>
          </a:p>
          <a:p>
            <a:pPr>
              <a:buFont typeface="Arial" panose="020B0604020202020204" pitchFamily="34" charset="0"/>
              <a:buChar char="•"/>
            </a:pPr>
            <a:r>
              <a:rPr lang="pl-PL" dirty="0"/>
              <a:t>Podjęcie się przez adwokata obrony kilku oskarżonych w sytuacji, gdy ich interesy są wyraźnie sprzeczne, stanowi naruszenie podstawowego prawa oskarżonego, jakim jest prawo do obrony w procesie karnym, i z reguły ma wpływ na treść orzeczenia (zob. wyrok SN z dnia 17 grudnia 1982 r., IV KR </a:t>
            </a:r>
            <a:r>
              <a:rPr lang="pl-PL" dirty="0" smtClean="0"/>
              <a:t>278/82)</a:t>
            </a:r>
          </a:p>
          <a:p>
            <a:pPr marL="0" indent="0">
              <a:buNone/>
            </a:pPr>
            <a:endParaRPr lang="pl-PL" dirty="0" smtClean="0">
              <a:solidFill>
                <a:schemeClr val="tx1"/>
              </a:solidFill>
            </a:endParaRPr>
          </a:p>
          <a:p>
            <a:pPr marL="0" indent="0">
              <a:buNone/>
            </a:pPr>
            <a:endParaRPr lang="pl-PL" dirty="0">
              <a:solidFill>
                <a:srgbClr val="0070C0"/>
              </a:solidFill>
            </a:endParaRPr>
          </a:p>
        </p:txBody>
      </p:sp>
    </p:spTree>
    <p:extLst>
      <p:ext uri="{BB962C8B-B14F-4D97-AF65-F5344CB8AC3E}">
        <p14:creationId xmlns:p14="http://schemas.microsoft.com/office/powerpoint/2010/main" val="1916886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Sprzeczność interesów</a:t>
            </a:r>
            <a:endParaRPr lang="pl-PL" dirty="0"/>
          </a:p>
        </p:txBody>
      </p:sp>
      <p:sp>
        <p:nvSpPr>
          <p:cNvPr id="3" name="Symbol zastępczy zawartości 2"/>
          <p:cNvSpPr>
            <a:spLocks noGrp="1"/>
          </p:cNvSpPr>
          <p:nvPr>
            <p:ph idx="1"/>
          </p:nvPr>
        </p:nvSpPr>
        <p:spPr>
          <a:xfrm>
            <a:off x="193184" y="2180496"/>
            <a:ext cx="11822806" cy="4677504"/>
          </a:xfrm>
        </p:spPr>
        <p:txBody>
          <a:bodyPr>
            <a:normAutofit fontScale="92500"/>
          </a:bodyPr>
          <a:lstStyle/>
          <a:p>
            <a:pPr>
              <a:buFont typeface="Arial" panose="020B0604020202020204" pitchFamily="34" charset="0"/>
              <a:buChar char="•"/>
            </a:pPr>
            <a:r>
              <a:rPr lang="pl-PL" dirty="0"/>
              <a:t>Sprzeczność interesów oskarżonych zachodzi na pewno wówczas, gdy </a:t>
            </a:r>
            <a:r>
              <a:rPr lang="pl-PL" b="1" dirty="0">
                <a:solidFill>
                  <a:srgbClr val="00B050"/>
                </a:solidFill>
              </a:rPr>
              <a:t>oskarżeni ci wzajemnie się pomawiają</a:t>
            </a:r>
            <a:r>
              <a:rPr lang="pl-PL" dirty="0"/>
              <a:t>, gdyż obrona jednego z nich musi wiązać się w takiej sytuacji z podważaniem zaufania do twierdzeń drugiego z </a:t>
            </a:r>
            <a:r>
              <a:rPr lang="pl-PL" dirty="0">
                <a:solidFill>
                  <a:schemeClr val="tx1"/>
                </a:solidFill>
              </a:rPr>
              <a:t>oskarżonych (zob. wyrok SN z dnia 15 lipca 1980 r., </a:t>
            </a:r>
            <a:r>
              <a:rPr lang="pl-PL" dirty="0">
                <a:solidFill>
                  <a:schemeClr val="tx1"/>
                </a:solidFill>
                <a:hlinkClick r:id="rId2"/>
              </a:rPr>
              <a:t>II KR 210/80</a:t>
            </a:r>
            <a:r>
              <a:rPr lang="pl-PL" dirty="0" smtClean="0">
                <a:solidFill>
                  <a:schemeClr val="tx1"/>
                </a:solidFill>
              </a:rPr>
              <a:t>,)</a:t>
            </a:r>
          </a:p>
          <a:p>
            <a:pPr>
              <a:buFont typeface="Arial" panose="020B0604020202020204" pitchFamily="34" charset="0"/>
              <a:buChar char="•"/>
            </a:pPr>
            <a:r>
              <a:rPr lang="pl-PL" dirty="0" smtClean="0">
                <a:solidFill>
                  <a:schemeClr val="tx1"/>
                </a:solidFill>
              </a:rPr>
              <a:t>W </a:t>
            </a:r>
            <a:r>
              <a:rPr lang="pl-PL" dirty="0">
                <a:solidFill>
                  <a:schemeClr val="tx1"/>
                </a:solidFill>
              </a:rPr>
              <a:t>judykaturze zasadnie też podnosi się, że ilekroć wyjaśnienia jednego z oskarżonych lub dowody przezeń powoływane i ich ocena godzą w interes drugiego oskarżonego, rodzi się kolizja interesów, która nie pozwala, aby jeden obrońca bronił obu tych oskarżonych (zob. wyrok SN z dnia 26 października 1971 r., </a:t>
            </a:r>
            <a:r>
              <a:rPr lang="pl-PL" dirty="0">
                <a:solidFill>
                  <a:schemeClr val="tx1"/>
                </a:solidFill>
                <a:hlinkClick r:id="rId3"/>
              </a:rPr>
              <a:t>V KRN 375/71</a:t>
            </a:r>
            <a:r>
              <a:rPr lang="pl-PL" dirty="0" smtClean="0">
                <a:solidFill>
                  <a:schemeClr val="tx1"/>
                </a:solidFill>
              </a:rPr>
              <a:t>,). </a:t>
            </a:r>
          </a:p>
          <a:p>
            <a:pPr>
              <a:buFont typeface="Arial" panose="020B0604020202020204" pitchFamily="34" charset="0"/>
              <a:buChar char="•"/>
            </a:pPr>
            <a:r>
              <a:rPr lang="pl-PL" dirty="0" smtClean="0">
                <a:solidFill>
                  <a:schemeClr val="tx1"/>
                </a:solidFill>
              </a:rPr>
              <a:t>Trafnie </a:t>
            </a:r>
            <a:r>
              <a:rPr lang="pl-PL" dirty="0">
                <a:solidFill>
                  <a:schemeClr val="tx1"/>
                </a:solidFill>
              </a:rPr>
              <a:t>także wskazuje się, że sprzeczność interesów oskarżonych musi być rzeczywista, a nie pozorna, zatem gdy dwaj współoskarżeni nie przyznają się do winy, ale też nie obciążają się wzajemnie, dopuszczalne jest prowadzenie ich obrony przez jednego obrońcę (zob. wyrok SN z dnia 19 grudnia 1988 r., </a:t>
            </a:r>
            <a:r>
              <a:rPr lang="pl-PL" dirty="0">
                <a:solidFill>
                  <a:schemeClr val="tx1"/>
                </a:solidFill>
                <a:hlinkClick r:id="rId4"/>
              </a:rPr>
              <a:t>I KR </a:t>
            </a:r>
            <a:r>
              <a:rPr lang="pl-PL" dirty="0" smtClean="0">
                <a:solidFill>
                  <a:schemeClr val="tx1"/>
                </a:solidFill>
                <a:hlinkClick r:id="rId4"/>
              </a:rPr>
              <a:t>348/88</a:t>
            </a:r>
            <a:r>
              <a:rPr lang="pl-PL" dirty="0" smtClean="0">
                <a:solidFill>
                  <a:schemeClr val="tx1"/>
                </a:solidFill>
              </a:rPr>
              <a:t>). </a:t>
            </a:r>
            <a:r>
              <a:rPr lang="pl-PL" dirty="0">
                <a:solidFill>
                  <a:schemeClr val="tx1"/>
                </a:solidFill>
              </a:rPr>
              <a:t>To samo dotyczy sytuacji, gdy tylko jeden z oskarżonych składa wyjaśnienia, nie obciążając przy tym innych, zaś pozostali korzystają w toku całego procesu z prawa do odmowy składania wyjaśnień (zob. wyrok SA w Katowicach z dnia 29 marca 2011 r., </a:t>
            </a:r>
            <a:r>
              <a:rPr lang="pl-PL" dirty="0">
                <a:solidFill>
                  <a:schemeClr val="tx1"/>
                </a:solidFill>
                <a:hlinkClick r:id="rId5"/>
              </a:rPr>
              <a:t>II </a:t>
            </a:r>
            <a:r>
              <a:rPr lang="pl-PL" dirty="0" err="1">
                <a:solidFill>
                  <a:schemeClr val="tx1"/>
                </a:solidFill>
                <a:hlinkClick r:id="rId5"/>
              </a:rPr>
              <a:t>AKa</a:t>
            </a:r>
            <a:r>
              <a:rPr lang="pl-PL" dirty="0">
                <a:solidFill>
                  <a:schemeClr val="tx1"/>
                </a:solidFill>
                <a:hlinkClick r:id="rId5"/>
              </a:rPr>
              <a:t> </a:t>
            </a:r>
            <a:r>
              <a:rPr lang="pl-PL" dirty="0" smtClean="0">
                <a:solidFill>
                  <a:schemeClr val="tx1"/>
                </a:solidFill>
                <a:hlinkClick r:id="rId5"/>
              </a:rPr>
              <a:t>65/11</a:t>
            </a:r>
            <a:r>
              <a:rPr lang="pl-PL" dirty="0" smtClean="0">
                <a:solidFill>
                  <a:schemeClr val="tx1"/>
                </a:solidFill>
              </a:rPr>
              <a:t>)</a:t>
            </a:r>
          </a:p>
          <a:p>
            <a:pPr>
              <a:buFont typeface="Arial" panose="020B0604020202020204" pitchFamily="34" charset="0"/>
              <a:buChar char="•"/>
            </a:pPr>
            <a:r>
              <a:rPr lang="pl-PL" dirty="0"/>
              <a:t>Z przepisu art. 85 § 2 zdanie pierwsze, mówiącego o wyznaczeniu oskarżonym terminu ustanowienia nowych obrońców, wynika, że </a:t>
            </a:r>
            <a:r>
              <a:rPr lang="pl-PL" b="1" dirty="0">
                <a:solidFill>
                  <a:srgbClr val="00B0F0"/>
                </a:solidFill>
              </a:rPr>
              <a:t>to każdy z bronionych dotąd oskarżonych, których interesy pozostają w sprzeczności, powinien ustanowić sobie innego obrońcę</a:t>
            </a:r>
            <a:r>
              <a:rPr lang="pl-PL" dirty="0"/>
              <a:t>, gdyż rezygnacja z tego obrońcy tylko przez jednego czy niektórych z nich stwarzałaby możliwość wykorzystania uzyskanych przez tego obrońcę informacji z naruszeniem interesu innego współoskarżonego. Zatem nie jest możliwe, aby dotychczasowy obrońca po cofnięciu niektórych pełnomocnictw pozostał obrońcą choćby jednego z oskarżonych</a:t>
            </a:r>
            <a:endParaRPr lang="pl-PL" dirty="0">
              <a:solidFill>
                <a:schemeClr val="tx1"/>
              </a:solidFill>
            </a:endParaRPr>
          </a:p>
        </p:txBody>
      </p:sp>
    </p:spTree>
    <p:extLst>
      <p:ext uri="{BB962C8B-B14F-4D97-AF65-F5344CB8AC3E}">
        <p14:creationId xmlns:p14="http://schemas.microsoft.com/office/powerpoint/2010/main" val="2999227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Obrona obligatoryjna</a:t>
            </a:r>
            <a:endParaRPr lang="pl-PL" dirty="0"/>
          </a:p>
        </p:txBody>
      </p:sp>
      <p:sp>
        <p:nvSpPr>
          <p:cNvPr id="3" name="Symbol zastępczy zawartości 2"/>
          <p:cNvSpPr>
            <a:spLocks noGrp="1"/>
          </p:cNvSpPr>
          <p:nvPr>
            <p:ph idx="1"/>
          </p:nvPr>
        </p:nvSpPr>
        <p:spPr>
          <a:xfrm>
            <a:off x="581192" y="2180496"/>
            <a:ext cx="11029615" cy="4374850"/>
          </a:xfrm>
        </p:spPr>
        <p:txBody>
          <a:bodyPr>
            <a:normAutofit/>
          </a:bodyPr>
          <a:lstStyle/>
          <a:p>
            <a:pPr marL="0" indent="0" algn="ctr">
              <a:buNone/>
            </a:pPr>
            <a:endParaRPr lang="pl-PL" b="1" dirty="0" smtClean="0">
              <a:solidFill>
                <a:srgbClr val="C00000"/>
              </a:solidFill>
            </a:endParaRPr>
          </a:p>
          <a:p>
            <a:pPr marL="0" indent="0">
              <a:buNone/>
            </a:pPr>
            <a:r>
              <a:rPr lang="pl-PL" dirty="0" smtClean="0"/>
              <a:t>Od </a:t>
            </a:r>
            <a:r>
              <a:rPr lang="pl-PL" dirty="0"/>
              <a:t>założenia, że oskarżony może, lecz nie musi korzystać w postępowaniu karnym z pomocy obrońcy, kodeks wprowadza wyjątek w postaci </a:t>
            </a:r>
            <a:r>
              <a:rPr lang="pl-PL" b="1" dirty="0">
                <a:solidFill>
                  <a:srgbClr val="00B050"/>
                </a:solidFill>
              </a:rPr>
              <a:t>obrony obligatoryjnej </a:t>
            </a:r>
            <a:r>
              <a:rPr lang="pl-PL" dirty="0"/>
              <a:t>(niezbędnej</a:t>
            </a:r>
            <a:r>
              <a:rPr lang="pl-PL" dirty="0" smtClean="0"/>
              <a:t>):</a:t>
            </a:r>
          </a:p>
          <a:p>
            <a:pPr>
              <a:buFont typeface="Wingdings" panose="05000000000000000000" pitchFamily="2" charset="2"/>
              <a:buChar char="à"/>
            </a:pPr>
            <a:r>
              <a:rPr lang="pl-PL" dirty="0" smtClean="0">
                <a:solidFill>
                  <a:srgbClr val="00B050"/>
                </a:solidFill>
                <a:sym typeface="Wingdings" panose="05000000000000000000" pitchFamily="2" charset="2"/>
              </a:rPr>
              <a:t>art. 79 k.p.k</a:t>
            </a:r>
            <a:r>
              <a:rPr lang="pl-PL" dirty="0">
                <a:solidFill>
                  <a:srgbClr val="00B050"/>
                </a:solidFill>
                <a:sym typeface="Wingdings" panose="05000000000000000000" pitchFamily="2" charset="2"/>
              </a:rPr>
              <a:t>. </a:t>
            </a:r>
            <a:r>
              <a:rPr lang="pl-PL" dirty="0">
                <a:sym typeface="Wingdings" panose="05000000000000000000" pitchFamily="2" charset="2"/>
              </a:rPr>
              <a:t>formułuje przypadki </a:t>
            </a:r>
            <a:r>
              <a:rPr lang="pl-PL" dirty="0" smtClean="0">
                <a:sym typeface="Wingdings" panose="05000000000000000000" pitchFamily="2" charset="2"/>
              </a:rPr>
              <a:t>obrony obligatoryjnej </a:t>
            </a:r>
            <a:r>
              <a:rPr lang="pl-PL" dirty="0">
                <a:sym typeface="Wingdings" panose="05000000000000000000" pitchFamily="2" charset="2"/>
              </a:rPr>
              <a:t>w toku całego postępowania karnego, od postępowania przygotowawczego </a:t>
            </a:r>
            <a:r>
              <a:rPr lang="pl-PL" dirty="0" smtClean="0">
                <a:sym typeface="Wingdings" panose="05000000000000000000" pitchFamily="2" charset="2"/>
              </a:rPr>
              <a:t>poczynając</a:t>
            </a:r>
          </a:p>
          <a:p>
            <a:pPr>
              <a:buFont typeface="Wingdings" panose="05000000000000000000" pitchFamily="2" charset="2"/>
              <a:buChar char="à"/>
            </a:pPr>
            <a:r>
              <a:rPr lang="pl-PL" dirty="0">
                <a:solidFill>
                  <a:srgbClr val="00B050"/>
                </a:solidFill>
              </a:rPr>
              <a:t>a</a:t>
            </a:r>
            <a:r>
              <a:rPr lang="pl-PL" dirty="0" smtClean="0">
                <a:solidFill>
                  <a:srgbClr val="00B050"/>
                </a:solidFill>
              </a:rPr>
              <a:t>rt. 80 </a:t>
            </a:r>
            <a:r>
              <a:rPr lang="pl-PL" dirty="0">
                <a:solidFill>
                  <a:srgbClr val="00B050"/>
                </a:solidFill>
              </a:rPr>
              <a:t>k.p.k. </a:t>
            </a:r>
            <a:r>
              <a:rPr lang="pl-PL" dirty="0"/>
              <a:t>obejmuje jedynie jurysdykcyjne stadium procesu, i to tylko postępowanie przed sądem okręgowym jako sądem pierwszej instancji. Zakres obrony obligatoryjnej z art. 80 nie obejmuje więc postępowania </a:t>
            </a:r>
            <a:r>
              <a:rPr lang="pl-PL" dirty="0" smtClean="0"/>
              <a:t>przygotowawczego</a:t>
            </a:r>
          </a:p>
          <a:p>
            <a:pPr marL="0" indent="0">
              <a:buNone/>
            </a:pPr>
            <a:r>
              <a:rPr lang="pl-PL" dirty="0"/>
              <a:t>Obowiązkowe jest tylko </a:t>
            </a:r>
            <a:r>
              <a:rPr lang="pl-PL" u="sng" dirty="0"/>
              <a:t>posiadanie obrońcy</a:t>
            </a:r>
            <a:r>
              <a:rPr lang="pl-PL" dirty="0"/>
              <a:t>, czyli tzw. obrona formalna </a:t>
            </a:r>
            <a:endParaRPr lang="pl-PL" dirty="0" smtClean="0"/>
          </a:p>
          <a:p>
            <a:pPr marL="0" indent="0">
              <a:buNone/>
            </a:pPr>
            <a:r>
              <a:rPr lang="pl-PL" dirty="0" smtClean="0"/>
              <a:t>Prowadzenie </a:t>
            </a:r>
            <a:r>
              <a:rPr lang="pl-PL" dirty="0"/>
              <a:t>postępowania, mimo że oskarżony nie ma obrońcy w sytuacjach wskazanych w art. </a:t>
            </a:r>
            <a:r>
              <a:rPr lang="pl-PL" dirty="0" smtClean="0"/>
              <a:t>79 i 80, </a:t>
            </a:r>
            <a:r>
              <a:rPr lang="pl-PL" dirty="0"/>
              <a:t>stanowi </a:t>
            </a:r>
            <a:r>
              <a:rPr lang="pl-PL" u="sng" dirty="0"/>
              <a:t>bezwzględny powód uchylenia zapadłego orzeczenia</a:t>
            </a:r>
            <a:r>
              <a:rPr lang="pl-PL" dirty="0"/>
              <a:t>, ale tylko wtedy, gdy ma to miejsce w postępowaniu sądowym (art. 439 § 1 pkt </a:t>
            </a:r>
            <a:r>
              <a:rPr lang="pl-PL" dirty="0" smtClean="0"/>
              <a:t>10)</a:t>
            </a:r>
          </a:p>
          <a:p>
            <a:pPr marL="0" indent="0">
              <a:buNone/>
            </a:pPr>
            <a:endParaRPr lang="pl-PL" dirty="0"/>
          </a:p>
        </p:txBody>
      </p:sp>
    </p:spTree>
    <p:extLst>
      <p:ext uri="{BB962C8B-B14F-4D97-AF65-F5344CB8AC3E}">
        <p14:creationId xmlns:p14="http://schemas.microsoft.com/office/powerpoint/2010/main" val="3063162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obrona obligatoryjna – art. 79 k.p.k.</a:t>
            </a:r>
            <a:endParaRPr lang="pl-PL" dirty="0"/>
          </a:p>
        </p:txBody>
      </p:sp>
      <p:sp>
        <p:nvSpPr>
          <p:cNvPr id="3" name="Symbol zastępczy zawartości 2"/>
          <p:cNvSpPr>
            <a:spLocks noGrp="1"/>
          </p:cNvSpPr>
          <p:nvPr>
            <p:ph idx="1"/>
          </p:nvPr>
        </p:nvSpPr>
        <p:spPr>
          <a:xfrm>
            <a:off x="167426" y="2189101"/>
            <a:ext cx="12024574" cy="4668899"/>
          </a:xfrm>
        </p:spPr>
        <p:txBody>
          <a:bodyPr>
            <a:normAutofit fontScale="85000" lnSpcReduction="20000"/>
          </a:bodyPr>
          <a:lstStyle/>
          <a:p>
            <a:pPr marL="0" indent="0">
              <a:buNone/>
            </a:pPr>
            <a:r>
              <a:rPr lang="pl-PL" dirty="0" smtClean="0"/>
              <a:t>§</a:t>
            </a:r>
            <a:r>
              <a:rPr lang="pl-PL" dirty="0"/>
              <a:t> 1. W postępowaniu karnym oskarżony </a:t>
            </a:r>
            <a:r>
              <a:rPr lang="pl-PL" b="1" u="sng" dirty="0">
                <a:solidFill>
                  <a:srgbClr val="00B050"/>
                </a:solidFill>
              </a:rPr>
              <a:t>musi mieć obrońcę</a:t>
            </a:r>
            <a:r>
              <a:rPr lang="pl-PL" dirty="0"/>
              <a:t>, jeżeli:</a:t>
            </a:r>
          </a:p>
          <a:p>
            <a:pPr marL="0" indent="0">
              <a:buNone/>
            </a:pPr>
            <a:r>
              <a:rPr lang="pl-PL" b="1" dirty="0">
                <a:solidFill>
                  <a:srgbClr val="0070C0"/>
                </a:solidFill>
              </a:rPr>
              <a:t>1)   nie ukończył 18 </a:t>
            </a:r>
            <a:r>
              <a:rPr lang="pl-PL" b="1" dirty="0" smtClean="0">
                <a:solidFill>
                  <a:srgbClr val="0070C0"/>
                </a:solidFill>
              </a:rPr>
              <a:t>lat</a:t>
            </a:r>
          </a:p>
          <a:p>
            <a:pPr marL="0" indent="0">
              <a:buNone/>
            </a:pPr>
            <a:r>
              <a:rPr lang="pl-PL" dirty="0" smtClean="0"/>
              <a:t>Ustawa nie </a:t>
            </a:r>
            <a:r>
              <a:rPr lang="pl-PL" dirty="0"/>
              <a:t>uzależnia tego obowiązku </a:t>
            </a:r>
            <a:r>
              <a:rPr lang="pl-PL" dirty="0" smtClean="0"/>
              <a:t>od </a:t>
            </a:r>
            <a:r>
              <a:rPr lang="pl-PL" dirty="0"/>
              <a:t>wieku w dniu popełnienia czynu czy w jakimkolwiek innym ściśle określonym momencie. </a:t>
            </a:r>
            <a:r>
              <a:rPr lang="pl-PL" dirty="0" smtClean="0"/>
              <a:t>Chodzi </a:t>
            </a:r>
            <a:r>
              <a:rPr lang="pl-PL" dirty="0"/>
              <a:t>zatem o czas postępowania i wiek oskarżonego w toku procesu</a:t>
            </a:r>
          </a:p>
          <a:p>
            <a:pPr marL="0" indent="0">
              <a:buNone/>
            </a:pPr>
            <a:r>
              <a:rPr lang="pl-PL" b="1" dirty="0">
                <a:solidFill>
                  <a:srgbClr val="0070C0"/>
                </a:solidFill>
              </a:rPr>
              <a:t>2)   jest głuchy, niemy lub niewidomy</a:t>
            </a:r>
            <a:r>
              <a:rPr lang="pl-PL" b="1" dirty="0" smtClean="0">
                <a:solidFill>
                  <a:srgbClr val="0070C0"/>
                </a:solidFill>
              </a:rPr>
              <a:t>,</a:t>
            </a:r>
          </a:p>
          <a:p>
            <a:pPr marL="0" indent="0">
              <a:buNone/>
            </a:pPr>
            <a:r>
              <a:rPr lang="pl-PL" dirty="0"/>
              <a:t>Upośledzenia zmysłów </a:t>
            </a:r>
            <a:r>
              <a:rPr lang="pl-PL" dirty="0" smtClean="0"/>
              <a:t>muszą </a:t>
            </a:r>
            <a:r>
              <a:rPr lang="pl-PL" dirty="0"/>
              <a:t>być takie, że znoszą funkcjonowanie danego </a:t>
            </a:r>
            <a:r>
              <a:rPr lang="pl-PL" dirty="0" smtClean="0"/>
              <a:t>zmysłu. </a:t>
            </a:r>
            <a:r>
              <a:rPr lang="pl-PL" dirty="0"/>
              <a:t>Upośledzenia utrudniające jedynie obronę (niedosłyszenie, niedowidzenie, mowa bełkotliwa itd.) i porozumienie się z oskarżonym powinny być kwalifikowane z § 2 art. 79</a:t>
            </a:r>
          </a:p>
          <a:p>
            <a:pPr marL="0" indent="0">
              <a:buNone/>
            </a:pPr>
            <a:r>
              <a:rPr lang="pl-PL" b="1" dirty="0">
                <a:solidFill>
                  <a:srgbClr val="0070C0"/>
                </a:solidFill>
              </a:rPr>
              <a:t>3)   zachodzi uzasadniona wątpliwość, czy jego zdolność rozpoznania znaczenia czynu lub kierowania swoim postępowaniem nie była w czasie popełnienia tego czynu wyłączona lub w znacznym stopniu ograniczona</a:t>
            </a:r>
            <a:r>
              <a:rPr lang="pl-PL" b="1" dirty="0" smtClean="0">
                <a:solidFill>
                  <a:srgbClr val="0070C0"/>
                </a:solidFill>
              </a:rPr>
              <a:t>,</a:t>
            </a:r>
          </a:p>
          <a:p>
            <a:pPr marL="0" indent="0">
              <a:buNone/>
            </a:pPr>
            <a:r>
              <a:rPr lang="pl-PL" b="1" dirty="0" smtClean="0">
                <a:solidFill>
                  <a:srgbClr val="0070C0"/>
                </a:solidFill>
              </a:rPr>
              <a:t>4</a:t>
            </a:r>
            <a:r>
              <a:rPr lang="pl-PL" b="1" dirty="0">
                <a:solidFill>
                  <a:srgbClr val="0070C0"/>
                </a:solidFill>
              </a:rPr>
              <a:t>)   zachodzi uzasadniona wątpliwość, czy stan jego zdrowia psychicznego pozwala na udział w postępowaniu lub prowadzenie obrony w sposób samodzielny oraz </a:t>
            </a:r>
            <a:r>
              <a:rPr lang="pl-PL" b="1" dirty="0" smtClean="0">
                <a:solidFill>
                  <a:srgbClr val="0070C0"/>
                </a:solidFill>
              </a:rPr>
              <a:t>rozsądny </a:t>
            </a:r>
            <a:r>
              <a:rPr lang="pl-PL" b="1" dirty="0" smtClean="0">
                <a:solidFill>
                  <a:srgbClr val="0070C0"/>
                </a:solidFill>
                <a:sym typeface="Wingdings" panose="05000000000000000000" pitchFamily="2" charset="2"/>
              </a:rPr>
              <a:t> </a:t>
            </a:r>
            <a:r>
              <a:rPr lang="pl-PL" dirty="0" smtClean="0">
                <a:solidFill>
                  <a:schemeClr val="tx1"/>
                </a:solidFill>
                <a:sym typeface="Wingdings" panose="05000000000000000000" pitchFamily="2" charset="2"/>
              </a:rPr>
              <a:t>tzw. </a:t>
            </a:r>
            <a:r>
              <a:rPr lang="pl-PL" dirty="0" smtClean="0">
                <a:sym typeface="Wingdings" panose="05000000000000000000" pitchFamily="2" charset="2"/>
              </a:rPr>
              <a:t>„</a:t>
            </a:r>
            <a:r>
              <a:rPr lang="pl-PL" dirty="0" smtClean="0"/>
              <a:t>rozsądna”, a nie „rozumna” obrona czyli </a:t>
            </a:r>
            <a:r>
              <a:rPr lang="pl-PL" dirty="0"/>
              <a:t>zdolność oskarżonego do trafnego, rozumnego i trzeźwego, a więc rzeczowego oceniania sytuacji oraz zachowywania rozwagi i roztropności w działaniu, w tym przypadku </a:t>
            </a:r>
            <a:r>
              <a:rPr lang="pl-PL" dirty="0" smtClean="0"/>
              <a:t>procesowym</a:t>
            </a:r>
            <a:r>
              <a:rPr lang="pl-PL" b="1" dirty="0">
                <a:solidFill>
                  <a:srgbClr val="0070C0"/>
                </a:solidFill>
              </a:rPr>
              <a:t> </a:t>
            </a:r>
            <a:r>
              <a:rPr lang="pl-PL" dirty="0" smtClean="0"/>
              <a:t>gdy </a:t>
            </a:r>
            <a:r>
              <a:rPr lang="pl-PL" dirty="0"/>
              <a:t>sąd podzieli opinię </a:t>
            </a:r>
            <a:r>
              <a:rPr lang="pl-PL" dirty="0" smtClean="0"/>
              <a:t>biegłych lekarzy psychiatrów, </a:t>
            </a:r>
            <a:r>
              <a:rPr lang="pl-PL" dirty="0"/>
              <a:t>a więc "uzna za uzasadnioną" ich opinię, według której nie dopatrzyli się oni u oskarżonego zniesienia lub znacznego ograniczenia poczytalności w chwili czynu i uznali, iż może on uczestniczyć w postępowaniu, prowadząc samodzielną, rozsądną obronę, to ma orzec, że udział obrońcy nie jest już obowiązkowy. Wtedy - w zależności od fazy postępowania - prezes sądu lub sąd zwolnić ma obrońcę z urzędu z jego obowiązków, chyba że zachodzą inne przyczyny przemawiające za tym, aby oskarżony nadal korzystał z pomocy obrońcy z urzędu, np. z § 2 art. 79. Przewiduje się zatem obligatoryjne orzeczenie przez sąd o braku powodów do dalszej obrony niezbędnej z racji ustalonego na podstawie opinii biegłych stanu zdrowia psychicznego oskarżonego, a jego następstwem ma być odwołanie obrońcy z urzędu, o ile nie zaistniałyby inne powody do takiej obrony, a więc mające charakter względnie obligatoryjny</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3518885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obrona obligatoryjna – art. 79 k.p.k.</a:t>
            </a:r>
          </a:p>
        </p:txBody>
      </p:sp>
      <p:sp>
        <p:nvSpPr>
          <p:cNvPr id="3" name="Symbol zastępczy zawartości 2"/>
          <p:cNvSpPr>
            <a:spLocks noGrp="1"/>
          </p:cNvSpPr>
          <p:nvPr>
            <p:ph idx="1"/>
          </p:nvPr>
        </p:nvSpPr>
        <p:spPr>
          <a:xfrm>
            <a:off x="167425" y="1867437"/>
            <a:ext cx="11912957" cy="4990563"/>
          </a:xfrm>
        </p:spPr>
        <p:txBody>
          <a:bodyPr>
            <a:normAutofit fontScale="85000" lnSpcReduction="10000"/>
          </a:bodyPr>
          <a:lstStyle/>
          <a:p>
            <a:pPr marL="0" indent="0">
              <a:buNone/>
            </a:pPr>
            <a:endParaRPr lang="pl-PL" dirty="0" smtClean="0"/>
          </a:p>
          <a:p>
            <a:pPr marL="0" indent="0">
              <a:buNone/>
            </a:pPr>
            <a:r>
              <a:rPr lang="pl-PL" dirty="0" smtClean="0"/>
              <a:t>Art. 79 §</a:t>
            </a:r>
            <a:r>
              <a:rPr lang="pl-PL" dirty="0"/>
              <a:t> </a:t>
            </a:r>
            <a:r>
              <a:rPr lang="pl-PL" dirty="0" smtClean="0"/>
              <a:t>2 Oskarżony </a:t>
            </a:r>
            <a:r>
              <a:rPr lang="pl-PL" dirty="0"/>
              <a:t>musi mieć obrońcę również wtedy, gdy </a:t>
            </a:r>
            <a:r>
              <a:rPr lang="pl-PL" b="1" dirty="0">
                <a:solidFill>
                  <a:srgbClr val="00B050"/>
                </a:solidFill>
              </a:rPr>
              <a:t>sąd uzna to za niezbędne </a:t>
            </a:r>
            <a:r>
              <a:rPr lang="pl-PL" dirty="0"/>
              <a:t>ze względu na </a:t>
            </a:r>
            <a:r>
              <a:rPr lang="pl-PL" b="1" dirty="0">
                <a:solidFill>
                  <a:srgbClr val="7030A0"/>
                </a:solidFill>
              </a:rPr>
              <a:t>inne okoliczności utrudniające obronę</a:t>
            </a:r>
            <a:r>
              <a:rPr lang="pl-PL" dirty="0" smtClean="0"/>
              <a:t>.</a:t>
            </a:r>
          </a:p>
          <a:p>
            <a:pPr marL="0" indent="0">
              <a:buNone/>
            </a:pPr>
            <a:r>
              <a:rPr lang="pl-PL" dirty="0"/>
              <a:t>P</a:t>
            </a:r>
            <a:r>
              <a:rPr lang="pl-PL" dirty="0" smtClean="0"/>
              <a:t>odstawa </a:t>
            </a:r>
            <a:r>
              <a:rPr lang="pl-PL" dirty="0"/>
              <a:t>obrony obowiązkowej wynika tu z uwagi "na inne" okoliczności utrudniające obronę, czyli inne niż wskazane w § 1 art. </a:t>
            </a:r>
            <a:r>
              <a:rPr lang="pl-PL" dirty="0" smtClean="0"/>
              <a:t>79</a:t>
            </a:r>
          </a:p>
          <a:p>
            <a:pPr marL="0" indent="0">
              <a:buNone/>
            </a:pPr>
            <a:r>
              <a:rPr lang="pl-PL" dirty="0"/>
              <a:t>Decyzję co do zaistnienia tej podstawy obrony obligatoryjnej podejmuje sąd (także w postępowaniu przygotowawczym). Sąd może podjąć stosowne postanowienie zarówno z urzędu (np. podczas przesłuchania przy stosowaniu tymczasowego aresztowania - zob. art. 249 § 3), jak i np. na wniosek organu ścigania (prokuratora). </a:t>
            </a:r>
            <a:r>
              <a:rPr lang="pl-PL" b="1" dirty="0"/>
              <a:t>Okoliczności utrudniające obronę to </a:t>
            </a:r>
            <a:r>
              <a:rPr lang="pl-PL" b="1" dirty="0">
                <a:solidFill>
                  <a:srgbClr val="0070C0"/>
                </a:solidFill>
              </a:rPr>
              <a:t>obiektywne sytuacje związane z osobą oskarżonego</a:t>
            </a:r>
            <a:r>
              <a:rPr lang="pl-PL" dirty="0"/>
              <a:t>, np. jego nieporadność życiowa, upośledzenia zmysłów utrudniające </a:t>
            </a:r>
            <a:r>
              <a:rPr lang="pl-PL" dirty="0" smtClean="0"/>
              <a:t>obronę, </a:t>
            </a:r>
            <a:r>
              <a:rPr lang="pl-PL" dirty="0"/>
              <a:t>ale nieznoszące tych </a:t>
            </a:r>
            <a:r>
              <a:rPr lang="pl-PL" dirty="0" smtClean="0"/>
              <a:t>zmysłów, analfabetyzm</a:t>
            </a:r>
          </a:p>
          <a:p>
            <a:pPr marL="0" indent="0">
              <a:buNone/>
            </a:pPr>
            <a:r>
              <a:rPr lang="pl-PL" dirty="0"/>
              <a:t>Pewien </a:t>
            </a:r>
            <a:r>
              <a:rPr lang="pl-PL" b="1" dirty="0"/>
              <a:t>element subiektywny związany jest tu jedynie z oceną</a:t>
            </a:r>
            <a:r>
              <a:rPr lang="pl-PL" dirty="0"/>
              <a:t>, czy </a:t>
            </a:r>
            <a:r>
              <a:rPr lang="pl-PL" i="1" dirty="0"/>
              <a:t>in concreto</a:t>
            </a:r>
            <a:r>
              <a:rPr lang="pl-PL" dirty="0"/>
              <a:t> dana okoliczność utrudnia oskarżonemu samodzielną obronę w stopniu wskazującym, że niezbędne jest powołanie mu obrońcy z urzędu. Takie też stanowisko przyjęto w orzecznictwie SN, wskazując, że okoliczności utrudniające obronę powinny być wiązane z właściwościami osobistymi oskarżonego, które w znacznym stopniu utrudniają mu realizację prawa do obrony, a fakt, iż sprawa jest skomplikowana pod względem faktycznym lub nawet pod względem prawnym, sam w sobie nie może decydować o przyjęciu istnienia przesłanki obrony obowiązkowej z art. 79 § 2 (postanowienie SN z dnia 17 lutego 2004 r., </a:t>
            </a:r>
            <a:r>
              <a:rPr lang="pl-PL" dirty="0">
                <a:hlinkClick r:id="rId2"/>
              </a:rPr>
              <a:t>II KK </a:t>
            </a:r>
            <a:r>
              <a:rPr lang="pl-PL" dirty="0" smtClean="0">
                <a:hlinkClick r:id="rId2"/>
              </a:rPr>
              <a:t>277/02</a:t>
            </a:r>
            <a:r>
              <a:rPr lang="pl-PL" dirty="0" smtClean="0"/>
              <a:t>)</a:t>
            </a:r>
          </a:p>
          <a:p>
            <a:pPr marL="0" indent="0">
              <a:buNone/>
            </a:pPr>
            <a:r>
              <a:rPr lang="pl-PL" dirty="0" smtClean="0"/>
              <a:t>---------------------------------------------------------------------------------------------------------------------------------------------------------------------------------------------</a:t>
            </a:r>
          </a:p>
          <a:p>
            <a:pPr marL="0" indent="0">
              <a:buNone/>
            </a:pPr>
            <a:r>
              <a:rPr lang="pl-PL" b="1" dirty="0" smtClean="0">
                <a:solidFill>
                  <a:srgbClr val="0070C0"/>
                </a:solidFill>
                <a:sym typeface="Wingdings" panose="05000000000000000000" pitchFamily="2" charset="2"/>
              </a:rPr>
              <a:t> </a:t>
            </a:r>
            <a:r>
              <a:rPr lang="pl-PL" b="1" dirty="0" smtClean="0">
                <a:solidFill>
                  <a:srgbClr val="0070C0"/>
                </a:solidFill>
              </a:rPr>
              <a:t>Udział </a:t>
            </a:r>
            <a:r>
              <a:rPr lang="pl-PL" b="1" dirty="0">
                <a:solidFill>
                  <a:srgbClr val="0070C0"/>
                </a:solidFill>
              </a:rPr>
              <a:t>obrońcy obligatoryjnego w sytuacjach wskazanych w art. 79 § 1 i 2 jest obowiązkowy:</a:t>
            </a:r>
          </a:p>
          <a:p>
            <a:pPr marL="0" indent="0">
              <a:buNone/>
            </a:pPr>
            <a:r>
              <a:rPr lang="pl-PL" dirty="0"/>
              <a:t>a) w rozprawie (§ 3),</a:t>
            </a:r>
          </a:p>
          <a:p>
            <a:pPr marL="0" indent="0">
              <a:buNone/>
            </a:pPr>
            <a:r>
              <a:rPr lang="pl-PL" dirty="0"/>
              <a:t>b) w posiedzeniach sądu, w których obowiązkowy jest udział oskarżonego (§ 3), niezależnie od tego, czy obowiązek ten wynika z ustawy, czy z decyzji sądu (np. art. 341 § 1, art. 343 § 5, art. 354 pkt </a:t>
            </a:r>
            <a:r>
              <a:rPr lang="pl-PL" dirty="0" smtClean="0"/>
              <a:t>2),</a:t>
            </a:r>
            <a:endParaRPr lang="pl-PL" dirty="0"/>
          </a:p>
          <a:p>
            <a:pPr marL="0" indent="0">
              <a:buNone/>
            </a:pPr>
            <a:r>
              <a:rPr lang="pl-PL" dirty="0"/>
              <a:t>c) w rozprawie apelacyjnej (art. 450 § 1) i kasacyjnej (art. 450 § 1 w zw. z art. 518).</a:t>
            </a:r>
          </a:p>
          <a:p>
            <a:pPr marL="0" indent="0">
              <a:buNone/>
            </a:pPr>
            <a:endParaRPr lang="pl-PL" dirty="0" smtClean="0"/>
          </a:p>
          <a:p>
            <a:pPr marL="0" indent="0">
              <a:buNone/>
            </a:pPr>
            <a:endParaRPr lang="pl-PL" dirty="0" smtClean="0"/>
          </a:p>
          <a:p>
            <a:pPr marL="0" indent="0">
              <a:buNone/>
            </a:pPr>
            <a:endParaRPr lang="pl-PL" dirty="0">
              <a:solidFill>
                <a:schemeClr val="tx1"/>
              </a:solidFill>
            </a:endParaRPr>
          </a:p>
        </p:txBody>
      </p:sp>
    </p:spTree>
    <p:extLst>
      <p:ext uri="{BB962C8B-B14F-4D97-AF65-F5344CB8AC3E}">
        <p14:creationId xmlns:p14="http://schemas.microsoft.com/office/powerpoint/2010/main" val="2169003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Kategorie stron</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269698067"/>
              </p:ext>
            </p:extLst>
          </p:nvPr>
        </p:nvGraphicFramePr>
        <p:xfrm>
          <a:off x="98740" y="83970"/>
          <a:ext cx="11977351" cy="6497133"/>
        </p:xfrm>
        <a:graphic>
          <a:graphicData uri="http://schemas.openxmlformats.org/drawingml/2006/table">
            <a:tbl>
              <a:tblPr firstRow="1" bandRow="1">
                <a:tableStyleId>{F5AB1C69-6EDB-4FF4-983F-18BD219EF322}</a:tableStyleId>
              </a:tblPr>
              <a:tblGrid>
                <a:gridCol w="1446725"/>
                <a:gridCol w="6400801"/>
                <a:gridCol w="1592688"/>
                <a:gridCol w="2537137"/>
              </a:tblGrid>
              <a:tr h="392249">
                <a:tc gridSpan="2">
                  <a:txBody>
                    <a:bodyPr/>
                    <a:lstStyle/>
                    <a:p>
                      <a:r>
                        <a:rPr lang="pl-PL" sz="1200" dirty="0" smtClean="0"/>
                        <a:t>zasadnicze</a:t>
                      </a:r>
                      <a:endParaRPr lang="pl-PL" sz="1200" dirty="0"/>
                    </a:p>
                  </a:txBody>
                  <a:tcPr/>
                </a:tc>
                <a:tc hMerge="1">
                  <a:txBody>
                    <a:bodyPr/>
                    <a:lstStyle/>
                    <a:p>
                      <a:endParaRPr lang="pl-PL" dirty="0"/>
                    </a:p>
                  </a:txBody>
                  <a:tcPr/>
                </a:tc>
                <a:tc gridSpan="2">
                  <a:txBody>
                    <a:bodyPr/>
                    <a:lstStyle/>
                    <a:p>
                      <a:r>
                        <a:rPr lang="pl-PL" sz="1200" dirty="0" smtClean="0"/>
                        <a:t>szczególne</a:t>
                      </a:r>
                      <a:endParaRPr lang="pl-PL" sz="1200" dirty="0"/>
                    </a:p>
                  </a:txBody>
                  <a:tcPr/>
                </a:tc>
                <a:tc hMerge="1">
                  <a:txBody>
                    <a:bodyPr/>
                    <a:lstStyle/>
                    <a:p>
                      <a:endParaRPr lang="pl-PL" dirty="0"/>
                    </a:p>
                  </a:txBody>
                  <a:tcPr/>
                </a:tc>
              </a:tr>
              <a:tr h="1706476">
                <a:tc>
                  <a:txBody>
                    <a:bodyPr/>
                    <a:lstStyle/>
                    <a:p>
                      <a:r>
                        <a:rPr lang="pl-PL" sz="1400" dirty="0" smtClean="0"/>
                        <a:t>Pokrzywdzony</a:t>
                      </a:r>
                    </a:p>
                    <a:p>
                      <a:r>
                        <a:rPr lang="pl-PL" sz="1200" dirty="0" smtClean="0"/>
                        <a:t>(w</a:t>
                      </a:r>
                      <a:r>
                        <a:rPr lang="pl-PL" sz="1200" baseline="0" dirty="0" smtClean="0"/>
                        <a:t> postępowaniu</a:t>
                      </a:r>
                    </a:p>
                    <a:p>
                      <a:r>
                        <a:rPr lang="pl-PL" sz="1200" baseline="0" dirty="0" smtClean="0"/>
                        <a:t>przygotowawczym)</a:t>
                      </a:r>
                    </a:p>
                    <a:p>
                      <a:endParaRPr lang="pl-PL" sz="1100" dirty="0" smtClean="0"/>
                    </a:p>
                  </a:txBody>
                  <a:tcPr/>
                </a:tc>
                <a:tc>
                  <a:txBody>
                    <a:bodyPr/>
                    <a:lstStyle/>
                    <a:p>
                      <a:r>
                        <a:rPr lang="pl-PL" sz="1200" dirty="0" smtClean="0"/>
                        <a:t>Art. 49 § 1. Pokrzywdzonym jest osoba fizyczna lub prawna, której dobro prawne zostało bezpośrednio naruszone lub zagrożone przez przestępstwo.</a:t>
                      </a:r>
                    </a:p>
                    <a:p>
                      <a:r>
                        <a:rPr lang="pl-PL" sz="1200" dirty="0" smtClean="0"/>
                        <a:t>§ 2. Pokrzywdzonym może być także instytucja państwowa, samorządowa lub społeczna, choćby nie miała osobowości prawnej.</a:t>
                      </a:r>
                    </a:p>
                    <a:p>
                      <a:r>
                        <a:rPr lang="pl-PL" sz="1200" dirty="0" smtClean="0"/>
                        <a:t>§ 3. Za pokrzywdzonego uważa się zakład ubezpieczeń w zakresie, w jakim pokrył szkodę wyrządzoną pokrzywdzonemu przez przestępstwo lub jest zobowiązany do jej pokrycia.</a:t>
                      </a:r>
                    </a:p>
                    <a:p>
                      <a:endParaRPr lang="pl-PL" sz="1200" dirty="0" smtClean="0"/>
                    </a:p>
                  </a:txBody>
                  <a:tcPr/>
                </a:tc>
                <a:tc>
                  <a:txBody>
                    <a:bodyPr/>
                    <a:lstStyle/>
                    <a:p>
                      <a:r>
                        <a:rPr lang="pl-PL" sz="1200" dirty="0" smtClean="0"/>
                        <a:t>Podmiot pociągnięty do odpowiedzialności</a:t>
                      </a:r>
                      <a:r>
                        <a:rPr lang="pl-PL" sz="1200" baseline="0" dirty="0" smtClean="0"/>
                        <a:t> posiłkowej w postępowaniu karnym skarbowym</a:t>
                      </a:r>
                      <a:endParaRPr lang="pl-PL" sz="1200" dirty="0"/>
                    </a:p>
                  </a:txBody>
                  <a:tcPr/>
                </a:tc>
                <a:tc>
                  <a:txBody>
                    <a:bodyPr/>
                    <a:lstStyle/>
                    <a:p>
                      <a:r>
                        <a:rPr lang="pl-PL" sz="1200" dirty="0" smtClean="0"/>
                        <a:t>osoba fizyczna, osoba prawna lub jednostka organizacyjna niemająca osobowości prawnej, którą organ prowadzący postępowanie w sprawie o przestępstwo skarbowe wezwał do udziału w tym charakterze</a:t>
                      </a:r>
                      <a:endParaRPr lang="pl-PL" sz="1200" dirty="0"/>
                    </a:p>
                  </a:txBody>
                  <a:tcPr/>
                </a:tc>
              </a:tr>
              <a:tr h="2412032">
                <a:tc>
                  <a:txBody>
                    <a:bodyPr/>
                    <a:lstStyle/>
                    <a:p>
                      <a:r>
                        <a:rPr lang="pl-PL" sz="1200" dirty="0" smtClean="0"/>
                        <a:t>Oskarżyciel publiczny</a:t>
                      </a:r>
                      <a:endParaRPr lang="pl-PL" sz="1200" dirty="0"/>
                    </a:p>
                  </a:txBody>
                  <a:tcPr/>
                </a:tc>
                <a:tc>
                  <a:txBody>
                    <a:bodyPr/>
                    <a:lstStyle/>
                    <a:p>
                      <a:r>
                        <a:rPr lang="pl-PL" sz="1200" dirty="0" smtClean="0"/>
                        <a:t>Organ państwa, który wnosi i popiera oskarżenie w sprawach o przestępstwa publicznoskargowe, a wyjątkowo prywatnoskargowe (art. 45, art. 60 k.p.k.)</a:t>
                      </a:r>
                    </a:p>
                    <a:p>
                      <a:r>
                        <a:rPr lang="pl-PL" sz="1200" dirty="0" smtClean="0"/>
                        <a:t>Art. 45 § 1. Oskarżycielem publicznym przed wszystkimi sądami jest prokurator.</a:t>
                      </a:r>
                    </a:p>
                    <a:p>
                      <a:r>
                        <a:rPr lang="pl-PL" sz="1200" dirty="0" smtClean="0"/>
                        <a:t>§ 2. Inny organ państwowy może być oskarżycielem publicznym z mocy szczególnych przepisów ustawy, określających zakres jego działania.</a:t>
                      </a:r>
                    </a:p>
                    <a:p>
                      <a:r>
                        <a:rPr lang="pl-PL" sz="1200" dirty="0" smtClean="0"/>
                        <a:t>I tak przykładowo uprawnienia oskarżycielskie statuuje w art. 47 ust. 2 pkt 7 i art. 48 ustawa z 28 września 1991 r. o lasach (tekst jedn.: Dz. U. z 2011 r. Nr 12, poz. 59 z </a:t>
                      </a:r>
                      <a:r>
                        <a:rPr lang="pl-PL" sz="1200" dirty="0" err="1" smtClean="0"/>
                        <a:t>późn</a:t>
                      </a:r>
                      <a:r>
                        <a:rPr lang="pl-PL" sz="1200" dirty="0" smtClean="0"/>
                        <a:t>. zm.), w art. 39 ust. 2 pkt 7 - ustawa z 13 października 1995 r. - Prawo łowieckie (tekst jedn.: Dz. U. z 2005 r. Nr 127, poz. 1066 z </a:t>
                      </a:r>
                      <a:r>
                        <a:rPr lang="pl-PL" sz="1200" dirty="0" err="1" smtClean="0"/>
                        <a:t>późn</a:t>
                      </a:r>
                      <a:r>
                        <a:rPr lang="pl-PL" sz="1200" dirty="0" smtClean="0"/>
                        <a:t>. zm.) czy wydane na podstawie art. 325d k.p.k. rozporządzenie Ministra Sprawiedliwości z 13 czerwca 2003 r. (Dz. U. Nr 108, poz. 1019 z </a:t>
                      </a:r>
                      <a:r>
                        <a:rPr lang="pl-PL" sz="1200" dirty="0" err="1" smtClean="0"/>
                        <a:t>późn</a:t>
                      </a:r>
                      <a:r>
                        <a:rPr lang="pl-PL" sz="1200" dirty="0" smtClean="0"/>
                        <a:t>. zm.)</a:t>
                      </a:r>
                      <a:endParaRPr lang="pl-PL" sz="1200" dirty="0"/>
                    </a:p>
                  </a:txBody>
                  <a:tcPr/>
                </a:tc>
                <a:tc>
                  <a:txBody>
                    <a:bodyPr/>
                    <a:lstStyle/>
                    <a:p>
                      <a:r>
                        <a:rPr lang="pl-PL" sz="1200" dirty="0" smtClean="0"/>
                        <a:t>interwenient</a:t>
                      </a:r>
                      <a:endParaRPr lang="pl-PL" sz="1200" dirty="0"/>
                    </a:p>
                  </a:txBody>
                  <a:tcPr/>
                </a:tc>
                <a:tc>
                  <a:txBody>
                    <a:bodyPr/>
                    <a:lstStyle/>
                    <a:p>
                      <a:r>
                        <a:rPr lang="pl-PL" sz="1200" dirty="0" smtClean="0"/>
                        <a:t>podmiot, który</a:t>
                      </a:r>
                      <a:r>
                        <a:rPr lang="pl-PL" sz="1200" baseline="0" dirty="0" smtClean="0"/>
                        <a:t> </a:t>
                      </a:r>
                      <a:r>
                        <a:rPr lang="pl-PL" sz="1200" dirty="0" smtClean="0"/>
                        <a:t>nie będąc podejrzanym lub oskarżonym w postępowaniu w sprawie o przestępstwo skarbowe lub wykroczenie skarbowe, zgłosił w tym postępowaniu roszczenie do przedmiotów podlegających przepadkowi</a:t>
                      </a:r>
                      <a:endParaRPr lang="pl-PL" sz="1200" dirty="0"/>
                    </a:p>
                  </a:txBody>
                  <a:tcPr/>
                </a:tc>
              </a:tr>
              <a:tr h="993188">
                <a:tc>
                  <a:txBody>
                    <a:bodyPr/>
                    <a:lstStyle/>
                    <a:p>
                      <a:r>
                        <a:rPr lang="pl-PL" sz="1200" dirty="0" smtClean="0"/>
                        <a:t>Oskarżyciel posiłkowy uboczny</a:t>
                      </a:r>
                      <a:endParaRPr lang="pl-PL" sz="1200" dirty="0"/>
                    </a:p>
                  </a:txBody>
                  <a:tcPr/>
                </a:tc>
                <a:tc>
                  <a:txBody>
                    <a:bodyPr/>
                    <a:lstStyle/>
                    <a:p>
                      <a:r>
                        <a:rPr lang="pl-PL" sz="1200" dirty="0" smtClean="0"/>
                        <a:t>Pokrzywdzony, który po wniesieniu aktu oskarżenia przez oskarżyciela</a:t>
                      </a:r>
                      <a:r>
                        <a:rPr lang="pl-PL" sz="1200" baseline="0" dirty="0" smtClean="0"/>
                        <a:t> publicznego lub po objęciu przez niego ścigania w sprawie z oskarżenia prywatnego, złożył oświadczenie, że chce popierać oskarżenie </a:t>
                      </a:r>
                      <a:r>
                        <a:rPr lang="pl-PL" sz="1200" b="1" u="sng" baseline="0" dirty="0" smtClean="0"/>
                        <a:t>obok</a:t>
                      </a:r>
                      <a:r>
                        <a:rPr lang="pl-PL" sz="1200" b="1" baseline="0" dirty="0" smtClean="0"/>
                        <a:t> oskarżyciela publicznego </a:t>
                      </a:r>
                      <a:r>
                        <a:rPr lang="pl-PL" sz="1200" baseline="0" dirty="0" smtClean="0"/>
                        <a:t>(art. 54 § 1)</a:t>
                      </a:r>
                      <a:endParaRPr lang="pl-PL" sz="1200" dirty="0"/>
                    </a:p>
                  </a:txBody>
                  <a:tcPr/>
                </a:tc>
                <a:tc>
                  <a:txBody>
                    <a:bodyPr/>
                    <a:lstStyle/>
                    <a:p>
                      <a:r>
                        <a:rPr lang="pl-PL" sz="1200" dirty="0" smtClean="0"/>
                        <a:t>rodzice lub opiekun nieletniego</a:t>
                      </a:r>
                      <a:endParaRPr lang="pl-PL" sz="1200" dirty="0"/>
                    </a:p>
                  </a:txBody>
                  <a:tcPr/>
                </a:tc>
                <a:tc>
                  <a:txBody>
                    <a:bodyPr/>
                    <a:lstStyle/>
                    <a:p>
                      <a:r>
                        <a:rPr lang="pl-PL" sz="1200" dirty="0" smtClean="0"/>
                        <a:t>W postępowaniu</a:t>
                      </a:r>
                      <a:r>
                        <a:rPr lang="pl-PL" sz="1200" baseline="0" dirty="0" smtClean="0"/>
                        <a:t> w sprawach nieletnich mają prawa strony</a:t>
                      </a:r>
                      <a:endParaRPr lang="pl-PL" sz="1200" dirty="0"/>
                    </a:p>
                  </a:txBody>
                  <a:tcPr/>
                </a:tc>
              </a:tr>
              <a:tr h="993188">
                <a:tc>
                  <a:txBody>
                    <a:bodyPr/>
                    <a:lstStyle/>
                    <a:p>
                      <a:r>
                        <a:rPr lang="pl-PL" sz="1200" dirty="0" smtClean="0"/>
                        <a:t>Oskarżyciel posiłkowy subsydiarny</a:t>
                      </a:r>
                      <a:endParaRPr lang="pl-PL" sz="1200" dirty="0"/>
                    </a:p>
                  </a:txBody>
                  <a:tcPr/>
                </a:tc>
                <a:tc>
                  <a:txBody>
                    <a:bodyPr/>
                    <a:lstStyle/>
                    <a:p>
                      <a:r>
                        <a:rPr lang="pl-PL" sz="1200" dirty="0" smtClean="0"/>
                        <a:t>Pokrzywdzony, który wnosi oskarżenie </a:t>
                      </a:r>
                      <a:r>
                        <a:rPr lang="pl-PL" sz="1200" b="1" u="sng" dirty="0" smtClean="0"/>
                        <a:t>zamiast</a:t>
                      </a:r>
                      <a:r>
                        <a:rPr lang="pl-PL" sz="1200" b="1" dirty="0" smtClean="0"/>
                        <a:t> oskarżyciela publicznego </a:t>
                      </a:r>
                      <a:r>
                        <a:rPr lang="pl-PL" sz="1200" dirty="0" smtClean="0"/>
                        <a:t>odmawiającego wniesienia</a:t>
                      </a:r>
                      <a:r>
                        <a:rPr lang="pl-PL" sz="1200" baseline="0" dirty="0" smtClean="0"/>
                        <a:t> aktu oskarżenia w sprawie z oskarżenia publicznego (art. 55)</a:t>
                      </a:r>
                      <a:endParaRPr lang="pl-PL" sz="1200" dirty="0"/>
                    </a:p>
                  </a:txBody>
                  <a:tcPr/>
                </a:tc>
                <a:tc gridSpan="2">
                  <a:txBody>
                    <a:bodyPr/>
                    <a:lstStyle/>
                    <a:p>
                      <a:endParaRPr lang="pl-PL" sz="1200" dirty="0"/>
                    </a:p>
                  </a:txBody>
                  <a:tcPr/>
                </a:tc>
                <a:tc hMerge="1">
                  <a:txBody>
                    <a:bodyPr/>
                    <a:lstStyle/>
                    <a:p>
                      <a:endParaRPr lang="pl-PL" sz="1200" dirty="0"/>
                    </a:p>
                  </a:txBody>
                  <a:tcPr/>
                </a:tc>
              </a:tr>
            </a:tbl>
          </a:graphicData>
        </a:graphic>
      </p:graphicFrame>
    </p:spTree>
    <p:extLst>
      <p:ext uri="{BB962C8B-B14F-4D97-AF65-F5344CB8AC3E}">
        <p14:creationId xmlns:p14="http://schemas.microsoft.com/office/powerpoint/2010/main" val="1735452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obrona obligatoryjna – art. </a:t>
            </a:r>
            <a:r>
              <a:rPr lang="pl-PL" dirty="0" smtClean="0"/>
              <a:t>80 </a:t>
            </a:r>
            <a:r>
              <a:rPr lang="pl-PL" dirty="0"/>
              <a:t>k.p.k.</a:t>
            </a:r>
          </a:p>
        </p:txBody>
      </p:sp>
      <p:sp>
        <p:nvSpPr>
          <p:cNvPr id="3" name="Symbol zastępczy zawartości 2"/>
          <p:cNvSpPr>
            <a:spLocks noGrp="1"/>
          </p:cNvSpPr>
          <p:nvPr>
            <p:ph idx="1"/>
          </p:nvPr>
        </p:nvSpPr>
        <p:spPr>
          <a:xfrm>
            <a:off x="0" y="2180496"/>
            <a:ext cx="11990231" cy="4503639"/>
          </a:xfrm>
        </p:spPr>
        <p:txBody>
          <a:bodyPr>
            <a:normAutofit/>
          </a:bodyPr>
          <a:lstStyle/>
          <a:p>
            <a:pPr marL="0" indent="0">
              <a:buNone/>
            </a:pPr>
            <a:r>
              <a:rPr lang="pl-PL" dirty="0"/>
              <a:t>Nie każde postępowanie </a:t>
            </a:r>
            <a:r>
              <a:rPr lang="pl-PL" b="1" dirty="0">
                <a:solidFill>
                  <a:srgbClr val="00B050"/>
                </a:solidFill>
              </a:rPr>
              <a:t>przed sądem okręgowym jako sądem pierwszej instancji</a:t>
            </a:r>
            <a:r>
              <a:rPr lang="pl-PL" dirty="0"/>
              <a:t> wymaga, by oskarżony musiał mieć obrońcę. Obrona obowiązkowa z art. 80 </a:t>
            </a:r>
            <a:r>
              <a:rPr lang="pl-PL" dirty="0" smtClean="0"/>
              <a:t>zachodzi tylko, gdy </a:t>
            </a:r>
            <a:r>
              <a:rPr lang="pl-PL" dirty="0"/>
              <a:t>oskarżonemu </a:t>
            </a:r>
            <a:r>
              <a:rPr lang="pl-PL" b="1" dirty="0">
                <a:solidFill>
                  <a:srgbClr val="0070C0"/>
                </a:solidFill>
              </a:rPr>
              <a:t>zarzucono </a:t>
            </a:r>
            <a:r>
              <a:rPr lang="pl-PL" b="1" dirty="0" smtClean="0">
                <a:solidFill>
                  <a:srgbClr val="0070C0"/>
                </a:solidFill>
              </a:rPr>
              <a:t>zbrodnię</a:t>
            </a:r>
          </a:p>
          <a:p>
            <a:pPr marL="0" indent="0">
              <a:buNone/>
            </a:pPr>
            <a:r>
              <a:rPr lang="pl-PL" dirty="0"/>
              <a:t>w sytuacji obrony niezbędnej przed sądem okręgowym udział obrońcy </a:t>
            </a:r>
            <a:r>
              <a:rPr lang="pl-PL" dirty="0" smtClean="0"/>
              <a:t>jest </a:t>
            </a:r>
            <a:r>
              <a:rPr lang="pl-PL" dirty="0"/>
              <a:t>obowiązkowy "w rozprawie głównej". Jednakże odrębnie, w </a:t>
            </a:r>
            <a:r>
              <a:rPr lang="pl-PL" dirty="0" smtClean="0"/>
              <a:t>art</a:t>
            </a:r>
            <a:r>
              <a:rPr lang="pl-PL" dirty="0"/>
              <a:t>. 450 § 1, zakłada się wyraźnie, że udział obrońcy w wypadkach, o jakich mowa w art. 79, 80 i w nowym art. 80a § 1 </a:t>
            </a:r>
            <a:r>
              <a:rPr lang="pl-PL" dirty="0" smtClean="0"/>
              <a:t>- </a:t>
            </a:r>
            <a:r>
              <a:rPr lang="pl-PL" dirty="0"/>
              <a:t>a więc nie tylko niezbędnego, lecz także ustanowionego z urzędu w postępowaniu sądowym na wniosek oskarżonego - jest </a:t>
            </a:r>
            <a:r>
              <a:rPr lang="pl-PL" dirty="0" smtClean="0"/>
              <a:t>obowiązkowy</a:t>
            </a:r>
          </a:p>
          <a:p>
            <a:pPr marL="0" indent="0">
              <a:buNone/>
            </a:pPr>
            <a:endParaRPr lang="pl-PL" dirty="0" smtClean="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42361461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Obrona z urzędu</a:t>
            </a:r>
            <a:endParaRPr lang="pl-PL" dirty="0"/>
          </a:p>
        </p:txBody>
      </p:sp>
      <p:sp>
        <p:nvSpPr>
          <p:cNvPr id="3" name="Symbol zastępczy zawartości 2"/>
          <p:cNvSpPr>
            <a:spLocks noGrp="1"/>
          </p:cNvSpPr>
          <p:nvPr>
            <p:ph idx="1"/>
          </p:nvPr>
        </p:nvSpPr>
        <p:spPr>
          <a:xfrm>
            <a:off x="0" y="2160462"/>
            <a:ext cx="11029615" cy="3678303"/>
          </a:xfrm>
        </p:spPr>
        <p:txBody>
          <a:bodyPr/>
          <a:lstStyle/>
          <a:p>
            <a:pPr marL="0" indent="0">
              <a:buNone/>
            </a:pPr>
            <a:r>
              <a:rPr lang="pl-PL" dirty="0"/>
              <a:t>Ze względu na rodzaj tytułu do obrony, obrońcy mogą być:</a:t>
            </a:r>
          </a:p>
          <a:p>
            <a:pPr marL="342900" indent="-342900">
              <a:buAutoNum type="arabicPeriod"/>
            </a:pPr>
            <a:r>
              <a:rPr lang="pl-PL" b="1" dirty="0"/>
              <a:t>Z wyboru </a:t>
            </a:r>
            <a:r>
              <a:rPr lang="pl-PL" dirty="0"/>
              <a:t>– tytułem prawnym jest upoważnienie do obrony</a:t>
            </a:r>
          </a:p>
          <a:p>
            <a:pPr marL="342900" indent="-342900">
              <a:buAutoNum type="arabicPeriod"/>
            </a:pPr>
            <a:r>
              <a:rPr lang="pl-PL" b="1" dirty="0"/>
              <a:t>Z urzędu </a:t>
            </a:r>
            <a:r>
              <a:rPr lang="pl-PL" dirty="0"/>
              <a:t>– tytułem prawnym jest zarządzenie prezesa sądu właściwego do rozpoznania sprawy lub referendarza </a:t>
            </a:r>
            <a:r>
              <a:rPr lang="pl-PL" dirty="0" smtClean="0"/>
              <a:t>sądu właściwego do rozpoznania sprawy</a:t>
            </a:r>
            <a:endParaRPr lang="pl-PL" dirty="0"/>
          </a:p>
          <a:p>
            <a:pPr marL="0" indent="0" algn="ctr">
              <a:buNone/>
            </a:pPr>
            <a:endParaRPr lang="pl-PL" b="1" dirty="0">
              <a:solidFill>
                <a:srgbClr val="C00000"/>
              </a:solidFill>
            </a:endParaRPr>
          </a:p>
          <a:p>
            <a:pPr marL="0" indent="0" algn="ctr">
              <a:buNone/>
            </a:pPr>
            <a:r>
              <a:rPr lang="pl-PL" b="1" dirty="0">
                <a:solidFill>
                  <a:srgbClr val="C00000"/>
                </a:solidFill>
              </a:rPr>
              <a:t>Obrońcę z urzędu wyznacza się tylko gdy oskarżony nie ma obrońcy z </a:t>
            </a:r>
            <a:r>
              <a:rPr lang="pl-PL" b="1" dirty="0" smtClean="0">
                <a:solidFill>
                  <a:srgbClr val="C00000"/>
                </a:solidFill>
              </a:rPr>
              <a:t>wyboru!</a:t>
            </a:r>
            <a:endParaRPr lang="pl-PL" b="1" dirty="0">
              <a:solidFill>
                <a:srgbClr val="C00000"/>
              </a:solidFill>
            </a:endParaRPr>
          </a:p>
          <a:p>
            <a:pPr marL="0" indent="0">
              <a:buNone/>
            </a:pPr>
            <a:endParaRPr lang="pl-PL" dirty="0"/>
          </a:p>
        </p:txBody>
      </p:sp>
    </p:spTree>
    <p:extLst>
      <p:ext uri="{BB962C8B-B14F-4D97-AF65-F5344CB8AC3E}">
        <p14:creationId xmlns:p14="http://schemas.microsoft.com/office/powerpoint/2010/main" val="59801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Obrona z urzędu</a:t>
            </a:r>
            <a:endParaRPr lang="pl-PL" dirty="0"/>
          </a:p>
        </p:txBody>
      </p:sp>
      <p:sp>
        <p:nvSpPr>
          <p:cNvPr id="3" name="Symbol zastępczy zawartości 2"/>
          <p:cNvSpPr>
            <a:spLocks noGrp="1"/>
          </p:cNvSpPr>
          <p:nvPr>
            <p:ph idx="1"/>
          </p:nvPr>
        </p:nvSpPr>
        <p:spPr>
          <a:xfrm>
            <a:off x="257578" y="2180496"/>
            <a:ext cx="11797048" cy="4568034"/>
          </a:xfrm>
        </p:spPr>
        <p:txBody>
          <a:bodyPr>
            <a:normAutofit fontScale="92500" lnSpcReduction="20000"/>
          </a:bodyPr>
          <a:lstStyle/>
          <a:p>
            <a:pPr marL="0" indent="0">
              <a:buNone/>
            </a:pPr>
            <a:endParaRPr lang="pl-PL" dirty="0" smtClean="0">
              <a:solidFill>
                <a:srgbClr val="FFC000"/>
              </a:solidFill>
              <a:sym typeface="Wingdings" panose="05000000000000000000" pitchFamily="2" charset="2"/>
            </a:endParaRPr>
          </a:p>
          <a:p>
            <a:pPr marL="0" indent="0">
              <a:buNone/>
            </a:pPr>
            <a:endParaRPr lang="pl-PL" dirty="0">
              <a:solidFill>
                <a:srgbClr val="FFC000"/>
              </a:solidFill>
              <a:sym typeface="Wingdings" panose="05000000000000000000" pitchFamily="2" charset="2"/>
            </a:endParaRPr>
          </a:p>
          <a:p>
            <a:pPr marL="0" indent="0">
              <a:buNone/>
            </a:pPr>
            <a:endParaRPr lang="pl-PL" dirty="0" smtClean="0">
              <a:solidFill>
                <a:srgbClr val="FFC000"/>
              </a:solidFill>
              <a:sym typeface="Wingdings" panose="05000000000000000000" pitchFamily="2" charset="2"/>
            </a:endParaRPr>
          </a:p>
          <a:p>
            <a:pPr marL="0" indent="0">
              <a:buNone/>
            </a:pPr>
            <a:endParaRPr lang="pl-PL" dirty="0">
              <a:solidFill>
                <a:srgbClr val="FFC000"/>
              </a:solidFill>
              <a:sym typeface="Wingdings" panose="05000000000000000000" pitchFamily="2" charset="2"/>
            </a:endParaRPr>
          </a:p>
          <a:p>
            <a:pPr marL="0" indent="0">
              <a:buNone/>
            </a:pPr>
            <a:endParaRPr lang="pl-PL" dirty="0" smtClean="0">
              <a:solidFill>
                <a:srgbClr val="FFC000"/>
              </a:solidFill>
              <a:sym typeface="Wingdings" panose="05000000000000000000" pitchFamily="2" charset="2"/>
            </a:endParaRPr>
          </a:p>
          <a:p>
            <a:pPr marL="0" indent="0">
              <a:buNone/>
            </a:pPr>
            <a:endParaRPr lang="pl-PL" dirty="0">
              <a:solidFill>
                <a:srgbClr val="FFC000"/>
              </a:solidFill>
              <a:sym typeface="Wingdings" panose="05000000000000000000" pitchFamily="2" charset="2"/>
            </a:endParaRPr>
          </a:p>
          <a:p>
            <a:pPr marL="0" indent="0">
              <a:buNone/>
            </a:pPr>
            <a:endParaRPr lang="pl-PL" dirty="0" smtClean="0">
              <a:solidFill>
                <a:srgbClr val="FFC000"/>
              </a:solidFill>
              <a:sym typeface="Wingdings" panose="05000000000000000000" pitchFamily="2" charset="2"/>
            </a:endParaRPr>
          </a:p>
          <a:p>
            <a:pPr marL="0" indent="0">
              <a:buNone/>
            </a:pPr>
            <a:r>
              <a:rPr lang="pl-PL" dirty="0" smtClean="0">
                <a:solidFill>
                  <a:srgbClr val="FFC000"/>
                </a:solidFill>
                <a:sym typeface="Wingdings" panose="05000000000000000000" pitchFamily="2" charset="2"/>
              </a:rPr>
              <a:t></a:t>
            </a:r>
            <a:r>
              <a:rPr lang="pl-PL" dirty="0" smtClean="0">
                <a:sym typeface="Wingdings" panose="05000000000000000000" pitchFamily="2" charset="2"/>
              </a:rPr>
              <a:t> </a:t>
            </a:r>
            <a:r>
              <a:rPr lang="pl-PL" dirty="0" smtClean="0"/>
              <a:t>Artykuł </a:t>
            </a:r>
            <a:r>
              <a:rPr lang="pl-PL" dirty="0"/>
              <a:t>81 normuje w § 1 tryb ustanawiania obrońcy z urzędu w wypadkach obrony obowiązkowej z przyczyn określonych w art. 79 i 80 oraz z powodu niezamożności </a:t>
            </a:r>
            <a:r>
              <a:rPr lang="pl-PL" dirty="0" smtClean="0"/>
              <a:t>podejrzanego (art. 78). </a:t>
            </a:r>
            <a:r>
              <a:rPr lang="pl-PL" dirty="0"/>
              <a:t>Sposób zredagowania normy wskazuje, że obrońca z urzędu ma charakter subsydiarny. Powołuje się go bowiem jedynie wtedy, gdy "oskarżony nie ma obrońcy z wyboru". Ustanowienie obrońcy </a:t>
            </a:r>
            <a:r>
              <a:rPr lang="pl-PL" dirty="0">
                <a:solidFill>
                  <a:srgbClr val="7030A0"/>
                </a:solidFill>
              </a:rPr>
              <a:t>następuje na mocy decyzji procesowej prezesa sądu właściwego do rozpoznania </a:t>
            </a:r>
            <a:r>
              <a:rPr lang="pl-PL" dirty="0" smtClean="0">
                <a:solidFill>
                  <a:srgbClr val="7030A0"/>
                </a:solidFill>
              </a:rPr>
              <a:t>sprawy lub referendarza sądowego</a:t>
            </a:r>
            <a:r>
              <a:rPr lang="pl-PL" dirty="0" smtClean="0"/>
              <a:t>. </a:t>
            </a:r>
            <a:r>
              <a:rPr lang="pl-PL" dirty="0"/>
              <a:t>Ma ona postać zarządzenia (art. 93 § 2). Jest to jednocześnie upoważnienie określonego adwokata do obrony określonej osoby w procesie karnym</a:t>
            </a:r>
            <a:r>
              <a:rPr lang="pl-PL" dirty="0" smtClean="0"/>
              <a:t>.</a:t>
            </a:r>
          </a:p>
          <a:p>
            <a:pPr marL="0" indent="0">
              <a:buNone/>
            </a:pPr>
            <a:r>
              <a:rPr lang="pl-PL" dirty="0" smtClean="0">
                <a:solidFill>
                  <a:srgbClr val="FFC000"/>
                </a:solidFill>
                <a:sym typeface="Wingdings" panose="05000000000000000000" pitchFamily="2" charset="2"/>
              </a:rPr>
              <a:t></a:t>
            </a:r>
            <a:r>
              <a:rPr lang="pl-PL" dirty="0" smtClean="0">
                <a:solidFill>
                  <a:schemeClr val="tx1"/>
                </a:solidFill>
                <a:sym typeface="Wingdings" panose="05000000000000000000" pitchFamily="2" charset="2"/>
              </a:rPr>
              <a:t> </a:t>
            </a:r>
            <a:r>
              <a:rPr lang="pl-PL" dirty="0"/>
              <a:t>uprawnionym do powołania obrońcy z urzędu jest też sąd, w zależności od tego, czy dotychczasowy obrońca z wyboru zostanie odwołany lub sam wypowie stosunek obrończy w trakcie rozprawy, czy też np. podczas jej odroczenia. W sytuacji określonej w art. 378 § 2 (odwołania na etapie rozprawy przez sąd - na wniosek oskarżonego lub obrońcy - obrońcy z urzędu) do powołania nowego obrońcy z urzędu uprawniony jest już sąd, a nie jego prezes</a:t>
            </a:r>
            <a:endParaRPr lang="pl-PL" dirty="0" smtClean="0">
              <a:solidFill>
                <a:schemeClr val="tx1"/>
              </a:solidFill>
            </a:endParaRPr>
          </a:p>
          <a:p>
            <a:pPr marL="0" indent="0">
              <a:buNone/>
            </a:pPr>
            <a:endParaRPr lang="pl-PL" dirty="0">
              <a:solidFill>
                <a:schemeClr val="tx1"/>
              </a:solidFill>
            </a:endParaRPr>
          </a:p>
        </p:txBody>
      </p:sp>
      <p:sp>
        <p:nvSpPr>
          <p:cNvPr id="6" name="Prostokąt 5"/>
          <p:cNvSpPr/>
          <p:nvPr/>
        </p:nvSpPr>
        <p:spPr>
          <a:xfrm>
            <a:off x="581192" y="1903925"/>
            <a:ext cx="3322750" cy="20189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7" name="pole tekstowe 6"/>
          <p:cNvSpPr txBox="1"/>
          <p:nvPr/>
        </p:nvSpPr>
        <p:spPr>
          <a:xfrm>
            <a:off x="581192" y="1860311"/>
            <a:ext cx="3129567" cy="2339102"/>
          </a:xfrm>
          <a:prstGeom prst="rect">
            <a:avLst/>
          </a:prstGeom>
          <a:noFill/>
        </p:spPr>
        <p:txBody>
          <a:bodyPr wrap="square" rtlCol="0">
            <a:spAutoFit/>
          </a:bodyPr>
          <a:lstStyle/>
          <a:p>
            <a:r>
              <a:rPr lang="pl-PL" sz="1600" b="1" dirty="0"/>
              <a:t>Art. 81.</a:t>
            </a:r>
            <a:r>
              <a:rPr lang="pl-PL" sz="1600" dirty="0"/>
              <a:t> § 1. Jeżeli w sytuacji określonej w art. </a:t>
            </a:r>
            <a:r>
              <a:rPr lang="pl-PL" sz="1600" b="1" dirty="0"/>
              <a:t>78 § 1, art. 79 § 1 i 2 oraz art. 80</a:t>
            </a:r>
            <a:r>
              <a:rPr lang="pl-PL" sz="1600" dirty="0"/>
              <a:t> oskarżony </a:t>
            </a:r>
            <a:r>
              <a:rPr lang="pl-PL" sz="1600" b="1" dirty="0">
                <a:solidFill>
                  <a:srgbClr val="00B0F0"/>
                </a:solidFill>
              </a:rPr>
              <a:t>nie ma obrońcy z wyboru</a:t>
            </a:r>
            <a:r>
              <a:rPr lang="pl-PL" sz="1600" dirty="0"/>
              <a:t>, prezes lub referendarz sądowy sądu właściwego do rozpoznania sprawy </a:t>
            </a:r>
            <a:r>
              <a:rPr lang="pl-PL" sz="1600" b="1" dirty="0">
                <a:solidFill>
                  <a:srgbClr val="00B050"/>
                </a:solidFill>
              </a:rPr>
              <a:t>wyznacza mu obrońcę z urzędu</a:t>
            </a:r>
            <a:r>
              <a:rPr lang="pl-PL" sz="1600" dirty="0"/>
              <a:t>.</a:t>
            </a:r>
          </a:p>
          <a:p>
            <a:endParaRPr lang="pl-PL" dirty="0"/>
          </a:p>
        </p:txBody>
      </p:sp>
      <p:sp>
        <p:nvSpPr>
          <p:cNvPr id="8" name="Prostokąt 7"/>
          <p:cNvSpPr/>
          <p:nvPr/>
        </p:nvSpPr>
        <p:spPr>
          <a:xfrm>
            <a:off x="4227556" y="1903924"/>
            <a:ext cx="7383251" cy="24145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sz="1050" dirty="0"/>
          </a:p>
        </p:txBody>
      </p:sp>
      <p:sp>
        <p:nvSpPr>
          <p:cNvPr id="10" name="Prostokąt 9"/>
          <p:cNvSpPr/>
          <p:nvPr/>
        </p:nvSpPr>
        <p:spPr>
          <a:xfrm>
            <a:off x="4227556" y="1921788"/>
            <a:ext cx="7383252" cy="2486835"/>
          </a:xfrm>
          <a:prstGeom prst="rect">
            <a:avLst/>
          </a:prstGeom>
        </p:spPr>
        <p:txBody>
          <a:bodyPr wrap="square">
            <a:spAutoFit/>
          </a:bodyPr>
          <a:lstStyle/>
          <a:p>
            <a:pPr lvl="0" defTabSz="457200">
              <a:spcBef>
                <a:spcPct val="20000"/>
              </a:spcBef>
              <a:spcAft>
                <a:spcPts val="600"/>
              </a:spcAft>
              <a:buClr>
                <a:srgbClr val="ED8428"/>
              </a:buClr>
              <a:buSzPct val="92000"/>
            </a:pPr>
            <a:r>
              <a:rPr lang="pl-PL" sz="1400" b="1" dirty="0">
                <a:solidFill>
                  <a:srgbClr val="3D3D3D"/>
                </a:solidFill>
              </a:rPr>
              <a:t>Art. 378.</a:t>
            </a:r>
            <a:r>
              <a:rPr lang="pl-PL" sz="1400" dirty="0">
                <a:solidFill>
                  <a:srgbClr val="3D3D3D"/>
                </a:solidFill>
              </a:rPr>
              <a:t> § 1 Jeżeli w sprawie, w której oskarżony musi mieć obrońcę i korzysta z obrony z wyboru, obrońca lub </a:t>
            </a:r>
            <a:r>
              <a:rPr lang="pl-PL" sz="1400" b="1" dirty="0">
                <a:solidFill>
                  <a:srgbClr val="0070C0"/>
                </a:solidFill>
              </a:rPr>
              <a:t>oskarżony wypowiada stosunek obrończy</a:t>
            </a:r>
            <a:r>
              <a:rPr lang="pl-PL" sz="1400" dirty="0">
                <a:solidFill>
                  <a:srgbClr val="3D3D3D"/>
                </a:solidFill>
              </a:rPr>
              <a:t>, sąd, prezes sądu lub referendarz sądowy </a:t>
            </a:r>
            <a:r>
              <a:rPr lang="pl-PL" sz="1400" b="1" dirty="0">
                <a:solidFill>
                  <a:srgbClr val="00B0F0"/>
                </a:solidFill>
              </a:rPr>
              <a:t>ustanawia obrońcę z urzędu, o ile oskarżony nie powołał obrońcy z wyboru</a:t>
            </a:r>
            <a:r>
              <a:rPr lang="pl-PL" sz="1400" dirty="0">
                <a:solidFill>
                  <a:srgbClr val="3D3D3D"/>
                </a:solidFill>
              </a:rPr>
              <a:t>. W razie potrzeby rozprawę przerywa się lub odracza.</a:t>
            </a:r>
          </a:p>
          <a:p>
            <a:pPr lvl="0" defTabSz="457200">
              <a:spcBef>
                <a:spcPct val="20000"/>
              </a:spcBef>
              <a:spcAft>
                <a:spcPts val="600"/>
              </a:spcAft>
              <a:buClr>
                <a:srgbClr val="ED8428"/>
              </a:buClr>
              <a:buSzPct val="92000"/>
            </a:pPr>
            <a:r>
              <a:rPr lang="pl-PL" sz="1400" dirty="0">
                <a:solidFill>
                  <a:srgbClr val="3D3D3D"/>
                </a:solidFill>
              </a:rPr>
              <a:t>§ 2. W sprawie, w której oskarżony korzysta z obrońcy z urzędu, sąd na </a:t>
            </a:r>
            <a:r>
              <a:rPr lang="pl-PL" sz="1400" b="1" dirty="0">
                <a:solidFill>
                  <a:srgbClr val="0070C0"/>
                </a:solidFill>
              </a:rPr>
              <a:t>uzasadniony wniosek obrońcy lub oskarżonego </a:t>
            </a:r>
            <a:r>
              <a:rPr lang="pl-PL" sz="1400" b="1" dirty="0">
                <a:solidFill>
                  <a:srgbClr val="00B0F0"/>
                </a:solidFill>
              </a:rPr>
              <a:t>zwalnia obrońcę z jego obowiązków i wyznacza oskarżonemu innego obrońcę z urzędu.</a:t>
            </a:r>
          </a:p>
          <a:p>
            <a:pPr lvl="0" defTabSz="457200">
              <a:spcBef>
                <a:spcPct val="20000"/>
              </a:spcBef>
              <a:spcAft>
                <a:spcPts val="600"/>
              </a:spcAft>
              <a:buClr>
                <a:srgbClr val="ED8428"/>
              </a:buClr>
              <a:buSzPct val="92000"/>
            </a:pPr>
            <a:r>
              <a:rPr lang="pl-PL" sz="1400" dirty="0">
                <a:solidFill>
                  <a:srgbClr val="3D3D3D"/>
                </a:solidFill>
              </a:rPr>
              <a:t>§ 3. W wypadkach określonych w § 1 i 2 sąd podejmuje zarazem decyzję, czy dotychczasowy obrońca może bez uszczerbku dla prawa oskarżonego do obrony pełnić obowiązki do czasu podjęcia obrony przez nowego obrońcę.</a:t>
            </a:r>
          </a:p>
        </p:txBody>
      </p:sp>
    </p:spTree>
    <p:extLst>
      <p:ext uri="{BB962C8B-B14F-4D97-AF65-F5344CB8AC3E}">
        <p14:creationId xmlns:p14="http://schemas.microsoft.com/office/powerpoint/2010/main" val="2070032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Obrona z urzędu</a:t>
            </a:r>
            <a:endParaRPr lang="pl-PL" dirty="0"/>
          </a:p>
        </p:txBody>
      </p:sp>
      <p:sp>
        <p:nvSpPr>
          <p:cNvPr id="3" name="Symbol zastępczy zawartości 2"/>
          <p:cNvSpPr>
            <a:spLocks noGrp="1"/>
          </p:cNvSpPr>
          <p:nvPr>
            <p:ph idx="1"/>
          </p:nvPr>
        </p:nvSpPr>
        <p:spPr>
          <a:xfrm>
            <a:off x="218941" y="2180496"/>
            <a:ext cx="11874321" cy="4677504"/>
          </a:xfrm>
        </p:spPr>
        <p:txBody>
          <a:bodyPr>
            <a:normAutofit fontScale="85000" lnSpcReduction="10000"/>
          </a:bodyPr>
          <a:lstStyle/>
          <a:p>
            <a:pPr marL="0" indent="0">
              <a:buNone/>
            </a:pPr>
            <a:r>
              <a:rPr lang="pl-PL" b="1" dirty="0"/>
              <a:t>Art. 78.</a:t>
            </a:r>
            <a:r>
              <a:rPr lang="pl-PL" dirty="0"/>
              <a:t> § </a:t>
            </a:r>
            <a:r>
              <a:rPr lang="pl-PL" dirty="0" smtClean="0"/>
              <a:t>1 </a:t>
            </a:r>
            <a:r>
              <a:rPr lang="pl-PL" b="1" dirty="0" smtClean="0">
                <a:solidFill>
                  <a:srgbClr val="00B050"/>
                </a:solidFill>
              </a:rPr>
              <a:t>Podejrzany</a:t>
            </a:r>
            <a:r>
              <a:rPr lang="pl-PL" b="1" dirty="0">
                <a:solidFill>
                  <a:srgbClr val="00B050"/>
                </a:solidFill>
              </a:rPr>
              <a:t>, </a:t>
            </a:r>
            <a:r>
              <a:rPr lang="pl-PL" b="1" dirty="0">
                <a:solidFill>
                  <a:srgbClr val="00B0F0"/>
                </a:solidFill>
              </a:rPr>
              <a:t>który nie ma obrońcy z wyboru</a:t>
            </a:r>
            <a:r>
              <a:rPr lang="pl-PL" dirty="0"/>
              <a:t>, może żądać, aby mu </a:t>
            </a:r>
            <a:r>
              <a:rPr lang="pl-PL" b="1" u="sng" dirty="0">
                <a:solidFill>
                  <a:srgbClr val="C00000"/>
                </a:solidFill>
              </a:rPr>
              <a:t>wyznaczono obrońcę z urzędu</a:t>
            </a:r>
            <a:r>
              <a:rPr lang="pl-PL" dirty="0"/>
              <a:t>, jeżeli w sposób należyty wykaże, że </a:t>
            </a:r>
            <a:r>
              <a:rPr lang="pl-PL" b="1" dirty="0">
                <a:solidFill>
                  <a:srgbClr val="7030A0"/>
                </a:solidFill>
              </a:rPr>
              <a:t>nie jest w stanie ponieść kosztów obrony </a:t>
            </a:r>
            <a:r>
              <a:rPr lang="pl-PL" dirty="0"/>
              <a:t>bez uszczerbku dla niezbędnego utrzymania siebie i rodziny.</a:t>
            </a:r>
          </a:p>
          <a:p>
            <a:pPr marL="0" indent="0">
              <a:buNone/>
            </a:pPr>
            <a:r>
              <a:rPr lang="pl-PL" b="1" dirty="0" smtClean="0"/>
              <a:t>Nowelizacja </a:t>
            </a:r>
            <a:r>
              <a:rPr lang="pl-PL" b="1" dirty="0"/>
              <a:t>z dnia 27 września 2013 r. </a:t>
            </a:r>
            <a:r>
              <a:rPr lang="pl-PL" dirty="0"/>
              <a:t>zakłada istotną zmianę odnośnie do powoływania obrońcy (i pełnomocnika) z urzędu z uwagi na niezamożność strony. Ogranicza on bowiem działanie art. 78 § 1 jedynie do podejrzanego (nowy art. 78 § 1), a więc do </a:t>
            </a:r>
            <a:r>
              <a:rPr lang="pl-PL" b="1" dirty="0">
                <a:solidFill>
                  <a:srgbClr val="00B050"/>
                </a:solidFill>
              </a:rPr>
              <a:t>postępowania przygotowawczego</a:t>
            </a:r>
            <a:r>
              <a:rPr lang="pl-PL" dirty="0"/>
              <a:t>, z zastosowaniem także do pełnomocnika pokrzywdzonego (niezmieniony art. 88). Przewiduje się jednocześnie odrębnie możliwość powoływania obrońcy (pełnomocnika) z urzędu w sądowym stadium procesu - w tym w celu udziału jedynie w określonej czynności (np. w posiedzeniu w przedmiocie skazania bez rozprawy) lub dokonania konkretnej czynności (zob. sporządzenia apelacji), w tym czynności objętej przymusem adwokacko-radcowskim (kasacja, wniosek o wznowienie) - już bez potrzeby wykazywania przez wnioskodawcę niezamożności, ale z obciążeniem wówczas danej strony kosztami takiej pomocy prawnej (obrony, pełnomocnictwa), w zależności od wyniku procesu </a:t>
            </a:r>
            <a:r>
              <a:rPr lang="pl-PL" dirty="0" smtClean="0"/>
              <a:t>( </a:t>
            </a:r>
            <a:r>
              <a:rPr lang="pl-PL" b="1" dirty="0">
                <a:solidFill>
                  <a:srgbClr val="00B0F0"/>
                </a:solidFill>
              </a:rPr>
              <a:t>art. </a:t>
            </a:r>
            <a:r>
              <a:rPr lang="pl-PL" b="1" dirty="0" smtClean="0">
                <a:solidFill>
                  <a:srgbClr val="00B0F0"/>
                </a:solidFill>
              </a:rPr>
              <a:t>80a</a:t>
            </a:r>
            <a:r>
              <a:rPr lang="pl-PL" dirty="0" smtClean="0"/>
              <a:t>). Zakłada </a:t>
            </a:r>
            <a:r>
              <a:rPr lang="pl-PL" dirty="0"/>
              <a:t>on ustanawianie oskarżonemu, </a:t>
            </a:r>
            <a:r>
              <a:rPr lang="pl-PL" b="1" dirty="0">
                <a:solidFill>
                  <a:srgbClr val="00B050"/>
                </a:solidFill>
              </a:rPr>
              <a:t>na jego wniosek, obrońcy z urzędu w sądowym stadium procesu</a:t>
            </a:r>
            <a:r>
              <a:rPr lang="pl-PL" dirty="0"/>
              <a:t>, gdy nie zachodzą przypadki obrony obowiązkowej z art. 79 i 80, przewidując obowiązek uwzględnienia takiego wniosku, chyba że obrońcę z urzędu ustanawia się z uwagi na wymogi art. 79 § 1 i 2 lub art. 80 (§ 1). Przyjmuje też wyraźnie, że dotyczy to również obrońcy powoływanego jedynie dla czynności </a:t>
            </a:r>
            <a:r>
              <a:rPr lang="pl-PL" i="1" dirty="0"/>
              <a:t>ad hoc</a:t>
            </a:r>
            <a:r>
              <a:rPr lang="pl-PL" dirty="0"/>
              <a:t> (§ 2). Dopuszcza się tu także ponowne jego ustanawiania - np. po uprzednim ustaniu takiej obrony z uwagi na powołanie sobie przez oskarżonego obrońcy z wyboru lub z racji powołania go tylko do określonej czynności, np. wniesienia apelacji - tyle że jedynie w szczególnie uzasadnionych wypadkach (§ 3). Upoważnia się przy tym do podejmowania decyzji procesowych w tym przedmiocie, obok prezesa sądu i sądu, także referendarza sądowego</a:t>
            </a:r>
            <a:r>
              <a:rPr lang="pl-PL" u="sng" dirty="0"/>
              <a:t>. Jedyną zatem podstawą odmowy w wypadkach wskazanych w § 1 i 2 tego przepisu byłaby potrzeba powołania obrońcy obowiązkowego w wypadach wskazanych w art. 79 § 1 i 2 lub w art. </a:t>
            </a:r>
            <a:r>
              <a:rPr lang="pl-PL" u="sng" dirty="0" smtClean="0"/>
              <a:t>80.</a:t>
            </a:r>
            <a:r>
              <a:rPr lang="pl-PL" dirty="0" smtClean="0"/>
              <a:t> </a:t>
            </a:r>
            <a:r>
              <a:rPr lang="pl-PL" dirty="0"/>
              <a:t>Przy takim ustanowieniu obrońcy z urzędu, a więc sama obrona formalna jest dobrowolna, oskarżony będzie mógł być następnie obciążony, w zależności od wyniku procesu, kosztami udzielonemu pomocy prawnej (nowy art. 338 § 1a</a:t>
            </a:r>
            <a:r>
              <a:rPr lang="pl-PL" dirty="0" smtClean="0"/>
              <a:t>). </a:t>
            </a:r>
            <a:r>
              <a:rPr lang="pl-PL" b="1" dirty="0" smtClean="0">
                <a:solidFill>
                  <a:srgbClr val="FF0000"/>
                </a:solidFill>
              </a:rPr>
              <a:t>Art. 80a umożliwia powoływanie obrońcy z urzędu </a:t>
            </a:r>
            <a:r>
              <a:rPr lang="pl-PL" b="1" dirty="0">
                <a:solidFill>
                  <a:srgbClr val="FF0000"/>
                </a:solidFill>
              </a:rPr>
              <a:t>każdemu oskarżonemu, który sobie zażyczy pomocy takiego obrońcy, pod rygorem jednak obciążenia go następnie kosztami tej obrony, w zależności od wyniku sprawy</a:t>
            </a:r>
          </a:p>
        </p:txBody>
      </p:sp>
    </p:spTree>
    <p:extLst>
      <p:ext uri="{BB962C8B-B14F-4D97-AF65-F5344CB8AC3E}">
        <p14:creationId xmlns:p14="http://schemas.microsoft.com/office/powerpoint/2010/main" val="4197972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OBRONA Z URZĘDU</a:t>
            </a:r>
            <a:endParaRPr lang="pl-PL" dirty="0"/>
          </a:p>
        </p:txBody>
      </p:sp>
      <p:sp>
        <p:nvSpPr>
          <p:cNvPr id="3" name="Symbol zastępczy zawartości 2"/>
          <p:cNvSpPr>
            <a:spLocks noGrp="1"/>
          </p:cNvSpPr>
          <p:nvPr>
            <p:ph idx="1"/>
          </p:nvPr>
        </p:nvSpPr>
        <p:spPr>
          <a:xfrm>
            <a:off x="581192" y="2180496"/>
            <a:ext cx="11029615" cy="4249333"/>
          </a:xfrm>
        </p:spPr>
        <p:txBody>
          <a:bodyPr>
            <a:normAutofit lnSpcReduction="10000"/>
          </a:bodyPr>
          <a:lstStyle/>
          <a:p>
            <a:pPr marL="0" indent="0">
              <a:buNone/>
            </a:pPr>
            <a:endParaRPr lang="pl-PL" dirty="0"/>
          </a:p>
          <a:p>
            <a:pPr marL="0" indent="0">
              <a:buNone/>
            </a:pPr>
            <a:r>
              <a:rPr lang="pl-PL" dirty="0"/>
              <a:t>Art. 81a. </a:t>
            </a:r>
            <a:r>
              <a:rPr lang="pl-PL" dirty="0" smtClean="0"/>
              <a:t> </a:t>
            </a:r>
            <a:r>
              <a:rPr lang="pl-PL" dirty="0"/>
              <a:t>§ 1. Obrońca z urzędu wyznaczany jest z </a:t>
            </a:r>
            <a:r>
              <a:rPr lang="pl-PL" b="1" dirty="0"/>
              <a:t>listy obrońców.</a:t>
            </a:r>
          </a:p>
          <a:p>
            <a:pPr marL="0" indent="0">
              <a:buNone/>
            </a:pPr>
            <a:r>
              <a:rPr lang="pl-PL" dirty="0"/>
              <a:t>§ 2. Wniosek o wyznaczenie obrońcy z urzędu prezes sądu, sąd lub referendarz sądowy rozpoznaje niezwłocznie.</a:t>
            </a:r>
          </a:p>
          <a:p>
            <a:pPr marL="0" indent="0">
              <a:buNone/>
            </a:pPr>
            <a:r>
              <a:rPr lang="pl-PL" dirty="0"/>
              <a:t>§ 3. Jeżeli okoliczności wskazują na konieczność natychmiastowego podjęcia obrony, prezes sądu, sąd lub referendarz sądowy, w sposób wskazany w art. 137, powiadamia oskarżonego oraz obrońcę o wyznaczeniu obrońcy z urzędu.</a:t>
            </a:r>
          </a:p>
          <a:p>
            <a:pPr marL="0" indent="0">
              <a:buNone/>
            </a:pPr>
            <a:r>
              <a:rPr lang="pl-PL" dirty="0"/>
              <a:t>§ 4. Minister Sprawiedliwości określi, w drodze rozporządzenia:</a:t>
            </a:r>
          </a:p>
          <a:p>
            <a:pPr marL="0" indent="0">
              <a:buNone/>
            </a:pPr>
            <a:r>
              <a:rPr lang="pl-PL" dirty="0"/>
              <a:t>1)   sposób zapewnienia oskarżonemu korzystania z pomocy obrońcy z urzędu, w tym sposób ustalania listy obrońców udzielających pomocy prawnej z urzędu oraz sposób wyznaczania obrońcy udzielającego pomocy prawnej z urzędu,</a:t>
            </a:r>
          </a:p>
          <a:p>
            <a:pPr marL="0" indent="0">
              <a:buNone/>
            </a:pPr>
            <a:r>
              <a:rPr lang="pl-PL" dirty="0"/>
              <a:t>2)   tryb i sposób przekazywania do sądu wniosku o wyznaczenie obrońcy z urzędu oraz szczegółowy tryb rozpoznawania takiego wniosku</a:t>
            </a:r>
          </a:p>
          <a:p>
            <a:pPr marL="0" indent="0">
              <a:buNone/>
            </a:pPr>
            <a:r>
              <a:rPr lang="pl-PL" dirty="0"/>
              <a:t>–   mając na uwadze konieczność zapewnienia prawidłowego toku postępowania oraz prawidłowej realizacji prawa do obrony.</a:t>
            </a:r>
          </a:p>
        </p:txBody>
      </p:sp>
    </p:spTree>
    <p:extLst>
      <p:ext uri="{BB962C8B-B14F-4D97-AF65-F5344CB8AC3E}">
        <p14:creationId xmlns:p14="http://schemas.microsoft.com/office/powerpoint/2010/main" val="3055475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pełnomocnik</a:t>
            </a:r>
            <a:endParaRPr lang="pl-PL" dirty="0"/>
          </a:p>
        </p:txBody>
      </p:sp>
      <p:sp>
        <p:nvSpPr>
          <p:cNvPr id="3" name="Symbol zastępczy zawartości 2"/>
          <p:cNvSpPr>
            <a:spLocks noGrp="1"/>
          </p:cNvSpPr>
          <p:nvPr>
            <p:ph idx="1"/>
          </p:nvPr>
        </p:nvSpPr>
        <p:spPr>
          <a:xfrm>
            <a:off x="0" y="1918952"/>
            <a:ext cx="12067504" cy="4739425"/>
          </a:xfrm>
        </p:spPr>
        <p:txBody>
          <a:bodyPr>
            <a:normAutofit/>
          </a:bodyPr>
          <a:lstStyle/>
          <a:p>
            <a:r>
              <a:rPr lang="pl-PL" sz="2400" b="1" dirty="0">
                <a:solidFill>
                  <a:schemeClr val="accent5">
                    <a:lumMod val="75000"/>
                  </a:schemeClr>
                </a:solidFill>
              </a:rPr>
              <a:t>Pełnomocnik</a:t>
            </a:r>
            <a:r>
              <a:rPr lang="pl-PL" sz="2400" dirty="0"/>
              <a:t>, tak jak obrońca, jest przedstawicielem procesowym w postępowaniu karnym. Kodeks w art. 87 § 1 i 2 precyzuje podmioty mogące korzystać z pomocy prawnej pełnomocnika, ustalając, iż mogą to </a:t>
            </a:r>
            <a:r>
              <a:rPr lang="pl-PL" sz="2400" dirty="0" smtClean="0"/>
              <a:t>być </a:t>
            </a:r>
            <a:r>
              <a:rPr lang="pl-PL" sz="2400" b="1" dirty="0" smtClean="0"/>
              <a:t>strony </a:t>
            </a:r>
            <a:r>
              <a:rPr lang="pl-PL" sz="2400" b="1" dirty="0"/>
              <a:t>niebędące oskarżonym</a:t>
            </a:r>
            <a:r>
              <a:rPr lang="pl-PL" sz="2400" dirty="0"/>
              <a:t>, </a:t>
            </a:r>
            <a:r>
              <a:rPr lang="pl-PL" sz="2400" dirty="0" smtClean="0"/>
              <a:t>które </a:t>
            </a:r>
            <a:r>
              <a:rPr lang="pl-PL" sz="2400" b="1" dirty="0" smtClean="0"/>
              <a:t>nie ma pełnomocnika z wyboru w stadium jurysdykcyjnym procesu</a:t>
            </a:r>
            <a:r>
              <a:rPr lang="pl-PL" sz="2400" dirty="0" smtClean="0"/>
              <a:t>, a więc:</a:t>
            </a:r>
          </a:p>
          <a:p>
            <a:r>
              <a:rPr lang="pl-PL" sz="2400" dirty="0"/>
              <a:t>b</a:t>
            </a:r>
            <a:r>
              <a:rPr lang="pl-PL" sz="2400" dirty="0" smtClean="0"/>
              <a:t>ezpośrednio pokrzywdzony, </a:t>
            </a:r>
            <a:r>
              <a:rPr lang="pl-PL" sz="2400" dirty="0"/>
              <a:t>gdy działa w roli oskarżyciela (</a:t>
            </a:r>
            <a:r>
              <a:rPr lang="pl-PL" sz="2400" dirty="0" smtClean="0"/>
              <a:t>posiłkowy </a:t>
            </a:r>
            <a:r>
              <a:rPr lang="pl-PL" sz="2400" dirty="0"/>
              <a:t>lub </a:t>
            </a:r>
            <a:r>
              <a:rPr lang="pl-PL" sz="2400" dirty="0" smtClean="0"/>
              <a:t>prywatny), </a:t>
            </a:r>
          </a:p>
          <a:p>
            <a:r>
              <a:rPr lang="pl-PL" sz="2400" dirty="0"/>
              <a:t>z</a:t>
            </a:r>
            <a:r>
              <a:rPr lang="pl-PL" sz="2400" dirty="0" smtClean="0"/>
              <a:t>akład ubezpieczeń uważany za pokrzywdzonego </a:t>
            </a:r>
            <a:r>
              <a:rPr lang="pl-PL" sz="2400" dirty="0"/>
              <a:t>w </a:t>
            </a:r>
            <a:r>
              <a:rPr lang="pl-PL" sz="2400" dirty="0" smtClean="0"/>
              <a:t>zakresie w </a:t>
            </a:r>
            <a:r>
              <a:rPr lang="pl-PL" sz="2400" dirty="0"/>
              <a:t>jakim pokrył szkodę wyrządzoną pokrzywdzonemu przez przestępstwo lub jest zobowiązany do jej </a:t>
            </a:r>
            <a:r>
              <a:rPr lang="pl-PL" sz="2400" dirty="0" smtClean="0"/>
              <a:t>pokrycia</a:t>
            </a:r>
            <a:endParaRPr lang="pl-PL" sz="2400" dirty="0"/>
          </a:p>
          <a:p>
            <a:r>
              <a:rPr lang="pl-PL" sz="2400" dirty="0"/>
              <a:t>s</a:t>
            </a:r>
            <a:r>
              <a:rPr lang="pl-PL" sz="2400" dirty="0" smtClean="0"/>
              <a:t>trony w postępowaniu karnym skarbowym – podmiot pociągnięty do odpowiedzialności posiłkowej oraz interwenient</a:t>
            </a:r>
          </a:p>
        </p:txBody>
      </p:sp>
    </p:spTree>
    <p:extLst>
      <p:ext uri="{BB962C8B-B14F-4D97-AF65-F5344CB8AC3E}">
        <p14:creationId xmlns:p14="http://schemas.microsoft.com/office/powerpoint/2010/main" val="3917788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008" y="1249252"/>
            <a:ext cx="8628846" cy="5306094"/>
          </a:xfrm>
          <a:prstGeom prst="rect">
            <a:avLst/>
          </a:prstGeom>
        </p:spPr>
      </p:pic>
    </p:spTree>
    <p:extLst>
      <p:ext uri="{BB962C8B-B14F-4D97-AF65-F5344CB8AC3E}">
        <p14:creationId xmlns:p14="http://schemas.microsoft.com/office/powerpoint/2010/main" val="1793182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Kumulacja ról procesowych</a:t>
            </a:r>
            <a:endParaRPr lang="pl-PL" dirty="0"/>
          </a:p>
        </p:txBody>
      </p:sp>
      <p:sp>
        <p:nvSpPr>
          <p:cNvPr id="3" name="Symbol zastępczy zawartości 2"/>
          <p:cNvSpPr>
            <a:spLocks noGrp="1"/>
          </p:cNvSpPr>
          <p:nvPr>
            <p:ph idx="1"/>
          </p:nvPr>
        </p:nvSpPr>
        <p:spPr>
          <a:xfrm>
            <a:off x="231820" y="2180496"/>
            <a:ext cx="11771290" cy="4677504"/>
          </a:xfrm>
        </p:spPr>
        <p:txBody>
          <a:bodyPr>
            <a:normAutofit fontScale="85000" lnSpcReduction="10000"/>
          </a:bodyPr>
          <a:lstStyle/>
          <a:p>
            <a:pPr marL="0" indent="0">
              <a:buNone/>
            </a:pPr>
            <a:r>
              <a:rPr lang="pl-PL" dirty="0" smtClean="0"/>
              <a:t>Niektórzy uczestnicy procesu mogą:</a:t>
            </a:r>
          </a:p>
          <a:p>
            <a:pPr marL="342900" indent="-342900">
              <a:buFont typeface="+mj-lt"/>
              <a:buAutoNum type="arabicParenR"/>
            </a:pPr>
            <a:r>
              <a:rPr lang="pl-PL" dirty="0" smtClean="0"/>
              <a:t>zmieniać swe role w zależności od stadium, w którym działają, np. prokurator jest organem postępowania przygotowawczego, a w postępowaniu sądowym jest stroną</a:t>
            </a:r>
          </a:p>
          <a:p>
            <a:pPr marL="342900" indent="-342900">
              <a:buFont typeface="+mj-lt"/>
              <a:buAutoNum type="arabicParenR"/>
            </a:pPr>
            <a:r>
              <a:rPr lang="pl-PL" dirty="0"/>
              <a:t>k</a:t>
            </a:r>
            <a:r>
              <a:rPr lang="pl-PL" dirty="0" smtClean="0"/>
              <a:t>umulować w swojej osobie, w zależności od konkretnego układu procesowego, kilka kategorii uczestników procesu (spełniać kilka ról procesowych), np. pokrzywdzony może być w postępowaniu przed sądem jednocześnie oskarżycielem </a:t>
            </a:r>
            <a:r>
              <a:rPr lang="pl-PL" dirty="0" smtClean="0"/>
              <a:t>posiłkowym i świadkiem</a:t>
            </a:r>
            <a:r>
              <a:rPr lang="pl-PL" dirty="0" smtClean="0"/>
              <a:t>.</a:t>
            </a:r>
          </a:p>
          <a:p>
            <a:pPr marL="0" indent="0">
              <a:buNone/>
            </a:pPr>
            <a:r>
              <a:rPr lang="pl-PL" b="1" dirty="0" smtClean="0">
                <a:solidFill>
                  <a:srgbClr val="C00000"/>
                </a:solidFill>
              </a:rPr>
              <a:t>Kumulacja ról procesowych jest niedopuszczalna w następujących przypadkach</a:t>
            </a:r>
            <a:r>
              <a:rPr lang="pl-PL" dirty="0" smtClean="0"/>
              <a:t>:</a:t>
            </a:r>
          </a:p>
          <a:p>
            <a:pPr marL="342900" indent="-342900">
              <a:buAutoNum type="arabicParenR"/>
            </a:pPr>
            <a:r>
              <a:rPr lang="pl-PL" dirty="0" smtClean="0"/>
              <a:t>Organ procesowy nie może spełniać żadnej innej roli poza tą jedyną – organu. Nie może wiec sędzia, ławnik, prokurator pełnić dodatkowej drugiej roli, np. świadka, biegłego</a:t>
            </a:r>
          </a:p>
          <a:p>
            <a:pPr marL="342900" indent="-342900">
              <a:buAutoNum type="arabicParenR"/>
            </a:pPr>
            <a:r>
              <a:rPr lang="pl-PL" dirty="0" smtClean="0"/>
              <a:t>Sprzeczność ról uczestników procesu uniemożliwia łączenie ich przez jedną osobę (jedna i ta sama osoba nie może pełnić ról przeciwstawnych). Nie można np. być równocześnie w tym samym procesie obrońcą oskarżonego i pełnomocnikiem oskarżyciela posiłkowego</a:t>
            </a:r>
          </a:p>
          <a:p>
            <a:pPr marL="342900" indent="-342900">
              <a:buAutoNum type="arabicParenR"/>
            </a:pPr>
            <a:r>
              <a:rPr lang="pl-PL" dirty="0" smtClean="0"/>
              <a:t>Łączne spełnianie niektórych ról uczestników procesu przez jedną osobę spowodowałoby nienależyte wykonanie jednej z ról. Od niektórych uczestników niebędących organami wymaga się bezstronności, a działanie w innej roi równocześnie podważa wiarę w tą bezstronność. Dlatego do biegłego, protokolanta, stenografa i tłumacza odnoszą się przepisy o wyłączeniu sędziego z powodu powołania ich w sprawie w charakterze świadka, a także dlatego, że byli świadkami w sprawie. Ustawa zezwala jednak na kumulację roli świadka i obrońcy, ale z bardzo poważnym ograniczeniem. W myśl </a:t>
            </a:r>
            <a:r>
              <a:rPr lang="pl-PL" b="1" dirty="0"/>
              <a:t>a</a:t>
            </a:r>
            <a:r>
              <a:rPr lang="pl-PL" b="1" dirty="0" smtClean="0"/>
              <a:t>rt</a:t>
            </a:r>
            <a:r>
              <a:rPr lang="pl-PL" b="1" dirty="0"/>
              <a:t>. </a:t>
            </a:r>
            <a:r>
              <a:rPr lang="pl-PL" b="1" dirty="0" smtClean="0"/>
              <a:t>178 k.p.k.</a:t>
            </a:r>
            <a:r>
              <a:rPr lang="pl-PL" dirty="0"/>
              <a:t> </a:t>
            </a:r>
            <a:r>
              <a:rPr lang="pl-PL" dirty="0" smtClean="0"/>
              <a:t>nie </a:t>
            </a:r>
            <a:r>
              <a:rPr lang="pl-PL" dirty="0"/>
              <a:t>wolno przesłuchiwać jako </a:t>
            </a:r>
            <a:r>
              <a:rPr lang="pl-PL" dirty="0" smtClean="0"/>
              <a:t>świadków </a:t>
            </a:r>
            <a:r>
              <a:rPr lang="pl-PL" dirty="0"/>
              <a:t>obrońcy albo adwokata lub radcy prawnego działającego na podstawie art. 245 § 1, co do faktów, o których dowiedział się udzielając porady prawnej lub prowadząc sprawę,</a:t>
            </a:r>
          </a:p>
          <a:p>
            <a:pPr marL="342900" indent="-342900">
              <a:buAutoNum type="arabicParenR"/>
            </a:pPr>
            <a:endParaRPr lang="pl-PL" dirty="0" smtClean="0"/>
          </a:p>
          <a:p>
            <a:endParaRPr lang="pl-PL" dirty="0"/>
          </a:p>
        </p:txBody>
      </p:sp>
    </p:spTree>
    <p:extLst>
      <p:ext uri="{BB962C8B-B14F-4D97-AF65-F5344CB8AC3E}">
        <p14:creationId xmlns:p14="http://schemas.microsoft.com/office/powerpoint/2010/main" val="32487581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Kumulacja ról procesowych</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575196509"/>
              </p:ext>
            </p:extLst>
          </p:nvPr>
        </p:nvGraphicFramePr>
        <p:xfrm>
          <a:off x="193184" y="128788"/>
          <a:ext cx="11723044" cy="5911406"/>
        </p:xfrm>
        <a:graphic>
          <a:graphicData uri="http://schemas.openxmlformats.org/drawingml/2006/table">
            <a:tbl>
              <a:tblPr firstRow="1" bandRow="1">
                <a:tableStyleId>{7DF18680-E054-41AD-8BC1-D1AEF772440D}</a:tableStyleId>
              </a:tblPr>
              <a:tblGrid>
                <a:gridCol w="2345012"/>
                <a:gridCol w="1139821"/>
                <a:gridCol w="801950"/>
                <a:gridCol w="1020664"/>
                <a:gridCol w="1283118"/>
                <a:gridCol w="1210215"/>
                <a:gridCol w="1108148"/>
                <a:gridCol w="816531"/>
                <a:gridCol w="860274"/>
                <a:gridCol w="1137311"/>
              </a:tblGrid>
              <a:tr h="1085183">
                <a:tc>
                  <a:txBody>
                    <a:bodyPr/>
                    <a:lstStyle/>
                    <a:p>
                      <a:endParaRPr lang="pl-PL" sz="1100" dirty="0" smtClean="0"/>
                    </a:p>
                    <a:p>
                      <a:endParaRPr lang="pl-PL" sz="1100" dirty="0" smtClean="0"/>
                    </a:p>
                    <a:p>
                      <a:r>
                        <a:rPr lang="pl-PL" sz="1100" dirty="0" smtClean="0"/>
                        <a:t>Uczestnik procesu</a:t>
                      </a:r>
                      <a:endParaRPr lang="pl-PL" sz="1100" dirty="0"/>
                    </a:p>
                  </a:txBody>
                  <a:tcPr/>
                </a:tc>
                <a:tc>
                  <a:txBody>
                    <a:bodyPr/>
                    <a:lstStyle/>
                    <a:p>
                      <a:r>
                        <a:rPr lang="pl-PL" sz="1100" dirty="0" smtClean="0"/>
                        <a:t>oskarżony</a:t>
                      </a:r>
                      <a:endParaRPr lang="pl-PL" sz="1100" dirty="0"/>
                    </a:p>
                  </a:txBody>
                  <a:tcPr vert="vert270"/>
                </a:tc>
                <a:tc>
                  <a:txBody>
                    <a:bodyPr/>
                    <a:lstStyle/>
                    <a:p>
                      <a:r>
                        <a:rPr lang="pl-PL" sz="1100" dirty="0" smtClean="0"/>
                        <a:t>oskarżyciel </a:t>
                      </a:r>
                      <a:r>
                        <a:rPr lang="pl-PL" sz="1100" dirty="0" smtClean="0"/>
                        <a:t>publiczny</a:t>
                      </a:r>
                      <a:endParaRPr lang="pl-PL" sz="1100" dirty="0"/>
                    </a:p>
                  </a:txBody>
                  <a:tcPr vert="vert270"/>
                </a:tc>
                <a:tc>
                  <a:txBody>
                    <a:bodyPr/>
                    <a:lstStyle/>
                    <a:p>
                      <a:r>
                        <a:rPr lang="pl-PL" sz="1100" dirty="0" smtClean="0"/>
                        <a:t>oskarżyciel </a:t>
                      </a:r>
                      <a:r>
                        <a:rPr lang="pl-PL" sz="1100" dirty="0" smtClean="0"/>
                        <a:t>prywatny</a:t>
                      </a:r>
                      <a:endParaRPr lang="pl-PL" sz="1100" dirty="0"/>
                    </a:p>
                  </a:txBody>
                  <a:tcPr vert="vert270"/>
                </a:tc>
                <a:tc>
                  <a:txBody>
                    <a:bodyPr/>
                    <a:lstStyle/>
                    <a:p>
                      <a:r>
                        <a:rPr lang="pl-PL" sz="1100" dirty="0" smtClean="0"/>
                        <a:t>oskarżyciel </a:t>
                      </a:r>
                      <a:r>
                        <a:rPr lang="pl-PL" sz="1100" dirty="0" smtClean="0"/>
                        <a:t>posiłkowy</a:t>
                      </a:r>
                      <a:endParaRPr lang="pl-PL" sz="1100" dirty="0"/>
                    </a:p>
                  </a:txBody>
                  <a:tcPr vert="vert270"/>
                </a:tc>
                <a:tc>
                  <a:txBody>
                    <a:bodyPr/>
                    <a:lstStyle/>
                    <a:p>
                      <a:r>
                        <a:rPr lang="pl-PL" sz="1100" dirty="0" smtClean="0"/>
                        <a:t>świadek</a:t>
                      </a:r>
                      <a:endParaRPr lang="pl-PL" sz="1100" dirty="0"/>
                    </a:p>
                  </a:txBody>
                  <a:tcPr vert="vert270"/>
                </a:tc>
                <a:tc>
                  <a:txBody>
                    <a:bodyPr/>
                    <a:lstStyle/>
                    <a:p>
                      <a:r>
                        <a:rPr lang="pl-PL" sz="1100" dirty="0" smtClean="0"/>
                        <a:t>biegły</a:t>
                      </a:r>
                      <a:endParaRPr lang="pl-PL" sz="1100" dirty="0"/>
                    </a:p>
                  </a:txBody>
                  <a:tcPr vert="vert270"/>
                </a:tc>
                <a:tc>
                  <a:txBody>
                    <a:bodyPr/>
                    <a:lstStyle/>
                    <a:p>
                      <a:r>
                        <a:rPr lang="pl-PL" sz="1100" dirty="0" smtClean="0"/>
                        <a:t>obrońca</a:t>
                      </a:r>
                      <a:endParaRPr lang="pl-PL" sz="1100" dirty="0"/>
                    </a:p>
                  </a:txBody>
                  <a:tcPr vert="vert270"/>
                </a:tc>
                <a:tc>
                  <a:txBody>
                    <a:bodyPr/>
                    <a:lstStyle/>
                    <a:p>
                      <a:r>
                        <a:rPr lang="pl-PL" sz="1100" dirty="0" smtClean="0"/>
                        <a:t>pełnomocnik</a:t>
                      </a:r>
                      <a:endParaRPr lang="pl-PL" sz="1100" dirty="0"/>
                    </a:p>
                  </a:txBody>
                  <a:tcPr vert="vert270"/>
                </a:tc>
                <a:tc>
                  <a:txBody>
                    <a:bodyPr/>
                    <a:lstStyle/>
                    <a:p>
                      <a:r>
                        <a:rPr lang="pl-PL" sz="1100" dirty="0" smtClean="0"/>
                        <a:t>przedstawiciel społeczny</a:t>
                      </a:r>
                      <a:endParaRPr lang="pl-PL" sz="1100" dirty="0"/>
                    </a:p>
                  </a:txBody>
                  <a:tcPr vert="vert270"/>
                </a:tc>
              </a:tr>
              <a:tr h="509711">
                <a:tc>
                  <a:txBody>
                    <a:bodyPr/>
                    <a:lstStyle/>
                    <a:p>
                      <a:r>
                        <a:rPr lang="pl-PL" sz="1100" dirty="0" smtClean="0"/>
                        <a:t>oskarżony</a:t>
                      </a:r>
                      <a:endParaRPr lang="pl-PL" sz="1100" dirty="0"/>
                    </a:p>
                  </a:txBody>
                  <a:tcPr/>
                </a:tc>
                <a:tc>
                  <a:txBody>
                    <a:bodyPr/>
                    <a:lstStyle/>
                    <a:p>
                      <a:pPr algn="ctr"/>
                      <a:endParaRPr lang="pl-PL" sz="1100" dirty="0"/>
                    </a:p>
                  </a:txBody>
                  <a:tcPr/>
                </a:tc>
                <a:tc>
                  <a:txBody>
                    <a:bodyPr/>
                    <a:lstStyle/>
                    <a:p>
                      <a:pPr algn="ctr"/>
                      <a:r>
                        <a:rPr lang="pl-PL" sz="1100" dirty="0" smtClean="0">
                          <a:sym typeface="Symbol" panose="05050102010706020507" pitchFamily="18" charset="2"/>
                        </a:rPr>
                        <a:t>O</a:t>
                      </a:r>
                      <a:endParaRPr lang="pl-PL" sz="1100" dirty="0"/>
                    </a:p>
                  </a:txBody>
                  <a:tcPr/>
                </a:tc>
                <a:tc>
                  <a:txBody>
                    <a:bodyPr/>
                    <a:lstStyle/>
                    <a:p>
                      <a:pPr algn="ctr"/>
                      <a:r>
                        <a:rPr lang="pl-PL" sz="1100" dirty="0" smtClean="0"/>
                        <a:t>O*</a:t>
                      </a:r>
                      <a:endParaRPr lang="pl-PL" sz="1100" dirty="0"/>
                    </a:p>
                  </a:txBody>
                  <a:tcPr>
                    <a:solidFill>
                      <a:srgbClr val="92D050"/>
                    </a:solidFill>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r>
              <a:tr h="689704">
                <a:tc>
                  <a:txBody>
                    <a:bodyPr/>
                    <a:lstStyle/>
                    <a:p>
                      <a:r>
                        <a:rPr lang="pl-PL" sz="1100" dirty="0" smtClean="0"/>
                        <a:t>oskarżyciel </a:t>
                      </a:r>
                      <a:r>
                        <a:rPr lang="pl-PL" sz="1100" dirty="0" smtClean="0"/>
                        <a:t>publiczny i prowadzący</a:t>
                      </a:r>
                      <a:r>
                        <a:rPr lang="pl-PL" sz="1100" baseline="0" dirty="0" smtClean="0"/>
                        <a:t> postępowanie przygotowawcze</a:t>
                      </a:r>
                      <a:endParaRPr lang="pl-PL" sz="1100" dirty="0"/>
                    </a:p>
                  </a:txBody>
                  <a:tcPr/>
                </a:tc>
                <a:tc>
                  <a:txBody>
                    <a:bodyPr/>
                    <a:lstStyle/>
                    <a:p>
                      <a:pPr algn="ctr"/>
                      <a:r>
                        <a:rPr lang="pl-PL" sz="1100" dirty="0" smtClean="0"/>
                        <a:t>O</a:t>
                      </a:r>
                      <a:endParaRPr lang="pl-PL" sz="1100" dirty="0"/>
                    </a:p>
                  </a:txBody>
                  <a:tcPr/>
                </a:tc>
                <a:tc>
                  <a:txBody>
                    <a:bodyPr/>
                    <a:lstStyle/>
                    <a:p>
                      <a:pPr algn="ct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r>
              <a:tr h="499756">
                <a:tc>
                  <a:txBody>
                    <a:bodyPr/>
                    <a:lstStyle/>
                    <a:p>
                      <a:r>
                        <a:rPr lang="pl-PL" sz="1100" dirty="0" smtClean="0"/>
                        <a:t>oskarżyciel </a:t>
                      </a:r>
                      <a:r>
                        <a:rPr lang="pl-PL" sz="1100" dirty="0" smtClean="0"/>
                        <a:t>posiłkowy</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endParaRPr lang="pl-PL" sz="1100"/>
                    </a:p>
                  </a:txBody>
                  <a:tcPr/>
                </a:tc>
                <a:tc>
                  <a:txBody>
                    <a:bodyPr/>
                    <a:lstStyle/>
                    <a:p>
                      <a:pPr algn="ctr"/>
                      <a:r>
                        <a:rPr lang="pl-PL" sz="1100" dirty="0" smtClean="0"/>
                        <a:t>+</a:t>
                      </a:r>
                      <a:endParaRPr lang="pl-PL" sz="1100" dirty="0"/>
                    </a:p>
                  </a:txBody>
                  <a:tcPr>
                    <a:solidFill>
                      <a:srgbClr val="FFC000"/>
                    </a:solidFill>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r>
              <a:tr h="471199">
                <a:tc>
                  <a:txBody>
                    <a:bodyPr/>
                    <a:lstStyle/>
                    <a:p>
                      <a:r>
                        <a:rPr lang="pl-PL" sz="1100" dirty="0" smtClean="0"/>
                        <a:t>oskarżyciel </a:t>
                      </a:r>
                      <a:r>
                        <a:rPr lang="pl-PL" sz="1100" dirty="0" smtClean="0"/>
                        <a:t>prywatny</a:t>
                      </a:r>
                      <a:endParaRPr lang="pl-PL" sz="1100" dirty="0"/>
                    </a:p>
                  </a:txBody>
                  <a:tcPr/>
                </a:tc>
                <a:tc>
                  <a:txBody>
                    <a:bodyPr/>
                    <a:lstStyle/>
                    <a:p>
                      <a:pPr algn="ctr"/>
                      <a:r>
                        <a:rPr lang="pl-PL" sz="1100" dirty="0" smtClean="0"/>
                        <a:t>O*</a:t>
                      </a:r>
                      <a:endParaRPr lang="pl-PL" sz="1100" dirty="0"/>
                    </a:p>
                  </a:txBody>
                  <a:tcPr>
                    <a:solidFill>
                      <a:srgbClr val="92D050"/>
                    </a:solidFill>
                  </a:tcPr>
                </a:tc>
                <a:tc>
                  <a:txBody>
                    <a:bodyPr/>
                    <a:lstStyle/>
                    <a:p>
                      <a:pPr algn="ctr"/>
                      <a:r>
                        <a:rPr lang="pl-PL" sz="1100" dirty="0" smtClean="0"/>
                        <a:t>O</a:t>
                      </a:r>
                      <a:endParaRPr lang="pl-PL" sz="1100" dirty="0"/>
                    </a:p>
                  </a:txBody>
                  <a:tcPr/>
                </a:tc>
                <a:tc>
                  <a:txBody>
                    <a:bodyPr/>
                    <a:lstStyle/>
                    <a:p>
                      <a:pPr algn="ct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a:t>
                      </a:r>
                      <a:endParaRPr lang="pl-PL" sz="1100" dirty="0"/>
                    </a:p>
                  </a:txBody>
                  <a:tcPr>
                    <a:solidFill>
                      <a:srgbClr val="FFC000"/>
                    </a:solidFill>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r>
              <a:tr h="509711">
                <a:tc>
                  <a:txBody>
                    <a:bodyPr/>
                    <a:lstStyle/>
                    <a:p>
                      <a:r>
                        <a:rPr lang="pl-PL" sz="1100" dirty="0" smtClean="0"/>
                        <a:t>świadek</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a:t>
                      </a:r>
                      <a:endParaRPr lang="pl-PL" sz="1100" dirty="0"/>
                    </a:p>
                  </a:txBody>
                  <a:tcPr>
                    <a:solidFill>
                      <a:srgbClr val="FFC000"/>
                    </a:solidFill>
                  </a:tcPr>
                </a:tc>
                <a:tc>
                  <a:txBody>
                    <a:bodyPr/>
                    <a:lstStyle/>
                    <a:p>
                      <a:pPr algn="ctr"/>
                      <a:r>
                        <a:rPr lang="pl-PL" sz="1100" dirty="0" smtClean="0"/>
                        <a:t>+</a:t>
                      </a:r>
                      <a:endParaRPr lang="pl-PL" sz="1100" dirty="0"/>
                    </a:p>
                  </a:txBody>
                  <a:tcPr>
                    <a:solidFill>
                      <a:srgbClr val="FFC000"/>
                    </a:solidFill>
                  </a:tcPr>
                </a:tc>
                <a:tc>
                  <a:txBody>
                    <a:bodyPr/>
                    <a:lstStyle/>
                    <a:p>
                      <a:pPr algn="ct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solidFill>
                      <a:srgbClr val="92D050"/>
                    </a:solidFill>
                  </a:tcPr>
                </a:tc>
                <a:tc>
                  <a:txBody>
                    <a:bodyPr/>
                    <a:lstStyle/>
                    <a:p>
                      <a:pPr algn="ctr"/>
                      <a:r>
                        <a:rPr lang="pl-PL" sz="1100" dirty="0" smtClean="0"/>
                        <a:t>+</a:t>
                      </a:r>
                      <a:endParaRPr lang="pl-PL" sz="1100" dirty="0"/>
                    </a:p>
                  </a:txBody>
                  <a:tcPr>
                    <a:solidFill>
                      <a:srgbClr val="FFC000"/>
                    </a:solidFill>
                  </a:tcPr>
                </a:tc>
                <a:tc>
                  <a:txBody>
                    <a:bodyPr/>
                    <a:lstStyle/>
                    <a:p>
                      <a:pPr algn="ctr"/>
                      <a:r>
                        <a:rPr lang="pl-PL" sz="1100" dirty="0" smtClean="0"/>
                        <a:t>O*</a:t>
                      </a:r>
                      <a:endParaRPr lang="pl-PL" sz="1100" dirty="0"/>
                    </a:p>
                  </a:txBody>
                  <a:tcPr>
                    <a:solidFill>
                      <a:srgbClr val="92D050"/>
                    </a:solidFill>
                  </a:tcPr>
                </a:tc>
              </a:tr>
              <a:tr h="509711">
                <a:tc>
                  <a:txBody>
                    <a:bodyPr/>
                    <a:lstStyle/>
                    <a:p>
                      <a:r>
                        <a:rPr lang="pl-PL" sz="1100" dirty="0" smtClean="0"/>
                        <a:t>biegły</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r>
              <a:tr h="509711">
                <a:tc>
                  <a:txBody>
                    <a:bodyPr/>
                    <a:lstStyle/>
                    <a:p>
                      <a:r>
                        <a:rPr lang="pl-PL" sz="1100" dirty="0" smtClean="0"/>
                        <a:t>obrońca</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solidFill>
                      <a:srgbClr val="92D050"/>
                    </a:solidFill>
                  </a:tcPr>
                </a:tc>
                <a:tc>
                  <a:txBody>
                    <a:bodyPr/>
                    <a:lstStyle/>
                    <a:p>
                      <a:pPr algn="ctr"/>
                      <a:r>
                        <a:rPr lang="pl-PL" sz="1100" dirty="0" smtClean="0"/>
                        <a:t>O</a:t>
                      </a:r>
                      <a:endParaRPr lang="pl-PL" sz="1100" dirty="0"/>
                    </a:p>
                  </a:txBody>
                  <a:tcPr/>
                </a:tc>
                <a:tc>
                  <a:txBody>
                    <a:bodyPr/>
                    <a:lstStyle/>
                    <a:p>
                      <a:pPr algn="ct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r>
              <a:tr h="509711">
                <a:tc>
                  <a:txBody>
                    <a:bodyPr/>
                    <a:lstStyle/>
                    <a:p>
                      <a:r>
                        <a:rPr lang="pl-PL" sz="1100" dirty="0" smtClean="0"/>
                        <a:t>pełnomocnik</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a:t>
                      </a:r>
                      <a:endParaRPr lang="pl-PL" sz="1100" dirty="0"/>
                    </a:p>
                  </a:txBody>
                  <a:tcPr>
                    <a:solidFill>
                      <a:srgbClr val="FFC000"/>
                    </a:solidFill>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endParaRPr lang="pl-PL" sz="1100" dirty="0"/>
                    </a:p>
                  </a:txBody>
                  <a:tcPr/>
                </a:tc>
                <a:tc>
                  <a:txBody>
                    <a:bodyPr/>
                    <a:lstStyle/>
                    <a:p>
                      <a:pPr algn="ctr"/>
                      <a:r>
                        <a:rPr lang="pl-PL" sz="1100" dirty="0" smtClean="0"/>
                        <a:t>O</a:t>
                      </a:r>
                      <a:endParaRPr lang="pl-PL" sz="1100" dirty="0"/>
                    </a:p>
                  </a:txBody>
                  <a:tcPr/>
                </a:tc>
              </a:tr>
              <a:tr h="617009">
                <a:tc>
                  <a:txBody>
                    <a:bodyPr/>
                    <a:lstStyle/>
                    <a:p>
                      <a:r>
                        <a:rPr lang="pl-PL" sz="1100" dirty="0" smtClean="0"/>
                        <a:t>przedstawiciel społeczny</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r>
                        <a:rPr lang="pl-PL" sz="1100" dirty="0" smtClean="0"/>
                        <a:t>O</a:t>
                      </a:r>
                      <a:endParaRPr lang="pl-PL" sz="1100" dirty="0"/>
                    </a:p>
                  </a:txBody>
                  <a:tcPr/>
                </a:tc>
                <a:tc>
                  <a:txBody>
                    <a:bodyPr/>
                    <a:lstStyle/>
                    <a:p>
                      <a:pPr algn="ctr"/>
                      <a:endParaRPr lang="pl-PL" sz="1100" dirty="0"/>
                    </a:p>
                  </a:txBody>
                  <a:tcPr/>
                </a:tc>
              </a:tr>
            </a:tbl>
          </a:graphicData>
        </a:graphic>
      </p:graphicFrame>
      <p:sp>
        <p:nvSpPr>
          <p:cNvPr id="5" name="pole tekstowe 4"/>
          <p:cNvSpPr txBox="1"/>
          <p:nvPr/>
        </p:nvSpPr>
        <p:spPr>
          <a:xfrm>
            <a:off x="193184" y="6040193"/>
            <a:ext cx="4224270" cy="646331"/>
          </a:xfrm>
          <a:prstGeom prst="rect">
            <a:avLst/>
          </a:prstGeom>
          <a:noFill/>
        </p:spPr>
        <p:txBody>
          <a:bodyPr wrap="square" rtlCol="0">
            <a:spAutoFit/>
          </a:bodyPr>
          <a:lstStyle/>
          <a:p>
            <a:r>
              <a:rPr lang="pl-PL" sz="1200" dirty="0" smtClean="0"/>
              <a:t>+ kumulacja dopuszczalna</a:t>
            </a:r>
          </a:p>
          <a:p>
            <a:r>
              <a:rPr lang="pl-PL" sz="1200" dirty="0" smtClean="0"/>
              <a:t>O kumulacja niedopuszczalna</a:t>
            </a:r>
          </a:p>
          <a:p>
            <a:r>
              <a:rPr lang="pl-PL" sz="1200" dirty="0" smtClean="0"/>
              <a:t>O* kumulacja w zasadzie niedopuszczalna, są jednak wyjątki</a:t>
            </a:r>
            <a:endParaRPr lang="pl-PL" sz="1200" dirty="0"/>
          </a:p>
        </p:txBody>
      </p:sp>
    </p:spTree>
    <p:extLst>
      <p:ext uri="{BB962C8B-B14F-4D97-AF65-F5344CB8AC3E}">
        <p14:creationId xmlns:p14="http://schemas.microsoft.com/office/powerpoint/2010/main" val="28831675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61427189"/>
              </p:ext>
            </p:extLst>
          </p:nvPr>
        </p:nvGraphicFramePr>
        <p:xfrm>
          <a:off x="115910" y="-3"/>
          <a:ext cx="11977352" cy="6645503"/>
        </p:xfrm>
        <a:graphic>
          <a:graphicData uri="http://schemas.openxmlformats.org/drawingml/2006/table">
            <a:tbl>
              <a:tblPr firstRow="1" bandRow="1">
                <a:tableStyleId>{F5AB1C69-6EDB-4FF4-983F-18BD219EF322}</a:tableStyleId>
              </a:tblPr>
              <a:tblGrid>
                <a:gridCol w="2194880"/>
                <a:gridCol w="9782472"/>
              </a:tblGrid>
              <a:tr h="522555">
                <a:tc gridSpan="2">
                  <a:txBody>
                    <a:bodyPr/>
                    <a:lstStyle/>
                    <a:p>
                      <a:pPr algn="ctr"/>
                      <a:r>
                        <a:rPr lang="pl-PL" dirty="0" smtClean="0"/>
                        <a:t>Skutki śmierci stron procesu</a:t>
                      </a:r>
                      <a:endParaRPr lang="pl-PL" dirty="0"/>
                    </a:p>
                  </a:txBody>
                  <a:tcPr/>
                </a:tc>
                <a:tc hMerge="1">
                  <a:txBody>
                    <a:bodyPr/>
                    <a:lstStyle/>
                    <a:p>
                      <a:endParaRPr lang="pl-PL" dirty="0"/>
                    </a:p>
                  </a:txBody>
                  <a:tcPr/>
                </a:tc>
              </a:tr>
              <a:tr h="579685">
                <a:tc>
                  <a:txBody>
                    <a:bodyPr/>
                    <a:lstStyle/>
                    <a:p>
                      <a:r>
                        <a:rPr lang="pl-PL" sz="1500" b="1" dirty="0" smtClean="0"/>
                        <a:t>Oskarżyciel</a:t>
                      </a:r>
                      <a:r>
                        <a:rPr lang="pl-PL" sz="1500" b="1" baseline="0" dirty="0" smtClean="0"/>
                        <a:t> publiczny</a:t>
                      </a:r>
                      <a:endParaRPr lang="pl-PL" sz="1500" b="1" dirty="0"/>
                    </a:p>
                  </a:txBody>
                  <a:tcPr/>
                </a:tc>
                <a:tc>
                  <a:txBody>
                    <a:bodyPr/>
                    <a:lstStyle/>
                    <a:p>
                      <a:r>
                        <a:rPr lang="pl-PL" sz="1500" dirty="0" smtClean="0"/>
                        <a:t>Zastępuje go inny uprawniony do wykonywania funkcji oskarżyciela publicznego podmiot</a:t>
                      </a:r>
                      <a:endParaRPr lang="pl-PL" sz="1500" dirty="0"/>
                    </a:p>
                  </a:txBody>
                  <a:tcPr/>
                </a:tc>
              </a:tr>
              <a:tr h="723856">
                <a:tc>
                  <a:txBody>
                    <a:bodyPr/>
                    <a:lstStyle/>
                    <a:p>
                      <a:r>
                        <a:rPr lang="pl-PL" sz="1500" b="1" dirty="0" smtClean="0"/>
                        <a:t>Oskarżyciel posiłkowy uboczny</a:t>
                      </a:r>
                      <a:endParaRPr lang="pl-PL" sz="1500" b="1" dirty="0"/>
                    </a:p>
                  </a:txBody>
                  <a:tcPr/>
                </a:tc>
                <a:tc>
                  <a:txBody>
                    <a:bodyPr/>
                    <a:lstStyle/>
                    <a:p>
                      <a:r>
                        <a:rPr lang="pl-PL" sz="1500" dirty="0" smtClean="0"/>
                        <a:t>Śmierć oskarżyciela posiłkowego ubocznego nie tamuje biegu postępowania.</a:t>
                      </a:r>
                      <a:r>
                        <a:rPr lang="pl-PL" sz="1500" baseline="0" dirty="0" smtClean="0"/>
                        <a:t> O</a:t>
                      </a:r>
                      <a:r>
                        <a:rPr lang="pl-PL" sz="1500" dirty="0" smtClean="0"/>
                        <a:t>soby najbliższe mogą przystąpić do postępowania w charakterze oskarżyciela posiłkowego w każdym stadium </a:t>
                      </a:r>
                      <a:r>
                        <a:rPr lang="pl-PL" sz="1500" b="0" dirty="0" smtClean="0"/>
                        <a:t>postępowania (art. 58 § 1)</a:t>
                      </a:r>
                      <a:endParaRPr lang="pl-PL" sz="1500" b="0" dirty="0"/>
                    </a:p>
                  </a:txBody>
                  <a:tcPr/>
                </a:tc>
              </a:tr>
              <a:tr h="1140075">
                <a:tc>
                  <a:txBody>
                    <a:bodyPr/>
                    <a:lstStyle/>
                    <a:p>
                      <a:r>
                        <a:rPr lang="pl-PL" sz="1500" b="1" dirty="0" smtClean="0"/>
                        <a:t>Oskarżyciel posiłkowy subsydiarny</a:t>
                      </a:r>
                      <a:endParaRPr lang="pl-PL" sz="1500" b="1" dirty="0"/>
                    </a:p>
                  </a:txBody>
                  <a:tcPr/>
                </a:tc>
                <a:tc>
                  <a:txBody>
                    <a:bodyPr/>
                    <a:lstStyle/>
                    <a:p>
                      <a:r>
                        <a:rPr lang="pl-PL" sz="1500" dirty="0" smtClean="0">
                          <a:effectLst/>
                        </a:rPr>
                        <a:t>Postępowanie zawiesza się, a osoby najbliższe mogą wstąpić w prawa zmarłego.</a:t>
                      </a:r>
                      <a:r>
                        <a:rPr lang="pl-PL" sz="1500" dirty="0" smtClean="0"/>
                        <a:t> Jeżeli w terminie zawitym 3 miesięcy od dnia śmierci oskarżyciela prywatnego osoba uprawniona nie wstąpi w prawa zmarłego, sąd lub referendarz sądowy umarza postępowanie – chyba, ze uczestniczą oskarżyciele posiłkowi uboczni (art. </a:t>
                      </a:r>
                      <a:r>
                        <a:rPr lang="pl-PL" sz="1500" b="0" dirty="0" smtClean="0"/>
                        <a:t>58 § 2</a:t>
                      </a:r>
                      <a:r>
                        <a:rPr lang="pl-PL" sz="1500" b="0" baseline="0" dirty="0" smtClean="0"/>
                        <a:t> w zw. z art. 61)</a:t>
                      </a:r>
                      <a:endParaRPr lang="pl-PL" sz="1500" dirty="0" smtClean="0"/>
                    </a:p>
                    <a:p>
                      <a:endParaRPr lang="pl-PL" sz="1500" dirty="0"/>
                    </a:p>
                  </a:txBody>
                  <a:tcPr/>
                </a:tc>
              </a:tr>
              <a:tr h="1140075">
                <a:tc>
                  <a:txBody>
                    <a:bodyPr/>
                    <a:lstStyle/>
                    <a:p>
                      <a:r>
                        <a:rPr lang="pl-PL" sz="1500" b="1" dirty="0" smtClean="0"/>
                        <a:t>Oskarżyciel</a:t>
                      </a:r>
                      <a:r>
                        <a:rPr lang="pl-PL" sz="1500" b="1" baseline="0" dirty="0" smtClean="0"/>
                        <a:t> prywatny</a:t>
                      </a:r>
                      <a:endParaRPr lang="pl-PL" sz="15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500" dirty="0" smtClean="0">
                          <a:effectLst/>
                        </a:rPr>
                        <a:t>Postępowanie zawiesza się, a osoby najbliższe mogą wstąpić w prawa zmarłego.</a:t>
                      </a:r>
                      <a:r>
                        <a:rPr lang="pl-PL" sz="1500" dirty="0" smtClean="0"/>
                        <a:t> Jeżeli w terminie zawitym 3 miesięcy od dnia śmierci oskarżyciela prywatnego osoba uprawniona nie wstąpi w prawa zmarłego, sąd lub referendarz sądowy umarza postępowanie – chyba, ze uczestniczą oskarżyciele prywatni (</a:t>
                      </a:r>
                      <a:r>
                        <a:rPr lang="pl-PL" sz="1500" b="0" baseline="0" dirty="0" smtClean="0"/>
                        <a:t>art. 61)</a:t>
                      </a:r>
                      <a:endParaRPr lang="pl-PL" sz="1500" dirty="0" smtClean="0"/>
                    </a:p>
                    <a:p>
                      <a:endParaRPr lang="pl-PL" sz="1500" dirty="0"/>
                    </a:p>
                  </a:txBody>
                  <a:tcPr/>
                </a:tc>
              </a:tr>
              <a:tr h="1399182">
                <a:tc>
                  <a:txBody>
                    <a:bodyPr/>
                    <a:lstStyle/>
                    <a:p>
                      <a:r>
                        <a:rPr lang="pl-PL" sz="1500" b="1" dirty="0" smtClean="0"/>
                        <a:t>Oskarżony</a:t>
                      </a:r>
                      <a:endParaRPr lang="pl-PL" sz="15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500" dirty="0" smtClean="0"/>
                        <a:t>Umorzenie postępowania (</a:t>
                      </a:r>
                      <a:r>
                        <a:rPr lang="pl-PL" sz="1500" b="0" dirty="0" smtClean="0"/>
                        <a:t>art. 17 § 1</a:t>
                      </a:r>
                      <a:r>
                        <a:rPr lang="pl-PL" sz="1500" b="0" baseline="0" dirty="0" smtClean="0"/>
                        <a:t> pkt 5), chyba, że chodzi o postępowanie w przedmiocie kasacji </a:t>
                      </a:r>
                      <a:r>
                        <a:rPr lang="pl-PL" sz="1500" dirty="0" smtClean="0"/>
                        <a:t>(art. 529 k.p.k.) oraz wznowieniu postępowania na korzyść zmarłego (art. 545 § 1 k.p.k.). Nadto, zgodnie z przepisem art. 556 § 1k.p.k., osobom wymienionym w tym przepisie przysługuje w razie śmierci oskarżonego odszkodowanie za niesłuszne skazanie oraz niesłuszne stosowanie środków przymusu.</a:t>
                      </a:r>
                    </a:p>
                    <a:p>
                      <a:endParaRPr lang="pl-PL" sz="1500" dirty="0"/>
                    </a:p>
                  </a:txBody>
                  <a:tcPr/>
                </a:tc>
              </a:tr>
              <a:tr h="1140075">
                <a:tc>
                  <a:txBody>
                    <a:bodyPr/>
                    <a:lstStyle/>
                    <a:p>
                      <a:r>
                        <a:rPr lang="pl-PL" sz="1500" b="1" dirty="0" smtClean="0"/>
                        <a:t>Pokrzywdzony (jako strona postępowania przygotowawczego)</a:t>
                      </a:r>
                      <a:endParaRPr lang="pl-PL" sz="1500" b="1" dirty="0"/>
                    </a:p>
                  </a:txBody>
                  <a:tcPr/>
                </a:tc>
                <a:tc>
                  <a:txBody>
                    <a:bodyPr/>
                    <a:lstStyle/>
                    <a:p>
                      <a:r>
                        <a:rPr lang="pl-PL" sz="1500" dirty="0" smtClean="0"/>
                        <a:t>Prawa, które by mu przysługiwały, mogą wykonywać osoby najbliższe, a w wypadku ich braku lub nieujawnienia - prokurator, działając z urzędu</a:t>
                      </a:r>
                      <a:r>
                        <a:rPr lang="pl-PL" sz="1500" baseline="0" dirty="0" smtClean="0"/>
                        <a:t> (art. </a:t>
                      </a:r>
                      <a:r>
                        <a:rPr lang="pl-PL" sz="1500" b="0" dirty="0" smtClean="0"/>
                        <a:t>52 § 2). W przypadku jednak powództwa cywilnego osoby najbliższe mogą je co prawda wytoczyć, ale ich żądanie może dotyczyć jedynie </a:t>
                      </a:r>
                      <a:r>
                        <a:rPr lang="pl-PL" sz="1500" dirty="0" smtClean="0"/>
                        <a:t>przysługujące im roszczeń</a:t>
                      </a:r>
                      <a:r>
                        <a:rPr lang="pl-PL" sz="1500" baseline="0" dirty="0" smtClean="0"/>
                        <a:t> </a:t>
                      </a:r>
                      <a:r>
                        <a:rPr lang="pl-PL" sz="1500" dirty="0" smtClean="0"/>
                        <a:t>majątkowych wynikających z popełnienia przestępstwa (art. 63 </a:t>
                      </a:r>
                      <a:r>
                        <a:rPr lang="pl-PL" sz="1500" b="0" dirty="0" smtClean="0"/>
                        <a:t>§ 1)</a:t>
                      </a:r>
                      <a:endParaRPr lang="pl-PL" sz="1500" dirty="0"/>
                    </a:p>
                  </a:txBody>
                  <a:tcPr/>
                </a:tc>
              </a:tr>
            </a:tbl>
          </a:graphicData>
        </a:graphic>
      </p:graphicFrame>
    </p:spTree>
    <p:extLst>
      <p:ext uri="{BB962C8B-B14F-4D97-AF65-F5344CB8AC3E}">
        <p14:creationId xmlns:p14="http://schemas.microsoft.com/office/powerpoint/2010/main" val="1477856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581193" y="2228004"/>
            <a:ext cx="5422390" cy="1597022"/>
          </a:xfrm>
        </p:spPr>
        <p:txBody>
          <a:bodyPr/>
          <a:lstStyle/>
          <a:p>
            <a:r>
              <a:rPr lang="pl-PL" dirty="0" smtClean="0"/>
              <a:t>Strony zastępcze</a:t>
            </a:r>
          </a:p>
          <a:p>
            <a:pPr marL="0" indent="0">
              <a:buNone/>
            </a:pPr>
            <a:r>
              <a:rPr lang="pl-PL" dirty="0" smtClean="0"/>
              <a:t>Osoba mogąca wykonywać z mocy upoważnienia ustawowego prawa pokrzywdzonego, który zmarł zanim jeszcze stał się stroną procesu</a:t>
            </a:r>
            <a:endParaRPr lang="pl-PL" dirty="0"/>
          </a:p>
        </p:txBody>
      </p:sp>
      <p:sp>
        <p:nvSpPr>
          <p:cNvPr id="4" name="Symbol zastępczy zawartości 3"/>
          <p:cNvSpPr>
            <a:spLocks noGrp="1"/>
          </p:cNvSpPr>
          <p:nvPr>
            <p:ph sz="half" idx="2"/>
          </p:nvPr>
        </p:nvSpPr>
        <p:spPr>
          <a:xfrm>
            <a:off x="6188417" y="2112093"/>
            <a:ext cx="5422392" cy="1597023"/>
          </a:xfrm>
        </p:spPr>
        <p:txBody>
          <a:bodyPr/>
          <a:lstStyle/>
          <a:p>
            <a:r>
              <a:rPr lang="pl-PL" dirty="0" smtClean="0"/>
              <a:t>Strony nowe</a:t>
            </a:r>
          </a:p>
          <a:p>
            <a:pPr marL="0" indent="0">
              <a:buNone/>
            </a:pPr>
            <a:r>
              <a:rPr lang="pl-PL" dirty="0" smtClean="0"/>
              <a:t>Osoba wstępująca w prawa zmarłego pokrzywdzonego, który jeszcze przed śmiercią uzyskał status strony</a:t>
            </a:r>
            <a:endParaRPr lang="pl-PL" dirty="0"/>
          </a:p>
        </p:txBody>
      </p:sp>
      <p:sp>
        <p:nvSpPr>
          <p:cNvPr id="6" name="Symbol zastępczy zawartości 3"/>
          <p:cNvSpPr txBox="1">
            <a:spLocks/>
          </p:cNvSpPr>
          <p:nvPr/>
        </p:nvSpPr>
        <p:spPr>
          <a:xfrm>
            <a:off x="766025" y="4314380"/>
            <a:ext cx="10219654" cy="2356876"/>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pl-PL" dirty="0" smtClean="0"/>
              <a:t>W związku z brakiem bezpośrednio pokrzywdzonego, zarówno strona zastępcza jak i nowa, działają we własnym imieniu. Strony te dysponują pełnią praw, które przysługiwałyby zmarłemu pokrzywdzonemu.</a:t>
            </a:r>
          </a:p>
          <a:p>
            <a:r>
              <a:rPr lang="pl-PL" dirty="0" smtClean="0"/>
              <a:t>Podmiotami uprawnionymi do wykonywania praw zmarłego pokrzywdzonego w charakterze strony zastępczej lub nowej są </a:t>
            </a:r>
            <a:r>
              <a:rPr lang="pl-PL" dirty="0"/>
              <a:t>osoby </a:t>
            </a:r>
            <a:r>
              <a:rPr lang="pl-PL" dirty="0" smtClean="0"/>
              <a:t>najbliższe lub osoby pozostające na jego utrzymaniu. W wypadku </a:t>
            </a:r>
            <a:r>
              <a:rPr lang="pl-PL" dirty="0"/>
              <a:t>braku lub nieujawnienia </a:t>
            </a:r>
            <a:r>
              <a:rPr lang="pl-PL" dirty="0" smtClean="0"/>
              <a:t>osób najbliższych lub osób pozostających na utrzymaniu pokrzywdzonego, prawa, które przysługiwałyby zmarłemu pokrzywdzonemu, może także wykonywać </a:t>
            </a:r>
            <a:r>
              <a:rPr lang="pl-PL" dirty="0"/>
              <a:t>prokurator, działając z urzędu </a:t>
            </a:r>
            <a:r>
              <a:rPr lang="pl-PL" dirty="0" smtClean="0"/>
              <a:t>(art. 52 k.p.k.)</a:t>
            </a:r>
            <a:endParaRPr lang="pl-PL" dirty="0"/>
          </a:p>
        </p:txBody>
      </p:sp>
    </p:spTree>
    <p:extLst>
      <p:ext uri="{BB962C8B-B14F-4D97-AF65-F5344CB8AC3E}">
        <p14:creationId xmlns:p14="http://schemas.microsoft.com/office/powerpoint/2010/main" val="342116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Oskarżyciel publiczny</a:t>
            </a:r>
            <a:endParaRPr lang="pl-PL" dirty="0"/>
          </a:p>
        </p:txBody>
      </p:sp>
      <p:sp>
        <p:nvSpPr>
          <p:cNvPr id="3" name="Symbol zastępczy zawartości 2"/>
          <p:cNvSpPr>
            <a:spLocks noGrp="1"/>
          </p:cNvSpPr>
          <p:nvPr>
            <p:ph idx="1"/>
          </p:nvPr>
        </p:nvSpPr>
        <p:spPr>
          <a:xfrm>
            <a:off x="154546" y="1867438"/>
            <a:ext cx="12037454" cy="4990562"/>
          </a:xfrm>
        </p:spPr>
        <p:txBody>
          <a:bodyPr>
            <a:noAutofit/>
          </a:bodyPr>
          <a:lstStyle/>
          <a:p>
            <a:pPr marL="0" indent="0">
              <a:buNone/>
            </a:pPr>
            <a:r>
              <a:rPr lang="pl-PL" sz="1600" b="1" dirty="0" smtClean="0"/>
              <a:t>Oskarżycielem </a:t>
            </a:r>
            <a:r>
              <a:rPr lang="pl-PL" sz="1600" b="1" dirty="0"/>
              <a:t>publicznym jest organ państwowy, który we własnym imieniu wnosi i (lub) popiera oskarżenie w sprawach, które ustawa nakazuje lub zezwala ścigać skargą publiczną</a:t>
            </a:r>
            <a:r>
              <a:rPr lang="pl-PL" sz="1600" dirty="0"/>
              <a:t>. Chodzi tu o przestępstwa ścigane z urzędu (w tym na wniosek i na zezwolenie władzy - zob. art. 9, 12 i 13), a także niekiedy również ścigane przestępstwa prywatnoskargowe w razie dopuszczalnego objęcia ich ściganiem ex officio (art. 60 § 1) lub gdy ich sprawcą jest osoba podlegająca orzecznictwu sądów wojskowych (art. 661). Oskarżyciel publiczny nie reprezentuje w postępowaniu swego prywatnego interesu, jak pozostałe strony, lecz interes publiczny, który z uwagi na rozdział kompetencji między organami państwowymi staje się jakby własnym interesem prawnym oskarżyciela. Dążyć ma do uzyskania sprawiedliwego, zgodnego z prawem rozstrzygnięcia w przedmiocie procesu.</a:t>
            </a:r>
          </a:p>
          <a:p>
            <a:pPr marL="0" indent="0">
              <a:buNone/>
            </a:pPr>
            <a:r>
              <a:rPr lang="pl-PL" sz="1600" dirty="0" smtClean="0"/>
              <a:t>Zasadniczym </a:t>
            </a:r>
            <a:r>
              <a:rPr lang="pl-PL" sz="1600" dirty="0"/>
              <a:t>oskarżycielem publicznym przed wszystkimi sądami jest </a:t>
            </a:r>
            <a:r>
              <a:rPr lang="pl-PL" sz="1600" b="1" dirty="0">
                <a:solidFill>
                  <a:srgbClr val="0070C0"/>
                </a:solidFill>
              </a:rPr>
              <a:t>prokurator</a:t>
            </a:r>
            <a:r>
              <a:rPr lang="pl-PL" sz="1600" dirty="0"/>
              <a:t> </a:t>
            </a:r>
            <a:r>
              <a:rPr lang="pl-PL" sz="1600" dirty="0" smtClean="0"/>
              <a:t>(art. 45 § </a:t>
            </a:r>
            <a:r>
              <a:rPr lang="pl-PL" sz="1600" dirty="0"/>
              <a:t>1), a w postępowaniu przed sądami wojskowymi - prokurator wojskowy (art. 657 § 2</a:t>
            </a:r>
            <a:r>
              <a:rPr lang="pl-PL" sz="1600" dirty="0" smtClean="0"/>
              <a:t>).</a:t>
            </a:r>
          </a:p>
          <a:p>
            <a:pPr marL="0" indent="0">
              <a:buNone/>
            </a:pPr>
            <a:r>
              <a:rPr lang="pl-PL" sz="1600" b="1" dirty="0"/>
              <a:t>Asesor prokuratury </a:t>
            </a:r>
            <a:r>
              <a:rPr lang="pl-PL" sz="1600" dirty="0"/>
              <a:t>posiadający tzw. votum, czyli powierzenie pełnienia czynności prokuratora, ma uprawnienia tego podmiotu (prokuratora), z tym że nie może jednak występować w postępowaniu przed sądem okręgowym i apelacyjnym ani dokonywać jakichkolwiek czynności przed Sądem Najwyższym (art. 99 ust. 1 </a:t>
            </a:r>
            <a:r>
              <a:rPr lang="pl-PL" sz="1600" dirty="0" smtClean="0"/>
              <a:t>ustawy o prokuraturze, dalej: </a:t>
            </a:r>
            <a:r>
              <a:rPr lang="pl-PL" sz="1600" dirty="0" err="1" smtClean="0"/>
              <a:t>u.p</a:t>
            </a:r>
            <a:r>
              <a:rPr lang="pl-PL" sz="1600" dirty="0" smtClean="0"/>
              <a:t>.). </a:t>
            </a:r>
            <a:r>
              <a:rPr lang="pl-PL" sz="1600" dirty="0"/>
              <a:t>Może zatem być jedynie oskarżycielem przed sądem rejonowym, może również zgłosić środek odwoławczy od orzeczenia tego sądu, nie jest to bowiem jeszcze występowanie przed sądem okręgowym, z tym wszak, że jego akty oskarżenia i środki odwoławcze wymagają aprobaty (akceptacji) prokuratora bezpośrednio przełożonego (art. 99 ust. 1a </a:t>
            </a:r>
            <a:r>
              <a:rPr lang="pl-PL" sz="1600" dirty="0" err="1"/>
              <a:t>u.p</a:t>
            </a:r>
            <a:r>
              <a:rPr lang="pl-PL" sz="1600" dirty="0"/>
              <a:t>.)</a:t>
            </a:r>
          </a:p>
          <a:p>
            <a:pPr marL="0" indent="0">
              <a:buNone/>
            </a:pPr>
            <a:r>
              <a:rPr lang="pl-PL" sz="1600" b="1" dirty="0" smtClean="0"/>
              <a:t>W </a:t>
            </a:r>
            <a:r>
              <a:rPr lang="pl-PL" sz="1600" b="1" dirty="0"/>
              <a:t>związku z likwidacją trybu uproszczonego, przyjętą przez nowelizację z dnia 27 września 2013 r., zmieniono też art. 99 ust. 2 </a:t>
            </a:r>
            <a:r>
              <a:rPr lang="pl-PL" sz="1600" b="1" dirty="0" err="1"/>
              <a:t>u.p</a:t>
            </a:r>
            <a:r>
              <a:rPr lang="pl-PL" sz="1600" b="1" dirty="0"/>
              <a:t>., przyjmując, że asesor bez votum będzie </a:t>
            </a:r>
            <a:r>
              <a:rPr lang="pl-PL" sz="1600" b="1" dirty="0" smtClean="0"/>
              <a:t>mógł, </a:t>
            </a:r>
            <a:r>
              <a:rPr lang="pl-PL" sz="1600" b="1" dirty="0"/>
              <a:t>występować w charakterze oskarżyciela publicznego w sprawach, w których postępowanie przygotowawcze zakończyło się w formie dochodzenia (art. 6 noweli</a:t>
            </a:r>
            <a:r>
              <a:rPr lang="pl-PL" sz="1600" b="1" dirty="0" smtClean="0"/>
              <a:t>)</a:t>
            </a:r>
          </a:p>
        </p:txBody>
      </p:sp>
    </p:spTree>
    <p:extLst>
      <p:ext uri="{BB962C8B-B14F-4D97-AF65-F5344CB8AC3E}">
        <p14:creationId xmlns:p14="http://schemas.microsoft.com/office/powerpoint/2010/main" val="207825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Oskarżyciel publiczny</a:t>
            </a:r>
            <a:endParaRPr lang="pl-PL" dirty="0"/>
          </a:p>
        </p:txBody>
      </p:sp>
      <p:sp>
        <p:nvSpPr>
          <p:cNvPr id="3" name="Symbol zastępczy zawartości 2"/>
          <p:cNvSpPr>
            <a:spLocks noGrp="1"/>
          </p:cNvSpPr>
          <p:nvPr>
            <p:ph idx="1"/>
          </p:nvPr>
        </p:nvSpPr>
        <p:spPr>
          <a:xfrm>
            <a:off x="581192" y="2180496"/>
            <a:ext cx="11029615" cy="4439245"/>
          </a:xfrm>
        </p:spPr>
        <p:txBody>
          <a:bodyPr>
            <a:normAutofit fontScale="92500" lnSpcReduction="10000"/>
          </a:bodyPr>
          <a:lstStyle/>
          <a:p>
            <a:pPr marL="0" indent="0">
              <a:buNone/>
            </a:pPr>
            <a:r>
              <a:rPr lang="pl-PL" b="1" dirty="0">
                <a:solidFill>
                  <a:srgbClr val="0070C0"/>
                </a:solidFill>
              </a:rPr>
              <a:t>Nieprokuratorscy oskarżyciele publiczni </a:t>
            </a:r>
            <a:r>
              <a:rPr lang="pl-PL" dirty="0"/>
              <a:t>(art. 45 § 2) mogą występować jedynie w wypadkach wskazanych w ustawowym przepisie szczególnym, który jednocześnie określa przedmiotowy zakres ich uprawnień, z tym że może odesłać w tej ostatniej kwestii także do aktu wykonawczego. Tak też uczyniono w art. 325d, upoważniając Ministra Sprawiedliwości zarówno do wskazania organów uprawnionych do wnoszenia oskarżenia przed sądem pierwszej instancji, w sprawach których prowadzono dochodzenie, jak i do wyznaczenia zakresu zleconych im spraw. </a:t>
            </a:r>
          </a:p>
          <a:p>
            <a:pPr marL="0" indent="0">
              <a:buNone/>
            </a:pPr>
            <a:r>
              <a:rPr lang="pl-PL" dirty="0"/>
              <a:t>Upoważnienie takie może jednak też wynikać z ustawy innej niż kodeks. Oskarżyciele publiczni czerpiący swe upoważnienie z innej ustawy (poza art. 325d), np. strażnicy Straży Leśnej czy Państwowej Straży Łowieckiej, mają już pełnię praw oskarżycielskich, mogą więc również zaskarżać orzeczenia sądowe, co wykluczone jest przy art. 325d. Ich uprawnienia bowiem - przy obecnym brzmieniu ustaw szczególnych ich dotyczących - zakładają możliwość "wnoszenia i popierania aktu (ów) oskarżenia w postępowaniu uproszczonym" w określonych kategoriach spraw, bez - jak na gruncie art. 325d - dodatkowego ograniczenia czynienia tego jedynie "przed sądem pierwszej instancji" Prokurator może jednak zawsze wstąpić także do postępowania wytoczonego przez innego oskarżyciela (art. 32 ust. 1 zdanie drugie </a:t>
            </a:r>
            <a:r>
              <a:rPr lang="pl-PL" dirty="0" err="1"/>
              <a:t>u.p</a:t>
            </a:r>
            <a:r>
              <a:rPr lang="pl-PL" dirty="0"/>
              <a:t>.).</a:t>
            </a:r>
          </a:p>
          <a:p>
            <a:pPr marL="0" indent="0">
              <a:buNone/>
            </a:pPr>
            <a:r>
              <a:rPr lang="pl-PL" b="1" dirty="0"/>
              <a:t>W związku z przyjętą w nowelizacji z dnia 27 września 2013 r. likwidacją postępowania uproszczonego zmieniono też przepisy ww. ustawy o lasach i prawa łowieckiego w ten sposób, że uprawnienie strażników Straży Leśnej i Państwowej Straży Łowieckiej dotyczyć będą od 1 lipca 2015 r. prowadzenia dochodzeń - w zakresie ich właściwości rzeczowej - oraz wnoszenia i popierania oskarżenia już w postępowaniu zwyczajnym (zob. art. 10 i 11 tej nowelizacji).</a:t>
            </a:r>
          </a:p>
          <a:p>
            <a:pPr marL="0" indent="0">
              <a:buNone/>
            </a:pPr>
            <a:endParaRPr lang="pl-PL" dirty="0"/>
          </a:p>
        </p:txBody>
      </p:sp>
    </p:spTree>
    <p:extLst>
      <p:ext uri="{BB962C8B-B14F-4D97-AF65-F5344CB8AC3E}">
        <p14:creationId xmlns:p14="http://schemas.microsoft.com/office/powerpoint/2010/main" val="371181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smtClean="0"/>
              <a:t>Wyłączenie </a:t>
            </a:r>
            <a:r>
              <a:rPr lang="pl-PL" sz="2400" dirty="0"/>
              <a:t>prokuratora, organu prowadzącego postępowanie przygotowawcze oraz oskarżyciela publicznego – przesłanki, tryb</a:t>
            </a:r>
          </a:p>
        </p:txBody>
      </p:sp>
      <p:sp>
        <p:nvSpPr>
          <p:cNvPr id="3" name="Symbol zastępczy zawartości 2"/>
          <p:cNvSpPr>
            <a:spLocks noGrp="1"/>
          </p:cNvSpPr>
          <p:nvPr>
            <p:ph idx="1"/>
          </p:nvPr>
        </p:nvSpPr>
        <p:spPr>
          <a:xfrm>
            <a:off x="0" y="1719022"/>
            <a:ext cx="12192000" cy="5138978"/>
          </a:xfrm>
        </p:spPr>
        <p:txBody>
          <a:bodyPr>
            <a:normAutofit/>
          </a:bodyPr>
          <a:lstStyle/>
          <a:p>
            <a:pPr marL="0" indent="0">
              <a:spcAft>
                <a:spcPts val="0"/>
              </a:spcAft>
              <a:buNone/>
            </a:pPr>
            <a:r>
              <a:rPr lang="pl-PL" sz="1700" dirty="0" smtClean="0"/>
              <a:t>Z </a:t>
            </a:r>
            <a:r>
              <a:rPr lang="pl-PL" sz="1700" dirty="0"/>
              <a:t>mocy prawa - zgodnie z art. 47 § 1 w zw. z art. 40 § 1 pkt 1-4 i 10 - nie może być oskarżycielem publicznym (prowadzącym postępowanie przygotowawcze) osoba:</a:t>
            </a:r>
          </a:p>
          <a:p>
            <a:pPr marL="342900" indent="-342900">
              <a:spcAft>
                <a:spcPts val="0"/>
              </a:spcAft>
              <a:buFont typeface="+mj-lt"/>
              <a:buAutoNum type="alphaLcParenR"/>
            </a:pPr>
            <a:r>
              <a:rPr lang="pl-PL" sz="1700" dirty="0" smtClean="0"/>
              <a:t>zainteresowana </a:t>
            </a:r>
            <a:r>
              <a:rPr lang="pl-PL" sz="1700" dirty="0"/>
              <a:t>sprawą bezpośrednio;</a:t>
            </a:r>
          </a:p>
          <a:p>
            <a:pPr marL="342900" indent="-342900">
              <a:spcAft>
                <a:spcPts val="0"/>
              </a:spcAft>
              <a:buFont typeface="+mj-lt"/>
              <a:buAutoNum type="alphaLcParenR"/>
            </a:pPr>
            <a:r>
              <a:rPr lang="pl-PL" sz="1700" dirty="0" smtClean="0"/>
              <a:t>będąca </a:t>
            </a:r>
            <a:r>
              <a:rPr lang="pl-PL" sz="1700" dirty="0"/>
              <a:t>małżonkiem, krewnym lub powinowatym strony albo jej przedstawiciela lub pozostająca z tymi osobami w stosunku przysposobienia, opieki lub kurateli albo we wspólnym pożyciu, przy czym prokurator, który sporządził i podpisał akt oskarżenia, jest stroną, choćby sam nie wniósł i osobiście nie popierał tego aktu (uchwała SN z dnia 20 grudnia 1972 r., VI KZP 67/72, OSNKW 1973, nr 2-3, poz. 24);</a:t>
            </a:r>
          </a:p>
          <a:p>
            <a:pPr marL="342900" indent="-342900">
              <a:spcAft>
                <a:spcPts val="0"/>
              </a:spcAft>
              <a:buFont typeface="+mj-lt"/>
              <a:buAutoNum type="alphaLcParenR"/>
            </a:pPr>
            <a:r>
              <a:rPr lang="pl-PL" sz="1700" dirty="0" smtClean="0"/>
              <a:t>która </a:t>
            </a:r>
            <a:r>
              <a:rPr lang="pl-PL" sz="1700" dirty="0"/>
              <a:t>była świadkiem czynu lub została przesłuchana w charakterze świadka w danej sprawie albo w charakterze biegłego (przedstawiciel nieprokuratorskiego oskarżyciela publicznego nie może więc być jednocześnie świadkiem w sprawie, w której oskarża) oraz</a:t>
            </a:r>
          </a:p>
          <a:p>
            <a:pPr marL="342900" indent="-342900">
              <a:spcAft>
                <a:spcPts val="0"/>
              </a:spcAft>
              <a:buFont typeface="+mj-lt"/>
              <a:buAutoNum type="alphaLcParenR"/>
            </a:pPr>
            <a:r>
              <a:rPr lang="pl-PL" sz="1700" dirty="0" smtClean="0"/>
              <a:t>która </a:t>
            </a:r>
            <a:r>
              <a:rPr lang="pl-PL" sz="1700" dirty="0"/>
              <a:t>prowadziła mediację w danej sprawie.</a:t>
            </a:r>
          </a:p>
          <a:p>
            <a:pPr marL="0" indent="0">
              <a:spcAft>
                <a:spcPts val="0"/>
              </a:spcAft>
              <a:buNone/>
            </a:pPr>
            <a:r>
              <a:rPr lang="pl-PL" sz="1700" dirty="0"/>
              <a:t>W wyższej jednostce organizacyjnej danego podmiotu z mocy prawa nie może kontrolować decyzji procesowych zapadłych w toku postępowania przygotowawczego osoba, która je wydała (art. 40 § 1 pkt 6</a:t>
            </a:r>
            <a:r>
              <a:rPr lang="pl-PL" sz="1700" dirty="0" smtClean="0"/>
              <a:t>).</a:t>
            </a:r>
          </a:p>
          <a:p>
            <a:pPr marL="0" indent="0">
              <a:spcAft>
                <a:spcPts val="0"/>
              </a:spcAft>
              <a:buNone/>
            </a:pPr>
            <a:r>
              <a:rPr lang="pl-PL" sz="1700" dirty="0"/>
              <a:t>Zgodnie z § 2 wyłączeniu podlega także prokurator, nieprokuratorski oskarżyciel publiczny oraz prowadzący dochodzenie lub śledztwo, jeżeli uprzednio uczestniczył w tej sprawie jako obrońca, pełnomocnik, przedstawiciel ustawowy strony albo przedstawiciel </a:t>
            </a:r>
            <a:r>
              <a:rPr lang="pl-PL" sz="1700" dirty="0" smtClean="0"/>
              <a:t>społeczny.</a:t>
            </a:r>
          </a:p>
          <a:p>
            <a:pPr marL="0" indent="0">
              <a:spcAft>
                <a:spcPts val="0"/>
              </a:spcAft>
              <a:buNone/>
            </a:pPr>
            <a:r>
              <a:rPr lang="pl-PL" sz="1700" dirty="0"/>
              <a:t>Oskarżyciel (prowadzący postępowanie) podlega ponadto wyłączeniu na wniosek strony, jeżeli istnieje okoliczność, która może wywoływać wątpliwości co do jego bezstronności </a:t>
            </a:r>
            <a:r>
              <a:rPr lang="pl-PL" sz="1700" dirty="0" smtClean="0"/>
              <a:t>(art</a:t>
            </a:r>
            <a:r>
              <a:rPr lang="pl-PL" sz="1700" dirty="0"/>
              <a:t>. 41).</a:t>
            </a:r>
          </a:p>
          <a:p>
            <a:endParaRPr lang="pl-PL" dirty="0"/>
          </a:p>
        </p:txBody>
      </p:sp>
    </p:spTree>
    <p:extLst>
      <p:ext uri="{BB962C8B-B14F-4D97-AF65-F5344CB8AC3E}">
        <p14:creationId xmlns:p14="http://schemas.microsoft.com/office/powerpoint/2010/main" val="3232559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Wyłączenie prokuratora, organu prowadzącego postępowanie przygotowawcze oraz oskarżyciela publicznego – przesłanki, tryb</a:t>
            </a:r>
          </a:p>
        </p:txBody>
      </p:sp>
      <p:sp>
        <p:nvSpPr>
          <p:cNvPr id="3" name="Symbol zastępczy zawartości 2"/>
          <p:cNvSpPr>
            <a:spLocks noGrp="1"/>
          </p:cNvSpPr>
          <p:nvPr>
            <p:ph idx="1"/>
          </p:nvPr>
        </p:nvSpPr>
        <p:spPr>
          <a:xfrm>
            <a:off x="581192" y="2180496"/>
            <a:ext cx="11029615" cy="4677504"/>
          </a:xfrm>
        </p:spPr>
        <p:txBody>
          <a:bodyPr>
            <a:normAutofit fontScale="92500" lnSpcReduction="10000"/>
          </a:bodyPr>
          <a:lstStyle/>
          <a:p>
            <a:pPr marL="0" indent="0">
              <a:spcAft>
                <a:spcPts val="0"/>
              </a:spcAft>
              <a:buNone/>
            </a:pPr>
            <a:r>
              <a:rPr lang="pl-PL" b="1" dirty="0">
                <a:solidFill>
                  <a:srgbClr val="0070C0"/>
                </a:solidFill>
              </a:rPr>
              <a:t>Tryb wyłączania </a:t>
            </a:r>
            <a:r>
              <a:rPr lang="pl-PL" dirty="0"/>
              <a:t>jest podobny do wyłączania sędziego, następuje więc bądź przez </a:t>
            </a:r>
            <a:r>
              <a:rPr lang="pl-PL" dirty="0" err="1"/>
              <a:t>samowyłączenie</a:t>
            </a:r>
            <a:r>
              <a:rPr lang="pl-PL" dirty="0"/>
              <a:t> (art. 42 § 2), bądź też na wniosek strony (podejrzanego, pokrzywdzonego i ich przedstawicieli procesowych) lub na żądanie samego prokuratora (innego oskarżyciela, prowadzącego dochodzenie itd.) albo z urzędu (art. 42 § 1 i 3). W przypadku wyłączania oskarżyciela publicznego na wniosek obowiązuje termin wskazany w art. 41 § 2.</a:t>
            </a:r>
          </a:p>
          <a:p>
            <a:pPr marL="0" indent="0">
              <a:spcAft>
                <a:spcPts val="0"/>
              </a:spcAft>
              <a:buNone/>
            </a:pPr>
            <a:r>
              <a:rPr lang="pl-PL" dirty="0"/>
              <a:t>Organem dokonującym wyłączenia oskarżyciela publicznego (prowadzącego dochodzenie) na wniosek strony - na żądanie wyłączanego lub z urzędu - jest organ wskazany w art. 48. Sformułowanie przepisu art. 48 § 1 budzi wątpliwości interpretacyjne. Wynikają one z końcowej części § 1 mówiącego, że o wyłączaniu orzeka prokurator nadzorujący postępowanie lub "bezpośrednio przełożony". Spotkać można pogląd, że jedynym organem uprawnionym do wyłączenia jest prokurator (Z. Gostyński, R.A. Stefański), co - jak się wydaje - wynika z odniesienia zwrotu "bezpośrednio przełożony" także do prokuratora. Odmienne stanowisko (T. Grzegorczyk) sprowadza się do poglądu, że:</a:t>
            </a:r>
          </a:p>
          <a:p>
            <a:pPr>
              <a:spcAft>
                <a:spcPts val="0"/>
              </a:spcAft>
              <a:buFont typeface="Wingdings" panose="05000000000000000000" pitchFamily="2" charset="2"/>
              <a:buChar char="§"/>
            </a:pPr>
            <a:r>
              <a:rPr lang="pl-PL" dirty="0"/>
              <a:t>wyłączenie prokuratora jako oskarżyciela publicznego należy do prokuratora bezpośrednio przełożonego,</a:t>
            </a:r>
          </a:p>
          <a:p>
            <a:pPr>
              <a:spcAft>
                <a:spcPts val="0"/>
              </a:spcAft>
              <a:buFont typeface="Wingdings" panose="05000000000000000000" pitchFamily="2" charset="2"/>
              <a:buChar char="§"/>
            </a:pPr>
            <a:r>
              <a:rPr lang="pl-PL" dirty="0"/>
              <a:t>wyłączenie nieprokuratorskiego oskarżyciela publicznego należy do bezpośredniego przełożonego tej osoby,</a:t>
            </a:r>
          </a:p>
          <a:p>
            <a:pPr>
              <a:spcAft>
                <a:spcPts val="0"/>
              </a:spcAft>
              <a:buFont typeface="Wingdings" panose="05000000000000000000" pitchFamily="2" charset="2"/>
              <a:buChar char="§"/>
            </a:pPr>
            <a:r>
              <a:rPr lang="pl-PL" dirty="0"/>
              <a:t>wyłączenie nieprokuratorskiego organu dochodzenia, gdy dochodzenie to nadzoruje prokurator, należy do prokuratora, jeśli zaś nie jest ono nadzorowane - do bezpośredniego przełożonego.</a:t>
            </a:r>
          </a:p>
          <a:p>
            <a:pPr marL="0" indent="0">
              <a:spcAft>
                <a:spcPts val="0"/>
              </a:spcAft>
              <a:buNone/>
            </a:pPr>
            <a:r>
              <a:rPr lang="pl-PL" dirty="0"/>
              <a:t>Za pierwszym stanowiskiem przemawia sformułowanie art. 39 § 1 </a:t>
            </a:r>
            <a:r>
              <a:rPr lang="pl-PL" dirty="0" err="1"/>
              <a:t>d.k.p.k</a:t>
            </a:r>
            <a:r>
              <a:rPr lang="pl-PL" dirty="0"/>
              <a:t>. (odpowiednik obecnego art. 48 § 1), który stanowił, że: "O wyłączeniu oskarżyciela publicznego albo prowadzącego postępowanie przygotowawcze rozstrzyga prokurator bezpośrednio przełożony lub nadzorujący postępowanie".</a:t>
            </a:r>
          </a:p>
          <a:p>
            <a:pPr marL="0" indent="0">
              <a:buNone/>
            </a:pPr>
            <a:endParaRPr lang="pl-PL" dirty="0"/>
          </a:p>
        </p:txBody>
      </p:sp>
    </p:spTree>
    <p:extLst>
      <p:ext uri="{BB962C8B-B14F-4D97-AF65-F5344CB8AC3E}">
        <p14:creationId xmlns:p14="http://schemas.microsoft.com/office/powerpoint/2010/main" val="2495296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9708" y="1493949"/>
            <a:ext cx="9105362" cy="4340181"/>
          </a:xfrm>
          <a:prstGeom prst="rect">
            <a:avLst/>
          </a:prstGeom>
        </p:spPr>
      </p:pic>
    </p:spTree>
    <p:extLst>
      <p:ext uri="{BB962C8B-B14F-4D97-AF65-F5344CB8AC3E}">
        <p14:creationId xmlns:p14="http://schemas.microsoft.com/office/powerpoint/2010/main" val="3058731683"/>
      </p:ext>
    </p:extLst>
  </p:cSld>
  <p:clrMapOvr>
    <a:masterClrMapping/>
  </p:clrMapOvr>
</p:sld>
</file>

<file path=ppt/theme/theme1.xml><?xml version="1.0" encoding="utf-8"?>
<a:theme xmlns:a="http://schemas.openxmlformats.org/drawingml/2006/main" name="Dywidenda">
  <a:themeElements>
    <a:clrScheme name="Dywidenda">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yw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w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TM03457464[[fn=Dywidenda]]</Template>
  <TotalTime>756</TotalTime>
  <Words>7301</Words>
  <Application>Microsoft Office PowerPoint</Application>
  <PresentationFormat>Panoramiczny</PresentationFormat>
  <Paragraphs>381</Paragraphs>
  <Slides>39</Slides>
  <Notes>1</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39</vt:i4>
      </vt:variant>
    </vt:vector>
  </HeadingPairs>
  <TitlesOfParts>
    <vt:vector size="48" baseType="lpstr">
      <vt:lpstr>Arial</vt:lpstr>
      <vt:lpstr>Calibri</vt:lpstr>
      <vt:lpstr>Courier New</vt:lpstr>
      <vt:lpstr>Gill Sans MT</vt:lpstr>
      <vt:lpstr>Symbol</vt:lpstr>
      <vt:lpstr>Times New Roman</vt:lpstr>
      <vt:lpstr>Wingdings</vt:lpstr>
      <vt:lpstr>Wingdings 2</vt:lpstr>
      <vt:lpstr>Dywidenda</vt:lpstr>
      <vt:lpstr>Strony procesowe reprezentanci stron procesowych</vt:lpstr>
      <vt:lpstr>STRONY postępowania</vt:lpstr>
      <vt:lpstr>Kategorie stron</vt:lpstr>
      <vt:lpstr>Prezentacja programu PowerPoint</vt:lpstr>
      <vt:lpstr>Oskarżyciel publiczny</vt:lpstr>
      <vt:lpstr>Oskarżyciel publiczny</vt:lpstr>
      <vt:lpstr>Wyłączenie prokuratora, organu prowadzącego postępowanie przygotowawcze oraz oskarżyciela publicznego – przesłanki, tryb</vt:lpstr>
      <vt:lpstr>Wyłączenie prokuratora, organu prowadzącego postępowanie przygotowawcze oraz oskarżyciela publicznego – przesłanki, tryb</vt:lpstr>
      <vt:lpstr>Prezentacja programu PowerPoint</vt:lpstr>
      <vt:lpstr>Prezentacja programu PowerPoint</vt:lpstr>
      <vt:lpstr>Prezentacja programu PowerPoint</vt:lpstr>
      <vt:lpstr>Oskarżyciel posiłkowy</vt:lpstr>
      <vt:lpstr>Prezentacja programu PowerPoint</vt:lpstr>
      <vt:lpstr>SUBSYDIARNY AKT OSKARŻENIA</vt:lpstr>
      <vt:lpstr>Oskarżyciel prywatny</vt:lpstr>
      <vt:lpstr>Prezentacja programu PowerPoint</vt:lpstr>
      <vt:lpstr>Oskarżony, podejrzany, osoba podejrzana. </vt:lpstr>
      <vt:lpstr>PODEJRZANY</vt:lpstr>
      <vt:lpstr>oskarżony</vt:lpstr>
      <vt:lpstr>Obowiązki dowodowe oskarżonego i osoby podejrzanej</vt:lpstr>
      <vt:lpstr>Prezentacja programu PowerPoint</vt:lpstr>
      <vt:lpstr>Obrońca oskarżonego</vt:lpstr>
      <vt:lpstr>Prezentacja programu PowerPoint</vt:lpstr>
      <vt:lpstr>Ustanowienie obrońcy</vt:lpstr>
      <vt:lpstr>Czynności obrońcy</vt:lpstr>
      <vt:lpstr>Sprzeczność interesów</vt:lpstr>
      <vt:lpstr>Obrona obligatoryjna</vt:lpstr>
      <vt:lpstr>obrona obligatoryjna – art. 79 k.p.k.</vt:lpstr>
      <vt:lpstr>obrona obligatoryjna – art. 79 k.p.k.</vt:lpstr>
      <vt:lpstr>obrona obligatoryjna – art. 80 k.p.k.</vt:lpstr>
      <vt:lpstr>Obrona z urzędu</vt:lpstr>
      <vt:lpstr>Obrona z urzędu</vt:lpstr>
      <vt:lpstr>Obrona z urzędu</vt:lpstr>
      <vt:lpstr>OBRONA Z URZĘDU</vt:lpstr>
      <vt:lpstr>pełnomocnik</vt:lpstr>
      <vt:lpstr>Prezentacja programu PowerPoint</vt:lpstr>
      <vt:lpstr>Kumulacja ról procesowych</vt:lpstr>
      <vt:lpstr>Kumulacja ról procesowych</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Strony procesowe reprezentanci stron procesowych</dc:title>
  <dc:creator>Magdalena Podolska</dc:creator>
  <cp:lastModifiedBy>Magdalena Podolska</cp:lastModifiedBy>
  <cp:revision>129</cp:revision>
  <dcterms:created xsi:type="dcterms:W3CDTF">2014-11-23T14:03:08Z</dcterms:created>
  <dcterms:modified xsi:type="dcterms:W3CDTF">2015-10-25T13:10:17Z</dcterms:modified>
</cp:coreProperties>
</file>