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513" r:id="rId2"/>
    <p:sldId id="514" r:id="rId3"/>
    <p:sldId id="515" r:id="rId4"/>
    <p:sldId id="516" r:id="rId5"/>
    <p:sldId id="520" r:id="rId6"/>
    <p:sldId id="262" r:id="rId7"/>
    <p:sldId id="506" r:id="rId8"/>
    <p:sldId id="505" r:id="rId9"/>
    <p:sldId id="507" r:id="rId10"/>
    <p:sldId id="271" r:id="rId11"/>
    <p:sldId id="397" r:id="rId12"/>
    <p:sldId id="504" r:id="rId13"/>
    <p:sldId id="266" r:id="rId14"/>
    <p:sldId id="508" r:id="rId15"/>
    <p:sldId id="517" r:id="rId16"/>
    <p:sldId id="522" r:id="rId17"/>
    <p:sldId id="518" r:id="rId18"/>
    <p:sldId id="519" r:id="rId19"/>
    <p:sldId id="384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91" r:id="rId28"/>
    <p:sldId id="305" r:id="rId29"/>
    <p:sldId id="306" r:id="rId30"/>
    <p:sldId id="307" r:id="rId31"/>
    <p:sldId id="308" r:id="rId32"/>
    <p:sldId id="309" r:id="rId33"/>
    <p:sldId id="443" r:id="rId34"/>
    <p:sldId id="346" r:id="rId35"/>
    <p:sldId id="311" r:id="rId36"/>
    <p:sldId id="376" r:id="rId37"/>
    <p:sldId id="521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E0ABA-D562-41F2-ABD5-64FD89B0A783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2AA2192C-B186-443F-975F-E55887CBD05E}">
      <dgm:prSet phldrT="[Tekst]"/>
      <dgm:spPr/>
      <dgm:t>
        <a:bodyPr/>
        <a:lstStyle/>
        <a:p>
          <a:r>
            <a:rPr lang="pl-PL" b="1" dirty="0"/>
            <a:t>3 miesiące </a:t>
          </a:r>
        </a:p>
      </dgm:t>
    </dgm:pt>
    <dgm:pt modelId="{501934D0-D30B-4C91-A912-8554DFE38B4F}" type="parTrans" cxnId="{E9A85B76-0CEB-4683-B7BE-3EB6FA0212C4}">
      <dgm:prSet/>
      <dgm:spPr/>
      <dgm:t>
        <a:bodyPr/>
        <a:lstStyle/>
        <a:p>
          <a:endParaRPr lang="pl-PL"/>
        </a:p>
      </dgm:t>
    </dgm:pt>
    <dgm:pt modelId="{7081E7D6-A3EA-44CE-9B04-C4FBD0F450D0}" type="sibTrans" cxnId="{E9A85B76-0CEB-4683-B7BE-3EB6FA0212C4}">
      <dgm:prSet/>
      <dgm:spPr/>
      <dgm:t>
        <a:bodyPr/>
        <a:lstStyle/>
        <a:p>
          <a:endParaRPr lang="pl-PL"/>
        </a:p>
      </dgm:t>
    </dgm:pt>
    <dgm:pt modelId="{5E2A6F1A-048E-49E0-8197-EE249B68DC7A}">
      <dgm:prSet phldrT="[Tekst]"/>
      <dgm:spPr/>
      <dgm:t>
        <a:bodyPr/>
        <a:lstStyle/>
        <a:p>
          <a:r>
            <a:rPr lang="pl-PL" dirty="0"/>
            <a:t>podstawowy czas trwania śledztwa </a:t>
          </a:r>
        </a:p>
      </dgm:t>
    </dgm:pt>
    <dgm:pt modelId="{42E36A05-CD2F-4999-8856-32DD6B67F1C3}" type="parTrans" cxnId="{7577EED8-7E9C-4FD4-8984-97A00F3C6E69}">
      <dgm:prSet/>
      <dgm:spPr/>
      <dgm:t>
        <a:bodyPr/>
        <a:lstStyle/>
        <a:p>
          <a:endParaRPr lang="pl-PL"/>
        </a:p>
      </dgm:t>
    </dgm:pt>
    <dgm:pt modelId="{4A2DAA65-1B41-40F0-8C33-B7B45DD91735}" type="sibTrans" cxnId="{7577EED8-7E9C-4FD4-8984-97A00F3C6E69}">
      <dgm:prSet/>
      <dgm:spPr/>
      <dgm:t>
        <a:bodyPr/>
        <a:lstStyle/>
        <a:p>
          <a:endParaRPr lang="pl-PL"/>
        </a:p>
      </dgm:t>
    </dgm:pt>
    <dgm:pt modelId="{055D76CA-E7B5-49DD-A402-B896B9BFA5E1}">
      <dgm:prSet phldrT="[Tekst]"/>
      <dgm:spPr/>
      <dgm:t>
        <a:bodyPr/>
        <a:lstStyle/>
        <a:p>
          <a:r>
            <a:rPr lang="pl-PL" b="1" dirty="0"/>
            <a:t>do roku</a:t>
          </a:r>
        </a:p>
      </dgm:t>
    </dgm:pt>
    <dgm:pt modelId="{30B56495-3495-49F2-AD2A-CF3D1B3A0BAB}" type="parTrans" cxnId="{12CA5CBC-CA74-4BE6-8EC6-908E3C956C58}">
      <dgm:prSet/>
      <dgm:spPr/>
      <dgm:t>
        <a:bodyPr/>
        <a:lstStyle/>
        <a:p>
          <a:endParaRPr lang="pl-PL"/>
        </a:p>
      </dgm:t>
    </dgm:pt>
    <dgm:pt modelId="{B03E9F56-3AEC-4A86-A800-593F9E255CC2}" type="sibTrans" cxnId="{12CA5CBC-CA74-4BE6-8EC6-908E3C956C58}">
      <dgm:prSet/>
      <dgm:spPr/>
      <dgm:t>
        <a:bodyPr/>
        <a:lstStyle/>
        <a:p>
          <a:endParaRPr lang="pl-PL"/>
        </a:p>
      </dgm:t>
    </dgm:pt>
    <dgm:pt modelId="{0A82AB26-BD0F-466B-A67A-674CF327AE55}">
      <dgm:prSet phldrT="[Tekst]"/>
      <dgm:spPr/>
      <dgm:t>
        <a:bodyPr/>
        <a:lstStyle/>
        <a:p>
          <a:r>
            <a:rPr lang="pl-PL" dirty="0"/>
            <a:t>może przedłużyć </a:t>
          </a:r>
          <a:r>
            <a:rPr lang="pl-PL" b="1" dirty="0"/>
            <a:t>prokurator nadzorujący lub bezpośrednio przełożony nad prokuratorem prowadzącym śledztwo</a:t>
          </a:r>
          <a:endParaRPr lang="pl-PL" dirty="0"/>
        </a:p>
      </dgm:t>
    </dgm:pt>
    <dgm:pt modelId="{71316856-BD89-4F3C-84EA-8BB7EFA572A4}" type="parTrans" cxnId="{BEEAB3F8-AA1E-466D-9834-ABBAF0E84747}">
      <dgm:prSet/>
      <dgm:spPr/>
      <dgm:t>
        <a:bodyPr/>
        <a:lstStyle/>
        <a:p>
          <a:endParaRPr lang="pl-PL"/>
        </a:p>
      </dgm:t>
    </dgm:pt>
    <dgm:pt modelId="{EFD6299B-9233-44CD-B9FB-1D4B32776030}" type="sibTrans" cxnId="{BEEAB3F8-AA1E-466D-9834-ABBAF0E84747}">
      <dgm:prSet/>
      <dgm:spPr/>
      <dgm:t>
        <a:bodyPr/>
        <a:lstStyle/>
        <a:p>
          <a:endParaRPr lang="pl-PL"/>
        </a:p>
      </dgm:t>
    </dgm:pt>
    <dgm:pt modelId="{F4EB2F80-3212-4533-94EC-0F2C5187F49C}">
      <dgm:prSet phldrT="[Tekst]"/>
      <dgm:spPr/>
      <dgm:t>
        <a:bodyPr/>
        <a:lstStyle/>
        <a:p>
          <a:r>
            <a:rPr lang="pl-PL" dirty="0"/>
            <a:t>„uzasadnione wypadki”</a:t>
          </a:r>
        </a:p>
      </dgm:t>
    </dgm:pt>
    <dgm:pt modelId="{DD00D00B-24CC-44EC-81AA-41345140D9E3}" type="parTrans" cxnId="{4F534844-1D67-4DE4-B00C-9F193E58B5E9}">
      <dgm:prSet/>
      <dgm:spPr/>
      <dgm:t>
        <a:bodyPr/>
        <a:lstStyle/>
        <a:p>
          <a:endParaRPr lang="pl-PL"/>
        </a:p>
      </dgm:t>
    </dgm:pt>
    <dgm:pt modelId="{933E1024-C587-42D8-8A66-8ABADE7A4E40}" type="sibTrans" cxnId="{4F534844-1D67-4DE4-B00C-9F193E58B5E9}">
      <dgm:prSet/>
      <dgm:spPr/>
      <dgm:t>
        <a:bodyPr/>
        <a:lstStyle/>
        <a:p>
          <a:endParaRPr lang="pl-PL"/>
        </a:p>
      </dgm:t>
    </dgm:pt>
    <dgm:pt modelId="{2C22548A-B429-43AC-A07F-3D1552245854}">
      <dgm:prSet phldrT="[Tekst]"/>
      <dgm:spPr/>
      <dgm:t>
        <a:bodyPr/>
        <a:lstStyle/>
        <a:p>
          <a:r>
            <a:rPr lang="pl-PL" b="1" dirty="0"/>
            <a:t>dalszy czas oznaczony</a:t>
          </a:r>
        </a:p>
      </dgm:t>
    </dgm:pt>
    <dgm:pt modelId="{FB4E113D-B50D-4E56-9A26-4195D6D8B211}" type="parTrans" cxnId="{4A3B4733-6F77-432B-AB8D-B245C8117DA2}">
      <dgm:prSet/>
      <dgm:spPr/>
      <dgm:t>
        <a:bodyPr/>
        <a:lstStyle/>
        <a:p>
          <a:endParaRPr lang="pl-PL"/>
        </a:p>
      </dgm:t>
    </dgm:pt>
    <dgm:pt modelId="{13936462-435A-4BE9-B94F-3B8046ED5266}" type="sibTrans" cxnId="{4A3B4733-6F77-432B-AB8D-B245C8117DA2}">
      <dgm:prSet/>
      <dgm:spPr/>
      <dgm:t>
        <a:bodyPr/>
        <a:lstStyle/>
        <a:p>
          <a:endParaRPr lang="pl-PL"/>
        </a:p>
      </dgm:t>
    </dgm:pt>
    <dgm:pt modelId="{C1709C58-4C14-403D-B283-610E1DA1C723}">
      <dgm:prSet phldrT="[Tekst]"/>
      <dgm:spPr/>
      <dgm:t>
        <a:bodyPr/>
        <a:lstStyle/>
        <a:p>
          <a:r>
            <a:rPr lang="pl-PL" dirty="0"/>
            <a:t>właściwy </a:t>
          </a:r>
          <a:r>
            <a:rPr lang="pl-PL" b="1" dirty="0"/>
            <a:t>prokurator nadrzędny </a:t>
          </a:r>
        </a:p>
      </dgm:t>
    </dgm:pt>
    <dgm:pt modelId="{994CEE82-BC29-4C47-9C8D-7015F0958A17}" type="parTrans" cxnId="{C8412784-2BA4-488B-AD63-86220E66132F}">
      <dgm:prSet/>
      <dgm:spPr/>
      <dgm:t>
        <a:bodyPr/>
        <a:lstStyle/>
        <a:p>
          <a:endParaRPr lang="pl-PL"/>
        </a:p>
      </dgm:t>
    </dgm:pt>
    <dgm:pt modelId="{BECEC363-E1EE-42BC-AC8B-9752FAED547B}" type="sibTrans" cxnId="{C8412784-2BA4-488B-AD63-86220E66132F}">
      <dgm:prSet/>
      <dgm:spPr/>
      <dgm:t>
        <a:bodyPr/>
        <a:lstStyle/>
        <a:p>
          <a:endParaRPr lang="pl-PL"/>
        </a:p>
      </dgm:t>
    </dgm:pt>
    <dgm:pt modelId="{18F9859A-85E5-4DB9-9A5B-CB6C75AD067F}">
      <dgm:prSet phldrT="[Tekst]"/>
      <dgm:spPr/>
      <dgm:t>
        <a:bodyPr/>
        <a:lstStyle/>
        <a:p>
          <a:r>
            <a:rPr lang="pl-PL" dirty="0"/>
            <a:t>„szczególnie uzasadnione wypadki”</a:t>
          </a:r>
        </a:p>
      </dgm:t>
    </dgm:pt>
    <dgm:pt modelId="{C458F663-743B-4AFC-97E4-9DEB768EF52D}" type="parTrans" cxnId="{5EBEBBDE-BFBC-49D3-BBE8-722149E54E8A}">
      <dgm:prSet/>
      <dgm:spPr/>
      <dgm:t>
        <a:bodyPr/>
        <a:lstStyle/>
        <a:p>
          <a:endParaRPr lang="pl-PL"/>
        </a:p>
      </dgm:t>
    </dgm:pt>
    <dgm:pt modelId="{27EF7FF4-569E-44AD-AFD6-E493EDDB0DD6}" type="sibTrans" cxnId="{5EBEBBDE-BFBC-49D3-BBE8-722149E54E8A}">
      <dgm:prSet/>
      <dgm:spPr/>
      <dgm:t>
        <a:bodyPr/>
        <a:lstStyle/>
        <a:p>
          <a:endParaRPr lang="pl-PL"/>
        </a:p>
      </dgm:t>
    </dgm:pt>
    <dgm:pt modelId="{57FFC548-914D-40B1-9A65-98D6EB47E932}" type="pres">
      <dgm:prSet presAssocID="{4A3E0ABA-D562-41F2-ABD5-64FD89B0A783}" presName="linearFlow" presStyleCnt="0">
        <dgm:presLayoutVars>
          <dgm:dir/>
          <dgm:animLvl val="lvl"/>
          <dgm:resizeHandles val="exact"/>
        </dgm:presLayoutVars>
      </dgm:prSet>
      <dgm:spPr/>
    </dgm:pt>
    <dgm:pt modelId="{4056A8B8-AFD8-44C9-ADB9-218729F69197}" type="pres">
      <dgm:prSet presAssocID="{2AA2192C-B186-443F-975F-E55887CBD05E}" presName="composite" presStyleCnt="0"/>
      <dgm:spPr/>
    </dgm:pt>
    <dgm:pt modelId="{E8593FC8-2B32-4D51-ABCA-B1E89DE9BC7F}" type="pres">
      <dgm:prSet presAssocID="{2AA2192C-B186-443F-975F-E55887CBD05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5A20A7C-E671-4572-8F42-BC4CEE66E96E}" type="pres">
      <dgm:prSet presAssocID="{2AA2192C-B186-443F-975F-E55887CBD05E}" presName="descendantText" presStyleLbl="alignAcc1" presStyleIdx="0" presStyleCnt="3">
        <dgm:presLayoutVars>
          <dgm:bulletEnabled val="1"/>
        </dgm:presLayoutVars>
      </dgm:prSet>
      <dgm:spPr/>
    </dgm:pt>
    <dgm:pt modelId="{50EE31B7-2D35-49FE-8BB3-C3CBDCD7ACC1}" type="pres">
      <dgm:prSet presAssocID="{7081E7D6-A3EA-44CE-9B04-C4FBD0F450D0}" presName="sp" presStyleCnt="0"/>
      <dgm:spPr/>
    </dgm:pt>
    <dgm:pt modelId="{E7422331-8198-418B-804F-EB4BF869AE5B}" type="pres">
      <dgm:prSet presAssocID="{055D76CA-E7B5-49DD-A402-B896B9BFA5E1}" presName="composite" presStyleCnt="0"/>
      <dgm:spPr/>
    </dgm:pt>
    <dgm:pt modelId="{B4D5504F-3E45-43DF-B01F-DF606038542F}" type="pres">
      <dgm:prSet presAssocID="{055D76CA-E7B5-49DD-A402-B896B9BFA5E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2F6CFD7-39AC-4288-8A6F-E4C0EC4D7595}" type="pres">
      <dgm:prSet presAssocID="{055D76CA-E7B5-49DD-A402-B896B9BFA5E1}" presName="descendantText" presStyleLbl="alignAcc1" presStyleIdx="1" presStyleCnt="3" custScaleY="149085">
        <dgm:presLayoutVars>
          <dgm:bulletEnabled val="1"/>
        </dgm:presLayoutVars>
      </dgm:prSet>
      <dgm:spPr/>
    </dgm:pt>
    <dgm:pt modelId="{56EF7804-452A-470C-AF4F-A1EEE6ADE737}" type="pres">
      <dgm:prSet presAssocID="{B03E9F56-3AEC-4A86-A800-593F9E255CC2}" presName="sp" presStyleCnt="0"/>
      <dgm:spPr/>
    </dgm:pt>
    <dgm:pt modelId="{A219762B-E395-48D3-B96E-0098A3A731E1}" type="pres">
      <dgm:prSet presAssocID="{2C22548A-B429-43AC-A07F-3D1552245854}" presName="composite" presStyleCnt="0"/>
      <dgm:spPr/>
    </dgm:pt>
    <dgm:pt modelId="{DED86272-13E6-44B4-B62C-CC8CF108F044}" type="pres">
      <dgm:prSet presAssocID="{2C22548A-B429-43AC-A07F-3D155224585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E5C3139-77C8-49F6-AD8F-65824B9A3FB4}" type="pres">
      <dgm:prSet presAssocID="{2C22548A-B429-43AC-A07F-3D155224585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4D12C25-0705-48C9-A503-639E6A62CBD1}" type="presOf" srcId="{2AA2192C-B186-443F-975F-E55887CBD05E}" destId="{E8593FC8-2B32-4D51-ABCA-B1E89DE9BC7F}" srcOrd="0" destOrd="0" presId="urn:microsoft.com/office/officeart/2005/8/layout/chevron2"/>
    <dgm:cxn modelId="{4A3B4733-6F77-432B-AB8D-B245C8117DA2}" srcId="{4A3E0ABA-D562-41F2-ABD5-64FD89B0A783}" destId="{2C22548A-B429-43AC-A07F-3D1552245854}" srcOrd="2" destOrd="0" parTransId="{FB4E113D-B50D-4E56-9A26-4195D6D8B211}" sibTransId="{13936462-435A-4BE9-B94F-3B8046ED5266}"/>
    <dgm:cxn modelId="{4F534844-1D67-4DE4-B00C-9F193E58B5E9}" srcId="{055D76CA-E7B5-49DD-A402-B896B9BFA5E1}" destId="{F4EB2F80-3212-4533-94EC-0F2C5187F49C}" srcOrd="1" destOrd="0" parTransId="{DD00D00B-24CC-44EC-81AA-41345140D9E3}" sibTransId="{933E1024-C587-42D8-8A66-8ABADE7A4E40}"/>
    <dgm:cxn modelId="{E9A85B76-0CEB-4683-B7BE-3EB6FA0212C4}" srcId="{4A3E0ABA-D562-41F2-ABD5-64FD89B0A783}" destId="{2AA2192C-B186-443F-975F-E55887CBD05E}" srcOrd="0" destOrd="0" parTransId="{501934D0-D30B-4C91-A912-8554DFE38B4F}" sibTransId="{7081E7D6-A3EA-44CE-9B04-C4FBD0F450D0}"/>
    <dgm:cxn modelId="{329FF257-F1D4-4449-A0C1-C7B9D8D3BFA5}" type="presOf" srcId="{0A82AB26-BD0F-466B-A67A-674CF327AE55}" destId="{12F6CFD7-39AC-4288-8A6F-E4C0EC4D7595}" srcOrd="0" destOrd="0" presId="urn:microsoft.com/office/officeart/2005/8/layout/chevron2"/>
    <dgm:cxn modelId="{C8412784-2BA4-488B-AD63-86220E66132F}" srcId="{2C22548A-B429-43AC-A07F-3D1552245854}" destId="{C1709C58-4C14-403D-B283-610E1DA1C723}" srcOrd="0" destOrd="0" parTransId="{994CEE82-BC29-4C47-9C8D-7015F0958A17}" sibTransId="{BECEC363-E1EE-42BC-AC8B-9752FAED547B}"/>
    <dgm:cxn modelId="{C7B8D4A1-1555-44EA-BCA3-E9459192D628}" type="presOf" srcId="{2C22548A-B429-43AC-A07F-3D1552245854}" destId="{DED86272-13E6-44B4-B62C-CC8CF108F044}" srcOrd="0" destOrd="0" presId="urn:microsoft.com/office/officeart/2005/8/layout/chevron2"/>
    <dgm:cxn modelId="{D16D85AE-EF75-45A3-B47D-C8CF092EC80F}" type="presOf" srcId="{5E2A6F1A-048E-49E0-8197-EE249B68DC7A}" destId="{25A20A7C-E671-4572-8F42-BC4CEE66E96E}" srcOrd="0" destOrd="0" presId="urn:microsoft.com/office/officeart/2005/8/layout/chevron2"/>
    <dgm:cxn modelId="{12CA5CBC-CA74-4BE6-8EC6-908E3C956C58}" srcId="{4A3E0ABA-D562-41F2-ABD5-64FD89B0A783}" destId="{055D76CA-E7B5-49DD-A402-B896B9BFA5E1}" srcOrd="1" destOrd="0" parTransId="{30B56495-3495-49F2-AD2A-CF3D1B3A0BAB}" sibTransId="{B03E9F56-3AEC-4A86-A800-593F9E255CC2}"/>
    <dgm:cxn modelId="{7E8C87C0-1328-46C4-8409-1BDD6FF2D0B5}" type="presOf" srcId="{F4EB2F80-3212-4533-94EC-0F2C5187F49C}" destId="{12F6CFD7-39AC-4288-8A6F-E4C0EC4D7595}" srcOrd="0" destOrd="1" presId="urn:microsoft.com/office/officeart/2005/8/layout/chevron2"/>
    <dgm:cxn modelId="{7577EED8-7E9C-4FD4-8984-97A00F3C6E69}" srcId="{2AA2192C-B186-443F-975F-E55887CBD05E}" destId="{5E2A6F1A-048E-49E0-8197-EE249B68DC7A}" srcOrd="0" destOrd="0" parTransId="{42E36A05-CD2F-4999-8856-32DD6B67F1C3}" sibTransId="{4A2DAA65-1B41-40F0-8C33-B7B45DD91735}"/>
    <dgm:cxn modelId="{16C886DE-C2AE-43E7-8577-466FA476C7F6}" type="presOf" srcId="{055D76CA-E7B5-49DD-A402-B896B9BFA5E1}" destId="{B4D5504F-3E45-43DF-B01F-DF606038542F}" srcOrd="0" destOrd="0" presId="urn:microsoft.com/office/officeart/2005/8/layout/chevron2"/>
    <dgm:cxn modelId="{5EBEBBDE-BFBC-49D3-BBE8-722149E54E8A}" srcId="{2C22548A-B429-43AC-A07F-3D1552245854}" destId="{18F9859A-85E5-4DB9-9A5B-CB6C75AD067F}" srcOrd="1" destOrd="0" parTransId="{C458F663-743B-4AFC-97E4-9DEB768EF52D}" sibTransId="{27EF7FF4-569E-44AD-AFD6-E493EDDB0DD6}"/>
    <dgm:cxn modelId="{BB9E9AEB-246F-4A5F-9D99-03D1D3DD6833}" type="presOf" srcId="{C1709C58-4C14-403D-B283-610E1DA1C723}" destId="{AE5C3139-77C8-49F6-AD8F-65824B9A3FB4}" srcOrd="0" destOrd="0" presId="urn:microsoft.com/office/officeart/2005/8/layout/chevron2"/>
    <dgm:cxn modelId="{8D1DB1EC-218C-4D4B-B48B-A1A6F68BCD51}" type="presOf" srcId="{18F9859A-85E5-4DB9-9A5B-CB6C75AD067F}" destId="{AE5C3139-77C8-49F6-AD8F-65824B9A3FB4}" srcOrd="0" destOrd="1" presId="urn:microsoft.com/office/officeart/2005/8/layout/chevron2"/>
    <dgm:cxn modelId="{CE000DEE-FBC7-4989-B7AD-4DBBEB071A66}" type="presOf" srcId="{4A3E0ABA-D562-41F2-ABD5-64FD89B0A783}" destId="{57FFC548-914D-40B1-9A65-98D6EB47E932}" srcOrd="0" destOrd="0" presId="urn:microsoft.com/office/officeart/2005/8/layout/chevron2"/>
    <dgm:cxn modelId="{BEEAB3F8-AA1E-466D-9834-ABBAF0E84747}" srcId="{055D76CA-E7B5-49DD-A402-B896B9BFA5E1}" destId="{0A82AB26-BD0F-466B-A67A-674CF327AE55}" srcOrd="0" destOrd="0" parTransId="{71316856-BD89-4F3C-84EA-8BB7EFA572A4}" sibTransId="{EFD6299B-9233-44CD-B9FB-1D4B32776030}"/>
    <dgm:cxn modelId="{F9FB43CD-AFAA-4190-A277-52B726345851}" type="presParOf" srcId="{57FFC548-914D-40B1-9A65-98D6EB47E932}" destId="{4056A8B8-AFD8-44C9-ADB9-218729F69197}" srcOrd="0" destOrd="0" presId="urn:microsoft.com/office/officeart/2005/8/layout/chevron2"/>
    <dgm:cxn modelId="{19FF4136-CF3E-47D3-9EF9-B9BCA985B685}" type="presParOf" srcId="{4056A8B8-AFD8-44C9-ADB9-218729F69197}" destId="{E8593FC8-2B32-4D51-ABCA-B1E89DE9BC7F}" srcOrd="0" destOrd="0" presId="urn:microsoft.com/office/officeart/2005/8/layout/chevron2"/>
    <dgm:cxn modelId="{5F015F46-3310-4F37-9C08-BB0C7D6556D4}" type="presParOf" srcId="{4056A8B8-AFD8-44C9-ADB9-218729F69197}" destId="{25A20A7C-E671-4572-8F42-BC4CEE66E96E}" srcOrd="1" destOrd="0" presId="urn:microsoft.com/office/officeart/2005/8/layout/chevron2"/>
    <dgm:cxn modelId="{B263DAE9-AC3E-4D6E-B41D-0735C91C5A85}" type="presParOf" srcId="{57FFC548-914D-40B1-9A65-98D6EB47E932}" destId="{50EE31B7-2D35-49FE-8BB3-C3CBDCD7ACC1}" srcOrd="1" destOrd="0" presId="urn:microsoft.com/office/officeart/2005/8/layout/chevron2"/>
    <dgm:cxn modelId="{48FE1920-3BB3-4E41-951E-2D287050C6A9}" type="presParOf" srcId="{57FFC548-914D-40B1-9A65-98D6EB47E932}" destId="{E7422331-8198-418B-804F-EB4BF869AE5B}" srcOrd="2" destOrd="0" presId="urn:microsoft.com/office/officeart/2005/8/layout/chevron2"/>
    <dgm:cxn modelId="{2FA59A8D-CB02-4146-B91E-84674D9C0CF2}" type="presParOf" srcId="{E7422331-8198-418B-804F-EB4BF869AE5B}" destId="{B4D5504F-3E45-43DF-B01F-DF606038542F}" srcOrd="0" destOrd="0" presId="urn:microsoft.com/office/officeart/2005/8/layout/chevron2"/>
    <dgm:cxn modelId="{4DDAFF8C-B07C-41B5-B396-A76638DDFE39}" type="presParOf" srcId="{E7422331-8198-418B-804F-EB4BF869AE5B}" destId="{12F6CFD7-39AC-4288-8A6F-E4C0EC4D7595}" srcOrd="1" destOrd="0" presId="urn:microsoft.com/office/officeart/2005/8/layout/chevron2"/>
    <dgm:cxn modelId="{E387DF95-2FCE-4613-A29A-56C20EDE63B8}" type="presParOf" srcId="{57FFC548-914D-40B1-9A65-98D6EB47E932}" destId="{56EF7804-452A-470C-AF4F-A1EEE6ADE737}" srcOrd="3" destOrd="0" presId="urn:microsoft.com/office/officeart/2005/8/layout/chevron2"/>
    <dgm:cxn modelId="{269FF626-1116-4199-8DC8-2B2343B27487}" type="presParOf" srcId="{57FFC548-914D-40B1-9A65-98D6EB47E932}" destId="{A219762B-E395-48D3-B96E-0098A3A731E1}" srcOrd="4" destOrd="0" presId="urn:microsoft.com/office/officeart/2005/8/layout/chevron2"/>
    <dgm:cxn modelId="{CC907658-8A9D-47DE-A2B3-D4A12C55C157}" type="presParOf" srcId="{A219762B-E395-48D3-B96E-0098A3A731E1}" destId="{DED86272-13E6-44B4-B62C-CC8CF108F044}" srcOrd="0" destOrd="0" presId="urn:microsoft.com/office/officeart/2005/8/layout/chevron2"/>
    <dgm:cxn modelId="{B324CED2-EBDC-49D3-A714-314436FEEC1E}" type="presParOf" srcId="{A219762B-E395-48D3-B96E-0098A3A731E1}" destId="{AE5C3139-77C8-49F6-AD8F-65824B9A3F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2D08D7-8510-443A-9761-0DCB255E2041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F96A31D-292D-4F37-91E0-A29C978A734A}">
      <dgm:prSet phldrT="[Tekst]"/>
      <dgm:spPr/>
      <dgm:t>
        <a:bodyPr/>
        <a:lstStyle/>
        <a:p>
          <a:r>
            <a:rPr lang="pl-PL" b="1" dirty="0"/>
            <a:t>2 miesiące </a:t>
          </a:r>
        </a:p>
      </dgm:t>
    </dgm:pt>
    <dgm:pt modelId="{F58EDAC2-D5DF-4605-A7F0-FACD1CD64610}" type="parTrans" cxnId="{07B7990F-B1A0-40FD-9AB5-4106D32610E6}">
      <dgm:prSet/>
      <dgm:spPr/>
      <dgm:t>
        <a:bodyPr/>
        <a:lstStyle/>
        <a:p>
          <a:endParaRPr lang="pl-PL"/>
        </a:p>
      </dgm:t>
    </dgm:pt>
    <dgm:pt modelId="{86BAA4D1-FEE6-4700-9D9E-C39425E54895}" type="sibTrans" cxnId="{07B7990F-B1A0-40FD-9AB5-4106D32610E6}">
      <dgm:prSet/>
      <dgm:spPr/>
      <dgm:t>
        <a:bodyPr/>
        <a:lstStyle/>
        <a:p>
          <a:endParaRPr lang="pl-PL"/>
        </a:p>
      </dgm:t>
    </dgm:pt>
    <dgm:pt modelId="{88FBF804-904C-4E42-B515-675D0C9D73C1}">
      <dgm:prSet phldrT="[Tekst]"/>
      <dgm:spPr/>
      <dgm:t>
        <a:bodyPr/>
        <a:lstStyle/>
        <a:p>
          <a:r>
            <a:rPr lang="pl-PL" dirty="0"/>
            <a:t>podstawowy czas trwania dochodzenia</a:t>
          </a:r>
        </a:p>
      </dgm:t>
    </dgm:pt>
    <dgm:pt modelId="{59C46D46-99D5-463D-B4DC-44C75E105110}" type="parTrans" cxnId="{BA9BF82A-A8A6-4C67-9E9D-0479D8552B89}">
      <dgm:prSet/>
      <dgm:spPr/>
      <dgm:t>
        <a:bodyPr/>
        <a:lstStyle/>
        <a:p>
          <a:endParaRPr lang="pl-PL"/>
        </a:p>
      </dgm:t>
    </dgm:pt>
    <dgm:pt modelId="{F660A9FA-FAC1-4F1B-B2AB-04BB2B994F86}" type="sibTrans" cxnId="{BA9BF82A-A8A6-4C67-9E9D-0479D8552B89}">
      <dgm:prSet/>
      <dgm:spPr/>
      <dgm:t>
        <a:bodyPr/>
        <a:lstStyle/>
        <a:p>
          <a:endParaRPr lang="pl-PL"/>
        </a:p>
      </dgm:t>
    </dgm:pt>
    <dgm:pt modelId="{D0197DF2-32A3-4B0E-B4FD-698365E3FA68}">
      <dgm:prSet phldrT="[Tekst]"/>
      <dgm:spPr/>
      <dgm:t>
        <a:bodyPr/>
        <a:lstStyle/>
        <a:p>
          <a:r>
            <a:rPr lang="pl-PL" dirty="0"/>
            <a:t>Prokurator może przedłużyć do </a:t>
          </a:r>
          <a:r>
            <a:rPr lang="pl-PL" b="1" dirty="0"/>
            <a:t>3 miesięcy</a:t>
          </a:r>
        </a:p>
      </dgm:t>
    </dgm:pt>
    <dgm:pt modelId="{C2ED3380-D4C8-417B-BB3D-25546B50ACBF}" type="parTrans" cxnId="{F01DBD76-4F5B-4942-94DD-A41C9AC79E50}">
      <dgm:prSet/>
      <dgm:spPr/>
      <dgm:t>
        <a:bodyPr/>
        <a:lstStyle/>
        <a:p>
          <a:endParaRPr lang="pl-PL"/>
        </a:p>
      </dgm:t>
    </dgm:pt>
    <dgm:pt modelId="{1EB055D4-2408-4F87-AEDD-4B35514D5D3E}" type="sibTrans" cxnId="{F01DBD76-4F5B-4942-94DD-A41C9AC79E50}">
      <dgm:prSet/>
      <dgm:spPr/>
      <dgm:t>
        <a:bodyPr/>
        <a:lstStyle/>
        <a:p>
          <a:endParaRPr lang="pl-PL"/>
        </a:p>
      </dgm:t>
    </dgm:pt>
    <dgm:pt modelId="{BF40BE9F-3165-4233-988D-81F14CDCF4C6}">
      <dgm:prSet phldrT="[Tekst]"/>
      <dgm:spPr/>
      <dgm:t>
        <a:bodyPr/>
        <a:lstStyle/>
        <a:p>
          <a:r>
            <a:rPr lang="pl-PL" dirty="0"/>
            <a:t>a w „szczególnie uzasadnionych wypadkach” </a:t>
          </a:r>
          <a:r>
            <a:rPr lang="pl-PL" b="1" dirty="0"/>
            <a:t>na dalszy czas oznaczony</a:t>
          </a:r>
        </a:p>
      </dgm:t>
    </dgm:pt>
    <dgm:pt modelId="{58C9C1E4-E5FD-4CFC-9BDA-092771A770B5}" type="parTrans" cxnId="{76D6BE01-07F3-41C1-84BB-1EC0711CF097}">
      <dgm:prSet/>
      <dgm:spPr/>
      <dgm:t>
        <a:bodyPr/>
        <a:lstStyle/>
        <a:p>
          <a:endParaRPr lang="pl-PL"/>
        </a:p>
      </dgm:t>
    </dgm:pt>
    <dgm:pt modelId="{C3D6C674-82E8-4AB7-99B7-846CB4A5A9D7}" type="sibTrans" cxnId="{76D6BE01-07F3-41C1-84BB-1EC0711CF097}">
      <dgm:prSet/>
      <dgm:spPr/>
      <dgm:t>
        <a:bodyPr/>
        <a:lstStyle/>
        <a:p>
          <a:endParaRPr lang="pl-PL"/>
        </a:p>
      </dgm:t>
    </dgm:pt>
    <dgm:pt modelId="{7C78BDC6-9699-4A73-BB36-95FA94995485}" type="pres">
      <dgm:prSet presAssocID="{332D08D7-8510-443A-9761-0DCB255E2041}" presName="Name0" presStyleCnt="0">
        <dgm:presLayoutVars>
          <dgm:dir/>
          <dgm:animLvl val="lvl"/>
          <dgm:resizeHandles val="exact"/>
        </dgm:presLayoutVars>
      </dgm:prSet>
      <dgm:spPr/>
    </dgm:pt>
    <dgm:pt modelId="{5CD62FF2-381A-47C6-988A-2A34A00AFAD8}" type="pres">
      <dgm:prSet presAssocID="{D0197DF2-32A3-4B0E-B4FD-698365E3FA68}" presName="boxAndChildren" presStyleCnt="0"/>
      <dgm:spPr/>
    </dgm:pt>
    <dgm:pt modelId="{39E95F26-DB33-4F7D-B86D-5DCC901FC6ED}" type="pres">
      <dgm:prSet presAssocID="{D0197DF2-32A3-4B0E-B4FD-698365E3FA68}" presName="parentTextBox" presStyleLbl="node1" presStyleIdx="0" presStyleCnt="2"/>
      <dgm:spPr/>
    </dgm:pt>
    <dgm:pt modelId="{7F7455C2-D21F-4F29-9FDF-11D804F82F9A}" type="pres">
      <dgm:prSet presAssocID="{D0197DF2-32A3-4B0E-B4FD-698365E3FA68}" presName="entireBox" presStyleLbl="node1" presStyleIdx="0" presStyleCnt="2"/>
      <dgm:spPr/>
    </dgm:pt>
    <dgm:pt modelId="{C206A0BF-8EF1-4122-AE0F-3BAD14424664}" type="pres">
      <dgm:prSet presAssocID="{D0197DF2-32A3-4B0E-B4FD-698365E3FA68}" presName="descendantBox" presStyleCnt="0"/>
      <dgm:spPr/>
    </dgm:pt>
    <dgm:pt modelId="{B7EAB8CF-A3B5-43C2-B5E0-D4E8D098264B}" type="pres">
      <dgm:prSet presAssocID="{BF40BE9F-3165-4233-988D-81F14CDCF4C6}" presName="childTextBox" presStyleLbl="fgAccFollowNode1" presStyleIdx="0" presStyleCnt="2">
        <dgm:presLayoutVars>
          <dgm:bulletEnabled val="1"/>
        </dgm:presLayoutVars>
      </dgm:prSet>
      <dgm:spPr/>
    </dgm:pt>
    <dgm:pt modelId="{E168BCB8-BF35-477C-B2E7-D1329E8CF141}" type="pres">
      <dgm:prSet presAssocID="{86BAA4D1-FEE6-4700-9D9E-C39425E54895}" presName="sp" presStyleCnt="0"/>
      <dgm:spPr/>
    </dgm:pt>
    <dgm:pt modelId="{5FEDD6BC-F032-42D2-B081-BB7532081513}" type="pres">
      <dgm:prSet presAssocID="{2F96A31D-292D-4F37-91E0-A29C978A734A}" presName="arrowAndChildren" presStyleCnt="0"/>
      <dgm:spPr/>
    </dgm:pt>
    <dgm:pt modelId="{995E42D2-DB64-4E09-B32E-BB5DB98ADBF7}" type="pres">
      <dgm:prSet presAssocID="{2F96A31D-292D-4F37-91E0-A29C978A734A}" presName="parentTextArrow" presStyleLbl="node1" presStyleIdx="0" presStyleCnt="2"/>
      <dgm:spPr/>
    </dgm:pt>
    <dgm:pt modelId="{F0285F1D-979D-4813-A48F-8692177B00B2}" type="pres">
      <dgm:prSet presAssocID="{2F96A31D-292D-4F37-91E0-A29C978A734A}" presName="arrow" presStyleLbl="node1" presStyleIdx="1" presStyleCnt="2"/>
      <dgm:spPr/>
    </dgm:pt>
    <dgm:pt modelId="{C1F63702-E605-45CA-9747-4EEB83A1991F}" type="pres">
      <dgm:prSet presAssocID="{2F96A31D-292D-4F37-91E0-A29C978A734A}" presName="descendantArrow" presStyleCnt="0"/>
      <dgm:spPr/>
    </dgm:pt>
    <dgm:pt modelId="{A6E6BBD6-1D19-418D-A3DB-763801041F32}" type="pres">
      <dgm:prSet presAssocID="{88FBF804-904C-4E42-B515-675D0C9D73C1}" presName="childTextArrow" presStyleLbl="fgAccFollowNode1" presStyleIdx="1" presStyleCnt="2" custScaleX="798234">
        <dgm:presLayoutVars>
          <dgm:bulletEnabled val="1"/>
        </dgm:presLayoutVars>
      </dgm:prSet>
      <dgm:spPr/>
    </dgm:pt>
  </dgm:ptLst>
  <dgm:cxnLst>
    <dgm:cxn modelId="{76D6BE01-07F3-41C1-84BB-1EC0711CF097}" srcId="{D0197DF2-32A3-4B0E-B4FD-698365E3FA68}" destId="{BF40BE9F-3165-4233-988D-81F14CDCF4C6}" srcOrd="0" destOrd="0" parTransId="{58C9C1E4-E5FD-4CFC-9BDA-092771A770B5}" sibTransId="{C3D6C674-82E8-4AB7-99B7-846CB4A5A9D7}"/>
    <dgm:cxn modelId="{07B7990F-B1A0-40FD-9AB5-4106D32610E6}" srcId="{332D08D7-8510-443A-9761-0DCB255E2041}" destId="{2F96A31D-292D-4F37-91E0-A29C978A734A}" srcOrd="0" destOrd="0" parTransId="{F58EDAC2-D5DF-4605-A7F0-FACD1CD64610}" sibTransId="{86BAA4D1-FEE6-4700-9D9E-C39425E54895}"/>
    <dgm:cxn modelId="{BA9BF82A-A8A6-4C67-9E9D-0479D8552B89}" srcId="{2F96A31D-292D-4F37-91E0-A29C978A734A}" destId="{88FBF804-904C-4E42-B515-675D0C9D73C1}" srcOrd="0" destOrd="0" parTransId="{59C46D46-99D5-463D-B4DC-44C75E105110}" sibTransId="{F660A9FA-FAC1-4F1B-B2AB-04BB2B994F86}"/>
    <dgm:cxn modelId="{62BA4F5D-BE85-4099-A881-C94090044B13}" type="presOf" srcId="{BF40BE9F-3165-4233-988D-81F14CDCF4C6}" destId="{B7EAB8CF-A3B5-43C2-B5E0-D4E8D098264B}" srcOrd="0" destOrd="0" presId="urn:microsoft.com/office/officeart/2005/8/layout/process4"/>
    <dgm:cxn modelId="{E7CAF349-B1F3-4197-BB5D-0670C417643A}" type="presOf" srcId="{D0197DF2-32A3-4B0E-B4FD-698365E3FA68}" destId="{7F7455C2-D21F-4F29-9FDF-11D804F82F9A}" srcOrd="1" destOrd="0" presId="urn:microsoft.com/office/officeart/2005/8/layout/process4"/>
    <dgm:cxn modelId="{F01DBD76-4F5B-4942-94DD-A41C9AC79E50}" srcId="{332D08D7-8510-443A-9761-0DCB255E2041}" destId="{D0197DF2-32A3-4B0E-B4FD-698365E3FA68}" srcOrd="1" destOrd="0" parTransId="{C2ED3380-D4C8-417B-BB3D-25546B50ACBF}" sibTransId="{1EB055D4-2408-4F87-AEDD-4B35514D5D3E}"/>
    <dgm:cxn modelId="{077B1284-2291-4460-919F-209B631F580A}" type="presOf" srcId="{2F96A31D-292D-4F37-91E0-A29C978A734A}" destId="{F0285F1D-979D-4813-A48F-8692177B00B2}" srcOrd="1" destOrd="0" presId="urn:microsoft.com/office/officeart/2005/8/layout/process4"/>
    <dgm:cxn modelId="{247B7D8B-0B8D-4EFB-B525-95C6E085DA8D}" type="presOf" srcId="{88FBF804-904C-4E42-B515-675D0C9D73C1}" destId="{A6E6BBD6-1D19-418D-A3DB-763801041F32}" srcOrd="0" destOrd="0" presId="urn:microsoft.com/office/officeart/2005/8/layout/process4"/>
    <dgm:cxn modelId="{E7759CAD-4FDA-41EB-B116-F0D0D18CE331}" type="presOf" srcId="{2F96A31D-292D-4F37-91E0-A29C978A734A}" destId="{995E42D2-DB64-4E09-B32E-BB5DB98ADBF7}" srcOrd="0" destOrd="0" presId="urn:microsoft.com/office/officeart/2005/8/layout/process4"/>
    <dgm:cxn modelId="{058F11E4-46DF-41FE-BC94-27FAB3332A11}" type="presOf" srcId="{D0197DF2-32A3-4B0E-B4FD-698365E3FA68}" destId="{39E95F26-DB33-4F7D-B86D-5DCC901FC6ED}" srcOrd="0" destOrd="0" presId="urn:microsoft.com/office/officeart/2005/8/layout/process4"/>
    <dgm:cxn modelId="{8ABF83F5-BBFD-4739-9152-CA358113FB54}" type="presOf" srcId="{332D08D7-8510-443A-9761-0DCB255E2041}" destId="{7C78BDC6-9699-4A73-BB36-95FA94995485}" srcOrd="0" destOrd="0" presId="urn:microsoft.com/office/officeart/2005/8/layout/process4"/>
    <dgm:cxn modelId="{5C1F8CFF-DB9B-46A2-8464-259E9472272E}" type="presParOf" srcId="{7C78BDC6-9699-4A73-BB36-95FA94995485}" destId="{5CD62FF2-381A-47C6-988A-2A34A00AFAD8}" srcOrd="0" destOrd="0" presId="urn:microsoft.com/office/officeart/2005/8/layout/process4"/>
    <dgm:cxn modelId="{BCA1DA30-4BA0-4AE3-9E23-30AF73993FAF}" type="presParOf" srcId="{5CD62FF2-381A-47C6-988A-2A34A00AFAD8}" destId="{39E95F26-DB33-4F7D-B86D-5DCC901FC6ED}" srcOrd="0" destOrd="0" presId="urn:microsoft.com/office/officeart/2005/8/layout/process4"/>
    <dgm:cxn modelId="{F9EE118B-30E0-478C-B832-82B4A2EED487}" type="presParOf" srcId="{5CD62FF2-381A-47C6-988A-2A34A00AFAD8}" destId="{7F7455C2-D21F-4F29-9FDF-11D804F82F9A}" srcOrd="1" destOrd="0" presId="urn:microsoft.com/office/officeart/2005/8/layout/process4"/>
    <dgm:cxn modelId="{A4F2CA9A-F50F-4BE4-B310-8AAAD308EB77}" type="presParOf" srcId="{5CD62FF2-381A-47C6-988A-2A34A00AFAD8}" destId="{C206A0BF-8EF1-4122-AE0F-3BAD14424664}" srcOrd="2" destOrd="0" presId="urn:microsoft.com/office/officeart/2005/8/layout/process4"/>
    <dgm:cxn modelId="{4C696C43-2146-4A24-A7FC-A79347FD521B}" type="presParOf" srcId="{C206A0BF-8EF1-4122-AE0F-3BAD14424664}" destId="{B7EAB8CF-A3B5-43C2-B5E0-D4E8D098264B}" srcOrd="0" destOrd="0" presId="urn:microsoft.com/office/officeart/2005/8/layout/process4"/>
    <dgm:cxn modelId="{9843B164-7586-45D7-B3DE-25DA9A1523F3}" type="presParOf" srcId="{7C78BDC6-9699-4A73-BB36-95FA94995485}" destId="{E168BCB8-BF35-477C-B2E7-D1329E8CF141}" srcOrd="1" destOrd="0" presId="urn:microsoft.com/office/officeart/2005/8/layout/process4"/>
    <dgm:cxn modelId="{D2EA757D-0FFB-4088-846E-0F8FF1052AFE}" type="presParOf" srcId="{7C78BDC6-9699-4A73-BB36-95FA94995485}" destId="{5FEDD6BC-F032-42D2-B081-BB7532081513}" srcOrd="2" destOrd="0" presId="urn:microsoft.com/office/officeart/2005/8/layout/process4"/>
    <dgm:cxn modelId="{D8440C12-3197-4DB6-B500-D9E382704506}" type="presParOf" srcId="{5FEDD6BC-F032-42D2-B081-BB7532081513}" destId="{995E42D2-DB64-4E09-B32E-BB5DB98ADBF7}" srcOrd="0" destOrd="0" presId="urn:microsoft.com/office/officeart/2005/8/layout/process4"/>
    <dgm:cxn modelId="{1272EA2A-F8B5-4AC4-B251-C41394BAB6FF}" type="presParOf" srcId="{5FEDD6BC-F032-42D2-B081-BB7532081513}" destId="{F0285F1D-979D-4813-A48F-8692177B00B2}" srcOrd="1" destOrd="0" presId="urn:microsoft.com/office/officeart/2005/8/layout/process4"/>
    <dgm:cxn modelId="{C49DB9E1-9F23-4B8F-A3E4-CD0BFFCFDE9C}" type="presParOf" srcId="{5FEDD6BC-F032-42D2-B081-BB7532081513}" destId="{C1F63702-E605-45CA-9747-4EEB83A1991F}" srcOrd="2" destOrd="0" presId="urn:microsoft.com/office/officeart/2005/8/layout/process4"/>
    <dgm:cxn modelId="{6C7CD759-9400-46C3-A229-CA93A867BA5F}" type="presParOf" srcId="{C1F63702-E605-45CA-9747-4EEB83A1991F}" destId="{A6E6BBD6-1D19-418D-A3DB-763801041F3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93FC8-2B32-4D51-ABCA-B1E89DE9BC7F}">
      <dsp:nvSpPr>
        <dsp:cNvPr id="0" name=""/>
        <dsp:cNvSpPr/>
      </dsp:nvSpPr>
      <dsp:spPr>
        <a:xfrm rot="5400000">
          <a:off x="-242196" y="255379"/>
          <a:ext cx="1614641" cy="113024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/>
            <a:t>3 miesiące </a:t>
          </a:r>
        </a:p>
      </dsp:txBody>
      <dsp:txXfrm rot="-5400000">
        <a:off x="1" y="578306"/>
        <a:ext cx="1130248" cy="484393"/>
      </dsp:txXfrm>
    </dsp:sp>
    <dsp:sp modelId="{25A20A7C-E671-4572-8F42-BC4CEE66E96E}">
      <dsp:nvSpPr>
        <dsp:cNvPr id="0" name=""/>
        <dsp:cNvSpPr/>
      </dsp:nvSpPr>
      <dsp:spPr>
        <a:xfrm rot="5400000">
          <a:off x="3535733" y="-2392300"/>
          <a:ext cx="1049516" cy="58604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podstawowy czas trwania śledztwa </a:t>
          </a:r>
        </a:p>
      </dsp:txBody>
      <dsp:txXfrm rot="-5400000">
        <a:off x="1130249" y="64417"/>
        <a:ext cx="5809253" cy="947050"/>
      </dsp:txXfrm>
    </dsp:sp>
    <dsp:sp modelId="{B4D5504F-3E45-43DF-B01F-DF606038542F}">
      <dsp:nvSpPr>
        <dsp:cNvPr id="0" name=""/>
        <dsp:cNvSpPr/>
      </dsp:nvSpPr>
      <dsp:spPr>
        <a:xfrm rot="5400000">
          <a:off x="-242196" y="1946074"/>
          <a:ext cx="1614641" cy="1130248"/>
        </a:xfrm>
        <a:prstGeom prst="chevron">
          <a:avLst/>
        </a:prstGeom>
        <a:solidFill>
          <a:schemeClr val="accent4">
            <a:hueOff val="-246306"/>
            <a:satOff val="7355"/>
            <a:lumOff val="2843"/>
            <a:alphaOff val="0"/>
          </a:schemeClr>
        </a:solidFill>
        <a:ln w="15875" cap="rnd" cmpd="sng" algn="ctr">
          <a:solidFill>
            <a:schemeClr val="accent4">
              <a:hueOff val="-246306"/>
              <a:satOff val="7355"/>
              <a:lumOff val="2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/>
            <a:t>do roku</a:t>
          </a:r>
        </a:p>
      </dsp:txBody>
      <dsp:txXfrm rot="-5400000">
        <a:off x="1" y="2269001"/>
        <a:ext cx="1130248" cy="484393"/>
      </dsp:txXfrm>
    </dsp:sp>
    <dsp:sp modelId="{12F6CFD7-39AC-4288-8A6F-E4C0EC4D7595}">
      <dsp:nvSpPr>
        <dsp:cNvPr id="0" name=""/>
        <dsp:cNvSpPr/>
      </dsp:nvSpPr>
      <dsp:spPr>
        <a:xfrm rot="5400000">
          <a:off x="3278155" y="-701606"/>
          <a:ext cx="1564672" cy="58604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246306"/>
              <a:satOff val="7355"/>
              <a:lumOff val="2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może przedłużyć </a:t>
          </a:r>
          <a:r>
            <a:rPr lang="pl-PL" sz="1900" b="1" kern="1200" dirty="0"/>
            <a:t>prokurator nadzorujący lub bezpośrednio przełożony nad prokuratorem prowadzącym śledztwo</a:t>
          </a:r>
          <a:endParaRPr lang="pl-P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„uzasadnione wypadki”</a:t>
          </a:r>
        </a:p>
      </dsp:txBody>
      <dsp:txXfrm rot="-5400000">
        <a:off x="1130249" y="1522681"/>
        <a:ext cx="5784105" cy="1411910"/>
      </dsp:txXfrm>
    </dsp:sp>
    <dsp:sp modelId="{DED86272-13E6-44B4-B62C-CC8CF108F044}">
      <dsp:nvSpPr>
        <dsp:cNvPr id="0" name=""/>
        <dsp:cNvSpPr/>
      </dsp:nvSpPr>
      <dsp:spPr>
        <a:xfrm rot="5400000">
          <a:off x="-242196" y="3379191"/>
          <a:ext cx="1614641" cy="1130248"/>
        </a:xfrm>
        <a:prstGeom prst="chevron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 w="15875" cap="rnd" cmpd="sng" algn="ctr">
          <a:solidFill>
            <a:schemeClr val="accent4">
              <a:hueOff val="-492612"/>
              <a:satOff val="14709"/>
              <a:lumOff val="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/>
            <a:t>dalszy czas oznaczony</a:t>
          </a:r>
        </a:p>
      </dsp:txBody>
      <dsp:txXfrm rot="-5400000">
        <a:off x="1" y="3702118"/>
        <a:ext cx="1130248" cy="484393"/>
      </dsp:txXfrm>
    </dsp:sp>
    <dsp:sp modelId="{AE5C3139-77C8-49F6-AD8F-65824B9A3FB4}">
      <dsp:nvSpPr>
        <dsp:cNvPr id="0" name=""/>
        <dsp:cNvSpPr/>
      </dsp:nvSpPr>
      <dsp:spPr>
        <a:xfrm rot="5400000">
          <a:off x="3535733" y="731510"/>
          <a:ext cx="1049516" cy="58604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492612"/>
              <a:satOff val="14709"/>
              <a:lumOff val="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właściwy </a:t>
          </a:r>
          <a:r>
            <a:rPr lang="pl-PL" sz="1900" b="1" kern="1200" dirty="0"/>
            <a:t>prokurator nadrzędny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„szczególnie uzasadnione wypadki”</a:t>
          </a:r>
        </a:p>
      </dsp:txBody>
      <dsp:txXfrm rot="-5400000">
        <a:off x="1130249" y="3188228"/>
        <a:ext cx="5809253" cy="947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455C2-D21F-4F29-9FDF-11D804F82F9A}">
      <dsp:nvSpPr>
        <dsp:cNvPr id="0" name=""/>
        <dsp:cNvSpPr/>
      </dsp:nvSpPr>
      <dsp:spPr>
        <a:xfrm>
          <a:off x="0" y="2841844"/>
          <a:ext cx="4374063" cy="18645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Prokurator może przedłużyć do </a:t>
          </a:r>
          <a:r>
            <a:rPr lang="pl-PL" sz="2300" b="1" kern="1200" dirty="0"/>
            <a:t>3 miesięcy</a:t>
          </a:r>
        </a:p>
      </dsp:txBody>
      <dsp:txXfrm>
        <a:off x="0" y="2841844"/>
        <a:ext cx="4374063" cy="1006861"/>
      </dsp:txXfrm>
    </dsp:sp>
    <dsp:sp modelId="{B7EAB8CF-A3B5-43C2-B5E0-D4E8D098264B}">
      <dsp:nvSpPr>
        <dsp:cNvPr id="0" name=""/>
        <dsp:cNvSpPr/>
      </dsp:nvSpPr>
      <dsp:spPr>
        <a:xfrm>
          <a:off x="0" y="3811414"/>
          <a:ext cx="4374063" cy="8576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a w „szczególnie uzasadnionych wypadkach” </a:t>
          </a:r>
          <a:r>
            <a:rPr lang="pl-PL" sz="1900" b="1" kern="1200" dirty="0"/>
            <a:t>na dalszy czas oznaczony</a:t>
          </a:r>
        </a:p>
      </dsp:txBody>
      <dsp:txXfrm>
        <a:off x="0" y="3811414"/>
        <a:ext cx="4374063" cy="857696"/>
      </dsp:txXfrm>
    </dsp:sp>
    <dsp:sp modelId="{F0285F1D-979D-4813-A48F-8692177B00B2}">
      <dsp:nvSpPr>
        <dsp:cNvPr id="0" name=""/>
        <dsp:cNvSpPr/>
      </dsp:nvSpPr>
      <dsp:spPr>
        <a:xfrm rot="10800000">
          <a:off x="0" y="2123"/>
          <a:ext cx="4374063" cy="286768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2 miesiące </a:t>
          </a:r>
        </a:p>
      </dsp:txBody>
      <dsp:txXfrm rot="-10800000">
        <a:off x="0" y="2123"/>
        <a:ext cx="4374063" cy="1006558"/>
      </dsp:txXfrm>
    </dsp:sp>
    <dsp:sp modelId="{A6E6BBD6-1D19-418D-A3DB-763801041F32}">
      <dsp:nvSpPr>
        <dsp:cNvPr id="0" name=""/>
        <dsp:cNvSpPr/>
      </dsp:nvSpPr>
      <dsp:spPr>
        <a:xfrm>
          <a:off x="565" y="1008682"/>
          <a:ext cx="4372931" cy="85743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podstawowy czas trwania dochodzenia</a:t>
          </a:r>
        </a:p>
      </dsp:txBody>
      <dsp:txXfrm>
        <a:off x="565" y="1008682"/>
        <a:ext cx="4372931" cy="857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47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614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63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643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350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44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752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338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794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16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91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4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7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748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59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4A066-6474-428D-9F1B-5FD35D2A5CB2}" type="datetimeFigureOut">
              <a:rPr lang="pl-PL" smtClean="0"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44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4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FC832BE-D9A2-CCF4-EC2C-845E8027C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0"/>
            <a:ext cx="5102159" cy="42208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3800">
                <a:solidFill>
                  <a:srgbClr val="FFFFFF"/>
                </a:solidFill>
              </a:rPr>
              <a:t>Środki przymusu procesowego. Wszczęcie postępowania przygotowawczego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3C76C3F-AD5E-987A-DBC5-30ACD6765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54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9616F4-78D4-4D1C-90C5-1C58ED6A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BEAAEC-85EC-4A40-8612-1EBB679D5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Sąd stosując tymczasowe aresztowanie zastrzegł, że środek ten ulegnie zmianie, jeżeli podejrzany w ciągu tygodnia złoży poręczenie majątkowe w wysokości 100 tys. złotych. Prokurator, po ogłoszeniu postanowienia, nie zgodził się z tą decyzją i wyraził sprzeciw. </a:t>
            </a:r>
          </a:p>
          <a:p>
            <a:pPr algn="just"/>
            <a:endParaRPr lang="pl-PL" sz="2400" dirty="0"/>
          </a:p>
          <a:p>
            <a:pPr marL="0" indent="0" algn="just">
              <a:buNone/>
            </a:pPr>
            <a:r>
              <a:rPr lang="pl-PL" sz="2400" b="1" i="1" dirty="0"/>
              <a:t>Czy sąd może zastosować tymczasowe aresztowanie w taki sposób? Jakie konsekwencje w wypadku złożenia sprzeciwu przez prokuratora przewiduje obecnie k.p.k.?</a:t>
            </a:r>
          </a:p>
        </p:txBody>
      </p:sp>
    </p:spTree>
    <p:extLst>
      <p:ext uri="{BB962C8B-B14F-4D97-AF65-F5344CB8AC3E}">
        <p14:creationId xmlns:p14="http://schemas.microsoft.com/office/powerpoint/2010/main" val="2007346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E06E08-8F6C-47B8-8DD9-DA7BC774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4E0308-BFC2-49F0-85F1-635FBEABA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Areszt kaucyjny (areszt warunkowy) oraz sprzeciw prokuratora </a:t>
            </a:r>
            <a:r>
              <a:rPr lang="pl-PL" dirty="0"/>
              <a:t>– 257 k.p.k.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17281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C5B3D4-D30C-4903-B1EE-895295B5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B67E25-533C-4EC2-975C-279173EBD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43091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effectLst/>
              </a:rPr>
              <a:t>W dniu 3 maja 2023 r. Damian S. dokonał spalenia 10 flag narodowych przy Placu Solnym, a na kolejnych 5 napisa</a:t>
            </a:r>
            <a:r>
              <a:rPr lang="pl-PL" dirty="0"/>
              <a:t>ł „Nie sądziłem, że zatęsknię za komuną”</a:t>
            </a:r>
            <a:r>
              <a:rPr lang="pl-PL" dirty="0">
                <a:effectLst/>
              </a:rPr>
              <a:t>. Postawiono mu zarzut z art. 137 § 1 k.k. Wobec Damiana po przesłuchaniu w charakterze podejrzanego zastosowano dozór Policji. Podejrzany notorycznie nie stawiał się na Komisariacie, nie odpowiadał na wezwania organu, a jego mama zeznała w czasie przesłuchania, że nie wie, co obecnie robi Damianek, ale słyszała, że zbiera na bilet do Norwegii. W świetle tych okoliczności prokurator zdecydował się na skierowanie wniosku o tymczasowe aresztowanie, argumentując że co prawda przestępstwo nie jest zagrożone wysoką karą, ale izolacyjny środek zapobiegawczy może jako jedyny zabezpieczyć prawidłowy tok postępowania. Sąd wydał postanowienie o zastosowaniu TA na okres 2 miesięcy. </a:t>
            </a:r>
          </a:p>
          <a:p>
            <a:r>
              <a:rPr lang="pl-PL" b="1" i="1" dirty="0">
                <a:effectLst/>
              </a:rPr>
              <a:t>Oceń prawidłowość postanowienia sądu. </a:t>
            </a:r>
            <a:r>
              <a:rPr lang="pl-PL" i="1" dirty="0">
                <a:effectLst/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813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BA25A-583F-417B-9572-36C31E779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639202-5FC9-404C-8983-80E210F89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>
                <a:effectLst/>
              </a:rPr>
              <a:t>Prokurator skierował do Sądu Okręgowego we Wrocławiu wniosek o zastosowanie tymczasowego aresztowania wobec Marcina S., podejrzanego o czyn z art. 148 k.k. na okres 2 miesięcy. Na 7 dni przed upływem terminu stosowania TA wystąpił z wnioskiem o jego przedłużenie ponownie do Sądu Okręgowego na okres do 3 miesięcy. Po upływie 3 miesięcy, prokurator ponownie kierował wnioski o przedłużenie tymczasowego aresztowania na kolejne 3 miesiące aż do upływu 2 lat stosowania TA na etapie postępowania przygotowawczego. Na 14 dni przed upływem 2 lat skierował wniosek do Sądu Apelacyjnego we Wrocławiu o przedłużenie TA na dalsze 3 miesiące. </a:t>
            </a:r>
          </a:p>
          <a:p>
            <a:r>
              <a:rPr lang="pl-PL" b="1" i="1" dirty="0">
                <a:effectLst/>
              </a:rPr>
              <a:t>Dokonaj analizy prawidłowości postępowania prokuratora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369108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B55F25-C407-4051-B3F2-1E92209A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2D371D-7E39-40FF-A1B8-ACEE9E041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 stosowania tymczasowego aresztowania – art. 263 k.p.k.</a:t>
            </a:r>
          </a:p>
        </p:txBody>
      </p:sp>
    </p:spTree>
    <p:extLst>
      <p:ext uri="{BB962C8B-B14F-4D97-AF65-F5344CB8AC3E}">
        <p14:creationId xmlns:p14="http://schemas.microsoft.com/office/powerpoint/2010/main" val="747092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2B41B0-31E4-54E9-99A0-A4E61AF6D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Wszczęcie postępowania przygotowawczego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200828-E2D1-13DA-C83B-A967A85F07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2387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63FE9D-E403-67AC-FBBF-A80A9E6F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Autofit/>
          </a:bodyPr>
          <a:lstStyle/>
          <a:p>
            <a:pPr algn="ctr"/>
            <a:r>
              <a:rPr lang="pl-PL" sz="2800" dirty="0"/>
              <a:t>Przypomnienie wiadomości z zakresu wszczęcia postępowania przygotowawczego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8F7083-97B5-029A-2472-F28D246EF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Czynności sprawdzające (art. 307 k.p.k.)</a:t>
            </a:r>
          </a:p>
          <a:p>
            <a:pPr algn="just"/>
            <a:r>
              <a:rPr lang="pl-PL" sz="2800" dirty="0"/>
              <a:t>Czynności w niezbędnym zakresie (art. 308 k.p.k.)</a:t>
            </a:r>
          </a:p>
          <a:p>
            <a:pPr algn="just"/>
            <a:r>
              <a:rPr lang="pl-PL" sz="2800" dirty="0"/>
              <a:t>Podstawy odmowy wszczęcia śledztwa. Przesłanki procesowe</a:t>
            </a:r>
          </a:p>
        </p:txBody>
      </p:sp>
    </p:spTree>
    <p:extLst>
      <p:ext uri="{BB962C8B-B14F-4D97-AF65-F5344CB8AC3E}">
        <p14:creationId xmlns:p14="http://schemas.microsoft.com/office/powerpoint/2010/main" val="163568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C288E9-1728-D058-04A5-637695F6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8663C0-E730-2A24-C10E-56BD9DC0B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Marek D. złożył do Prokuratury Rejonowej dla Wrocławia-Stare Miasto zawiadomienie dotyczące tego, że jego sąsiad, Jacek Z., dokonał w 2001 r. kradzieży jego wiertarki marki </a:t>
            </a:r>
            <a:r>
              <a:rPr lang="pl-PL" dirty="0" err="1"/>
              <a:t>Hilti</a:t>
            </a:r>
            <a:r>
              <a:rPr lang="pl-PL" dirty="0"/>
              <a:t> i skrzynki z narzędziami z komórki przynależącej do jego lokalu mieszkalnego o łącznej wartości 850 zł. 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Czy prowadzenie postępowania w tej sprawie jest dopuszczalne? Jeżeli nie – z jakiej przyczyny? Jaką decyzję procesową powinien w tym wypadku podjąć prokurator?</a:t>
            </a:r>
          </a:p>
        </p:txBody>
      </p:sp>
    </p:spTree>
    <p:extLst>
      <p:ext uri="{BB962C8B-B14F-4D97-AF65-F5344CB8AC3E}">
        <p14:creationId xmlns:p14="http://schemas.microsoft.com/office/powerpoint/2010/main" val="2511717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74B384-C65D-98D1-ADDF-F240930E7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C31836-89D2-6C87-5AE6-9A403849C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Komisariatu Policji Wrocław-Stare miasto wpłynęło zawiadomienie o możliwości popełnienia przestępstwa z art. 197 </a:t>
            </a:r>
            <a:r>
              <a:rPr lang="pl-PL" dirty="0">
                <a:effectLst/>
              </a:rPr>
              <a:t>§ 1 k.k. Policja, uznając że zachodzi uzasadnione podejrzenie popełnienia przestępstwa, podjęła decyzję o wszczęciu dochodzenia w sprawie.</a:t>
            </a:r>
          </a:p>
          <a:p>
            <a:endParaRPr lang="pl-PL" dirty="0"/>
          </a:p>
          <a:p>
            <a:r>
              <a:rPr lang="pl-PL" b="1" dirty="0"/>
              <a:t>Czy w sprawie dopuszczalne było przeprowadzenie dochodzenia? Czy Policja była uprawniona do wszczęcia postępowania w tej sprawie?</a:t>
            </a:r>
          </a:p>
        </p:txBody>
      </p:sp>
    </p:spTree>
    <p:extLst>
      <p:ext uri="{BB962C8B-B14F-4D97-AF65-F5344CB8AC3E}">
        <p14:creationId xmlns:p14="http://schemas.microsoft.com/office/powerpoint/2010/main" val="1146443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78846-E93B-419B-967A-6DA73463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043404-7BEF-4A25-82C3-4813DEBA2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10302"/>
            <a:ext cx="10353762" cy="53476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>
                <a:effectLst/>
              </a:rPr>
              <a:t>11 maja 2020 r. funkcjonariusze Policji z Komendy Miejskiej Policji we Wrocławiu otrzymali dyspozycję od dyżurnego udania się na miejsce potrącenia pieszego przez samochód osobowy. Na miejscu pokrzywdzony oświadczył, że boli go noga i ma problemy z chodzeniem, poza tym jego stan był dobry. Policjanci po zabezpieczeniu miejsca zdarzenia zadzwonili do biegłego z zakresu rekonstrukcji wypadków drogowych, który przybył na miejsce w celu wzięcia udziału w czynności oględzin. Następnego dnia przystąpił do sporządzenia opinii dotyczącej przebiegu wypadku. 13 maja 2020 r. funkcjonariusz Policji postanowieniem powołał biegłego z zakresu medycyny sądowej, który tego samego dnia stwierdził, że obrażenia pokrzywdzonego stanowią naruszenie czynności narządu ciała na okres nieprzekraczający 7 dni. Policjanci, uznając że nie doszło w takim razie do popełnienia przestępstwa z art. 177 § 1 k.k., który wymaga stwierdzenia uszczerbku na zdrowiu przekraczającego 7 dni, wydali 14 maja 2020 r. decyzję o odmowie wszczęcia dochodzenia.</a:t>
            </a:r>
          </a:p>
          <a:p>
            <a:pPr marL="457200" indent="-457200" algn="just">
              <a:buAutoNum type="arabicPeriod"/>
            </a:pPr>
            <a:r>
              <a:rPr lang="pl-PL" b="1" i="1" dirty="0">
                <a:effectLst/>
              </a:rPr>
              <a:t>W jakim trybie przeprowadzone zostały czynności opisane w kazusie? Czy dopuszczalne było powołanie biegłego przez telefon? </a:t>
            </a:r>
          </a:p>
          <a:p>
            <a:pPr marL="457200" indent="-457200" algn="just">
              <a:buAutoNum type="arabicPeriod"/>
            </a:pPr>
            <a:r>
              <a:rPr lang="pl-PL" b="1" i="1" dirty="0">
                <a:effectLst/>
              </a:rPr>
              <a:t>Oceń prawidłowość decyzji o odmowie wszczęcia postępowanie (w aspekcie procesowym). Czy decyzja ta powinna zostać zatwierdzona przez prokuratora?</a:t>
            </a:r>
          </a:p>
          <a:p>
            <a:pPr marL="457200" indent="-457200" algn="just">
              <a:buAutoNum type="arabicPeriod"/>
            </a:pPr>
            <a:endParaRPr lang="pl-PL" dirty="0">
              <a:effectLst/>
            </a:endParaRPr>
          </a:p>
          <a:p>
            <a:pPr algn="just"/>
            <a:endParaRPr lang="pl-PL" b="1" i="1" dirty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958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08ED74B-06F2-4BD5-838F-1AAD0033E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Pióro umieszczone na górze wiersza podpisu">
            <a:extLst>
              <a:ext uri="{FF2B5EF4-FFF2-40B4-BE49-F238E27FC236}">
                <a16:creationId xmlns:a16="http://schemas.microsoft.com/office/drawing/2014/main" id="{0DD11075-4BDD-83A7-C3ED-9D668D5B162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9F586E1-75B5-49B8-9A21-DD14CA0F6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8ECF1231-6B06-42A7-9653-F6A738AAC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D0D424C-4930-4745-B075-4AF5691E3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8CD110D4-7970-4333-ACA2-F5A0DFCE9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4C2DE85-6DF9-48B6-AC63-963A5224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2B527314-243D-423D-9285-A30290D1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57798C9-0A62-400E-B105-429ABFC4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0E214F1-D642-41FF-8FBB-F1484108E9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4EBEFE9-8F4F-41C2-9022-FF9730C4E0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89BEA2F-6457-431A-941E-840A670CA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32D9258-EB54-414B-A2D5-458339569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95967EF-C4BF-4A5F-90E5-A603A6654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53675EB-03CE-4B59-BEBD-4D0D98710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819DADD7-C9DA-B880-41FF-3004B0F79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pl-PL"/>
              <a:t>Kolokwium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CAF6A1-77C7-4ABC-9E4A-E74A8DB16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6B3F65AF-943F-4D0E-B890-AA058F48B3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660B5807-5995-44AD-9E16-10337DC83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E80AC2A9-A86D-45A4-B218-B52F22B3E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2DB7D344-D8A0-46BE-8BD4-70DEC451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90B7E18B-6B64-4711-94DE-715DE0CB7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7CCF1B9C-A47F-4AC1-8164-F13CD428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A7694E0F-733F-4E78-A250-B7840DA06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7DE4B38A-BCE4-48FC-9109-41F73413B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6605C57-20A9-46A2-A6DB-2EA83ADC9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23EFA4B2-9313-4409-9BAE-FC04D2AF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C8A794CC-8846-4A65-8227-1001468DB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7046215-2C6C-4EFD-9689-6EBF98CA9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CC9387DA-2D8E-4E5D-BD65-274370B6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18BFC65B-9706-4EE1-8B75-FEEC1C530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C5570E-04C4-5BAC-D023-F02F578B9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/>
          <a:p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Kolokwium w formie testowej. Forma: 30 pytań jednokrotnego wyboru z tematyki poruszanej na ćwiczeniach w semestrze zimowym. Konieczne jest opanowanie materii obejmującej nie tylko treść prezentacji publikowanych przez wykładowcę, ale także zapoznanie się z odpowiednimi przepisami Kodeksu postępowania karnego i innych ustaw oraz treści podręcznika, który na pierwszym wykładzie wskazany został jako wiodący (J. Skorupka (red.), </a:t>
            </a:r>
            <a:r>
              <a:rPr lang="pl-PL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 </a:t>
            </a:r>
            <a:r>
              <a:rPr lang="pl-P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karny, Warszawa 2022).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9845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Formy postępowania przygotowawczego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/>
              <a:t>Śledztwo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Zarezerwowane dla spraw o wyższym ciężarze gatunkowym lub bardziej skomplikowanych oraz ze względu na osobę, którą podejrzewa się o popełnienie przestępstwa.</a:t>
            </a:r>
          </a:p>
          <a:p>
            <a:pPr marL="0" indent="0" algn="just">
              <a:buNone/>
            </a:pPr>
            <a:endParaRPr lang="pl-PL" sz="2200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/>
              <a:t>Dochodzenie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Uproszczona i mniej sformalizowana forma postępowania przygotowawczego. </a:t>
            </a:r>
          </a:p>
          <a:p>
            <a:pPr algn="just"/>
            <a:r>
              <a:rPr lang="pl-PL" sz="2200" dirty="0"/>
              <a:t>Prowadzi się w sprawach o niższym (lżejszym) ciężarze gatunkowym.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740310" y="4994786"/>
            <a:ext cx="8594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/>
                </a:solidFill>
              </a:rPr>
              <a:t>Różnice między śledztwem a dochodzeniem dotyczą:</a:t>
            </a:r>
          </a:p>
          <a:p>
            <a:pPr algn="ctr"/>
            <a:r>
              <a:rPr lang="pl-PL" sz="2000" b="1" dirty="0"/>
              <a:t>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dirty="0"/>
              <a:t>Rodzaju </a:t>
            </a:r>
            <a:r>
              <a:rPr lang="pl-PL" sz="2000" b="1" dirty="0"/>
              <a:t>spraw</a:t>
            </a:r>
            <a:r>
              <a:rPr lang="pl-PL" sz="2000" dirty="0"/>
              <a:t>, w jakich się je prowadzi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b="1" dirty="0"/>
              <a:t>Organów</a:t>
            </a:r>
            <a:r>
              <a:rPr lang="pl-PL" sz="2000" dirty="0"/>
              <a:t> prowadzących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b="1" dirty="0"/>
              <a:t>Czasu</a:t>
            </a:r>
            <a:r>
              <a:rPr lang="pl-PL" sz="2000" dirty="0"/>
              <a:t> trwania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dirty="0"/>
              <a:t>Stopnia </a:t>
            </a:r>
            <a:r>
              <a:rPr lang="pl-PL" sz="2000" b="1" dirty="0"/>
              <a:t>formalizmu</a:t>
            </a: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604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15219"/>
            <a:ext cx="9144000" cy="914400"/>
          </a:xfrm>
        </p:spPr>
        <p:txBody>
          <a:bodyPr>
            <a:noAutofit/>
          </a:bodyPr>
          <a:lstStyle/>
          <a:p>
            <a:r>
              <a:rPr lang="pl-PL" sz="2700" dirty="0"/>
              <a:t>Rodzaj sprawy a forma postępowania przygotowawczego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1544" y="764704"/>
            <a:ext cx="4040188" cy="685800"/>
          </a:xfrm>
        </p:spPr>
        <p:txBody>
          <a:bodyPr/>
          <a:lstStyle/>
          <a:p>
            <a:pPr algn="ctr"/>
            <a:r>
              <a:rPr lang="pl-PL" dirty="0"/>
              <a:t>Śledztwo (art. 309)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168009" y="764704"/>
            <a:ext cx="4041775" cy="685800"/>
          </a:xfrm>
        </p:spPr>
        <p:txBody>
          <a:bodyPr/>
          <a:lstStyle/>
          <a:p>
            <a:pPr algn="ctr"/>
            <a:r>
              <a:rPr lang="pl-PL" dirty="0"/>
              <a:t>Dochodzenie (art. 325b)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1524000" y="1484784"/>
            <a:ext cx="4495800" cy="53732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Śledztwo obligatoryjne: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w sprawach, których rozpoznanie w I instancji należy do właściwości sądu okręgowego </a:t>
            </a:r>
          </a:p>
          <a:p>
            <a:pPr marL="361950" lvl="1" indent="-190500" algn="just"/>
            <a:r>
              <a:rPr lang="pl-PL" dirty="0"/>
              <a:t>zbrodnie i występki wskazane w art. 25 § 1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o występki – gdy osobą podejrzaną jest sędzia, prokurator, funkcjonariusz Policji, ABW, AW, SKW, SWW, Służby Celnej lub CBA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o występki – gdy osobą podejrzaną jest funkcjonariusz Straży Granicznej, ŻW, finansowego organu postępowania przygotowawczego lub organu nadrzędnego nad finansowym organem postępowania przygotowawczego, </a:t>
            </a:r>
            <a:r>
              <a:rPr lang="pl-PL" u="sng" dirty="0"/>
              <a:t>w zakresie spraw należących do właściwości tych organów lub o występki popełnione przez tych funkcjonariuszy w związku z wykonywaniem czynności służbowych</a:t>
            </a:r>
            <a:endParaRPr lang="pl-PL" dirty="0"/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o występku, w których nie prowadzi się dochodzenia </a:t>
            </a:r>
          </a:p>
          <a:p>
            <a:pPr marL="0" indent="0" algn="just">
              <a:buNone/>
            </a:pPr>
            <a:r>
              <a:rPr lang="pl-PL" b="1" u="sng" dirty="0"/>
              <a:t>Śledztwo fakultatywne: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w sprawach o występku, w których prowadzi się dochodzenie, jeżeli prokurator tak postanowi ze względu na wagę lub zawiłość sprawy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1484784"/>
            <a:ext cx="4495800" cy="53732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Dochodzenie prowadzi się w sprawach o przestępstwa należące do właściwości sądu rejonowego: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dirty="0"/>
              <a:t>zagrożone karą nieprzekraczającą 5 lat pozbawienia wolności, z tym że w wypadku przestępstw przeciwko mieniu tylko wówczas, gdy wartość przedmiotu przestępstwa albo szkoda wyrządzona lub grożąca nie przekracza 200.000 zł</a:t>
            </a:r>
          </a:p>
          <a:p>
            <a:pPr lvl="1" algn="just"/>
            <a:r>
              <a:rPr lang="pl-PL" dirty="0"/>
              <a:t>dochodzenia </a:t>
            </a:r>
            <a:r>
              <a:rPr lang="pl-PL" b="1" dirty="0"/>
              <a:t>nie prowadzi się jednak </a:t>
            </a:r>
            <a:r>
              <a:rPr lang="pl-PL" dirty="0"/>
              <a:t>w sprawach o przestępstwa wskazane w art. 325b § 2 m.in. art. 155, 156 § 2, 157a § 1, 168, k.k., w sprawach o przestępstwa przeciwko obrotowi gospodarczemu (z wyjątkiem art. 297 i 300 k.k.) oraz przeciwko obrotowi pieniędzmi i papierami wartościowymi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dirty="0"/>
              <a:t>przewidziane w art. 159, 254a i 262 § 2 k.k. 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dirty="0"/>
              <a:t>przewidziane w art. 278 § 3a, 279 § 1, 286 § 1 i 2 k.k. oraz w art. 289 § 2 k.k., jeżeli wartość przedmiotu przestępstwa albo szkoda wyrządzona lub grożąca nie przekracza 200.000 zł </a:t>
            </a:r>
          </a:p>
        </p:txBody>
      </p:sp>
    </p:spTree>
    <p:extLst>
      <p:ext uri="{BB962C8B-B14F-4D97-AF65-F5344CB8AC3E}">
        <p14:creationId xmlns:p14="http://schemas.microsoft.com/office/powerpoint/2010/main" val="1625904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Organy prowadzące śledztwo i dochodzenie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/>
              <a:t>Śledztwo (art. 311)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173038" indent="-173038" algn="just"/>
            <a:r>
              <a:rPr lang="pl-PL" dirty="0"/>
              <a:t>Śledztwo zasadniczo prowadzi prokurator.</a:t>
            </a:r>
          </a:p>
          <a:p>
            <a:pPr marL="173038" indent="-173038" algn="just"/>
            <a:r>
              <a:rPr lang="pl-PL" dirty="0"/>
              <a:t>Prokurator może powierzyć prowadzenie śledztwa Policji (innym uprawnionym organom z art. 312):</a:t>
            </a:r>
          </a:p>
          <a:p>
            <a:pPr marL="441325" lvl="1" indent="-166688" algn="just"/>
            <a:r>
              <a:rPr lang="pl-PL" dirty="0"/>
              <a:t>w całości </a:t>
            </a:r>
          </a:p>
          <a:p>
            <a:pPr marL="715645" lvl="2" indent="-166688" algn="just"/>
            <a:r>
              <a:rPr lang="pl-PL" dirty="0"/>
              <a:t>ważne! Nawet przekazanie śledztwa w całości nie obejmuje niektórych czynności np. tych z art. 180 § 1 czy 184, </a:t>
            </a:r>
          </a:p>
          <a:p>
            <a:pPr marL="441325" lvl="1" indent="-166688" algn="just"/>
            <a:r>
              <a:rPr lang="pl-PL" dirty="0"/>
              <a:t>w określonym zakresie </a:t>
            </a:r>
          </a:p>
          <a:p>
            <a:pPr marL="441325" lvl="1" indent="-166688" algn="just"/>
            <a:r>
              <a:rPr lang="pl-PL" dirty="0"/>
              <a:t>dokonanie poszczególnych czynności</a:t>
            </a:r>
          </a:p>
          <a:p>
            <a:pPr marL="173038" indent="-173038" algn="just"/>
            <a:r>
              <a:rPr lang="pl-PL" dirty="0"/>
              <a:t>Powierzenie śledztwa nie może obejmować: </a:t>
            </a:r>
          </a:p>
          <a:p>
            <a:pPr marL="536575" lvl="1" indent="-263525" algn="just">
              <a:buFont typeface="+mj-lt"/>
              <a:buAutoNum type="arabicPeriod"/>
            </a:pPr>
            <a:r>
              <a:rPr lang="pl-PL" dirty="0"/>
              <a:t>wydania postanowienia o wszczęciu śledztwa (art. 305 § 3)</a:t>
            </a:r>
          </a:p>
          <a:p>
            <a:pPr marL="173038" indent="-173038" algn="just"/>
            <a:r>
              <a:rPr lang="pl-PL" b="1" dirty="0"/>
              <a:t>W przypadku śledztwa prowadzonego ze względu na osobę podejrzaną (podejrzanego) prokurator może powierzyć jedynie dokonanie poszczególnych czynności śledztwa.</a:t>
            </a:r>
          </a:p>
          <a:p>
            <a:pPr marL="173038" indent="-173038" algn="just"/>
            <a:r>
              <a:rPr lang="pl-PL" dirty="0"/>
              <a:t>Prokurator może również zastrzec do osobistego wykonania jakąkolwiek czynność śledztwa.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lvl="1" algn="just"/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/>
              <a:t>Dochodzenie (art. 325a)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sz="2000" dirty="0"/>
              <a:t>Zasadniczo – Policja lub organy wskazane w art. 312 </a:t>
            </a:r>
          </a:p>
          <a:p>
            <a:pPr algn="just"/>
            <a:r>
              <a:rPr lang="pl-PL" sz="2000" dirty="0"/>
              <a:t>Prokurator może przejąć dochodzenie do własnego prowadzenia ze względu na szczególną wagę lub zawiłość sprawy </a:t>
            </a:r>
          </a:p>
          <a:p>
            <a:pPr lvl="1" algn="just"/>
            <a:r>
              <a:rPr lang="pl-PL" sz="1800" dirty="0"/>
              <a:t>raczej nie korzysta z tego uprawnienia</a:t>
            </a:r>
          </a:p>
          <a:p>
            <a:pPr algn="just"/>
            <a:r>
              <a:rPr lang="pl-PL" sz="2000" dirty="0"/>
              <a:t>Art. 325d – podmioty uprawnione, obok Policji, do prowadzenia dochodzeń oraz organy uprawnione do wnoszenia i popierania oskarżenia przed sądem I instancji określone w rozporządzeni MS z dnia 22 września 2015 r.</a:t>
            </a:r>
          </a:p>
        </p:txBody>
      </p:sp>
    </p:spTree>
    <p:extLst>
      <p:ext uri="{BB962C8B-B14F-4D97-AF65-F5344CB8AC3E}">
        <p14:creationId xmlns:p14="http://schemas.microsoft.com/office/powerpoint/2010/main" val="2357006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Organy prowadzące śledztwo i dochodzenie z art. 312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1524000" y="1772816"/>
            <a:ext cx="9144000" cy="50851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Uprawnienia Policji przysługują także w zakresie ich właściwości organom (§ 1):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 Straży Granicznej,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ABW,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Krajowej Administracji Skarbowej,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CBA,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Żandarmerii Wojskowej.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Inne uprawnione organy określone w przepisach szczególnych (§  2</a:t>
            </a:r>
            <a:r>
              <a:rPr lang="pl-PL" dirty="0"/>
              <a:t>) </a:t>
            </a:r>
            <a:r>
              <a:rPr lang="pl-PL" b="1" dirty="0"/>
              <a:t>to np.: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u="sng" dirty="0"/>
              <a:t>finansowe organy postępowania przygotowawczego </a:t>
            </a:r>
            <a:r>
              <a:rPr lang="pl-PL" dirty="0"/>
              <a:t>z k.k.s. (np. urzędy celno-skarbowe);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u="sng" dirty="0"/>
              <a:t>Straż Leśna</a:t>
            </a:r>
            <a:r>
              <a:rPr lang="pl-PL" dirty="0"/>
              <a:t> na podstawie ustawy z dnia 28 września 1991 r. o lasach gdy przedmiotem czynu jest drzewo z lasu państwowego (art. 47 ust. 2 pkt 7 tej ustawy);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u="sng" dirty="0"/>
              <a:t>Państwowa Straż Łowiecka </a:t>
            </a:r>
            <a:r>
              <a:rPr lang="pl-PL" dirty="0"/>
              <a:t>na podstawie ustawy z dnia 13 października 1995 r. - Prawo łowieckie, gdy przedmiotem czynu jest zwierzyna (art. 39 ust. 2 pkt 7)</a:t>
            </a: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01649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trwania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/>
              <a:t>Śledztwo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Powinno zostać ukończone w ciągu </a:t>
            </a:r>
            <a:r>
              <a:rPr lang="pl-PL" b="1" u="sng" dirty="0"/>
              <a:t>3 miesięcy. </a:t>
            </a:r>
            <a:endParaRPr lang="pl-PL" dirty="0"/>
          </a:p>
          <a:p>
            <a:pPr algn="just"/>
            <a:r>
              <a:rPr lang="pl-PL" dirty="0"/>
              <a:t>Prokurator </a:t>
            </a:r>
            <a:r>
              <a:rPr lang="pl-PL" b="1" dirty="0">
                <a:solidFill>
                  <a:srgbClr val="FF0000"/>
                </a:solidFill>
              </a:rPr>
              <a:t>nadzorujący śledztwo lub bezpośrednio przełożony </a:t>
            </a:r>
            <a:r>
              <a:rPr lang="pl-PL" dirty="0"/>
              <a:t>wobec prokuratora, który prowadzi śledztwo może – </a:t>
            </a:r>
            <a:r>
              <a:rPr lang="pl-PL" b="1" dirty="0"/>
              <a:t>w uzasadnionych wypadkach </a:t>
            </a:r>
            <a:r>
              <a:rPr lang="pl-PL" dirty="0"/>
              <a:t>- przedłużyć je na </a:t>
            </a:r>
            <a:r>
              <a:rPr lang="pl-PL" b="1" u="sng" dirty="0"/>
              <a:t>dalszy czas oznaczony</a:t>
            </a:r>
            <a:r>
              <a:rPr lang="pl-PL" dirty="0"/>
              <a:t>, ale nie dłuższy niż </a:t>
            </a:r>
            <a:r>
              <a:rPr lang="pl-PL" b="1" u="sng" dirty="0"/>
              <a:t>rok</a:t>
            </a:r>
            <a:r>
              <a:rPr lang="pl-PL" dirty="0"/>
              <a:t>. </a:t>
            </a:r>
          </a:p>
          <a:p>
            <a:pPr algn="just"/>
            <a:r>
              <a:rPr lang="pl-PL" b="1" dirty="0">
                <a:solidFill>
                  <a:srgbClr val="FF0000"/>
                </a:solidFill>
              </a:rPr>
              <a:t>Prokurator nadrzędny </a:t>
            </a:r>
            <a:r>
              <a:rPr lang="pl-PL" dirty="0"/>
              <a:t>nad prokuratorem nadzorującym lub prowadzącym śledztwo – </a:t>
            </a:r>
            <a:r>
              <a:rPr lang="pl-PL" b="1" dirty="0"/>
              <a:t>w </a:t>
            </a:r>
            <a:r>
              <a:rPr lang="pl-PL" b="1" u="sng" dirty="0"/>
              <a:t>szczególnie</a:t>
            </a:r>
            <a:r>
              <a:rPr lang="pl-PL" b="1" dirty="0"/>
              <a:t> uzasadnionych wypadkach</a:t>
            </a:r>
            <a:r>
              <a:rPr lang="pl-PL" dirty="0"/>
              <a:t> może je przedłużyć </a:t>
            </a:r>
            <a:r>
              <a:rPr lang="pl-PL" b="1" u="sng" dirty="0"/>
              <a:t>na dalszy czas oznaczony</a:t>
            </a:r>
            <a:r>
              <a:rPr lang="pl-PL" dirty="0"/>
              <a:t>.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/>
              <a:t>Dochodzenie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Powinno być ukończone w ciągu </a:t>
            </a:r>
            <a:r>
              <a:rPr lang="pl-PL" b="1" u="sng" dirty="0"/>
              <a:t>2 miesięcy</a:t>
            </a:r>
            <a:r>
              <a:rPr lang="pl-PL" dirty="0"/>
              <a:t>. </a:t>
            </a:r>
          </a:p>
          <a:p>
            <a:pPr algn="just"/>
            <a:r>
              <a:rPr lang="pl-PL" b="1" dirty="0">
                <a:solidFill>
                  <a:srgbClr val="FF0000"/>
                </a:solidFill>
              </a:rPr>
              <a:t>Prokurator</a:t>
            </a:r>
            <a:r>
              <a:rPr lang="pl-PL" dirty="0"/>
              <a:t> może przedłużyć ten okres </a:t>
            </a:r>
            <a:r>
              <a:rPr lang="pl-PL" b="1" u="sng" dirty="0"/>
              <a:t>do 3 miesięcy</a:t>
            </a:r>
            <a:r>
              <a:rPr lang="pl-PL" dirty="0"/>
              <a:t> a w </a:t>
            </a:r>
            <a:r>
              <a:rPr lang="pl-PL" b="1" dirty="0"/>
              <a:t>szczególnie </a:t>
            </a:r>
            <a:r>
              <a:rPr lang="pl-PL" dirty="0"/>
              <a:t>uzasadnionych wypadkach na </a:t>
            </a:r>
            <a:r>
              <a:rPr lang="pl-PL" b="1" u="sng" dirty="0"/>
              <a:t>dalszy czas oznaczony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0204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5234" y="210405"/>
            <a:ext cx="9692640" cy="1397124"/>
          </a:xfrm>
        </p:spPr>
        <p:txBody>
          <a:bodyPr/>
          <a:lstStyle/>
          <a:p>
            <a:pPr algn="ctr"/>
            <a:r>
              <a:rPr lang="pl-PL" dirty="0"/>
              <a:t>Czas trwania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544820" y="1882775"/>
          <a:ext cx="6990735" cy="4764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tekstu 2"/>
          <p:cNvSpPr>
            <a:spLocks noGrp="1"/>
          </p:cNvSpPr>
          <p:nvPr>
            <p:ph type="body" idx="4294967295"/>
          </p:nvPr>
        </p:nvSpPr>
        <p:spPr>
          <a:xfrm>
            <a:off x="1750142" y="1288026"/>
            <a:ext cx="4040188" cy="594749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Śledztwo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4294967295"/>
          </p:nvPr>
        </p:nvSpPr>
        <p:spPr>
          <a:xfrm>
            <a:off x="8150225" y="1288026"/>
            <a:ext cx="4041775" cy="685800"/>
          </a:xfrm>
        </p:spPr>
        <p:txBody>
          <a:bodyPr/>
          <a:lstStyle/>
          <a:p>
            <a:pPr algn="ctr"/>
            <a:r>
              <a:rPr lang="pl-PL" sz="2800" b="1" dirty="0"/>
              <a:t>Dochodzenie</a:t>
            </a:r>
            <a:endParaRPr lang="pl-PL" b="1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4294967295"/>
          </p:nvPr>
        </p:nvGraphicFramePr>
        <p:xfrm>
          <a:off x="7817937" y="1836654"/>
          <a:ext cx="4374063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03784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1229788" y="240630"/>
            <a:ext cx="8636107" cy="953385"/>
          </a:xfrm>
        </p:spPr>
        <p:txBody>
          <a:bodyPr>
            <a:normAutofit fontScale="90000"/>
          </a:bodyPr>
          <a:lstStyle/>
          <a:p>
            <a:r>
              <a:rPr lang="pl-PL" sz="3000" dirty="0"/>
              <a:t>Uproszczenia proceduralne w dochodzeniu (redukcja formalizmu dochodzenia)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1950" indent="-361950" algn="just">
              <a:buAutoNum type="arabicPeriod"/>
            </a:pPr>
            <a:r>
              <a:rPr lang="pl-PL" dirty="0"/>
              <a:t>art. 325e § 1 – postanowienie o wszczęciu dochodzenia, odmowie wszczęcia dochodzenia, umorzeniu dochodzenia i wpisaniu sprawy do rejestru przestępstw, umorzeniu dochodzenia oraz zawieszeniu dochodzenia mogą zostać zamieszczone w łącznym protokole (art. 304a) i nie wymagają uzasadnienia. Organ powinien ustnie podać powody rozstrzygnięcia.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pl-PL" dirty="0"/>
              <a:t>art. 325g § 1 – nie jest wymagane sporządzenie postanowienia o przedstawieniu zarzutów oraz wydanie postanowienia o zamknięciu dochodzenia, chyba że podejrzany jest tymczasowo aresztowany. 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pl-PL" dirty="0"/>
              <a:t>art. 325g § 2 – przesłuchanie osoby podejrzanej zaczyna się od powiadomienia jej o treści zarzutu wpisanego do protokołu przesłuchania. Od chwili rozpoczęcia przesłuchania uważa się tę osobę za podejrzanego. </a:t>
            </a:r>
          </a:p>
          <a:p>
            <a:pPr marL="354013" indent="-354013" algn="just">
              <a:buFont typeface="+mj-lt"/>
              <a:buAutoNum type="arabicPeriod"/>
            </a:pPr>
            <a:r>
              <a:rPr lang="pl-PL" dirty="0"/>
              <a:t>art. 325h </a:t>
            </a:r>
            <a:r>
              <a:rPr lang="pl-PL" dirty="0" err="1"/>
              <a:t>zd</a:t>
            </a:r>
            <a:r>
              <a:rPr lang="pl-PL" dirty="0"/>
              <a:t>. 1 – możliwość ograniczenia zakresu dochodzenia do „ustalenia czy zachodzą wystarczające podstawy do wniesienia aktu oskarżenia albo innego zakończenia postępowania”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art. 325h – protokół ograniczony - Utrwalenie innych czynności dowodowych następuje w formie protokołu ograniczonego do zapisu najbardziej istotnych oświadczeń osób biorących udział w czynności</a:t>
            </a:r>
          </a:p>
        </p:txBody>
      </p:sp>
    </p:spTree>
    <p:extLst>
      <p:ext uri="{BB962C8B-B14F-4D97-AF65-F5344CB8AC3E}">
        <p14:creationId xmlns:p14="http://schemas.microsoft.com/office/powerpoint/2010/main" val="1646992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Czynności sądu w postępowaniu przygotowawczym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Bezpośredni wpływ sądu na postępowanie przygotowawcze: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/>
              <a:t>podejmowanie decyzji w I instancji</a:t>
            </a:r>
            <a:r>
              <a:rPr lang="pl-PL" dirty="0"/>
              <a:t>; np.:</a:t>
            </a:r>
          </a:p>
          <a:p>
            <a:pPr lvl="1" algn="just"/>
            <a:r>
              <a:rPr lang="pl-PL" dirty="0"/>
              <a:t>stosowanie tymczasowego aresztowania; </a:t>
            </a:r>
          </a:p>
          <a:p>
            <a:pPr lvl="1" algn="just"/>
            <a:r>
              <a:rPr lang="pl-PL" dirty="0"/>
              <a:t>zwolnienie z tajemnicy z art. 180 § 2; </a:t>
            </a:r>
          </a:p>
          <a:p>
            <a:pPr lvl="1" algn="just"/>
            <a:r>
              <a:rPr lang="pl-PL" dirty="0"/>
              <a:t>zarządzenie kontroli i utrwalania rozmów lub zatwierdzenie takiego postanowienia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/>
              <a:t>Wykonywanie działań korygujących </a:t>
            </a:r>
            <a:r>
              <a:rPr lang="pl-PL" dirty="0"/>
              <a:t>za pomocą decyzji wydawanych w wyniku wniesionych środków odwoławczych. Sąd rozpoznaje m.in. zażalenia na: </a:t>
            </a:r>
          </a:p>
          <a:p>
            <a:pPr lvl="1" algn="just"/>
            <a:r>
              <a:rPr lang="pl-PL" dirty="0"/>
              <a:t>postanowienia o odmowie wszczęcia/umorzenie śledztwa lub dochodzenia </a:t>
            </a:r>
          </a:p>
          <a:p>
            <a:pPr lvl="1" algn="just"/>
            <a:r>
              <a:rPr lang="pl-PL" dirty="0"/>
              <a:t>w przedmiocie stosowania nieizolacyjnych środków zapobiegawczych, jeżeli decyzję tę wydał prokurator</a:t>
            </a:r>
          </a:p>
          <a:p>
            <a:pPr lvl="1" algn="just"/>
            <a:r>
              <a:rPr lang="pl-PL" dirty="0"/>
              <a:t>w przedmiocie zabezpieczenia majątkowego </a:t>
            </a:r>
          </a:p>
          <a:p>
            <a:pPr lvl="1" algn="just"/>
            <a:r>
              <a:rPr lang="pl-PL" dirty="0"/>
              <a:t>zatrzymanie osoby podejrzanej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Przeprowadzenie </a:t>
            </a:r>
            <a:r>
              <a:rPr lang="pl-PL" b="1" dirty="0"/>
              <a:t>czynności dowodowych</a:t>
            </a:r>
            <a:r>
              <a:rPr lang="pl-PL" dirty="0"/>
              <a:t> w toku postępowania przygotowawczego</a:t>
            </a:r>
          </a:p>
          <a:p>
            <a:pPr lvl="1" algn="just"/>
            <a:r>
              <a:rPr lang="pl-PL" dirty="0"/>
              <a:t>gdy zachodzi niebezpieczeństwo, że świadka nie będzie można przesłuchać na rozprawie – art. 316 § 3 </a:t>
            </a:r>
          </a:p>
          <a:p>
            <a:pPr lvl="1" algn="just"/>
            <a:r>
              <a:rPr lang="pl-PL" dirty="0"/>
              <a:t>art. 185a – 185c </a:t>
            </a:r>
            <a:r>
              <a:rPr lang="pl-PL" dirty="0">
                <a:sym typeface="Wingdings" pitchFamily="2" charset="2"/>
              </a:rPr>
              <a:t> przesłuchanie pokrzywdzonego i świadka, którzy nie ukończyli 15 lat oraz pokrzywdzonych przestępstwami przeciwko wolności seksualnej i obyczajności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135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Przekształcenie postępowania z fazy </a:t>
            </a:r>
            <a:r>
              <a:rPr lang="pl-PL" i="1" dirty="0"/>
              <a:t>in rem </a:t>
            </a:r>
            <a:r>
              <a:rPr lang="pl-PL" dirty="0"/>
              <a:t>w fazę </a:t>
            </a:r>
            <a:r>
              <a:rPr lang="pl-PL" i="1" dirty="0"/>
              <a:t>in personam </a:t>
            </a:r>
          </a:p>
          <a:p>
            <a:pPr algn="just"/>
            <a:r>
              <a:rPr lang="pl-PL" dirty="0"/>
              <a:t>Postępowanie przygotowawcze od chwili przedstawienia zarzutów zaczyna toczyć się </a:t>
            </a:r>
            <a:r>
              <a:rPr lang="pl-PL" b="1" dirty="0"/>
              <a:t>przeciwko osobie</a:t>
            </a:r>
          </a:p>
          <a:p>
            <a:pPr algn="just"/>
            <a:r>
              <a:rPr lang="pl-PL" dirty="0"/>
              <a:t>Art. 313 § 1 – jeżeli dane istniejące w chwili wszczęcia śledztwa lub zebrane w jego toku </a:t>
            </a:r>
            <a:r>
              <a:rPr lang="pl-PL" b="1" u="sng" dirty="0"/>
              <a:t>uzasadniają dostatecznie podejrzenie, że czyn popełniła określona osoba</a:t>
            </a:r>
            <a:r>
              <a:rPr lang="pl-PL" dirty="0"/>
              <a:t>, sporządza się postanowienie o przedstawieniu zarzutów, ogłasza się je niezwłocznie podejrzanemu i przesłuchuje go, chyba że ogłoszenie postanowienia lub przesłuchanie nie jest możliwe z powodu ukrywania się podejrzanego lub jego nieobecności w kraju. </a:t>
            </a:r>
          </a:p>
          <a:p>
            <a:pPr marL="109728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8788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5000" y="637024"/>
            <a:ext cx="8382000" cy="1069848"/>
          </a:xfrm>
        </p:spPr>
        <p:txBody>
          <a:bodyPr>
            <a:normAutofit fontScale="90000"/>
          </a:bodyPr>
          <a:lstStyle/>
          <a:p>
            <a:r>
              <a:rPr lang="pl-PL" dirty="0"/>
              <a:t>Przedstawienie zarzutów w śledztwie i dochodzeniu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905000" y="1916832"/>
            <a:ext cx="4041648" cy="457200"/>
          </a:xfrm>
        </p:spPr>
        <p:txBody>
          <a:bodyPr/>
          <a:lstStyle/>
          <a:p>
            <a:pPr algn="ctr"/>
            <a:r>
              <a:rPr lang="pl-PL" dirty="0"/>
              <a:t>Śledztwo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3"/>
          </p:nvPr>
        </p:nvSpPr>
        <p:spPr>
          <a:xfrm>
            <a:off x="6242305" y="1916832"/>
            <a:ext cx="4041775" cy="457200"/>
          </a:xfrm>
        </p:spPr>
        <p:txBody>
          <a:bodyPr/>
          <a:lstStyle/>
          <a:p>
            <a:pPr algn="ctr"/>
            <a:r>
              <a:rPr lang="pl-PL" dirty="0"/>
              <a:t>Dochodzenie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Zasada </a:t>
            </a:r>
            <a:r>
              <a:rPr lang="pl-PL" dirty="0">
                <a:sym typeface="Wingdings" panose="05000000000000000000" pitchFamily="2" charset="2"/>
              </a:rPr>
              <a:t> wydaje się postanowienie o przedstawieniu zarzutów (art. 313 </a:t>
            </a:r>
            <a:r>
              <a:rPr lang="pl-PL" dirty="0"/>
              <a:t>§ 1) </a:t>
            </a:r>
          </a:p>
          <a:p>
            <a:pPr algn="just"/>
            <a:r>
              <a:rPr lang="pl-PL" dirty="0"/>
              <a:t>Wyjątek </a:t>
            </a:r>
            <a:r>
              <a:rPr lang="pl-PL" dirty="0">
                <a:sym typeface="Wingdings" panose="05000000000000000000" pitchFamily="2" charset="2"/>
              </a:rPr>
              <a:t> przesłuchanie osoby podejrzanej w charakterze podejrzanego bez uprzedniego wydania postanowienia (art. 308 </a:t>
            </a:r>
            <a:r>
              <a:rPr lang="pl-PL" dirty="0"/>
              <a:t>§ 2)</a:t>
            </a:r>
            <a:endParaRPr lang="pl-PL" dirty="0">
              <a:sym typeface="Wingdings" panose="05000000000000000000" pitchFamily="2" charset="2"/>
            </a:endParaRPr>
          </a:p>
          <a:p>
            <a:pPr lvl="1" algn="just"/>
            <a:r>
              <a:rPr lang="pl-PL" dirty="0"/>
              <a:t>Trzeba wydać „po fakcie” postanowienie o przedstawieniu zarzutów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Zasada </a:t>
            </a:r>
            <a:r>
              <a:rPr lang="pl-PL" dirty="0">
                <a:sym typeface="Wingdings" panose="05000000000000000000" pitchFamily="2" charset="2"/>
              </a:rPr>
              <a:t> przesłuchanie osoby podejrzanej w charakterze podejrzanego (art. 325g </a:t>
            </a:r>
            <a:r>
              <a:rPr lang="pl-PL" dirty="0"/>
              <a:t>§ 1 i 2) nie trzeba wydawać postanowienia </a:t>
            </a:r>
          </a:p>
          <a:p>
            <a:pPr algn="just"/>
            <a:r>
              <a:rPr lang="pl-PL" dirty="0"/>
              <a:t>Wyjątek </a:t>
            </a:r>
            <a:r>
              <a:rPr lang="pl-PL" dirty="0">
                <a:sym typeface="Wingdings" panose="05000000000000000000" pitchFamily="2" charset="2"/>
              </a:rPr>
              <a:t> jeżeli podejrzany jest tymczasowo aresztowany, konieczne jest wydanie postanowienia o przedstawieniu zarzutów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687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B4D5CD-BD74-C23F-99AF-A8826894E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Obecność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95AE08-BBCA-2971-4F08-0FD60B1A0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Uczestnictwo w zajęciach jest </a:t>
            </a:r>
            <a:r>
              <a:rPr lang="pl-PL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obowiązkowe</a:t>
            </a:r>
            <a:r>
              <a:rPr lang="pl-PL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W semestrze dopuszczalna jest jedna nieusprawiedliwiona nieobecność. Każda nieobecność (poza jedną dopuszczalną), bez względu na przyczynę, musi być zaliczona na konsultacjach poprzez ustną odpowiedź na pytania zadane przez prowadzącego z materii poruszanej na zajęciach, na których student był nieobecny. Nieobecność należy zaliczyć możliwie szybko, najpóźniej przed rozpoczęciem sesji egzaminacyjnej. Niezaliczenie nieobecności skutkuje obniżeniem oceny końcowej o 0,5 stopnia.</a:t>
            </a:r>
            <a:endParaRPr lang="pl-PL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4824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uzasadnieniu postanowienia o przedstawieniu zarzutów należy wskazać jakie fakty i dowody zostały przyjęte za podstawę zarzutów. </a:t>
            </a:r>
          </a:p>
          <a:p>
            <a:pPr algn="just"/>
            <a:r>
              <a:rPr lang="pl-PL" dirty="0"/>
              <a:t>Uzasadnienie nie może być ogólnikowe. Tylko znajomość faktów i dowodów, które – zdaniem organów procesowych – są wystarczające dla skierowania postępowania przeciwko konkretnej osobie pozwala jej na podjęcie realnej i efektywnej obrony. </a:t>
            </a:r>
          </a:p>
          <a:p>
            <a:pPr algn="just"/>
            <a:r>
              <a:rPr lang="pl-PL" dirty="0"/>
              <a:t>Przejaw jawności wewnętrznej postępowania przygotowawczego. </a:t>
            </a:r>
          </a:p>
          <a:p>
            <a:pPr algn="just"/>
            <a:r>
              <a:rPr lang="pl-PL" dirty="0"/>
              <a:t>Od chwili przedstawienia zarzutów określona osoba staje się stroną postępowania przygotowawczego, z czym wiąże się szereg korzyści, ale również ciężarów procesowych. </a:t>
            </a:r>
          </a:p>
          <a:p>
            <a:pPr algn="just"/>
            <a:r>
              <a:rPr lang="pl-PL" dirty="0"/>
              <a:t>Najważniejsze - formalnie od chwili przedstawienia zarzutów podejrzanemu przysługuje </a:t>
            </a:r>
            <a:r>
              <a:rPr lang="pl-PL" b="1" dirty="0"/>
              <a:t>prawo do obrony</a:t>
            </a:r>
          </a:p>
        </p:txBody>
      </p:sp>
    </p:spTree>
    <p:extLst>
      <p:ext uri="{BB962C8B-B14F-4D97-AF65-F5344CB8AC3E}">
        <p14:creationId xmlns:p14="http://schemas.microsoft.com/office/powerpoint/2010/main" val="1902195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20107" y="181896"/>
            <a:ext cx="8911687" cy="1280890"/>
          </a:xfrm>
        </p:spPr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5543" y="1317172"/>
            <a:ext cx="10226251" cy="53589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000" dirty="0"/>
              <a:t>Czynność przedstawienia zarzutów składa się z 4 etapów: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/>
              <a:t>Sporządzenia postanowienia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/>
              <a:t>Ogłoszenia go podejrzanemu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/>
              <a:t>Pouczenia go o prawach i obowiązkach – art. 300 </a:t>
            </a:r>
            <a:r>
              <a:rPr lang="pl-PL" sz="2000" dirty="0"/>
              <a:t>§ 1 i 313 § 3</a:t>
            </a:r>
          </a:p>
          <a:p>
            <a:pPr marL="1191006" lvl="2" indent="-514350" algn="just"/>
            <a:r>
              <a:rPr lang="pl-PL" sz="1600" dirty="0">
                <a:solidFill>
                  <a:schemeClr val="accent3"/>
                </a:solidFill>
              </a:rPr>
              <a:t>Art. 313 § 2 – prawo do żądania ustnego uzasadnienia stawianych zarzutów oraz prawo do otrzymania pisemnego uzasadnienia zarzutów w ciągu 14 dni od dnia zgłoszenia takiego żądania</a:t>
            </a:r>
          </a:p>
          <a:p>
            <a:pPr marL="1657350" lvl="4" indent="-514350" algn="just"/>
            <a:r>
              <a:rPr lang="pl-PL" sz="1400" dirty="0"/>
              <a:t>Ustnego podania podstaw zarzutów można żądać do momentu zaznajomienia się z materiałami postępowania przygotowawczego – art. 321 </a:t>
            </a:r>
            <a:endParaRPr lang="pl-PL" sz="1400" dirty="0">
              <a:solidFill>
                <a:schemeClr val="accent3"/>
              </a:solidFill>
            </a:endParaRPr>
          </a:p>
          <a:p>
            <a:pPr marL="925830" lvl="1" indent="-514350" algn="just">
              <a:buFont typeface="+mj-lt"/>
              <a:buAutoNum type="arabicPeriod"/>
            </a:pPr>
            <a:r>
              <a:rPr lang="pl-PL" sz="1800" dirty="0"/>
              <a:t>Przesłuchania go </a:t>
            </a:r>
          </a:p>
          <a:p>
            <a:pPr marL="1019556" lvl="2" indent="-342900" algn="just"/>
            <a:r>
              <a:rPr lang="pl-PL" sz="1600" dirty="0">
                <a:solidFill>
                  <a:schemeClr val="accent3"/>
                </a:solidFill>
              </a:rPr>
              <a:t>Podejrzany może skorzystać z prawa do odmowy składania wyjaśnień. Przesłuchanie może ograniczyć się jedynie np. do jego oświadczenia co do zrozumienia przedstawionych mu zarzutów i powołania się na prawo do nieskładania wyjaśnień. Może też oświadczyć, że złoży wyjaśnienia, ale jedynie w obecności swojego obrońcy. </a:t>
            </a:r>
          </a:p>
          <a:p>
            <a:pPr marL="411480" lvl="1" indent="0" algn="just">
              <a:buNone/>
            </a:pPr>
            <a:endParaRPr lang="pl-PL" sz="1800" dirty="0"/>
          </a:p>
          <a:p>
            <a:pPr marL="118872" indent="0" algn="just">
              <a:buNone/>
            </a:pPr>
            <a:r>
              <a:rPr lang="pl-PL" sz="2000" dirty="0"/>
              <a:t>Wszystkie czynności muszą następować bezpośrednio po sobie, we wskazanej kolejności </a:t>
            </a:r>
          </a:p>
          <a:p>
            <a:pPr algn="just"/>
            <a:r>
              <a:rPr lang="pl-PL" sz="2000" dirty="0"/>
              <a:t>W sytuacji wskazanej w art. 308 § 2 treść zarzutu wpisuje się do protokołu przesłuchania </a:t>
            </a:r>
          </a:p>
        </p:txBody>
      </p:sp>
    </p:spTree>
    <p:extLst>
      <p:ext uri="{BB962C8B-B14F-4D97-AF65-F5344CB8AC3E}">
        <p14:creationId xmlns:p14="http://schemas.microsoft.com/office/powerpoint/2010/main" val="1577104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l-PL" dirty="0"/>
              <a:t>Co powinno zawierać postanowienie o przedstawieniu zarzutów?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Wskazanie podejrzanego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Dokładne określenie zarzucanego mu czynu </a:t>
            </a:r>
          </a:p>
          <a:p>
            <a:pPr marL="916686" lvl="1" indent="-514350" algn="just"/>
            <a:r>
              <a:rPr lang="pl-PL" dirty="0"/>
              <a:t>tj. czasu, miejsca i okoliczności jego popełnienia, i to w taki sposób, aby wykazać, że wypełnia on znamiona określonego przestępstwa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Kwalifikację prawną czynu</a:t>
            </a:r>
          </a:p>
          <a:p>
            <a:pPr marL="624078" indent="-514350" algn="just">
              <a:buFont typeface="+mj-lt"/>
              <a:buAutoNum type="arabicPeriod"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Opis czynu + kwalifikacja prawna = zarzut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Uzasadnienie postanowienia o przedstawieniu zarzutów sporządza się </a:t>
            </a:r>
            <a:r>
              <a:rPr lang="pl-PL" b="1" dirty="0"/>
              <a:t>na żądanie podejrzanego. </a:t>
            </a:r>
            <a:r>
              <a:rPr lang="pl-PL" dirty="0"/>
              <a:t>O tym uprawnieniu należy go pouczyć </a:t>
            </a:r>
          </a:p>
        </p:txBody>
      </p:sp>
    </p:spTree>
    <p:extLst>
      <p:ext uri="{BB962C8B-B14F-4D97-AF65-F5344CB8AC3E}">
        <p14:creationId xmlns:p14="http://schemas.microsoft.com/office/powerpoint/2010/main" val="2636094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D3E6D5-1082-30D5-2D0B-BF6104E0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Art. 313 § 1a k.p.k.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AF3D31-0F53-62D0-8389-52740E00E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i="1" dirty="0"/>
              <a:t>Od ogłoszenia postanowienia i przesłuchania podejrzanego, o których mowa w § 1, można odstąpić, jeżeli nie jest możliwe ich przeprowadzenie ze względu na stan zdrowia podejrzanego albo stan nietrzeźwości lub odurzenia w jakim znajduje się podejrzany, a zachodzi potrzeba niezwłocznego zastosowania środka zapobiegawczego. W takim wypadku należy ogłosić postanowienie o przedstawieniu zarzutów i przesłuchać podejrzanego w terminie 7 dni od ustania okoliczności uniemożliwiającej wykonanie tych czynności.</a:t>
            </a:r>
          </a:p>
        </p:txBody>
      </p:sp>
    </p:spTree>
    <p:extLst>
      <p:ext uri="{BB962C8B-B14F-4D97-AF65-F5344CB8AC3E}">
        <p14:creationId xmlns:p14="http://schemas.microsoft.com/office/powerpoint/2010/main" val="3014713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Postanowienie o przedstawieniu zarzutów – deklaratoryjne czy konstytutywne?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>
          <a:xfrm>
            <a:off x="1846724" y="1980372"/>
            <a:ext cx="3992732" cy="576262"/>
          </a:xfrm>
        </p:spPr>
        <p:txBody>
          <a:bodyPr/>
          <a:lstStyle/>
          <a:p>
            <a:r>
              <a:rPr lang="pl-PL" dirty="0"/>
              <a:t>Uchwała SN z 26.04.2007 r., I KZP 4/07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496563" y="2632006"/>
            <a:ext cx="4342893" cy="33540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Nie można twierdzić, że osobą podejrzaną jest także osoba, wobec której - z naruszeniem tego przepisu - zwleka się z wydaniem postanowienia o przedstawieniu zarzutów, i jest nią aż do czasu wydania tego postanowienia. (…) Można też nie mieć wątpliwości, że osoba podejrzana może być - bez naruszenia prawa - przesłuchana w charakterze świadka, </a:t>
            </a:r>
            <a:r>
              <a:rPr lang="pl-PL" b="1" dirty="0"/>
              <a:t>jednakże tylko do chwili, kiedy stan dowodów obciążających ją osiągnie poziom wskazany w art. 313 § 1 k.p.k. 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>
          <a:xfrm>
            <a:off x="6352546" y="1698171"/>
            <a:ext cx="4130397" cy="728589"/>
          </a:xfrm>
        </p:spPr>
        <p:txBody>
          <a:bodyPr>
            <a:noAutofit/>
          </a:bodyPr>
          <a:lstStyle/>
          <a:p>
            <a:r>
              <a:rPr lang="pl-PL" sz="1600" dirty="0"/>
              <a:t>Postanowienie SN 25.09.2013 r.,</a:t>
            </a:r>
          </a:p>
          <a:p>
            <a:r>
              <a:rPr lang="pl-PL" sz="1600" dirty="0"/>
              <a:t>I KZP 7/13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5092126" cy="42570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Nie ma normatywnych podstaw do przyjęcia, że wszczęcie postępowania przeciwko osobie następuje przed wydaniem postanowienia o przedstawieniu jej zarzutów.</a:t>
            </a:r>
            <a:r>
              <a:rPr lang="pl-PL" dirty="0"/>
              <a:t> (…) W szczególności nie wywołuje takiego skutku samo podjęcie czynności dowodowej nakierowanej na jej ściganie z powodu popełnienia przestępstwa. (…) Utożsamienie wszczęcia postępowania przeciwko osobie z samym faktem dokonania czynności dowodowych zanim przedstawiono jej zarzuty burzyłoby model postępowania karnego. (…) Nie jest zatem dopuszczalne w aktualnie funkcjonującym modelu postępowania karnego relatywne pojmowanie instytucji wszczęcia postępowania przeciwko osobie, w szczególności przez oderwanie od niej warunku przedstawienia zarzutu popełnienia czynu zabronionego.</a:t>
            </a:r>
          </a:p>
        </p:txBody>
      </p:sp>
    </p:spTree>
    <p:extLst>
      <p:ext uri="{BB962C8B-B14F-4D97-AF65-F5344CB8AC3E}">
        <p14:creationId xmlns:p14="http://schemas.microsoft.com/office/powerpoint/2010/main" val="2886028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32656"/>
            <a:ext cx="8229600" cy="1066800"/>
          </a:xfrm>
        </p:spPr>
        <p:txBody>
          <a:bodyPr>
            <a:normAutofit/>
          </a:bodyPr>
          <a:lstStyle/>
          <a:p>
            <a:r>
              <a:rPr lang="pl-PL" dirty="0"/>
              <a:t>Modyfikacja zarzutów – art. 314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9536" y="1340768"/>
            <a:ext cx="8291264" cy="5256584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Jeżeli w toku śledztwa okaże się, że podejrzanemu należy zarzucić: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czyn nieobjęty uprzednio postanowienie o przedstawieniu zarzutów (rozszerzenie lub uzupełnienie zarzutów);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czyn w zmienionej w istotny sposób postaci;</a:t>
            </a:r>
          </a:p>
          <a:p>
            <a:pPr marL="916686" lvl="1" indent="-514350" algn="just"/>
            <a:r>
              <a:rPr lang="pl-PL" dirty="0"/>
              <a:t>takie zmiany, które wiążą się z istotą czynu, przedmiotem ochrony, przedmiotem zamachu, rodzajem czynności wykonawczej, a także datą, czasem i miejscem przestępstwa, rodzajem i rozmiarem szkody czy osobą pokrzywdzonego, mając wpływ na odpowiedzialność karną podejrzanego</a:t>
            </a:r>
          </a:p>
          <a:p>
            <a:pPr marL="109728" indent="0" algn="just">
              <a:buNone/>
            </a:pPr>
            <a:r>
              <a:rPr lang="pl-PL" dirty="0"/>
              <a:t>lub też, że: </a:t>
            </a:r>
          </a:p>
          <a:p>
            <a:pPr marL="624078" indent="-514350" algn="just">
              <a:buFont typeface="+mj-lt"/>
              <a:buAutoNum type="arabicPeriod" startAt="3"/>
            </a:pPr>
            <a:r>
              <a:rPr lang="pl-PL" dirty="0"/>
              <a:t>czyn należy zakwalifikować z surowszego przepisu </a:t>
            </a:r>
          </a:p>
          <a:p>
            <a:pPr marL="109728" indent="0" algn="just">
              <a:buNone/>
            </a:pPr>
            <a:r>
              <a:rPr lang="pl-PL" dirty="0"/>
              <a:t>wydaje się niezwłocznie nowe postanowienie, ogłasza się je podejrzanemu i przesłuchuje go. 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Podejrzany może żądać podania ustnie podstaw zarzutów oraz żądać sporządzenia pisemnego uzasadnienia w terminie 14 dni, o czym należy go pouczyć </a:t>
            </a:r>
          </a:p>
        </p:txBody>
      </p:sp>
    </p:spTree>
    <p:extLst>
      <p:ext uri="{BB962C8B-B14F-4D97-AF65-F5344CB8AC3E}">
        <p14:creationId xmlns:p14="http://schemas.microsoft.com/office/powerpoint/2010/main" val="656673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6E30B-C266-4460-A9BE-075839EA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9DB5C7-8087-42E1-89F1-A977FB3F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25433"/>
            <a:ext cx="10353762" cy="497331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10 stycznia 2023 r. do Prokuratury Rejonowej dla Wrocławia – Fabrycznej wpłynęło zawiadomienie Mariusza J. o popełnieniu przestępstwa z art. 306a </a:t>
            </a:r>
            <a:r>
              <a:rPr lang="pl-PL" dirty="0">
                <a:effectLst/>
              </a:rPr>
              <a:t>§ 1 k.k., polegającego na tzw. cofnięciu licznika w samochodzie osobowym przez jego sąsiada – Grzegorza N. Mariusz J. wskazał w nim, że więcej informacji na ten temat ma inny sąsiad, Bogdan G., którego Grzegorz miał pytać o mechaników, którzy mogliby się zająć jego licznikiem. Prokurator po analizie pisemnego zawiadomienia polecił Policji przesłuchać w charakterze świadka zawiadamiającego Mariusza J. w celu doprecyzowania informacji zawartych w zawiadomieniu pisemnym, a także przesłuchać w charakterze świadka Bogdana G.  Prokurator polecił następnie wydać postanowienie o wszczęciu dochodzenia w sprawie. Po wykonaniu czynności, 12 lutego 2019 r. funkcjonariusz Policji wydał postanowienie o wszczęciu dochodzenia .</a:t>
            </a:r>
          </a:p>
          <a:p>
            <a:pPr algn="just"/>
            <a:r>
              <a:rPr lang="pl-PL" b="1" i="1" dirty="0">
                <a:effectLst/>
              </a:rPr>
              <a:t>W jakim trybie prowadzone były czynności w opisanym stanie faktycznym? W jakiej formie powinno być prowadzone postępowanie przygotowawcze? Oceń prawidłowość postępowania organów procesowych. </a:t>
            </a:r>
          </a:p>
          <a:p>
            <a:pPr algn="just"/>
            <a:endParaRPr lang="pl-PL" dirty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53967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D3814-EC75-8BDE-C217-AA422B27E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Kazus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B4029-D7F1-AE7B-0026-6D78FF3B2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Prokuratura Rejonowa dla Wrocławia-Stare Miasto otrzymała zawiadomienie o możliwości popełnienia przestępstwa z art. </a:t>
            </a:r>
          </a:p>
        </p:txBody>
      </p:sp>
    </p:spTree>
    <p:extLst>
      <p:ext uri="{BB962C8B-B14F-4D97-AF65-F5344CB8AC3E}">
        <p14:creationId xmlns:p14="http://schemas.microsoft.com/office/powerpoint/2010/main" val="145755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6BDA3-DB4B-75F0-8CD3-3C7EC31DC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Środki przymusu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ACE4D08-B674-12B3-768D-1120C96B2D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00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A29A32-E805-CCC1-F18B-AF9511C3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095F0B-6769-11DE-D058-9CAF92732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Prokuratura Rejonowa dla Wrocławia-Krzyki Wschód prowadziła śledztwo w sprawie czynu z art. 148 </a:t>
            </a:r>
            <a:r>
              <a:rPr lang="pl-PL" sz="1800" dirty="0"/>
              <a:t>§ 1 k.k. </a:t>
            </a:r>
            <a:r>
              <a:rPr lang="pl-PL" dirty="0"/>
              <a:t>Po zatrzymaniu podejrzanego w dniu 02.02.2023 r. o godz. 10:15 prokurator – ze względu na konieczność dokonania istotnych czynności śledztwa – skierował w dniu 04.02.2023 r. o godz. 14:00 wniosek o zastosowanie tymczasowego aresztowania do Sądu Okręgowego we Wrocławiu. 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Oceń prawidłowość </a:t>
            </a:r>
            <a:r>
              <a:rPr lang="pl-PL" b="1"/>
              <a:t>postępowania prokuratora.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0806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75074-B253-47F6-B68C-ED2226E4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D43018-394F-45A4-BDDA-795240C43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74688"/>
            <a:ext cx="10353762" cy="50857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>
              <a:effectLst/>
            </a:endParaRPr>
          </a:p>
          <a:p>
            <a:pPr algn="just"/>
            <a:r>
              <a:rPr lang="pl-PL" sz="2400" dirty="0">
                <a:effectLst/>
              </a:rPr>
              <a:t>Postanowieniem z dnia 10 stycznia 2023 r. Sąd Rejonowy dla Wrocławia – Krzyków wydał postanowienie o zastosowaniu tymczasowego aresztowania wobec Marcina S. na okres 3 miesięcy. Prokurator postanowieniem z dnia 20 lutego 2023 r. zmienił postanowienie Sądu i zastosował wobec podejrzanego poręczenie majątkowe, uznając że na obecnym etapie postępowania jest to środek wystarczający dla zabezpieczenia prawidłowego toku procesu.</a:t>
            </a:r>
          </a:p>
          <a:p>
            <a:pPr algn="just"/>
            <a:r>
              <a:rPr lang="pl-PL" sz="2400" b="1" i="1" dirty="0">
                <a:effectLst/>
              </a:rPr>
              <a:t>Czy prokurator mógł podjąć taką decyzję? </a:t>
            </a:r>
            <a:endParaRPr lang="pl-PL" sz="2400" i="1" dirty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80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3F791-15AC-4698-BB0F-21ECED4E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7A0902-2ED8-47CF-986B-979830224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Zob. art. 253 § 2 k.p.k. i 256 k.p.k.</a:t>
            </a:r>
          </a:p>
        </p:txBody>
      </p:sp>
    </p:spTree>
    <p:extLst>
      <p:ext uri="{BB962C8B-B14F-4D97-AF65-F5344CB8AC3E}">
        <p14:creationId xmlns:p14="http://schemas.microsoft.com/office/powerpoint/2010/main" val="3307959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36DF79-DBAA-4CB6-B5EB-69257DB47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C8B3F8-D225-4DBC-BA3F-477110DAB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114" y="1796143"/>
            <a:ext cx="9991498" cy="4115079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Prokurator złożył wniosek do Sądu Rejonowego dla </a:t>
            </a:r>
            <a:r>
              <a:rPr lang="pl-PL" sz="2200" dirty="0" err="1"/>
              <a:t>Wrocława</a:t>
            </a:r>
            <a:r>
              <a:rPr lang="pl-PL" sz="2200" dirty="0"/>
              <a:t> – Śródmieścia o zastosowanie tymczasowego aresztowania wobec Grzegorza Z., podejrzanego o dokonanie zaboru w celu przywłaszczenia telefonu komórkowego marki Samsung o wartości 850 zł na szkodę Daniela S. po uprzednim użyciu przemocy polegającej na wyrwaniu pokrzywdzonemu telefonu z ręki, tj. o czyn z art. 280 § 1 k.k. Prokurator powołał się na grożącą podejrzanemu surową karę, wskazując że czyn ten zagrożony jest karą 12 lat pozbawienia wolności, co uzasadnia domniemanie, że podejrzany może uciec lub ukryć się w celu uniknięcia odpowiedzialności karnej.</a:t>
            </a:r>
          </a:p>
          <a:p>
            <a:r>
              <a:rPr lang="pl-PL" b="1" dirty="0"/>
              <a:t>Oceń argumentację prokuratora. </a:t>
            </a:r>
          </a:p>
        </p:txBody>
      </p:sp>
    </p:spTree>
    <p:extLst>
      <p:ext uri="{BB962C8B-B14F-4D97-AF65-F5344CB8AC3E}">
        <p14:creationId xmlns:p14="http://schemas.microsoft.com/office/powerpoint/2010/main" val="372097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598ECA-17D1-4A50-8D85-52514CDF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F78CDE-2AD5-412F-986A-439E534A6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Uchwała Sądu Najwyższego 7 sędziów z dnia 27 stycznia 2011 r. </a:t>
            </a:r>
            <a:r>
              <a:rPr lang="pl-PL" b="1" dirty="0"/>
              <a:t>I KZP 23/10</a:t>
            </a:r>
          </a:p>
          <a:p>
            <a:pPr marL="0" indent="0" algn="just">
              <a:buNone/>
            </a:pPr>
            <a:r>
              <a:rPr lang="pl-PL" i="1" dirty="0"/>
              <a:t>Orzekając, na etapie postępowania przygotowawczego, w przedmiocie zastosowania albo przedłużenia stosowania tymczasowego aresztowania, sąd jest zobowiązany do oceny trafności przyjętej przez oskarżyciela publicznego kwalifikacji prawnej czynu zarzucanego podejrzanemu. Ocena ta powinna być dokonywana w kontekście ustawowych przesłanek tymczasowego aresztowania.</a:t>
            </a:r>
          </a:p>
        </p:txBody>
      </p:sp>
    </p:spTree>
    <p:extLst>
      <p:ext uri="{BB962C8B-B14F-4D97-AF65-F5344CB8AC3E}">
        <p14:creationId xmlns:p14="http://schemas.microsoft.com/office/powerpoint/2010/main" val="934345112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</TotalTime>
  <Words>3537</Words>
  <Application>Microsoft Office PowerPoint</Application>
  <PresentationFormat>Panoramiczny</PresentationFormat>
  <Paragraphs>219</Paragraphs>
  <Slides>37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4" baseType="lpstr">
      <vt:lpstr>Arial</vt:lpstr>
      <vt:lpstr>Calibri</vt:lpstr>
      <vt:lpstr>Century Gothic</vt:lpstr>
      <vt:lpstr>Times New Roman</vt:lpstr>
      <vt:lpstr>Wingdings</vt:lpstr>
      <vt:lpstr>Wingdings 3</vt:lpstr>
      <vt:lpstr>Smuga</vt:lpstr>
      <vt:lpstr>Środki przymusu procesowego. Wszczęcie postępowania przygotowawczego</vt:lpstr>
      <vt:lpstr>Kolokwium</vt:lpstr>
      <vt:lpstr>Obecność</vt:lpstr>
      <vt:lpstr>Środki przymusu</vt:lpstr>
      <vt:lpstr>Kazus</vt:lpstr>
      <vt:lpstr>KAZUS NR 1</vt:lpstr>
      <vt:lpstr>Kazus nr 1</vt:lpstr>
      <vt:lpstr>Kazus nr 2</vt:lpstr>
      <vt:lpstr>Kazus nr 2</vt:lpstr>
      <vt:lpstr>KAZUS NR 3</vt:lpstr>
      <vt:lpstr>Kazus nr 3</vt:lpstr>
      <vt:lpstr>KAZUS NR 4</vt:lpstr>
      <vt:lpstr>KAZUS NR 5</vt:lpstr>
      <vt:lpstr>Kazus nr 5</vt:lpstr>
      <vt:lpstr>Wszczęcie postępowania przygotowawczego</vt:lpstr>
      <vt:lpstr>Przypomnienie wiadomości z zakresu wszczęcia postępowania przygotowawczego</vt:lpstr>
      <vt:lpstr>Kazus nr 1</vt:lpstr>
      <vt:lpstr>Kazus nr 2</vt:lpstr>
      <vt:lpstr>Kazus nr 4</vt:lpstr>
      <vt:lpstr>Formy postępowania przygotowawczego</vt:lpstr>
      <vt:lpstr>Rodzaj sprawy a forma postępowania przygotowawczego </vt:lpstr>
      <vt:lpstr>Organy prowadzące śledztwo i dochodzenie</vt:lpstr>
      <vt:lpstr>Organy prowadzące śledztwo i dochodzenie z art. 312</vt:lpstr>
      <vt:lpstr>Czas trwania</vt:lpstr>
      <vt:lpstr>Czas trwania</vt:lpstr>
      <vt:lpstr>Uproszczenia proceduralne w dochodzeniu (redukcja formalizmu dochodzenia)</vt:lpstr>
      <vt:lpstr>Czynności sądu w postępowaniu przygotowawczym </vt:lpstr>
      <vt:lpstr>Przedstawienie zarzutów </vt:lpstr>
      <vt:lpstr>Przedstawienie zarzutów w śledztwie i dochodzeniu</vt:lpstr>
      <vt:lpstr>Przedstawienie zarzutów </vt:lpstr>
      <vt:lpstr>Przedstawienie zarzutów </vt:lpstr>
      <vt:lpstr>Przedstawienie zarzutów</vt:lpstr>
      <vt:lpstr>Art. 313 § 1a k.p.k. </vt:lpstr>
      <vt:lpstr>Postanowienie o przedstawieniu zarzutów – deklaratoryjne czy konstytutywne?</vt:lpstr>
      <vt:lpstr>Modyfikacja zarzutów – art. 314</vt:lpstr>
      <vt:lpstr>KAZUS NR 1</vt:lpstr>
      <vt:lpstr>Kazus nr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KAZUS NR 1</dc:title>
  <dc:creator>Karol Jarząbek</dc:creator>
  <cp:lastModifiedBy>Karol Jarząbek</cp:lastModifiedBy>
  <cp:revision>6</cp:revision>
  <dcterms:created xsi:type="dcterms:W3CDTF">2024-04-08T10:05:17Z</dcterms:created>
  <dcterms:modified xsi:type="dcterms:W3CDTF">2024-11-24T09:52:01Z</dcterms:modified>
</cp:coreProperties>
</file>