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0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A9DE6E5-7F4F-4661-8CDF-0480A4ED703D}" type="datetimeFigureOut">
              <a:rPr lang="pl-PL" smtClean="0"/>
              <a:t>2019-03-01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ostokąt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Łącznik prost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Łącznik prosty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76BB753-1B66-4177-A9A3-B8C86405EE75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E6E5-7F4F-4661-8CDF-0480A4ED703D}" type="datetimeFigureOut">
              <a:rPr lang="pl-PL" smtClean="0"/>
              <a:t>2019-03-01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BB753-1B66-4177-A9A3-B8C86405EE7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E6E5-7F4F-4661-8CDF-0480A4ED703D}" type="datetimeFigureOut">
              <a:rPr lang="pl-PL" smtClean="0"/>
              <a:t>2019-03-01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BB753-1B66-4177-A9A3-B8C86405EE7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A9DE6E5-7F4F-4661-8CDF-0480A4ED703D}" type="datetimeFigureOut">
              <a:rPr lang="pl-PL" smtClean="0"/>
              <a:t>2019-03-01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76BB753-1B66-4177-A9A3-B8C86405EE75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A9DE6E5-7F4F-4661-8CDF-0480A4ED703D}" type="datetimeFigureOut">
              <a:rPr lang="pl-PL" smtClean="0"/>
              <a:t>2019-03-01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9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Łącznik prost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Łącznik prost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Łącznik prosty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76BB753-1B66-4177-A9A3-B8C86405EE75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E6E5-7F4F-4661-8CDF-0480A4ED703D}" type="datetimeFigureOut">
              <a:rPr lang="pl-PL" smtClean="0"/>
              <a:t>2019-03-01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BB753-1B66-4177-A9A3-B8C86405EE75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E6E5-7F4F-4661-8CDF-0480A4ED703D}" type="datetimeFigureOut">
              <a:rPr lang="pl-PL" smtClean="0"/>
              <a:t>2019-03-01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BB753-1B66-4177-A9A3-B8C86405EE75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A9DE6E5-7F4F-4661-8CDF-0480A4ED703D}" type="datetimeFigureOut">
              <a:rPr lang="pl-PL" smtClean="0"/>
              <a:t>2019-03-01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6BB753-1B66-4177-A9A3-B8C86405EE75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E6E5-7F4F-4661-8CDF-0480A4ED703D}" type="datetimeFigureOut">
              <a:rPr lang="pl-PL" smtClean="0"/>
              <a:t>2019-03-01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BB753-1B66-4177-A9A3-B8C86405EE7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A9DE6E5-7F4F-4661-8CDF-0480A4ED703D}" type="datetimeFigureOut">
              <a:rPr lang="pl-PL" smtClean="0"/>
              <a:t>2019-03-01</a:t>
            </a:fld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76BB753-1B66-4177-A9A3-B8C86405EE75}" type="slidenum">
              <a:rPr lang="pl-PL" smtClean="0"/>
              <a:t>‹#›</a:t>
            </a:fld>
            <a:endParaRPr lang="pl-PL"/>
          </a:p>
        </p:txBody>
      </p:sp>
      <p:sp>
        <p:nvSpPr>
          <p:cNvPr id="23" name="Symbol zastępczy stop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Łącznik prost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A9DE6E5-7F4F-4661-8CDF-0480A4ED703D}" type="datetimeFigureOut">
              <a:rPr lang="pl-PL" smtClean="0"/>
              <a:t>2019-03-01</a:t>
            </a:fld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6BB753-1B66-4177-A9A3-B8C86405EE75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A9DE6E5-7F4F-4661-8CDF-0480A4ED703D}" type="datetimeFigureOut">
              <a:rPr lang="pl-PL" smtClean="0"/>
              <a:t>2019-03-01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76BB753-1B66-4177-A9A3-B8C86405EE75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an.akimenkow@uwr.edu.p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UW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1"/>
            <a:ext cx="3024336" cy="965052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1043608" y="1628800"/>
            <a:ext cx="6912768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>
                <a:latin typeface="Arial Narrow" pitchFamily="34" charset="0"/>
              </a:rPr>
              <a:t>Prawo handlowe – ćwiczenia</a:t>
            </a:r>
            <a:endParaRPr lang="pl-PL" sz="2800" dirty="0">
              <a:latin typeface="Arial Narrow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2000" dirty="0">
                <a:latin typeface="Arial Narrow" pitchFamily="34" charset="0"/>
              </a:rPr>
              <a:t>Rok Akademicki 2018 / 2019 semestr letni</a:t>
            </a:r>
          </a:p>
          <a:p>
            <a:r>
              <a:rPr lang="pl-PL" sz="2000" dirty="0">
                <a:latin typeface="Arial Narrow" pitchFamily="34" charset="0"/>
              </a:rPr>
              <a:t>Studia Niestacjonarne Zaoczne Jednolite </a:t>
            </a:r>
            <a:r>
              <a:rPr lang="pl-PL" sz="2000" dirty="0" smtClean="0">
                <a:latin typeface="Arial Narrow" pitchFamily="34" charset="0"/>
              </a:rPr>
              <a:t>Magisterskie</a:t>
            </a:r>
          </a:p>
          <a:p>
            <a:endParaRPr lang="pl-PL" dirty="0">
              <a:latin typeface="Arial Narrow" pitchFamily="34" charset="0"/>
            </a:endParaRPr>
          </a:p>
          <a:p>
            <a:pPr>
              <a:lnSpc>
                <a:spcPct val="150000"/>
              </a:lnSpc>
            </a:pPr>
            <a:r>
              <a:rPr lang="pl-PL" b="1" dirty="0">
                <a:latin typeface="Arial Narrow" pitchFamily="34" charset="0"/>
              </a:rPr>
              <a:t>Mgr Jan Akimenkow</a:t>
            </a:r>
            <a:endParaRPr lang="pl-PL" dirty="0">
              <a:latin typeface="Arial Narrow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2000" dirty="0">
                <a:latin typeface="Arial Narrow" pitchFamily="34" charset="0"/>
              </a:rPr>
              <a:t>Zakład Prawa Gospodarczego i Handlowego </a:t>
            </a:r>
          </a:p>
          <a:p>
            <a:r>
              <a:rPr lang="pl-PL" sz="2000" dirty="0">
                <a:latin typeface="Arial Narrow" pitchFamily="34" charset="0"/>
              </a:rPr>
              <a:t>Instytut Prawa Cywilnego WPAiE UWr </a:t>
            </a:r>
            <a:endParaRPr lang="pl-PL" sz="2000" dirty="0" smtClean="0">
              <a:latin typeface="Arial Narrow" pitchFamily="34" charset="0"/>
            </a:endParaRPr>
          </a:p>
          <a:p>
            <a:r>
              <a:rPr lang="pl-PL" sz="2000" dirty="0" err="1" smtClean="0">
                <a:latin typeface="Arial Narrow" pitchFamily="34" charset="0"/>
                <a:hlinkClick r:id="rId3"/>
              </a:rPr>
              <a:t>jan.akimenkow@uwr.edu.pl</a:t>
            </a:r>
            <a:r>
              <a:rPr lang="pl-PL" sz="2000" dirty="0" smtClean="0">
                <a:latin typeface="Arial Narrow" pitchFamily="34" charset="0"/>
              </a:rPr>
              <a:t> </a:t>
            </a:r>
            <a:endParaRPr lang="pl-PL" sz="2000" dirty="0">
              <a:latin typeface="Arial Narrow" pitchFamily="34" charset="0"/>
            </a:endParaRP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UW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1"/>
            <a:ext cx="3024336" cy="965052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395536" y="1484784"/>
            <a:ext cx="8136904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b="1" dirty="0" smtClean="0">
                <a:latin typeface="Arial Narrow" pitchFamily="34" charset="0"/>
              </a:rPr>
              <a:t>Konsultacje:</a:t>
            </a:r>
          </a:p>
          <a:p>
            <a:pPr>
              <a:lnSpc>
                <a:spcPct val="150000"/>
              </a:lnSpc>
            </a:pPr>
            <a:r>
              <a:rPr lang="pl-PL" sz="2000" dirty="0" smtClean="0">
                <a:latin typeface="Arial Narrow" pitchFamily="34" charset="0"/>
              </a:rPr>
              <a:t>Pokój 110 C (łącznik) wg. poniższego harmonogramu:</a:t>
            </a:r>
          </a:p>
          <a:p>
            <a:r>
              <a:rPr lang="pl-PL" sz="2000" dirty="0" smtClean="0">
                <a:latin typeface="Arial Narrow" pitchFamily="34" charset="0"/>
              </a:rPr>
              <a:t> 2.03,10:00-12:00</a:t>
            </a:r>
            <a:r>
              <a:rPr lang="pl-PL" sz="2000" dirty="0">
                <a:latin typeface="Arial Narrow" pitchFamily="34" charset="0"/>
              </a:rPr>
              <a:t> </a:t>
            </a:r>
            <a:endParaRPr lang="pl-PL" sz="2000" dirty="0" smtClean="0">
              <a:latin typeface="Arial Narrow" pitchFamily="34" charset="0"/>
            </a:endParaRPr>
          </a:p>
          <a:p>
            <a:r>
              <a:rPr lang="pl-PL" sz="2000" dirty="0" smtClean="0">
                <a:latin typeface="Arial Narrow" pitchFamily="34" charset="0"/>
              </a:rPr>
              <a:t> 7.04</a:t>
            </a:r>
            <a:r>
              <a:rPr lang="pl-PL" sz="2000" dirty="0">
                <a:latin typeface="Arial Narrow" pitchFamily="34" charset="0"/>
              </a:rPr>
              <a:t>, </a:t>
            </a:r>
            <a:r>
              <a:rPr lang="pl-PL" sz="2000" dirty="0" smtClean="0">
                <a:latin typeface="Arial Narrow" pitchFamily="34" charset="0"/>
              </a:rPr>
              <a:t>9:00-11:00</a:t>
            </a:r>
          </a:p>
          <a:p>
            <a:r>
              <a:rPr lang="pl-PL" sz="2000" dirty="0">
                <a:latin typeface="Arial Narrow" pitchFamily="34" charset="0"/>
              </a:rPr>
              <a:t> 28.04, </a:t>
            </a:r>
            <a:r>
              <a:rPr lang="pl-PL" sz="2000" dirty="0" smtClean="0">
                <a:latin typeface="Arial Narrow" pitchFamily="34" charset="0"/>
              </a:rPr>
              <a:t>14:00-16:00</a:t>
            </a:r>
          </a:p>
          <a:p>
            <a:r>
              <a:rPr lang="pl-PL" sz="2000" dirty="0">
                <a:latin typeface="Arial Narrow" pitchFamily="34" charset="0"/>
              </a:rPr>
              <a:t> </a:t>
            </a:r>
            <a:r>
              <a:rPr lang="pl-PL" sz="2000" dirty="0" smtClean="0">
                <a:latin typeface="Arial Narrow" pitchFamily="34" charset="0"/>
              </a:rPr>
              <a:t>26.05</a:t>
            </a:r>
            <a:r>
              <a:rPr lang="pl-PL" sz="2000" dirty="0">
                <a:latin typeface="Arial Narrow" pitchFamily="34" charset="0"/>
              </a:rPr>
              <a:t>, </a:t>
            </a:r>
            <a:r>
              <a:rPr lang="pl-PL" sz="2000" dirty="0" smtClean="0">
                <a:latin typeface="Arial Narrow" pitchFamily="34" charset="0"/>
              </a:rPr>
              <a:t>9:00-11:00</a:t>
            </a:r>
            <a:r>
              <a:rPr lang="pl-PL" sz="2000" dirty="0">
                <a:latin typeface="Arial Narrow" pitchFamily="34" charset="0"/>
              </a:rPr>
              <a:t> </a:t>
            </a:r>
            <a:endParaRPr lang="pl-PL" sz="2000" dirty="0" smtClean="0">
              <a:latin typeface="Arial Narrow" pitchFamily="34" charset="0"/>
            </a:endParaRPr>
          </a:p>
          <a:p>
            <a:r>
              <a:rPr lang="pl-PL" sz="2000" dirty="0">
                <a:latin typeface="Arial Narrow" pitchFamily="34" charset="0"/>
              </a:rPr>
              <a:t> </a:t>
            </a:r>
            <a:r>
              <a:rPr lang="pl-PL" sz="2000" dirty="0" smtClean="0">
                <a:latin typeface="Arial Narrow" pitchFamily="34" charset="0"/>
              </a:rPr>
              <a:t>08.06</a:t>
            </a:r>
            <a:r>
              <a:rPr lang="pl-PL" sz="2000" dirty="0">
                <a:latin typeface="Arial Narrow" pitchFamily="34" charset="0"/>
              </a:rPr>
              <a:t>, 15:30-17:30</a:t>
            </a:r>
          </a:p>
          <a:p>
            <a:endParaRPr lang="pl-PL" sz="2000" dirty="0">
              <a:latin typeface="Arial Narrow" pitchFamily="34" charset="0"/>
            </a:endParaRPr>
          </a:p>
          <a:p>
            <a:r>
              <a:rPr lang="pl-PL" sz="2000" dirty="0" smtClean="0">
                <a:latin typeface="Arial Narrow" pitchFamily="34" charset="0"/>
              </a:rPr>
              <a:t> </a:t>
            </a:r>
            <a:endParaRPr lang="pl-PL" sz="20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UW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1"/>
            <a:ext cx="3024336" cy="965052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539552" y="1556792"/>
            <a:ext cx="79208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latin typeface="Arial Narrow" pitchFamily="34" charset="0"/>
              </a:rPr>
              <a:t>Obecność na zajęciach</a:t>
            </a:r>
          </a:p>
          <a:p>
            <a:r>
              <a:rPr lang="pl-PL" sz="2000" dirty="0" smtClean="0">
                <a:latin typeface="Arial Narrow" pitchFamily="34" charset="0"/>
              </a:rPr>
              <a:t>Dopuszczalna jest jedna nieusprawiedliwiona nieobecność na zajęciach. Każdą kolejną należy </a:t>
            </a:r>
            <a:r>
              <a:rPr lang="pl-PL" sz="2000" dirty="0">
                <a:latin typeface="Arial Narrow" pitchFamily="34" charset="0"/>
              </a:rPr>
              <a:t>o</a:t>
            </a:r>
            <a:r>
              <a:rPr lang="pl-PL" sz="2000" dirty="0" smtClean="0">
                <a:latin typeface="Arial Narrow" pitchFamily="34" charset="0"/>
              </a:rPr>
              <a:t>drobić na najbliższych konsultacjach. Uzupełnienie frekwencji polega na krótkiej rozmowie w przedmiocie tematu opuszczonych zajęć. Trzy następujące po sobie, nieusprawiedliwione nieobecności mogą skutkować skreśleniem z listy studentów. </a:t>
            </a:r>
          </a:p>
          <a:p>
            <a:endParaRPr lang="pl-PL" sz="2000" dirty="0" smtClean="0">
              <a:latin typeface="Arial Narrow" pitchFamily="34" charset="0"/>
            </a:endParaRPr>
          </a:p>
          <a:p>
            <a:r>
              <a:rPr lang="pl-PL" sz="2000" b="1" i="1" dirty="0">
                <a:latin typeface="Arial Narrow" pitchFamily="34" charset="0"/>
              </a:rPr>
              <a:t>Zarządzenie nr 18/2017 Dziekana Wydziału Prawa, Administracji i Ekonomii</a:t>
            </a:r>
          </a:p>
          <a:p>
            <a:r>
              <a:rPr lang="pl-PL" sz="2000" b="1" i="1" dirty="0">
                <a:latin typeface="Arial Narrow" pitchFamily="34" charset="0"/>
              </a:rPr>
              <a:t>Uniwersytetu Wrocławskiego z dnia 27 lipca 2017 r. w sprawie monitorowania</a:t>
            </a:r>
          </a:p>
          <a:p>
            <a:r>
              <a:rPr lang="pl-PL" sz="2000" b="1" i="1" dirty="0">
                <a:latin typeface="Arial Narrow" pitchFamily="34" charset="0"/>
              </a:rPr>
              <a:t>obecności na zajęciach na Wydziale Prawa, Administracji i Ekonomii Uwr </a:t>
            </a:r>
          </a:p>
          <a:p>
            <a:r>
              <a:rPr lang="pl-PL" sz="2000" b="1" i="1" dirty="0">
                <a:latin typeface="Arial Narrow" pitchFamily="34" charset="0"/>
              </a:rPr>
              <a:t>§ 2 i § 3</a:t>
            </a:r>
          </a:p>
          <a:p>
            <a:endParaRPr lang="pl-PL" sz="2000" dirty="0"/>
          </a:p>
          <a:p>
            <a:endParaRPr lang="pl-PL" sz="2000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UW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1"/>
            <a:ext cx="3024336" cy="965052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395536" y="1412776"/>
            <a:ext cx="806489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latin typeface="Arial Narrow" pitchFamily="34" charset="0"/>
              </a:rPr>
              <a:t>Program zajęć</a:t>
            </a:r>
          </a:p>
          <a:p>
            <a:endParaRPr lang="pl-PL" sz="2400" b="1" dirty="0" smtClean="0">
              <a:latin typeface="Arial Narrow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000" dirty="0" smtClean="0">
                <a:latin typeface="Arial Narrow" pitchFamily="34" charset="0"/>
              </a:rPr>
              <a:t>2.03.2019 Kwestie organizacyjne / Spółka i jej stosunki prawne. Spółka cywilna</a:t>
            </a:r>
          </a:p>
          <a:p>
            <a:pPr marL="457200" indent="-457200"/>
            <a:r>
              <a:rPr lang="pl-PL" sz="2000" dirty="0">
                <a:latin typeface="Arial Narrow" pitchFamily="34" charset="0"/>
              </a:rPr>
              <a:t>	</a:t>
            </a:r>
            <a:r>
              <a:rPr lang="pl-PL" sz="2000" dirty="0" smtClean="0">
                <a:latin typeface="Arial Narrow" pitchFamily="34" charset="0"/>
              </a:rPr>
              <a:t>a handlowe spółki osobowe. Rejestrowanie spółek.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000" dirty="0" smtClean="0">
                <a:latin typeface="Arial Narrow" pitchFamily="34" charset="0"/>
              </a:rPr>
              <a:t>7.04.2019 Spółka jawna (w tym internetowa spółka jawna).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000" dirty="0" smtClean="0">
                <a:latin typeface="Arial Narrow" pitchFamily="34" charset="0"/>
              </a:rPr>
              <a:t>7.04.2019 Spółka partnerska.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000" dirty="0" smtClean="0">
                <a:latin typeface="Arial Narrow" pitchFamily="34" charset="0"/>
              </a:rPr>
              <a:t>28.04.2019 Spółka komandytowa (w tym internetowa spółka komandytowa) i spółka komandytowo – akcyjna. 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000" dirty="0" smtClean="0">
                <a:latin typeface="Arial Narrow" pitchFamily="34" charset="0"/>
              </a:rPr>
              <a:t>26.05.2019 Pojęcie, powstanie i funkcjonowanie spółki z o.o. (w tym internetowej spółki z o.o.). Spółka z o.o. w organizacji.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000" dirty="0" smtClean="0">
                <a:latin typeface="Arial Narrow" pitchFamily="34" charset="0"/>
              </a:rPr>
              <a:t>26.05.2019 Pojęcie, powstanie i funkcjonowanie spółki akcyjnej. Spółka akcyjna w organizacji.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000" dirty="0" smtClean="0">
                <a:latin typeface="Arial Narrow" pitchFamily="34" charset="0"/>
              </a:rPr>
              <a:t>8.06.2019 Kolokwium.</a:t>
            </a:r>
          </a:p>
          <a:p>
            <a:pPr marL="457200" indent="-457200">
              <a:buFont typeface="+mj-lt"/>
              <a:buAutoNum type="arabicPeriod"/>
            </a:pPr>
            <a:endParaRPr lang="pl-PL" sz="2400" b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UW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1"/>
            <a:ext cx="3024336" cy="965052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467544" y="1484784"/>
            <a:ext cx="799288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latin typeface="Arial Narrow" pitchFamily="34" charset="0"/>
              </a:rPr>
              <a:t>Pomoce naukowe</a:t>
            </a:r>
          </a:p>
          <a:p>
            <a:endParaRPr lang="pl-PL" sz="2000" b="1" dirty="0">
              <a:latin typeface="Arial Narrow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000" dirty="0" smtClean="0">
                <a:latin typeface="Arial Narrow" pitchFamily="34" charset="0"/>
              </a:rPr>
              <a:t>Podręczniki</a:t>
            </a:r>
          </a:p>
          <a:p>
            <a:pPr marL="914400" lvl="1" indent="-457200">
              <a:buFont typeface="+mj-lt"/>
              <a:buAutoNum type="alphaLcPeriod"/>
            </a:pPr>
            <a:r>
              <a:rPr lang="pl-PL" sz="2000" dirty="0" smtClean="0">
                <a:latin typeface="Arial Narrow" pitchFamily="34" charset="0"/>
              </a:rPr>
              <a:t>Kidyba A., </a:t>
            </a:r>
            <a:r>
              <a:rPr lang="pl-PL" sz="2000" i="1" dirty="0" smtClean="0">
                <a:latin typeface="Arial Narrow" pitchFamily="34" charset="0"/>
              </a:rPr>
              <a:t>Prawo handlowe.</a:t>
            </a:r>
          </a:p>
          <a:p>
            <a:pPr marL="914400" lvl="1" indent="-457200">
              <a:buFont typeface="+mj-lt"/>
              <a:buAutoNum type="alphaLcPeriod"/>
            </a:pPr>
            <a:r>
              <a:rPr lang="pl-PL" sz="2000" dirty="0" smtClean="0">
                <a:latin typeface="Arial Narrow" pitchFamily="34" charset="0"/>
              </a:rPr>
              <a:t>Okolski J., Modrzejewska M., </a:t>
            </a:r>
            <a:r>
              <a:rPr lang="pl-PL" sz="2000" i="1" dirty="0" smtClean="0">
                <a:latin typeface="Arial Narrow" pitchFamily="34" charset="0"/>
              </a:rPr>
              <a:t>Prawo handlowe.</a:t>
            </a:r>
          </a:p>
          <a:p>
            <a:pPr marL="914400" lvl="1" indent="-457200">
              <a:buFont typeface="+mj-lt"/>
              <a:buAutoNum type="alphaLcPeriod"/>
            </a:pPr>
            <a:r>
              <a:rPr lang="pl-PL" sz="2000" dirty="0" smtClean="0">
                <a:latin typeface="Arial Narrow" pitchFamily="34" charset="0"/>
              </a:rPr>
              <a:t>Bilewska K., Chłopecki A., </a:t>
            </a:r>
            <a:r>
              <a:rPr lang="pl-PL" sz="2000" i="1" dirty="0" smtClean="0">
                <a:latin typeface="Arial Narrow" pitchFamily="34" charset="0"/>
              </a:rPr>
              <a:t>Prawo handlowe.</a:t>
            </a:r>
          </a:p>
          <a:p>
            <a:pPr marL="539750" lvl="1" indent="-539750">
              <a:buFont typeface="+mj-lt"/>
              <a:buAutoNum type="arabicPeriod" startAt="2"/>
            </a:pPr>
            <a:r>
              <a:rPr lang="pl-PL" sz="2000" dirty="0" smtClean="0">
                <a:latin typeface="Arial Narrow" pitchFamily="34" charset="0"/>
              </a:rPr>
              <a:t>Kodeksy na zajęcia</a:t>
            </a:r>
          </a:p>
          <a:p>
            <a:pPr marL="900113" lvl="1" indent="-450850">
              <a:buFont typeface="+mj-lt"/>
              <a:buAutoNum type="alphaLcPeriod"/>
            </a:pPr>
            <a:r>
              <a:rPr lang="pl-PL" sz="2000" dirty="0" smtClean="0">
                <a:latin typeface="Arial Narrow" pitchFamily="34" charset="0"/>
              </a:rPr>
              <a:t>Ustawa z dnia 15 września 2000r. Kodeks spółek handlowych (Dz. U. z 2017r., poz. 1577 z późn. zm.),</a:t>
            </a:r>
          </a:p>
          <a:p>
            <a:pPr marL="900113" lvl="1" indent="-450850">
              <a:buFont typeface="+mj-lt"/>
              <a:buAutoNum type="alphaLcPeriod"/>
            </a:pPr>
            <a:r>
              <a:rPr lang="pl-PL" sz="2000" dirty="0" smtClean="0">
                <a:latin typeface="Arial Narrow" pitchFamily="34" charset="0"/>
              </a:rPr>
              <a:t>Ustawa z dnia 23 kwietnia 1964r. Kodeks cywilny (Dz. U. z 2018r., poz. 1025 z późn. zm.).</a:t>
            </a:r>
          </a:p>
          <a:p>
            <a:pPr marL="539750" lvl="1" indent="-539750" defTabSz="900113">
              <a:buFont typeface="+mj-lt"/>
              <a:buAutoNum type="arabicPeriod" startAt="3"/>
            </a:pPr>
            <a:r>
              <a:rPr lang="pl-PL" sz="2000" dirty="0" smtClean="0">
                <a:latin typeface="Arial Narrow" pitchFamily="34" charset="0"/>
              </a:rPr>
              <a:t>Prezentacje</a:t>
            </a:r>
          </a:p>
          <a:p>
            <a:pPr marL="914400" lvl="1" indent="-457200"/>
            <a:endParaRPr lang="pl-PL" sz="20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UW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1"/>
            <a:ext cx="3024336" cy="965052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683568" y="1628800"/>
            <a:ext cx="7704856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latin typeface="Arial Narrow" pitchFamily="34" charset="0"/>
              </a:rPr>
              <a:t>Zaliczenie</a:t>
            </a:r>
          </a:p>
          <a:p>
            <a:endParaRPr lang="pl-PL" sz="2000" dirty="0">
              <a:latin typeface="Arial Narrow" pitchFamily="34" charset="0"/>
            </a:endParaRPr>
          </a:p>
          <a:p>
            <a:r>
              <a:rPr lang="pl-PL" sz="2000" dirty="0" smtClean="0">
                <a:latin typeface="Arial Narrow" pitchFamily="34" charset="0"/>
              </a:rPr>
              <a:t>Warunkami zaliczenia są: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000" dirty="0" smtClean="0">
                <a:latin typeface="Arial Narrow" pitchFamily="34" charset="0"/>
              </a:rPr>
              <a:t>Spełnienie kryterium obecności,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000" dirty="0" smtClean="0">
                <a:latin typeface="Arial Narrow" pitchFamily="34" charset="0"/>
              </a:rPr>
              <a:t>Pozytywny wynik z kolokwium. Test 40 pytań jednokrotnego wyboru, zaliczenie od 24 punktów.</a:t>
            </a:r>
          </a:p>
          <a:p>
            <a:pPr marL="457200" indent="-457200"/>
            <a:endParaRPr lang="pl-PL" sz="2000" dirty="0">
              <a:latin typeface="Arial Narrow" pitchFamily="34" charset="0"/>
            </a:endParaRPr>
          </a:p>
          <a:p>
            <a:pPr marL="457200" indent="-457200"/>
            <a:r>
              <a:rPr lang="pl-PL" sz="2000" b="1" dirty="0" smtClean="0">
                <a:latin typeface="Arial Narrow" pitchFamily="34" charset="0"/>
              </a:rPr>
              <a:t>Wejściówki</a:t>
            </a:r>
          </a:p>
          <a:p>
            <a:pPr marL="457200" indent="-457200"/>
            <a:endParaRPr lang="pl-PL" sz="2000" b="1" dirty="0">
              <a:latin typeface="Arial Narrow" pitchFamily="34" charset="0"/>
            </a:endParaRPr>
          </a:p>
          <a:p>
            <a:r>
              <a:rPr lang="pl-PL" sz="2000" dirty="0" smtClean="0">
                <a:latin typeface="Arial Narrow" pitchFamily="34" charset="0"/>
              </a:rPr>
              <a:t>Co najmniej raz będzie sprawdzona praca każdego studenta. Krótki opis wybranego zagadnienia z poprzednich zajęć. </a:t>
            </a:r>
          </a:p>
          <a:p>
            <a:r>
              <a:rPr lang="pl-PL" sz="2000" dirty="0" smtClean="0">
                <a:solidFill>
                  <a:srgbClr val="FF0000"/>
                </a:solidFill>
                <a:latin typeface="Arial Narrow" pitchFamily="34" charset="0"/>
              </a:rPr>
              <a:t>Bonus !!!  Negatywny wynik nie obniża oceny. Pozytywny ma jedną z dwóch konsekwencji: uzyskanie zaliczenia w przypadku osiągnięcia nie mniej niż 20 punktów z kolokwium albo podwyższenie oceny o połowę. </a:t>
            </a:r>
            <a:endParaRPr lang="pl-PL" sz="2000" dirty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UW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1"/>
            <a:ext cx="3024336" cy="965052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395536" y="1484784"/>
            <a:ext cx="7848872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err="1" smtClean="0">
                <a:latin typeface="Arial Narrow" pitchFamily="34" charset="0"/>
              </a:rPr>
              <a:t>USOSweb</a:t>
            </a:r>
            <a:endParaRPr lang="pl-PL" sz="2400" b="1" dirty="0" smtClean="0">
              <a:latin typeface="Arial Narrow" pitchFamily="34" charset="0"/>
            </a:endParaRPr>
          </a:p>
          <a:p>
            <a:endParaRPr lang="pl-PL" sz="2400" b="1" dirty="0" smtClean="0">
              <a:latin typeface="Arial Narrow" pitchFamily="34" charset="0"/>
            </a:endParaRPr>
          </a:p>
          <a:p>
            <a:r>
              <a:rPr lang="pl-PL" sz="2000" dirty="0" smtClean="0">
                <a:latin typeface="Arial Narrow" pitchFamily="34" charset="0"/>
              </a:rPr>
              <a:t>Student ma obowiązek niezwłocznego sprawdzenia oceny w systemie USOS. W przypadku braku oceny bądź zastrzeżeń powinien on w terminie do 3 dni od zamknięcia protokołu zgłosić powyższe prowadzącemu zajęcia na piśmie albo mailem.   </a:t>
            </a:r>
            <a:endParaRPr lang="pl-PL" sz="2000" dirty="0">
              <a:latin typeface="Arial Narrow" pitchFamily="34" charset="0"/>
            </a:endParaRPr>
          </a:p>
          <a:p>
            <a:endParaRPr lang="pl-PL" b="1" i="1" dirty="0" smtClean="0">
              <a:solidFill>
                <a:srgbClr val="000000"/>
              </a:solidFill>
              <a:latin typeface="Arial Narrow" pitchFamily="34" charset="0"/>
            </a:endParaRPr>
          </a:p>
          <a:p>
            <a:r>
              <a:rPr lang="pl-PL" b="1" i="1" dirty="0" smtClean="0">
                <a:solidFill>
                  <a:srgbClr val="000000"/>
                </a:solidFill>
                <a:latin typeface="Arial Narrow" pitchFamily="34" charset="0"/>
              </a:rPr>
              <a:t>Uchwała nr 103/IX/2015 Rady Wydziału Prawa, Administracji i Ekonomii</a:t>
            </a:r>
          </a:p>
          <a:p>
            <a:r>
              <a:rPr lang="pl-PL" b="1" i="1" dirty="0" smtClean="0">
                <a:solidFill>
                  <a:srgbClr val="000000"/>
                </a:solidFill>
                <a:latin typeface="Arial Narrow" pitchFamily="34" charset="0"/>
              </a:rPr>
              <a:t>Uniwersytetu Wrocławskiego z dnia 21 września 2015 r. w sprawie dokumentowania</a:t>
            </a:r>
          </a:p>
          <a:p>
            <a:r>
              <a:rPr lang="pl-PL" b="1" i="1" dirty="0" smtClean="0">
                <a:solidFill>
                  <a:srgbClr val="000000"/>
                </a:solidFill>
                <a:latin typeface="Arial Narrow" pitchFamily="34" charset="0"/>
              </a:rPr>
              <a:t>przebiegu studiów na jednolitych studiach magisterskich, studiach pierwszego i</a:t>
            </a:r>
          </a:p>
          <a:p>
            <a:r>
              <a:rPr lang="pl-PL" b="1" i="1" dirty="0" smtClean="0">
                <a:solidFill>
                  <a:srgbClr val="000000"/>
                </a:solidFill>
                <a:latin typeface="Arial Narrow" pitchFamily="34" charset="0"/>
              </a:rPr>
              <a:t>drugiego stopnia oraz w innych sprawach dydaktycznych na Wydziale Prawa,</a:t>
            </a:r>
          </a:p>
          <a:p>
            <a:r>
              <a:rPr lang="pl-PL" b="1" i="1" dirty="0" smtClean="0">
                <a:solidFill>
                  <a:srgbClr val="000000"/>
                </a:solidFill>
                <a:latin typeface="Arial Narrow" pitchFamily="34" charset="0"/>
              </a:rPr>
              <a:t>Administracji i Ekonomii Uwr   </a:t>
            </a:r>
            <a:r>
              <a:rPr lang="pl-PL" b="1" dirty="0" smtClean="0">
                <a:solidFill>
                  <a:srgbClr val="000000"/>
                </a:solidFill>
                <a:latin typeface="Arial Narrow" pitchFamily="34" charset="0"/>
              </a:rPr>
              <a:t>§ 4</a:t>
            </a:r>
          </a:p>
          <a:p>
            <a:endParaRPr lang="pl-PL" sz="2400" b="1" dirty="0" smtClean="0">
              <a:latin typeface="Arial Narrow" pitchFamily="34" charset="0"/>
            </a:endParaRPr>
          </a:p>
          <a:p>
            <a:endParaRPr lang="pl-PL" sz="2400" b="1" dirty="0" smtClean="0">
              <a:latin typeface="Arial Narrow" pitchFamily="34" charset="0"/>
            </a:endParaRPr>
          </a:p>
          <a:p>
            <a:endParaRPr lang="pl-PL" sz="2400" b="1" dirty="0">
              <a:latin typeface="Arial Narrow" pitchFamily="34" charset="0"/>
            </a:endParaRPr>
          </a:p>
          <a:p>
            <a:endParaRPr lang="pl-PL" sz="2400" b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ykusz">
  <a:themeElements>
    <a:clrScheme name="Wykusz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172</TotalTime>
  <Words>385</Words>
  <Application>Microsoft Office PowerPoint</Application>
  <PresentationFormat>Pokaz na ekranie (4:3)</PresentationFormat>
  <Paragraphs>65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Wykusz</vt:lpstr>
      <vt:lpstr>Slajd 1</vt:lpstr>
      <vt:lpstr>Slajd 2</vt:lpstr>
      <vt:lpstr>Slajd 3</vt:lpstr>
      <vt:lpstr>Slajd 4</vt:lpstr>
      <vt:lpstr>Slajd 5</vt:lpstr>
      <vt:lpstr>Slajd 6</vt:lpstr>
      <vt:lpstr>Slajd 7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jan</dc:creator>
  <cp:lastModifiedBy>jan</cp:lastModifiedBy>
  <cp:revision>19</cp:revision>
  <dcterms:created xsi:type="dcterms:W3CDTF">2019-03-01T18:54:35Z</dcterms:created>
  <dcterms:modified xsi:type="dcterms:W3CDTF">2019-03-01T21:46:42Z</dcterms:modified>
</cp:coreProperties>
</file>