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9DE6E5-7F4F-4661-8CDF-0480A4ED703D}" type="datetimeFigureOut">
              <a:rPr lang="pl-PL" smtClean="0"/>
              <a:t>2019-03-01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6BB753-1B66-4177-A9A3-B8C86405EE7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.akimenkow@uwr.edu.p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UW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3024336" cy="96505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1628800"/>
            <a:ext cx="691276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latin typeface="Arial Narrow" pitchFamily="34" charset="0"/>
              </a:rPr>
              <a:t>Prawo handlowe – ćwiczenia</a:t>
            </a:r>
            <a:endParaRPr lang="pl-PL" sz="28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Arial Narrow" pitchFamily="34" charset="0"/>
              </a:rPr>
              <a:t>Rok Akademicki 2018 / 2019 semestr letni</a:t>
            </a:r>
          </a:p>
          <a:p>
            <a:r>
              <a:rPr lang="pl-PL" sz="2000" dirty="0">
                <a:latin typeface="Arial Narrow" pitchFamily="34" charset="0"/>
              </a:rPr>
              <a:t>Studia Niestacjonarne Zaoczne Jednolite </a:t>
            </a:r>
            <a:r>
              <a:rPr lang="pl-PL" sz="2000" dirty="0" smtClean="0">
                <a:latin typeface="Arial Narrow" pitchFamily="34" charset="0"/>
              </a:rPr>
              <a:t>Magisterskie</a:t>
            </a:r>
          </a:p>
          <a:p>
            <a:endParaRPr lang="pl-PL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Arial Narrow" pitchFamily="34" charset="0"/>
              </a:rPr>
              <a:t>Mgr Jan Akimenkow</a:t>
            </a:r>
            <a:endParaRPr lang="pl-PL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Arial Narrow" pitchFamily="34" charset="0"/>
              </a:rPr>
              <a:t>Zakład Prawa Gospodarczego i Handlowego </a:t>
            </a:r>
          </a:p>
          <a:p>
            <a:r>
              <a:rPr lang="pl-PL" sz="2000" dirty="0">
                <a:latin typeface="Arial Narrow" pitchFamily="34" charset="0"/>
              </a:rPr>
              <a:t>Instytut Prawa Cywilnego WPAiE UWr </a:t>
            </a:r>
            <a:endParaRPr lang="pl-PL" sz="2000" dirty="0" smtClean="0">
              <a:latin typeface="Arial Narrow" pitchFamily="34" charset="0"/>
            </a:endParaRPr>
          </a:p>
          <a:p>
            <a:r>
              <a:rPr lang="pl-PL" sz="2000" dirty="0" err="1" smtClean="0">
                <a:latin typeface="Arial Narrow" pitchFamily="34" charset="0"/>
                <a:hlinkClick r:id="rId3"/>
              </a:rPr>
              <a:t>jan.akimenkow@uwr.edu.pl</a:t>
            </a:r>
            <a:r>
              <a:rPr lang="pl-PL" sz="2000" dirty="0" smtClean="0">
                <a:latin typeface="Arial Narrow" pitchFamily="34" charset="0"/>
              </a:rPr>
              <a:t> </a:t>
            </a:r>
            <a:endParaRPr lang="pl-PL" sz="2000" dirty="0">
              <a:latin typeface="Arial Narrow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UW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3024336" cy="96505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95536" y="1484784"/>
            <a:ext cx="813690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 Narrow" pitchFamily="34" charset="0"/>
              </a:rPr>
              <a:t>Konsultacje:</a:t>
            </a: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Arial Narrow" pitchFamily="34" charset="0"/>
              </a:rPr>
              <a:t>Pokój 110 C (łącznik) wg. poniższego harmonogramu:</a:t>
            </a:r>
          </a:p>
          <a:p>
            <a:r>
              <a:rPr lang="pl-PL" sz="2000" dirty="0" smtClean="0">
                <a:latin typeface="Arial Narrow" pitchFamily="34" charset="0"/>
              </a:rPr>
              <a:t> 2.03,10:00-12:00</a:t>
            </a:r>
            <a:r>
              <a:rPr lang="pl-PL" sz="2000" dirty="0">
                <a:latin typeface="Arial Narrow" pitchFamily="34" charset="0"/>
              </a:rPr>
              <a:t> </a:t>
            </a:r>
            <a:endParaRPr lang="pl-PL" sz="2000" dirty="0" smtClean="0">
              <a:latin typeface="Arial Narrow" pitchFamily="34" charset="0"/>
            </a:endParaRPr>
          </a:p>
          <a:p>
            <a:r>
              <a:rPr lang="pl-PL" sz="2000" dirty="0" smtClean="0">
                <a:latin typeface="Arial Narrow" pitchFamily="34" charset="0"/>
              </a:rPr>
              <a:t> 7.04</a:t>
            </a:r>
            <a:r>
              <a:rPr lang="pl-PL" sz="2000" dirty="0">
                <a:latin typeface="Arial Narrow" pitchFamily="34" charset="0"/>
              </a:rPr>
              <a:t>, </a:t>
            </a:r>
            <a:r>
              <a:rPr lang="pl-PL" sz="2000" dirty="0" smtClean="0">
                <a:latin typeface="Arial Narrow" pitchFamily="34" charset="0"/>
              </a:rPr>
              <a:t>9:00-11:00</a:t>
            </a:r>
          </a:p>
          <a:p>
            <a:r>
              <a:rPr lang="pl-PL" sz="2000" dirty="0">
                <a:latin typeface="Arial Narrow" pitchFamily="34" charset="0"/>
              </a:rPr>
              <a:t> 28.04, </a:t>
            </a:r>
            <a:r>
              <a:rPr lang="pl-PL" sz="2000" dirty="0" smtClean="0">
                <a:latin typeface="Arial Narrow" pitchFamily="34" charset="0"/>
              </a:rPr>
              <a:t>14:00-16:00</a:t>
            </a:r>
          </a:p>
          <a:p>
            <a:r>
              <a:rPr lang="pl-PL" sz="2000" dirty="0">
                <a:latin typeface="Arial Narrow" pitchFamily="34" charset="0"/>
              </a:rPr>
              <a:t> </a:t>
            </a:r>
            <a:r>
              <a:rPr lang="pl-PL" sz="2000" dirty="0" smtClean="0">
                <a:latin typeface="Arial Narrow" pitchFamily="34" charset="0"/>
              </a:rPr>
              <a:t>26.05</a:t>
            </a:r>
            <a:r>
              <a:rPr lang="pl-PL" sz="2000" dirty="0">
                <a:latin typeface="Arial Narrow" pitchFamily="34" charset="0"/>
              </a:rPr>
              <a:t>, </a:t>
            </a:r>
            <a:r>
              <a:rPr lang="pl-PL" sz="2000" dirty="0" smtClean="0">
                <a:latin typeface="Arial Narrow" pitchFamily="34" charset="0"/>
              </a:rPr>
              <a:t>9:00-11:00</a:t>
            </a:r>
            <a:r>
              <a:rPr lang="pl-PL" sz="2000" dirty="0">
                <a:latin typeface="Arial Narrow" pitchFamily="34" charset="0"/>
              </a:rPr>
              <a:t> </a:t>
            </a:r>
            <a:endParaRPr lang="pl-PL" sz="2000" dirty="0" smtClean="0">
              <a:latin typeface="Arial Narrow" pitchFamily="34" charset="0"/>
            </a:endParaRPr>
          </a:p>
          <a:p>
            <a:r>
              <a:rPr lang="pl-PL" sz="2000" dirty="0">
                <a:latin typeface="Arial Narrow" pitchFamily="34" charset="0"/>
              </a:rPr>
              <a:t> </a:t>
            </a:r>
            <a:r>
              <a:rPr lang="pl-PL" sz="2000" dirty="0" smtClean="0">
                <a:latin typeface="Arial Narrow" pitchFamily="34" charset="0"/>
              </a:rPr>
              <a:t>08.06</a:t>
            </a:r>
            <a:r>
              <a:rPr lang="pl-PL" sz="2000" dirty="0">
                <a:latin typeface="Arial Narrow" pitchFamily="34" charset="0"/>
              </a:rPr>
              <a:t>, 15:30-17:30</a:t>
            </a:r>
          </a:p>
          <a:p>
            <a:endParaRPr lang="pl-PL" sz="2000" dirty="0">
              <a:latin typeface="Arial Narrow" pitchFamily="34" charset="0"/>
            </a:endParaRPr>
          </a:p>
          <a:p>
            <a:r>
              <a:rPr lang="pl-PL" sz="2000" dirty="0" smtClean="0">
                <a:latin typeface="Arial Narrow" pitchFamily="34" charset="0"/>
              </a:rPr>
              <a:t> </a:t>
            </a:r>
            <a:endParaRPr lang="pl-PL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UW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3024336" cy="96505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539552" y="1556792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 Narrow" pitchFamily="34" charset="0"/>
              </a:rPr>
              <a:t>Obecność na zajęciach</a:t>
            </a:r>
          </a:p>
          <a:p>
            <a:r>
              <a:rPr lang="pl-PL" sz="2000" dirty="0" smtClean="0">
                <a:latin typeface="Arial Narrow" pitchFamily="34" charset="0"/>
              </a:rPr>
              <a:t>Dopuszczalna jest jedna nieusprawiedliwiona nieobecność na zajęciach. Każdą kolejną należy </a:t>
            </a:r>
            <a:r>
              <a:rPr lang="pl-PL" sz="2000" dirty="0">
                <a:latin typeface="Arial Narrow" pitchFamily="34" charset="0"/>
              </a:rPr>
              <a:t>o</a:t>
            </a:r>
            <a:r>
              <a:rPr lang="pl-PL" sz="2000" dirty="0" smtClean="0">
                <a:latin typeface="Arial Narrow" pitchFamily="34" charset="0"/>
              </a:rPr>
              <a:t>drobić na najbliższych konsultacjach. Uzupełnienie frekwencji polega na krótkiej rozmowie w przedmiocie tematu opuszczonych zajęć. Trzy następujące po sobie, nieusprawiedliwione nieobecności mogą skutkować skreśleniem z listy studentów. </a:t>
            </a:r>
          </a:p>
          <a:p>
            <a:endParaRPr lang="pl-PL" sz="2000" dirty="0" smtClean="0">
              <a:latin typeface="Arial Narrow" pitchFamily="34" charset="0"/>
            </a:endParaRPr>
          </a:p>
          <a:p>
            <a:r>
              <a:rPr lang="pl-PL" sz="2000" b="1" i="1" dirty="0">
                <a:latin typeface="Arial Narrow" pitchFamily="34" charset="0"/>
              </a:rPr>
              <a:t>Zarządzenie nr 18/2017 Dziekana Wydziału Prawa, Administracji i Ekonomii</a:t>
            </a:r>
          </a:p>
          <a:p>
            <a:r>
              <a:rPr lang="pl-PL" sz="2000" b="1" i="1" dirty="0">
                <a:latin typeface="Arial Narrow" pitchFamily="34" charset="0"/>
              </a:rPr>
              <a:t>Uniwersytetu Wrocławskiego z dnia 27 lipca 2017 r. w sprawie monitorowania</a:t>
            </a:r>
          </a:p>
          <a:p>
            <a:r>
              <a:rPr lang="pl-PL" sz="2000" b="1" i="1" dirty="0">
                <a:latin typeface="Arial Narrow" pitchFamily="34" charset="0"/>
              </a:rPr>
              <a:t>obecności na zajęciach na Wydziale Prawa, Administracji i Ekonomii Uwr </a:t>
            </a:r>
          </a:p>
          <a:p>
            <a:r>
              <a:rPr lang="pl-PL" sz="2000" b="1" i="1" dirty="0">
                <a:latin typeface="Arial Narrow" pitchFamily="34" charset="0"/>
              </a:rPr>
              <a:t>§ 2 i § 3</a:t>
            </a:r>
          </a:p>
          <a:p>
            <a:endParaRPr lang="pl-PL" sz="2000" dirty="0"/>
          </a:p>
          <a:p>
            <a:endParaRPr lang="pl-PL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UW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3024336" cy="96505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95536" y="1412776"/>
            <a:ext cx="80648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 Narrow" pitchFamily="34" charset="0"/>
              </a:rPr>
              <a:t>Program zajęć</a:t>
            </a:r>
          </a:p>
          <a:p>
            <a:endParaRPr lang="pl-PL" sz="2400" b="1" dirty="0" smtClean="0">
              <a:latin typeface="Arial Narrow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2.03.2019 Kwestie organizacyjne / Spółka i jej stosunki prawne. Spółka cywilna</a:t>
            </a:r>
          </a:p>
          <a:p>
            <a:pPr marL="457200" indent="-457200"/>
            <a:r>
              <a:rPr lang="pl-PL" sz="2000" dirty="0">
                <a:latin typeface="Arial Narrow" pitchFamily="34" charset="0"/>
              </a:rPr>
              <a:t>	</a:t>
            </a:r>
            <a:r>
              <a:rPr lang="pl-PL" sz="2000" dirty="0" smtClean="0">
                <a:latin typeface="Arial Narrow" pitchFamily="34" charset="0"/>
              </a:rPr>
              <a:t>a handlowe spółki osobowe. Rejestrowanie spółek.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7.04.2019 Spółka jawna (w tym internetowa spółka jawna).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7.04.2019 Spółka partnerska.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28.04.2019 Spółka komandytowa (w tym internetowa spółka komandytowa) i spółka komandytowo – akcyjna.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26.05.2019 Pojęcie, powstanie i funkcjonowanie spółki z o.o. (w tym internetowej spółki z o.o.). Spółka z o.o. w organizacji.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26.05.2019 Pojęcie, powstanie i funkcjonowanie spółki akcyjnej. Spółka akcyjna w organizacji.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8.06.2019 Kolokwium.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UW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3024336" cy="96505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67544" y="1484784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 Narrow" pitchFamily="34" charset="0"/>
              </a:rPr>
              <a:t>Pomoce naukowe</a:t>
            </a:r>
          </a:p>
          <a:p>
            <a:endParaRPr lang="pl-PL" sz="2000" b="1" dirty="0">
              <a:latin typeface="Arial Narrow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Podręczniki</a:t>
            </a:r>
          </a:p>
          <a:p>
            <a:pPr marL="914400" lvl="1" indent="-457200">
              <a:buFont typeface="+mj-lt"/>
              <a:buAutoNum type="alphaLcPeriod"/>
            </a:pPr>
            <a:r>
              <a:rPr lang="pl-PL" sz="2000" dirty="0" smtClean="0">
                <a:latin typeface="Arial Narrow" pitchFamily="34" charset="0"/>
              </a:rPr>
              <a:t>Kidyba A., </a:t>
            </a:r>
            <a:r>
              <a:rPr lang="pl-PL" sz="2000" i="1" dirty="0" smtClean="0">
                <a:latin typeface="Arial Narrow" pitchFamily="34" charset="0"/>
              </a:rPr>
              <a:t>Prawo handlowe.</a:t>
            </a:r>
          </a:p>
          <a:p>
            <a:pPr marL="914400" lvl="1" indent="-457200">
              <a:buFont typeface="+mj-lt"/>
              <a:buAutoNum type="alphaLcPeriod"/>
            </a:pPr>
            <a:r>
              <a:rPr lang="pl-PL" sz="2000" dirty="0" smtClean="0">
                <a:latin typeface="Arial Narrow" pitchFamily="34" charset="0"/>
              </a:rPr>
              <a:t>Okolski J., Modrzejewska M., </a:t>
            </a:r>
            <a:r>
              <a:rPr lang="pl-PL" sz="2000" i="1" dirty="0" smtClean="0">
                <a:latin typeface="Arial Narrow" pitchFamily="34" charset="0"/>
              </a:rPr>
              <a:t>Prawo handlowe.</a:t>
            </a:r>
          </a:p>
          <a:p>
            <a:pPr marL="914400" lvl="1" indent="-457200">
              <a:buFont typeface="+mj-lt"/>
              <a:buAutoNum type="alphaLcPeriod"/>
            </a:pPr>
            <a:r>
              <a:rPr lang="pl-PL" sz="2000" dirty="0" smtClean="0">
                <a:latin typeface="Arial Narrow" pitchFamily="34" charset="0"/>
              </a:rPr>
              <a:t>Bilewska K., Chłopecki A., </a:t>
            </a:r>
            <a:r>
              <a:rPr lang="pl-PL" sz="2000" i="1" dirty="0" smtClean="0">
                <a:latin typeface="Arial Narrow" pitchFamily="34" charset="0"/>
              </a:rPr>
              <a:t>Prawo handlowe.</a:t>
            </a:r>
          </a:p>
          <a:p>
            <a:pPr marL="539750" lvl="1" indent="-539750">
              <a:buFont typeface="+mj-lt"/>
              <a:buAutoNum type="arabicPeriod" startAt="2"/>
            </a:pPr>
            <a:r>
              <a:rPr lang="pl-PL" sz="2000" dirty="0" smtClean="0">
                <a:latin typeface="Arial Narrow" pitchFamily="34" charset="0"/>
              </a:rPr>
              <a:t>Kodeksy na zajęcia</a:t>
            </a:r>
          </a:p>
          <a:p>
            <a:pPr marL="900113" lvl="1" indent="-450850">
              <a:buFont typeface="+mj-lt"/>
              <a:buAutoNum type="alphaLcPeriod"/>
            </a:pPr>
            <a:r>
              <a:rPr lang="pl-PL" sz="2000" dirty="0" smtClean="0">
                <a:latin typeface="Arial Narrow" pitchFamily="34" charset="0"/>
              </a:rPr>
              <a:t>Ustawa z dnia 15 września 2000r. Kodeks spółek handlowych (Dz. U. z 2017r., poz. 1577 z późn. zm.),</a:t>
            </a:r>
          </a:p>
          <a:p>
            <a:pPr marL="900113" lvl="1" indent="-450850">
              <a:buFont typeface="+mj-lt"/>
              <a:buAutoNum type="alphaLcPeriod"/>
            </a:pPr>
            <a:r>
              <a:rPr lang="pl-PL" sz="2000" dirty="0" smtClean="0">
                <a:latin typeface="Arial Narrow" pitchFamily="34" charset="0"/>
              </a:rPr>
              <a:t>Ustawa z dnia 23 kwietnia 1964r. Kodeks cywilny (Dz. U. z 2018r., poz. 1025 z późn. zm.).</a:t>
            </a:r>
          </a:p>
          <a:p>
            <a:pPr marL="539750" lvl="1" indent="-539750" defTabSz="900113">
              <a:buFont typeface="+mj-lt"/>
              <a:buAutoNum type="arabicPeriod" startAt="3"/>
            </a:pPr>
            <a:r>
              <a:rPr lang="pl-PL" sz="2000" dirty="0" smtClean="0">
                <a:latin typeface="Arial Narrow" pitchFamily="34" charset="0"/>
              </a:rPr>
              <a:t>Prezentacje</a:t>
            </a:r>
          </a:p>
          <a:p>
            <a:pPr marL="914400" lvl="1" indent="-457200"/>
            <a:endParaRPr lang="pl-PL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UW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3024336" cy="96505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683568" y="1628800"/>
            <a:ext cx="770485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 Narrow" pitchFamily="34" charset="0"/>
              </a:rPr>
              <a:t>Zaliczenie</a:t>
            </a:r>
          </a:p>
          <a:p>
            <a:endParaRPr lang="pl-PL" sz="2000" dirty="0">
              <a:latin typeface="Arial Narrow" pitchFamily="34" charset="0"/>
            </a:endParaRPr>
          </a:p>
          <a:p>
            <a:r>
              <a:rPr lang="pl-PL" sz="2000" dirty="0" smtClean="0">
                <a:latin typeface="Arial Narrow" pitchFamily="34" charset="0"/>
              </a:rPr>
              <a:t>Warunkami zaliczenia są: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Spełnienie kryterium obecności,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Arial Narrow" pitchFamily="34" charset="0"/>
              </a:rPr>
              <a:t>Pozytywny wynik z kolokwium. Test 40 pytań jednokrotnego wyboru, zaliczenie od 24 punktów.</a:t>
            </a:r>
          </a:p>
          <a:p>
            <a:pPr marL="457200" indent="-457200"/>
            <a:endParaRPr lang="pl-PL" sz="2000" dirty="0">
              <a:latin typeface="Arial Narrow" pitchFamily="34" charset="0"/>
            </a:endParaRPr>
          </a:p>
          <a:p>
            <a:pPr marL="457200" indent="-457200"/>
            <a:r>
              <a:rPr lang="pl-PL" sz="2000" b="1" dirty="0" smtClean="0">
                <a:latin typeface="Arial Narrow" pitchFamily="34" charset="0"/>
              </a:rPr>
              <a:t>Wejściówki</a:t>
            </a:r>
          </a:p>
          <a:p>
            <a:pPr marL="457200" indent="-457200"/>
            <a:endParaRPr lang="pl-PL" sz="2000" b="1" dirty="0">
              <a:latin typeface="Arial Narrow" pitchFamily="34" charset="0"/>
            </a:endParaRPr>
          </a:p>
          <a:p>
            <a:r>
              <a:rPr lang="pl-PL" sz="2000" dirty="0" smtClean="0">
                <a:latin typeface="Arial Narrow" pitchFamily="34" charset="0"/>
              </a:rPr>
              <a:t>Co najmniej raz będzie sprawdzona praca każdego studenta. Krótki opis wybranego zagadnienia z poprzednich zajęć. </a:t>
            </a:r>
          </a:p>
          <a:p>
            <a:r>
              <a:rPr lang="pl-PL" sz="2000" dirty="0" smtClean="0">
                <a:solidFill>
                  <a:srgbClr val="FF0000"/>
                </a:solidFill>
                <a:latin typeface="Arial Narrow" pitchFamily="34" charset="0"/>
              </a:rPr>
              <a:t>Bonus !!!  Negatywny wynik nie obniża oceny. Pozytywny ma jedną z dwóch konsekwencji: uzyskanie zaliczenia w przypadku osiągnięcia nie mniej niż 20 punktów z kolokwium albo podwyższenie oceny o połowę. </a:t>
            </a:r>
            <a:endParaRPr lang="pl-PL" sz="20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UW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3024336" cy="96505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95536" y="1484784"/>
            <a:ext cx="78488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latin typeface="Arial Narrow" pitchFamily="34" charset="0"/>
              </a:rPr>
              <a:t>USOSweb</a:t>
            </a:r>
            <a:endParaRPr lang="pl-PL" sz="2400" b="1" dirty="0" smtClean="0">
              <a:latin typeface="Arial Narrow" pitchFamily="34" charset="0"/>
            </a:endParaRPr>
          </a:p>
          <a:p>
            <a:endParaRPr lang="pl-PL" sz="2400" b="1" dirty="0" smtClean="0">
              <a:latin typeface="Arial Narrow" pitchFamily="34" charset="0"/>
            </a:endParaRPr>
          </a:p>
          <a:p>
            <a:r>
              <a:rPr lang="pl-PL" sz="2000" dirty="0" smtClean="0">
                <a:latin typeface="Arial Narrow" pitchFamily="34" charset="0"/>
              </a:rPr>
              <a:t>Student ma obowiązek niezwłocznego sprawdzenia oceny w systemie USOS. W przypadku braku oceny bądź zastrzeżeń powinien on w terminie do 3 dni od zamknięcia protokołu zgłosić powyższe prowadzącemu zajęcia na piśmie albo mailem.   </a:t>
            </a:r>
            <a:endParaRPr lang="pl-PL" sz="2000" dirty="0">
              <a:latin typeface="Arial Narrow" pitchFamily="34" charset="0"/>
            </a:endParaRPr>
          </a:p>
          <a:p>
            <a:endParaRPr lang="pl-PL" b="1" i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pl-PL" b="1" i="1" dirty="0" smtClean="0">
                <a:solidFill>
                  <a:srgbClr val="000000"/>
                </a:solidFill>
                <a:latin typeface="Arial Narrow" pitchFamily="34" charset="0"/>
              </a:rPr>
              <a:t>Uchwała nr 103/IX/2015 Rady Wydziału Prawa, Administracji i Ekonomii</a:t>
            </a:r>
          </a:p>
          <a:p>
            <a:r>
              <a:rPr lang="pl-PL" b="1" i="1" dirty="0" smtClean="0">
                <a:solidFill>
                  <a:srgbClr val="000000"/>
                </a:solidFill>
                <a:latin typeface="Arial Narrow" pitchFamily="34" charset="0"/>
              </a:rPr>
              <a:t>Uniwersytetu Wrocławskiego z dnia 21 września 2015 r. w sprawie dokumentowania</a:t>
            </a:r>
          </a:p>
          <a:p>
            <a:r>
              <a:rPr lang="pl-PL" b="1" i="1" dirty="0" smtClean="0">
                <a:solidFill>
                  <a:srgbClr val="000000"/>
                </a:solidFill>
                <a:latin typeface="Arial Narrow" pitchFamily="34" charset="0"/>
              </a:rPr>
              <a:t>przebiegu studiów na jednolitych studiach magisterskich, studiach pierwszego i</a:t>
            </a:r>
          </a:p>
          <a:p>
            <a:r>
              <a:rPr lang="pl-PL" b="1" i="1" dirty="0" smtClean="0">
                <a:solidFill>
                  <a:srgbClr val="000000"/>
                </a:solidFill>
                <a:latin typeface="Arial Narrow" pitchFamily="34" charset="0"/>
              </a:rPr>
              <a:t>drugiego stopnia oraz w innych sprawach dydaktycznych na Wydziale Prawa,</a:t>
            </a:r>
          </a:p>
          <a:p>
            <a:r>
              <a:rPr lang="pl-PL" b="1" i="1" dirty="0" smtClean="0">
                <a:solidFill>
                  <a:srgbClr val="000000"/>
                </a:solidFill>
                <a:latin typeface="Arial Narrow" pitchFamily="34" charset="0"/>
              </a:rPr>
              <a:t>Administracji i Ekonomii Uwr   </a:t>
            </a:r>
            <a:r>
              <a:rPr lang="pl-PL" b="1" dirty="0" smtClean="0">
                <a:solidFill>
                  <a:srgbClr val="000000"/>
                </a:solidFill>
                <a:latin typeface="Arial Narrow" pitchFamily="34" charset="0"/>
              </a:rPr>
              <a:t>§ 4</a:t>
            </a:r>
          </a:p>
          <a:p>
            <a:endParaRPr lang="pl-PL" sz="2400" b="1" dirty="0" smtClean="0">
              <a:latin typeface="Arial Narrow" pitchFamily="34" charset="0"/>
            </a:endParaRPr>
          </a:p>
          <a:p>
            <a:endParaRPr lang="pl-PL" sz="2400" b="1" dirty="0" smtClean="0">
              <a:latin typeface="Arial Narrow" pitchFamily="34" charset="0"/>
            </a:endParaRPr>
          </a:p>
          <a:p>
            <a:endParaRPr lang="pl-PL" sz="2400" b="1" dirty="0">
              <a:latin typeface="Arial Narrow" pitchFamily="34" charset="0"/>
            </a:endParaRPr>
          </a:p>
          <a:p>
            <a:endParaRPr lang="pl-PL" sz="2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</TotalTime>
  <Words>385</Words>
  <Application>Microsoft Office PowerPoint</Application>
  <PresentationFormat>Pokaz na ekranie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Wykusz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jan</dc:creator>
  <cp:lastModifiedBy>jan</cp:lastModifiedBy>
  <cp:revision>19</cp:revision>
  <dcterms:created xsi:type="dcterms:W3CDTF">2019-03-01T18:54:35Z</dcterms:created>
  <dcterms:modified xsi:type="dcterms:W3CDTF">2019-03-01T21:46:42Z</dcterms:modified>
</cp:coreProperties>
</file>