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5854C-D9A0-45E5-81EB-156DED36612B}" type="datetimeFigureOut">
              <a:rPr lang="pl-PL"/>
              <a:pPr>
                <a:defRPr/>
              </a:pPr>
              <a:t>2015-11-20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10BAE6-FEB4-4352-9337-81421C71DD3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3FEABD-EC2F-4465-9EDC-641C74CA3740}" type="datetimeFigureOut">
              <a:rPr lang="pl-PL"/>
              <a:pPr>
                <a:defRPr/>
              </a:pPr>
              <a:t>2015-11-20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5AFAD-DCC7-4828-AC25-B8187291AC6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4C5CD8-29C0-4035-9ABF-4DDA055D585E}" type="datetimeFigureOut">
              <a:rPr lang="pl-PL"/>
              <a:pPr>
                <a:defRPr/>
              </a:pPr>
              <a:t>2015-11-20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01FCB0-C805-4AC3-9F2E-79131B683C1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44CE7A-F16F-44C0-BB7A-7CAF765F5B98}" type="datetimeFigureOut">
              <a:rPr lang="pl-PL"/>
              <a:pPr>
                <a:defRPr/>
              </a:pPr>
              <a:t>2015-11-20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37CAB5-AD75-4B83-85E5-5A4B70AD913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085B6F-0C45-4A0A-81D5-087D09B3CF63}" type="datetimeFigureOut">
              <a:rPr lang="pl-PL"/>
              <a:pPr>
                <a:defRPr/>
              </a:pPr>
              <a:t>2015-11-20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2EBA2-1850-495E-B46B-0E88718BD2C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6B0D63-E066-4DF4-8A2A-7EA62434260C}" type="datetimeFigureOut">
              <a:rPr lang="pl-PL"/>
              <a:pPr>
                <a:defRPr/>
              </a:pPr>
              <a:t>2015-11-20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F36A7-19BF-4D86-B835-7A8D315AFEB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E6BDB3-2755-44C3-8E60-09EECF7A86AA}" type="datetimeFigureOut">
              <a:rPr lang="pl-PL"/>
              <a:pPr>
                <a:defRPr/>
              </a:pPr>
              <a:t>2015-11-20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E4F473-AF67-41E8-BED2-DEB5F044A8D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D84714-2B78-446B-AABA-00BA4A707C29}" type="datetimeFigureOut">
              <a:rPr lang="pl-PL"/>
              <a:pPr>
                <a:defRPr/>
              </a:pPr>
              <a:t>2015-11-20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CA3240-59ED-4856-8B05-2499D17F79D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E182C-C0B5-4EB2-BCD0-B89790A1C0FF}" type="datetimeFigureOut">
              <a:rPr lang="pl-PL"/>
              <a:pPr>
                <a:defRPr/>
              </a:pPr>
              <a:t>2015-11-20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DB2EE-8561-4A64-A338-0C51FDEE709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6F664-96FD-4595-90D7-1A956822E40A}" type="datetimeFigureOut">
              <a:rPr lang="pl-PL"/>
              <a:pPr>
                <a:defRPr/>
              </a:pPr>
              <a:t>2015-11-20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741DD-FB23-44B0-9029-56A5F06C4D8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534F5D-14B8-42D4-A7B8-0DEC84F6D57C}" type="datetimeFigureOut">
              <a:rPr lang="pl-PL"/>
              <a:pPr>
                <a:defRPr/>
              </a:pPr>
              <a:t>2015-11-20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8A596C-4FFA-4797-BC73-5E3C0B961DE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CF2"/>
            </a:gs>
            <a:gs pos="74001">
              <a:srgbClr val="FFE38C"/>
            </a:gs>
            <a:gs pos="83000">
              <a:srgbClr val="FFE38C"/>
            </a:gs>
            <a:gs pos="100000">
              <a:srgbClr val="FFECB3"/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6413D42-F710-4AA5-81DA-8DF353B3477A}" type="datetimeFigureOut">
              <a:rPr lang="pl-PL"/>
              <a:pPr>
                <a:defRPr/>
              </a:pPr>
              <a:t>2015-11-20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3552649-84E5-418B-8C55-7E6F3719271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790700" y="2820988"/>
            <a:ext cx="8048625" cy="7080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dirty="0" smtClean="0"/>
              <a:t>Zasady przewodnie statusu jednostki </a:t>
            </a:r>
            <a:r>
              <a:rPr lang="pl-PL" dirty="0"/>
              <a:t/>
            </a:r>
            <a:br>
              <a:rPr lang="pl-PL" dirty="0"/>
            </a:br>
            <a:r>
              <a:rPr lang="pl-PL" dirty="0" smtClean="0"/>
              <a:t>Środki ochrony praw i wolności</a:t>
            </a:r>
            <a:endParaRPr lang="pl-PL" dirty="0"/>
          </a:p>
        </p:txBody>
      </p:sp>
      <p:sp>
        <p:nvSpPr>
          <p:cNvPr id="2051" name="pole tekstowe 3"/>
          <p:cNvSpPr txBox="1">
            <a:spLocks noChangeArrowheads="1"/>
          </p:cNvSpPr>
          <p:nvPr/>
        </p:nvSpPr>
        <p:spPr bwMode="auto">
          <a:xfrm>
            <a:off x="2990850" y="3863975"/>
            <a:ext cx="4079065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2400" b="1" dirty="0">
                <a:latin typeface="Calibri" pitchFamily="34" charset="0"/>
              </a:rPr>
              <a:t>SNA II (I)</a:t>
            </a:r>
          </a:p>
          <a:p>
            <a:r>
              <a:rPr lang="pl-PL" sz="2400" b="1" dirty="0" err="1" smtClean="0">
                <a:latin typeface="Calibri" pitchFamily="34" charset="0"/>
              </a:rPr>
              <a:t>iwona.dys@prawo.uni.wroc.pl</a:t>
            </a:r>
            <a:endParaRPr lang="pl-PL" sz="2400" b="1" dirty="0">
              <a:latin typeface="Calibri" pitchFamily="34" charset="0"/>
            </a:endParaRPr>
          </a:p>
          <a:p>
            <a:endParaRPr lang="pl-PL" dirty="0">
              <a:latin typeface="Calibri" pitchFamily="34" charset="0"/>
            </a:endParaRPr>
          </a:p>
        </p:txBody>
      </p:sp>
      <p:sp>
        <p:nvSpPr>
          <p:cNvPr id="2052" name="pole tekstowe 4"/>
          <p:cNvSpPr txBox="1">
            <a:spLocks noChangeArrowheads="1"/>
          </p:cNvSpPr>
          <p:nvPr/>
        </p:nvSpPr>
        <p:spPr bwMode="auto">
          <a:xfrm>
            <a:off x="10071100" y="6103938"/>
            <a:ext cx="13112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>
                <a:latin typeface="Calibri" pitchFamily="34" charset="0"/>
              </a:rPr>
              <a:t>Zajęcia nr 2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pole tekstowe 1"/>
          <p:cNvSpPr txBox="1">
            <a:spLocks noChangeArrowheads="1"/>
          </p:cNvSpPr>
          <p:nvPr/>
        </p:nvSpPr>
        <p:spPr bwMode="auto">
          <a:xfrm>
            <a:off x="425450" y="720725"/>
            <a:ext cx="11395075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600" b="1">
                <a:latin typeface="Calibri" pitchFamily="34" charset="0"/>
              </a:rPr>
              <a:t>Zakaz naruszania istoty wolności</a:t>
            </a:r>
          </a:p>
          <a:p>
            <a:r>
              <a:rPr lang="pl-PL" sz="2800">
                <a:latin typeface="Calibri" pitchFamily="34" charset="0"/>
              </a:rPr>
              <a:t>„W ramach każdego konkretnego prawa i wolności można wyodrębnić pewne elementy podstawowe (rdzeń, jądro), bez których takie prawo czy wolność w ogóle nie będzie mogła istnieć, oraz pewne elementy dodatkowe (otoczkę), które mogą być przez ustawodawcę zwykłego ujmowane i modyfikowane w różny sposób bez zniszczenia tożsamości danego prawa czy wolności. Wyraźne nawiązanie do tej koncepcji w tekście Konstytucji z 1997r. nadaje jej bezpośrednią podstawę konstytucyjną i nakazuje ją traktować jako istotny punkt odniesienia przy kontroli konstytucyjności ustaw” – TK z dnia 12 stycznia 2000r., P 11/98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Środki ochrony praw i wolności</a:t>
            </a:r>
          </a:p>
        </p:txBody>
      </p:sp>
      <p:sp>
        <p:nvSpPr>
          <p:cNvPr id="3" name="pole tekstowe 2"/>
          <p:cNvSpPr txBox="1"/>
          <p:nvPr/>
        </p:nvSpPr>
        <p:spPr>
          <a:xfrm>
            <a:off x="657225" y="1690688"/>
            <a:ext cx="6280150" cy="25241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800" dirty="0">
                <a:latin typeface="+mn-lt"/>
                <a:cs typeface="+mn-cs"/>
              </a:rPr>
              <a:t>Art. 77-81 Konstytucji: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800" dirty="0">
                <a:latin typeface="+mn-lt"/>
                <a:cs typeface="+mn-cs"/>
              </a:rPr>
              <a:t>Skarga konstytucyjna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800" dirty="0">
                <a:latin typeface="+mn-lt"/>
                <a:cs typeface="+mn-cs"/>
              </a:rPr>
              <a:t>Wniosek do RPO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800" dirty="0">
                <a:latin typeface="+mn-lt"/>
                <a:cs typeface="+mn-cs"/>
              </a:rPr>
              <a:t>I</a:t>
            </a:r>
            <a:r>
              <a:rPr lang="pl-PL" sz="2800" dirty="0">
                <a:latin typeface="+mn-lt"/>
                <a:cs typeface="+mn-cs"/>
              </a:rPr>
              <a:t>nne środki przewidziane w Konstytucji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800" dirty="0">
                <a:latin typeface="+mn-lt"/>
                <a:cs typeface="+mn-cs"/>
              </a:rPr>
              <a:t>Skarga do </a:t>
            </a:r>
            <a:r>
              <a:rPr lang="pl-PL" sz="2800" dirty="0" err="1">
                <a:latin typeface="+mn-lt"/>
                <a:cs typeface="+mn-cs"/>
              </a:rPr>
              <a:t>ETPCz</a:t>
            </a:r>
            <a:endParaRPr lang="pl-PL" sz="2800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1546225" y="241300"/>
            <a:ext cx="6800850" cy="6616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800" b="1" dirty="0">
                <a:latin typeface="+mn-lt"/>
                <a:cs typeface="+mn-cs"/>
              </a:rPr>
              <a:t>Skarga konstytucyjna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latin typeface="+mn-lt"/>
              <a:cs typeface="+mn-cs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000" dirty="0">
                <a:latin typeface="+mn-lt"/>
                <a:cs typeface="+mn-cs"/>
              </a:rPr>
              <a:t>Każdy, czyje konstytucyjne prawa i wolności zostały naruszone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000" b="1" dirty="0">
                <a:latin typeface="+mn-lt"/>
                <a:cs typeface="+mn-cs"/>
              </a:rPr>
              <a:t>Nie dotyczy:</a:t>
            </a:r>
            <a:r>
              <a:rPr lang="pl-PL" sz="2000" dirty="0">
                <a:latin typeface="+mn-lt"/>
                <a:cs typeface="+mn-cs"/>
              </a:rPr>
              <a:t> zasad ustrojowych i norm kierowanych do ustawodawcy, niezgodności z umową międzynarodową, treści preambuły i praw i wolności, które wynikają tylko z </a:t>
            </a:r>
            <a:r>
              <a:rPr lang="pl-PL" sz="2000" dirty="0">
                <a:latin typeface="+mn-lt"/>
                <a:cs typeface="+mn-cs"/>
              </a:rPr>
              <a:t>ustawy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000" b="1" dirty="0">
                <a:latin typeface="+mn-lt"/>
                <a:cs typeface="+mn-cs"/>
              </a:rPr>
              <a:t>Przedmiot skargi:</a:t>
            </a:r>
            <a:r>
              <a:rPr lang="pl-PL" sz="2000" dirty="0">
                <a:latin typeface="+mn-lt"/>
                <a:cs typeface="+mn-cs"/>
              </a:rPr>
              <a:t> przepisy, które stanowią podstawę normatywną wydanego w sprawie skarżącego ostatecznego orzeczenia sądu lub rozstrzygnięcia organu administracji i których treść stanowi przyczynę naruszenia.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000" b="1" dirty="0">
                <a:latin typeface="+mn-lt"/>
                <a:cs typeface="+mn-cs"/>
              </a:rPr>
              <a:t>Zakres podmiotowy:</a:t>
            </a:r>
            <a:r>
              <a:rPr lang="pl-PL" sz="2000" dirty="0">
                <a:latin typeface="+mn-lt"/>
                <a:cs typeface="+mn-cs"/>
              </a:rPr>
              <a:t> szeroki, nie tylko osoby fizyczne, ale i prawne, jeśli naruszone prawo może być przez nią w ogóle wykonywane</a:t>
            </a:r>
            <a:r>
              <a:rPr lang="pl-PL" sz="2000" dirty="0">
                <a:latin typeface="+mn-lt"/>
                <a:cs typeface="+mn-cs"/>
              </a:rPr>
              <a:t>.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000" b="1" dirty="0">
                <a:latin typeface="+mn-lt"/>
                <a:cs typeface="+mn-cs"/>
              </a:rPr>
              <a:t>Zasada subsydiarności</a:t>
            </a:r>
            <a:r>
              <a:rPr lang="pl-PL" sz="2000" dirty="0">
                <a:latin typeface="+mn-lt"/>
                <a:cs typeface="+mn-cs"/>
              </a:rPr>
              <a:t> </a:t>
            </a:r>
            <a:endParaRPr lang="pl-PL" sz="2000" dirty="0">
              <a:latin typeface="+mn-lt"/>
              <a:cs typeface="+mn-cs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000" b="1" dirty="0">
                <a:latin typeface="+mn-lt"/>
                <a:cs typeface="+mn-cs"/>
              </a:rPr>
              <a:t>Zakres przedmiotowy:</a:t>
            </a:r>
            <a:r>
              <a:rPr lang="pl-PL" sz="2000" dirty="0">
                <a:latin typeface="+mn-lt"/>
                <a:cs typeface="+mn-cs"/>
              </a:rPr>
              <a:t> </a:t>
            </a:r>
            <a:r>
              <a:rPr lang="pl-PL" sz="2000" dirty="0">
                <a:latin typeface="+mn-lt"/>
                <a:cs typeface="+mn-cs"/>
              </a:rPr>
              <a:t>ustawa </a:t>
            </a:r>
            <a:r>
              <a:rPr lang="pl-PL" sz="2000" dirty="0">
                <a:latin typeface="+mn-lt"/>
                <a:cs typeface="+mn-cs"/>
              </a:rPr>
              <a:t>lub </a:t>
            </a:r>
            <a:r>
              <a:rPr lang="pl-PL" sz="2000" dirty="0" smtClean="0">
                <a:latin typeface="+mn-lt"/>
                <a:cs typeface="+mn-cs"/>
              </a:rPr>
              <a:t>inny akt normatywny </a:t>
            </a:r>
            <a:r>
              <a:rPr lang="pl-PL" sz="2000" dirty="0">
                <a:latin typeface="+mn-lt"/>
                <a:cs typeface="+mn-cs"/>
              </a:rPr>
              <a:t>(na podstawie którego wydano decyzję/wyrok). </a:t>
            </a:r>
            <a:r>
              <a:rPr lang="pl-PL" sz="2000" b="1" dirty="0">
                <a:latin typeface="+mn-lt"/>
                <a:cs typeface="+mn-cs"/>
              </a:rPr>
              <a:t>Nie dotyczy:</a:t>
            </a:r>
            <a:r>
              <a:rPr lang="pl-PL" sz="2000" dirty="0">
                <a:latin typeface="+mn-lt"/>
                <a:cs typeface="+mn-cs"/>
              </a:rPr>
              <a:t> aktów prawa miejscowego i uchwał samorządu terytorialnego (art. 188 ust. 1-3). </a:t>
            </a:r>
            <a:endParaRPr lang="pl-PL" sz="2000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1095375" y="617538"/>
            <a:ext cx="4638675" cy="47704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600" dirty="0">
                <a:latin typeface="+mn-lt"/>
                <a:cs typeface="+mn-cs"/>
              </a:rPr>
              <a:t>Przesłanki materialne: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800" dirty="0">
                <a:latin typeface="+mn-lt"/>
                <a:cs typeface="+mn-cs"/>
              </a:rPr>
              <a:t>interes osobisty,</a:t>
            </a:r>
            <a:endParaRPr lang="pl-PL" sz="2800" dirty="0">
              <a:latin typeface="+mn-lt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800" dirty="0">
                <a:latin typeface="+mn-lt"/>
                <a:cs typeface="+mn-cs"/>
              </a:rPr>
              <a:t>interes prawny,</a:t>
            </a:r>
            <a:endParaRPr lang="pl-PL" sz="2800" dirty="0">
              <a:latin typeface="+mn-lt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800" dirty="0">
                <a:latin typeface="+mn-lt"/>
                <a:cs typeface="+mn-cs"/>
              </a:rPr>
              <a:t>interes realny.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l-PL" sz="2800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600" dirty="0">
                <a:latin typeface="+mn-lt"/>
                <a:cs typeface="+mn-cs"/>
              </a:rPr>
              <a:t>Przesłanki formalne: 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800" dirty="0">
                <a:latin typeface="+mn-lt"/>
                <a:cs typeface="+mn-cs"/>
              </a:rPr>
              <a:t>Termin ( 3 miesiące ),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800" dirty="0">
                <a:latin typeface="+mn-lt"/>
                <a:cs typeface="+mn-cs"/>
              </a:rPr>
              <a:t>Forma pisma procesowego,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800" dirty="0">
                <a:latin typeface="+mn-lt"/>
                <a:cs typeface="+mn-cs"/>
              </a:rPr>
              <a:t>Przymus adwokacki.</a:t>
            </a:r>
            <a:endParaRPr lang="pl-PL" sz="2800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dirty="0">
                <a:latin typeface="+mn-lt"/>
                <a:cs typeface="+mn-cs"/>
              </a:rPr>
              <a:t>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334963" y="747713"/>
            <a:ext cx="9801225" cy="6432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400" b="1" dirty="0">
                <a:latin typeface="+mn-lt"/>
                <a:cs typeface="+mn-cs"/>
              </a:rPr>
              <a:t>Wniosek do Rzecznika Praw Obywatelskich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b="1" dirty="0">
                <a:latin typeface="+mn-lt"/>
                <a:cs typeface="+mn-cs"/>
              </a:rPr>
              <a:t>Przed zbadaniem sprawy </a:t>
            </a:r>
            <a:r>
              <a:rPr lang="pl-PL" sz="2000" dirty="0">
                <a:latin typeface="+mn-lt"/>
                <a:cs typeface="+mn-cs"/>
              </a:rPr>
              <a:t>RPO </a:t>
            </a:r>
            <a:r>
              <a:rPr lang="pl-PL" sz="2000" dirty="0">
                <a:latin typeface="+mn-lt"/>
                <a:cs typeface="+mn-cs"/>
              </a:rPr>
              <a:t>może: </a:t>
            </a:r>
            <a:endParaRPr lang="pl-PL" sz="2000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dirty="0">
                <a:latin typeface="+mn-lt"/>
                <a:cs typeface="+mn-cs"/>
              </a:rPr>
              <a:t>1</a:t>
            </a:r>
            <a:r>
              <a:rPr lang="pl-PL" sz="2000" dirty="0">
                <a:latin typeface="+mn-lt"/>
                <a:cs typeface="+mn-cs"/>
              </a:rPr>
              <a:t>) podjąć sprawę i samodzielnie prowadzić postępowanie wyjaśniające bądź zwrócić się do odpowiednich organów, albo do Sejmu, żeby ten poprosił NIK o kontrolę </a:t>
            </a:r>
            <a:endParaRPr lang="pl-PL" sz="2000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dirty="0">
                <a:latin typeface="+mn-lt"/>
                <a:cs typeface="+mn-cs"/>
              </a:rPr>
              <a:t>2</a:t>
            </a:r>
            <a:r>
              <a:rPr lang="pl-PL" sz="2000" dirty="0">
                <a:latin typeface="+mn-lt"/>
                <a:cs typeface="+mn-cs"/>
              </a:rPr>
              <a:t>) nie podjąć sprawy, o czym zawiadamia </a:t>
            </a:r>
            <a:endParaRPr lang="pl-PL" sz="2000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dirty="0">
                <a:latin typeface="+mn-lt"/>
                <a:cs typeface="+mn-cs"/>
              </a:rPr>
              <a:t>3</a:t>
            </a:r>
            <a:r>
              <a:rPr lang="pl-PL" sz="2000" dirty="0">
                <a:latin typeface="+mn-lt"/>
                <a:cs typeface="+mn-cs"/>
              </a:rPr>
              <a:t>) przekazać sprawę według właściwości </a:t>
            </a:r>
            <a:endParaRPr lang="pl-PL" sz="2000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dirty="0">
                <a:latin typeface="+mn-lt"/>
                <a:cs typeface="+mn-cs"/>
              </a:rPr>
              <a:t>4</a:t>
            </a:r>
            <a:r>
              <a:rPr lang="pl-PL" sz="2000" dirty="0">
                <a:latin typeface="+mn-lt"/>
                <a:cs typeface="+mn-cs"/>
              </a:rPr>
              <a:t>) poprzestać na wskazaniu przysługujących środków </a:t>
            </a:r>
            <a:r>
              <a:rPr lang="pl-PL" sz="2000" dirty="0">
                <a:latin typeface="+mn-lt"/>
                <a:cs typeface="+mn-cs"/>
              </a:rPr>
              <a:t>działania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b="1" dirty="0">
                <a:latin typeface="+mn-lt"/>
                <a:cs typeface="+mn-cs"/>
              </a:rPr>
              <a:t>Po zbadaniu sprawy</a:t>
            </a:r>
            <a:r>
              <a:rPr lang="pl-PL" sz="2000" dirty="0">
                <a:latin typeface="+mn-lt"/>
                <a:cs typeface="+mn-cs"/>
              </a:rPr>
              <a:t>, RPO </a:t>
            </a:r>
            <a:r>
              <a:rPr lang="pl-PL" sz="2000" dirty="0">
                <a:latin typeface="+mn-lt"/>
                <a:cs typeface="+mn-cs"/>
              </a:rPr>
              <a:t>może: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pl-PL" sz="2000" dirty="0">
                <a:latin typeface="+mn-lt"/>
                <a:cs typeface="+mn-cs"/>
              </a:rPr>
              <a:t>wyjaśnić</a:t>
            </a:r>
            <a:r>
              <a:rPr lang="pl-PL" sz="2000" dirty="0">
                <a:latin typeface="+mn-lt"/>
                <a:cs typeface="+mn-cs"/>
              </a:rPr>
              <a:t>, że nie stwierdził naruszenia </a:t>
            </a:r>
            <a:endParaRPr lang="pl-PL" sz="2000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dirty="0">
                <a:latin typeface="+mn-lt"/>
                <a:cs typeface="+mn-cs"/>
              </a:rPr>
              <a:t>2</a:t>
            </a:r>
            <a:r>
              <a:rPr lang="pl-PL" sz="2000" dirty="0">
                <a:latin typeface="+mn-lt"/>
                <a:cs typeface="+mn-cs"/>
              </a:rPr>
              <a:t>) skierować wystąpienie do tego, który naruszył </a:t>
            </a:r>
            <a:endParaRPr lang="pl-PL" sz="2000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dirty="0">
                <a:latin typeface="+mn-lt"/>
                <a:cs typeface="+mn-cs"/>
              </a:rPr>
              <a:t>3</a:t>
            </a:r>
            <a:r>
              <a:rPr lang="pl-PL" sz="2000" dirty="0">
                <a:latin typeface="+mn-lt"/>
                <a:cs typeface="+mn-cs"/>
              </a:rPr>
              <a:t>) zwrócić się do jednostki nadrzędnej </a:t>
            </a:r>
            <a:endParaRPr lang="pl-PL" sz="2000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dirty="0">
                <a:latin typeface="+mn-lt"/>
                <a:cs typeface="+mn-cs"/>
              </a:rPr>
              <a:t>4</a:t>
            </a:r>
            <a:r>
              <a:rPr lang="pl-PL" sz="2000" dirty="0">
                <a:latin typeface="+mn-lt"/>
                <a:cs typeface="+mn-cs"/>
              </a:rPr>
              <a:t>) żądać wszczęcia postępowania w sprawach cywilnych i uczestniczyć w już toczących się na prawach prokuratora </a:t>
            </a:r>
            <a:endParaRPr lang="pl-PL" sz="2000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dirty="0">
                <a:latin typeface="+mn-lt"/>
                <a:cs typeface="+mn-cs"/>
              </a:rPr>
              <a:t>5</a:t>
            </a:r>
            <a:r>
              <a:rPr lang="pl-PL" sz="2000" dirty="0">
                <a:latin typeface="+mn-lt"/>
                <a:cs typeface="+mn-cs"/>
              </a:rPr>
              <a:t>) żądać ścigania z urzędu </a:t>
            </a:r>
            <a:endParaRPr lang="pl-PL" sz="2000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dirty="0">
                <a:latin typeface="+mn-lt"/>
                <a:cs typeface="+mn-cs"/>
              </a:rPr>
              <a:t>6</a:t>
            </a:r>
            <a:r>
              <a:rPr lang="pl-PL" sz="2000" dirty="0">
                <a:latin typeface="+mn-lt"/>
                <a:cs typeface="+mn-cs"/>
              </a:rPr>
              <a:t>) zwrócić się o wszczęcie postępowania administracyjnego </a:t>
            </a:r>
            <a:endParaRPr lang="pl-PL" sz="2000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dirty="0">
                <a:latin typeface="+mn-lt"/>
                <a:cs typeface="+mn-cs"/>
              </a:rPr>
              <a:t>7</a:t>
            </a:r>
            <a:r>
              <a:rPr lang="pl-PL" sz="2000" dirty="0">
                <a:latin typeface="+mn-lt"/>
                <a:cs typeface="+mn-cs"/>
              </a:rPr>
              <a:t>) wystąpić z wnioskiem o ukaranie w sprawach o wykroczenia </a:t>
            </a:r>
            <a:endParaRPr lang="pl-PL" sz="2000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dirty="0">
                <a:latin typeface="+mn-lt"/>
                <a:cs typeface="+mn-cs"/>
              </a:rPr>
              <a:t>8</a:t>
            </a:r>
            <a:r>
              <a:rPr lang="pl-PL" sz="2000" dirty="0">
                <a:latin typeface="+mn-lt"/>
                <a:cs typeface="+mn-cs"/>
              </a:rPr>
              <a:t>) wnieść kasację lub rewizję nadzwyczajną</a:t>
            </a:r>
            <a:endParaRPr lang="pl-PL" sz="2000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l-PL" sz="3600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l-PL" sz="3600" dirty="0"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31825" y="528638"/>
            <a:ext cx="7481888" cy="24622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800" dirty="0">
                <a:latin typeface="+mn-lt"/>
                <a:cs typeface="+mn-cs"/>
              </a:rPr>
              <a:t>Inne środki przewidziane w Konstytucji: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l-PL" b="1" dirty="0">
              <a:latin typeface="+mn-lt"/>
              <a:cs typeface="+mn-cs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b="1" dirty="0">
                <a:latin typeface="+mn-lt"/>
                <a:cs typeface="+mn-cs"/>
              </a:rPr>
              <a:t>prawo </a:t>
            </a:r>
            <a:r>
              <a:rPr lang="pl-PL" b="1" dirty="0">
                <a:latin typeface="+mn-lt"/>
                <a:cs typeface="+mn-cs"/>
              </a:rPr>
              <a:t>do wynagrodzenia za szkodę</a:t>
            </a:r>
            <a:r>
              <a:rPr lang="pl-PL" dirty="0">
                <a:latin typeface="+mn-lt"/>
                <a:cs typeface="+mn-cs"/>
              </a:rPr>
              <a:t> wyrządzoną niezgodnym z prawem działaniem organów władzy publicznej (art. 77 ust. 1</a:t>
            </a:r>
            <a:r>
              <a:rPr lang="pl-PL" dirty="0">
                <a:latin typeface="+mn-lt"/>
                <a:cs typeface="+mn-cs"/>
              </a:rPr>
              <a:t>)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b="1" dirty="0">
                <a:latin typeface="+mn-lt"/>
                <a:cs typeface="+mn-cs"/>
              </a:rPr>
              <a:t>prawo do dochodzenia naruszenia praw i wolności przed </a:t>
            </a:r>
            <a:r>
              <a:rPr lang="pl-PL" b="1" dirty="0">
                <a:latin typeface="+mn-lt"/>
                <a:cs typeface="+mn-cs"/>
              </a:rPr>
              <a:t>sądem </a:t>
            </a:r>
            <a:r>
              <a:rPr lang="pl-PL" dirty="0">
                <a:latin typeface="+mn-lt"/>
                <a:cs typeface="+mn-cs"/>
              </a:rPr>
              <a:t>(art. 77 ust.2)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b="1" dirty="0">
                <a:latin typeface="+mn-lt"/>
                <a:cs typeface="+mn-cs"/>
              </a:rPr>
              <a:t>prawo do sądu</a:t>
            </a:r>
            <a:r>
              <a:rPr lang="pl-PL" dirty="0">
                <a:latin typeface="+mn-lt"/>
                <a:cs typeface="+mn-cs"/>
              </a:rPr>
              <a:t> </a:t>
            </a:r>
            <a:r>
              <a:rPr lang="pl-PL" dirty="0">
                <a:latin typeface="+mn-lt"/>
                <a:cs typeface="+mn-cs"/>
              </a:rPr>
              <a:t>(art. 45)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b="1" dirty="0">
                <a:latin typeface="+mn-lt"/>
                <a:cs typeface="+mn-cs"/>
              </a:rPr>
              <a:t>prawo do zaskarżenia orzeczeń i decyzji I </a:t>
            </a:r>
            <a:r>
              <a:rPr lang="pl-PL" b="1" dirty="0">
                <a:latin typeface="+mn-lt"/>
                <a:cs typeface="+mn-cs"/>
              </a:rPr>
              <a:t>instancji </a:t>
            </a:r>
            <a:r>
              <a:rPr lang="pl-PL" dirty="0">
                <a:latin typeface="+mn-lt"/>
                <a:cs typeface="+mn-cs"/>
              </a:rPr>
              <a:t>(art. 78).</a:t>
            </a:r>
            <a:endParaRPr lang="pl-PL" dirty="0"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pole tekstowe 1"/>
          <p:cNvSpPr txBox="1">
            <a:spLocks noChangeArrowheads="1"/>
          </p:cNvSpPr>
          <p:nvPr/>
        </p:nvSpPr>
        <p:spPr bwMode="auto">
          <a:xfrm>
            <a:off x="604838" y="476250"/>
            <a:ext cx="97250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3600">
                <a:latin typeface="Calibri" pitchFamily="34" charset="0"/>
              </a:rPr>
              <a:t>Skarga do Europejskiego Trybunału Praw Człowieka</a:t>
            </a:r>
          </a:p>
        </p:txBody>
      </p:sp>
      <p:sp>
        <p:nvSpPr>
          <p:cNvPr id="17411" name="pole tekstowe 2"/>
          <p:cNvSpPr txBox="1">
            <a:spLocks noChangeArrowheads="1"/>
          </p:cNvSpPr>
          <p:nvPr/>
        </p:nvSpPr>
        <p:spPr bwMode="auto">
          <a:xfrm>
            <a:off x="385763" y="1558925"/>
            <a:ext cx="11668125" cy="483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Arial" charset="0"/>
              <a:buChar char="•"/>
            </a:pPr>
            <a:r>
              <a:rPr lang="pl-PL" sz="2800">
                <a:latin typeface="Calibri" pitchFamily="34" charset="0"/>
              </a:rPr>
              <a:t>Konwencja o Ochronie Praw Człowieka i Podstawowych Wolności</a:t>
            </a:r>
          </a:p>
          <a:p>
            <a:pPr marL="457200" indent="-457200">
              <a:buFont typeface="Arial" charset="0"/>
              <a:buChar char="•"/>
            </a:pPr>
            <a:r>
              <a:rPr lang="pl-PL" sz="2800">
                <a:latin typeface="Calibri" pitchFamily="34" charset="0"/>
              </a:rPr>
              <a:t>Dwa środki prawne: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pl-PL" sz="2800">
                <a:latin typeface="Calibri" pitchFamily="34" charset="0"/>
              </a:rPr>
              <a:t>Art.33: „Każda z wysokich Układających się Stron może wnieść skargę do Trybunału, jeżeli uważa, że inna Wysoka Układająca się Strona naruszyła postanowienia Konwencji lub jej protokołów”. ( skarga państwa )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pl-PL" sz="2800">
                <a:latin typeface="Calibri" pitchFamily="34" charset="0"/>
              </a:rPr>
              <a:t>Art. 34: „ Trybunał może przyjmować skargi każdej osoby, organizacji pozarządowej lub grupy jednostek, która uważa, że stała się ofiarą naruszenia przez jedną z Wysokich Układających się Stron praw zawartych w Konwencji lub jej Protokołach. Wysokie Układające się Strony zobowiązują się nie przeszkadzać w żaden sposób skutecznemu wykonywaniu tego prawa”.   ( skarga indywidualna 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708025" y="604838"/>
            <a:ext cx="9994900" cy="53244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b="1" dirty="0">
                <a:latin typeface="+mn-lt"/>
                <a:cs typeface="+mn-cs"/>
              </a:rPr>
              <a:t>Warunki dopuszczalności skargi: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000" dirty="0">
                <a:latin typeface="+mn-lt"/>
                <a:cs typeface="+mn-cs"/>
              </a:rPr>
              <a:t>Wyłącznie naruszenie praw gwarantowanych w Konwencji lub jej protokołach dodatkowych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000" dirty="0">
                <a:latin typeface="+mn-lt"/>
                <a:cs typeface="+mn-cs"/>
              </a:rPr>
              <a:t>Przedmiotem skargi działania i zaniechania władzy publicznej ( skarga przeciwko państwu lub grupie państw)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000" dirty="0">
                <a:latin typeface="+mn-lt"/>
                <a:cs typeface="+mn-cs"/>
              </a:rPr>
              <a:t>W stosunku do Polski czyny, decyzje i fakty, które nastąpiły po 30 kwietnia 1993r.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000" dirty="0">
                <a:latin typeface="+mn-lt"/>
                <a:cs typeface="+mn-cs"/>
              </a:rPr>
              <a:t>Konieczność wykorzystania krajowych środków odwoławczych ( wyjątkowo bez wykorzystania, jeżeli były nieskuteczne, czasem konieczność skargi kasacyjnej - patrz decyzja </a:t>
            </a:r>
            <a:r>
              <a:rPr lang="pl-PL" sz="2000" dirty="0" err="1">
                <a:latin typeface="+mn-lt"/>
                <a:cs typeface="+mn-cs"/>
              </a:rPr>
              <a:t>ETPCz</a:t>
            </a:r>
            <a:r>
              <a:rPr lang="pl-PL" sz="2000" dirty="0">
                <a:latin typeface="+mn-lt"/>
                <a:cs typeface="+mn-cs"/>
              </a:rPr>
              <a:t> nr47414/99 )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000" dirty="0">
                <a:latin typeface="+mn-lt"/>
                <a:cs typeface="+mn-cs"/>
              </a:rPr>
              <a:t>Termin – 6 miesięcy od wydania ostatecznej decyzji przez sąd krajowy lub inny organ rozstrzygający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000" dirty="0">
                <a:latin typeface="+mn-lt"/>
                <a:cs typeface="+mn-cs"/>
              </a:rPr>
              <a:t>Interes osobisty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000" dirty="0">
                <a:latin typeface="+mn-lt"/>
                <a:cs typeface="+mn-cs"/>
              </a:rPr>
              <a:t>Niedopuszczalność, jeżeli sprawa skierowana do innego organu międzynarodowego i brak nowych informacji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000" dirty="0">
                <a:latin typeface="+mn-lt"/>
                <a:cs typeface="+mn-cs"/>
              </a:rPr>
              <a:t>Niedopuszczalna skarga oczywiście nieuzasadniona lub stanowiąca nadużycie prawa do skargi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000" dirty="0">
                <a:latin typeface="+mn-lt"/>
                <a:cs typeface="+mn-cs"/>
              </a:rPr>
              <a:t>Konieczność poniesienia przez stronę znaczącego uszczerbku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000" dirty="0">
                <a:latin typeface="+mn-lt"/>
                <a:cs typeface="+mn-cs"/>
              </a:rPr>
              <a:t>Niedopuszczalność skargi anonimowej </a:t>
            </a:r>
            <a:endParaRPr lang="pl-PL" sz="2000" dirty="0"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231775" y="644525"/>
            <a:ext cx="12101513" cy="415498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400" b="1" dirty="0">
                <a:latin typeface="+mn-lt"/>
                <a:cs typeface="+mn-cs"/>
              </a:rPr>
              <a:t>Wyroki </a:t>
            </a:r>
            <a:r>
              <a:rPr lang="pl-PL" sz="2400" b="1" dirty="0" err="1">
                <a:latin typeface="+mn-lt"/>
                <a:cs typeface="+mn-cs"/>
              </a:rPr>
              <a:t>ETPCz</a:t>
            </a:r>
            <a:r>
              <a:rPr lang="pl-PL" sz="2400" b="1" dirty="0">
                <a:latin typeface="+mn-lt"/>
                <a:cs typeface="+mn-cs"/>
              </a:rPr>
              <a:t>: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400" dirty="0">
                <a:latin typeface="+mn-lt"/>
                <a:cs typeface="+mn-cs"/>
              </a:rPr>
              <a:t>Art. </a:t>
            </a:r>
            <a:r>
              <a:rPr lang="pl-PL" sz="2400" dirty="0">
                <a:latin typeface="+mn-lt"/>
                <a:cs typeface="+mn-cs"/>
              </a:rPr>
              <a:t>46 – państwa zobowiązują się przestrzegać </a:t>
            </a:r>
            <a:r>
              <a:rPr lang="pl-PL" sz="2400" dirty="0" smtClean="0">
                <a:latin typeface="+mn-lt"/>
                <a:cs typeface="+mn-cs"/>
              </a:rPr>
              <a:t>ostatecznego wyroku </a:t>
            </a:r>
            <a:r>
              <a:rPr lang="pl-PL" sz="2400" dirty="0">
                <a:latin typeface="+mn-lt"/>
                <a:cs typeface="+mn-cs"/>
              </a:rPr>
              <a:t>Trybunału, </a:t>
            </a:r>
            <a:r>
              <a:rPr lang="pl-PL" sz="2400" dirty="0" smtClean="0">
                <a:latin typeface="+mn-lt"/>
                <a:cs typeface="+mn-cs"/>
              </a:rPr>
              <a:t>Komitet Ministrów </a:t>
            </a:r>
            <a:r>
              <a:rPr lang="pl-PL" sz="2400" dirty="0">
                <a:latin typeface="+mn-lt"/>
                <a:cs typeface="+mn-cs"/>
              </a:rPr>
              <a:t>czuwa nad </a:t>
            </a:r>
            <a:r>
              <a:rPr lang="pl-PL" sz="2400" dirty="0" smtClean="0">
                <a:latin typeface="+mn-lt"/>
                <a:cs typeface="+mn-cs"/>
              </a:rPr>
              <a:t>jego </a:t>
            </a:r>
            <a:r>
              <a:rPr lang="pl-PL" sz="2400" dirty="0">
                <a:latin typeface="+mn-lt"/>
                <a:cs typeface="+mn-cs"/>
              </a:rPr>
              <a:t>wykonaniem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400" b="1" dirty="0" err="1">
                <a:latin typeface="+mn-lt"/>
                <a:cs typeface="+mn-cs"/>
              </a:rPr>
              <a:t>ETPCz</a:t>
            </a:r>
            <a:r>
              <a:rPr lang="pl-PL" sz="2400" b="1" dirty="0">
                <a:latin typeface="+mn-lt"/>
                <a:cs typeface="+mn-cs"/>
              </a:rPr>
              <a:t> nie jest organem odwoławczym i nie może zmieniać lub uchylać orzeczeń krajowych!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400" dirty="0" err="1">
                <a:latin typeface="+mn-lt"/>
                <a:cs typeface="+mn-cs"/>
              </a:rPr>
              <a:t>ETPCz</a:t>
            </a:r>
            <a:r>
              <a:rPr lang="pl-PL" sz="2400" dirty="0">
                <a:latin typeface="+mn-lt"/>
                <a:cs typeface="+mn-cs"/>
              </a:rPr>
              <a:t> stosuje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pl-PL" sz="2400" dirty="0">
                <a:latin typeface="+mn-lt"/>
                <a:cs typeface="+mn-cs"/>
              </a:rPr>
              <a:t>środki indywidualne ( </a:t>
            </a:r>
            <a:r>
              <a:rPr lang="pl-PL" sz="2400" dirty="0" err="1">
                <a:latin typeface="+mn-lt"/>
                <a:cs typeface="+mn-cs"/>
              </a:rPr>
              <a:t>individual</a:t>
            </a:r>
            <a:r>
              <a:rPr lang="pl-PL" sz="2400" dirty="0">
                <a:latin typeface="+mn-lt"/>
                <a:cs typeface="+mn-cs"/>
              </a:rPr>
              <a:t> </a:t>
            </a:r>
            <a:r>
              <a:rPr lang="pl-PL" sz="2400" dirty="0" err="1">
                <a:latin typeface="+mn-lt"/>
                <a:cs typeface="+mn-cs"/>
              </a:rPr>
              <a:t>measures</a:t>
            </a:r>
            <a:r>
              <a:rPr lang="pl-PL" sz="2400" dirty="0">
                <a:latin typeface="+mn-lt"/>
                <a:cs typeface="+mn-cs"/>
              </a:rPr>
              <a:t>): zazwyczaj odszkodowanie lub zadośćuczynienie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pl-PL" sz="2400" dirty="0">
                <a:latin typeface="+mn-lt"/>
                <a:cs typeface="+mn-cs"/>
              </a:rPr>
              <a:t>Środki ogólne ( </a:t>
            </a:r>
            <a:r>
              <a:rPr lang="pl-PL" sz="2400" dirty="0" err="1">
                <a:latin typeface="+mn-lt"/>
                <a:cs typeface="+mn-cs"/>
              </a:rPr>
              <a:t>general</a:t>
            </a:r>
            <a:r>
              <a:rPr lang="pl-PL" sz="2400" dirty="0">
                <a:latin typeface="+mn-lt"/>
                <a:cs typeface="+mn-cs"/>
              </a:rPr>
              <a:t> </a:t>
            </a:r>
            <a:r>
              <a:rPr lang="pl-PL" sz="2400" dirty="0" err="1">
                <a:latin typeface="+mn-lt"/>
                <a:cs typeface="+mn-cs"/>
              </a:rPr>
              <a:t>measures</a:t>
            </a:r>
            <a:r>
              <a:rPr lang="pl-PL" sz="2400" dirty="0">
                <a:latin typeface="+mn-lt"/>
                <a:cs typeface="+mn-cs"/>
              </a:rPr>
              <a:t>): działania, które państwo powinno podjąć w sferze legislacyjnej oraz praktyce stosowania prawa, aby uniknąć podobnych naruszeń w przyszłości. Są to np. </a:t>
            </a:r>
            <a:r>
              <a:rPr lang="pl-PL" sz="2400" dirty="0">
                <a:latin typeface="+mn-lt"/>
                <a:cs typeface="+mn-cs"/>
              </a:rPr>
              <a:t>doprowadzenie do zmiany stanu prawnego niezgodnego z </a:t>
            </a:r>
            <a:r>
              <a:rPr lang="pl-PL" sz="2400" dirty="0" smtClean="0">
                <a:latin typeface="+mn-lt"/>
                <a:cs typeface="+mn-cs"/>
              </a:rPr>
              <a:t>Konwencją, </a:t>
            </a:r>
            <a:r>
              <a:rPr lang="pl-PL" sz="2400" dirty="0">
                <a:latin typeface="+mn-lt"/>
                <a:cs typeface="+mn-cs"/>
              </a:rPr>
              <a:t>wprowadzenie nowych rozwiązań prawnych, zaprzestanie lub zmiana określonych praktyk administracyjnych</a:t>
            </a:r>
            <a:endParaRPr lang="pl-PL" sz="2400" dirty="0"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ytuł 1"/>
          <p:cNvSpPr>
            <a:spLocks noGrp="1"/>
          </p:cNvSpPr>
          <p:nvPr>
            <p:ph type="title"/>
          </p:nvPr>
        </p:nvSpPr>
        <p:spPr>
          <a:xfrm>
            <a:off x="1906588" y="403225"/>
            <a:ext cx="10515600" cy="1325563"/>
          </a:xfrm>
        </p:spPr>
        <p:txBody>
          <a:bodyPr/>
          <a:lstStyle/>
          <a:p>
            <a:r>
              <a:rPr lang="pl-PL" smtClean="0"/>
              <a:t>Prawa człowieka a prawa obywatela</a:t>
            </a:r>
          </a:p>
        </p:txBody>
      </p:sp>
      <p:sp>
        <p:nvSpPr>
          <p:cNvPr id="3" name="pole tekstowe 2"/>
          <p:cNvSpPr txBox="1"/>
          <p:nvPr/>
        </p:nvSpPr>
        <p:spPr>
          <a:xfrm>
            <a:off x="541338" y="1635125"/>
            <a:ext cx="10431462" cy="3386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800" dirty="0">
                <a:latin typeface="+mn-lt"/>
                <a:cs typeface="+mn-cs"/>
              </a:rPr>
              <a:t>Prawa człowieka są to prawa przysługujące każdemu człowiekowi bez względu na jego przynależność państwową czy pozycje </a:t>
            </a:r>
            <a:r>
              <a:rPr lang="pl-PL" sz="2800" dirty="0">
                <a:latin typeface="+mn-lt"/>
                <a:cs typeface="+mn-cs"/>
              </a:rPr>
              <a:t>społeczną.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800" dirty="0">
                <a:latin typeface="+mn-lt"/>
                <a:cs typeface="+mn-cs"/>
              </a:rPr>
              <a:t>Prawa obywatela przysługują wyłącznie </a:t>
            </a:r>
            <a:r>
              <a:rPr lang="pl-PL" sz="2800" dirty="0">
                <a:latin typeface="+mn-lt"/>
                <a:cs typeface="+mn-cs"/>
              </a:rPr>
              <a:t>obywatelom: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pl-PL" sz="2800" dirty="0">
                <a:latin typeface="+mn-lt"/>
                <a:cs typeface="+mn-cs"/>
              </a:rPr>
              <a:t>	Wolność </a:t>
            </a:r>
            <a:r>
              <a:rPr lang="pl-PL" sz="2800" dirty="0">
                <a:latin typeface="+mn-lt"/>
                <a:cs typeface="+mn-cs"/>
              </a:rPr>
              <a:t>tworzenia partii politycznych, prawa wyborcze na szczeblu ogólnokrajowym, prawo dostępu </a:t>
            </a:r>
            <a:r>
              <a:rPr lang="pl-PL" sz="2800" dirty="0">
                <a:latin typeface="+mn-lt"/>
                <a:cs typeface="+mn-cs"/>
              </a:rPr>
              <a:t>	do </a:t>
            </a:r>
            <a:r>
              <a:rPr lang="pl-PL" sz="2800" dirty="0">
                <a:latin typeface="+mn-lt"/>
                <a:cs typeface="+mn-cs"/>
              </a:rPr>
              <a:t>służby publicznej, prawo do inicjowania i udziału w referendum krajowym, obywatelską </a:t>
            </a:r>
            <a:r>
              <a:rPr lang="pl-PL" sz="2800" dirty="0">
                <a:latin typeface="+mn-lt"/>
                <a:cs typeface="+mn-cs"/>
              </a:rPr>
              <a:t>	inicjatywę </a:t>
            </a:r>
            <a:r>
              <a:rPr lang="pl-PL" sz="2800" dirty="0">
                <a:latin typeface="+mn-lt"/>
                <a:cs typeface="+mn-cs"/>
              </a:rPr>
              <a:t>ustawodawczą</a:t>
            </a:r>
            <a:endParaRPr lang="pl-PL" sz="2800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ytuł 1"/>
          <p:cNvSpPr>
            <a:spLocks noGrp="1"/>
          </p:cNvSpPr>
          <p:nvPr>
            <p:ph type="title"/>
          </p:nvPr>
        </p:nvSpPr>
        <p:spPr>
          <a:xfrm>
            <a:off x="2924175" y="339725"/>
            <a:ext cx="10515600" cy="1325563"/>
          </a:xfrm>
        </p:spPr>
        <p:txBody>
          <a:bodyPr/>
          <a:lstStyle/>
          <a:p>
            <a:r>
              <a:rPr lang="pl-PL" smtClean="0"/>
              <a:t>Prawo a wolność</a:t>
            </a:r>
          </a:p>
        </p:txBody>
      </p:sp>
      <p:sp>
        <p:nvSpPr>
          <p:cNvPr id="4099" name="pole tekstowe 2"/>
          <p:cNvSpPr txBox="1">
            <a:spLocks noChangeArrowheads="1"/>
          </p:cNvSpPr>
          <p:nvPr/>
        </p:nvSpPr>
        <p:spPr bwMode="auto">
          <a:xfrm>
            <a:off x="719138" y="2047875"/>
            <a:ext cx="10034587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pl-PL" sz="2800" dirty="0">
                <a:latin typeface="Calibri" pitchFamily="34" charset="0"/>
              </a:rPr>
              <a:t>Prawa nakładają na państwo obowiązek </a:t>
            </a:r>
            <a:r>
              <a:rPr lang="pl-PL" sz="2800" dirty="0" smtClean="0">
                <a:latin typeface="Calibri" pitchFamily="34" charset="0"/>
              </a:rPr>
              <a:t>zapewnienia </a:t>
            </a:r>
            <a:r>
              <a:rPr lang="pl-PL" sz="2800" dirty="0">
                <a:latin typeface="Calibri" pitchFamily="34" charset="0"/>
              </a:rPr>
              <a:t>każdemu lub obywatelowi korzystanie z nich, a ich istotą jest możliwość określonego roszczenia wobec państwa.</a:t>
            </a:r>
          </a:p>
          <a:p>
            <a:pPr marL="285750" indent="-285750">
              <a:buFont typeface="Arial" charset="0"/>
              <a:buChar char="•"/>
            </a:pPr>
            <a:r>
              <a:rPr lang="pl-PL" sz="2800" dirty="0">
                <a:latin typeface="Calibri" pitchFamily="34" charset="0"/>
              </a:rPr>
              <a:t>„Wolność polega na czynieniu wszystkiego tego, co nie szkodzi drugiemu” – art. 4 Deklaracji Praw Człowieka i Obywatela. Zakaz ingerowania państwa w określone obszary naszego życia.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Prawa i wolności konstytucyjne </a:t>
            </a:r>
          </a:p>
        </p:txBody>
      </p:sp>
      <p:sp>
        <p:nvSpPr>
          <p:cNvPr id="5123" name="pole tekstowe 2"/>
          <p:cNvSpPr txBox="1">
            <a:spLocks noChangeArrowheads="1"/>
          </p:cNvSpPr>
          <p:nvPr/>
        </p:nvSpPr>
        <p:spPr bwMode="auto">
          <a:xfrm>
            <a:off x="838200" y="1690688"/>
            <a:ext cx="77501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pl-PL" sz="2400">
                <a:latin typeface="Calibri" pitchFamily="34" charset="0"/>
              </a:rPr>
              <a:t>Art. 31 ust. 3</a:t>
            </a:r>
          </a:p>
          <a:p>
            <a:pPr marL="342900" indent="-342900">
              <a:buFont typeface="Arial" charset="0"/>
              <a:buChar char="•"/>
            </a:pPr>
            <a:r>
              <a:rPr lang="pl-PL" sz="2400">
                <a:latin typeface="Calibri" pitchFamily="34" charset="0"/>
              </a:rPr>
              <a:t>Art. 79 ust. 1</a:t>
            </a:r>
          </a:p>
          <a:p>
            <a:pPr marL="342900" indent="-342900">
              <a:buFont typeface="Arial" charset="0"/>
              <a:buChar char="•"/>
            </a:pPr>
            <a:r>
              <a:rPr lang="pl-PL" sz="2400">
                <a:latin typeface="Calibri" pitchFamily="34" charset="0"/>
              </a:rPr>
              <a:t>Prawa i wolności konstytucyjne wyrażone są w Konstytucji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4713288" y="3571875"/>
            <a:ext cx="6570662" cy="8318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4800" dirty="0">
                <a:latin typeface="+mj-lt"/>
                <a:cs typeface="+mn-cs"/>
              </a:rPr>
              <a:t>Prawa i wolności osobiste</a:t>
            </a:r>
            <a:endParaRPr lang="pl-PL" sz="4800" dirty="0">
              <a:latin typeface="+mj-lt"/>
              <a:cs typeface="+mn-cs"/>
            </a:endParaRPr>
          </a:p>
        </p:txBody>
      </p:sp>
      <p:sp>
        <p:nvSpPr>
          <p:cNvPr id="5125" name="pole tekstowe 4"/>
          <p:cNvSpPr txBox="1">
            <a:spLocks noChangeArrowheads="1"/>
          </p:cNvSpPr>
          <p:nvPr/>
        </p:nvSpPr>
        <p:spPr bwMode="auto">
          <a:xfrm>
            <a:off x="5203825" y="4572000"/>
            <a:ext cx="38036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pl-PL" sz="2800">
                <a:latin typeface="Calibri" pitchFamily="34" charset="0"/>
              </a:rPr>
              <a:t>Art. 38-56 Konstytucji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Prawa i wolności polityczne</a:t>
            </a:r>
          </a:p>
        </p:txBody>
      </p:sp>
      <p:sp>
        <p:nvSpPr>
          <p:cNvPr id="4" name="Prostokąt 3"/>
          <p:cNvSpPr/>
          <p:nvPr/>
        </p:nvSpPr>
        <p:spPr>
          <a:xfrm>
            <a:off x="3824288" y="2827338"/>
            <a:ext cx="8820150" cy="156845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4800" dirty="0">
                <a:latin typeface="+mj-lt"/>
                <a:cs typeface="+mn-cs"/>
              </a:rPr>
              <a:t>Prawa i wolności ekonomiczne, socjalne i kulturalne</a:t>
            </a:r>
            <a:endParaRPr lang="pl-PL" sz="4800" dirty="0">
              <a:latin typeface="+mj-lt"/>
              <a:cs typeface="+mn-cs"/>
            </a:endParaRPr>
          </a:p>
        </p:txBody>
      </p:sp>
      <p:sp>
        <p:nvSpPr>
          <p:cNvPr id="6148" name="pole tekstowe 4"/>
          <p:cNvSpPr txBox="1">
            <a:spLocks noChangeArrowheads="1"/>
          </p:cNvSpPr>
          <p:nvPr/>
        </p:nvSpPr>
        <p:spPr bwMode="auto">
          <a:xfrm>
            <a:off x="1546225" y="1681163"/>
            <a:ext cx="21145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>
              <a:buFont typeface="Arial" charset="0"/>
              <a:buChar char="•"/>
            </a:pPr>
            <a:r>
              <a:rPr lang="pl-PL" sz="2800">
                <a:latin typeface="Calibri" pitchFamily="34" charset="0"/>
              </a:rPr>
              <a:t>Art. 57-63</a:t>
            </a:r>
          </a:p>
        </p:txBody>
      </p:sp>
      <p:sp>
        <p:nvSpPr>
          <p:cNvPr id="6149" name="pole tekstowe 5"/>
          <p:cNvSpPr txBox="1">
            <a:spLocks noChangeArrowheads="1"/>
          </p:cNvSpPr>
          <p:nvPr/>
        </p:nvSpPr>
        <p:spPr bwMode="auto">
          <a:xfrm>
            <a:off x="6581775" y="4816475"/>
            <a:ext cx="19415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pl-PL" sz="2800">
                <a:latin typeface="Calibri" pitchFamily="34" charset="0"/>
              </a:rPr>
              <a:t>Art. 64-76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ytuł 1"/>
          <p:cNvSpPr>
            <a:spLocks noGrp="1"/>
          </p:cNvSpPr>
          <p:nvPr>
            <p:ph type="title"/>
          </p:nvPr>
        </p:nvSpPr>
        <p:spPr>
          <a:xfrm>
            <a:off x="593725" y="365125"/>
            <a:ext cx="10515600" cy="1325563"/>
          </a:xfrm>
        </p:spPr>
        <p:txBody>
          <a:bodyPr/>
          <a:lstStyle/>
          <a:p>
            <a:r>
              <a:rPr lang="pl-PL" smtClean="0"/>
              <a:t>Ograniczenia w zakresie korzystania z konstytucyjnych praw i wolności</a:t>
            </a:r>
          </a:p>
        </p:txBody>
      </p:sp>
      <p:sp>
        <p:nvSpPr>
          <p:cNvPr id="3" name="pole tekstowe 2"/>
          <p:cNvSpPr txBox="1"/>
          <p:nvPr/>
        </p:nvSpPr>
        <p:spPr>
          <a:xfrm>
            <a:off x="695325" y="2035175"/>
            <a:ext cx="8950325" cy="33845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800" dirty="0">
                <a:latin typeface="+mn-lt"/>
                <a:cs typeface="+mn-cs"/>
              </a:rPr>
              <a:t>Art. 31 ust. 3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l-PL" sz="2800" dirty="0">
              <a:latin typeface="+mn-lt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800" dirty="0">
                <a:latin typeface="+mn-lt"/>
                <a:cs typeface="+mn-cs"/>
              </a:rPr>
              <a:t>Przesłanki: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pl-PL" sz="2800" dirty="0">
                <a:latin typeface="+mn-lt"/>
                <a:cs typeface="+mn-cs"/>
              </a:rPr>
              <a:t>Ustawowa forma ograniczenia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pl-PL" sz="2800" dirty="0">
                <a:latin typeface="+mn-lt"/>
                <a:cs typeface="+mn-cs"/>
              </a:rPr>
              <a:t>Związek z jedną z wartości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pl-PL" sz="2800" dirty="0">
                <a:latin typeface="+mn-lt"/>
                <a:cs typeface="+mn-cs"/>
              </a:rPr>
              <a:t>Konieczność wprowadzenia w państwie demokratycznym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pl-PL" sz="2800" dirty="0">
                <a:latin typeface="+mn-lt"/>
                <a:cs typeface="+mn-cs"/>
              </a:rPr>
              <a:t>Zakaz naruszania istoty wolności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542925" y="660400"/>
            <a:ext cx="11383963" cy="53863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800" b="1" dirty="0">
                <a:latin typeface="+mn-lt"/>
                <a:cs typeface="+mn-cs"/>
              </a:rPr>
              <a:t>Ustawowa forma ograniczenia: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400" dirty="0">
                <a:latin typeface="+mn-lt"/>
                <a:cs typeface="+mn-cs"/>
              </a:rPr>
              <a:t>Parlament jedyny władny do wprowadzenia ograniczenia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400" dirty="0">
                <a:latin typeface="+mn-lt"/>
                <a:cs typeface="+mn-cs"/>
              </a:rPr>
              <a:t>Niedopuszczalne przekazanie kompetencji przez parlament innemu organowi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400" dirty="0">
                <a:latin typeface="+mn-lt"/>
                <a:cs typeface="+mn-cs"/>
              </a:rPr>
              <a:t>Ograniczenia muszą mieć charakter generalny i abstrakcyjny ( materialna koncepcja aktu normatywnego – orzecznictwo TK )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400" dirty="0">
                <a:latin typeface="+mn-lt"/>
                <a:cs typeface="+mn-cs"/>
              </a:rPr>
              <a:t>Precyzyjność regulacji ustawowej: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400" dirty="0">
                <a:latin typeface="+mn-lt"/>
                <a:cs typeface="+mn-cs"/>
              </a:rPr>
              <a:t>„Wzgląd </a:t>
            </a:r>
            <a:r>
              <a:rPr lang="pl-PL" sz="2400" dirty="0">
                <a:latin typeface="+mn-lt"/>
                <a:cs typeface="+mn-cs"/>
              </a:rPr>
              <a:t>na fundamentalną rolę wolności słowa w demokratycznym państwie prawnym nakazuje szczególnie surowo kontrolować precyzje przepisów ustaw wprowadzających ograniczenia w korzystaniu z tej wolności. (…) ustawodawca nie może poprzez niejasne formułowanie treści przepisów pozostawiać organom mającym je stosować nadmiernej swobody przy ustalaniu ich zakresu podmiotowego i przedmiotowego. Założenie to można określić ogólnie jako zasadę określoności ustawowej ingerencji w sferę praw i obowiązków adresatów normy prawnej</a:t>
            </a:r>
            <a:r>
              <a:rPr lang="pl-PL" sz="2400" dirty="0">
                <a:latin typeface="+mn-lt"/>
                <a:cs typeface="+mn-cs"/>
              </a:rPr>
              <a:t>” – TK z dnia 23 marca 2006r., K 4/06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pl-PL" sz="2800" dirty="0"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206375" y="115888"/>
            <a:ext cx="10212388" cy="59404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b="1" dirty="0">
                <a:latin typeface="+mn-lt"/>
                <a:cs typeface="+mn-cs"/>
              </a:rPr>
              <a:t>Ochrona jednej z wartości: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000" dirty="0">
                <a:latin typeface="+mn-lt"/>
                <a:cs typeface="+mn-cs"/>
              </a:rPr>
              <a:t>b</a:t>
            </a:r>
            <a:r>
              <a:rPr lang="pl-PL" sz="2000" dirty="0">
                <a:latin typeface="+mn-lt"/>
                <a:cs typeface="+mn-cs"/>
              </a:rPr>
              <a:t>ezpieczeństwo państwa „stan braku zagrożeń, umożliwiający państwu (narodowi) bezpieczną egzystencję i rozwój” W. </a:t>
            </a:r>
            <a:r>
              <a:rPr lang="pl-PL" sz="2000" dirty="0" err="1">
                <a:latin typeface="+mn-lt"/>
                <a:cs typeface="+mn-cs"/>
              </a:rPr>
              <a:t>Wołpiuk</a:t>
            </a:r>
            <a:r>
              <a:rPr lang="pl-PL" sz="2000" dirty="0">
                <a:latin typeface="+mn-lt"/>
                <a:cs typeface="+mn-cs"/>
              </a:rPr>
              <a:t>, Siły zbrojne w regulacjach Konstytucji RP, str. 201</a:t>
            </a:r>
            <a:endParaRPr lang="pl-PL" sz="2000" dirty="0">
              <a:latin typeface="+mn-lt"/>
              <a:cs typeface="+mn-cs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000" dirty="0">
                <a:latin typeface="+mn-lt"/>
                <a:cs typeface="+mn-cs"/>
              </a:rPr>
              <a:t>porządek publiczny </a:t>
            </a:r>
            <a:r>
              <a:rPr lang="pl-PL" sz="2000" dirty="0">
                <a:latin typeface="+mn-lt"/>
                <a:cs typeface="+mn-cs"/>
              </a:rPr>
              <a:t>, „Przesłanka ochrony porządku publicznego, mimo jej dalece niedookreślonego treściowo charakteru, mieści w sobie niewątpliwie postulat takiego ukształtowania stanu faktycznego wewnątrz państwa, który umożliwia normalne współżycie jednostek w organizacji państwowej. Dokonując ograniczenia konkretnego prawa lub wolności, ustawodawca kieruje się w tym przypadku troską o należyte, harmonijne współżycie członków społeczeństwa, co obejmuje zarówno ochronę interesów poszczególnych osób, jak i określonych dóbr społecznych, w tym i mienia publicznego</a:t>
            </a:r>
            <a:r>
              <a:rPr lang="pl-PL" sz="2000" dirty="0">
                <a:latin typeface="+mn-lt"/>
                <a:cs typeface="+mn-cs"/>
              </a:rPr>
              <a:t>” TK z dnia 12 stycznia 1999r., P 2/98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000" dirty="0">
                <a:latin typeface="+mn-lt"/>
                <a:cs typeface="+mn-cs"/>
              </a:rPr>
              <a:t>ochrona środowiska</a:t>
            </a:r>
            <a:endParaRPr lang="pl-PL" sz="2000" dirty="0">
              <a:latin typeface="+mn-lt"/>
              <a:cs typeface="+mn-cs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000" dirty="0">
                <a:latin typeface="+mn-lt"/>
                <a:cs typeface="+mn-cs"/>
              </a:rPr>
              <a:t>zdrowie, konieczność podjęcia przez państwo takich działań, które eliminowałyby zagrożenia zewnętrzne dla zdrowia, a także minimalizowały sięganie przez jednostkę po takie środki, które przyczyniają się do jego pogorszenia</a:t>
            </a:r>
            <a:endParaRPr lang="pl-PL" sz="2000" dirty="0">
              <a:latin typeface="+mn-lt"/>
              <a:cs typeface="+mn-cs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000" dirty="0">
                <a:latin typeface="+mn-lt"/>
                <a:cs typeface="+mn-cs"/>
              </a:rPr>
              <a:t>moralność publiczna, „są </a:t>
            </a:r>
            <a:r>
              <a:rPr lang="pl-PL" sz="2000" dirty="0">
                <a:latin typeface="+mn-lt"/>
                <a:cs typeface="+mn-cs"/>
              </a:rPr>
              <a:t>to normy moralne uznane w społeczeństwie polskim i odnoszące się do stosunków </a:t>
            </a:r>
            <a:r>
              <a:rPr lang="pl-PL" sz="2000" dirty="0">
                <a:latin typeface="+mn-lt"/>
                <a:cs typeface="+mn-cs"/>
              </a:rPr>
              <a:t>międzyludzkich” K. </a:t>
            </a:r>
            <a:r>
              <a:rPr lang="pl-PL" sz="2000" dirty="0" err="1">
                <a:latin typeface="+mn-lt"/>
                <a:cs typeface="+mn-cs"/>
              </a:rPr>
              <a:t>Wojtyczek</a:t>
            </a:r>
            <a:r>
              <a:rPr lang="pl-PL" sz="2000" dirty="0">
                <a:latin typeface="+mn-lt"/>
                <a:cs typeface="+mn-cs"/>
              </a:rPr>
              <a:t>, Granice ingerencji ustawodawczej w sferę praw człowieka, str. 51</a:t>
            </a:r>
            <a:endParaRPr lang="pl-PL" sz="2000" dirty="0">
              <a:latin typeface="+mn-lt"/>
              <a:cs typeface="+mn-cs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000" dirty="0">
                <a:latin typeface="+mn-lt"/>
                <a:cs typeface="+mn-cs"/>
              </a:rPr>
              <a:t>wolności </a:t>
            </a:r>
            <a:r>
              <a:rPr lang="pl-PL" sz="2000" dirty="0">
                <a:latin typeface="+mn-lt"/>
                <a:cs typeface="+mn-cs"/>
              </a:rPr>
              <a:t>i </a:t>
            </a:r>
            <a:r>
              <a:rPr lang="pl-PL" sz="2000" dirty="0">
                <a:latin typeface="+mn-lt"/>
                <a:cs typeface="+mn-cs"/>
              </a:rPr>
              <a:t>prawa </a:t>
            </a:r>
            <a:r>
              <a:rPr lang="pl-PL" sz="2000" dirty="0">
                <a:latin typeface="+mn-lt"/>
                <a:cs typeface="+mn-cs"/>
              </a:rPr>
              <a:t>innych </a:t>
            </a:r>
            <a:r>
              <a:rPr lang="pl-PL" sz="2000" dirty="0">
                <a:latin typeface="+mn-lt"/>
                <a:cs typeface="+mn-cs"/>
              </a:rPr>
              <a:t>osób – np. prawo do prywatności, wolność religijna</a:t>
            </a:r>
            <a:endParaRPr lang="pl-PL" sz="2000" dirty="0"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747713" y="373063"/>
            <a:ext cx="8267700" cy="554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800" b="1" dirty="0">
                <a:latin typeface="+mn-lt"/>
                <a:cs typeface="+mn-cs"/>
              </a:rPr>
              <a:t>Konieczność wprowadzenia w państwie demokratycznym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800" dirty="0">
                <a:latin typeface="+mn-lt"/>
                <a:cs typeface="+mn-cs"/>
              </a:rPr>
              <a:t>Wymóg proporcjonalności ograniczeń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800" dirty="0">
                <a:latin typeface="+mn-lt"/>
                <a:cs typeface="+mn-cs"/>
              </a:rPr>
              <a:t>„Ustawodawca </a:t>
            </a:r>
            <a:r>
              <a:rPr lang="pl-PL" sz="2800" dirty="0">
                <a:latin typeface="+mn-lt"/>
                <a:cs typeface="+mn-cs"/>
              </a:rPr>
              <a:t>nie może ustanawiać ograniczeń przekraczających pewien stopień uciążliwości, a zwłaszcza zapoznających proporcję pomiędzy stopniem naruszenia uprawnień jednostki a rangą interesu publicznego, który ma w ten sposób podlegać </a:t>
            </a:r>
            <a:r>
              <a:rPr lang="pl-PL" sz="2800" dirty="0">
                <a:latin typeface="+mn-lt"/>
                <a:cs typeface="+mn-cs"/>
              </a:rPr>
              <a:t>ochronie (...) </a:t>
            </a:r>
            <a:r>
              <a:rPr lang="pl-PL" sz="2800" dirty="0">
                <a:latin typeface="+mn-lt"/>
                <a:cs typeface="+mn-cs"/>
              </a:rPr>
              <a:t>surowsze standardy oceny należy przykładać do regulacji wolności i praw osobistych i politycznych niż do praw ekonomicznych czy socjalnych</a:t>
            </a:r>
            <a:r>
              <a:rPr lang="pl-PL" sz="2800" dirty="0">
                <a:latin typeface="+mn-lt"/>
                <a:cs typeface="+mn-cs"/>
              </a:rPr>
              <a:t>” TK z dnia 26 kwietnia 1995r., K 11/94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</TotalTime>
  <Words>1289</Words>
  <Application>Microsoft Office PowerPoint</Application>
  <PresentationFormat>Niestandardowy</PresentationFormat>
  <Paragraphs>114</Paragraphs>
  <Slides>18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23" baseType="lpstr">
      <vt:lpstr>Calibri</vt:lpstr>
      <vt:lpstr>Arial</vt:lpstr>
      <vt:lpstr>Calibri Light</vt:lpstr>
      <vt:lpstr>Wingdings</vt:lpstr>
      <vt:lpstr>Motyw pakietu Office</vt:lpstr>
      <vt:lpstr>Zasady przewodnie statusu jednostki  Środki ochrony praw i wolności</vt:lpstr>
      <vt:lpstr>Prawa człowieka a prawa obywatela</vt:lpstr>
      <vt:lpstr>Prawo a wolność</vt:lpstr>
      <vt:lpstr>Prawa i wolności konstytucyjne </vt:lpstr>
      <vt:lpstr>Prawa i wolności polityczne</vt:lpstr>
      <vt:lpstr>Ograniczenia w zakresie korzystania z konstytucyjnych praw i wolności</vt:lpstr>
      <vt:lpstr>Slajd 7</vt:lpstr>
      <vt:lpstr>Slajd 8</vt:lpstr>
      <vt:lpstr>Slajd 9</vt:lpstr>
      <vt:lpstr>Slajd 10</vt:lpstr>
      <vt:lpstr>Środki ochrony praw i wolności</vt:lpstr>
      <vt:lpstr>Slajd 12</vt:lpstr>
      <vt:lpstr>Slajd 13</vt:lpstr>
      <vt:lpstr>Slajd 14</vt:lpstr>
      <vt:lpstr>Slajd 15</vt:lpstr>
      <vt:lpstr>Slajd 16</vt:lpstr>
      <vt:lpstr>Slajd 17</vt:lpstr>
      <vt:lpstr>Slajd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Zasady przewodnie statusu jednostki  Środki ochrony praw i wolności</dc:title>
  <dc:creator>iwona dyś</dc:creator>
  <cp:lastModifiedBy>iwona dyś</cp:lastModifiedBy>
  <cp:revision>19</cp:revision>
  <dcterms:created xsi:type="dcterms:W3CDTF">2014-11-02T11:11:26Z</dcterms:created>
  <dcterms:modified xsi:type="dcterms:W3CDTF">2015-11-20T17:05:22Z</dcterms:modified>
</cp:coreProperties>
</file>