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8CF99-35E0-4A26-B31E-5BFD0F8504A6}" type="datetimeFigureOut">
              <a:rPr lang="pl-PL" smtClean="0"/>
              <a:pPr/>
              <a:t>2015-01-16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D1F6A-398A-45D9-B4CA-97FC04B380F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D1F6A-398A-45D9-B4CA-97FC04B380F6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0F5A-4927-490F-95F3-E15202CF74CE}" type="datetimeFigureOut">
              <a:rPr lang="pl-PL" smtClean="0"/>
              <a:pPr/>
              <a:t>2015-01-16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988B-7594-4B42-8F32-C886E32682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0F5A-4927-490F-95F3-E15202CF74CE}" type="datetimeFigureOut">
              <a:rPr lang="pl-PL" smtClean="0"/>
              <a:pPr/>
              <a:t>2015-01-16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988B-7594-4B42-8F32-C886E32682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0F5A-4927-490F-95F3-E15202CF74CE}" type="datetimeFigureOut">
              <a:rPr lang="pl-PL" smtClean="0"/>
              <a:pPr/>
              <a:t>2015-01-16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988B-7594-4B42-8F32-C886E32682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0F5A-4927-490F-95F3-E15202CF74CE}" type="datetimeFigureOut">
              <a:rPr lang="pl-PL" smtClean="0"/>
              <a:pPr/>
              <a:t>2015-01-16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988B-7594-4B42-8F32-C886E32682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0F5A-4927-490F-95F3-E15202CF74CE}" type="datetimeFigureOut">
              <a:rPr lang="pl-PL" smtClean="0"/>
              <a:pPr/>
              <a:t>2015-01-16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988B-7594-4B42-8F32-C886E32682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0F5A-4927-490F-95F3-E15202CF74CE}" type="datetimeFigureOut">
              <a:rPr lang="pl-PL" smtClean="0"/>
              <a:pPr/>
              <a:t>2015-01-16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988B-7594-4B42-8F32-C886E32682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0F5A-4927-490F-95F3-E15202CF74CE}" type="datetimeFigureOut">
              <a:rPr lang="pl-PL" smtClean="0"/>
              <a:pPr/>
              <a:t>2015-01-16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988B-7594-4B42-8F32-C886E32682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0F5A-4927-490F-95F3-E15202CF74CE}" type="datetimeFigureOut">
              <a:rPr lang="pl-PL" smtClean="0"/>
              <a:pPr/>
              <a:t>2015-01-16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988B-7594-4B42-8F32-C886E32682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0F5A-4927-490F-95F3-E15202CF74CE}" type="datetimeFigureOut">
              <a:rPr lang="pl-PL" smtClean="0"/>
              <a:pPr/>
              <a:t>2015-01-16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988B-7594-4B42-8F32-C886E32682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0F5A-4927-490F-95F3-E15202CF74CE}" type="datetimeFigureOut">
              <a:rPr lang="pl-PL" smtClean="0"/>
              <a:pPr/>
              <a:t>2015-01-16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988B-7594-4B42-8F32-C886E32682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0F5A-4927-490F-95F3-E15202CF74CE}" type="datetimeFigureOut">
              <a:rPr lang="pl-PL" smtClean="0"/>
              <a:pPr/>
              <a:t>2015-01-16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988B-7594-4B42-8F32-C886E32682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rgbClr val="FBEAC7">
                <a:alpha val="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C0F5A-4927-490F-95F3-E15202CF74CE}" type="datetimeFigureOut">
              <a:rPr lang="pl-PL" smtClean="0"/>
              <a:pPr/>
              <a:t>2015-01-16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7988B-7594-4B42-8F32-C886E326823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>
            <a:noAutofit/>
          </a:bodyPr>
          <a:lstStyle/>
          <a:p>
            <a:r>
              <a:rPr lang="pl-PL" sz="5400" b="1" dirty="0" smtClean="0"/>
              <a:t>SPOŁECZNA GOSPODARKA RYNKOWA JAKO PODSTAWA USTROJU GOSPODARCZEGO</a:t>
            </a:r>
            <a:endParaRPr lang="pl-PL" sz="5400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699792" y="4437112"/>
            <a:ext cx="41030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/>
              <a:t>SNA II (I)</a:t>
            </a:r>
          </a:p>
          <a:p>
            <a:pPr algn="ctr"/>
            <a:r>
              <a:rPr lang="pl-PL" b="1" dirty="0" smtClean="0"/>
              <a:t>Prezentację przygotowała mgr </a:t>
            </a:r>
            <a:r>
              <a:rPr lang="pl-PL" b="1" dirty="0"/>
              <a:t>I</a:t>
            </a:r>
            <a:r>
              <a:rPr lang="pl-PL" b="1" dirty="0" smtClean="0"/>
              <a:t>wona </a:t>
            </a:r>
            <a:r>
              <a:rPr lang="pl-PL" b="1" dirty="0" err="1" smtClean="0"/>
              <a:t>Dyś</a:t>
            </a:r>
            <a:endParaRPr lang="pl-PL" b="1" dirty="0" smtClean="0"/>
          </a:p>
          <a:p>
            <a:pPr algn="ctr"/>
            <a:r>
              <a:rPr lang="pl-PL" b="1" dirty="0" err="1"/>
              <a:t>i</a:t>
            </a:r>
            <a:r>
              <a:rPr lang="pl-PL" b="1" dirty="0" err="1" smtClean="0"/>
              <a:t>wona.dys@prawo.uni.wroc.pl</a:t>
            </a:r>
            <a:endParaRPr lang="pl-PL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Własność prywatna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 flipH="1">
            <a:off x="467543" y="1556792"/>
            <a:ext cx="69390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Art. 20 i 21 Konstytucji + rozdział II ( art. 64 ) + art. 165. ust. 1 ( samorząd terytorialny ) + art. 218 ( Skarb Państwa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własność w ujęciu subiektywnym i obiektywnym 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Obiektywnie : zasada ustrojowa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Subiektywnie: prawo podmiotowe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Zakaz podejmowania przez państwo działań wymierzonych we własność prywatną, np. nacjonalizacji całych sektorów gospodarki  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Solidarność, dialog i współpraca partnerów społecznych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>
            <a:norm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Zakaz podejmowania przez państwo działań godzących we własność prywatną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Obowiązek państwa:</a:t>
            </a:r>
          </a:p>
          <a:p>
            <a:pPr>
              <a:buFont typeface="Wingdings" pitchFamily="2" charset="2"/>
              <a:buChar char="ü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Kojarzenie interesów prywatnych z publicznymi</a:t>
            </a:r>
          </a:p>
          <a:p>
            <a:pPr>
              <a:buFont typeface="Wingdings" pitchFamily="2" charset="2"/>
              <a:buChar char="ü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Tworzenie warunków funkcjonowania i ochrony mechanizmów rynkowych</a:t>
            </a:r>
          </a:p>
          <a:p>
            <a:pPr>
              <a:buFont typeface="Wingdings" pitchFamily="2" charset="2"/>
              <a:buChar char="ü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Uczestniczenie w gospodarce tak, aby nie uniemożliwiać tego innych podmiotom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„poszanowanie ich autonomii, tworząc konstytucyjną gwarancję negocjacyjnego sposobu rozstrzygania spraw spornych, umożliwiająca przezwyciężanie napięć i konfliktów w procesie gospodarowania. Źródeł powyższych wartości należy upatrywać w filozofii społecznej, znanej pod nazwą solidaryzmu społecznego…” TK z dnia 30 stycznia 2001r., K 17/00</a:t>
            </a:r>
          </a:p>
          <a:p>
            <a:pPr>
              <a:buFont typeface="Wingdings" pitchFamily="2" charset="2"/>
              <a:buChar char="ü"/>
            </a:pPr>
            <a:endParaRPr lang="pl-PL" dirty="0" smtClean="0"/>
          </a:p>
          <a:p>
            <a:pPr>
              <a:buFont typeface="Wingdings" pitchFamily="2" charset="2"/>
              <a:buChar char="ü"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Autofit/>
          </a:bodyPr>
          <a:lstStyle/>
          <a:p>
            <a:r>
              <a:rPr lang="pl-PL" sz="4000" dirty="0" smtClean="0"/>
              <a:t>Konstytucja </a:t>
            </a:r>
            <a:r>
              <a:rPr lang="pl-PL" sz="4000" dirty="0" smtClean="0"/>
              <a:t>Rzeczpospolitej Polskiej</a:t>
            </a:r>
          </a:p>
          <a:p>
            <a:r>
              <a:rPr lang="pl-PL" sz="4000" dirty="0" smtClean="0"/>
              <a:t>Ustawa o swobodzie działalności gospodarczej ( Dz. U. z 2010r. Nr 220 poz. 1447 ze zm. )</a:t>
            </a:r>
          </a:p>
          <a:p>
            <a:r>
              <a:rPr lang="pl-PL" sz="4000" dirty="0" smtClean="0"/>
              <a:t>Ustawa o ochronie konkurencji i konsumentów ( Dz. U. Nr 50 poz. 331 ze zm.)</a:t>
            </a:r>
            <a:endParaRPr lang="pl-PL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210126"/>
            <a:ext cx="651621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Art. 20 Konstytucji: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Społeczna gospodarka rynkowa oparta na wolności działalności gospodarczej, własności prywatnej oraz solidarności, dialogu i współpracy partnerów społecznych stanowi podstawę ustroju gospodarczego Rzeczpospolitej Polskiej.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95536" y="2708920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„nie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sprowadza się do czysto towarowo – pieniężnych powiązań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między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ludźmi, kierowanych niewidzialną ręką rynku, lecz podlega wymianom sprawiedliwości społecznej, będącej kamieniem węgielnym polityki każdego prawdziwie demokratycznego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państwa.”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T. Zieliński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620688"/>
            <a:ext cx="76328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elementy: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Wolność działalności gospodarczej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Własność prywatna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Solidarność, dialog i współpraca partnerów społecznych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pl-PL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Ponadto wskazuje się na dodatkowe elementy: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wolność umów, wolna konkurencja, kształtowanie cen za pomocą mechanizmów rynkowych, wolność pracy i wolny przepływ pracowników, kapitału i usług, swoboda i samodzielność podejmowania decyzji gospodarczych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„…uzasadnieniem tej zasady ( wolność umów) jest autonomia woli jednostki, polegająca – najogólniej rzecz ujmując – na założeniu, że treść umownych stosunków prawnych ( w szczególności stosunków zobowiązaniowych) winna być ustalana na podstawie woli stron umowy. Strony mogą swobodnie kształtować wzajemne stosunki umowne, a ustawa znajduje zastosowanie uzupełniające w sprawach nieuregulowanych przez strony i to na zasadzie domniemanej woli stron”. Wyrok TK z dnia 29 kwietnia 2003r., SK 24/02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ziałalność gospodarcza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Art. 2 Ustawy o swobodzie działalności gospodarczej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( Dz. U. z 2010r. Nr 220 poz. 1447 ze zm.):</a:t>
            </a:r>
          </a:p>
          <a:p>
            <a:pPr algn="just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	Działalnością gospodarczą jest zarobkowa działalność wytwórcza, budowlana, handlowa, usługowa oraz poszukiwanie, rozpoznawanie i wydobywanie kopalin ze złóż, a także działalność zawodowa, wykonywana w sposób zorganizowany i ciągły. </a:t>
            </a:r>
          </a:p>
          <a:p>
            <a:pPr algn="just"/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Art. 3:</a:t>
            </a:r>
          </a:p>
          <a:p>
            <a:pPr algn="just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 	Przepisów ustawy nie stosuje się do działalności wytwórczej w rolnictwie w zakresie upraw rolnych oraz chowu i hodowli zwierząt, ogrodnictwa, warzywnictwa, leśnictwa i rybactwa śródlądowego, a także wynajmowania przez rolników pokoi, sprzedaży posiłków domowych i świadczenia w gospodarstwach rolnych innych usług związanych z pobytem turystów oraz wyrobu wina przez producentów będących rolnikami wyrabiającymi mniej niż 100 hektolitrów wina w ciągu roku gospodarczego, o których mowa w art. 17 ust. 3 ustawy z dnia 12 maja 2011 r. o wyrobie i rozlewie wyrobów winiarskich, obrocie tymi wyrobami i organizacji rynku wina (Dz. U. Nr 120, poz. 690 i Nr 171, poz. 1016).</a:t>
            </a:r>
          </a:p>
          <a:p>
            <a:pPr algn="just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Patrz: TK z dnia 26 kwietnia 1999r., K 33/98, TK z dnia 29 kwietnia 2003r., SK 24/02.</a:t>
            </a:r>
          </a:p>
          <a:p>
            <a:pPr algn="just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art. 20, 1 Konstytucji +Rozdział VII ( samodzielność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jst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) + Rozdział X (zarządzanie mieniem SP)</a:t>
            </a: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Swoboda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podejmowania i prowadzenia działalności gospodarczej w dowolnie wybranych formach prawnych oraz na zasadzie samodzielności, chociaż bez naruszenia interesów publicznych</a:t>
            </a:r>
          </a:p>
          <a:p>
            <a:pPr algn="just"/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2 elementy:</a:t>
            </a:r>
          </a:p>
          <a:p>
            <a:pPr lvl="0" algn="just">
              <a:buFont typeface="Wingdings" pitchFamily="2" charset="2"/>
              <a:buChar char="ü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Wolność podjęcia dowolnego rodzaju działalności,</a:t>
            </a:r>
          </a:p>
          <a:p>
            <a:pPr lvl="0" algn="just">
              <a:buFont typeface="Wingdings" pitchFamily="2" charset="2"/>
              <a:buChar char="ü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Wolność wykonywania luz zaprzestania wykonywania tej działalności.</a:t>
            </a:r>
          </a:p>
          <a:p>
            <a:pPr lvl="0" algn="just"/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Zakres podmiotowy: ( 2 stanowiska )</a:t>
            </a:r>
          </a:p>
          <a:p>
            <a:pPr lvl="0" algn="just">
              <a:buFont typeface="Wingdings" pitchFamily="2" charset="2"/>
              <a:buChar char="ü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Podmiotem działalności gospodarczej są tylko osoby prywatne (przedsiębiorcy); patrz: TK z dnia 7 maja 2001r., K 19/00</a:t>
            </a:r>
          </a:p>
          <a:p>
            <a:pPr lvl="0" algn="just">
              <a:buFont typeface="Wingdings" pitchFamily="2" charset="2"/>
              <a:buChar char="ü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Podmiotem działalności gospodarczej są także podmioty publiczne, w tym organy władzy publicznej </a:t>
            </a:r>
          </a:p>
          <a:p>
            <a:pPr lvl="0">
              <a:buFont typeface="Wingdings" pitchFamily="2" charset="2"/>
              <a:buChar char="ü"/>
            </a:pPr>
            <a:endParaRPr lang="pl-PL" sz="2000" dirty="0" smtClean="0"/>
          </a:p>
          <a:p>
            <a:pPr>
              <a:buNone/>
            </a:pPr>
            <a:endParaRPr lang="pl-PL" sz="2000" dirty="0" smtClean="0"/>
          </a:p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979712" y="332656"/>
            <a:ext cx="5609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WOLNOŚĆ DZIAŁALNOŚCI GOSPODARCZEJ </a:t>
            </a:r>
            <a:endParaRPr lang="pl-PL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Ograniczenie wolności działalności gospodarczej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Art. 22 Konstytucji:</a:t>
            </a:r>
          </a:p>
          <a:p>
            <a:pPr algn="just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	Ograniczenie wolności działalności gospodarczej jest dopuszczalne tylko w drodze ustawy i tylko ze względu na ważny interes publiczny.</a:t>
            </a:r>
          </a:p>
          <a:p>
            <a:pPr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2 elementy:</a:t>
            </a:r>
          </a:p>
          <a:p>
            <a:pPr algn="just">
              <a:buFont typeface="Wingdings" pitchFamily="2" charset="2"/>
              <a:buChar char="ü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Ustawowa forma ograniczenia</a:t>
            </a:r>
          </a:p>
          <a:p>
            <a:pPr algn="just">
              <a:buFont typeface="Wingdings" pitchFamily="2" charset="2"/>
              <a:buChar char="ü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Wymóg istnienia ważnego interesu publicznego: bezpieczeństwo państwa, porządek publiczny, ochrona środowiska, zdrowia publicznego i moralności – patrz wymogi ogólnej klauzuli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limitacyjnej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art. 31 ust. 3 Konstytucji </a:t>
            </a:r>
          </a:p>
          <a:p>
            <a:pPr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Szczegółowe uregulowanie w ustawie o swobodzie działalności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gospodarczej</a:t>
            </a:r>
          </a:p>
          <a:p>
            <a:pPr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Głównie charakter podmiotowy, związany z koniecznością posiadania odpowiednich kwalifikacji w niektórych zawodach</a:t>
            </a:r>
          </a:p>
          <a:p>
            <a:pPr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Przeciwdziała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powstawaniu monopoli</a:t>
            </a:r>
          </a:p>
          <a:p>
            <a:pPr algn="just"/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23528" y="548680"/>
            <a:ext cx="82809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ograniczenia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prowadzenia działalności gospodarczej przez osoby pełniące funkcje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publiczne - ustawa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 21 sierpnia 1997r. o ograniczeniu prowadzenia działalności gospodarczej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przez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osoby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pełniące funkcje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publiczne ( tekst jedn. Dz. U. z 2006r. Nr 216, poz. 1584 ze zm.) 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Art. 1 i 2 – szczegółowe wymienienie podmiotów, np. sędziowie TK, osoby zajmujące kierownicze stanowiska państwowe, pracownicy urzędów zajmujący stanowiska kierownicze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Wymienione osoby nie mogą: </a:t>
            </a:r>
          </a:p>
          <a:p>
            <a:pPr lvl="0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Być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członkami zarządów, rad nadzorczych lub komisji rewizyjnych spółek prawa handlowego</a:t>
            </a:r>
          </a:p>
          <a:p>
            <a:pPr lvl="0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Być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zatrudnione lub wykonywać innych zajęć w spółkach prawa handlowego, które mogłyby wywołać podejrzenie o ich stronniczość lub interesowność</a:t>
            </a:r>
          </a:p>
          <a:p>
            <a:pPr lvl="0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3. Być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członkami zarządów, rad nadzorczych lub komisji rewizyjnych spółdzielni, z wyjątkiem rad nadzorczych spółdzielni mieszkaniowych</a:t>
            </a:r>
          </a:p>
          <a:p>
            <a:pPr lvl="0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4. Być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członkami zarządów fundacji prowadzących działalność gospodarczą</a:t>
            </a:r>
          </a:p>
          <a:p>
            <a:pPr lvl="0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5. Posiadać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spółkach prawa handlowego więcej niż 10 % akcji lub udziały przedstawiające więcej niż 10 &amp; kapitału zakładowego – w każdej z tych spółek</a:t>
            </a:r>
          </a:p>
          <a:p>
            <a:pPr lvl="0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6. Prowadzić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działalności gospodarczej na własny rachunek lub wspólnie z innymi osobami, a także zarządzać taką działalnością lub być przedstawicielem czy pełnomocnikiem w prowadzeniu takiej działalności; nie dotyczy to działalności wytwórczej w rolnictwie w zakresie produkcji roślinnej i zwierzęcej w formie i zakresie gospodarstwa rodzinnego</a:t>
            </a:r>
          </a:p>
          <a:p>
            <a:pPr algn="just">
              <a:buFont typeface="Arial" pitchFamily="34" charset="0"/>
              <a:buChar char="•"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764</Words>
  <Application>Microsoft Office PowerPoint</Application>
  <PresentationFormat>Pokaz na ekranie (4:3)</PresentationFormat>
  <Paragraphs>67</Paragraphs>
  <Slides>11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SPOŁECZNA GOSPODARKA RYNKOWA JAKO PODSTAWA USTROJU GOSPODARCZEGO</vt:lpstr>
      <vt:lpstr>Slajd 2</vt:lpstr>
      <vt:lpstr>Slajd 3</vt:lpstr>
      <vt:lpstr>Slajd 4</vt:lpstr>
      <vt:lpstr>Slajd 5</vt:lpstr>
      <vt:lpstr>Działalność gospodarcza</vt:lpstr>
      <vt:lpstr>Slajd 7</vt:lpstr>
      <vt:lpstr>Ograniczenie wolności działalności gospodarczej</vt:lpstr>
      <vt:lpstr>Slajd 9</vt:lpstr>
      <vt:lpstr>Własność prywatna</vt:lpstr>
      <vt:lpstr> Solidarność, dialog i współpraca partnerów społecznych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SPOŁECZNA GOSPODARKA RYNKOWA JAKO PODSTAWA USTROJU GOSPODARCZEGO</dc:title>
  <dc:creator>iwona dyś</dc:creator>
  <cp:lastModifiedBy>iwona dyś</cp:lastModifiedBy>
  <cp:revision>19</cp:revision>
  <dcterms:created xsi:type="dcterms:W3CDTF">2014-12-30T16:53:13Z</dcterms:created>
  <dcterms:modified xsi:type="dcterms:W3CDTF">2015-01-16T12:58:32Z</dcterms:modified>
</cp:coreProperties>
</file>