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363" r:id="rId2"/>
    <p:sldId id="367" r:id="rId3"/>
    <p:sldId id="368" r:id="rId4"/>
    <p:sldId id="484" r:id="rId5"/>
    <p:sldId id="449" r:id="rId6"/>
    <p:sldId id="486" r:id="rId7"/>
    <p:sldId id="487" r:id="rId8"/>
    <p:sldId id="485" r:id="rId9"/>
    <p:sldId id="473" r:id="rId10"/>
    <p:sldId id="489" r:id="rId11"/>
    <p:sldId id="369" r:id="rId12"/>
    <p:sldId id="451" r:id="rId13"/>
    <p:sldId id="488" r:id="rId14"/>
    <p:sldId id="490" r:id="rId15"/>
    <p:sldId id="452" r:id="rId16"/>
    <p:sldId id="462" r:id="rId17"/>
    <p:sldId id="461" r:id="rId18"/>
    <p:sldId id="453" r:id="rId19"/>
    <p:sldId id="455" r:id="rId20"/>
    <p:sldId id="463" r:id="rId21"/>
    <p:sldId id="457" r:id="rId22"/>
    <p:sldId id="464" r:id="rId23"/>
    <p:sldId id="465" r:id="rId24"/>
    <p:sldId id="466" r:id="rId25"/>
    <p:sldId id="470" r:id="rId26"/>
    <p:sldId id="480" r:id="rId27"/>
    <p:sldId id="481" r:id="rId28"/>
    <p:sldId id="474" r:id="rId29"/>
    <p:sldId id="483" r:id="rId30"/>
    <p:sldId id="492" r:id="rId31"/>
    <p:sldId id="475" r:id="rId32"/>
    <p:sldId id="476" r:id="rId33"/>
    <p:sldId id="391" r:id="rId34"/>
    <p:sldId id="285" r:id="rId3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58" autoAdjust="0"/>
  </p:normalViewPr>
  <p:slideViewPr>
    <p:cSldViewPr>
      <p:cViewPr varScale="1">
        <p:scale>
          <a:sx n="105" d="100"/>
          <a:sy n="105" d="100"/>
        </p:scale>
        <p:origin x="1794" y="102"/>
      </p:cViewPr>
      <p:guideLst>
        <p:guide orient="horz" pos="2160"/>
        <p:guide pos="2880"/>
      </p:guideLst>
    </p:cSldViewPr>
  </p:slideViewPr>
  <p:outlineViewPr>
    <p:cViewPr>
      <p:scale>
        <a:sx n="33" d="100"/>
        <a:sy n="33" d="100"/>
      </p:scale>
      <p:origin x="48" y="236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822D728-642A-428E-8754-B24132EF5D26}" type="datetimeFigureOut">
              <a:rPr lang="pl-PL" smtClean="0"/>
              <a:t>03.04.2025</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FD6D65B-AA35-482B-8233-3701A67A1CD5}" type="slidenum">
              <a:rPr lang="pl-PL" smtClean="0"/>
              <a:t>‹#›</a:t>
            </a:fld>
            <a:endParaRPr lang="pl-PL"/>
          </a:p>
        </p:txBody>
      </p:sp>
    </p:spTree>
    <p:extLst>
      <p:ext uri="{BB962C8B-B14F-4D97-AF65-F5344CB8AC3E}">
        <p14:creationId xmlns:p14="http://schemas.microsoft.com/office/powerpoint/2010/main" val="1680007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ED109DE-AF60-4E61-8DA4-B174078E9FDF}" type="datetimeFigureOut">
              <a:rPr lang="pl-PL" smtClean="0"/>
              <a:t>03.04.2025</a:t>
            </a:fld>
            <a:endParaRPr lang="pl-PL"/>
          </a:p>
        </p:txBody>
      </p:sp>
      <p:sp>
        <p:nvSpPr>
          <p:cNvPr id="4" name="Symbol zastępczy obrazu slajd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C1FD70-566C-4818-9CA1-AED8F26C19D8}" type="slidenum">
              <a:rPr lang="pl-PL" smtClean="0"/>
              <a:t>‹#›</a:t>
            </a:fld>
            <a:endParaRPr lang="pl-PL"/>
          </a:p>
        </p:txBody>
      </p:sp>
    </p:spTree>
    <p:extLst>
      <p:ext uri="{BB962C8B-B14F-4D97-AF65-F5344CB8AC3E}">
        <p14:creationId xmlns:p14="http://schemas.microsoft.com/office/powerpoint/2010/main" val="2498854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601990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401011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4461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46513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7901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091507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589377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117911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l-PL"/>
              <a:t>Kliknij, aby edytować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951791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731491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749203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8" name="Footer Placeholder 7"/>
          <p:cNvSpPr>
            <a:spLocks noGrp="1"/>
          </p:cNvSpPr>
          <p:nvPr>
            <p:ph type="ftr" sz="quarter" idx="11"/>
          </p:nvPr>
        </p:nvSpPr>
        <p:spPr/>
        <p:txBody>
          <a:bodyPr/>
          <a:lstStyle/>
          <a:p>
            <a:endParaRPr lang="pl-PL"/>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2009690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4" name="Footer Placeholder 3"/>
          <p:cNvSpPr>
            <a:spLocks noGrp="1"/>
          </p:cNvSpPr>
          <p:nvPr>
            <p:ph type="ftr" sz="quarter" idx="11"/>
          </p:nvPr>
        </p:nvSpPr>
        <p:spPr/>
        <p:txBody>
          <a:bodyPr/>
          <a:lstStyle/>
          <a:p>
            <a:endParaRPr lang="pl-PL"/>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47643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94316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189050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499E54A-3447-44D7-B716-D43046D8042C}" type="datetimeFigureOut">
              <a:rPr lang="pl-PL" smtClean="0"/>
              <a:pPr/>
              <a:t>03.04.2025</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B274808-9192-4392-AC95-AD33EB740068}" type="slidenum">
              <a:rPr lang="pl-PL" smtClean="0"/>
              <a:pPr/>
              <a:t>‹#›</a:t>
            </a:fld>
            <a:endParaRPr lang="pl-PL"/>
          </a:p>
        </p:txBody>
      </p:sp>
    </p:spTree>
    <p:extLst>
      <p:ext uri="{BB962C8B-B14F-4D97-AF65-F5344CB8AC3E}">
        <p14:creationId xmlns:p14="http://schemas.microsoft.com/office/powerpoint/2010/main" val="36745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499E54A-3447-44D7-B716-D43046D8042C}" type="datetimeFigureOut">
              <a:rPr lang="pl-PL" smtClean="0"/>
              <a:pPr/>
              <a:t>03.04.2025</a:t>
            </a:fld>
            <a:endParaRPr lang="pl-P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B274808-9192-4392-AC95-AD33EB740068}" type="slidenum">
              <a:rPr lang="pl-PL" smtClean="0"/>
              <a:pPr/>
              <a:t>‹#›</a:t>
            </a:fld>
            <a:endParaRPr lang="pl-PL"/>
          </a:p>
        </p:txBody>
      </p:sp>
    </p:spTree>
    <p:extLst>
      <p:ext uri="{BB962C8B-B14F-4D97-AF65-F5344CB8AC3E}">
        <p14:creationId xmlns:p14="http://schemas.microsoft.com/office/powerpoint/2010/main" val="229562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krs.ms.gov.pl/s24/strona-glown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normAutofit fontScale="90000"/>
          </a:bodyPr>
          <a:lstStyle/>
          <a:p>
            <a:r>
              <a:rPr lang="pl-PL" b="1" dirty="0"/>
              <a:t>Zawiązanie spółki za pomocą wzorca umowy i jej rejestracja w KRS</a:t>
            </a:r>
          </a:p>
        </p:txBody>
      </p:sp>
      <p:sp>
        <p:nvSpPr>
          <p:cNvPr id="6" name="Podtytuł 5"/>
          <p:cNvSpPr>
            <a:spLocks noGrp="1"/>
          </p:cNvSpPr>
          <p:nvPr>
            <p:ph type="subTitle" idx="1"/>
          </p:nvPr>
        </p:nvSpPr>
        <p:spPr/>
        <p:txBody>
          <a:bodyPr/>
          <a:lstStyle/>
          <a:p>
            <a:endParaRPr lang="pl-PL"/>
          </a:p>
        </p:txBody>
      </p:sp>
    </p:spTree>
    <p:extLst>
      <p:ext uri="{BB962C8B-B14F-4D97-AF65-F5344CB8AC3E}">
        <p14:creationId xmlns:p14="http://schemas.microsoft.com/office/powerpoint/2010/main" val="3841077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5B4984-2B6D-B84A-D777-C9E5890B7C23}"/>
              </a:ext>
            </a:extLst>
          </p:cNvPr>
          <p:cNvSpPr>
            <a:spLocks noGrp="1"/>
          </p:cNvSpPr>
          <p:nvPr>
            <p:ph type="title"/>
          </p:nvPr>
        </p:nvSpPr>
        <p:spPr/>
        <p:txBody>
          <a:bodyPr/>
          <a:lstStyle/>
          <a:p>
            <a:r>
              <a:rPr lang="pl-PL" b="1" dirty="0"/>
              <a:t>Konto w systemie s24</a:t>
            </a:r>
          </a:p>
        </p:txBody>
      </p:sp>
      <p:sp>
        <p:nvSpPr>
          <p:cNvPr id="3" name="Symbol zastępczy zawartości 2">
            <a:extLst>
              <a:ext uri="{FF2B5EF4-FFF2-40B4-BE49-F238E27FC236}">
                <a16:creationId xmlns:a16="http://schemas.microsoft.com/office/drawing/2014/main" id="{CEDE766D-7FE3-4D01-2A53-DB31F2C162DB}"/>
              </a:ext>
            </a:extLst>
          </p:cNvPr>
          <p:cNvSpPr>
            <a:spLocks noGrp="1"/>
          </p:cNvSpPr>
          <p:nvPr>
            <p:ph idx="1"/>
          </p:nvPr>
        </p:nvSpPr>
        <p:spPr/>
        <p:txBody>
          <a:bodyPr>
            <a:normAutofit/>
          </a:bodyPr>
          <a:lstStyle/>
          <a:p>
            <a:pPr algn="just"/>
            <a:r>
              <a:rPr lang="pl-PL" dirty="0"/>
              <a:t>Wszystkie informacje dotyczące procesu rejestracji przychodzą na konto utworzone w systemie. Są to między innymi: informacja z sądu o nadaniu sygnatury sprawie czy o innych zdarzeniach dotyczących rejestracji spółki. Dodatkowo na podany adres e-mail wpłynie powiadomienie, że na portalu czeka nowa korespondencja.</a:t>
            </a:r>
          </a:p>
          <a:p>
            <a:endParaRPr lang="pl-PL" dirty="0"/>
          </a:p>
        </p:txBody>
      </p:sp>
    </p:spTree>
    <p:extLst>
      <p:ext uri="{BB962C8B-B14F-4D97-AF65-F5344CB8AC3E}">
        <p14:creationId xmlns:p14="http://schemas.microsoft.com/office/powerpoint/2010/main" val="2264588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KSH</a:t>
            </a:r>
          </a:p>
        </p:txBody>
      </p:sp>
      <p:sp>
        <p:nvSpPr>
          <p:cNvPr id="3" name="Symbol zastępczy zawartości 2"/>
          <p:cNvSpPr>
            <a:spLocks noGrp="1"/>
          </p:cNvSpPr>
          <p:nvPr>
            <p:ph idx="1"/>
          </p:nvPr>
        </p:nvSpPr>
        <p:spPr/>
        <p:txBody>
          <a:bodyPr>
            <a:normAutofit/>
          </a:bodyPr>
          <a:lstStyle/>
          <a:p>
            <a:pPr algn="just"/>
            <a:r>
              <a:rPr lang="pl-PL" dirty="0"/>
              <a:t>SPÓŁKA HANDLOWA = spółka osobowa + spółka kapitałowa;</a:t>
            </a:r>
          </a:p>
          <a:p>
            <a:pPr algn="just"/>
            <a:r>
              <a:rPr lang="pl-PL" dirty="0"/>
              <a:t>SPÓŁKA OSOBOWA: </a:t>
            </a:r>
            <a:r>
              <a:rPr lang="pl-PL" b="1" dirty="0"/>
              <a:t>spółka jawna</a:t>
            </a:r>
            <a:r>
              <a:rPr lang="pl-PL" dirty="0"/>
              <a:t>, spółka partnerska, </a:t>
            </a:r>
            <a:r>
              <a:rPr lang="pl-PL" b="1" dirty="0"/>
              <a:t>spółka komandytowa</a:t>
            </a:r>
            <a:r>
              <a:rPr lang="pl-PL" dirty="0"/>
              <a:t>, komandytowo-akcyjna;</a:t>
            </a:r>
          </a:p>
          <a:p>
            <a:pPr algn="just"/>
            <a:r>
              <a:rPr lang="pl-PL" dirty="0"/>
              <a:t>SPÓŁKA KAPITAŁOWA: </a:t>
            </a:r>
            <a:r>
              <a:rPr lang="pl-PL" b="1" dirty="0"/>
              <a:t>spółka zoo</a:t>
            </a:r>
            <a:r>
              <a:rPr lang="pl-PL" dirty="0"/>
              <a:t>, </a:t>
            </a:r>
            <a:r>
              <a:rPr lang="pl-PL" b="1" dirty="0"/>
              <a:t>prosta spółka akcyjna</a:t>
            </a:r>
            <a:r>
              <a:rPr lang="pl-PL" dirty="0"/>
              <a:t>, spółka akcyjna.</a:t>
            </a:r>
          </a:p>
        </p:txBody>
      </p:sp>
    </p:spTree>
    <p:extLst>
      <p:ext uri="{BB962C8B-B14F-4D97-AF65-F5344CB8AC3E}">
        <p14:creationId xmlns:p14="http://schemas.microsoft.com/office/powerpoint/2010/main" val="3855353410"/>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    Wzorzec umowy</a:t>
            </a:r>
          </a:p>
        </p:txBody>
      </p:sp>
      <p:sp>
        <p:nvSpPr>
          <p:cNvPr id="3" name="Symbol zastępczy zawartości 2"/>
          <p:cNvSpPr>
            <a:spLocks noGrp="1"/>
          </p:cNvSpPr>
          <p:nvPr>
            <p:ph idx="1"/>
          </p:nvPr>
        </p:nvSpPr>
        <p:spPr>
          <a:xfrm>
            <a:off x="611560" y="2132856"/>
            <a:ext cx="8229600" cy="3810745"/>
          </a:xfrm>
        </p:spPr>
        <p:txBody>
          <a:bodyPr>
            <a:normAutofit/>
          </a:bodyPr>
          <a:lstStyle/>
          <a:p>
            <a:pPr marL="0" indent="0" algn="just">
              <a:buNone/>
            </a:pPr>
            <a:r>
              <a:rPr lang="pl-PL" b="1" dirty="0"/>
              <a:t>Zakładanie spółki za pomocą wzorca  udostępnionego w systemie teleinformatycznym  dotyczy  spółki jawnej, komandytowej, prostej spółki akcyjnej i spółki z ograniczoną odpowiedzialnością</a:t>
            </a:r>
            <a:r>
              <a:rPr lang="pl-PL" dirty="0"/>
              <a:t>.</a:t>
            </a:r>
          </a:p>
          <a:p>
            <a:pPr marL="0" indent="0" algn="just">
              <a:buNone/>
            </a:pPr>
            <a:r>
              <a:rPr lang="pl-PL" dirty="0"/>
              <a:t>Podstawa prawna: ustawa o KRS, KSH. </a:t>
            </a:r>
          </a:p>
          <a:p>
            <a:pPr marL="0" indent="0" algn="just">
              <a:buNone/>
            </a:pPr>
            <a:r>
              <a:rPr lang="pl-PL" b="1" dirty="0"/>
              <a:t>Akty wykonawcze</a:t>
            </a:r>
            <a:r>
              <a:rPr lang="pl-PL" dirty="0"/>
              <a:t>: 4 odrębne Rozporządzenia Ministra Sprawiedliwości w sprawie określenia wzorców dotyczących spółek udostępnionych w systemie teleinformatycznym;</a:t>
            </a:r>
          </a:p>
          <a:p>
            <a:pPr marL="0" indent="0" algn="just">
              <a:buNone/>
            </a:pPr>
            <a:r>
              <a:rPr lang="pl-PL" dirty="0"/>
              <a:t>Chodzi w tym wypadku o wzorce umowy, ale też i o wzorce dotyczące innych czynności dokonywanych w związku z funkcjonowaniem spółki np. uchwał, o czym mowa w KSH.</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41053126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49618C-3564-E29B-14E7-ACCF02977C26}"/>
              </a:ext>
            </a:extLst>
          </p:cNvPr>
          <p:cNvSpPr>
            <a:spLocks noGrp="1"/>
          </p:cNvSpPr>
          <p:nvPr>
            <p:ph type="title"/>
          </p:nvPr>
        </p:nvSpPr>
        <p:spPr/>
        <p:txBody>
          <a:bodyPr/>
          <a:lstStyle/>
          <a:p>
            <a:r>
              <a:rPr lang="pl-PL" b="1" dirty="0"/>
              <a:t>Etapy zawarcia umowy w systemie s24</a:t>
            </a:r>
          </a:p>
        </p:txBody>
      </p:sp>
      <p:sp>
        <p:nvSpPr>
          <p:cNvPr id="3" name="Symbol zastępczy zawartości 2">
            <a:extLst>
              <a:ext uri="{FF2B5EF4-FFF2-40B4-BE49-F238E27FC236}">
                <a16:creationId xmlns:a16="http://schemas.microsoft.com/office/drawing/2014/main" id="{F91257A6-D9EB-5EA2-37AA-C456AD0975B4}"/>
              </a:ext>
            </a:extLst>
          </p:cNvPr>
          <p:cNvSpPr>
            <a:spLocks noGrp="1"/>
          </p:cNvSpPr>
          <p:nvPr>
            <p:ph idx="1"/>
          </p:nvPr>
        </p:nvSpPr>
        <p:spPr>
          <a:xfrm>
            <a:off x="1942415" y="2133600"/>
            <a:ext cx="6591985" cy="4463752"/>
          </a:xfrm>
        </p:spPr>
        <p:txBody>
          <a:bodyPr>
            <a:normAutofit fontScale="77500" lnSpcReduction="20000"/>
          </a:bodyPr>
          <a:lstStyle/>
          <a:p>
            <a:pPr algn="just"/>
            <a:r>
              <a:rPr lang="pl-PL" dirty="0"/>
              <a:t>1. Wybór formy prowadzenia działalności, rodzaju spółki: </a:t>
            </a:r>
          </a:p>
          <a:p>
            <a:pPr algn="just"/>
            <a:r>
              <a:rPr lang="pl-PL" dirty="0"/>
              <a:t>2. Wypełnienie odpowiedniego wzorca umowy wybranej spółki;</a:t>
            </a:r>
          </a:p>
          <a:p>
            <a:pPr marL="0" indent="0" algn="just">
              <a:buNone/>
            </a:pPr>
            <a:r>
              <a:rPr lang="pl-PL" dirty="0"/>
              <a:t>Wzorzec umowy spółki udostępniony w systemie składa się z kilkunastu paragrafów, w których znajdują się postanowienia dotyczące między innymi: przedmiotu działalności, wspólników wraz z określeniem ich roli w spółce, wysokości wkładów, czasu trwania spółki, podziału zysków i strat, możliwości zbycia ogółu praw i obowiązków wspólnika, trybu zmiany umowy spółki, reprezentacji spółki.</a:t>
            </a:r>
          </a:p>
          <a:p>
            <a:pPr algn="just"/>
            <a:r>
              <a:rPr lang="pl-PL" dirty="0"/>
              <a:t>3. Podpisanie umowy. Umowę spółki podpisują wszyscy wspólnicy.</a:t>
            </a:r>
          </a:p>
          <a:p>
            <a:pPr algn="just"/>
            <a:r>
              <a:rPr lang="pl-PL" dirty="0"/>
              <a:t>4. Dodanie załączników, których wzorców już nie ma w systemie. Chodzi o oświadczenie, czy spółka jest cudzoziemcem w rozumieniu Ustawy z dnia 24 marca 1920 r. o nabywaniu nieruchomości przez cudzoziemców, oświadczenie o wyrażeniu zgody osoby powołanej do reprezentowania spółki (konieczność załączania zgody nie dotyczy osoby, która wniosek o wpis podmiotu do rejestru podpisuje lub udzieliła pełnomocnictwa do jego złożenia) wraz z oświadczeniem o jej adresie do doręczeń, lista zawierająca dane oraz adresy do doręczeń osób uprawnionych do reprezentowania spółki. </a:t>
            </a:r>
          </a:p>
          <a:p>
            <a:pPr marL="0" indent="0" algn="just">
              <a:buNone/>
            </a:pPr>
            <a:r>
              <a:rPr lang="pl-PL" dirty="0"/>
              <a:t>Dokumenty te najlepiej sporządzić w formacie PDF, a następnie umieścić w systemie i podpisać.</a:t>
            </a:r>
          </a:p>
          <a:p>
            <a:endParaRPr lang="pl-PL" dirty="0"/>
          </a:p>
        </p:txBody>
      </p:sp>
    </p:spTree>
    <p:extLst>
      <p:ext uri="{BB962C8B-B14F-4D97-AF65-F5344CB8AC3E}">
        <p14:creationId xmlns:p14="http://schemas.microsoft.com/office/powerpoint/2010/main" val="3549424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ACA0B4-34EA-ED7A-3A7B-6BCE213F049D}"/>
              </a:ext>
            </a:extLst>
          </p:cNvPr>
          <p:cNvSpPr>
            <a:spLocks noGrp="1"/>
          </p:cNvSpPr>
          <p:nvPr>
            <p:ph type="title"/>
          </p:nvPr>
        </p:nvSpPr>
        <p:spPr/>
        <p:txBody>
          <a:bodyPr/>
          <a:lstStyle/>
          <a:p>
            <a:r>
              <a:rPr lang="pl-PL" b="1" dirty="0"/>
              <a:t>Podpisy na dokumentach w systemie s24</a:t>
            </a:r>
          </a:p>
        </p:txBody>
      </p:sp>
      <p:sp>
        <p:nvSpPr>
          <p:cNvPr id="3" name="Symbol zastępczy zawartości 2">
            <a:extLst>
              <a:ext uri="{FF2B5EF4-FFF2-40B4-BE49-F238E27FC236}">
                <a16:creationId xmlns:a16="http://schemas.microsoft.com/office/drawing/2014/main" id="{EC9FAF1A-09E5-B901-065A-EAA90CE87528}"/>
              </a:ext>
            </a:extLst>
          </p:cNvPr>
          <p:cNvSpPr>
            <a:spLocks noGrp="1"/>
          </p:cNvSpPr>
          <p:nvPr>
            <p:ph idx="1"/>
          </p:nvPr>
        </p:nvSpPr>
        <p:spPr/>
        <p:txBody>
          <a:bodyPr>
            <a:normAutofit fontScale="92500" lnSpcReduction="20000"/>
          </a:bodyPr>
          <a:lstStyle/>
          <a:p>
            <a:pPr algn="just"/>
            <a:r>
              <a:rPr lang="pl-PL" dirty="0"/>
              <a:t>Podpis kwalifikowany</a:t>
            </a:r>
          </a:p>
          <a:p>
            <a:pPr algn="just"/>
            <a:r>
              <a:rPr lang="pl-PL" dirty="0"/>
              <a:t>Podpis zaufany</a:t>
            </a:r>
          </a:p>
          <a:p>
            <a:pPr algn="just"/>
            <a:r>
              <a:rPr lang="pl-PL" dirty="0"/>
              <a:t>Podpis osobisty</a:t>
            </a:r>
          </a:p>
          <a:p>
            <a:pPr algn="just"/>
            <a:r>
              <a:rPr lang="pl-PL" dirty="0"/>
              <a:t>W zależności od składu organów, które zostaną powołane w spółce różnie wygląda kwestia podpisywania dokumentów. Umowę spółki podpisują wspólnicy. Jednak mogą to zrobić za pośrednictwem tak zwanych stawających (czyli osób, które ich reprezentują). W tym przypadku niezbędne będzie pełnomocnictwo z wykorzystaniem wzorca pełnomocnictwa dostępnego w systemie S24.</a:t>
            </a:r>
          </a:p>
          <a:p>
            <a:pPr marL="0" indent="0" algn="just">
              <a:buNone/>
            </a:pPr>
            <a:r>
              <a:rPr lang="pl-PL" dirty="0"/>
              <a:t>Jeśli wniosek jest składany przez pełnomocnika, proces podpisywania dokumentów automatycznie zostaje rozszerzony o dodatkowe oświadczenia i dokumenty, które podpisuje sam pełnomocnik.</a:t>
            </a:r>
          </a:p>
        </p:txBody>
      </p:sp>
    </p:spTree>
    <p:extLst>
      <p:ext uri="{BB962C8B-B14F-4D97-AF65-F5344CB8AC3E}">
        <p14:creationId xmlns:p14="http://schemas.microsoft.com/office/powerpoint/2010/main" val="3668333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Spółka jawna</a:t>
            </a:r>
          </a:p>
        </p:txBody>
      </p:sp>
      <p:sp>
        <p:nvSpPr>
          <p:cNvPr id="3" name="Symbol zastępczy zawartości 2"/>
          <p:cNvSpPr>
            <a:spLocks noGrp="1"/>
          </p:cNvSpPr>
          <p:nvPr>
            <p:ph idx="1"/>
          </p:nvPr>
        </p:nvSpPr>
        <p:spPr/>
        <p:txBody>
          <a:bodyPr>
            <a:normAutofit fontScale="70000" lnSpcReduction="20000"/>
          </a:bodyPr>
          <a:lstStyle/>
          <a:p>
            <a:pPr algn="just"/>
            <a:r>
              <a:rPr lang="pl-PL" dirty="0"/>
              <a:t>Umowa  spółki  powinna  być  zawarta  na  piśmie  pod  rygorem nieważności;</a:t>
            </a:r>
          </a:p>
          <a:p>
            <a:pPr algn="just"/>
            <a:r>
              <a:rPr lang="pl-PL" dirty="0"/>
              <a:t>Umowa  spółki  jawnej  może  być  zawarta  również  przy wykorzystaniu wzorca umowy w systemie teleinformatycznym; </a:t>
            </a:r>
          </a:p>
          <a:p>
            <a:pPr algn="just"/>
            <a:r>
              <a:rPr lang="pl-PL" dirty="0"/>
              <a:t>Zawarcie  umowy  spółki  jawnej  przy  wykorzystaniu  wzorca  umowy wymaga  wypełnienia  formularza  umowy  udostępnionego w systemie teleinformatycznym i opatrzenia umowy </a:t>
            </a:r>
            <a:r>
              <a:rPr lang="pl-PL" b="1" dirty="0"/>
              <a:t>kwalifikowanym podpisem elektronicznym, podpisem zaufanym albo podpisem osobistym</a:t>
            </a:r>
            <a:r>
              <a:rPr lang="pl-PL" dirty="0"/>
              <a:t>;</a:t>
            </a:r>
          </a:p>
          <a:p>
            <a:pPr algn="just"/>
            <a:r>
              <a:rPr lang="pl-PL" dirty="0"/>
              <a:t>Umowa  spółki jawnej jest zawarta po wprowadzeniu  do  systemu  teleinformatycznego  wszystkich  danych  koniecznych do jej zawarcia i z chwilą opatrzenia ich podpisami elektronicznymi wspólników;</a:t>
            </a:r>
          </a:p>
          <a:p>
            <a:pPr algn="just"/>
            <a:r>
              <a:rPr lang="pl-PL" dirty="0"/>
              <a:t>Umowa  spółki  jawnej, może  być również zmieniona,   w zakresie  postanowień  zmiennych  umowy,  przy  wykorzystaniu </a:t>
            </a:r>
            <a:r>
              <a:rPr lang="pl-PL" b="1" dirty="0"/>
              <a:t>wzorca  uchwały  zmieniającej  umowę  spółki  udostępnionego  w systemie teleinformatycznym.</a:t>
            </a:r>
            <a:r>
              <a:rPr lang="pl-PL" dirty="0"/>
              <a:t> </a:t>
            </a:r>
          </a:p>
          <a:p>
            <a:pPr algn="just"/>
            <a:r>
              <a:rPr lang="pl-PL" dirty="0"/>
              <a:t>Jeżeli umowa nie jest zmieniana przy wykorzystaniu wzorca uchwały w systemie teleinformatycznym </a:t>
            </a:r>
            <a:r>
              <a:rPr lang="pl-PL" b="1" dirty="0"/>
              <a:t>zmiana następuje przez sporządzenie nowego tekstu umowy spółki.</a:t>
            </a:r>
          </a:p>
          <a:p>
            <a:pPr algn="just"/>
            <a:endParaRPr lang="pl-PL" dirty="0"/>
          </a:p>
        </p:txBody>
      </p:sp>
    </p:spTree>
    <p:extLst>
      <p:ext uri="{BB962C8B-B14F-4D97-AF65-F5344CB8AC3E}">
        <p14:creationId xmlns:p14="http://schemas.microsoft.com/office/powerpoint/2010/main" val="3019058726"/>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Spółka jawna </a:t>
            </a:r>
          </a:p>
        </p:txBody>
      </p:sp>
      <p:sp>
        <p:nvSpPr>
          <p:cNvPr id="3" name="Symbol zastępczy zawartości 2"/>
          <p:cNvSpPr>
            <a:spLocks noGrp="1"/>
          </p:cNvSpPr>
          <p:nvPr>
            <p:ph idx="1"/>
          </p:nvPr>
        </p:nvSpPr>
        <p:spPr/>
        <p:txBody>
          <a:bodyPr>
            <a:normAutofit/>
          </a:bodyPr>
          <a:lstStyle/>
          <a:p>
            <a:pPr algn="just"/>
            <a:r>
              <a:rPr lang="pl-PL" dirty="0"/>
              <a:t>Wkład wspólnika do spółki może polegać na przeniesieniu lub obciążeniu własności rzeczy lub innych praw, a także na dokonaniu innych świadczeń na rzecz spółki; (wkład niepieniężny)</a:t>
            </a:r>
          </a:p>
          <a:p>
            <a:pPr algn="just"/>
            <a:r>
              <a:rPr lang="pl-PL" b="1" dirty="0"/>
              <a:t>W wypadku </a:t>
            </a:r>
            <a:r>
              <a:rPr lang="pl-PL" b="1" u="sng" dirty="0"/>
              <a:t>zawarcia lub zmiany </a:t>
            </a:r>
            <a:r>
              <a:rPr lang="pl-PL" b="1" dirty="0"/>
              <a:t>umowy spółki jawnej przy wykorzystaniu wzorca umowy w systemie teleinformatycznym wkład wspólnika może być </a:t>
            </a:r>
            <a:r>
              <a:rPr lang="pl-PL" b="1" u="sng" dirty="0"/>
              <a:t>wyłącznie pieniężny</a:t>
            </a:r>
            <a:r>
              <a:rPr lang="pl-PL" b="1" dirty="0"/>
              <a:t>.</a:t>
            </a:r>
          </a:p>
        </p:txBody>
      </p:sp>
    </p:spTree>
    <p:extLst>
      <p:ext uri="{BB962C8B-B14F-4D97-AF65-F5344CB8AC3E}">
        <p14:creationId xmlns:p14="http://schemas.microsoft.com/office/powerpoint/2010/main" val="876133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35014"/>
            <a:ext cx="8229600" cy="1143000"/>
          </a:xfrm>
        </p:spPr>
        <p:txBody>
          <a:bodyPr>
            <a:normAutofit/>
          </a:bodyPr>
          <a:lstStyle/>
          <a:p>
            <a:r>
              <a:rPr lang="pl-PL" sz="2000" b="1" dirty="0"/>
              <a:t>Inne czynności dokonywane w ramach spółki jawnej za pomocą wzorca udostępnionego w systemie teleinformatycznym</a:t>
            </a:r>
          </a:p>
        </p:txBody>
      </p:sp>
      <p:sp>
        <p:nvSpPr>
          <p:cNvPr id="3" name="Symbol zastępczy zawartości 2"/>
          <p:cNvSpPr>
            <a:spLocks noGrp="1"/>
          </p:cNvSpPr>
          <p:nvPr>
            <p:ph idx="1"/>
          </p:nvPr>
        </p:nvSpPr>
        <p:spPr/>
        <p:txBody>
          <a:bodyPr>
            <a:normAutofit fontScale="85000" lnSpcReduction="10000"/>
          </a:bodyPr>
          <a:lstStyle/>
          <a:p>
            <a:pPr algn="just"/>
            <a:r>
              <a:rPr lang="pl-PL" dirty="0"/>
              <a:t>Uchwała o zmianie adresu spółki;</a:t>
            </a:r>
          </a:p>
          <a:p>
            <a:pPr algn="just"/>
            <a:r>
              <a:rPr lang="pl-PL" dirty="0"/>
              <a:t>Uchwała o zatwierdzeniu sprawozdania finansowego;</a:t>
            </a:r>
          </a:p>
          <a:p>
            <a:pPr algn="just"/>
            <a:r>
              <a:rPr lang="pl-PL" dirty="0"/>
              <a:t>Uchwała o ustanowieniu prokury;</a:t>
            </a:r>
          </a:p>
          <a:p>
            <a:pPr algn="just"/>
            <a:r>
              <a:rPr lang="pl-PL" dirty="0"/>
              <a:t>Uchwała o rozwiązaniu spółki;</a:t>
            </a:r>
          </a:p>
          <a:p>
            <a:pPr marL="0" indent="0" algn="just">
              <a:buNone/>
            </a:pPr>
            <a:r>
              <a:rPr lang="pl-PL" b="1" dirty="0"/>
              <a:t>Pod warunkiem, że umowa spółki została zawarta przy wykorzystaniu wzorca umowy w systemie teleinformatycznym</a:t>
            </a:r>
            <a:r>
              <a:rPr lang="pl-PL" dirty="0"/>
              <a:t>. W takim przypadku wniosek o wpis do rejestru w zakresie zmian składany jest za pośrednictwem systemu teleinformatycznego.</a:t>
            </a:r>
          </a:p>
          <a:p>
            <a:pPr algn="just"/>
            <a:r>
              <a:rPr lang="pl-PL" dirty="0"/>
              <a:t>Podjęcie uchwały przy wykorzystaniu wzorca uchwały wymaga wypełnienia formularza uchwały udostępnionego w systemie teleinformatycznym i opatrzenia uchwały kwalifikowanymi podpisami elektronicznymi, podpisami zaufanymi albo podpisami osobistymi. Uchwała taka jest równoważna z uchwałą zapadającą w formie pisemnej.</a:t>
            </a:r>
          </a:p>
        </p:txBody>
      </p:sp>
    </p:spTree>
    <p:extLst>
      <p:ext uri="{BB962C8B-B14F-4D97-AF65-F5344CB8AC3E}">
        <p14:creationId xmlns:p14="http://schemas.microsoft.com/office/powerpoint/2010/main" val="25417451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Spółka cywilna </a:t>
            </a:r>
          </a:p>
        </p:txBody>
      </p:sp>
      <p:sp>
        <p:nvSpPr>
          <p:cNvPr id="3" name="Symbol zastępczy zawartości 2"/>
          <p:cNvSpPr>
            <a:spLocks noGrp="1"/>
          </p:cNvSpPr>
          <p:nvPr>
            <p:ph idx="1"/>
          </p:nvPr>
        </p:nvSpPr>
        <p:spPr/>
        <p:txBody>
          <a:bodyPr>
            <a:normAutofit/>
          </a:bodyPr>
          <a:lstStyle/>
          <a:p>
            <a:pPr algn="just"/>
            <a:r>
              <a:rPr lang="pl-PL" dirty="0"/>
              <a:t>Spółka cywilna może być przekształcona w spółkę jawną, </a:t>
            </a:r>
            <a:r>
              <a:rPr lang="pl-PL" b="1" dirty="0"/>
              <a:t>przy czym wówczas umowa spółki jawnej </a:t>
            </a:r>
            <a:r>
              <a:rPr lang="pl-PL" b="1" u="sng" dirty="0"/>
              <a:t>nie może być zawarta </a:t>
            </a:r>
            <a:r>
              <a:rPr lang="pl-PL" b="1" dirty="0"/>
              <a:t>przy wykorzystaniu wzorca umowy</a:t>
            </a:r>
            <a:r>
              <a:rPr lang="pl-PL" dirty="0"/>
              <a:t>. </a:t>
            </a:r>
            <a:r>
              <a:rPr lang="pl-PL" b="1" dirty="0"/>
              <a:t>Przekształcenie wymaga zgłoszenia  do  sądu  rejestrowego  </a:t>
            </a:r>
            <a:r>
              <a:rPr lang="pl-PL" b="1" u="sng" dirty="0"/>
              <a:t>przez  wszystkich  wspólników</a:t>
            </a:r>
            <a:r>
              <a:rPr lang="pl-PL" b="1" dirty="0"/>
              <a:t>. </a:t>
            </a:r>
          </a:p>
        </p:txBody>
      </p:sp>
    </p:spTree>
    <p:extLst>
      <p:ext uri="{BB962C8B-B14F-4D97-AF65-F5344CB8AC3E}">
        <p14:creationId xmlns:p14="http://schemas.microsoft.com/office/powerpoint/2010/main" val="2031694154"/>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Spółka komandytowa</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Umowa spółki komandytowej powinna być zawarta w formie aktu notarialnego.</a:t>
            </a:r>
          </a:p>
          <a:p>
            <a:pPr marL="0" indent="0" algn="just">
              <a:buNone/>
            </a:pPr>
            <a:r>
              <a:rPr lang="pl-PL" b="1" dirty="0"/>
              <a:t>Umowa spółki komandytowej może być zawarta również przy wykorzystaniu wzorca umowy w systemie teleinformatycznym.</a:t>
            </a:r>
          </a:p>
          <a:p>
            <a:pPr marL="0" indent="0" algn="just">
              <a:buNone/>
            </a:pPr>
            <a:r>
              <a:rPr lang="pl-PL" dirty="0"/>
              <a:t>Zawarcie  umowy  spółki  komandytowej  przy  wykorzystaniu  wzorca umowy  wymaga  wypełnienia  formularza  umowy  udostępnionego  w systemie teleinformatycznym i opatrzenia umowy kwalifikowanym podpisem elektronicznym, podpisem zaufanym albo podpisem osobistym.</a:t>
            </a:r>
          </a:p>
          <a:p>
            <a:pPr marL="0" indent="0" algn="just">
              <a:buNone/>
            </a:pPr>
            <a:r>
              <a:rPr lang="pl-PL" dirty="0"/>
              <a:t>Umowa  spółki  komandytowej  jest  zawarta  po wprowadzeniu  do  systemu  teleinformatycznego  wszystkich  danych  koniecznych do jej zawarcia i z chwilą opatrzenia ich podpisami elektronicznymi wspólników. </a:t>
            </a:r>
          </a:p>
          <a:p>
            <a:pPr marL="0" indent="0" algn="just">
              <a:buNone/>
            </a:pPr>
            <a:r>
              <a:rPr lang="pl-PL" dirty="0"/>
              <a:t>Umowa spółki komandytowej, może być również zmieniona,   w zakresie  postanowień  zmiennych  umowy,  przy  wykorzystaniu wzorca  uchwały  zmieniającej  umowę  spółki  udostępnionego  w systemie  teleinformatycznym. </a:t>
            </a:r>
          </a:p>
        </p:txBody>
      </p:sp>
    </p:spTree>
    <p:extLst>
      <p:ext uri="{BB962C8B-B14F-4D97-AF65-F5344CB8AC3E}">
        <p14:creationId xmlns:p14="http://schemas.microsoft.com/office/powerpoint/2010/main" val="2269897793"/>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Kodeks Spółek Handlowych KSH</a:t>
            </a:r>
          </a:p>
        </p:txBody>
      </p:sp>
      <p:sp>
        <p:nvSpPr>
          <p:cNvPr id="3" name="Symbol zastępczy zawartości 2"/>
          <p:cNvSpPr>
            <a:spLocks noGrp="1"/>
          </p:cNvSpPr>
          <p:nvPr>
            <p:ph idx="1"/>
          </p:nvPr>
        </p:nvSpPr>
        <p:spPr/>
        <p:txBody>
          <a:bodyPr>
            <a:normAutofit/>
          </a:bodyPr>
          <a:lstStyle/>
          <a:p>
            <a:pPr algn="just"/>
            <a:r>
              <a:rPr lang="pl-PL" dirty="0"/>
              <a:t>Ustawa z dnia 15 września  2000 r. – Kodeks spółek handlowych (Dz. U. z 2020 r. poz. 1526 ze zm.) reguluje tworzenie, organizację, funkcjonowanie, rozwiązywanie, łączenie, podział i przekształcanie spółek handlowych;</a:t>
            </a:r>
          </a:p>
          <a:p>
            <a:pPr algn="just"/>
            <a:r>
              <a:rPr lang="pl-PL" dirty="0"/>
              <a:t>W sprawach nieuregulowanych przepisami KSH mają zastosowanie przepisy KC;</a:t>
            </a:r>
          </a:p>
          <a:p>
            <a:pPr algn="just"/>
            <a:r>
              <a:rPr lang="pl-PL" dirty="0"/>
              <a:t>Spółkami handlowymi są: spółka jawna, spółka partnerska, komandytowa, komandytowo-akcyjna, spółka z ograniczoną odpowiedzialnością prosta spółka akcyjna i spółka akcyjna. </a:t>
            </a:r>
          </a:p>
        </p:txBody>
      </p:sp>
    </p:spTree>
    <p:extLst>
      <p:ext uri="{BB962C8B-B14F-4D97-AF65-F5344CB8AC3E}">
        <p14:creationId xmlns:p14="http://schemas.microsoft.com/office/powerpoint/2010/main" val="3424069068"/>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Spółka komandytowa</a:t>
            </a:r>
          </a:p>
        </p:txBody>
      </p:sp>
      <p:sp>
        <p:nvSpPr>
          <p:cNvPr id="3" name="Symbol zastępczy zawartości 2"/>
          <p:cNvSpPr>
            <a:spLocks noGrp="1"/>
          </p:cNvSpPr>
          <p:nvPr>
            <p:ph idx="1"/>
          </p:nvPr>
        </p:nvSpPr>
        <p:spPr/>
        <p:txBody>
          <a:bodyPr>
            <a:normAutofit/>
          </a:bodyPr>
          <a:lstStyle/>
          <a:p>
            <a:pPr marL="0" indent="0" algn="just">
              <a:buNone/>
            </a:pPr>
            <a:r>
              <a:rPr lang="pl-PL" dirty="0"/>
              <a:t>Do spółki komandytowej, której umowa została zawarta przy wykorzystaniu wzorca umowy, stosuje się odpowiednio przepisy o spółce jawnej, której umowa została zawarta przy wykorzystaniu wzorca umowy  w systemie teleinformatycznym.</a:t>
            </a:r>
            <a:endParaRPr lang="pl-PL" b="1" dirty="0"/>
          </a:p>
        </p:txBody>
      </p:sp>
    </p:spTree>
    <p:extLst>
      <p:ext uri="{BB962C8B-B14F-4D97-AF65-F5344CB8AC3E}">
        <p14:creationId xmlns:p14="http://schemas.microsoft.com/office/powerpoint/2010/main" val="14487685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Spółka zoo</a:t>
            </a:r>
          </a:p>
        </p:txBody>
      </p:sp>
      <p:sp>
        <p:nvSpPr>
          <p:cNvPr id="3" name="Symbol zastępczy zawartości 2"/>
          <p:cNvSpPr>
            <a:spLocks noGrp="1"/>
          </p:cNvSpPr>
          <p:nvPr>
            <p:ph idx="1"/>
          </p:nvPr>
        </p:nvSpPr>
        <p:spPr/>
        <p:txBody>
          <a:bodyPr>
            <a:normAutofit fontScale="70000" lnSpcReduction="20000"/>
          </a:bodyPr>
          <a:lstStyle/>
          <a:p>
            <a:pPr algn="just"/>
            <a:r>
              <a:rPr lang="pl-PL" dirty="0"/>
              <a:t>Umowa spółki musi być zawarta w formie aktu notarialnego;</a:t>
            </a:r>
          </a:p>
          <a:p>
            <a:pPr algn="just"/>
            <a:r>
              <a:rPr lang="pl-PL" dirty="0"/>
              <a:t>Umowa spółki z ograniczoną odpowiedzialnością może być zawarta również przy wykorzystaniu wzorca umowy w systemie teleinformatycznym;</a:t>
            </a:r>
          </a:p>
          <a:p>
            <a:pPr algn="just"/>
            <a:r>
              <a:rPr lang="pl-PL" dirty="0"/>
              <a:t>Zawarcie  umowy  spółki  z ograniczoną  odpowiedzialnością  przy wykorzystaniu  wzorca  umowy  wymaga  wypełnienia  formularza  umowy udostępnionego   w systemie teleinformatycznym i opatrzenia umowy kwalifikowanym  podpisem  elektronicznym,  podpisem  zaufanym  albo  podpisem osobistym.</a:t>
            </a:r>
          </a:p>
          <a:p>
            <a:pPr algn="just"/>
            <a:r>
              <a:rPr lang="pl-PL" dirty="0"/>
              <a:t>Umowa zawarta jest po wprowadzeniu do systemu teleinformatycznego  wszystkich  danych  koniecznych  do  jej  zawarcia  i z chwilą opatrzenia ich podpisem elektronicznym.</a:t>
            </a:r>
          </a:p>
          <a:p>
            <a:pPr algn="just"/>
            <a:r>
              <a:rPr lang="pl-PL" dirty="0"/>
              <a:t>Umowa spółki zawarta przy wykorzystaniu wzorca umowy może być również zmieniona, w zakresie postanowień zmiennych umowy, w tym również co do wysokości kapitału spółki, przy wykorzystaniu wzorca uchwały zmieniającej umowę spółki z ograniczoną odpowiedzialnością udostępnionego w systemie teleinformatycznym, podjętej. Oświadczenia wspólników wymagają złożenia ich w systemie    teleinformatycznym i opatrzenia kwalifikowanym podpisem elektronicznym, podpisem zaufanym albo podpisem osobistym. Uchwała jest równoważna z uchwałą sporządzoną w protokole przez notariusza.</a:t>
            </a:r>
          </a:p>
          <a:p>
            <a:pPr algn="just"/>
            <a:endParaRPr lang="pl-PL" dirty="0"/>
          </a:p>
          <a:p>
            <a:endParaRPr lang="pl-PL" dirty="0"/>
          </a:p>
        </p:txBody>
      </p:sp>
    </p:spTree>
    <p:extLst>
      <p:ext uri="{BB962C8B-B14F-4D97-AF65-F5344CB8AC3E}">
        <p14:creationId xmlns:p14="http://schemas.microsoft.com/office/powerpoint/2010/main" val="3123999263"/>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Spółka zoo</a:t>
            </a:r>
          </a:p>
        </p:txBody>
      </p:sp>
      <p:sp>
        <p:nvSpPr>
          <p:cNvPr id="3" name="Symbol zastępczy zawartości 2"/>
          <p:cNvSpPr>
            <a:spLocks noGrp="1"/>
          </p:cNvSpPr>
          <p:nvPr>
            <p:ph idx="1"/>
          </p:nvPr>
        </p:nvSpPr>
        <p:spPr/>
        <p:txBody>
          <a:bodyPr>
            <a:normAutofit fontScale="92500" lnSpcReduction="10000"/>
          </a:bodyPr>
          <a:lstStyle/>
          <a:p>
            <a:pPr algn="just"/>
            <a:r>
              <a:rPr lang="pl-PL" dirty="0"/>
              <a:t>Co do zasady wkład na pokrycie kapitału zakładowego spółki zoo może być pieniężny oraz niepieniężny.</a:t>
            </a:r>
          </a:p>
          <a:p>
            <a:pPr algn="just"/>
            <a:r>
              <a:rPr lang="pl-PL" dirty="0"/>
              <a:t>W przypadku spółki, której umowę zawarto przy wykorzystaniu wzorca umowy na pokrycie kapitału zakładowego </a:t>
            </a:r>
            <a:r>
              <a:rPr lang="pl-PL" b="1" dirty="0"/>
              <a:t>wnosi się wyłącznie wkłady pieniężne.</a:t>
            </a:r>
            <a:r>
              <a:rPr lang="pl-PL" dirty="0"/>
              <a:t> </a:t>
            </a:r>
          </a:p>
          <a:p>
            <a:pPr algn="just"/>
            <a:r>
              <a:rPr lang="pl-PL" dirty="0"/>
              <a:t>Podwyższenie kapitału zakładowego dokonywane po wpisie do rejestru spółki, której umowa została zawarta przy wykorzystaniu wzorca umowy, </a:t>
            </a:r>
            <a:r>
              <a:rPr lang="pl-PL" b="1" dirty="0"/>
              <a:t>może być pokryte wyłącznie wkładami pieniężnymi</a:t>
            </a:r>
            <a:r>
              <a:rPr lang="pl-PL" dirty="0"/>
              <a:t>, jeżeli zmiany umowy spółki dokonano przy wykorzystaniu wzorca uchwały zmieniającej umowę spółki z ograniczoną odpowiedzialnością, </a:t>
            </a:r>
            <a:r>
              <a:rPr lang="pl-PL" b="1" dirty="0"/>
              <a:t>a w przypadku gdy zmiany umowy spółki dokonano w formie aktu notarialnego – także wkładami niepieniężnymi.</a:t>
            </a:r>
          </a:p>
        </p:txBody>
      </p:sp>
    </p:spTree>
    <p:extLst>
      <p:ext uri="{BB962C8B-B14F-4D97-AF65-F5344CB8AC3E}">
        <p14:creationId xmlns:p14="http://schemas.microsoft.com/office/powerpoint/2010/main" val="179637595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1143000"/>
          </a:xfrm>
        </p:spPr>
        <p:txBody>
          <a:bodyPr>
            <a:normAutofit fontScale="90000"/>
          </a:bodyPr>
          <a:lstStyle/>
          <a:p>
            <a:r>
              <a:rPr lang="pl-PL" sz="3200" b="1" dirty="0"/>
              <a:t>Inne czynności dokonywane za pośrednictwem wzorca w ramach spółki zoo</a:t>
            </a:r>
          </a:p>
        </p:txBody>
      </p:sp>
      <p:sp>
        <p:nvSpPr>
          <p:cNvPr id="3" name="Symbol zastępczy zawartości 2"/>
          <p:cNvSpPr>
            <a:spLocks noGrp="1"/>
          </p:cNvSpPr>
          <p:nvPr>
            <p:ph idx="1"/>
          </p:nvPr>
        </p:nvSpPr>
        <p:spPr/>
        <p:txBody>
          <a:bodyPr>
            <a:normAutofit fontScale="70000" lnSpcReduction="20000"/>
          </a:bodyPr>
          <a:lstStyle/>
          <a:p>
            <a:pPr algn="just"/>
            <a:r>
              <a:rPr lang="pl-PL" b="1" dirty="0"/>
              <a:t>Zbycie udziałów przez wspólnika spółki może nastąpić za pomocą wzorca w systemie teleinformatycznym,</a:t>
            </a:r>
            <a:r>
              <a:rPr lang="pl-PL" dirty="0"/>
              <a:t> pod warunkiem, że umowa spółki była zawarta za pomocą wzorca umownego w systemie teleinformatycznego. Oświadczenia zbywcy i nabywcy opatruje się kwalifikowanym podpisem elektronicznym, podpisem zaufanym albo podpisem osobistym.</a:t>
            </a:r>
          </a:p>
          <a:p>
            <a:pPr algn="just"/>
            <a:r>
              <a:rPr lang="pl-PL" dirty="0"/>
              <a:t>Jeżeli zmiana wspólników następuje na podstawie wzorca umowy i jest skutkiem uchwały podjętej przy wykorzystaniu wzorca uchwały udostępnionego w systemie teleinformatycznym, </a:t>
            </a:r>
            <a:r>
              <a:rPr lang="pl-PL" b="1" dirty="0"/>
              <a:t>lista wspólników powinna być sporządzona przy wykorzystaniu wzorca udostępnionego w systemie teleinformatycznym i opatrzona kwalifikowanym podpisem elektronicznym, podpisem zaufanym albo podpisem osobistym;</a:t>
            </a:r>
          </a:p>
          <a:p>
            <a:pPr algn="just"/>
            <a:r>
              <a:rPr lang="pl-PL" b="1" dirty="0"/>
              <a:t>Ustanowienie prokury może nastąpić za pomocą wzorca uchwały w systemie teleinformatycznym</a:t>
            </a:r>
            <a:r>
              <a:rPr lang="pl-PL" dirty="0"/>
              <a:t>, pod warunkiem że umowa spółki została zawarta za pomocą wzorca umowy w systemie teleinformatycznym  </a:t>
            </a:r>
          </a:p>
          <a:p>
            <a:pPr algn="just"/>
            <a:r>
              <a:rPr lang="pl-PL" b="1" dirty="0"/>
              <a:t>Powołanie pełnomocnika do reprezentowania spółki w czynnościach prawnych</a:t>
            </a:r>
            <a:r>
              <a:rPr lang="pl-PL" dirty="0"/>
              <a:t> z członkami zarządu spółki w tym również w przypadku sporu pomiędzy nimi a spółką.</a:t>
            </a:r>
          </a:p>
        </p:txBody>
      </p:sp>
    </p:spTree>
    <p:extLst>
      <p:ext uri="{BB962C8B-B14F-4D97-AF65-F5344CB8AC3E}">
        <p14:creationId xmlns:p14="http://schemas.microsoft.com/office/powerpoint/2010/main" val="16787184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457200"/>
            <a:ext cx="8229600" cy="1143000"/>
          </a:xfrm>
        </p:spPr>
        <p:txBody>
          <a:bodyPr>
            <a:normAutofit fontScale="90000"/>
          </a:bodyPr>
          <a:lstStyle/>
          <a:p>
            <a:r>
              <a:rPr lang="pl-PL" sz="3200" b="1" dirty="0"/>
              <a:t>Inne czynności dokonywane za pośrednictwem wzorca  w ramach spółki zoo</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Uchwały wspólników mogą być podejmowane za pomocą wzorca uchwały</a:t>
            </a:r>
            <a:r>
              <a:rPr lang="pl-PL" dirty="0"/>
              <a:t>, pod warunkiem że umowa spółki została zawarta za pomocą wzorca umowy w systemie teleinformatycznym; </a:t>
            </a:r>
          </a:p>
          <a:p>
            <a:pPr marL="0" indent="0" algn="just">
              <a:buNone/>
            </a:pPr>
            <a:r>
              <a:rPr lang="pl-PL" dirty="0"/>
              <a:t>W takim przypadku wniosek o wpis do rejestru składany jest za pośrednictwem systemu teleinformatycznego. Podjęcie uchwały nie wymaga formalnego zwołania zgromadzenia wspólników, warunkiem jej podjęcia jest jednak wykonanie co do niej prawa głosu przez wszystkich wspólników. Prawo głosu wykonuje się przez oświadczenie złożone w systemie teleinformatycznym, opatrzone kwalifikowanym podpisem elektronicznym, podpisem zaufanym albo podpisem osobistym. Przy wykonywaniu prawa głosu wspólnik może zgłosić sprzeciw co do uchwały. Uchwała jest równoważna z uchwałą sporządzoną w formie pisemnej;</a:t>
            </a:r>
          </a:p>
          <a:p>
            <a:pPr marL="0" indent="0" algn="just">
              <a:buNone/>
            </a:pPr>
            <a:r>
              <a:rPr lang="pl-PL" b="1" dirty="0"/>
              <a:t>Dotyczy to odpowiednio uchwał innych organów spółki</a:t>
            </a:r>
            <a:r>
              <a:rPr lang="pl-PL" dirty="0"/>
              <a:t>, której umowa została zawarta przy wykorzystaniu wzorca umowy, jeżeli podlegają one przesłaniu sądowi rejestrowemu w celu ich złożenia w aktach rejestrowych.</a:t>
            </a:r>
          </a:p>
        </p:txBody>
      </p:sp>
    </p:spTree>
    <p:extLst>
      <p:ext uri="{BB962C8B-B14F-4D97-AF65-F5344CB8AC3E}">
        <p14:creationId xmlns:p14="http://schemas.microsoft.com/office/powerpoint/2010/main" val="3747618667"/>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Prosta spółka akcyjna</a:t>
            </a:r>
          </a:p>
        </p:txBody>
      </p:sp>
      <p:sp>
        <p:nvSpPr>
          <p:cNvPr id="3" name="Symbol zastępczy zawartości 2"/>
          <p:cNvSpPr>
            <a:spLocks noGrp="1"/>
          </p:cNvSpPr>
          <p:nvPr>
            <p:ph idx="1"/>
          </p:nvPr>
        </p:nvSpPr>
        <p:spPr>
          <a:xfrm>
            <a:off x="1942415" y="1484784"/>
            <a:ext cx="6591985" cy="4968552"/>
          </a:xfrm>
        </p:spPr>
        <p:txBody>
          <a:bodyPr>
            <a:normAutofit fontScale="85000" lnSpcReduction="10000"/>
          </a:bodyPr>
          <a:lstStyle/>
          <a:p>
            <a:pPr algn="just"/>
            <a:r>
              <a:rPr lang="pl-PL" dirty="0"/>
              <a:t>Umowa prostej spółki akcyjnej powinna być zawarta w formie aktu notarialnego;</a:t>
            </a:r>
          </a:p>
          <a:p>
            <a:pPr algn="just"/>
            <a:r>
              <a:rPr lang="pl-PL" dirty="0"/>
              <a:t>Umowa prostej spółki akcyjnej może być zawarta również przy wykorzystaniu wzorca umowy w systemie teleinformatycznym;</a:t>
            </a:r>
          </a:p>
          <a:p>
            <a:pPr algn="just"/>
            <a:r>
              <a:rPr lang="pl-PL" dirty="0"/>
              <a:t>Zawarcie umowy prostej spółki akcyjnej przy wykorzystaniu wzorca umowy wymaga wypełnienia formularza umowy udostępnionego w systemie teleinformatycznym i opatrzenia umowy kwalifikowanym podpisem elektronicznym, podpisem zaufanym albo podpisem osobistym. Umowa prostej spółki akcyjnej jest zawarta po wprowadzeniu do systemu teleinformatycznego wszystkich danych koniecznych do jej zawarcia i z chwilą opatrzenia ich podpisem elektronicznym.</a:t>
            </a:r>
          </a:p>
          <a:p>
            <a:pPr algn="just"/>
            <a:r>
              <a:rPr lang="pl-PL" dirty="0"/>
              <a:t>W przypadku spółki, której umowę zawarto przy wykorzystaniu wzorca umowy, na pokrycie akcji pierwszej emisji wnosi się wyłącznie wkłady pieniężne.</a:t>
            </a:r>
          </a:p>
          <a:p>
            <a:pPr algn="just"/>
            <a:r>
              <a:rPr lang="pl-PL"/>
              <a:t>W </a:t>
            </a:r>
            <a:r>
              <a:rPr lang="pl-PL" dirty="0"/>
              <a:t>przypadku zawiązania 1 - osobowej prostej spółki akcyjnej wzorzec umowy jest wykorzystywany jako wzorzec aktu założycielskiego 1 - osobowej prostej spółki akcyjnej.</a:t>
            </a:r>
          </a:p>
          <a:p>
            <a:pPr algn="just"/>
            <a:endParaRPr lang="pl-PL" dirty="0"/>
          </a:p>
          <a:p>
            <a:pPr algn="just"/>
            <a:endParaRPr lang="pl-PL" dirty="0"/>
          </a:p>
        </p:txBody>
      </p:sp>
    </p:spTree>
    <p:extLst>
      <p:ext uri="{BB962C8B-B14F-4D97-AF65-F5344CB8AC3E}">
        <p14:creationId xmlns:p14="http://schemas.microsoft.com/office/powerpoint/2010/main" val="3652899010"/>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Zawiązanie spółki i rejestracja</a:t>
            </a:r>
          </a:p>
        </p:txBody>
      </p:sp>
      <p:sp>
        <p:nvSpPr>
          <p:cNvPr id="3" name="Symbol zastępczy zawartości 2"/>
          <p:cNvSpPr>
            <a:spLocks noGrp="1"/>
          </p:cNvSpPr>
          <p:nvPr>
            <p:ph idx="1"/>
          </p:nvPr>
        </p:nvSpPr>
        <p:spPr/>
        <p:txBody>
          <a:bodyPr>
            <a:normAutofit lnSpcReduction="10000"/>
          </a:bodyPr>
          <a:lstStyle/>
          <a:p>
            <a:pPr algn="just"/>
            <a:r>
              <a:rPr lang="pl-PL" sz="2400" dirty="0"/>
              <a:t>Czym innym jest zawiązanie spółki (czyli zawarcie między wspólnikami aktu powołującego spółkę - jaka to ma być forma określa KSH) a czym innym jest rejestracja nowej „firmy” w rejestrze przedsiębiorców KRS. </a:t>
            </a:r>
          </a:p>
          <a:p>
            <a:pPr algn="just"/>
            <a:r>
              <a:rPr lang="pl-PL" sz="2400" dirty="0"/>
              <a:t>Czynność ta jest obowiązkowym warunkiem nadania </a:t>
            </a:r>
            <a:r>
              <a:rPr lang="pl-PL" sz="2400" b="1" dirty="0"/>
              <a:t>spółce podmiotowości prawnej i jej działania w obrocie gospodarczym.</a:t>
            </a:r>
          </a:p>
        </p:txBody>
      </p:sp>
    </p:spTree>
    <p:extLst>
      <p:ext uri="{BB962C8B-B14F-4D97-AF65-F5344CB8AC3E}">
        <p14:creationId xmlns:p14="http://schemas.microsoft.com/office/powerpoint/2010/main" val="1918442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REJESTRACJA</a:t>
            </a:r>
          </a:p>
        </p:txBody>
      </p:sp>
      <p:sp>
        <p:nvSpPr>
          <p:cNvPr id="3" name="Symbol zastępczy zawartości 2"/>
          <p:cNvSpPr>
            <a:spLocks noGrp="1"/>
          </p:cNvSpPr>
          <p:nvPr>
            <p:ph idx="1"/>
          </p:nvPr>
        </p:nvSpPr>
        <p:spPr/>
        <p:txBody>
          <a:bodyPr/>
          <a:lstStyle/>
          <a:p>
            <a:pPr algn="just"/>
            <a:r>
              <a:rPr lang="pl-PL" sz="2400" dirty="0"/>
              <a:t>Rejestracja spółki w KRS  jest wyłącznie elektroniczna. Nie ma możliwości papierowego  przedłożenia wniosku.</a:t>
            </a:r>
          </a:p>
          <a:p>
            <a:pPr algn="just"/>
            <a:r>
              <a:rPr lang="pl-PL" sz="2400" dirty="0"/>
              <a:t>Są jednak dwie metody  złożenia elektronicznego wniosku o rejestrację: przez portal S24 oraz przez Portal Rejestrów Sądowych;</a:t>
            </a:r>
          </a:p>
          <a:p>
            <a:endParaRPr lang="pl-PL" dirty="0"/>
          </a:p>
        </p:txBody>
      </p:sp>
    </p:spTree>
    <p:extLst>
      <p:ext uri="{BB962C8B-B14F-4D97-AF65-F5344CB8AC3E}">
        <p14:creationId xmlns:p14="http://schemas.microsoft.com/office/powerpoint/2010/main" val="396760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Rejestracja spółek w rejestrze przedsiębiorców w KRS</a:t>
            </a:r>
          </a:p>
        </p:txBody>
      </p:sp>
      <p:sp>
        <p:nvSpPr>
          <p:cNvPr id="3" name="Symbol zastępczy zawartości 2"/>
          <p:cNvSpPr>
            <a:spLocks noGrp="1"/>
          </p:cNvSpPr>
          <p:nvPr>
            <p:ph idx="1"/>
          </p:nvPr>
        </p:nvSpPr>
        <p:spPr/>
        <p:txBody>
          <a:bodyPr>
            <a:normAutofit/>
          </a:bodyPr>
          <a:lstStyle/>
          <a:p>
            <a:pPr marL="0" indent="0" algn="just">
              <a:buNone/>
            </a:pPr>
            <a:r>
              <a:rPr lang="pl-PL" dirty="0"/>
              <a:t>Sposób rejestracji spółki zależy od tego w jaki sposób spółka powstała (w jaki sposób została zawiązana):</a:t>
            </a:r>
          </a:p>
          <a:p>
            <a:pPr algn="just"/>
            <a:r>
              <a:rPr lang="pl-PL" dirty="0"/>
              <a:t>Jeżeli spółkę założono </a:t>
            </a:r>
            <a:r>
              <a:rPr lang="pl-PL" u="sng" dirty="0"/>
              <a:t>za pomocą wzorca umowy </a:t>
            </a:r>
            <a:r>
              <a:rPr lang="pl-PL" dirty="0"/>
              <a:t>w systemie teleinformatycznym, wówczas rejestracja jest możliwa wyłącznie za pomocą tego samego </a:t>
            </a:r>
            <a:r>
              <a:rPr lang="pl-PL" b="1" dirty="0"/>
              <a:t>systemu S24 (https://ekrs.ms.gov.pl/s24/);</a:t>
            </a:r>
          </a:p>
          <a:p>
            <a:pPr algn="just"/>
            <a:r>
              <a:rPr lang="pl-PL" dirty="0"/>
              <a:t>Jeśli spółkę założono tradycyjnie  (w formie pisemnej lub aktu notarialnego) wówczas  rejestracja jest dokonywana za pomocą </a:t>
            </a:r>
            <a:r>
              <a:rPr lang="pl-PL" b="1" dirty="0"/>
              <a:t>Portalu Rejestrów Sądowych (https://prs.ms.gov.pl/).</a:t>
            </a:r>
            <a:endParaRPr lang="pl-PL" dirty="0"/>
          </a:p>
        </p:txBody>
      </p:sp>
    </p:spTree>
    <p:extLst>
      <p:ext uri="{BB962C8B-B14F-4D97-AF65-F5344CB8AC3E}">
        <p14:creationId xmlns:p14="http://schemas.microsoft.com/office/powerpoint/2010/main" val="3377792256"/>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Rejestracja spółki w PRS</a:t>
            </a:r>
          </a:p>
        </p:txBody>
      </p:sp>
      <p:sp>
        <p:nvSpPr>
          <p:cNvPr id="3" name="Symbol zastępczy zawartości 2"/>
          <p:cNvSpPr>
            <a:spLocks noGrp="1"/>
          </p:cNvSpPr>
          <p:nvPr>
            <p:ph idx="1"/>
          </p:nvPr>
        </p:nvSpPr>
        <p:spPr/>
        <p:txBody>
          <a:bodyPr>
            <a:normAutofit fontScale="92500" lnSpcReduction="20000"/>
          </a:bodyPr>
          <a:lstStyle/>
          <a:p>
            <a:pPr algn="just"/>
            <a:r>
              <a:rPr lang="pl-PL" sz="2800" dirty="0"/>
              <a:t>Co do zasady spółka powinna zostać zarejestrowana w ciągu 7 dni. </a:t>
            </a:r>
          </a:p>
          <a:p>
            <a:pPr algn="just"/>
            <a:r>
              <a:rPr lang="pl-PL" sz="2800" dirty="0"/>
              <a:t>Termin ten w praktyce ulega wydłużeniu,  średnio taki wniosek jest rozpatrywany w terminie 1 lub 2 miesięcy.</a:t>
            </a:r>
          </a:p>
          <a:p>
            <a:pPr algn="just"/>
            <a:r>
              <a:rPr lang="pl-PL" sz="2800" dirty="0"/>
              <a:t>Gdy spółka jest zakładana w systemie s24 i  w tym samym systemie jest rejestrowana to termin ten wynosi 1 dzień stąd s24</a:t>
            </a:r>
          </a:p>
        </p:txBody>
      </p:sp>
    </p:spTree>
    <p:extLst>
      <p:ext uri="{BB962C8B-B14F-4D97-AF65-F5344CB8AC3E}">
        <p14:creationId xmlns:p14="http://schemas.microsoft.com/office/powerpoint/2010/main" val="234975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UMOWA SPÓŁKI HANDLOWEJ</a:t>
            </a:r>
          </a:p>
        </p:txBody>
      </p:sp>
      <p:sp>
        <p:nvSpPr>
          <p:cNvPr id="3" name="Symbol zastępczy zawartości 2"/>
          <p:cNvSpPr>
            <a:spLocks noGrp="1"/>
          </p:cNvSpPr>
          <p:nvPr>
            <p:ph idx="1"/>
          </p:nvPr>
        </p:nvSpPr>
        <p:spPr/>
        <p:txBody>
          <a:bodyPr>
            <a:normAutofit/>
          </a:bodyPr>
          <a:lstStyle/>
          <a:p>
            <a:pPr algn="just"/>
            <a:r>
              <a:rPr lang="pl-PL" dirty="0"/>
              <a:t>Umowa to forma przy pomocy, której dochodzi do założenia (zawiązania) spółki;</a:t>
            </a:r>
          </a:p>
          <a:p>
            <a:pPr algn="just"/>
            <a:r>
              <a:rPr lang="pl-PL" dirty="0"/>
              <a:t>Za jej pomocą wspólnicy lub akcjonariusze zobowiązują się do osiągnięcia wspólnego celu za pomocą wniesienia wkładów na pokrycie kapitału zakładowego spółki lub zobowiązują się do współdziałania w inny sposób (jeżeli umowa lub statut spółki tak stanowi)’</a:t>
            </a:r>
          </a:p>
          <a:p>
            <a:pPr algn="just"/>
            <a:endParaRPr lang="pl-PL" dirty="0"/>
          </a:p>
        </p:txBody>
      </p:sp>
    </p:spTree>
    <p:extLst>
      <p:ext uri="{BB962C8B-B14F-4D97-AF65-F5344CB8AC3E}">
        <p14:creationId xmlns:p14="http://schemas.microsoft.com/office/powerpoint/2010/main" val="3673671816"/>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2713C7-899C-EAE4-0E93-28BD6139E482}"/>
              </a:ext>
            </a:extLst>
          </p:cNvPr>
          <p:cNvSpPr>
            <a:spLocks noGrp="1"/>
          </p:cNvSpPr>
          <p:nvPr>
            <p:ph type="title"/>
          </p:nvPr>
        </p:nvSpPr>
        <p:spPr/>
        <p:txBody>
          <a:bodyPr/>
          <a:lstStyle/>
          <a:p>
            <a:r>
              <a:rPr lang="pl-PL" b="1" dirty="0"/>
              <a:t>Rejestracja w s24</a:t>
            </a:r>
          </a:p>
        </p:txBody>
      </p:sp>
      <p:sp>
        <p:nvSpPr>
          <p:cNvPr id="3" name="Symbol zastępczy zawartości 2">
            <a:extLst>
              <a:ext uri="{FF2B5EF4-FFF2-40B4-BE49-F238E27FC236}">
                <a16:creationId xmlns:a16="http://schemas.microsoft.com/office/drawing/2014/main" id="{E451D561-5A48-9437-C177-E76457D2FC65}"/>
              </a:ext>
            </a:extLst>
          </p:cNvPr>
          <p:cNvSpPr>
            <a:spLocks noGrp="1"/>
          </p:cNvSpPr>
          <p:nvPr>
            <p:ph idx="1"/>
          </p:nvPr>
        </p:nvSpPr>
        <p:spPr/>
        <p:txBody>
          <a:bodyPr>
            <a:normAutofit lnSpcReduction="10000"/>
          </a:bodyPr>
          <a:lstStyle/>
          <a:p>
            <a:pPr algn="just"/>
            <a:r>
              <a:rPr lang="pl-PL" dirty="0"/>
              <a:t>Załącznikiem do wniosku o rejestrację będzie podpisana wcześniej umowa spółki wraz z przygotowanymi załącznikami.</a:t>
            </a:r>
          </a:p>
          <a:p>
            <a:pPr algn="just"/>
            <a:endParaRPr lang="pl-PL" dirty="0"/>
          </a:p>
          <a:p>
            <a:pPr algn="just"/>
            <a:r>
              <a:rPr lang="pl-PL" dirty="0"/>
              <a:t>Złożenie wniosku polega na wypełnieniu formularza dostępnego w systemie s24. Większość danych zostanie automatycznie pobrana z umowy spółki.</a:t>
            </a:r>
          </a:p>
          <a:p>
            <a:pPr algn="just"/>
            <a:endParaRPr lang="pl-PL" dirty="0"/>
          </a:p>
          <a:p>
            <a:pPr algn="just"/>
            <a:r>
              <a:rPr lang="pl-PL" dirty="0"/>
              <a:t>Opłacony wniosek trafi do wybranego sądu rejestrowego właściwego dla siedziby spółki, który powinien go rozpatrzyć w terminie jednego dnia od daty wpływu.</a:t>
            </a:r>
          </a:p>
        </p:txBody>
      </p:sp>
    </p:spTree>
    <p:extLst>
      <p:ext uri="{BB962C8B-B14F-4D97-AF65-F5344CB8AC3E}">
        <p14:creationId xmlns:p14="http://schemas.microsoft.com/office/powerpoint/2010/main" val="528366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Korzyści założenia i zarejestrowania  spółki elektronicznie – S24</a:t>
            </a:r>
          </a:p>
        </p:txBody>
      </p:sp>
      <p:sp>
        <p:nvSpPr>
          <p:cNvPr id="3" name="Symbol zastępczy zawartości 2"/>
          <p:cNvSpPr>
            <a:spLocks noGrp="1"/>
          </p:cNvSpPr>
          <p:nvPr>
            <p:ph idx="1"/>
          </p:nvPr>
        </p:nvSpPr>
        <p:spPr/>
        <p:txBody>
          <a:bodyPr>
            <a:normAutofit fontScale="85000" lnSpcReduction="10000"/>
          </a:bodyPr>
          <a:lstStyle/>
          <a:p>
            <a:pPr marL="0" indent="0">
              <a:buNone/>
            </a:pPr>
            <a:endParaRPr lang="pl-PL" dirty="0"/>
          </a:p>
          <a:p>
            <a:pPr algn="just"/>
            <a:r>
              <a:rPr lang="pl-PL" dirty="0"/>
              <a:t>    wszystkie formalności są załatwiane elektronicznie, bez wychodzenia z domu. System przeprowadza zainteresowanego krok po kroku przez proces zawierania umowy spółki, dokonywania płatności i jej rejestracji w KRS;</a:t>
            </a:r>
          </a:p>
          <a:p>
            <a:pPr algn="just"/>
            <a:r>
              <a:rPr lang="pl-PL" dirty="0"/>
              <a:t>    w systemie teleinformatycznym S24 są wszystkie standardowe dokumenty - elektroniczne formularze do wypełnienia;</a:t>
            </a:r>
          </a:p>
          <a:p>
            <a:pPr algn="just"/>
            <a:r>
              <a:rPr lang="pl-PL" dirty="0"/>
              <a:t>    nie ma konieczności zawierania umowy spółki w szczególnej formie (na przykład w formie notarialnej w przypadku spółki z ograniczoną odpowiedzialnością, prostej spółki akcyjnej, komandytowej), co – poza czasem – rodzi oszczędność w zakresie kosztów taksy notarialnej;</a:t>
            </a:r>
          </a:p>
          <a:p>
            <a:pPr algn="just"/>
            <a:r>
              <a:rPr lang="pl-PL" dirty="0"/>
              <a:t>    niższa opłata sądowa w związku z rejestracją (250 zł).</a:t>
            </a:r>
          </a:p>
          <a:p>
            <a:endParaRPr lang="pl-PL" dirty="0"/>
          </a:p>
        </p:txBody>
      </p:sp>
    </p:spTree>
    <p:extLst>
      <p:ext uri="{BB962C8B-B14F-4D97-AF65-F5344CB8AC3E}">
        <p14:creationId xmlns:p14="http://schemas.microsoft.com/office/powerpoint/2010/main" val="11260744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Wady założenia i zarejestrowania  spółki elektronicznie</a:t>
            </a:r>
          </a:p>
        </p:txBody>
      </p:sp>
      <p:sp>
        <p:nvSpPr>
          <p:cNvPr id="3" name="Symbol zastępczy zawartości 2"/>
          <p:cNvSpPr>
            <a:spLocks noGrp="1"/>
          </p:cNvSpPr>
          <p:nvPr>
            <p:ph idx="1"/>
          </p:nvPr>
        </p:nvSpPr>
        <p:spPr/>
        <p:txBody>
          <a:bodyPr>
            <a:normAutofit lnSpcReduction="10000"/>
          </a:bodyPr>
          <a:lstStyle/>
          <a:p>
            <a:endParaRPr lang="pl-PL" dirty="0"/>
          </a:p>
          <a:p>
            <a:pPr algn="just"/>
            <a:r>
              <a:rPr lang="pl-PL" dirty="0"/>
              <a:t>    założenie spółki elektronicznie daje mniejsze możliwości ukształtowania umowy spółki niż w formie tradycyjnej, formularz zawiera propozycje postanowień, które należy wybrać – nie można niczego dopisać – zmodyfikować;</a:t>
            </a:r>
          </a:p>
          <a:p>
            <a:pPr algn="just"/>
            <a:r>
              <a:rPr lang="pl-PL" dirty="0"/>
              <a:t>    przy zakładaniu spółki elektronicznie nie ma możliwości modyfikacji roku obrotowego – zawsze będzie równy kalendarzowemu;</a:t>
            </a:r>
          </a:p>
          <a:p>
            <a:pPr algn="just"/>
            <a:r>
              <a:rPr lang="pl-PL" dirty="0"/>
              <a:t>    w przypadku zakładania spółki, której obowiązkowym warunkiem powstania jest posiadanie kapitału zakładowego, kapitał można pokryć wyłącznie wkładami pieniężnymi;</a:t>
            </a:r>
          </a:p>
          <a:p>
            <a:pPr algn="just"/>
            <a:endParaRPr lang="pl-PL" dirty="0"/>
          </a:p>
        </p:txBody>
      </p:sp>
    </p:spTree>
    <p:extLst>
      <p:ext uri="{BB962C8B-B14F-4D97-AF65-F5344CB8AC3E}">
        <p14:creationId xmlns:p14="http://schemas.microsoft.com/office/powerpoint/2010/main" val="12202382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Proces….</a:t>
            </a:r>
          </a:p>
        </p:txBody>
      </p:sp>
      <p:sp>
        <p:nvSpPr>
          <p:cNvPr id="3" name="Symbol zastępczy zawartości 2"/>
          <p:cNvSpPr>
            <a:spLocks noGrp="1"/>
          </p:cNvSpPr>
          <p:nvPr>
            <p:ph idx="1"/>
          </p:nvPr>
        </p:nvSpPr>
        <p:spPr>
          <a:xfrm>
            <a:off x="457200" y="1484784"/>
            <a:ext cx="8229600" cy="4525963"/>
          </a:xfrm>
        </p:spPr>
        <p:txBody>
          <a:bodyPr>
            <a:normAutofit/>
          </a:bodyPr>
          <a:lstStyle/>
          <a:p>
            <a:pPr marL="0" indent="0" algn="just">
              <a:buNone/>
            </a:pPr>
            <a:r>
              <a:rPr lang="pl-PL" dirty="0"/>
              <a:t>Doręczenia pism sądowych dokonywane będą użytkownikowi zakładającemu i rejestrującemu spółkę elektronicznie na jego konto w systemie teleinformatycznym przy użyciu którego dokonał </a:t>
            </a:r>
            <a:r>
              <a:rPr lang="pl-PL"/>
              <a:t>niniejszych czynności.</a:t>
            </a:r>
            <a:endParaRPr lang="pl-PL" dirty="0"/>
          </a:p>
        </p:txBody>
      </p:sp>
    </p:spTree>
    <p:extLst>
      <p:ext uri="{BB962C8B-B14F-4D97-AF65-F5344CB8AC3E}">
        <p14:creationId xmlns:p14="http://schemas.microsoft.com/office/powerpoint/2010/main" val="4232137780"/>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dirty="0"/>
          </a:p>
          <a:p>
            <a:endParaRPr lang="pl-PL" dirty="0"/>
          </a:p>
          <a:p>
            <a:endParaRPr lang="pl-PL" dirty="0"/>
          </a:p>
          <a:p>
            <a:pPr algn="ctr"/>
            <a:r>
              <a:rPr lang="pl-PL" sz="4400" b="1" dirty="0"/>
              <a:t>Dziękuję za uwagę!</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A09EA4-92FA-98B1-55EA-C6DA434032C2}"/>
              </a:ext>
            </a:extLst>
          </p:cNvPr>
          <p:cNvSpPr>
            <a:spLocks noGrp="1"/>
          </p:cNvSpPr>
          <p:nvPr>
            <p:ph type="title"/>
          </p:nvPr>
        </p:nvSpPr>
        <p:spPr/>
        <p:txBody>
          <a:bodyPr/>
          <a:lstStyle/>
          <a:p>
            <a:r>
              <a:rPr lang="pl-PL" b="1" dirty="0"/>
              <a:t>Umowa spółki</a:t>
            </a:r>
          </a:p>
        </p:txBody>
      </p:sp>
      <p:sp>
        <p:nvSpPr>
          <p:cNvPr id="3" name="Symbol zastępczy zawartości 2">
            <a:extLst>
              <a:ext uri="{FF2B5EF4-FFF2-40B4-BE49-F238E27FC236}">
                <a16:creationId xmlns:a16="http://schemas.microsoft.com/office/drawing/2014/main" id="{C96AB6B1-CA28-9772-0563-9DDAA99AB878}"/>
              </a:ext>
            </a:extLst>
          </p:cNvPr>
          <p:cNvSpPr>
            <a:spLocks noGrp="1"/>
          </p:cNvSpPr>
          <p:nvPr>
            <p:ph idx="1"/>
          </p:nvPr>
        </p:nvSpPr>
        <p:spPr/>
        <p:txBody>
          <a:bodyPr/>
          <a:lstStyle/>
          <a:p>
            <a:pPr algn="just"/>
            <a:r>
              <a:rPr lang="pl-PL" dirty="0"/>
              <a:t>Niezależnie od typu tworzonej spółki, do jej powstania konieczne jest sformułowanie dokumentu, na którego podstawie spółka będzie działać w obrocie. </a:t>
            </a:r>
          </a:p>
          <a:p>
            <a:pPr algn="just"/>
            <a:r>
              <a:rPr lang="pl-PL" dirty="0"/>
              <a:t>Może być to umowa lub statut (w zależności od typu spółki). </a:t>
            </a:r>
          </a:p>
          <a:p>
            <a:pPr algn="just"/>
            <a:r>
              <a:rPr lang="pl-PL" dirty="0"/>
              <a:t>Akt założycielski (umowa) musi przyjąć formę przewidzianą w przepisach regulujących dany typ spółki. Może to być zwykła forma pisemna albo forma aktu notarialnego.</a:t>
            </a:r>
          </a:p>
        </p:txBody>
      </p:sp>
    </p:spTree>
    <p:extLst>
      <p:ext uri="{BB962C8B-B14F-4D97-AF65-F5344CB8AC3E}">
        <p14:creationId xmlns:p14="http://schemas.microsoft.com/office/powerpoint/2010/main" val="2713827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Umowa spółki handlowej </a:t>
            </a:r>
          </a:p>
        </p:txBody>
      </p:sp>
      <p:sp>
        <p:nvSpPr>
          <p:cNvPr id="3" name="Symbol zastępczy zawartości 2"/>
          <p:cNvSpPr>
            <a:spLocks noGrp="1"/>
          </p:cNvSpPr>
          <p:nvPr>
            <p:ph idx="1"/>
          </p:nvPr>
        </p:nvSpPr>
        <p:spPr>
          <a:xfrm>
            <a:off x="1942415" y="1412776"/>
            <a:ext cx="6591985" cy="5256584"/>
          </a:xfrm>
        </p:spPr>
        <p:txBody>
          <a:bodyPr>
            <a:normAutofit fontScale="92500" lnSpcReduction="10000"/>
          </a:bodyPr>
          <a:lstStyle/>
          <a:p>
            <a:pPr marL="0" indent="0" algn="just">
              <a:buNone/>
            </a:pPr>
            <a:r>
              <a:rPr lang="pl-PL" dirty="0"/>
              <a:t>Jeżeli przepis ustawy tak stanowi, </a:t>
            </a:r>
            <a:r>
              <a:rPr lang="pl-PL" b="1" dirty="0"/>
              <a:t>zawarcie umowy spółki lub wykonanie  innej  czynności  dotyczącej  spółki  może  nastąpić  także  przy wykorzystaniu wzorca umowy lub innych wzorców udostępnionych w systemie teleinformatycznym</a:t>
            </a:r>
            <a:r>
              <a:rPr lang="pl-PL" dirty="0"/>
              <a:t>.</a:t>
            </a:r>
          </a:p>
          <a:p>
            <a:pPr marL="0" indent="0" algn="just">
              <a:buNone/>
            </a:pPr>
            <a:r>
              <a:rPr lang="pl-PL" dirty="0"/>
              <a:t>Czynności,  o których  mowa  powyżej są  wykonywane  w systemie teleinformatycznym    za    pośrednictwem    </a:t>
            </a:r>
            <a:r>
              <a:rPr lang="pl-PL" b="1" dirty="0"/>
              <a:t>konta,</a:t>
            </a:r>
            <a:r>
              <a:rPr lang="pl-PL" dirty="0"/>
              <a:t>  o którym mowa w art. 53d ustawy z dnia 27 lipca 2001 r. – Prawo o ustroju sądów powszechnych (Dz. U. z 2023 r. poz. 217 ze zm.), </a:t>
            </a:r>
          </a:p>
          <a:p>
            <a:pPr marL="0" indent="0" algn="just">
              <a:buNone/>
            </a:pPr>
            <a:r>
              <a:rPr lang="pl-PL" dirty="0"/>
              <a:t>Kwestie zakładania konta reguluje Rozporządzenie Ministra Sprawiedliwości z dnia 30 listopada 2021 r. w sprawie konta w systemie teleinformatycznym obsługującym postępowanie sądowe;</a:t>
            </a:r>
          </a:p>
          <a:p>
            <a:pPr marL="0" indent="0" algn="just">
              <a:buNone/>
            </a:pPr>
            <a:r>
              <a:rPr lang="pl-PL" b="1" dirty="0"/>
              <a:t>Chodzi o konto za pomocą którego można wnosić pisma procesowe (z zapewnieniem możliwości składania jednorazowo wielu pism) i za pomocą którego można zamykać postępowanie, z uwzględnieniem sprawności postępowania, i z zagwarantowaniem ochrony praw stron postępowania. </a:t>
            </a:r>
          </a:p>
          <a:p>
            <a:pPr marL="0" indent="0" algn="just">
              <a:buNone/>
            </a:pPr>
            <a:endParaRPr lang="pl-PL" b="1" dirty="0"/>
          </a:p>
          <a:p>
            <a:pPr marL="0" indent="0" algn="just">
              <a:buNone/>
            </a:pPr>
            <a:endParaRPr lang="pl-PL" dirty="0"/>
          </a:p>
        </p:txBody>
      </p:sp>
    </p:spTree>
    <p:extLst>
      <p:ext uri="{BB962C8B-B14F-4D97-AF65-F5344CB8AC3E}">
        <p14:creationId xmlns:p14="http://schemas.microsoft.com/office/powerpoint/2010/main" val="28713124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CB605C-6225-3C3E-E21E-86A8A862F242}"/>
              </a:ext>
            </a:extLst>
          </p:cNvPr>
          <p:cNvSpPr>
            <a:spLocks noGrp="1"/>
          </p:cNvSpPr>
          <p:nvPr>
            <p:ph type="title"/>
          </p:nvPr>
        </p:nvSpPr>
        <p:spPr/>
        <p:txBody>
          <a:bodyPr/>
          <a:lstStyle/>
          <a:p>
            <a:r>
              <a:rPr lang="pl-PL" b="1" dirty="0"/>
              <a:t>Elektroniczny wzorzec</a:t>
            </a:r>
          </a:p>
        </p:txBody>
      </p:sp>
      <p:sp>
        <p:nvSpPr>
          <p:cNvPr id="3" name="Symbol zastępczy zawartości 2">
            <a:extLst>
              <a:ext uri="{FF2B5EF4-FFF2-40B4-BE49-F238E27FC236}">
                <a16:creationId xmlns:a16="http://schemas.microsoft.com/office/drawing/2014/main" id="{E15B0388-19C7-8FE8-22F9-903803A53049}"/>
              </a:ext>
            </a:extLst>
          </p:cNvPr>
          <p:cNvSpPr>
            <a:spLocks noGrp="1"/>
          </p:cNvSpPr>
          <p:nvPr>
            <p:ph idx="1"/>
          </p:nvPr>
        </p:nvSpPr>
        <p:spPr/>
        <p:txBody>
          <a:bodyPr>
            <a:normAutofit/>
          </a:bodyPr>
          <a:lstStyle/>
          <a:p>
            <a:pPr algn="just"/>
            <a:r>
              <a:rPr lang="pl-PL" dirty="0"/>
              <a:t>Istnieje możliwość zawarcia umowy spółki online, w systemie S24. Ten sposób dotyczy jednak tylko prostych spółek, które nie wymagają wprowadzenia do aktu założycielskiego (umowy lub statutu) niestandardowych przepisów – kształt umowy danej spółki jest określony w gotowym wzorcu, którego zapisów nie można zmienić.</a:t>
            </a:r>
          </a:p>
          <a:p>
            <a:pPr algn="just"/>
            <a:r>
              <a:rPr lang="pl-PL" dirty="0">
                <a:hlinkClick r:id="rId2"/>
              </a:rPr>
              <a:t>https://ekrs.ms.gov.pl/s24/strona-glowna</a:t>
            </a:r>
            <a:r>
              <a:rPr lang="pl-PL" dirty="0"/>
              <a:t>;</a:t>
            </a:r>
          </a:p>
        </p:txBody>
      </p:sp>
    </p:spTree>
    <p:extLst>
      <p:ext uri="{BB962C8B-B14F-4D97-AF65-F5344CB8AC3E}">
        <p14:creationId xmlns:p14="http://schemas.microsoft.com/office/powerpoint/2010/main" val="298117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3A41D3-EDEC-1F03-F44E-86D390C6C446}"/>
              </a:ext>
            </a:extLst>
          </p:cNvPr>
          <p:cNvSpPr>
            <a:spLocks noGrp="1"/>
          </p:cNvSpPr>
          <p:nvPr>
            <p:ph type="title"/>
          </p:nvPr>
        </p:nvSpPr>
        <p:spPr/>
        <p:txBody>
          <a:bodyPr/>
          <a:lstStyle/>
          <a:p>
            <a:r>
              <a:rPr lang="pl-PL" b="1" dirty="0"/>
              <a:t>Usługa s24</a:t>
            </a:r>
          </a:p>
        </p:txBody>
      </p:sp>
      <p:pic>
        <p:nvPicPr>
          <p:cNvPr id="5" name="Symbol zastępczy zawartości 4">
            <a:extLst>
              <a:ext uri="{FF2B5EF4-FFF2-40B4-BE49-F238E27FC236}">
                <a16:creationId xmlns:a16="http://schemas.microsoft.com/office/drawing/2014/main" id="{8023F6D6-AC7D-27D0-D1D9-FD82ECFCD9FB}"/>
              </a:ext>
            </a:extLst>
          </p:cNvPr>
          <p:cNvPicPr>
            <a:picLocks noGrp="1" noChangeAspect="1"/>
          </p:cNvPicPr>
          <p:nvPr>
            <p:ph idx="1"/>
          </p:nvPr>
        </p:nvPicPr>
        <p:blipFill>
          <a:blip r:embed="rId2"/>
          <a:stretch>
            <a:fillRect/>
          </a:stretch>
        </p:blipFill>
        <p:spPr>
          <a:xfrm>
            <a:off x="755576" y="2060848"/>
            <a:ext cx="7778824" cy="4392488"/>
          </a:xfrm>
        </p:spPr>
      </p:pic>
    </p:spTree>
    <p:extLst>
      <p:ext uri="{BB962C8B-B14F-4D97-AF65-F5344CB8AC3E}">
        <p14:creationId xmlns:p14="http://schemas.microsoft.com/office/powerpoint/2010/main" val="22893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84B523-0B2E-0376-C96E-5EE5A793551A}"/>
              </a:ext>
            </a:extLst>
          </p:cNvPr>
          <p:cNvSpPr>
            <a:spLocks noGrp="1"/>
          </p:cNvSpPr>
          <p:nvPr>
            <p:ph type="title"/>
          </p:nvPr>
        </p:nvSpPr>
        <p:spPr/>
        <p:txBody>
          <a:bodyPr/>
          <a:lstStyle/>
          <a:p>
            <a:pPr algn="just"/>
            <a:r>
              <a:rPr lang="pl-PL" b="1" dirty="0"/>
              <a:t>Elektroniczne umowy i uchwały</a:t>
            </a:r>
          </a:p>
        </p:txBody>
      </p:sp>
      <p:sp>
        <p:nvSpPr>
          <p:cNvPr id="3" name="Symbol zastępczy zawartości 2">
            <a:extLst>
              <a:ext uri="{FF2B5EF4-FFF2-40B4-BE49-F238E27FC236}">
                <a16:creationId xmlns:a16="http://schemas.microsoft.com/office/drawing/2014/main" id="{788369FC-1F25-8EEF-5F33-4566EB5949CA}"/>
              </a:ext>
            </a:extLst>
          </p:cNvPr>
          <p:cNvSpPr>
            <a:spLocks noGrp="1"/>
          </p:cNvSpPr>
          <p:nvPr>
            <p:ph idx="1"/>
          </p:nvPr>
        </p:nvSpPr>
        <p:spPr/>
        <p:txBody>
          <a:bodyPr/>
          <a:lstStyle/>
          <a:p>
            <a:pPr algn="just"/>
            <a:r>
              <a:rPr lang="pl-PL" dirty="0"/>
              <a:t>Wzorzec umowy lub uchwały w systemie teleinformatycznym może przewidywać rozmaite warianty postanowień danej umowy spółki, należy wówczas dokonać wyboru 1 z nich oznaczając go w systemie teleinformatycznym;</a:t>
            </a:r>
          </a:p>
          <a:p>
            <a:pPr algn="just"/>
            <a:r>
              <a:rPr lang="pl-PL" dirty="0"/>
              <a:t>W dokumencie pochodzącym z systemu teleinformatycznego po jego podpisaniu za pomocą podpisu elektronicznego jest umieszczana informacja o osobie podpisującej wraz z oznaczeniem rodzaju podpisu.</a:t>
            </a:r>
          </a:p>
          <a:p>
            <a:pPr marL="0" indent="0">
              <a:buNone/>
            </a:pPr>
            <a:endParaRPr lang="pl-PL" dirty="0"/>
          </a:p>
        </p:txBody>
      </p:sp>
    </p:spTree>
    <p:extLst>
      <p:ext uri="{BB962C8B-B14F-4D97-AF65-F5344CB8AC3E}">
        <p14:creationId xmlns:p14="http://schemas.microsoft.com/office/powerpoint/2010/main" val="631960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Założenie konta w systemie teleinformatycznym</a:t>
            </a:r>
          </a:p>
        </p:txBody>
      </p:sp>
      <p:sp>
        <p:nvSpPr>
          <p:cNvPr id="3" name="Symbol zastępczy zawartości 2"/>
          <p:cNvSpPr>
            <a:spLocks noGrp="1"/>
          </p:cNvSpPr>
          <p:nvPr>
            <p:ph idx="1"/>
          </p:nvPr>
        </p:nvSpPr>
        <p:spPr/>
        <p:txBody>
          <a:bodyPr>
            <a:normAutofit fontScale="92500" lnSpcReduction="20000"/>
          </a:bodyPr>
          <a:lstStyle/>
          <a:p>
            <a:pPr algn="just"/>
            <a:r>
              <a:rPr lang="pl-PL" dirty="0"/>
              <a:t>Z portalu S24 można korzystać jedynie po założeniu konta. Żeby się na nie zalogować, trzeba każdorazowo podawać login i hasło. Jako zalogowany użytkownik można tworzyć profile przedsiębiorstw, dla których jest się właścicielem, oraz przeglądać te, do których uprawnienia nadał inny użytkownik.</a:t>
            </a:r>
          </a:p>
          <a:p>
            <a:pPr algn="just"/>
            <a:r>
              <a:rPr lang="pl-PL" dirty="0"/>
              <a:t>Konto na portalu S24 musi mieć każda osoba, która będzie podpisywać wniosek o rejestrację, a także wspólnicy lub osoby, które ich reprezentują, podpisując umowę spółki. Jeżeli wspólnikiem jest osoba prawna, konto w systemie S24 powinna posiadać osoba uprawniona do reprezentacji tej </a:t>
            </a:r>
            <a:r>
              <a:rPr lang="pl-PL"/>
              <a:t>osoby prawnej;</a:t>
            </a:r>
            <a:endParaRPr lang="pl-PL" dirty="0"/>
          </a:p>
          <a:p>
            <a:pPr algn="just"/>
            <a:r>
              <a:rPr lang="pl-PL" dirty="0"/>
              <a:t>Z chwilą założenia konta osoba staje się administratorem i jednocześnie uprawnionym użytkowaniem konta, które założyła.</a:t>
            </a:r>
          </a:p>
        </p:txBody>
      </p:sp>
    </p:spTree>
    <p:extLst>
      <p:ext uri="{BB962C8B-B14F-4D97-AF65-F5344CB8AC3E}">
        <p14:creationId xmlns:p14="http://schemas.microsoft.com/office/powerpoint/2010/main" val="30600048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11210</TotalTime>
  <Words>2755</Words>
  <Application>Microsoft Office PowerPoint</Application>
  <PresentationFormat>Pokaz na ekranie (4:3)</PresentationFormat>
  <Paragraphs>141</Paragraphs>
  <Slides>34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34</vt:i4>
      </vt:variant>
    </vt:vector>
  </HeadingPairs>
  <TitlesOfParts>
    <vt:vector size="39" baseType="lpstr">
      <vt:lpstr>Arial</vt:lpstr>
      <vt:lpstr>Calibri</vt:lpstr>
      <vt:lpstr>Century Gothic</vt:lpstr>
      <vt:lpstr>Wingdings 3</vt:lpstr>
      <vt:lpstr>Smuga</vt:lpstr>
      <vt:lpstr>Zawiązanie spółki za pomocą wzorca umowy i jej rejestracja w KRS</vt:lpstr>
      <vt:lpstr>Kodeks Spółek Handlowych KSH</vt:lpstr>
      <vt:lpstr>UMOWA SPÓŁKI HANDLOWEJ</vt:lpstr>
      <vt:lpstr>Umowa spółki</vt:lpstr>
      <vt:lpstr>Umowa spółki handlowej </vt:lpstr>
      <vt:lpstr>Elektroniczny wzorzec</vt:lpstr>
      <vt:lpstr>Usługa s24</vt:lpstr>
      <vt:lpstr>Elektroniczne umowy i uchwały</vt:lpstr>
      <vt:lpstr>Założenie konta w systemie teleinformatycznym</vt:lpstr>
      <vt:lpstr>Konto w systemie s24</vt:lpstr>
      <vt:lpstr>KSH</vt:lpstr>
      <vt:lpstr>    Wzorzec umowy</vt:lpstr>
      <vt:lpstr>Etapy zawarcia umowy w systemie s24</vt:lpstr>
      <vt:lpstr>Podpisy na dokumentach w systemie s24</vt:lpstr>
      <vt:lpstr>Spółka jawna</vt:lpstr>
      <vt:lpstr>Spółka jawna </vt:lpstr>
      <vt:lpstr>Inne czynności dokonywane w ramach spółki jawnej za pomocą wzorca udostępnionego w systemie teleinformatycznym</vt:lpstr>
      <vt:lpstr>Spółka cywilna </vt:lpstr>
      <vt:lpstr>Spółka komandytowa</vt:lpstr>
      <vt:lpstr>Spółka komandytowa</vt:lpstr>
      <vt:lpstr>Spółka zoo</vt:lpstr>
      <vt:lpstr>Spółka zoo</vt:lpstr>
      <vt:lpstr>Inne czynności dokonywane za pośrednictwem wzorca w ramach spółki zoo</vt:lpstr>
      <vt:lpstr>Inne czynności dokonywane za pośrednictwem wzorca  w ramach spółki zoo</vt:lpstr>
      <vt:lpstr>Prosta spółka akcyjna</vt:lpstr>
      <vt:lpstr>Zawiązanie spółki i rejestracja</vt:lpstr>
      <vt:lpstr>REJESTRACJA</vt:lpstr>
      <vt:lpstr>Rejestracja spółek w rejestrze przedsiębiorców w KRS</vt:lpstr>
      <vt:lpstr>Rejestracja spółki w PRS</vt:lpstr>
      <vt:lpstr>Rejestracja w s24</vt:lpstr>
      <vt:lpstr>Korzyści założenia i zarejestrowania  spółki elektronicznie – S24</vt:lpstr>
      <vt:lpstr>Wady założenia i zarejestrowania  spółki elektronicznie</vt:lpstr>
      <vt:lpstr>Proces….</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Elektroniczne postępowanie upominawcze – zwiastun automatyzacji postępowań sądowych?</dc:title>
  <dc:creator>Sylwia</dc:creator>
  <cp:lastModifiedBy>Katarzyna Tomaszewska</cp:lastModifiedBy>
  <cp:revision>888</cp:revision>
  <cp:lastPrinted>2024-04-09T09:08:46Z</cp:lastPrinted>
  <dcterms:created xsi:type="dcterms:W3CDTF">2010-01-31T19:49:00Z</dcterms:created>
  <dcterms:modified xsi:type="dcterms:W3CDTF">2025-04-03T14:02:09Z</dcterms:modified>
</cp:coreProperties>
</file>