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0" r:id="rId24"/>
    <p:sldId id="278" r:id="rId25"/>
    <p:sldId id="279" r:id="rId26"/>
    <p:sldId id="281" r:id="rId27"/>
    <p:sldId id="282" r:id="rId28"/>
    <p:sldId id="283" r:id="rId29"/>
    <p:sldId id="284" r:id="rId30"/>
    <p:sldId id="285" r:id="rId31"/>
    <p:sldId id="286" r:id="rId32"/>
    <p:sldId id="288" r:id="rId33"/>
    <p:sldId id="287" r:id="rId34"/>
    <p:sldId id="289" r:id="rId35"/>
    <p:sldId id="290" r:id="rId36"/>
    <p:sldId id="291" r:id="rId37"/>
    <p:sldId id="292" r:id="rId38"/>
    <p:sldId id="293" r:id="rId3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487C31-D1BF-4508-A3C9-432D0CAA0B0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115CAE05-DA3C-43D9-8612-D50BC1AE4EE9}">
      <dgm:prSet phldrT="[Tekst]" custT="1"/>
      <dgm:spPr/>
      <dgm:t>
        <a:bodyPr/>
        <a:lstStyle/>
        <a:p>
          <a:pPr algn="ctr"/>
          <a:r>
            <a:rPr lang="pl-PL" sz="2000" b="1" dirty="0" smtClean="0">
              <a:solidFill>
                <a:schemeClr val="bg1"/>
              </a:solidFill>
            </a:rPr>
            <a:t>KREWNI W LINI PROSTEJ:</a:t>
          </a:r>
          <a:endParaRPr lang="pl-PL" sz="2000" b="1" dirty="0">
            <a:solidFill>
              <a:schemeClr val="bg1"/>
            </a:solidFill>
          </a:endParaRPr>
        </a:p>
      </dgm:t>
    </dgm:pt>
    <dgm:pt modelId="{B4724906-BB89-4DB5-A54C-F1DAA188C1EC}" type="parTrans" cxnId="{DB2AC1CC-4E40-4491-BD62-4E32D6761ABC}">
      <dgm:prSet/>
      <dgm:spPr/>
      <dgm:t>
        <a:bodyPr/>
        <a:lstStyle/>
        <a:p>
          <a:endParaRPr lang="pl-PL"/>
        </a:p>
      </dgm:t>
    </dgm:pt>
    <dgm:pt modelId="{9D7E801A-F0B2-4D31-9E1E-C90116D9C5EE}" type="sibTrans" cxnId="{DB2AC1CC-4E40-4491-BD62-4E32D6761ABC}">
      <dgm:prSet/>
      <dgm:spPr/>
      <dgm:t>
        <a:bodyPr/>
        <a:lstStyle/>
        <a:p>
          <a:endParaRPr lang="pl-PL"/>
        </a:p>
      </dgm:t>
    </dgm:pt>
    <dgm:pt modelId="{F9F653C0-1E6B-47DA-92BC-A7FB20F2C71F}">
      <dgm:prSet/>
      <dgm:spPr/>
      <dgm:t>
        <a:bodyPr/>
        <a:lstStyle/>
        <a:p>
          <a:r>
            <a:rPr lang="pl-PL" smtClean="0"/>
            <a:t>-WSTĘPNI</a:t>
          </a:r>
          <a:endParaRPr lang="pl-PL" dirty="0" smtClean="0"/>
        </a:p>
      </dgm:t>
    </dgm:pt>
    <dgm:pt modelId="{33353282-FD69-4E28-A44A-05FCB32FE073}" type="parTrans" cxnId="{B14F0D14-40CD-4BB0-BC85-9B46714E6D77}">
      <dgm:prSet/>
      <dgm:spPr/>
      <dgm:t>
        <a:bodyPr/>
        <a:lstStyle/>
        <a:p>
          <a:endParaRPr lang="pl-PL"/>
        </a:p>
      </dgm:t>
    </dgm:pt>
    <dgm:pt modelId="{94119ED7-7CC3-4CCE-96DC-40901BD3DBAA}" type="sibTrans" cxnId="{B14F0D14-40CD-4BB0-BC85-9B46714E6D77}">
      <dgm:prSet/>
      <dgm:spPr/>
      <dgm:t>
        <a:bodyPr/>
        <a:lstStyle/>
        <a:p>
          <a:endParaRPr lang="pl-PL"/>
        </a:p>
      </dgm:t>
    </dgm:pt>
    <dgm:pt modelId="{398746DF-BE7A-4FA8-A03B-D89849426785}">
      <dgm:prSet/>
      <dgm:spPr/>
      <dgm:t>
        <a:bodyPr/>
        <a:lstStyle/>
        <a:p>
          <a:r>
            <a:rPr lang="pl-PL" smtClean="0"/>
            <a:t>-ZSTĘPNI</a:t>
          </a:r>
          <a:endParaRPr lang="pl-PL" dirty="0" smtClean="0"/>
        </a:p>
      </dgm:t>
    </dgm:pt>
    <dgm:pt modelId="{AEEA70DE-5F42-4BA2-8CA9-D2AF7B15928C}" type="parTrans" cxnId="{7EB1EB1E-AB24-48EB-8983-01DB5CFA01D8}">
      <dgm:prSet/>
      <dgm:spPr/>
      <dgm:t>
        <a:bodyPr/>
        <a:lstStyle/>
        <a:p>
          <a:endParaRPr lang="pl-PL"/>
        </a:p>
      </dgm:t>
    </dgm:pt>
    <dgm:pt modelId="{B534B1B8-F4A4-47A4-B100-BE3C0897018F}" type="sibTrans" cxnId="{7EB1EB1E-AB24-48EB-8983-01DB5CFA01D8}">
      <dgm:prSet/>
      <dgm:spPr/>
      <dgm:t>
        <a:bodyPr/>
        <a:lstStyle/>
        <a:p>
          <a:endParaRPr lang="pl-PL"/>
        </a:p>
      </dgm:t>
    </dgm:pt>
    <dgm:pt modelId="{B4C15310-4707-463E-AA74-E047A316EC1B}">
      <dgm:prSet/>
      <dgm:spPr/>
      <dgm:t>
        <a:bodyPr/>
        <a:lstStyle/>
        <a:p>
          <a:pPr algn="ctr"/>
          <a:r>
            <a:rPr lang="pl-PL" dirty="0" smtClean="0"/>
            <a:t>(NIE WYSTĘPUJĄ OGRANICENIA W ZAKRESIE PRAWA DO ODMOWY ZEZNAŃ)</a:t>
          </a:r>
        </a:p>
      </dgm:t>
    </dgm:pt>
    <dgm:pt modelId="{FD8DCEA8-5AB0-425E-9BF1-74802CF524F7}" type="parTrans" cxnId="{BBEE23FA-0878-44C4-83F6-9869BD2158D5}">
      <dgm:prSet/>
      <dgm:spPr/>
      <dgm:t>
        <a:bodyPr/>
        <a:lstStyle/>
        <a:p>
          <a:endParaRPr lang="pl-PL"/>
        </a:p>
      </dgm:t>
    </dgm:pt>
    <dgm:pt modelId="{57E7C463-D040-420E-81D7-221261F58928}" type="sibTrans" cxnId="{BBEE23FA-0878-44C4-83F6-9869BD2158D5}">
      <dgm:prSet/>
      <dgm:spPr/>
      <dgm:t>
        <a:bodyPr/>
        <a:lstStyle/>
        <a:p>
          <a:endParaRPr lang="pl-PL"/>
        </a:p>
      </dgm:t>
    </dgm:pt>
    <dgm:pt modelId="{4E74EC5E-764C-44AE-871F-05A8294E21FA}">
      <dgm:prSet/>
      <dgm:spPr/>
      <dgm:t>
        <a:bodyPr/>
        <a:lstStyle/>
        <a:p>
          <a:pPr algn="ctr"/>
          <a:r>
            <a:rPr lang="pl-PL" b="1" dirty="0" smtClean="0">
              <a:solidFill>
                <a:schemeClr val="bg1"/>
              </a:solidFill>
            </a:rPr>
            <a:t>KREWNI W LINIII BOCZNEJ:</a:t>
          </a:r>
        </a:p>
      </dgm:t>
    </dgm:pt>
    <dgm:pt modelId="{4A0CD57E-B5CB-4FB1-A63F-6850872C1978}" type="parTrans" cxnId="{4701CD9B-353B-493A-AC7B-85432B5F82C6}">
      <dgm:prSet/>
      <dgm:spPr/>
      <dgm:t>
        <a:bodyPr/>
        <a:lstStyle/>
        <a:p>
          <a:endParaRPr lang="pl-PL"/>
        </a:p>
      </dgm:t>
    </dgm:pt>
    <dgm:pt modelId="{42093E3B-645F-4601-8FD6-5CAFA9015971}" type="sibTrans" cxnId="{4701CD9B-353B-493A-AC7B-85432B5F82C6}">
      <dgm:prSet/>
      <dgm:spPr/>
      <dgm:t>
        <a:bodyPr/>
        <a:lstStyle/>
        <a:p>
          <a:endParaRPr lang="pl-PL"/>
        </a:p>
      </dgm:t>
    </dgm:pt>
    <dgm:pt modelId="{F3E75CBD-2A25-4EC3-BD00-C0907FD87E91}">
      <dgm:prSet/>
      <dgm:spPr/>
      <dgm:t>
        <a:bodyPr/>
        <a:lstStyle/>
        <a:p>
          <a:r>
            <a:rPr lang="pl-PL" dirty="0" smtClean="0"/>
            <a:t>-BRAT (+PRZYRODNI)</a:t>
          </a:r>
        </a:p>
      </dgm:t>
    </dgm:pt>
    <dgm:pt modelId="{D3FF1453-E232-421B-B255-C4475D1097DA}" type="parTrans" cxnId="{F42065D8-706E-4FB5-9926-0E988E4A672B}">
      <dgm:prSet/>
      <dgm:spPr/>
      <dgm:t>
        <a:bodyPr/>
        <a:lstStyle/>
        <a:p>
          <a:endParaRPr lang="pl-PL"/>
        </a:p>
      </dgm:t>
    </dgm:pt>
    <dgm:pt modelId="{1A9A1EC9-6139-4D05-B224-1C02E3D6EA2C}" type="sibTrans" cxnId="{F42065D8-706E-4FB5-9926-0E988E4A672B}">
      <dgm:prSet/>
      <dgm:spPr/>
      <dgm:t>
        <a:bodyPr/>
        <a:lstStyle/>
        <a:p>
          <a:endParaRPr lang="pl-PL"/>
        </a:p>
      </dgm:t>
    </dgm:pt>
    <dgm:pt modelId="{16FC1470-0D5F-4458-885D-DDA6B10AA21E}">
      <dgm:prSet/>
      <dgm:spPr/>
      <dgm:t>
        <a:bodyPr/>
        <a:lstStyle/>
        <a:p>
          <a:r>
            <a:rPr lang="pl-PL" smtClean="0"/>
            <a:t>-SIOSTRA (+PRZYRODNIA)</a:t>
          </a:r>
          <a:endParaRPr lang="pl-PL"/>
        </a:p>
      </dgm:t>
    </dgm:pt>
    <dgm:pt modelId="{E2A6762A-A09A-4EBD-B62B-B895A51B689F}" type="parTrans" cxnId="{64F1568E-0FEF-4F2A-8D28-36DFF862D7CE}">
      <dgm:prSet/>
      <dgm:spPr/>
      <dgm:t>
        <a:bodyPr/>
        <a:lstStyle/>
        <a:p>
          <a:endParaRPr lang="pl-PL"/>
        </a:p>
      </dgm:t>
    </dgm:pt>
    <dgm:pt modelId="{C2CAFB4A-EBDC-4DD4-81A3-808CA5E637D7}" type="sibTrans" cxnId="{64F1568E-0FEF-4F2A-8D28-36DFF862D7CE}">
      <dgm:prSet/>
      <dgm:spPr/>
      <dgm:t>
        <a:bodyPr/>
        <a:lstStyle/>
        <a:p>
          <a:endParaRPr lang="pl-PL"/>
        </a:p>
      </dgm:t>
    </dgm:pt>
    <dgm:pt modelId="{C18BB69D-55A0-44B6-A1FF-6D42D573F247}" type="pres">
      <dgm:prSet presAssocID="{B0487C31-D1BF-4508-A3C9-432D0CAA0B0E}" presName="linear" presStyleCnt="0">
        <dgm:presLayoutVars>
          <dgm:animLvl val="lvl"/>
          <dgm:resizeHandles val="exact"/>
        </dgm:presLayoutVars>
      </dgm:prSet>
      <dgm:spPr/>
      <dgm:t>
        <a:bodyPr/>
        <a:lstStyle/>
        <a:p>
          <a:endParaRPr lang="pl-PL"/>
        </a:p>
      </dgm:t>
    </dgm:pt>
    <dgm:pt modelId="{E133859F-4287-439F-AF76-DD7C59A691E2}" type="pres">
      <dgm:prSet presAssocID="{115CAE05-DA3C-43D9-8612-D50BC1AE4EE9}" presName="parentText" presStyleLbl="node1" presStyleIdx="0" presStyleCnt="7" custLinFactNeighborY="-32452">
        <dgm:presLayoutVars>
          <dgm:chMax val="0"/>
          <dgm:bulletEnabled val="1"/>
        </dgm:presLayoutVars>
      </dgm:prSet>
      <dgm:spPr/>
      <dgm:t>
        <a:bodyPr/>
        <a:lstStyle/>
        <a:p>
          <a:endParaRPr lang="pl-PL"/>
        </a:p>
      </dgm:t>
    </dgm:pt>
    <dgm:pt modelId="{942B2E40-8DFD-481E-A7A1-1D6D8BAEE6AB}" type="pres">
      <dgm:prSet presAssocID="{9D7E801A-F0B2-4D31-9E1E-C90116D9C5EE}" presName="spacer" presStyleCnt="0"/>
      <dgm:spPr/>
    </dgm:pt>
    <dgm:pt modelId="{853A8666-1E24-4075-B4EB-71E0E5084A24}" type="pres">
      <dgm:prSet presAssocID="{F9F653C0-1E6B-47DA-92BC-A7FB20F2C71F}" presName="parentText" presStyleLbl="node1" presStyleIdx="1" presStyleCnt="7">
        <dgm:presLayoutVars>
          <dgm:chMax val="0"/>
          <dgm:bulletEnabled val="1"/>
        </dgm:presLayoutVars>
      </dgm:prSet>
      <dgm:spPr/>
      <dgm:t>
        <a:bodyPr/>
        <a:lstStyle/>
        <a:p>
          <a:endParaRPr lang="pl-PL"/>
        </a:p>
      </dgm:t>
    </dgm:pt>
    <dgm:pt modelId="{5618DB89-A125-4C72-8E84-F91CF73E853E}" type="pres">
      <dgm:prSet presAssocID="{94119ED7-7CC3-4CCE-96DC-40901BD3DBAA}" presName="spacer" presStyleCnt="0"/>
      <dgm:spPr/>
    </dgm:pt>
    <dgm:pt modelId="{1CDEFFE1-3C61-459E-80B9-E06AAB3ACC11}" type="pres">
      <dgm:prSet presAssocID="{398746DF-BE7A-4FA8-A03B-D89849426785}" presName="parentText" presStyleLbl="node1" presStyleIdx="2" presStyleCnt="7">
        <dgm:presLayoutVars>
          <dgm:chMax val="0"/>
          <dgm:bulletEnabled val="1"/>
        </dgm:presLayoutVars>
      </dgm:prSet>
      <dgm:spPr/>
      <dgm:t>
        <a:bodyPr/>
        <a:lstStyle/>
        <a:p>
          <a:endParaRPr lang="pl-PL"/>
        </a:p>
      </dgm:t>
    </dgm:pt>
    <dgm:pt modelId="{DE9DF26D-D3C7-4598-89D0-F50F2BF74EFB}" type="pres">
      <dgm:prSet presAssocID="{B534B1B8-F4A4-47A4-B100-BE3C0897018F}" presName="spacer" presStyleCnt="0"/>
      <dgm:spPr/>
    </dgm:pt>
    <dgm:pt modelId="{FCD19042-1985-4C93-8DEA-B8E257489278}" type="pres">
      <dgm:prSet presAssocID="{B4C15310-4707-463E-AA74-E047A316EC1B}" presName="parentText" presStyleLbl="node1" presStyleIdx="3" presStyleCnt="7">
        <dgm:presLayoutVars>
          <dgm:chMax val="0"/>
          <dgm:bulletEnabled val="1"/>
        </dgm:presLayoutVars>
      </dgm:prSet>
      <dgm:spPr/>
      <dgm:t>
        <a:bodyPr/>
        <a:lstStyle/>
        <a:p>
          <a:endParaRPr lang="pl-PL"/>
        </a:p>
      </dgm:t>
    </dgm:pt>
    <dgm:pt modelId="{6E6DFA31-742B-4841-AD67-24771E0BB11B}" type="pres">
      <dgm:prSet presAssocID="{57E7C463-D040-420E-81D7-221261F58928}" presName="spacer" presStyleCnt="0"/>
      <dgm:spPr/>
    </dgm:pt>
    <dgm:pt modelId="{EAA6C863-23E6-4B75-954A-3BE56D5B1A9A}" type="pres">
      <dgm:prSet presAssocID="{4E74EC5E-764C-44AE-871F-05A8294E21FA}" presName="parentText" presStyleLbl="node1" presStyleIdx="4" presStyleCnt="7">
        <dgm:presLayoutVars>
          <dgm:chMax val="0"/>
          <dgm:bulletEnabled val="1"/>
        </dgm:presLayoutVars>
      </dgm:prSet>
      <dgm:spPr/>
      <dgm:t>
        <a:bodyPr/>
        <a:lstStyle/>
        <a:p>
          <a:endParaRPr lang="pl-PL"/>
        </a:p>
      </dgm:t>
    </dgm:pt>
    <dgm:pt modelId="{10D72AA7-F6ED-4F0E-870C-2ED80A06F810}" type="pres">
      <dgm:prSet presAssocID="{42093E3B-645F-4601-8FD6-5CAFA9015971}" presName="spacer" presStyleCnt="0"/>
      <dgm:spPr/>
    </dgm:pt>
    <dgm:pt modelId="{5E88ED44-2C0D-40AB-A8BB-30865A0B7F5C}" type="pres">
      <dgm:prSet presAssocID="{F3E75CBD-2A25-4EC3-BD00-C0907FD87E91}" presName="parentText" presStyleLbl="node1" presStyleIdx="5" presStyleCnt="7">
        <dgm:presLayoutVars>
          <dgm:chMax val="0"/>
          <dgm:bulletEnabled val="1"/>
        </dgm:presLayoutVars>
      </dgm:prSet>
      <dgm:spPr/>
      <dgm:t>
        <a:bodyPr/>
        <a:lstStyle/>
        <a:p>
          <a:endParaRPr lang="pl-PL"/>
        </a:p>
      </dgm:t>
    </dgm:pt>
    <dgm:pt modelId="{E1CD0AF2-7FBD-4B01-A0A1-67591A68DF10}" type="pres">
      <dgm:prSet presAssocID="{1A9A1EC9-6139-4D05-B224-1C02E3D6EA2C}" presName="spacer" presStyleCnt="0"/>
      <dgm:spPr/>
    </dgm:pt>
    <dgm:pt modelId="{B5D19976-3D88-4D34-B436-9BA650D2FFE7}" type="pres">
      <dgm:prSet presAssocID="{16FC1470-0D5F-4458-885D-DDA6B10AA21E}" presName="parentText" presStyleLbl="node1" presStyleIdx="6" presStyleCnt="7">
        <dgm:presLayoutVars>
          <dgm:chMax val="0"/>
          <dgm:bulletEnabled val="1"/>
        </dgm:presLayoutVars>
      </dgm:prSet>
      <dgm:spPr/>
      <dgm:t>
        <a:bodyPr/>
        <a:lstStyle/>
        <a:p>
          <a:endParaRPr lang="pl-PL"/>
        </a:p>
      </dgm:t>
    </dgm:pt>
  </dgm:ptLst>
  <dgm:cxnLst>
    <dgm:cxn modelId="{B4D161EF-09B3-486B-9091-BFE9FD62BB3F}" type="presOf" srcId="{4E74EC5E-764C-44AE-871F-05A8294E21FA}" destId="{EAA6C863-23E6-4B75-954A-3BE56D5B1A9A}" srcOrd="0" destOrd="0" presId="urn:microsoft.com/office/officeart/2005/8/layout/vList2"/>
    <dgm:cxn modelId="{64F1568E-0FEF-4F2A-8D28-36DFF862D7CE}" srcId="{B0487C31-D1BF-4508-A3C9-432D0CAA0B0E}" destId="{16FC1470-0D5F-4458-885D-DDA6B10AA21E}" srcOrd="6" destOrd="0" parTransId="{E2A6762A-A09A-4EBD-B62B-B895A51B689F}" sibTransId="{C2CAFB4A-EBDC-4DD4-81A3-808CA5E637D7}"/>
    <dgm:cxn modelId="{B14F0D14-40CD-4BB0-BC85-9B46714E6D77}" srcId="{B0487C31-D1BF-4508-A3C9-432D0CAA0B0E}" destId="{F9F653C0-1E6B-47DA-92BC-A7FB20F2C71F}" srcOrd="1" destOrd="0" parTransId="{33353282-FD69-4E28-A44A-05FCB32FE073}" sibTransId="{94119ED7-7CC3-4CCE-96DC-40901BD3DBAA}"/>
    <dgm:cxn modelId="{BDDEA74A-19DB-4B9D-B4FC-8AE3E0877508}" type="presOf" srcId="{398746DF-BE7A-4FA8-A03B-D89849426785}" destId="{1CDEFFE1-3C61-459E-80B9-E06AAB3ACC11}" srcOrd="0" destOrd="0" presId="urn:microsoft.com/office/officeart/2005/8/layout/vList2"/>
    <dgm:cxn modelId="{022FFE0C-DCDA-4A18-8772-01FB0FED1766}" type="presOf" srcId="{B4C15310-4707-463E-AA74-E047A316EC1B}" destId="{FCD19042-1985-4C93-8DEA-B8E257489278}" srcOrd="0" destOrd="0" presId="urn:microsoft.com/office/officeart/2005/8/layout/vList2"/>
    <dgm:cxn modelId="{ADD5EF2C-C583-4B8A-8F0F-246F0812BC8F}" type="presOf" srcId="{B0487C31-D1BF-4508-A3C9-432D0CAA0B0E}" destId="{C18BB69D-55A0-44B6-A1FF-6D42D573F247}" srcOrd="0" destOrd="0" presId="urn:microsoft.com/office/officeart/2005/8/layout/vList2"/>
    <dgm:cxn modelId="{BBEE23FA-0878-44C4-83F6-9869BD2158D5}" srcId="{B0487C31-D1BF-4508-A3C9-432D0CAA0B0E}" destId="{B4C15310-4707-463E-AA74-E047A316EC1B}" srcOrd="3" destOrd="0" parTransId="{FD8DCEA8-5AB0-425E-9BF1-74802CF524F7}" sibTransId="{57E7C463-D040-420E-81D7-221261F58928}"/>
    <dgm:cxn modelId="{1EC239FA-8969-4324-BDD6-9354F2CD2F52}" type="presOf" srcId="{F3E75CBD-2A25-4EC3-BD00-C0907FD87E91}" destId="{5E88ED44-2C0D-40AB-A8BB-30865A0B7F5C}" srcOrd="0" destOrd="0" presId="urn:microsoft.com/office/officeart/2005/8/layout/vList2"/>
    <dgm:cxn modelId="{62587406-CC70-410D-95CA-4B23DFBE24A0}" type="presOf" srcId="{115CAE05-DA3C-43D9-8612-D50BC1AE4EE9}" destId="{E133859F-4287-439F-AF76-DD7C59A691E2}" srcOrd="0" destOrd="0" presId="urn:microsoft.com/office/officeart/2005/8/layout/vList2"/>
    <dgm:cxn modelId="{E0E017F3-DBC8-4D2F-B5CF-6F6EB010A9FB}" type="presOf" srcId="{F9F653C0-1E6B-47DA-92BC-A7FB20F2C71F}" destId="{853A8666-1E24-4075-B4EB-71E0E5084A24}" srcOrd="0" destOrd="0" presId="urn:microsoft.com/office/officeart/2005/8/layout/vList2"/>
    <dgm:cxn modelId="{7EB1EB1E-AB24-48EB-8983-01DB5CFA01D8}" srcId="{B0487C31-D1BF-4508-A3C9-432D0CAA0B0E}" destId="{398746DF-BE7A-4FA8-A03B-D89849426785}" srcOrd="2" destOrd="0" parTransId="{AEEA70DE-5F42-4BA2-8CA9-D2AF7B15928C}" sibTransId="{B534B1B8-F4A4-47A4-B100-BE3C0897018F}"/>
    <dgm:cxn modelId="{F42065D8-706E-4FB5-9926-0E988E4A672B}" srcId="{B0487C31-D1BF-4508-A3C9-432D0CAA0B0E}" destId="{F3E75CBD-2A25-4EC3-BD00-C0907FD87E91}" srcOrd="5" destOrd="0" parTransId="{D3FF1453-E232-421B-B255-C4475D1097DA}" sibTransId="{1A9A1EC9-6139-4D05-B224-1C02E3D6EA2C}"/>
    <dgm:cxn modelId="{DB2AC1CC-4E40-4491-BD62-4E32D6761ABC}" srcId="{B0487C31-D1BF-4508-A3C9-432D0CAA0B0E}" destId="{115CAE05-DA3C-43D9-8612-D50BC1AE4EE9}" srcOrd="0" destOrd="0" parTransId="{B4724906-BB89-4DB5-A54C-F1DAA188C1EC}" sibTransId="{9D7E801A-F0B2-4D31-9E1E-C90116D9C5EE}"/>
    <dgm:cxn modelId="{4701CD9B-353B-493A-AC7B-85432B5F82C6}" srcId="{B0487C31-D1BF-4508-A3C9-432D0CAA0B0E}" destId="{4E74EC5E-764C-44AE-871F-05A8294E21FA}" srcOrd="4" destOrd="0" parTransId="{4A0CD57E-B5CB-4FB1-A63F-6850872C1978}" sibTransId="{42093E3B-645F-4601-8FD6-5CAFA9015971}"/>
    <dgm:cxn modelId="{D50C9EA5-DCC9-4874-ADEC-F456339F37A3}" type="presOf" srcId="{16FC1470-0D5F-4458-885D-DDA6B10AA21E}" destId="{B5D19976-3D88-4D34-B436-9BA650D2FFE7}" srcOrd="0" destOrd="0" presId="urn:microsoft.com/office/officeart/2005/8/layout/vList2"/>
    <dgm:cxn modelId="{4AB9544D-A9B5-4C9E-AE3E-DCD00920E351}" type="presParOf" srcId="{C18BB69D-55A0-44B6-A1FF-6D42D573F247}" destId="{E133859F-4287-439F-AF76-DD7C59A691E2}" srcOrd="0" destOrd="0" presId="urn:microsoft.com/office/officeart/2005/8/layout/vList2"/>
    <dgm:cxn modelId="{3C152306-DE86-4EF3-9F47-1FBA7DEFE5F7}" type="presParOf" srcId="{C18BB69D-55A0-44B6-A1FF-6D42D573F247}" destId="{942B2E40-8DFD-481E-A7A1-1D6D8BAEE6AB}" srcOrd="1" destOrd="0" presId="urn:microsoft.com/office/officeart/2005/8/layout/vList2"/>
    <dgm:cxn modelId="{557C6CBD-88FF-4BCB-807E-D06358AADA5B}" type="presParOf" srcId="{C18BB69D-55A0-44B6-A1FF-6D42D573F247}" destId="{853A8666-1E24-4075-B4EB-71E0E5084A24}" srcOrd="2" destOrd="0" presId="urn:microsoft.com/office/officeart/2005/8/layout/vList2"/>
    <dgm:cxn modelId="{ACD1D825-592F-441B-A1DE-BF5F7929CDE6}" type="presParOf" srcId="{C18BB69D-55A0-44B6-A1FF-6D42D573F247}" destId="{5618DB89-A125-4C72-8E84-F91CF73E853E}" srcOrd="3" destOrd="0" presId="urn:microsoft.com/office/officeart/2005/8/layout/vList2"/>
    <dgm:cxn modelId="{5391B25A-6896-42D7-8672-6DB2AAA133D4}" type="presParOf" srcId="{C18BB69D-55A0-44B6-A1FF-6D42D573F247}" destId="{1CDEFFE1-3C61-459E-80B9-E06AAB3ACC11}" srcOrd="4" destOrd="0" presId="urn:microsoft.com/office/officeart/2005/8/layout/vList2"/>
    <dgm:cxn modelId="{42003096-07C5-4895-B29C-84CF4D433186}" type="presParOf" srcId="{C18BB69D-55A0-44B6-A1FF-6D42D573F247}" destId="{DE9DF26D-D3C7-4598-89D0-F50F2BF74EFB}" srcOrd="5" destOrd="0" presId="urn:microsoft.com/office/officeart/2005/8/layout/vList2"/>
    <dgm:cxn modelId="{B0028CBD-7585-4704-B8B6-29497DCFC12F}" type="presParOf" srcId="{C18BB69D-55A0-44B6-A1FF-6D42D573F247}" destId="{FCD19042-1985-4C93-8DEA-B8E257489278}" srcOrd="6" destOrd="0" presId="urn:microsoft.com/office/officeart/2005/8/layout/vList2"/>
    <dgm:cxn modelId="{7BFCE7EC-3783-4D34-ADFF-F484B15DBD65}" type="presParOf" srcId="{C18BB69D-55A0-44B6-A1FF-6D42D573F247}" destId="{6E6DFA31-742B-4841-AD67-24771E0BB11B}" srcOrd="7" destOrd="0" presId="urn:microsoft.com/office/officeart/2005/8/layout/vList2"/>
    <dgm:cxn modelId="{8FD8B750-7463-4A86-886A-777FF43B5D7F}" type="presParOf" srcId="{C18BB69D-55A0-44B6-A1FF-6D42D573F247}" destId="{EAA6C863-23E6-4B75-954A-3BE56D5B1A9A}" srcOrd="8" destOrd="0" presId="urn:microsoft.com/office/officeart/2005/8/layout/vList2"/>
    <dgm:cxn modelId="{C90464F8-6610-4D7B-8E00-E0CC7452C72F}" type="presParOf" srcId="{C18BB69D-55A0-44B6-A1FF-6D42D573F247}" destId="{10D72AA7-F6ED-4F0E-870C-2ED80A06F810}" srcOrd="9" destOrd="0" presId="urn:microsoft.com/office/officeart/2005/8/layout/vList2"/>
    <dgm:cxn modelId="{3FD025F2-EBD5-4E94-8230-D75CDFA5DEBE}" type="presParOf" srcId="{C18BB69D-55A0-44B6-A1FF-6D42D573F247}" destId="{5E88ED44-2C0D-40AB-A8BB-30865A0B7F5C}" srcOrd="10" destOrd="0" presId="urn:microsoft.com/office/officeart/2005/8/layout/vList2"/>
    <dgm:cxn modelId="{D9A73E0E-8344-486D-95E7-0BDF6612F560}" type="presParOf" srcId="{C18BB69D-55A0-44B6-A1FF-6D42D573F247}" destId="{E1CD0AF2-7FBD-4B01-A0A1-67591A68DF10}" srcOrd="11" destOrd="0" presId="urn:microsoft.com/office/officeart/2005/8/layout/vList2"/>
    <dgm:cxn modelId="{31F90D9F-EB3D-449E-8E5A-BC232A6B4886}" type="presParOf" srcId="{C18BB69D-55A0-44B6-A1FF-6D42D573F247}" destId="{B5D19976-3D88-4D34-B436-9BA650D2FFE7}"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6C59D4-97E4-4476-9417-4B9215A7D03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0B161197-385E-404D-AB2B-C7451A88DDD0}">
      <dgm:prSet phldrT="[Tekst]"/>
      <dgm:spPr/>
      <dgm:t>
        <a:bodyPr/>
        <a:lstStyle/>
        <a:p>
          <a:pPr algn="ctr"/>
          <a:r>
            <a:rPr lang="pl-PL" dirty="0" smtClean="0"/>
            <a:t>POWINOWACI W LINII PROSTEJ</a:t>
          </a:r>
          <a:endParaRPr lang="pl-PL" dirty="0"/>
        </a:p>
      </dgm:t>
    </dgm:pt>
    <dgm:pt modelId="{A13AA916-26EB-4D8C-8D1A-7B93511BCBC3}" type="parTrans" cxnId="{94A857A3-211E-45E8-98A0-611FD655C8E2}">
      <dgm:prSet/>
      <dgm:spPr/>
      <dgm:t>
        <a:bodyPr/>
        <a:lstStyle/>
        <a:p>
          <a:endParaRPr lang="pl-PL"/>
        </a:p>
      </dgm:t>
    </dgm:pt>
    <dgm:pt modelId="{C258B33D-8D3D-4540-929C-CE33DAD3F8C3}" type="sibTrans" cxnId="{94A857A3-211E-45E8-98A0-611FD655C8E2}">
      <dgm:prSet/>
      <dgm:spPr/>
      <dgm:t>
        <a:bodyPr/>
        <a:lstStyle/>
        <a:p>
          <a:endParaRPr lang="pl-PL"/>
        </a:p>
      </dgm:t>
    </dgm:pt>
    <dgm:pt modelId="{C61252A7-4959-4B8E-BEFF-753F8A360336}">
      <dgm:prSet phldrT="[Tekst]"/>
      <dgm:spPr/>
      <dgm:t>
        <a:bodyPr/>
        <a:lstStyle/>
        <a:p>
          <a:r>
            <a:rPr lang="pl-PL" dirty="0" smtClean="0"/>
            <a:t>RODZICE WSPÓŁMAŁŻONKA</a:t>
          </a:r>
          <a:endParaRPr lang="pl-PL" dirty="0"/>
        </a:p>
      </dgm:t>
    </dgm:pt>
    <dgm:pt modelId="{0023385F-2022-4E53-BBDE-4222240CF6F6}" type="parTrans" cxnId="{9A19F25B-4060-4540-9F4D-D21620C762A6}">
      <dgm:prSet/>
      <dgm:spPr/>
      <dgm:t>
        <a:bodyPr/>
        <a:lstStyle/>
        <a:p>
          <a:endParaRPr lang="pl-PL"/>
        </a:p>
      </dgm:t>
    </dgm:pt>
    <dgm:pt modelId="{394D3A7A-3DD6-4DAB-8F1B-94463D98C7DF}" type="sibTrans" cxnId="{9A19F25B-4060-4540-9F4D-D21620C762A6}">
      <dgm:prSet/>
      <dgm:spPr/>
      <dgm:t>
        <a:bodyPr/>
        <a:lstStyle/>
        <a:p>
          <a:endParaRPr lang="pl-PL"/>
        </a:p>
      </dgm:t>
    </dgm:pt>
    <dgm:pt modelId="{A320C2CB-2690-45F3-A35E-19074AF47974}">
      <dgm:prSet phldrT="[Tekst]"/>
      <dgm:spPr/>
      <dgm:t>
        <a:bodyPr/>
        <a:lstStyle/>
        <a:p>
          <a:pPr algn="ctr"/>
          <a:r>
            <a:rPr lang="pl-PL" dirty="0" smtClean="0"/>
            <a:t>POWINOWACTWO W LINII BOCZNEJ</a:t>
          </a:r>
          <a:endParaRPr lang="pl-PL" dirty="0"/>
        </a:p>
      </dgm:t>
    </dgm:pt>
    <dgm:pt modelId="{F1D6A654-B866-499A-BFFC-F227C37D64A9}" type="parTrans" cxnId="{91F77AE4-5F84-49C2-981F-D9568F2BABD9}">
      <dgm:prSet/>
      <dgm:spPr/>
      <dgm:t>
        <a:bodyPr/>
        <a:lstStyle/>
        <a:p>
          <a:endParaRPr lang="pl-PL"/>
        </a:p>
      </dgm:t>
    </dgm:pt>
    <dgm:pt modelId="{0BA14127-03DD-44E1-84F5-76892836F4D0}" type="sibTrans" cxnId="{91F77AE4-5F84-49C2-981F-D9568F2BABD9}">
      <dgm:prSet/>
      <dgm:spPr/>
      <dgm:t>
        <a:bodyPr/>
        <a:lstStyle/>
        <a:p>
          <a:endParaRPr lang="pl-PL"/>
        </a:p>
      </dgm:t>
    </dgm:pt>
    <dgm:pt modelId="{DDF7DF7B-FFC6-40EC-B7C1-3B14EC40118E}">
      <dgm:prSet phldrT="[Tekst]"/>
      <dgm:spPr/>
      <dgm:t>
        <a:bodyPr/>
        <a:lstStyle/>
        <a:p>
          <a:pPr algn="l"/>
          <a:r>
            <a:rPr lang="pl-PL" dirty="0" smtClean="0"/>
            <a:t>RODZEŃSTWO WSPÓŁMAŁŻONKA</a:t>
          </a:r>
          <a:r>
            <a:rPr lang="pl-PL" smtClean="0"/>
            <a:t/>
          </a:r>
          <a:br>
            <a:rPr lang="pl-PL" smtClean="0"/>
          </a:br>
          <a:r>
            <a:rPr lang="pl-PL" smtClean="0"/>
            <a:t>+ </a:t>
          </a:r>
          <a:r>
            <a:rPr lang="pl-PL" dirty="0" smtClean="0"/>
            <a:t>MAŁŻONKOWIE RODZEŃSTWA OSKARŻONEGO</a:t>
          </a:r>
          <a:endParaRPr lang="pl-PL" dirty="0"/>
        </a:p>
      </dgm:t>
    </dgm:pt>
    <dgm:pt modelId="{54CE223C-62E9-481D-B67B-567C957D21FA}" type="parTrans" cxnId="{744E75D0-0C44-41A0-BB9F-4CD47F64DA4C}">
      <dgm:prSet/>
      <dgm:spPr/>
      <dgm:t>
        <a:bodyPr/>
        <a:lstStyle/>
        <a:p>
          <a:endParaRPr lang="pl-PL"/>
        </a:p>
      </dgm:t>
    </dgm:pt>
    <dgm:pt modelId="{F6648C97-3AD9-42EB-98C1-AAF89DA064C9}" type="sibTrans" cxnId="{744E75D0-0C44-41A0-BB9F-4CD47F64DA4C}">
      <dgm:prSet/>
      <dgm:spPr/>
      <dgm:t>
        <a:bodyPr/>
        <a:lstStyle/>
        <a:p>
          <a:endParaRPr lang="pl-PL"/>
        </a:p>
      </dgm:t>
    </dgm:pt>
    <dgm:pt modelId="{BA613759-F1F1-435D-A9DF-894C5AEC7C0E}">
      <dgm:prSet phldrT="[Tekst]"/>
      <dgm:spPr/>
      <dgm:t>
        <a:bodyPr/>
        <a:lstStyle/>
        <a:p>
          <a:r>
            <a:rPr lang="pl-PL" dirty="0" smtClean="0"/>
            <a:t>JEGO DALSI WSTĘPNII</a:t>
          </a:r>
          <a:endParaRPr lang="pl-PL" dirty="0"/>
        </a:p>
      </dgm:t>
    </dgm:pt>
    <dgm:pt modelId="{E8517C93-8D0E-49BC-99A9-0CBD21C0B8C7}" type="parTrans" cxnId="{131B6E16-20A5-49F4-B929-722A0217C01F}">
      <dgm:prSet/>
      <dgm:spPr/>
      <dgm:t>
        <a:bodyPr/>
        <a:lstStyle/>
        <a:p>
          <a:endParaRPr lang="pl-PL"/>
        </a:p>
      </dgm:t>
    </dgm:pt>
    <dgm:pt modelId="{750EB693-4EC2-4083-B8E3-5E2EA7E94C67}" type="sibTrans" cxnId="{131B6E16-20A5-49F4-B929-722A0217C01F}">
      <dgm:prSet/>
      <dgm:spPr/>
      <dgm:t>
        <a:bodyPr/>
        <a:lstStyle/>
        <a:p>
          <a:endParaRPr lang="pl-PL"/>
        </a:p>
      </dgm:t>
    </dgm:pt>
    <dgm:pt modelId="{520CE8F7-E99D-4A17-A081-DCD618BF74AA}">
      <dgm:prSet phldrT="[Tekst]"/>
      <dgm:spPr/>
      <dgm:t>
        <a:bodyPr/>
        <a:lstStyle/>
        <a:p>
          <a:r>
            <a:rPr lang="pl-PL" dirty="0" smtClean="0"/>
            <a:t>DZIECI WSPÓŁMAŁŻONKA + ICH ZSTĘPNII</a:t>
          </a:r>
          <a:endParaRPr lang="pl-PL" dirty="0"/>
        </a:p>
      </dgm:t>
    </dgm:pt>
    <dgm:pt modelId="{FEFBBFD6-B9D0-447D-BA3E-A5B99A992CC7}" type="parTrans" cxnId="{30A15E63-354A-4044-B42B-417CF03B2970}">
      <dgm:prSet/>
      <dgm:spPr/>
      <dgm:t>
        <a:bodyPr/>
        <a:lstStyle/>
        <a:p>
          <a:endParaRPr lang="pl-PL"/>
        </a:p>
      </dgm:t>
    </dgm:pt>
    <dgm:pt modelId="{508D19C8-79C8-4D09-9052-3992F2FBC923}" type="sibTrans" cxnId="{30A15E63-354A-4044-B42B-417CF03B2970}">
      <dgm:prSet/>
      <dgm:spPr/>
      <dgm:t>
        <a:bodyPr/>
        <a:lstStyle/>
        <a:p>
          <a:endParaRPr lang="pl-PL"/>
        </a:p>
      </dgm:t>
    </dgm:pt>
    <dgm:pt modelId="{5AFD5E42-0095-4515-8A41-0992BA803FD8}" type="pres">
      <dgm:prSet presAssocID="{2F6C59D4-97E4-4476-9417-4B9215A7D039}" presName="linear" presStyleCnt="0">
        <dgm:presLayoutVars>
          <dgm:animLvl val="lvl"/>
          <dgm:resizeHandles val="exact"/>
        </dgm:presLayoutVars>
      </dgm:prSet>
      <dgm:spPr/>
      <dgm:t>
        <a:bodyPr/>
        <a:lstStyle/>
        <a:p>
          <a:endParaRPr lang="pl-PL"/>
        </a:p>
      </dgm:t>
    </dgm:pt>
    <dgm:pt modelId="{ACAE11AB-445E-4D17-9B20-0FF676CC638B}" type="pres">
      <dgm:prSet presAssocID="{0B161197-385E-404D-AB2B-C7451A88DDD0}" presName="parentText" presStyleLbl="node1" presStyleIdx="0" presStyleCnt="2">
        <dgm:presLayoutVars>
          <dgm:chMax val="0"/>
          <dgm:bulletEnabled val="1"/>
        </dgm:presLayoutVars>
      </dgm:prSet>
      <dgm:spPr/>
      <dgm:t>
        <a:bodyPr/>
        <a:lstStyle/>
        <a:p>
          <a:endParaRPr lang="pl-PL"/>
        </a:p>
      </dgm:t>
    </dgm:pt>
    <dgm:pt modelId="{0728D25B-2DEC-45FB-8102-83790D8AF60D}" type="pres">
      <dgm:prSet presAssocID="{0B161197-385E-404D-AB2B-C7451A88DDD0}" presName="childText" presStyleLbl="revTx" presStyleIdx="0" presStyleCnt="2">
        <dgm:presLayoutVars>
          <dgm:bulletEnabled val="1"/>
        </dgm:presLayoutVars>
      </dgm:prSet>
      <dgm:spPr/>
      <dgm:t>
        <a:bodyPr/>
        <a:lstStyle/>
        <a:p>
          <a:endParaRPr lang="pl-PL"/>
        </a:p>
      </dgm:t>
    </dgm:pt>
    <dgm:pt modelId="{A02DC254-E70B-4685-8241-001158473529}" type="pres">
      <dgm:prSet presAssocID="{A320C2CB-2690-45F3-A35E-19074AF47974}" presName="parentText" presStyleLbl="node1" presStyleIdx="1" presStyleCnt="2">
        <dgm:presLayoutVars>
          <dgm:chMax val="0"/>
          <dgm:bulletEnabled val="1"/>
        </dgm:presLayoutVars>
      </dgm:prSet>
      <dgm:spPr/>
      <dgm:t>
        <a:bodyPr/>
        <a:lstStyle/>
        <a:p>
          <a:endParaRPr lang="pl-PL"/>
        </a:p>
      </dgm:t>
    </dgm:pt>
    <dgm:pt modelId="{7608D11B-3951-4AA7-8578-CE7E90F5740E}" type="pres">
      <dgm:prSet presAssocID="{A320C2CB-2690-45F3-A35E-19074AF47974}" presName="childText" presStyleLbl="revTx" presStyleIdx="1" presStyleCnt="2">
        <dgm:presLayoutVars>
          <dgm:bulletEnabled val="1"/>
        </dgm:presLayoutVars>
      </dgm:prSet>
      <dgm:spPr/>
      <dgm:t>
        <a:bodyPr/>
        <a:lstStyle/>
        <a:p>
          <a:endParaRPr lang="pl-PL"/>
        </a:p>
      </dgm:t>
    </dgm:pt>
  </dgm:ptLst>
  <dgm:cxnLst>
    <dgm:cxn modelId="{744E75D0-0C44-41A0-BB9F-4CD47F64DA4C}" srcId="{A320C2CB-2690-45F3-A35E-19074AF47974}" destId="{DDF7DF7B-FFC6-40EC-B7C1-3B14EC40118E}" srcOrd="0" destOrd="0" parTransId="{54CE223C-62E9-481D-B67B-567C957D21FA}" sibTransId="{F6648C97-3AD9-42EB-98C1-AAF89DA064C9}"/>
    <dgm:cxn modelId="{34CAFDF6-0A45-41EF-B85E-CB0FF7358ACD}" type="presOf" srcId="{DDF7DF7B-FFC6-40EC-B7C1-3B14EC40118E}" destId="{7608D11B-3951-4AA7-8578-CE7E90F5740E}" srcOrd="0" destOrd="0" presId="urn:microsoft.com/office/officeart/2005/8/layout/vList2"/>
    <dgm:cxn modelId="{4C8A4245-190B-4FB3-B5FE-DDB9C6ADD464}" type="presOf" srcId="{C61252A7-4959-4B8E-BEFF-753F8A360336}" destId="{0728D25B-2DEC-45FB-8102-83790D8AF60D}" srcOrd="0" destOrd="0" presId="urn:microsoft.com/office/officeart/2005/8/layout/vList2"/>
    <dgm:cxn modelId="{131B6E16-20A5-49F4-B929-722A0217C01F}" srcId="{0B161197-385E-404D-AB2B-C7451A88DDD0}" destId="{BA613759-F1F1-435D-A9DF-894C5AEC7C0E}" srcOrd="1" destOrd="0" parTransId="{E8517C93-8D0E-49BC-99A9-0CBD21C0B8C7}" sibTransId="{750EB693-4EC2-4083-B8E3-5E2EA7E94C67}"/>
    <dgm:cxn modelId="{E0FA3F21-32A5-4567-972F-C39AC3E05866}" type="presOf" srcId="{A320C2CB-2690-45F3-A35E-19074AF47974}" destId="{A02DC254-E70B-4685-8241-001158473529}" srcOrd="0" destOrd="0" presId="urn:microsoft.com/office/officeart/2005/8/layout/vList2"/>
    <dgm:cxn modelId="{05A6A217-05AE-4C1A-9899-6CEB54B309F8}" type="presOf" srcId="{520CE8F7-E99D-4A17-A081-DCD618BF74AA}" destId="{0728D25B-2DEC-45FB-8102-83790D8AF60D}" srcOrd="0" destOrd="2" presId="urn:microsoft.com/office/officeart/2005/8/layout/vList2"/>
    <dgm:cxn modelId="{5D5E206E-99EC-49C7-98C6-19F1D35AE45F}" type="presOf" srcId="{2F6C59D4-97E4-4476-9417-4B9215A7D039}" destId="{5AFD5E42-0095-4515-8A41-0992BA803FD8}" srcOrd="0" destOrd="0" presId="urn:microsoft.com/office/officeart/2005/8/layout/vList2"/>
    <dgm:cxn modelId="{9A19F25B-4060-4540-9F4D-D21620C762A6}" srcId="{0B161197-385E-404D-AB2B-C7451A88DDD0}" destId="{C61252A7-4959-4B8E-BEFF-753F8A360336}" srcOrd="0" destOrd="0" parTransId="{0023385F-2022-4E53-BBDE-4222240CF6F6}" sibTransId="{394D3A7A-3DD6-4DAB-8F1B-94463D98C7DF}"/>
    <dgm:cxn modelId="{91F77AE4-5F84-49C2-981F-D9568F2BABD9}" srcId="{2F6C59D4-97E4-4476-9417-4B9215A7D039}" destId="{A320C2CB-2690-45F3-A35E-19074AF47974}" srcOrd="1" destOrd="0" parTransId="{F1D6A654-B866-499A-BFFC-F227C37D64A9}" sibTransId="{0BA14127-03DD-44E1-84F5-76892836F4D0}"/>
    <dgm:cxn modelId="{86C39670-9F32-40E3-81AB-6E7469189789}" type="presOf" srcId="{0B161197-385E-404D-AB2B-C7451A88DDD0}" destId="{ACAE11AB-445E-4D17-9B20-0FF676CC638B}" srcOrd="0" destOrd="0" presId="urn:microsoft.com/office/officeart/2005/8/layout/vList2"/>
    <dgm:cxn modelId="{94A857A3-211E-45E8-98A0-611FD655C8E2}" srcId="{2F6C59D4-97E4-4476-9417-4B9215A7D039}" destId="{0B161197-385E-404D-AB2B-C7451A88DDD0}" srcOrd="0" destOrd="0" parTransId="{A13AA916-26EB-4D8C-8D1A-7B93511BCBC3}" sibTransId="{C258B33D-8D3D-4540-929C-CE33DAD3F8C3}"/>
    <dgm:cxn modelId="{57F82828-349C-450A-A705-E6316AFEC196}" type="presOf" srcId="{BA613759-F1F1-435D-A9DF-894C5AEC7C0E}" destId="{0728D25B-2DEC-45FB-8102-83790D8AF60D}" srcOrd="0" destOrd="1" presId="urn:microsoft.com/office/officeart/2005/8/layout/vList2"/>
    <dgm:cxn modelId="{30A15E63-354A-4044-B42B-417CF03B2970}" srcId="{0B161197-385E-404D-AB2B-C7451A88DDD0}" destId="{520CE8F7-E99D-4A17-A081-DCD618BF74AA}" srcOrd="2" destOrd="0" parTransId="{FEFBBFD6-B9D0-447D-BA3E-A5B99A992CC7}" sibTransId="{508D19C8-79C8-4D09-9052-3992F2FBC923}"/>
    <dgm:cxn modelId="{F825B596-4048-474F-9DE4-7C6CF86413D7}" type="presParOf" srcId="{5AFD5E42-0095-4515-8A41-0992BA803FD8}" destId="{ACAE11AB-445E-4D17-9B20-0FF676CC638B}" srcOrd="0" destOrd="0" presId="urn:microsoft.com/office/officeart/2005/8/layout/vList2"/>
    <dgm:cxn modelId="{4B45B719-0AAD-4053-833F-6A6C9270971F}" type="presParOf" srcId="{5AFD5E42-0095-4515-8A41-0992BA803FD8}" destId="{0728D25B-2DEC-45FB-8102-83790D8AF60D}" srcOrd="1" destOrd="0" presId="urn:microsoft.com/office/officeart/2005/8/layout/vList2"/>
    <dgm:cxn modelId="{2FA7EB9B-B274-4C36-95C1-FD1A3FDF1D14}" type="presParOf" srcId="{5AFD5E42-0095-4515-8A41-0992BA803FD8}" destId="{A02DC254-E70B-4685-8241-001158473529}" srcOrd="2" destOrd="0" presId="urn:microsoft.com/office/officeart/2005/8/layout/vList2"/>
    <dgm:cxn modelId="{C51D9379-FEF8-4B7E-A5C7-D407C1F445BC}" type="presParOf" srcId="{5AFD5E42-0095-4515-8A41-0992BA803FD8}" destId="{7608D11B-3951-4AA7-8578-CE7E90F5740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F39015-7863-43ED-9224-223F7531A22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555C6CF1-0338-4586-8AA8-4A76473D515C}">
      <dgm:prSet phldrT="[Tekst]"/>
      <dgm:spPr/>
      <dgm:t>
        <a:bodyPr/>
        <a:lstStyle/>
        <a:p>
          <a:r>
            <a:rPr lang="pl-PL" dirty="0" smtClean="0"/>
            <a:t>PRZYSPOSOBIENIE</a:t>
          </a:r>
        </a:p>
        <a:p>
          <a:r>
            <a:rPr lang="pl-PL" dirty="0" smtClean="0"/>
            <a:t>ART. </a:t>
          </a:r>
          <a:r>
            <a:rPr lang="pl-PL" dirty="0" smtClean="0">
              <a:latin typeface="+mj-lt"/>
            </a:rPr>
            <a:t>121</a:t>
          </a:r>
          <a:r>
            <a:rPr lang="pl-PL" dirty="0" smtClean="0"/>
            <a:t> KRO</a:t>
          </a:r>
        </a:p>
        <a:p>
          <a:r>
            <a:rPr lang="pl-PL" dirty="0" smtClean="0"/>
            <a:t>-ZACHODZI STOSUNEK JAK POMIĘDZY DZIEĆMI I RODZICAMI</a:t>
          </a:r>
          <a:endParaRPr lang="pl-PL" dirty="0"/>
        </a:p>
      </dgm:t>
    </dgm:pt>
    <dgm:pt modelId="{175F36FB-6040-4B36-814C-F7C83792B295}" type="parTrans" cxnId="{722A342E-ED07-401E-A2BA-A3037291DFED}">
      <dgm:prSet/>
      <dgm:spPr/>
      <dgm:t>
        <a:bodyPr/>
        <a:lstStyle/>
        <a:p>
          <a:endParaRPr lang="pl-PL"/>
        </a:p>
      </dgm:t>
    </dgm:pt>
    <dgm:pt modelId="{6BF7BEAA-9EDC-45A5-8351-874D3E053B80}" type="sibTrans" cxnId="{722A342E-ED07-401E-A2BA-A3037291DFED}">
      <dgm:prSet/>
      <dgm:spPr/>
      <dgm:t>
        <a:bodyPr/>
        <a:lstStyle/>
        <a:p>
          <a:endParaRPr lang="pl-PL"/>
        </a:p>
      </dgm:t>
    </dgm:pt>
    <dgm:pt modelId="{AAACC3F0-37DB-4504-A0FA-50B74421EF02}">
      <dgm:prSet phldrT="[Tekst]"/>
      <dgm:spPr/>
      <dgm:t>
        <a:bodyPr/>
        <a:lstStyle/>
        <a:p>
          <a:r>
            <a:rPr lang="pl-PL" dirty="0" smtClean="0"/>
            <a:t>+WSPÓŁMAŁŻONEK PRZYSPOSOBIONEGO</a:t>
          </a:r>
          <a:endParaRPr lang="pl-PL" dirty="0"/>
        </a:p>
      </dgm:t>
    </dgm:pt>
    <dgm:pt modelId="{9238A1FA-F3E1-43D5-92FF-0A1EA620D052}" type="parTrans" cxnId="{D123E270-B19F-4521-A68F-86D3FE6BB761}">
      <dgm:prSet/>
      <dgm:spPr/>
      <dgm:t>
        <a:bodyPr/>
        <a:lstStyle/>
        <a:p>
          <a:endParaRPr lang="pl-PL"/>
        </a:p>
      </dgm:t>
    </dgm:pt>
    <dgm:pt modelId="{2E0E5B0B-EC8E-4DFA-9A69-717A3559F793}" type="sibTrans" cxnId="{D123E270-B19F-4521-A68F-86D3FE6BB761}">
      <dgm:prSet/>
      <dgm:spPr/>
      <dgm:t>
        <a:bodyPr/>
        <a:lstStyle/>
        <a:p>
          <a:endParaRPr lang="pl-PL"/>
        </a:p>
      </dgm:t>
    </dgm:pt>
    <dgm:pt modelId="{EBF1B214-873B-47B1-BAEC-A44DD32BB770}">
      <dgm:prSet phldrT="[Tekst]"/>
      <dgm:spPr/>
      <dgm:t>
        <a:bodyPr/>
        <a:lstStyle/>
        <a:p>
          <a:r>
            <a:rPr lang="pl-PL" dirty="0" smtClean="0"/>
            <a:t>WYŁĄCZENIE:</a:t>
          </a:r>
        </a:p>
        <a:p>
          <a:r>
            <a:rPr lang="pl-PL" dirty="0" smtClean="0"/>
            <a:t>-BRAT MATKI</a:t>
          </a:r>
        </a:p>
        <a:p>
          <a:r>
            <a:rPr lang="pl-PL" dirty="0" smtClean="0"/>
            <a:t>-SIOSTRZEŃCY I BRATANICE</a:t>
          </a:r>
        </a:p>
        <a:p>
          <a:r>
            <a:rPr lang="pl-PL" dirty="0" smtClean="0"/>
            <a:t>-KREWNI PRZYSPOSOBIONEGO</a:t>
          </a:r>
          <a:endParaRPr lang="pl-PL" dirty="0"/>
        </a:p>
      </dgm:t>
    </dgm:pt>
    <dgm:pt modelId="{6374A209-E0FA-4533-BE6C-D22ACE062F64}" type="parTrans" cxnId="{CD9670A1-4EA6-42C9-A0FD-C86E3E69B8A8}">
      <dgm:prSet/>
      <dgm:spPr/>
      <dgm:t>
        <a:bodyPr/>
        <a:lstStyle/>
        <a:p>
          <a:endParaRPr lang="pl-PL"/>
        </a:p>
      </dgm:t>
    </dgm:pt>
    <dgm:pt modelId="{73991187-DBD5-420E-885B-8FCB27DC7441}" type="sibTrans" cxnId="{CD9670A1-4EA6-42C9-A0FD-C86E3E69B8A8}">
      <dgm:prSet/>
      <dgm:spPr/>
      <dgm:t>
        <a:bodyPr/>
        <a:lstStyle/>
        <a:p>
          <a:endParaRPr lang="pl-PL"/>
        </a:p>
      </dgm:t>
    </dgm:pt>
    <dgm:pt modelId="{B17DB9A6-0D6A-4149-8CB7-D9EDE6027BA6}" type="pres">
      <dgm:prSet presAssocID="{3CF39015-7863-43ED-9224-223F7531A226}" presName="diagram" presStyleCnt="0">
        <dgm:presLayoutVars>
          <dgm:chPref val="1"/>
          <dgm:dir/>
          <dgm:animOne val="branch"/>
          <dgm:animLvl val="lvl"/>
          <dgm:resizeHandles val="exact"/>
        </dgm:presLayoutVars>
      </dgm:prSet>
      <dgm:spPr/>
      <dgm:t>
        <a:bodyPr/>
        <a:lstStyle/>
        <a:p>
          <a:endParaRPr lang="pl-PL"/>
        </a:p>
      </dgm:t>
    </dgm:pt>
    <dgm:pt modelId="{5F77A36B-45FF-45CF-A31C-6EA35E8C2F63}" type="pres">
      <dgm:prSet presAssocID="{555C6CF1-0338-4586-8AA8-4A76473D515C}" presName="root1" presStyleCnt="0"/>
      <dgm:spPr/>
    </dgm:pt>
    <dgm:pt modelId="{04959653-AE89-4F40-A968-4352074F56E2}" type="pres">
      <dgm:prSet presAssocID="{555C6CF1-0338-4586-8AA8-4A76473D515C}" presName="LevelOneTextNode" presStyleLbl="node0" presStyleIdx="0" presStyleCnt="1">
        <dgm:presLayoutVars>
          <dgm:chPref val="3"/>
        </dgm:presLayoutVars>
      </dgm:prSet>
      <dgm:spPr/>
      <dgm:t>
        <a:bodyPr/>
        <a:lstStyle/>
        <a:p>
          <a:endParaRPr lang="pl-PL"/>
        </a:p>
      </dgm:t>
    </dgm:pt>
    <dgm:pt modelId="{1D17AE74-2598-49A2-9C77-EEA9FF69E65F}" type="pres">
      <dgm:prSet presAssocID="{555C6CF1-0338-4586-8AA8-4A76473D515C}" presName="level2hierChild" presStyleCnt="0"/>
      <dgm:spPr/>
    </dgm:pt>
    <dgm:pt modelId="{B8FAFF3A-D2DD-4289-A67F-D00AE2DCE922}" type="pres">
      <dgm:prSet presAssocID="{9238A1FA-F3E1-43D5-92FF-0A1EA620D052}" presName="conn2-1" presStyleLbl="parChTrans1D2" presStyleIdx="0" presStyleCnt="2"/>
      <dgm:spPr/>
      <dgm:t>
        <a:bodyPr/>
        <a:lstStyle/>
        <a:p>
          <a:endParaRPr lang="pl-PL"/>
        </a:p>
      </dgm:t>
    </dgm:pt>
    <dgm:pt modelId="{B306295E-FA1E-4DEA-A32A-EE233DEF112D}" type="pres">
      <dgm:prSet presAssocID="{9238A1FA-F3E1-43D5-92FF-0A1EA620D052}" presName="connTx" presStyleLbl="parChTrans1D2" presStyleIdx="0" presStyleCnt="2"/>
      <dgm:spPr/>
      <dgm:t>
        <a:bodyPr/>
        <a:lstStyle/>
        <a:p>
          <a:endParaRPr lang="pl-PL"/>
        </a:p>
      </dgm:t>
    </dgm:pt>
    <dgm:pt modelId="{0E0506A2-5378-4C58-9429-C0AA39393944}" type="pres">
      <dgm:prSet presAssocID="{AAACC3F0-37DB-4504-A0FA-50B74421EF02}" presName="root2" presStyleCnt="0"/>
      <dgm:spPr/>
    </dgm:pt>
    <dgm:pt modelId="{B53C9B10-F569-494B-857E-C7BFE26EFE57}" type="pres">
      <dgm:prSet presAssocID="{AAACC3F0-37DB-4504-A0FA-50B74421EF02}" presName="LevelTwoTextNode" presStyleLbl="node2" presStyleIdx="0" presStyleCnt="2">
        <dgm:presLayoutVars>
          <dgm:chPref val="3"/>
        </dgm:presLayoutVars>
      </dgm:prSet>
      <dgm:spPr/>
      <dgm:t>
        <a:bodyPr/>
        <a:lstStyle/>
        <a:p>
          <a:endParaRPr lang="pl-PL"/>
        </a:p>
      </dgm:t>
    </dgm:pt>
    <dgm:pt modelId="{7D9E1EA2-0BEC-4C64-B970-9AA3F0CC9847}" type="pres">
      <dgm:prSet presAssocID="{AAACC3F0-37DB-4504-A0FA-50B74421EF02}" presName="level3hierChild" presStyleCnt="0"/>
      <dgm:spPr/>
    </dgm:pt>
    <dgm:pt modelId="{94E30966-600C-4F93-9C6F-8B38C5F9AD5C}" type="pres">
      <dgm:prSet presAssocID="{6374A209-E0FA-4533-BE6C-D22ACE062F64}" presName="conn2-1" presStyleLbl="parChTrans1D2" presStyleIdx="1" presStyleCnt="2"/>
      <dgm:spPr/>
      <dgm:t>
        <a:bodyPr/>
        <a:lstStyle/>
        <a:p>
          <a:endParaRPr lang="pl-PL"/>
        </a:p>
      </dgm:t>
    </dgm:pt>
    <dgm:pt modelId="{4F6083F4-DBD9-4F51-9B3E-1DA9D8825BB6}" type="pres">
      <dgm:prSet presAssocID="{6374A209-E0FA-4533-BE6C-D22ACE062F64}" presName="connTx" presStyleLbl="parChTrans1D2" presStyleIdx="1" presStyleCnt="2"/>
      <dgm:spPr/>
      <dgm:t>
        <a:bodyPr/>
        <a:lstStyle/>
        <a:p>
          <a:endParaRPr lang="pl-PL"/>
        </a:p>
      </dgm:t>
    </dgm:pt>
    <dgm:pt modelId="{0B0D5412-0330-4CE7-8280-940028EC5283}" type="pres">
      <dgm:prSet presAssocID="{EBF1B214-873B-47B1-BAEC-A44DD32BB770}" presName="root2" presStyleCnt="0"/>
      <dgm:spPr/>
    </dgm:pt>
    <dgm:pt modelId="{94EE5C10-B0C6-4352-B961-1C32BD5C3B44}" type="pres">
      <dgm:prSet presAssocID="{EBF1B214-873B-47B1-BAEC-A44DD32BB770}" presName="LevelTwoTextNode" presStyleLbl="node2" presStyleIdx="1" presStyleCnt="2">
        <dgm:presLayoutVars>
          <dgm:chPref val="3"/>
        </dgm:presLayoutVars>
      </dgm:prSet>
      <dgm:spPr/>
      <dgm:t>
        <a:bodyPr/>
        <a:lstStyle/>
        <a:p>
          <a:endParaRPr lang="pl-PL"/>
        </a:p>
      </dgm:t>
    </dgm:pt>
    <dgm:pt modelId="{025C71C0-0B26-4781-882E-1FD847056876}" type="pres">
      <dgm:prSet presAssocID="{EBF1B214-873B-47B1-BAEC-A44DD32BB770}" presName="level3hierChild" presStyleCnt="0"/>
      <dgm:spPr/>
    </dgm:pt>
  </dgm:ptLst>
  <dgm:cxnLst>
    <dgm:cxn modelId="{39B87DC5-4D70-4B85-A98D-A0F48EAF4F31}" type="presOf" srcId="{AAACC3F0-37DB-4504-A0FA-50B74421EF02}" destId="{B53C9B10-F569-494B-857E-C7BFE26EFE57}" srcOrd="0" destOrd="0" presId="urn:microsoft.com/office/officeart/2005/8/layout/hierarchy2"/>
    <dgm:cxn modelId="{722A342E-ED07-401E-A2BA-A3037291DFED}" srcId="{3CF39015-7863-43ED-9224-223F7531A226}" destId="{555C6CF1-0338-4586-8AA8-4A76473D515C}" srcOrd="0" destOrd="0" parTransId="{175F36FB-6040-4B36-814C-F7C83792B295}" sibTransId="{6BF7BEAA-9EDC-45A5-8351-874D3E053B80}"/>
    <dgm:cxn modelId="{C2FB86E5-227D-473E-BCF9-B6CEAB66BC94}" type="presOf" srcId="{EBF1B214-873B-47B1-BAEC-A44DD32BB770}" destId="{94EE5C10-B0C6-4352-B961-1C32BD5C3B44}" srcOrd="0" destOrd="0" presId="urn:microsoft.com/office/officeart/2005/8/layout/hierarchy2"/>
    <dgm:cxn modelId="{CD9670A1-4EA6-42C9-A0FD-C86E3E69B8A8}" srcId="{555C6CF1-0338-4586-8AA8-4A76473D515C}" destId="{EBF1B214-873B-47B1-BAEC-A44DD32BB770}" srcOrd="1" destOrd="0" parTransId="{6374A209-E0FA-4533-BE6C-D22ACE062F64}" sibTransId="{73991187-DBD5-420E-885B-8FCB27DC7441}"/>
    <dgm:cxn modelId="{D123E270-B19F-4521-A68F-86D3FE6BB761}" srcId="{555C6CF1-0338-4586-8AA8-4A76473D515C}" destId="{AAACC3F0-37DB-4504-A0FA-50B74421EF02}" srcOrd="0" destOrd="0" parTransId="{9238A1FA-F3E1-43D5-92FF-0A1EA620D052}" sibTransId="{2E0E5B0B-EC8E-4DFA-9A69-717A3559F793}"/>
    <dgm:cxn modelId="{5BF0542C-3135-4DF9-A129-43D7A8FD3F4B}" type="presOf" srcId="{3CF39015-7863-43ED-9224-223F7531A226}" destId="{B17DB9A6-0D6A-4149-8CB7-D9EDE6027BA6}" srcOrd="0" destOrd="0" presId="urn:microsoft.com/office/officeart/2005/8/layout/hierarchy2"/>
    <dgm:cxn modelId="{A8131AE5-3240-43DF-BA6B-AF8BC7B47ACC}" type="presOf" srcId="{555C6CF1-0338-4586-8AA8-4A76473D515C}" destId="{04959653-AE89-4F40-A968-4352074F56E2}" srcOrd="0" destOrd="0" presId="urn:microsoft.com/office/officeart/2005/8/layout/hierarchy2"/>
    <dgm:cxn modelId="{B916B797-4E79-4C18-A003-65B39FFA6705}" type="presOf" srcId="{6374A209-E0FA-4533-BE6C-D22ACE062F64}" destId="{94E30966-600C-4F93-9C6F-8B38C5F9AD5C}" srcOrd="0" destOrd="0" presId="urn:microsoft.com/office/officeart/2005/8/layout/hierarchy2"/>
    <dgm:cxn modelId="{0638C3C7-6F6C-4C0F-924E-A5F6AA0F05F0}" type="presOf" srcId="{9238A1FA-F3E1-43D5-92FF-0A1EA620D052}" destId="{B306295E-FA1E-4DEA-A32A-EE233DEF112D}" srcOrd="1" destOrd="0" presId="urn:microsoft.com/office/officeart/2005/8/layout/hierarchy2"/>
    <dgm:cxn modelId="{B01A76C2-9555-4460-AC32-FE3549C1CEC4}" type="presOf" srcId="{9238A1FA-F3E1-43D5-92FF-0A1EA620D052}" destId="{B8FAFF3A-D2DD-4289-A67F-D00AE2DCE922}" srcOrd="0" destOrd="0" presId="urn:microsoft.com/office/officeart/2005/8/layout/hierarchy2"/>
    <dgm:cxn modelId="{4D7EC242-63D9-40E5-B5DE-CB239D8B560C}" type="presOf" srcId="{6374A209-E0FA-4533-BE6C-D22ACE062F64}" destId="{4F6083F4-DBD9-4F51-9B3E-1DA9D8825BB6}" srcOrd="1" destOrd="0" presId="urn:microsoft.com/office/officeart/2005/8/layout/hierarchy2"/>
    <dgm:cxn modelId="{9DE2F8F8-F954-4580-9E99-772F018299B2}" type="presParOf" srcId="{B17DB9A6-0D6A-4149-8CB7-D9EDE6027BA6}" destId="{5F77A36B-45FF-45CF-A31C-6EA35E8C2F63}" srcOrd="0" destOrd="0" presId="urn:microsoft.com/office/officeart/2005/8/layout/hierarchy2"/>
    <dgm:cxn modelId="{15FF34F5-68CC-4E96-9379-5322F7246072}" type="presParOf" srcId="{5F77A36B-45FF-45CF-A31C-6EA35E8C2F63}" destId="{04959653-AE89-4F40-A968-4352074F56E2}" srcOrd="0" destOrd="0" presId="urn:microsoft.com/office/officeart/2005/8/layout/hierarchy2"/>
    <dgm:cxn modelId="{6AA490BA-9DB5-439F-ADD6-243C88C0B9F0}" type="presParOf" srcId="{5F77A36B-45FF-45CF-A31C-6EA35E8C2F63}" destId="{1D17AE74-2598-49A2-9C77-EEA9FF69E65F}" srcOrd="1" destOrd="0" presId="urn:microsoft.com/office/officeart/2005/8/layout/hierarchy2"/>
    <dgm:cxn modelId="{2013B1C4-2661-40D7-95B1-107B1458497F}" type="presParOf" srcId="{1D17AE74-2598-49A2-9C77-EEA9FF69E65F}" destId="{B8FAFF3A-D2DD-4289-A67F-D00AE2DCE922}" srcOrd="0" destOrd="0" presId="urn:microsoft.com/office/officeart/2005/8/layout/hierarchy2"/>
    <dgm:cxn modelId="{B92B5C4C-13A1-4A16-B621-2A339753026E}" type="presParOf" srcId="{B8FAFF3A-D2DD-4289-A67F-D00AE2DCE922}" destId="{B306295E-FA1E-4DEA-A32A-EE233DEF112D}" srcOrd="0" destOrd="0" presId="urn:microsoft.com/office/officeart/2005/8/layout/hierarchy2"/>
    <dgm:cxn modelId="{C82DDE19-9155-4977-A010-252E82CE7DB6}" type="presParOf" srcId="{1D17AE74-2598-49A2-9C77-EEA9FF69E65F}" destId="{0E0506A2-5378-4C58-9429-C0AA39393944}" srcOrd="1" destOrd="0" presId="urn:microsoft.com/office/officeart/2005/8/layout/hierarchy2"/>
    <dgm:cxn modelId="{D23A27DE-C5B3-4D53-A045-A24CBA7034F2}" type="presParOf" srcId="{0E0506A2-5378-4C58-9429-C0AA39393944}" destId="{B53C9B10-F569-494B-857E-C7BFE26EFE57}" srcOrd="0" destOrd="0" presId="urn:microsoft.com/office/officeart/2005/8/layout/hierarchy2"/>
    <dgm:cxn modelId="{CEA4EBB3-AD9F-4432-BFD4-64B9846E9D49}" type="presParOf" srcId="{0E0506A2-5378-4C58-9429-C0AA39393944}" destId="{7D9E1EA2-0BEC-4C64-B970-9AA3F0CC9847}" srcOrd="1" destOrd="0" presId="urn:microsoft.com/office/officeart/2005/8/layout/hierarchy2"/>
    <dgm:cxn modelId="{3ED67FDE-04F6-4B67-B60E-BCAE35B0B25B}" type="presParOf" srcId="{1D17AE74-2598-49A2-9C77-EEA9FF69E65F}" destId="{94E30966-600C-4F93-9C6F-8B38C5F9AD5C}" srcOrd="2" destOrd="0" presId="urn:microsoft.com/office/officeart/2005/8/layout/hierarchy2"/>
    <dgm:cxn modelId="{D001EB4D-C9E9-45C7-BD89-9CF5714B3322}" type="presParOf" srcId="{94E30966-600C-4F93-9C6F-8B38C5F9AD5C}" destId="{4F6083F4-DBD9-4F51-9B3E-1DA9D8825BB6}" srcOrd="0" destOrd="0" presId="urn:microsoft.com/office/officeart/2005/8/layout/hierarchy2"/>
    <dgm:cxn modelId="{15EAFC5D-12A3-40A1-8566-DCC37CABA1BA}" type="presParOf" srcId="{1D17AE74-2598-49A2-9C77-EEA9FF69E65F}" destId="{0B0D5412-0330-4CE7-8280-940028EC5283}" srcOrd="3" destOrd="0" presId="urn:microsoft.com/office/officeart/2005/8/layout/hierarchy2"/>
    <dgm:cxn modelId="{1C046FF1-36D1-4B65-BE80-E9BCE8F3BF78}" type="presParOf" srcId="{0B0D5412-0330-4CE7-8280-940028EC5283}" destId="{94EE5C10-B0C6-4352-B961-1C32BD5C3B44}" srcOrd="0" destOrd="0" presId="urn:microsoft.com/office/officeart/2005/8/layout/hierarchy2"/>
    <dgm:cxn modelId="{893E87CC-8C2F-4382-BE54-894B35AD3147}" type="presParOf" srcId="{0B0D5412-0330-4CE7-8280-940028EC5283}" destId="{025C71C0-0B26-4781-882E-1FD84705687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ytuł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9517A42C-0469-479B-BFA6-AA5F26E3363A}" type="datetimeFigureOut">
              <a:rPr lang="pl-PL" smtClean="0"/>
              <a:pPr/>
              <a:t>2015-03-06</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A0F1BBC0-4AAF-49B4-9295-7E010A9B3565}"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517A42C-0469-479B-BFA6-AA5F26E3363A}" type="datetimeFigureOut">
              <a:rPr lang="pl-PL" smtClean="0"/>
              <a:pPr/>
              <a:t>2015-03-06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0F1BBC0-4AAF-49B4-9295-7E010A9B3565}"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14401"/>
            <a:ext cx="2057400" cy="52117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914401"/>
            <a:ext cx="6019800" cy="5211763"/>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517A42C-0469-479B-BFA6-AA5F26E3363A}" type="datetimeFigureOut">
              <a:rPr lang="pl-PL" smtClean="0"/>
              <a:pPr/>
              <a:t>2015-03-06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0F1BBC0-4AAF-49B4-9295-7E010A9B3565}"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517A42C-0469-479B-BFA6-AA5F26E3363A}" type="datetimeFigureOut">
              <a:rPr lang="pl-PL" smtClean="0"/>
              <a:pPr/>
              <a:t>2015-03-06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0F1BBC0-4AAF-49B4-9295-7E010A9B3565}"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9517A42C-0469-479B-BFA6-AA5F26E3363A}" type="datetimeFigureOut">
              <a:rPr lang="pl-PL" smtClean="0"/>
              <a:pPr/>
              <a:t>2015-03-06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0F1BBC0-4AAF-49B4-9295-7E010A9B3565}"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9517A42C-0469-479B-BFA6-AA5F26E3363A}" type="datetimeFigureOut">
              <a:rPr lang="pl-PL" smtClean="0"/>
              <a:pPr/>
              <a:t>2015-03-06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0F1BBC0-4AAF-49B4-9295-7E010A9B3565}"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tIns="45720" anchor="b"/>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9517A42C-0469-479B-BFA6-AA5F26E3363A}" type="datetimeFigureOut">
              <a:rPr lang="pl-PL" smtClean="0"/>
              <a:pPr/>
              <a:t>2015-03-06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0F1BBC0-4AAF-49B4-9295-7E010A9B3565}"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9517A42C-0469-479B-BFA6-AA5F26E3363A}" type="datetimeFigureOut">
              <a:rPr lang="pl-PL" smtClean="0"/>
              <a:pPr/>
              <a:t>2015-03-06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0F1BBC0-4AAF-49B4-9295-7E010A9B3565}"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517A42C-0469-479B-BFA6-AA5F26E3363A}" type="datetimeFigureOut">
              <a:rPr lang="pl-PL" smtClean="0"/>
              <a:pPr/>
              <a:t>2015-03-06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0F1BBC0-4AAF-49B4-9295-7E010A9B3565}"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9517A42C-0469-479B-BFA6-AA5F26E3363A}" type="datetimeFigureOut">
              <a:rPr lang="pl-PL" smtClean="0"/>
              <a:pPr/>
              <a:t>2015-03-06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0F1BBC0-4AAF-49B4-9295-7E010A9B3565}"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Prostokąt ze ściętym i zaokrąglonym rogi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ójkąt prostokątny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9517A42C-0469-479B-BFA6-AA5F26E3363A}" type="datetimeFigureOut">
              <a:rPr lang="pl-PL" smtClean="0"/>
              <a:pPr/>
              <a:t>2015-03-06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077200" y="6356350"/>
            <a:ext cx="609600" cy="365125"/>
          </a:xfrm>
        </p:spPr>
        <p:txBody>
          <a:bodyPr/>
          <a:lstStyle/>
          <a:p>
            <a:fld id="{A0F1BBC0-4AAF-49B4-9295-7E010A9B3565}" type="slidenum">
              <a:rPr lang="pl-PL" smtClean="0"/>
              <a:pPr/>
              <a:t>‹#›</a:t>
            </a:fld>
            <a:endParaRPr lang="pl-PL"/>
          </a:p>
        </p:txBody>
      </p:sp>
      <p:sp>
        <p:nvSpPr>
          <p:cNvPr id="3" name="Symbol zastępczy obraz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l-PL" smtClean="0"/>
              <a:t>Kliknij ikonę, aby dodać obraz</a:t>
            </a:r>
            <a:endParaRPr kumimoji="0" lang="en-US" dirty="0"/>
          </a:p>
        </p:txBody>
      </p:sp>
      <p:sp>
        <p:nvSpPr>
          <p:cNvPr id="10" name="Dowolny kształt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Dowolny kształt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Dowolny kształt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Dowolny kształt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ymbol zastępczy tytuł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17A42C-0469-479B-BFA6-AA5F26E3363A}" type="datetimeFigureOut">
              <a:rPr lang="pl-PL" smtClean="0"/>
              <a:pPr/>
              <a:t>2015-03-06</a:t>
            </a:fld>
            <a:endParaRPr lang="pl-PL"/>
          </a:p>
        </p:txBody>
      </p:sp>
      <p:sp>
        <p:nvSpPr>
          <p:cNvPr id="22" name="Symbol zastępczy stopki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ymbol zastępczy numeru slajd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0F1BBC0-4AAF-49B4-9295-7E010A9B3565}" type="slidenum">
              <a:rPr lang="pl-PL" smtClean="0"/>
              <a:pPr/>
              <a:t>‹#›</a:t>
            </a:fld>
            <a:endParaRPr lang="pl-PL"/>
          </a:p>
        </p:txBody>
      </p:sp>
      <p:grpSp>
        <p:nvGrpSpPr>
          <p:cNvPr id="2" name="Grupa 1"/>
          <p:cNvGrpSpPr/>
          <p:nvPr/>
        </p:nvGrpSpPr>
        <p:grpSpPr>
          <a:xfrm>
            <a:off x="-19017" y="202408"/>
            <a:ext cx="9180548" cy="649224"/>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smtClean="0"/>
              <a:t>Zakazy dowodowe niezupełne względne</a:t>
            </a:r>
            <a:endParaRPr lang="pl-PL" dirty="0"/>
          </a:p>
        </p:txBody>
      </p:sp>
      <p:sp>
        <p:nvSpPr>
          <p:cNvPr id="3" name="Podtytuł 2"/>
          <p:cNvSpPr>
            <a:spLocks noGrp="1"/>
          </p:cNvSpPr>
          <p:nvPr>
            <p:ph type="subTitle" idx="1"/>
          </p:nvPr>
        </p:nvSpPr>
        <p:spPr>
          <a:xfrm>
            <a:off x="-1548680" y="5229200"/>
            <a:ext cx="7854696" cy="1752600"/>
          </a:xfrm>
        </p:spPr>
        <p:txBody>
          <a:bodyPr/>
          <a:lstStyle/>
          <a:p>
            <a:r>
              <a:rPr lang="pl-PL" dirty="0" smtClean="0"/>
              <a:t>Martyna </a:t>
            </a:r>
            <a:r>
              <a:rPr lang="pl-PL" dirty="0" err="1" smtClean="0"/>
              <a:t>Drosińska</a:t>
            </a:r>
            <a:r>
              <a:rPr lang="pl-PL" dirty="0" smtClean="0"/>
              <a:t> </a:t>
            </a:r>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1143000"/>
          </a:xfrm>
        </p:spPr>
        <p:txBody>
          <a:bodyPr>
            <a:noAutofit/>
          </a:bodyPr>
          <a:lstStyle/>
          <a:p>
            <a:pPr algn="ctr"/>
            <a:r>
              <a:rPr lang="pl-PL" sz="3200" dirty="0" smtClean="0">
                <a:latin typeface="+mn-lt"/>
              </a:rPr>
              <a:t>Zakaz przesłuchiwania w charakterze świadka osoby, która SKORZYSTAŁA Z PRAWA ODMOWY ZEZNAŃ</a:t>
            </a:r>
            <a:br>
              <a:rPr lang="pl-PL" sz="3200" dirty="0" smtClean="0">
                <a:latin typeface="+mn-lt"/>
              </a:rPr>
            </a:br>
            <a:r>
              <a:rPr lang="pl-PL" sz="3200" dirty="0" smtClean="0">
                <a:latin typeface="+mn-lt"/>
              </a:rPr>
              <a:t>ART. 182 i 416 </a:t>
            </a:r>
            <a:r>
              <a:rPr lang="pl-PL" sz="3200" dirty="0" smtClean="0"/>
              <a:t>§ </a:t>
            </a:r>
            <a:r>
              <a:rPr lang="pl-PL" sz="3200" dirty="0" smtClean="0">
                <a:latin typeface="+mn-lt"/>
              </a:rPr>
              <a:t>3 KPK</a:t>
            </a:r>
            <a:endParaRPr lang="pl-PL" sz="3200" dirty="0">
              <a:latin typeface="+mn-lt"/>
            </a:endParaRPr>
          </a:p>
        </p:txBody>
      </p:sp>
      <p:sp>
        <p:nvSpPr>
          <p:cNvPr id="3" name="Symbol zastępczy zawartości 2"/>
          <p:cNvSpPr>
            <a:spLocks noGrp="1"/>
          </p:cNvSpPr>
          <p:nvPr>
            <p:ph idx="1"/>
          </p:nvPr>
        </p:nvSpPr>
        <p:spPr>
          <a:xfrm>
            <a:off x="457200" y="2132856"/>
            <a:ext cx="8229600" cy="4725144"/>
          </a:xfrm>
        </p:spPr>
        <p:txBody>
          <a:bodyPr>
            <a:normAutofit fontScale="92500" lnSpcReduction="10000"/>
          </a:bodyPr>
          <a:lstStyle/>
          <a:p>
            <a:pPr algn="ctr">
              <a:buNone/>
            </a:pPr>
            <a:r>
              <a:rPr lang="pl-PL" dirty="0" smtClean="0"/>
              <a:t>Prawo odmowy zeznań mają:</a:t>
            </a:r>
          </a:p>
          <a:p>
            <a:r>
              <a:rPr lang="pl-PL" dirty="0" smtClean="0"/>
              <a:t>Osoba najbliższa dla oskarżonego</a:t>
            </a:r>
          </a:p>
          <a:p>
            <a:r>
              <a:rPr lang="pl-PL" dirty="0" smtClean="0"/>
              <a:t>Świadek, który w innej toczącej się sprawie jest oskarżony o współudział w przestępstwie objętym postępowaniem</a:t>
            </a:r>
          </a:p>
          <a:p>
            <a:r>
              <a:rPr lang="pl-PL" dirty="0" smtClean="0"/>
              <a:t>Osoba, która była związana z oskarżonym węzłem małżeństwa lub  stosunkiem przysposobienia ( w razie ustania, prawo to nie przysługuje krewnym byłego małżonka ani też małżonkowi byłego przysposobienia),</a:t>
            </a:r>
          </a:p>
          <a:p>
            <a:r>
              <a:rPr lang="pl-PL" b="1" i="1" dirty="0" smtClean="0"/>
              <a:t>Podmiot określony w art. 52 KK (uzyskał korzyść majątkową z przestępstwa sprawcy) do którego prokurator wystosował wniosek  o takie zobowiązanie (art.333 4 KPK)         ZMIANA W PRZEPISACH</a:t>
            </a:r>
          </a:p>
          <a:p>
            <a:endParaRPr lang="pl-PL" b="1" i="1" dirty="0"/>
          </a:p>
        </p:txBody>
      </p:sp>
      <p:sp>
        <p:nvSpPr>
          <p:cNvPr id="4" name="Strzałka w prawo 3"/>
          <p:cNvSpPr/>
          <p:nvPr/>
        </p:nvSpPr>
        <p:spPr>
          <a:xfrm rot="10800000">
            <a:off x="2987824" y="6165304"/>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1000"/>
                                        <p:tgtEl>
                                          <p:spTgt spid="4"/>
                                        </p:tgtEl>
                                      </p:cBhvr>
                                    </p:animEffect>
                                    <p:anim calcmode="lin" valueType="num">
                                      <p:cBhvr>
                                        <p:cTn id="50" dur="1000" fill="hold"/>
                                        <p:tgtEl>
                                          <p:spTgt spid="4"/>
                                        </p:tgtEl>
                                        <p:attrNameLst>
                                          <p:attrName>ppt_x</p:attrName>
                                        </p:attrNameLst>
                                      </p:cBhvr>
                                      <p:tavLst>
                                        <p:tav tm="0">
                                          <p:val>
                                            <p:strVal val="#ppt_x"/>
                                          </p:val>
                                        </p:tav>
                                        <p:tav tm="100000">
                                          <p:val>
                                            <p:strVal val="#ppt_x"/>
                                          </p:val>
                                        </p:tav>
                                      </p:tavLst>
                                    </p:anim>
                                    <p:anim calcmode="lin" valueType="num">
                                      <p:cBhvr>
                                        <p:cTn id="5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764704"/>
            <a:ext cx="8229600" cy="1296144"/>
          </a:xfrm>
        </p:spPr>
        <p:txBody>
          <a:bodyPr>
            <a:normAutofit fontScale="90000"/>
          </a:bodyPr>
          <a:lstStyle/>
          <a:p>
            <a:pPr algn="ctr"/>
            <a:r>
              <a:rPr lang="pl-PL" dirty="0" smtClean="0"/>
              <a:t>STOSUNEK NAJBLIŻSZOŚĆI OPIERA SIĘ NA:</a:t>
            </a:r>
            <a:endParaRPr lang="pl-PL" dirty="0"/>
          </a:p>
        </p:txBody>
      </p:sp>
      <p:sp>
        <p:nvSpPr>
          <p:cNvPr id="3" name="Symbol zastępczy zawartości 2"/>
          <p:cNvSpPr>
            <a:spLocks noGrp="1"/>
          </p:cNvSpPr>
          <p:nvPr>
            <p:ph idx="1"/>
          </p:nvPr>
        </p:nvSpPr>
        <p:spPr>
          <a:xfrm>
            <a:off x="467544" y="2276872"/>
            <a:ext cx="8229600" cy="4389120"/>
          </a:xfrm>
        </p:spPr>
        <p:txBody>
          <a:bodyPr>
            <a:normAutofit/>
          </a:bodyPr>
          <a:lstStyle/>
          <a:p>
            <a:r>
              <a:rPr lang="pl-PL" sz="3600" dirty="0" smtClean="0"/>
              <a:t>WĘŹLE MAŁŻEŃSTWA,</a:t>
            </a:r>
          </a:p>
          <a:p>
            <a:r>
              <a:rPr lang="pl-PL" sz="3600" dirty="0" smtClean="0"/>
              <a:t>WIĘZACH KRWI,</a:t>
            </a:r>
          </a:p>
          <a:p>
            <a:r>
              <a:rPr lang="pl-PL" sz="3600" dirty="0" smtClean="0"/>
              <a:t>STOSUNKU POWINOWACTWA,</a:t>
            </a:r>
          </a:p>
          <a:p>
            <a:r>
              <a:rPr lang="pl-PL" sz="3600" dirty="0" smtClean="0"/>
              <a:t>STOSUNKU PRZYSPOSOBIENIA,</a:t>
            </a:r>
          </a:p>
          <a:p>
            <a:r>
              <a:rPr lang="pl-PL" sz="3600" dirty="0" smtClean="0"/>
              <a:t>WSPÓŁNYM POŻYCIU.</a:t>
            </a:r>
            <a:endParaRPr lang="pl-PL"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836712"/>
            <a:ext cx="8229600" cy="5487888"/>
          </a:xfrm>
        </p:spPr>
        <p:txBody>
          <a:bodyPr/>
          <a:lstStyle/>
          <a:p>
            <a:pPr algn="ctr">
              <a:buNone/>
            </a:pPr>
            <a:endParaRPr lang="pl-PL" dirty="0" smtClean="0"/>
          </a:p>
          <a:p>
            <a:pPr algn="ctr">
              <a:buNone/>
            </a:pPr>
            <a:endParaRPr lang="pl-PL" dirty="0">
              <a:solidFill>
                <a:schemeClr val="tx2"/>
              </a:solidFill>
            </a:endParaRPr>
          </a:p>
        </p:txBody>
      </p:sp>
      <p:graphicFrame>
        <p:nvGraphicFramePr>
          <p:cNvPr id="5" name="Diagram 4"/>
          <p:cNvGraphicFramePr/>
          <p:nvPr/>
        </p:nvGraphicFramePr>
        <p:xfrm>
          <a:off x="755576" y="332656"/>
          <a:ext cx="7992888"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8229600" cy="5832648"/>
          </a:xfrm>
        </p:spPr>
        <p:txBody>
          <a:bodyPr/>
          <a:lstStyle/>
          <a:p>
            <a:pPr>
              <a:buNone/>
            </a:pPr>
            <a:r>
              <a:rPr lang="pl-PL" dirty="0" smtClean="0">
                <a:solidFill>
                  <a:schemeClr val="tx2"/>
                </a:solidFill>
              </a:rPr>
              <a:t>   MIĘDZY JEDNYM MAŁŻONKIEM A KREWNYMI DRUGIEGO</a:t>
            </a:r>
            <a:endParaRPr lang="pl-PL" dirty="0">
              <a:solidFill>
                <a:schemeClr val="tx2"/>
              </a:solidFill>
            </a:endParaRPr>
          </a:p>
        </p:txBody>
      </p:sp>
      <p:graphicFrame>
        <p:nvGraphicFramePr>
          <p:cNvPr id="7" name="Diagram 6"/>
          <p:cNvGraphicFramePr/>
          <p:nvPr/>
        </p:nvGraphicFramePr>
        <p:xfrm>
          <a:off x="539552" y="2060848"/>
          <a:ext cx="7992888" cy="4352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trzałka w dół 7"/>
          <p:cNvSpPr/>
          <p:nvPr/>
        </p:nvSpPr>
        <p:spPr>
          <a:xfrm rot="10486041">
            <a:off x="2286775" y="1568768"/>
            <a:ext cx="282287" cy="4302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0.70"/>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7" grpId="0">
        <p:bldAsOne/>
      </p:bldGraphic>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nvPr>
        </p:nvGraphicFramePr>
        <p:xfrm>
          <a:off x="323528" y="1052737"/>
          <a:ext cx="8640960" cy="52718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REGULACJA ART. 186 § 1 </a:t>
            </a:r>
            <a:br>
              <a:rPr lang="pl-PL" dirty="0" smtClean="0"/>
            </a:br>
            <a:r>
              <a:rPr lang="pl-PL" dirty="0" smtClean="0"/>
              <a:t>( + ART. 185)</a:t>
            </a:r>
            <a:endParaRPr lang="pl-PL" dirty="0"/>
          </a:p>
        </p:txBody>
      </p:sp>
      <p:sp>
        <p:nvSpPr>
          <p:cNvPr id="3" name="Symbol zastępczy zawartości 2"/>
          <p:cNvSpPr>
            <a:spLocks noGrp="1"/>
          </p:cNvSpPr>
          <p:nvPr>
            <p:ph idx="1"/>
          </p:nvPr>
        </p:nvSpPr>
        <p:spPr>
          <a:xfrm>
            <a:off x="395536" y="2132856"/>
            <a:ext cx="8388424" cy="4536504"/>
          </a:xfrm>
        </p:spPr>
        <p:txBody>
          <a:bodyPr>
            <a:normAutofit/>
          </a:bodyPr>
          <a:lstStyle/>
          <a:p>
            <a:pPr algn="ctr">
              <a:buNone/>
            </a:pPr>
            <a:r>
              <a:rPr lang="pl-PL" sz="2800" dirty="0" smtClean="0"/>
              <a:t>UPRAWNIONY DO ODMOWY ZŁOŻENIA ZEZNAŃ </a:t>
            </a:r>
          </a:p>
          <a:p>
            <a:pPr>
              <a:buNone/>
            </a:pPr>
            <a:r>
              <a:rPr lang="pl-PL" sz="2800" dirty="0" smtClean="0"/>
              <a:t>(+ ZWOLNIONY OS TEGO OBOWIĄZKU  ART. 185)</a:t>
            </a:r>
          </a:p>
          <a:p>
            <a:pPr algn="ctr">
              <a:buNone/>
            </a:pPr>
            <a:endParaRPr lang="pl-PL" sz="2800" dirty="0" smtClean="0"/>
          </a:p>
          <a:p>
            <a:pPr algn="ctr">
              <a:buNone/>
            </a:pPr>
            <a:r>
              <a:rPr lang="pl-PL" sz="2800" dirty="0" smtClean="0"/>
              <a:t>MOŻE SKORZYSTAĆ Z TEGO PRAWA SKŁĄDAJĄC </a:t>
            </a:r>
            <a:r>
              <a:rPr lang="pl-PL" sz="2800" b="1" dirty="0" smtClean="0"/>
              <a:t>OŚWIADCZENIE </a:t>
            </a:r>
            <a:r>
              <a:rPr lang="pl-PL" sz="2800" dirty="0" smtClean="0"/>
              <a:t>(Z REGUŁY POUCZENIE W TRYBIE ART. 191  2 KPK) I ZAPYTANIU O STANOWISKO W TEJ KWESTII.</a:t>
            </a:r>
          </a:p>
          <a:p>
            <a:pPr algn="ctr">
              <a:buNone/>
            </a:pPr>
            <a:endParaRPr lang="pl-PL"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88640"/>
            <a:ext cx="8229600" cy="1143000"/>
          </a:xfrm>
        </p:spPr>
        <p:txBody>
          <a:bodyPr/>
          <a:lstStyle/>
          <a:p>
            <a:pPr algn="ctr"/>
            <a:r>
              <a:rPr lang="pl-PL" dirty="0" smtClean="0"/>
              <a:t>OŚWIADCZENIE</a:t>
            </a:r>
            <a:endParaRPr lang="pl-PL" dirty="0"/>
          </a:p>
        </p:txBody>
      </p:sp>
      <p:sp>
        <p:nvSpPr>
          <p:cNvPr id="3" name="Symbol zastępczy zawartości 2"/>
          <p:cNvSpPr>
            <a:spLocks noGrp="1"/>
          </p:cNvSpPr>
          <p:nvPr>
            <p:ph idx="1"/>
          </p:nvPr>
        </p:nvSpPr>
        <p:spPr>
          <a:xfrm>
            <a:off x="457200" y="1412776"/>
            <a:ext cx="8229600" cy="5256584"/>
          </a:xfrm>
        </p:spPr>
        <p:txBody>
          <a:bodyPr>
            <a:normAutofit lnSpcReduction="10000"/>
          </a:bodyPr>
          <a:lstStyle/>
          <a:p>
            <a:r>
              <a:rPr lang="pl-PL" dirty="0" smtClean="0"/>
              <a:t>CHARAKTER PREKLUZYJNY</a:t>
            </a:r>
          </a:p>
          <a:p>
            <a:r>
              <a:rPr lang="pl-PL" dirty="0" smtClean="0"/>
              <a:t>UPŁYWA Z CHWILĄ ROZPOCZĘCIA SKŁĄDANIA PIERWSZEGO ZEZNANIA W POSTĘPOWANIU SĄDOWYM</a:t>
            </a:r>
          </a:p>
          <a:p>
            <a:r>
              <a:rPr lang="pl-PL" dirty="0" smtClean="0"/>
              <a:t>MOŻNA ZŁOŻYĆ W TOKU POSTĘPOWANIA ODWOŁAWCEGO LUB W TOKU PONOWNEGO ROZPOZANNIA SPRAWY – JEŚLI WCZEŚNIEJ UPRAWNIONY NIE SKŁADAŁ ZEZNAŃ W POSTĘPOWANIU SĄDOWYM</a:t>
            </a:r>
          </a:p>
          <a:p>
            <a:endParaRPr lang="pl-PL" dirty="0" smtClean="0"/>
          </a:p>
          <a:p>
            <a:pPr algn="ctr">
              <a:buNone/>
            </a:pPr>
            <a:r>
              <a:rPr lang="pl-PL" b="1" dirty="0" smtClean="0"/>
              <a:t>W RAZIE BRAKU ZŁOŻENIA OŚWIADCZENIA, PÓŹNIEJSZE JEGO ZŁOŻENIE NIE UCHYLA OBOWIĄŻKU ZŁOŻENIA ZEZNAŃ !!!</a:t>
            </a:r>
            <a:endParaRPr lang="pl-PL"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980728"/>
            <a:ext cx="8229600" cy="1143000"/>
          </a:xfrm>
        </p:spPr>
        <p:txBody>
          <a:bodyPr>
            <a:normAutofit fontScale="90000"/>
          </a:bodyPr>
          <a:lstStyle/>
          <a:p>
            <a:pPr algn="ctr"/>
            <a:r>
              <a:rPr lang="pl-PL" dirty="0" smtClean="0"/>
              <a:t>SKORZYSTANIE Z PRAWA ODMOWY ZEZNAŃ - SKUTKI</a:t>
            </a:r>
            <a:endParaRPr lang="pl-PL" dirty="0"/>
          </a:p>
        </p:txBody>
      </p:sp>
      <p:sp>
        <p:nvSpPr>
          <p:cNvPr id="3" name="Symbol zastępczy zawartości 2"/>
          <p:cNvSpPr>
            <a:spLocks noGrp="1"/>
          </p:cNvSpPr>
          <p:nvPr>
            <p:ph idx="1"/>
          </p:nvPr>
        </p:nvSpPr>
        <p:spPr>
          <a:xfrm>
            <a:off x="457200" y="2780928"/>
            <a:ext cx="8229600" cy="3543672"/>
          </a:xfrm>
        </p:spPr>
        <p:txBody>
          <a:bodyPr>
            <a:normAutofit/>
          </a:bodyPr>
          <a:lstStyle/>
          <a:p>
            <a:r>
              <a:rPr lang="pl-PL" sz="3200" dirty="0" smtClean="0"/>
              <a:t>NIE WOLNO PRZESŁUCHIWAC TEJ OSOBY W POSTĘPOWANIU SĄDOWYM</a:t>
            </a:r>
          </a:p>
          <a:p>
            <a:r>
              <a:rPr lang="pl-PL" sz="3200" dirty="0" smtClean="0"/>
              <a:t>NI MOŻNA ODZCZYTYWAĆ PROTOKOŁÓW ZEZNAŃ I ODTWARZAĆ ICH W ŻADEN INNY SPOSÓB</a:t>
            </a:r>
            <a:endParaRPr lang="pl-PL"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348880"/>
            <a:ext cx="8229600" cy="1143000"/>
          </a:xfrm>
        </p:spPr>
        <p:txBody>
          <a:bodyPr>
            <a:normAutofit fontScale="90000"/>
          </a:bodyPr>
          <a:lstStyle/>
          <a:p>
            <a:pPr algn="ctr"/>
            <a:r>
              <a:rPr lang="pl-PL" sz="4000" dirty="0" smtClean="0"/>
              <a:t>Zakaz przesłuchiwania w charakterze świadka osoby, która uzyskała </a:t>
            </a:r>
            <a:r>
              <a:rPr lang="pl-PL" sz="4000" b="1" dirty="0" smtClean="0"/>
              <a:t>ZWOLNIENIE</a:t>
            </a:r>
            <a:r>
              <a:rPr lang="pl-PL" sz="4000" dirty="0" smtClean="0"/>
              <a:t> od obowiązku złożenia zeznań </a:t>
            </a:r>
            <a:br>
              <a:rPr lang="pl-PL" sz="4000" dirty="0" smtClean="0"/>
            </a:br>
            <a:r>
              <a:rPr lang="pl-PL" sz="4000" dirty="0" smtClean="0"/>
              <a:t>(art. 185 KPK)</a:t>
            </a:r>
            <a:r>
              <a:rPr lang="pl-PL" dirty="0" smtClean="0"/>
              <a:t/>
            </a:r>
            <a:br>
              <a:rPr lang="pl-PL" dirty="0" smtClean="0"/>
            </a:br>
            <a:endParaRPr lang="pl-PL" dirty="0"/>
          </a:p>
        </p:txBody>
      </p:sp>
      <p:sp>
        <p:nvSpPr>
          <p:cNvPr id="3" name="Symbol zastępczy zawartości 2"/>
          <p:cNvSpPr>
            <a:spLocks noGrp="1"/>
          </p:cNvSpPr>
          <p:nvPr>
            <p:ph idx="1"/>
          </p:nvPr>
        </p:nvSpPr>
        <p:spPr>
          <a:xfrm>
            <a:off x="457200" y="2780928"/>
            <a:ext cx="8229600" cy="3543672"/>
          </a:xfrm>
        </p:spPr>
        <p:txBody>
          <a:bodyPr>
            <a:normAutofit lnSpcReduction="10000"/>
          </a:bodyPr>
          <a:lstStyle/>
          <a:p>
            <a:pPr algn="ctr">
              <a:buNone/>
            </a:pPr>
            <a:r>
              <a:rPr lang="pl-PL" sz="3200" dirty="0" smtClean="0"/>
              <a:t>CHARAKER PODOBNY DO REGULACJI WCZEŚNIEJSZEJ (ART. 186)</a:t>
            </a:r>
          </a:p>
          <a:p>
            <a:pPr algn="ctr">
              <a:buNone/>
            </a:pPr>
            <a:r>
              <a:rPr lang="pl-PL" sz="3200" dirty="0" smtClean="0"/>
              <a:t>JEDNAK Z WYRAŹNĄ RÓŻNICĄ ZASTĄPIENIA </a:t>
            </a:r>
            <a:r>
              <a:rPr lang="pl-PL" sz="3200" b="1" dirty="0" smtClean="0"/>
              <a:t>OŚWIADCZENIA WYSTĄPIENIEM O ZWOLNIENIE Z ZEZNANIA, </a:t>
            </a:r>
            <a:r>
              <a:rPr lang="pl-PL" sz="3200" dirty="0" smtClean="0"/>
              <a:t>KTÓRE </a:t>
            </a:r>
            <a:r>
              <a:rPr lang="pl-PL" sz="3200" b="1" dirty="0" smtClean="0"/>
              <a:t>NIE JEST </a:t>
            </a:r>
            <a:r>
              <a:rPr lang="pl-PL" sz="3200" dirty="0" smtClean="0"/>
              <a:t>WIĄŻĄCE DLA SĄDU</a:t>
            </a:r>
            <a:endParaRPr lang="pl-PL" sz="32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96752"/>
            <a:ext cx="8229600" cy="5127848"/>
          </a:xfrm>
        </p:spPr>
        <p:txBody>
          <a:bodyPr/>
          <a:lstStyle/>
          <a:p>
            <a:pPr algn="ctr">
              <a:buNone/>
            </a:pPr>
            <a:r>
              <a:rPr lang="pl-PL" sz="3200" dirty="0" smtClean="0"/>
              <a:t>UZASADNIENIEM WNIOSKU MOŻE BYĆ:</a:t>
            </a:r>
          </a:p>
          <a:p>
            <a:pPr algn="ctr">
              <a:buNone/>
            </a:pPr>
            <a:endParaRPr lang="pl-PL" sz="3200" dirty="0" smtClean="0"/>
          </a:p>
          <a:p>
            <a:pPr algn="ctr">
              <a:buNone/>
            </a:pPr>
            <a:r>
              <a:rPr lang="pl-PL" sz="3200" dirty="0" smtClean="0"/>
              <a:t>-SILNA WIĘŹ EMOCJONALNA</a:t>
            </a:r>
          </a:p>
          <a:p>
            <a:pPr algn="ctr">
              <a:buNone/>
            </a:pPr>
            <a:r>
              <a:rPr lang="pl-PL" sz="3200" dirty="0" smtClean="0"/>
              <a:t>-SILNA WIĘĆ UCZUCIOWA</a:t>
            </a:r>
          </a:p>
          <a:p>
            <a:pPr algn="ctr">
              <a:buNone/>
            </a:pPr>
            <a:endParaRPr lang="pl-PL" sz="3200" dirty="0" smtClean="0"/>
          </a:p>
          <a:p>
            <a:pPr algn="ctr">
              <a:buNone/>
            </a:pPr>
            <a:r>
              <a:rPr lang="pl-PL" sz="3200" dirty="0" smtClean="0"/>
              <a:t>(POZOSTAWANIE NA UTRZYMANIU OSKARŻONEGO, DLUGOLETNIA PRZYJAŹŃ, NARZECZEŃSTWO, A NAWET WIĘZI ZAWODOWE</a:t>
            </a:r>
            <a:r>
              <a:rPr lang="pl-PL" dirty="0" smtClean="0"/>
              <a:t>)</a:t>
            </a:r>
            <a:endParaRPr lang="pl-P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67544" y="188640"/>
            <a:ext cx="8229600" cy="2736304"/>
          </a:xfrm>
        </p:spPr>
        <p:txBody>
          <a:bodyPr>
            <a:normAutofit fontScale="90000"/>
          </a:bodyPr>
          <a:lstStyle/>
          <a:p>
            <a:pPr algn="ctr"/>
            <a:r>
              <a:rPr lang="pl-PL" dirty="0" smtClean="0"/>
              <a:t/>
            </a:r>
            <a:br>
              <a:rPr lang="pl-PL" dirty="0" smtClean="0"/>
            </a:br>
            <a:r>
              <a:rPr lang="pl-PL" dirty="0" smtClean="0"/>
              <a:t>NIE DOTYCZĄ FAKTÓW OBIEKTYWNEJ RZECZYWISTOŚCI, ALE DOWODÓW W ROZUMIENIU:</a:t>
            </a:r>
            <a:endParaRPr lang="pl-PL" dirty="0"/>
          </a:p>
        </p:txBody>
      </p:sp>
      <p:sp>
        <p:nvSpPr>
          <p:cNvPr id="5" name="Symbol zastępczy zawartości 4"/>
          <p:cNvSpPr>
            <a:spLocks noGrp="1"/>
          </p:cNvSpPr>
          <p:nvPr>
            <p:ph idx="1"/>
          </p:nvPr>
        </p:nvSpPr>
        <p:spPr>
          <a:xfrm>
            <a:off x="457200" y="3140968"/>
            <a:ext cx="8229600" cy="2985195"/>
          </a:xfrm>
        </p:spPr>
        <p:txBody>
          <a:bodyPr>
            <a:normAutofit/>
          </a:bodyPr>
          <a:lstStyle/>
          <a:p>
            <a:r>
              <a:rPr lang="pl-PL" dirty="0" smtClean="0"/>
              <a:t>ŻRÓDŁA LUB ŚRODKA, W KTÓRYM SĄ ZAWARTE INFORMACJE O FAKTACH ISTOTNYCH W SPRAWIE</a:t>
            </a:r>
          </a:p>
          <a:p>
            <a:r>
              <a:rPr lang="pl-PL" dirty="0" smtClean="0"/>
              <a:t>CZYNNOŚCI DOWODOWEJ, PRZEZ WYŁĄCZENIE JAKO NIEDOPUSZCZANIE OKREŚLONYCH SPOSOBÓW TAKTYCZNO-TECHNICZNYCH UZYSKANIA ŚRODKA DOWODOWEGO</a:t>
            </a:r>
            <a:endParaRPr lang="pl-P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1844824"/>
            <a:ext cx="8229600" cy="1143000"/>
          </a:xfrm>
        </p:spPr>
        <p:txBody>
          <a:bodyPr>
            <a:noAutofit/>
          </a:bodyPr>
          <a:lstStyle/>
          <a:p>
            <a:pPr algn="ctr"/>
            <a:r>
              <a:rPr lang="pl-PL" sz="3600" dirty="0" smtClean="0"/>
              <a:t>Zakaz poddania świadka oględzinom ciała, badaniu lekarskiemu lub psychologicznemu, jeśli nie wyraził na to zgody </a:t>
            </a:r>
            <a:br>
              <a:rPr lang="pl-PL" sz="3600" dirty="0" smtClean="0"/>
            </a:br>
            <a:endParaRPr lang="pl-PL" sz="3600" dirty="0"/>
          </a:p>
        </p:txBody>
      </p:sp>
      <p:sp>
        <p:nvSpPr>
          <p:cNvPr id="3" name="Symbol zastępczy zawartości 2"/>
          <p:cNvSpPr>
            <a:spLocks noGrp="1"/>
          </p:cNvSpPr>
          <p:nvPr>
            <p:ph idx="1"/>
          </p:nvPr>
        </p:nvSpPr>
        <p:spPr>
          <a:xfrm>
            <a:off x="467544" y="2780928"/>
            <a:ext cx="8229600" cy="4389120"/>
          </a:xfrm>
        </p:spPr>
        <p:txBody>
          <a:bodyPr/>
          <a:lstStyle/>
          <a:p>
            <a:pPr algn="ctr">
              <a:buNone/>
            </a:pPr>
            <a:r>
              <a:rPr lang="pl-PL" dirty="0" smtClean="0"/>
              <a:t>NIE OBOWIĄZUJE W PRZYPADKU OKREŚLONYM W ART.192 § 1 KPK – GDY KARALNOŚĆ ZALEŻY OD STANU ZDROWIA</a:t>
            </a:r>
          </a:p>
          <a:p>
            <a:pPr algn="ctr">
              <a:buNone/>
            </a:pPr>
            <a:endParaRPr lang="pl-PL" dirty="0" smtClean="0"/>
          </a:p>
          <a:p>
            <a:pPr algn="ctr">
              <a:buNone/>
            </a:pPr>
            <a:r>
              <a:rPr lang="pl-PL" dirty="0" smtClean="0"/>
              <a:t>AKTUALIZUJE SIĘ W ODNIESIENIU DO POKRZYWDZONEGO, JEŻEI ODMÓWIŁ ZEZNAŃ LUB ZOSTAŁ Z NICH ZWOLNIONY N APODSTAWIE ART. 182 § 1 i 2 LUB ART. 185 KPK</a:t>
            </a:r>
            <a:endParaRPr lang="pl-P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980728"/>
            <a:ext cx="8892480" cy="1143000"/>
          </a:xfrm>
        </p:spPr>
        <p:txBody>
          <a:bodyPr>
            <a:noAutofit/>
          </a:bodyPr>
          <a:lstStyle/>
          <a:p>
            <a:pPr algn="ctr"/>
            <a:r>
              <a:rPr lang="pl-PL" sz="4000" dirty="0" smtClean="0"/>
              <a:t>Zakaz przesłuchiwania osób zobowiązanych do zachowania tajemnicy państwowej (art. 179KPK)</a:t>
            </a:r>
            <a:endParaRPr lang="pl-PL" sz="4000" dirty="0"/>
          </a:p>
        </p:txBody>
      </p:sp>
      <p:sp>
        <p:nvSpPr>
          <p:cNvPr id="3" name="Symbol zastępczy zawartości 2"/>
          <p:cNvSpPr>
            <a:spLocks noGrp="1"/>
          </p:cNvSpPr>
          <p:nvPr>
            <p:ph idx="1"/>
          </p:nvPr>
        </p:nvSpPr>
        <p:spPr>
          <a:xfrm>
            <a:off x="457200" y="2132856"/>
            <a:ext cx="8229600" cy="4536504"/>
          </a:xfrm>
        </p:spPr>
        <p:txBody>
          <a:bodyPr>
            <a:normAutofit fontScale="92500" lnSpcReduction="10000"/>
          </a:bodyPr>
          <a:lstStyle/>
          <a:p>
            <a:pPr algn="ctr">
              <a:buNone/>
            </a:pPr>
            <a:r>
              <a:rPr lang="pl-PL" b="1" dirty="0" smtClean="0"/>
              <a:t>Art. 179.</a:t>
            </a:r>
          </a:p>
          <a:p>
            <a:r>
              <a:rPr lang="pl-PL" b="1" dirty="0" smtClean="0"/>
              <a:t> § 1</a:t>
            </a:r>
            <a:r>
              <a:rPr lang="pl-PL" dirty="0" smtClean="0"/>
              <a:t>. Osoby obowiązane do zachowania tajemnicy państwowej mogą być przesłuchane co do okoliczności, na które rozciąga się ten obowiązek, tylko po zwolnieniu tych osób od obowiązku zachowania tajemnicy przez uprawniony organ przełożony.</a:t>
            </a:r>
          </a:p>
          <a:p>
            <a:r>
              <a:rPr lang="pl-PL" b="1" dirty="0" smtClean="0"/>
              <a:t>§ 2.</a:t>
            </a:r>
            <a:r>
              <a:rPr lang="pl-PL" dirty="0" smtClean="0"/>
              <a:t> Zwolnienia wolno odmówić tylko wtedy, gdyby złożenie zeznania wyrządzić mogło poważną szkodę państwu.</a:t>
            </a:r>
          </a:p>
          <a:p>
            <a:r>
              <a:rPr lang="pl-PL" b="1" dirty="0" smtClean="0"/>
              <a:t>§ 3.</a:t>
            </a:r>
            <a:r>
              <a:rPr lang="pl-PL" dirty="0" smtClean="0"/>
              <a:t> Sąd lub prokurator może zwrócić się do właściwego naczelnego organu administracji rządowej o zwolnienie świadka od obowiązku zachowania tajemnicy.</a:t>
            </a:r>
          </a:p>
          <a:p>
            <a:endParaRPr lang="pl-P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64704"/>
            <a:ext cx="8229600" cy="5559896"/>
          </a:xfrm>
        </p:spPr>
        <p:txBody>
          <a:bodyPr/>
          <a:lstStyle/>
          <a:p>
            <a:pPr algn="ctr">
              <a:buNone/>
            </a:pPr>
            <a:r>
              <a:rPr lang="pl-PL" dirty="0" smtClean="0"/>
              <a:t>Przepis wprowadza niezupełny dowodowy zakaz względny, związany z ujawnianiem okoliczności objętych tajemnicą państwową. Pojęcie tej tajemnicy określa art. 2 </a:t>
            </a:r>
            <a:r>
              <a:rPr lang="pl-PL" dirty="0" err="1" smtClean="0"/>
              <a:t>pkt</a:t>
            </a:r>
            <a:r>
              <a:rPr lang="pl-PL" dirty="0" smtClean="0"/>
              <a:t> 1 ustawy o ochronie informacji niejawnych z 1999 r.</a:t>
            </a:r>
          </a:p>
          <a:p>
            <a:pPr algn="ctr">
              <a:buNone/>
            </a:pPr>
            <a:endParaRPr lang="pl-PL" dirty="0" smtClean="0"/>
          </a:p>
          <a:p>
            <a:pPr algn="ctr">
              <a:buNone/>
            </a:pPr>
            <a:r>
              <a:rPr lang="pl-PL" dirty="0" smtClean="0"/>
              <a:t>Tajemnicą taką jest np. przebieg czynności związanych z powoływaniem świadka koronnego i udzielaniem mu ochrony i pomocy (art. 23 ustawy o świadku koronnym - zob. </a:t>
            </a:r>
            <a:r>
              <a:rPr lang="pl-PL" dirty="0" err="1" smtClean="0"/>
              <a:t>uw</a:t>
            </a:r>
            <a:r>
              <a:rPr lang="pl-PL" dirty="0" smtClean="0"/>
              <a:t>. 2 do tytułu rozdz. 21) czy wszelkie dane i dokumenty </a:t>
            </a:r>
            <a:r>
              <a:rPr lang="pl-PL" dirty="0" err="1" smtClean="0"/>
              <a:t>zwiazane</a:t>
            </a:r>
            <a:r>
              <a:rPr lang="pl-PL" dirty="0" smtClean="0"/>
              <a:t> z osobą świadka </a:t>
            </a:r>
            <a:r>
              <a:rPr lang="pl-PL" i="1" dirty="0" smtClean="0"/>
              <a:t>incognito</a:t>
            </a:r>
            <a:r>
              <a:rPr lang="pl-PL" dirty="0" smtClean="0"/>
              <a:t> (art. 184 § 1 k.p.k. oraz § 4 </a:t>
            </a:r>
            <a:r>
              <a:rPr lang="pl-PL" dirty="0" err="1" smtClean="0"/>
              <a:t>rozporz</a:t>
            </a:r>
            <a:r>
              <a:rPr lang="pl-PL" dirty="0" smtClean="0"/>
              <a:t>. MS z 18 czerwca 2003 </a:t>
            </a:r>
            <a:r>
              <a:rPr lang="pl-PL" dirty="0" err="1" smtClean="0"/>
              <a:t>r</a:t>
            </a:r>
            <a:endParaRPr lang="pl-PL" dirty="0" smtClean="0"/>
          </a:p>
          <a:p>
            <a:pPr algn="ctr">
              <a:buNone/>
            </a:pPr>
            <a:endParaRPr lang="pl-P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271864"/>
          </a:xfrm>
        </p:spPr>
        <p:txBody>
          <a:bodyPr/>
          <a:lstStyle/>
          <a:p>
            <a:pPr algn="ctr">
              <a:buNone/>
            </a:pPr>
            <a:r>
              <a:rPr lang="pl-PL" dirty="0" smtClean="0"/>
              <a:t>ARTUKUŁ FORMUŁUJE ZAKAZ  ODNOSZĄCY SIĘ DO OSÓB OBOWIĄZANYCH DO ZACHOWANIA W TAJEMNICY INFORMACJI NIEJAWNYCH O KLAUZULI TAJNOŚCI „TAJNE” LUB „ŚCISLE TAJNE”, OGRANICZONY DO OKOLICZNOŚCI, NA KTÓRE ROZŚCIĄGA SIĘ TE OBOWIĄZEK.</a:t>
            </a:r>
          </a:p>
          <a:p>
            <a:pPr algn="ctr">
              <a:buNone/>
            </a:pPr>
            <a:r>
              <a:rPr lang="pl-PL" dirty="0" smtClean="0"/>
              <a:t>OSOBY TE MOGĄ BYĆ PRZESŁUCHIWANE NA TE OKOLICZNOŚCI TYLKO PO ZWOLNIENIU ICH Z OBOWIĄZKU ZACHOWANIA TAJEMNICY PRZEZ UPRAWNIONY ORGAN PRZEŁOŻONY</a:t>
            </a:r>
            <a:endParaRPr lang="pl-P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700808"/>
            <a:ext cx="8229600" cy="4623792"/>
          </a:xfrm>
        </p:spPr>
        <p:txBody>
          <a:bodyPr/>
          <a:lstStyle/>
          <a:p>
            <a:pPr algn="ctr">
              <a:buNone/>
            </a:pPr>
            <a:r>
              <a:rPr lang="pl-PL" dirty="0" smtClean="0"/>
              <a:t>O zwolnienie świadka od obowiązku zachowania tajemnicy państwowej wystąpić może do </a:t>
            </a:r>
            <a:r>
              <a:rPr lang="pl-PL" b="1" dirty="0" smtClean="0"/>
              <a:t>naczelnego organu administracji rządowej</a:t>
            </a:r>
            <a:r>
              <a:rPr lang="pl-PL" dirty="0" smtClean="0"/>
              <a:t> tylko</a:t>
            </a:r>
            <a:r>
              <a:rPr lang="pl-PL" b="1" dirty="0" smtClean="0"/>
              <a:t> sąd </a:t>
            </a:r>
            <a:r>
              <a:rPr lang="pl-PL" dirty="0" smtClean="0"/>
              <a:t>lub </a:t>
            </a:r>
            <a:r>
              <a:rPr lang="pl-PL" b="1" dirty="0" smtClean="0"/>
              <a:t>prokurator</a:t>
            </a:r>
            <a:r>
              <a:rPr lang="pl-PL" dirty="0" smtClean="0"/>
              <a:t> (§ 3). Kodeks wprowadza zastrzeżenie, że odmowa zwolnienia może nastąpić jedynie, gdyby groziło to "</a:t>
            </a:r>
            <a:r>
              <a:rPr lang="pl-PL" b="1" i="1" dirty="0" smtClean="0"/>
              <a:t>poważną szkodą państwu</a:t>
            </a:r>
            <a:r>
              <a:rPr lang="pl-PL" dirty="0" smtClean="0"/>
              <a:t>" (§ 2). Przy zwalnianiu może być zachowany szczególny tryb, gdy przewiduje to ustawa. </a:t>
            </a:r>
          </a:p>
          <a:p>
            <a:pPr algn="ctr">
              <a:buNone/>
            </a:pPr>
            <a:endParaRPr lang="pl-PL" dirty="0" smtClean="0"/>
          </a:p>
          <a:p>
            <a:pPr algn="ctr">
              <a:buNone/>
            </a:pPr>
            <a:endParaRPr lang="pl-P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124744"/>
            <a:ext cx="8229600" cy="5343872"/>
          </a:xfrm>
        </p:spPr>
        <p:txBody>
          <a:bodyPr/>
          <a:lstStyle/>
          <a:p>
            <a:pPr algn="ctr">
              <a:buNone/>
            </a:pPr>
            <a:r>
              <a:rPr lang="pl-PL" dirty="0" smtClean="0"/>
              <a:t>ZAKAZ PZESŁUCHANIA DOTYCZY NIE TYLKO ŚWIADKA, LECZ TAKŻE </a:t>
            </a:r>
            <a:r>
              <a:rPr lang="pl-PL" b="1" dirty="0" smtClean="0"/>
              <a:t>BIEGŁEGO</a:t>
            </a:r>
            <a:r>
              <a:rPr lang="pl-PL" dirty="0" smtClean="0"/>
              <a:t> (ART.197  3), </a:t>
            </a:r>
            <a:r>
              <a:rPr lang="pl-PL" b="1" dirty="0" smtClean="0"/>
              <a:t>SPECJALISTY</a:t>
            </a:r>
            <a:r>
              <a:rPr lang="pl-PL" dirty="0" smtClean="0"/>
              <a:t> (ART.206  ) I </a:t>
            </a:r>
            <a:r>
              <a:rPr lang="pl-PL" b="1" dirty="0" smtClean="0"/>
              <a:t>TŁUMACZA</a:t>
            </a:r>
            <a:r>
              <a:rPr lang="pl-PL" dirty="0" smtClean="0"/>
              <a:t> (ART.204  3), </a:t>
            </a:r>
            <a:r>
              <a:rPr lang="pl-PL" b="1" dirty="0" smtClean="0"/>
              <a:t>NIE MA </a:t>
            </a:r>
            <a:r>
              <a:rPr lang="pl-PL" dirty="0" smtClean="0"/>
              <a:t>NATOMIAST </a:t>
            </a:r>
            <a:r>
              <a:rPr lang="pl-PL" b="1" dirty="0" smtClean="0"/>
              <a:t>ZASTOSOWANIA</a:t>
            </a:r>
            <a:r>
              <a:rPr lang="pl-PL" dirty="0" smtClean="0"/>
              <a:t> DO </a:t>
            </a:r>
            <a:r>
              <a:rPr lang="pl-PL" b="1" dirty="0" smtClean="0"/>
              <a:t>OSKARŻONEGO</a:t>
            </a:r>
            <a:r>
              <a:rPr lang="pl-PL" dirty="0" smtClean="0"/>
              <a:t> – </a:t>
            </a:r>
          </a:p>
          <a:p>
            <a:pPr algn="ctr">
              <a:buNone/>
            </a:pPr>
            <a:endParaRPr lang="pl-PL" dirty="0" smtClean="0"/>
          </a:p>
          <a:p>
            <a:pPr algn="ctr">
              <a:buNone/>
            </a:pPr>
            <a:r>
              <a:rPr lang="pl-PL" dirty="0" smtClean="0"/>
              <a:t>OSKARŻONY REALIZUJĄC PRAWO DO OBRONY MOŻE UJAWNIĆ TAJEMNICĘ OBJĘTĄ INFORMACJĄ NIEJAWNĄ, CHOCIAŻBY BYŁ ZOBOWIĄZANY DO JEJ ZACHOWANIA</a:t>
            </a:r>
            <a:endParaRPr lang="pl-P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sz="3200" dirty="0" smtClean="0"/>
              <a:t> POJĘCIE INFORMACJI NIEJAWNYCH USTALONO W ART. 5 USTAWY Z 5 SIERPNIA 2010 r. O OCHRONIE INFORMACJI NIEJAWNYCH </a:t>
            </a:r>
            <a:endParaRPr lang="pl-PL"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88640"/>
            <a:ext cx="8229600" cy="6669360"/>
          </a:xfrm>
        </p:spPr>
        <p:txBody>
          <a:bodyPr/>
          <a:lstStyle/>
          <a:p>
            <a:pPr algn="ctr">
              <a:buNone/>
            </a:pPr>
            <a:endParaRPr lang="pl-PL" dirty="0" smtClean="0"/>
          </a:p>
          <a:p>
            <a:pPr algn="ctr">
              <a:buNone/>
            </a:pPr>
            <a:endParaRPr lang="pl-PL" dirty="0" smtClean="0"/>
          </a:p>
          <a:p>
            <a:pPr algn="ctr">
              <a:buNone/>
            </a:pPr>
            <a:r>
              <a:rPr lang="pl-PL" dirty="0" smtClean="0"/>
              <a:t>Minister właściwy do spraw wewnętrznych może zezwalać pracownikom, policjantom, strażakom, funkcjonariuszom Straży Granicznej lub funkcjonariuszom Biura Ochrony Rządu na udzielenie wiadomości stanowiącej informację niejawną określonej osobie lub instytucji </a:t>
            </a:r>
          </a:p>
          <a:p>
            <a:pPr algn="ctr">
              <a:buNone/>
            </a:pPr>
            <a:r>
              <a:rPr lang="pl-PL" dirty="0" smtClean="0"/>
              <a:t>(tylko w określonych sytuacjach- art.9 ustawy z dnia 21 czerwca 1996 r. o niektórych uprawnieniach pracowników urzędu obsługującego ministra właściwego do spraw wewnętrznych oraz funkcjonariuszy i pracowników urzędów nadzorowanych przez tego ministra)</a:t>
            </a:r>
            <a:endParaRPr lang="pl-P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996952"/>
            <a:ext cx="8229600" cy="1143000"/>
          </a:xfrm>
        </p:spPr>
        <p:txBody>
          <a:bodyPr>
            <a:noAutofit/>
          </a:bodyPr>
          <a:lstStyle/>
          <a:p>
            <a:pPr algn="ctr"/>
            <a:r>
              <a:rPr lang="pl-PL" sz="3200" dirty="0" smtClean="0"/>
              <a:t>Zakaz przesłuchiwania osób obowiązanych do zachowania tajemnicy służbowej lub tajemnicy związanej z wykonywaniem zawodu bądź funkcji (art. 180 KPK)</a:t>
            </a:r>
            <a:endParaRPr lang="pl-PL"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95536" y="593006"/>
            <a:ext cx="8229600" cy="6264994"/>
          </a:xfrm>
        </p:spPr>
        <p:txBody>
          <a:bodyPr>
            <a:normAutofit fontScale="70000" lnSpcReduction="20000"/>
          </a:bodyPr>
          <a:lstStyle/>
          <a:p>
            <a:pPr algn="ctr">
              <a:buNone/>
            </a:pPr>
            <a:r>
              <a:rPr lang="pl-PL" b="1" dirty="0" smtClean="0"/>
              <a:t>Art. 180</a:t>
            </a:r>
          </a:p>
          <a:p>
            <a:r>
              <a:rPr lang="pl-PL" b="1" dirty="0" smtClean="0"/>
              <a:t>§ 1.</a:t>
            </a:r>
            <a:r>
              <a:rPr lang="pl-PL" dirty="0" smtClean="0"/>
              <a:t> Osoby obowiązane do zachowania tajemnicy służbowej lub tajemnicy związanej z wykonywaniem zawodu lub funkcji mogą odmówić zeznań co do okoliczności, na które rozciąga się ten obowiązek, chyba że sąd lub prokurator zwolni te osoby od obowiązku zachowania tajemnicy.</a:t>
            </a:r>
          </a:p>
          <a:p>
            <a:r>
              <a:rPr lang="pl-PL" b="1" dirty="0" smtClean="0"/>
              <a:t>§ 2.</a:t>
            </a:r>
            <a:r>
              <a:rPr lang="pl-PL" dirty="0" smtClean="0"/>
              <a:t>  Osoby obowiązane do zachowania tajemnicy notarialnej, adwokackiej, radcy prawnego, lekarskiej lub dziennikarskiej mogą być przesłuchiwane co do faktów objętych tą tajemnicą tylko wtedy, gdy jest to niezbędne dla dobra wymiaru sprawiedliwości, a okoliczność nie może być ustalona na podstawie innego dowodu. W postępowaniu przygotowawczym w przedmiocie przesłuchania lub zezwolenia na przesłuchanie decyduje sąd, na posiedzeniu bez udziału stron, w terminie nie dłuższym niż 7 dni od daty doręczenia wniosku prokuratora. Na postanowienie sądu przysługuje zażalenie.</a:t>
            </a:r>
          </a:p>
          <a:p>
            <a:r>
              <a:rPr lang="pl-PL" b="1" dirty="0" smtClean="0"/>
              <a:t>§ 3.</a:t>
            </a:r>
            <a:r>
              <a:rPr lang="pl-PL" dirty="0" smtClean="0"/>
              <a:t> Zwolnienie dziennikarza od obowiązku zachowania tajemnicy nie może dotyczyć danych umożliwiających identyfikację autora materiału prasowego, listu do redakcji lub innego materiału o tym charakterze, jak również identyfikację osób udzielających informacji opublikowanych lub przekazanych do opublikowania, jeżeli osoby te zastrzegły nieujawnianie powyższych danych.</a:t>
            </a:r>
          </a:p>
          <a:p>
            <a:r>
              <a:rPr lang="pl-PL" b="1" dirty="0" smtClean="0"/>
              <a:t>§ 4.</a:t>
            </a:r>
            <a:r>
              <a:rPr lang="pl-PL" dirty="0" smtClean="0"/>
              <a:t> Przepisu § 3 nie stosuje się, jeżeli informacja dotyczy przestępstwa, o którym mowa w art. 240 § 1 Kodeksu karnego.</a:t>
            </a:r>
          </a:p>
          <a:p>
            <a:r>
              <a:rPr lang="pl-PL" b="1" dirty="0" smtClean="0"/>
              <a:t>§ 5.</a:t>
            </a:r>
            <a:r>
              <a:rPr lang="pl-PL" dirty="0" smtClean="0"/>
              <a:t> Odmowa przez dziennikarza ujawnienia danych, o których mowa w § 3, nie uchyla jego odpowiedzialności za przestępstwo, którego dopuścił się publikując informację.</a:t>
            </a:r>
          </a:p>
          <a:p>
            <a:pPr>
              <a:buNone/>
            </a:pP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NIE WYŁĄCZANIJĄ MOŻLIWOŚĆI USTALENIA FAKTU</a:t>
            </a:r>
            <a:endParaRPr lang="pl-PL" dirty="0"/>
          </a:p>
        </p:txBody>
      </p:sp>
      <p:sp>
        <p:nvSpPr>
          <p:cNvPr id="3" name="Symbol zastępczy zawartości 2"/>
          <p:cNvSpPr>
            <a:spLocks noGrp="1"/>
          </p:cNvSpPr>
          <p:nvPr>
            <p:ph idx="1"/>
          </p:nvPr>
        </p:nvSpPr>
        <p:spPr/>
        <p:txBody>
          <a:bodyPr>
            <a:normAutofit/>
          </a:bodyPr>
          <a:lstStyle/>
          <a:p>
            <a:pPr algn="ctr">
              <a:buNone/>
            </a:pPr>
            <a:r>
              <a:rPr lang="pl-PL" dirty="0" smtClean="0"/>
              <a:t>ALE W SPOSÓB </a:t>
            </a:r>
          </a:p>
          <a:p>
            <a:pPr algn="ctr">
              <a:buNone/>
            </a:pPr>
            <a:r>
              <a:rPr lang="pl-PL" dirty="0" smtClean="0"/>
              <a:t>-BEZWZGLĘDNY LUB</a:t>
            </a:r>
          </a:p>
          <a:p>
            <a:pPr algn="ctr">
              <a:buNone/>
            </a:pPr>
            <a:r>
              <a:rPr lang="pl-PL" dirty="0" smtClean="0"/>
              <a:t>-WZGLĘDNY</a:t>
            </a:r>
          </a:p>
          <a:p>
            <a:pPr algn="ctr">
              <a:buNone/>
            </a:pPr>
            <a:r>
              <a:rPr lang="pl-PL" dirty="0" smtClean="0"/>
              <a:t>WYŁĄCZAJĄ JEGO USTALENIE NA PODSTAWIE OKREŚLONEGO ŹRÓDŁA LUB ŚRODKA DOWODOWEGO</a:t>
            </a:r>
          </a:p>
          <a:p>
            <a:pPr algn="ctr">
              <a:buNone/>
            </a:pPr>
            <a:r>
              <a:rPr lang="pl-PL" dirty="0" smtClean="0"/>
              <a:t>ALBO PRZY WYKORZYSTANIU OKREŚLONEJ METODY</a:t>
            </a:r>
            <a:endParaRPr lang="pl-P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8229600" cy="5703912"/>
          </a:xfrm>
        </p:spPr>
        <p:txBody>
          <a:bodyPr>
            <a:normAutofit/>
          </a:bodyPr>
          <a:lstStyle/>
          <a:p>
            <a:pPr algn="ctr">
              <a:buNone/>
            </a:pPr>
            <a:endParaRPr lang="pl-PL" sz="3200" dirty="0" smtClean="0"/>
          </a:p>
          <a:p>
            <a:pPr algn="ctr">
              <a:buNone/>
            </a:pPr>
            <a:r>
              <a:rPr lang="pl-PL" sz="3200" dirty="0" smtClean="0"/>
              <a:t>ARTYKUŁ OKREŚLA PRAWO OSÓB DO ZACOWANIA W TAJEMNICY INFORMACJI NIEJAWNYCH O KLAUZULI TAJNOŚCI „</a:t>
            </a:r>
            <a:r>
              <a:rPr lang="pl-PL" sz="3200" b="1" dirty="0" smtClean="0"/>
              <a:t>ZASTRZEŻONE</a:t>
            </a:r>
            <a:r>
              <a:rPr lang="pl-PL" sz="3200" dirty="0" smtClean="0"/>
              <a:t>” LUB „</a:t>
            </a:r>
            <a:r>
              <a:rPr lang="pl-PL" sz="3200" b="1" dirty="0" smtClean="0"/>
              <a:t>PUFNE</a:t>
            </a:r>
            <a:r>
              <a:rPr lang="pl-PL" sz="3200" dirty="0" smtClean="0"/>
              <a:t>”, </a:t>
            </a:r>
            <a:r>
              <a:rPr lang="pl-PL" sz="3200" b="1" dirty="0" smtClean="0"/>
              <a:t>TAJEMNICY ZAWODOWEJ </a:t>
            </a:r>
            <a:r>
              <a:rPr lang="pl-PL" sz="3200" dirty="0" smtClean="0"/>
              <a:t>LUB </a:t>
            </a:r>
            <a:r>
              <a:rPr lang="pl-PL" sz="3200" b="1" dirty="0" smtClean="0"/>
              <a:t>FUNKCJONALNEJ</a:t>
            </a:r>
            <a:r>
              <a:rPr lang="pl-PL" sz="3200" dirty="0" smtClean="0"/>
              <a:t> DO ODMOWY ZEZNAŃ ORAZ TRYB ZWALNIANIA OD OBOWIĄZKU ZACHOWANIA TEJ TAJEMNICY</a:t>
            </a:r>
            <a:endParaRPr lang="pl-PL" sz="3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775920"/>
          </a:xfrm>
        </p:spPr>
        <p:txBody>
          <a:bodyPr/>
          <a:lstStyle/>
          <a:p>
            <a:pPr algn="ctr">
              <a:buNone/>
            </a:pPr>
            <a:endParaRPr lang="pl-PL" dirty="0" smtClean="0"/>
          </a:p>
          <a:p>
            <a:pPr algn="ctr">
              <a:buNone/>
            </a:pPr>
            <a:r>
              <a:rPr lang="pl-PL" dirty="0" smtClean="0"/>
              <a:t>ADRESATEM SĄ OSOBY WYSTĘPUJĄCE W CHARAKTERZE </a:t>
            </a:r>
            <a:r>
              <a:rPr lang="pl-PL" b="1" dirty="0" smtClean="0"/>
              <a:t>ŚWIADKÓW</a:t>
            </a:r>
            <a:r>
              <a:rPr lang="pl-PL" dirty="0" smtClean="0"/>
              <a:t>.</a:t>
            </a:r>
          </a:p>
          <a:p>
            <a:pPr algn="ctr">
              <a:buNone/>
            </a:pPr>
            <a:r>
              <a:rPr lang="pl-PL" dirty="0" smtClean="0"/>
              <a:t> JEŻELI ŚWIADEK POWOŁUJE SIĘ NA TAKĄ TAJEMNICĘ, SĄD LUB PROKURATOR MOŻE ZWOLNIĆ GO OD OBOWIĄZKU ZACHOWANIA TAJEMNICY.</a:t>
            </a:r>
          </a:p>
          <a:p>
            <a:pPr algn="ctr">
              <a:buNone/>
            </a:pPr>
            <a:endParaRPr lang="pl-PL" dirty="0" smtClean="0"/>
          </a:p>
          <a:p>
            <a:pPr algn="ctr">
              <a:buNone/>
            </a:pPr>
            <a:r>
              <a:rPr lang="pl-PL" b="1" dirty="0" smtClean="0"/>
              <a:t>ZMIANA W ART. 180 § 1 !!!</a:t>
            </a:r>
          </a:p>
          <a:p>
            <a:pPr algn="ctr">
              <a:buNone/>
            </a:pPr>
            <a:endParaRPr lang="pl-PL" dirty="0" smtClean="0"/>
          </a:p>
          <a:p>
            <a:pPr algn="ctr">
              <a:buNone/>
            </a:pPr>
            <a:r>
              <a:rPr lang="pl-PL" dirty="0" smtClean="0"/>
              <a:t>OD TEGO POSTANOWIENIA PRZYSŁUGUJE ZAŻALENIA</a:t>
            </a:r>
            <a:endParaRPr lang="pl-PL" dirty="0"/>
          </a:p>
        </p:txBody>
      </p:sp>
      <p:sp>
        <p:nvSpPr>
          <p:cNvPr id="4" name="Strzałka w dół 3"/>
          <p:cNvSpPr/>
          <p:nvPr/>
        </p:nvSpPr>
        <p:spPr>
          <a:xfrm>
            <a:off x="4572000" y="4509120"/>
            <a:ext cx="2880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76672"/>
            <a:ext cx="8229600" cy="1143000"/>
          </a:xfrm>
        </p:spPr>
        <p:txBody>
          <a:bodyPr>
            <a:normAutofit fontScale="90000"/>
          </a:bodyPr>
          <a:lstStyle/>
          <a:p>
            <a:r>
              <a:rPr lang="pl-PL" dirty="0" smtClean="0"/>
              <a:t>Szczególną regulację zawarto w § 2</a:t>
            </a:r>
            <a:endParaRPr lang="pl-PL" dirty="0"/>
          </a:p>
        </p:txBody>
      </p:sp>
      <p:sp>
        <p:nvSpPr>
          <p:cNvPr id="3" name="Symbol zastępczy zawartości 2"/>
          <p:cNvSpPr>
            <a:spLocks noGrp="1"/>
          </p:cNvSpPr>
          <p:nvPr>
            <p:ph idx="1"/>
          </p:nvPr>
        </p:nvSpPr>
        <p:spPr/>
        <p:txBody>
          <a:bodyPr>
            <a:normAutofit/>
          </a:bodyPr>
          <a:lstStyle/>
          <a:p>
            <a:pPr algn="ctr">
              <a:buNone/>
            </a:pPr>
            <a:r>
              <a:rPr lang="pl-PL" sz="3200" dirty="0" smtClean="0"/>
              <a:t>ODNOŚCNIE DO PIĘCIU TAJEMNIC ZAWODOWYCH: </a:t>
            </a:r>
          </a:p>
          <a:p>
            <a:pPr algn="ctr">
              <a:buNone/>
            </a:pPr>
            <a:r>
              <a:rPr lang="pl-PL" sz="3200" dirty="0" smtClean="0"/>
              <a:t>-ADWOKACKIEJ, </a:t>
            </a:r>
          </a:p>
          <a:p>
            <a:pPr algn="ctr">
              <a:buNone/>
            </a:pPr>
            <a:r>
              <a:rPr lang="pl-PL" sz="3200" dirty="0" smtClean="0"/>
              <a:t>-RADCY PRAWNEGO, </a:t>
            </a:r>
          </a:p>
          <a:p>
            <a:pPr algn="ctr">
              <a:buNone/>
            </a:pPr>
            <a:r>
              <a:rPr lang="pl-PL" sz="3200" dirty="0" smtClean="0"/>
              <a:t>-LEKARSKIEJ, </a:t>
            </a:r>
          </a:p>
          <a:p>
            <a:pPr algn="ctr">
              <a:buNone/>
            </a:pPr>
            <a:r>
              <a:rPr lang="pl-PL" sz="3200" dirty="0" smtClean="0"/>
              <a:t>-NOTARIALNEJ ORAZ </a:t>
            </a:r>
          </a:p>
          <a:p>
            <a:pPr algn="ctr">
              <a:buNone/>
            </a:pPr>
            <a:r>
              <a:rPr lang="pl-PL" sz="3200" dirty="0" smtClean="0"/>
              <a:t>-DZIENNIKARSKIEJ.</a:t>
            </a:r>
            <a:endParaRPr lang="pl-PL"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0648"/>
            <a:ext cx="8229600" cy="6336704"/>
          </a:xfrm>
        </p:spPr>
        <p:txBody>
          <a:bodyPr>
            <a:normAutofit fontScale="85000" lnSpcReduction="20000"/>
          </a:bodyPr>
          <a:lstStyle/>
          <a:p>
            <a:r>
              <a:rPr lang="pl-PL" b="1" dirty="0" smtClean="0"/>
              <a:t>Tajemnica zawodowa adwokata</a:t>
            </a:r>
            <a:r>
              <a:rPr lang="pl-PL" dirty="0" smtClean="0"/>
              <a:t>, o charakterze </a:t>
            </a:r>
            <a:r>
              <a:rPr lang="pl-PL" dirty="0" err="1" smtClean="0"/>
              <a:t>nieobrończym</a:t>
            </a:r>
            <a:r>
              <a:rPr lang="pl-PL" dirty="0" smtClean="0"/>
              <a:t> - obrończą obejmuje bowiem art. 178 </a:t>
            </a:r>
            <a:r>
              <a:rPr lang="pl-PL" dirty="0" err="1" smtClean="0"/>
              <a:t>pkt</a:t>
            </a:r>
            <a:r>
              <a:rPr lang="pl-PL" dirty="0" smtClean="0"/>
              <a:t> 1 - obejmuje wszystko, o czym dowiedział się on udzielając pomocy prawnej (art. 6 ust. 1 Prawa o adwokaturze).  </a:t>
            </a:r>
            <a:br>
              <a:rPr lang="pl-PL" dirty="0" smtClean="0"/>
            </a:br>
            <a:endParaRPr lang="pl-PL" dirty="0" smtClean="0"/>
          </a:p>
          <a:p>
            <a:r>
              <a:rPr lang="pl-PL" b="1" dirty="0" smtClean="0"/>
              <a:t>Tajemnica radcy prawnego </a:t>
            </a:r>
            <a:r>
              <a:rPr lang="pl-PL" dirty="0" smtClean="0"/>
              <a:t>ma podobny charakter, obejmując wszystko, o czym radca dowiedział się w związku z udzielaniem pomocy prawnej w tym charakterze (art. 3 ust. 3 ustawy o radcach prawnych z 1982 r.). </a:t>
            </a:r>
            <a:br>
              <a:rPr lang="pl-PL" dirty="0" smtClean="0"/>
            </a:br>
            <a:endParaRPr lang="pl-PL" dirty="0" smtClean="0"/>
          </a:p>
          <a:p>
            <a:r>
              <a:rPr lang="pl-PL" b="1" dirty="0" smtClean="0"/>
              <a:t>Tajemnica zawodowa lekarza </a:t>
            </a:r>
            <a:r>
              <a:rPr lang="pl-PL" dirty="0" smtClean="0"/>
              <a:t>obejmuje z kolei wszelkie informacje związane z pacjentem, a uzyskane w związku z wykonywaniem zawodu (art. 40 ust. 1 ustawy z 5 grudnia 1996 r. o zawodzie lekarza)</a:t>
            </a:r>
          </a:p>
          <a:p>
            <a:pPr>
              <a:buNone/>
            </a:pPr>
            <a:r>
              <a:rPr lang="pl-PL" b="1" dirty="0" smtClean="0"/>
              <a:t>    </a:t>
            </a:r>
          </a:p>
          <a:p>
            <a:r>
              <a:rPr lang="pl-PL" b="1" dirty="0" smtClean="0"/>
              <a:t>Tajemnica notarialna </a:t>
            </a:r>
            <a:r>
              <a:rPr lang="pl-PL" dirty="0" smtClean="0"/>
              <a:t>ujęta została w art. 18 ustawy z 14 lutego 1991 r. - Prawo o notariacie. obejmuje ona okoliczności sprawy, o których notariusz dowiedział się ze względu na wykonywane czynności notarialne, poza informacjami udostępnianymi na podstawie przepisów o przeciwdziałaniu wprowadzaniu do obrotu finansowego wartości pochodzących z nielegalnych lub nieudokumentowanych źródeł</a:t>
            </a:r>
          </a:p>
          <a:p>
            <a:pPr>
              <a:buNone/>
            </a:pPr>
            <a:endParaRPr lang="pl-PL" dirty="0" smtClean="0"/>
          </a:p>
          <a:p>
            <a:pPr>
              <a:buNone/>
            </a:pPr>
            <a:endParaRPr lang="pl-P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775920"/>
          </a:xfrm>
        </p:spPr>
        <p:txBody>
          <a:bodyPr/>
          <a:lstStyle/>
          <a:p>
            <a:pPr algn="ctr">
              <a:buNone/>
            </a:pPr>
            <a:endParaRPr lang="pl-PL" dirty="0" smtClean="0"/>
          </a:p>
          <a:p>
            <a:pPr algn="ctr">
              <a:buNone/>
            </a:pPr>
            <a:r>
              <a:rPr lang="pl-PL" dirty="0" smtClean="0"/>
              <a:t>Natomiast </a:t>
            </a:r>
            <a:r>
              <a:rPr lang="pl-PL" b="1" dirty="0" smtClean="0"/>
              <a:t>tajemnica dziennikarska </a:t>
            </a:r>
            <a:r>
              <a:rPr lang="pl-PL" dirty="0" smtClean="0"/>
              <a:t>obejmuje obowiązek zachowania w tajemnicy: </a:t>
            </a:r>
          </a:p>
          <a:p>
            <a:r>
              <a:rPr lang="pl-PL" dirty="0" smtClean="0"/>
              <a:t>a) danych umożliwiających identyfikację autora materiału prasowego, listu do redakcji lub innego materiału o podobnym charakterze, jak również osoby udzielającej informacji, gdy zastrzegła ona sobie anonimowość, oraz </a:t>
            </a:r>
          </a:p>
          <a:p>
            <a:r>
              <a:rPr lang="pl-PL" dirty="0" smtClean="0"/>
              <a:t>b) wszelkich informacji, których ujawnienie mogłoby naruszyć chronione prawem interesy osób trzecich (art. 15 ustawy - Prawo prasowe z 1984 r.</a:t>
            </a:r>
            <a:endParaRPr lang="pl-PL"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6264696"/>
          </a:xfrm>
        </p:spPr>
        <p:txBody>
          <a:bodyPr>
            <a:normAutofit/>
          </a:bodyPr>
          <a:lstStyle/>
          <a:p>
            <a:pPr algn="ctr">
              <a:buNone/>
            </a:pPr>
            <a:endParaRPr lang="pl-PL" dirty="0" smtClean="0"/>
          </a:p>
          <a:p>
            <a:pPr algn="ctr">
              <a:buNone/>
            </a:pPr>
            <a:r>
              <a:rPr lang="pl-PL" dirty="0" smtClean="0"/>
              <a:t>W przypadku pięciu tajemnic szczególnych (§ 2)</a:t>
            </a:r>
            <a:r>
              <a:rPr lang="pl-PL" b="1" dirty="0" smtClean="0"/>
              <a:t> zwolnienie </a:t>
            </a:r>
            <a:r>
              <a:rPr lang="pl-PL" dirty="0" smtClean="0"/>
              <a:t>od ich zachowania może nastąpić </a:t>
            </a:r>
            <a:r>
              <a:rPr lang="pl-PL" b="1" dirty="0" smtClean="0"/>
              <a:t> tylko decyzją sądu</a:t>
            </a:r>
            <a:r>
              <a:rPr lang="pl-PL" dirty="0" smtClean="0"/>
              <a:t>, niezależnie od stadium procesu. </a:t>
            </a:r>
          </a:p>
          <a:p>
            <a:pPr algn="ctr"/>
            <a:r>
              <a:rPr lang="pl-PL" dirty="0" smtClean="0"/>
              <a:t>W postępowaniu sądowym będzie to </a:t>
            </a:r>
            <a:r>
              <a:rPr lang="pl-PL" b="1" dirty="0" smtClean="0"/>
              <a:t>postanowienie o przesłuchaniu danej osoby w charakterze świadka</a:t>
            </a:r>
            <a:r>
              <a:rPr lang="pl-PL" dirty="0" smtClean="0"/>
              <a:t>, jako równoznaczne ze zwolnieniem jej od obowiązku zachowania tajemnicy, a</a:t>
            </a:r>
          </a:p>
          <a:p>
            <a:pPr algn="ctr"/>
            <a:r>
              <a:rPr lang="pl-PL" dirty="0" smtClean="0"/>
              <a:t>w postępowaniu przygotowawczym - </a:t>
            </a:r>
            <a:r>
              <a:rPr lang="pl-PL" b="1" dirty="0" smtClean="0"/>
              <a:t>o zezwoleniu na przesłuchanie </a:t>
            </a:r>
            <a:r>
              <a:rPr lang="pl-PL" dirty="0" smtClean="0"/>
              <a:t>(§ 2 </a:t>
            </a:r>
            <a:r>
              <a:rPr lang="pl-PL" dirty="0" err="1" smtClean="0"/>
              <a:t>zd</a:t>
            </a:r>
            <a:r>
              <a:rPr lang="pl-PL" dirty="0" smtClean="0"/>
              <a:t>. II); </a:t>
            </a:r>
          </a:p>
          <a:p>
            <a:pPr algn="ctr"/>
            <a:r>
              <a:rPr lang="pl-PL" dirty="0" smtClean="0"/>
              <a:t>trzecim możliwym postanowieniem staje się </a:t>
            </a:r>
            <a:r>
              <a:rPr lang="pl-PL" b="1" dirty="0" smtClean="0"/>
              <a:t>odmowa przesłuchania </a:t>
            </a:r>
            <a:r>
              <a:rPr lang="pl-PL" dirty="0" smtClean="0"/>
              <a:t>(na wniosek strony) lub </a:t>
            </a:r>
            <a:r>
              <a:rPr lang="pl-PL" b="1" dirty="0" smtClean="0"/>
              <a:t>odmowa zezwolenia</a:t>
            </a:r>
            <a:r>
              <a:rPr lang="pl-PL" dirty="0" smtClean="0"/>
              <a:t> na przesłuchanie (na wniosek prokuratora w postępowaniu przygotowawczym).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442120"/>
            <a:ext cx="8229600" cy="3427040"/>
          </a:xfrm>
        </p:spPr>
        <p:txBody>
          <a:bodyPr/>
          <a:lstStyle/>
          <a:p>
            <a:pPr algn="ctr">
              <a:buNone/>
            </a:pPr>
            <a:r>
              <a:rPr lang="pl-PL" dirty="0" smtClean="0"/>
              <a:t>Na postanowienia te </a:t>
            </a:r>
            <a:r>
              <a:rPr lang="pl-PL" b="1" dirty="0" smtClean="0"/>
              <a:t>przysługuje zażalenie </a:t>
            </a:r>
            <a:r>
              <a:rPr lang="pl-PL" dirty="0" smtClean="0"/>
              <a:t>(§ 2 </a:t>
            </a:r>
            <a:r>
              <a:rPr lang="pl-PL" dirty="0" err="1" smtClean="0"/>
              <a:t>zd</a:t>
            </a:r>
            <a:r>
              <a:rPr lang="pl-PL" dirty="0" smtClean="0"/>
              <a:t>. III); służy ono zarówno wnioskującemu o przesłuchanie (zezwolenie na nie), jak i mającemu być świadkiem adwokatowi, radcy prawnemu, notariuszowi, lekarzowi czy dziennikarzowi (zob. art. 459 § 3).</a:t>
            </a:r>
          </a:p>
          <a:p>
            <a:pPr algn="ctr">
              <a:buNone/>
            </a:pPr>
            <a:endParaRPr lang="pl-PL"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229600" cy="5343872"/>
          </a:xfrm>
        </p:spPr>
        <p:txBody>
          <a:bodyPr>
            <a:normAutofit lnSpcReduction="10000"/>
          </a:bodyPr>
          <a:lstStyle/>
          <a:p>
            <a:pPr algn="ctr">
              <a:buNone/>
            </a:pPr>
            <a:r>
              <a:rPr lang="pl-PL" dirty="0" smtClean="0"/>
              <a:t>W postępowaniu przygotowawczym  </a:t>
            </a:r>
            <a:r>
              <a:rPr lang="pl-PL" b="1" dirty="0" smtClean="0"/>
              <a:t>z wnioskiem </a:t>
            </a:r>
            <a:r>
              <a:rPr lang="pl-PL" dirty="0" smtClean="0"/>
              <a:t>o zwolnienie przez sąd od zachowania jednej ze wskazanych tu tajemnic może wystąpić </a:t>
            </a:r>
            <a:r>
              <a:rPr lang="pl-PL" b="1" dirty="0" smtClean="0"/>
              <a:t>jedynie prokurator</a:t>
            </a:r>
            <a:r>
              <a:rPr lang="pl-PL" dirty="0" smtClean="0"/>
              <a:t>. Nie może żądania takiego zgłosić sądowi strona. Jest to zrozumiałe, gdyż uprawnionym do zwalniania od zachowania innych tajemnic w przygotowawczym stadium procesu jest właśnie prokurator. Jego wniosek powinien wskazywać na istnienie materialnych (merytorycznych) podstaw do zwolnienia. W przedmiocie tego wniosku sąd winien rozstrzygnąć w terminie nie dłuższym niż 7 dni od jego otrzymania, z tym że jest to jednak termin instrukcyjny. Sąd rozstrzyga w kwestii wniosku na posiedzeniu bez udziału stron. </a:t>
            </a:r>
            <a:endParaRPr lang="pl-PL"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924944"/>
            <a:ext cx="8229600" cy="1143000"/>
          </a:xfrm>
        </p:spPr>
        <p:txBody>
          <a:bodyPr/>
          <a:lstStyle/>
          <a:p>
            <a:pPr algn="ctr"/>
            <a:r>
              <a:rPr lang="pl-PL" smtClean="0"/>
              <a:t>Koniec</a:t>
            </a:r>
            <a:endParaRPr lang="pl-P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35052 -0.56152 C -0.40886 -0.51897 -0.46702 -0.47618 -0.46754 -0.43247 C -0.46806 -0.38876 -0.39011 -0.2951 -0.35365 -0.29926 C -0.31719 -0.30343 -0.27882 -0.44936 -0.24914 -0.45699 C -0.21945 -0.46462 -0.16355 -0.4031 -0.17535 -0.34436 C -0.18716 -0.28562 -0.28542 -0.18617 -0.3198 -0.10454 C -0.35434 -0.0229 -0.41216 0.11771 -0.38143 0.14546 C -0.3507 0.17322 -0.1875 0.13228 -0.13525 0.06128 C -0.08299 -0.00972 -0.10157 -0.19843 -0.06754 -0.28076 C -0.03351 -0.36309 0.02204 -0.45953 0.06944 -0.43247 C 0.11666 -0.40541 0.17413 -0.21971 0.21718 -0.11887 C 0.26024 -0.01804 0.36163 0.09829 0.32795 0.17206 C 0.29409 0.24583 0.06666 0.34967 0.01406 0.32377 C -0.03872 0.29787 0.01024 0.07285 0.0125 0.01642 C 0.01458 -0.04001 0.03003 -0.0081 0.02621 -0.01434 C 0.02274 -0.02059 -0.00903 -0.01642 -0.00903 -0.02059 C -0.00903 -0.02475 0.02465 -0.04256 0.02621 -0.03909 C 0.02777 -0.03562 0.01406 -0.01781 3.88889E-6 2.88622E-6 " pathEditMode="relative" rAng="0" ptsTypes="aaaaaaaaaaaaaaaaaA">
                                      <p:cBhvr>
                                        <p:cTn id="6" dur="2000" fill="hold"/>
                                        <p:tgtEl>
                                          <p:spTgt spid="2"/>
                                        </p:tgtEl>
                                        <p:attrNameLst>
                                          <p:attrName>ppt_x</p:attrName>
                                          <p:attrName>ppt_y</p:attrName>
                                        </p:attrNameLst>
                                      </p:cBhvr>
                                      <p:rCtr x="29700" y="456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PODZIAŁ ZAKAZÓW DOWODOWYCH NIEZUPEŁNYCH:</a:t>
            </a:r>
            <a:endParaRPr lang="pl-PL" dirty="0"/>
          </a:p>
        </p:txBody>
      </p:sp>
      <p:graphicFrame>
        <p:nvGraphicFramePr>
          <p:cNvPr id="4" name="Symbol zastępczy zawartości 3"/>
          <p:cNvGraphicFramePr>
            <a:graphicFrameLocks noGrp="1"/>
          </p:cNvGraphicFramePr>
          <p:nvPr>
            <p:ph idx="1"/>
          </p:nvPr>
        </p:nvGraphicFramePr>
        <p:xfrm>
          <a:off x="457200" y="1935159"/>
          <a:ext cx="8229600" cy="3666315"/>
        </p:xfrm>
        <a:graphic>
          <a:graphicData uri="http://schemas.openxmlformats.org/drawingml/2006/table">
            <a:tbl>
              <a:tblPr firstRow="1" bandRow="1">
                <a:tableStyleId>{5C22544A-7EE6-4342-B048-85BDC9FD1C3A}</a:tableStyleId>
              </a:tblPr>
              <a:tblGrid>
                <a:gridCol w="4114800"/>
                <a:gridCol w="4114800"/>
              </a:tblGrid>
              <a:tr h="1205809">
                <a:tc>
                  <a:txBody>
                    <a:bodyPr/>
                    <a:lstStyle/>
                    <a:p>
                      <a:pPr algn="ctr"/>
                      <a:r>
                        <a:rPr lang="pl-PL" sz="4000" dirty="0" smtClean="0"/>
                        <a:t>BEZWZGLĘDNE</a:t>
                      </a:r>
                      <a:endParaRPr lang="pl-PL" sz="4000" dirty="0"/>
                    </a:p>
                  </a:txBody>
                  <a:tcPr/>
                </a:tc>
                <a:tc>
                  <a:txBody>
                    <a:bodyPr/>
                    <a:lstStyle/>
                    <a:p>
                      <a:pPr algn="ctr"/>
                      <a:r>
                        <a:rPr lang="pl-PL" sz="4000" dirty="0" smtClean="0"/>
                        <a:t>WZGLĘDNE</a:t>
                      </a:r>
                      <a:endParaRPr lang="pl-PL" sz="4000" dirty="0"/>
                    </a:p>
                  </a:txBody>
                  <a:tcPr/>
                </a:tc>
              </a:tr>
              <a:tr h="2460506">
                <a:tc>
                  <a:txBody>
                    <a:bodyPr/>
                    <a:lstStyle/>
                    <a:p>
                      <a:pPr algn="ctr"/>
                      <a:r>
                        <a:rPr lang="pl-PL" dirty="0" smtClean="0"/>
                        <a:t>POD ŻADNYM WARUNKIEM NIE MOGĄ</a:t>
                      </a:r>
                      <a:r>
                        <a:rPr lang="pl-PL" baseline="0" dirty="0" smtClean="0"/>
                        <a:t> BYĆ UCHYLONE</a:t>
                      </a:r>
                      <a:endParaRPr lang="pl-PL" dirty="0"/>
                    </a:p>
                  </a:txBody>
                  <a:tcPr/>
                </a:tc>
                <a:tc>
                  <a:txBody>
                    <a:bodyPr/>
                    <a:lstStyle/>
                    <a:p>
                      <a:pPr algn="ctr"/>
                      <a:r>
                        <a:rPr lang="pl-PL" dirty="0" smtClean="0"/>
                        <a:t>PRZY ZAISTNIENIU PEWNYCH OKOLICZNOŚCI MOGĄ ZOSTAĆ USUNIĘTE</a:t>
                      </a:r>
                      <a:endParaRPr lang="pl-PL"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60648"/>
            <a:ext cx="8229600" cy="938368"/>
          </a:xfrm>
        </p:spPr>
        <p:txBody>
          <a:bodyPr/>
          <a:lstStyle/>
          <a:p>
            <a:pPr algn="ctr"/>
            <a:r>
              <a:rPr lang="pl-PL" dirty="0" smtClean="0"/>
              <a:t>WZGLĘDNE:</a:t>
            </a:r>
            <a:endParaRPr lang="pl-PL" dirty="0"/>
          </a:p>
        </p:txBody>
      </p:sp>
      <p:sp>
        <p:nvSpPr>
          <p:cNvPr id="3" name="Symbol zastępczy zawartości 2"/>
          <p:cNvSpPr>
            <a:spLocks noGrp="1"/>
          </p:cNvSpPr>
          <p:nvPr>
            <p:ph idx="1"/>
          </p:nvPr>
        </p:nvSpPr>
        <p:spPr>
          <a:xfrm>
            <a:off x="539552" y="1196752"/>
            <a:ext cx="8229600" cy="5832648"/>
          </a:xfrm>
        </p:spPr>
        <p:txBody>
          <a:bodyPr>
            <a:normAutofit fontScale="92500" lnSpcReduction="20000"/>
          </a:bodyPr>
          <a:lstStyle/>
          <a:p>
            <a:r>
              <a:rPr lang="pl-PL" dirty="0" smtClean="0">
                <a:latin typeface="+mj-lt"/>
              </a:rPr>
              <a:t>Zakaz przesłuchiwania osób korzystających z immunitetu dyplomatycznego lub objętych immunitetem konsularnym (art. 581 KPK)</a:t>
            </a:r>
          </a:p>
          <a:p>
            <a:r>
              <a:rPr lang="pl-PL" dirty="0" smtClean="0">
                <a:latin typeface="+mj-lt"/>
              </a:rPr>
              <a:t>Zakaz przesłuchiwania w charakterze świadka osoby, która SKORZYSTAŁA Z PRAWA ODMOWY ZEZNAŃ (art. 182 i 416 § 3 KPK)</a:t>
            </a:r>
          </a:p>
          <a:p>
            <a:r>
              <a:rPr lang="pl-PL" dirty="0" smtClean="0">
                <a:latin typeface="+mj-lt"/>
              </a:rPr>
              <a:t>Zakaz przesłuchiwania w charakterze świadka osoby, która uzyskała ZWOLNIENIE od obowiązku złożenia zeznań (art. 185 KPK)</a:t>
            </a:r>
          </a:p>
          <a:p>
            <a:r>
              <a:rPr lang="pl-PL" dirty="0" smtClean="0">
                <a:latin typeface="+mj-lt"/>
              </a:rPr>
              <a:t>Zakaz poddania świadka oględzinom ciała, badaniu lekarskiemu lub psychologicznemu, jeśli nie wyraził na to zgody </a:t>
            </a:r>
          </a:p>
          <a:p>
            <a:r>
              <a:rPr lang="pl-PL" dirty="0" smtClean="0">
                <a:latin typeface="+mj-lt"/>
              </a:rPr>
              <a:t> Zakaz przesłuchiwania osób zobowiązanych do zachowania tajemnicy państwowej (art. 179KPK)</a:t>
            </a:r>
          </a:p>
          <a:p>
            <a:r>
              <a:rPr lang="pl-PL" dirty="0" smtClean="0">
                <a:latin typeface="+mj-lt"/>
              </a:rPr>
              <a:t>zakaz przesłuchiwania osób obowiązanych do zachowania tajemnicy służbowej lub tajemnicy związanej z wykonywaniem zawodu bądź funkcji (art. 180 KPK)</a:t>
            </a:r>
            <a:r>
              <a:rPr lang="pl-PL" dirty="0" smtClean="0"/>
              <a:t/>
            </a:r>
            <a:br>
              <a:rPr lang="pl-PL" dirty="0" smtClean="0"/>
            </a:br>
            <a:endParaRPr lang="pl-PL" dirty="0" smtClean="0">
              <a:latin typeface="+mj-lt"/>
            </a:endParaRPr>
          </a:p>
          <a:p>
            <a:endParaRPr lang="pl-PL"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988840"/>
            <a:ext cx="8229600" cy="1143000"/>
          </a:xfrm>
        </p:spPr>
        <p:txBody>
          <a:bodyPr>
            <a:noAutofit/>
          </a:bodyPr>
          <a:lstStyle/>
          <a:p>
            <a:pPr algn="ctr"/>
            <a:r>
              <a:rPr lang="pl-PL" sz="3200" dirty="0" smtClean="0"/>
              <a:t>Zakaz przesłuchiwania osób korzystających z immunitetu dyplomatycznego lub objętych immunitetem konsularnym </a:t>
            </a:r>
            <a:br>
              <a:rPr lang="pl-PL" sz="3200" dirty="0" smtClean="0"/>
            </a:br>
            <a:r>
              <a:rPr lang="pl-PL" sz="3200" dirty="0" smtClean="0"/>
              <a:t>ART. 581 KPK</a:t>
            </a:r>
            <a:br>
              <a:rPr lang="pl-PL" sz="3200" dirty="0" smtClean="0"/>
            </a:br>
            <a:endParaRPr lang="pl-PL" sz="3200" dirty="0"/>
          </a:p>
        </p:txBody>
      </p:sp>
      <p:sp>
        <p:nvSpPr>
          <p:cNvPr id="3" name="Symbol zastępczy zawartości 2"/>
          <p:cNvSpPr>
            <a:spLocks noGrp="1"/>
          </p:cNvSpPr>
          <p:nvPr>
            <p:ph idx="1"/>
          </p:nvPr>
        </p:nvSpPr>
        <p:spPr>
          <a:xfrm>
            <a:off x="467544" y="2780928"/>
            <a:ext cx="8229600" cy="4077072"/>
          </a:xfrm>
        </p:spPr>
        <p:txBody>
          <a:bodyPr>
            <a:normAutofit fontScale="92500"/>
          </a:bodyPr>
          <a:lstStyle/>
          <a:p>
            <a:pPr algn="ctr">
              <a:buNone/>
            </a:pPr>
            <a:r>
              <a:rPr lang="pl-PL" b="1" dirty="0" smtClean="0">
                <a:latin typeface="+mj-lt"/>
              </a:rPr>
              <a:t> § 1.</a:t>
            </a:r>
            <a:r>
              <a:rPr lang="pl-PL" dirty="0" smtClean="0">
                <a:latin typeface="+mj-lt"/>
              </a:rPr>
              <a:t> Osoby wymienione w art. 578 nie są obowiązane do składania zeznań w charakterze świadka lub do występowania w charakterze biegłego lub tłumacza; można jednak zwrócić się o wyrażenie przez te osoby zgody na złożenie zeznań albo na wystąpienie w charakterze biegłego lub tłumacza.</a:t>
            </a:r>
          </a:p>
          <a:p>
            <a:pPr algn="ctr">
              <a:buNone/>
            </a:pPr>
            <a:r>
              <a:rPr lang="pl-PL" b="1" dirty="0" smtClean="0">
                <a:latin typeface="+mj-lt"/>
              </a:rPr>
              <a:t>§ 2.</a:t>
            </a:r>
            <a:r>
              <a:rPr lang="pl-PL" dirty="0" smtClean="0">
                <a:latin typeface="+mj-lt"/>
              </a:rPr>
              <a:t> W razie wyrażenia zgody, o której mowa w § 1, wezwania doręczone tym osobom nie mogą zawierać zagrożenia stosowaniem środków przymusu, a w razie niestawiennictwa na wezwanie lub odmowy złożenia zeznań nie można wobec nich stosować tych środków.</a:t>
            </a:r>
            <a:endParaRPr lang="pl-PL"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332656"/>
            <a:ext cx="8229600" cy="6237312"/>
          </a:xfrm>
        </p:spPr>
        <p:txBody>
          <a:bodyPr>
            <a:normAutofit fontScale="92500" lnSpcReduction="10000"/>
          </a:bodyPr>
          <a:lstStyle/>
          <a:p>
            <a:pPr>
              <a:buNone/>
            </a:pPr>
            <a:r>
              <a:rPr lang="pl-PL" b="1" dirty="0" smtClean="0">
                <a:latin typeface="+mj-lt"/>
              </a:rPr>
              <a:t>                     </a:t>
            </a:r>
          </a:p>
          <a:p>
            <a:pPr algn="ctr">
              <a:buNone/>
            </a:pPr>
            <a:r>
              <a:rPr lang="pl-PL" b="1" dirty="0" smtClean="0">
                <a:latin typeface="+mj-lt"/>
              </a:rPr>
              <a:t>Art. 578. (Immunitet dyplomatyczny – pełny)</a:t>
            </a:r>
          </a:p>
          <a:p>
            <a:pPr>
              <a:buNone/>
            </a:pPr>
            <a:r>
              <a:rPr lang="pl-PL" b="1" dirty="0" smtClean="0">
                <a:latin typeface="+mj-lt"/>
              </a:rPr>
              <a:t>       </a:t>
            </a:r>
          </a:p>
          <a:p>
            <a:pPr algn="ctr">
              <a:buNone/>
            </a:pPr>
            <a:r>
              <a:rPr lang="pl-PL" b="1" dirty="0" smtClean="0">
                <a:latin typeface="+mj-lt"/>
              </a:rPr>
              <a:t>Nie podlegają orzecznictwu polskich sądów karnych:</a:t>
            </a:r>
          </a:p>
          <a:p>
            <a:r>
              <a:rPr lang="pl-PL" b="1" dirty="0" smtClean="0">
                <a:latin typeface="+mj-lt"/>
              </a:rPr>
              <a:t>1) uwierzytelnieni w Rzeczypospolitej Polskiej szefowie przedstawicielstw dyplomatycznych państw obcych,</a:t>
            </a:r>
          </a:p>
          <a:p>
            <a:r>
              <a:rPr lang="pl-PL" b="1" dirty="0" smtClean="0">
                <a:latin typeface="+mj-lt"/>
              </a:rPr>
              <a:t>2) osoby należące do personelu dyplomatycznego tych przedstawicielstw,</a:t>
            </a:r>
          </a:p>
          <a:p>
            <a:r>
              <a:rPr lang="pl-PL" b="1" dirty="0" smtClean="0">
                <a:latin typeface="+mj-lt"/>
              </a:rPr>
              <a:t>3) osoby należące do personelu administracyjnego i technicznego tych</a:t>
            </a:r>
          </a:p>
          <a:p>
            <a:r>
              <a:rPr lang="pl-PL" b="1" dirty="0" smtClean="0">
                <a:latin typeface="+mj-lt"/>
              </a:rPr>
              <a:t>przedstawicielstw,</a:t>
            </a:r>
          </a:p>
          <a:p>
            <a:r>
              <a:rPr lang="pl-PL" b="1" dirty="0" smtClean="0">
                <a:latin typeface="+mj-lt"/>
              </a:rPr>
              <a:t>4) członkowie rodzin osób wymienionych w </a:t>
            </a:r>
            <a:r>
              <a:rPr lang="pl-PL" b="1" dirty="0" err="1" smtClean="0">
                <a:latin typeface="+mj-lt"/>
              </a:rPr>
              <a:t>pkt</a:t>
            </a:r>
            <a:r>
              <a:rPr lang="pl-PL" b="1" dirty="0" smtClean="0">
                <a:latin typeface="+mj-lt"/>
              </a:rPr>
              <a:t> 1–3, jeżeli pozostają z nimi we wspólnocie domowej,</a:t>
            </a:r>
          </a:p>
          <a:p>
            <a:r>
              <a:rPr lang="pl-PL" b="1" dirty="0" smtClean="0">
                <a:latin typeface="+mj-lt"/>
              </a:rPr>
              <a:t>5) inne osoby korzystające z immunitetów dyplomatycznych na podstawie ustaw, umów lub powszechnie uznanych zwyczajów międzynarodowych.</a:t>
            </a:r>
            <a:endParaRPr lang="pl-PL"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251520" y="692696"/>
            <a:ext cx="8604448" cy="6001643"/>
          </a:xfrm>
          <a:prstGeom prst="rect">
            <a:avLst/>
          </a:prstGeom>
        </p:spPr>
        <p:txBody>
          <a:bodyPr wrap="square">
            <a:spAutoFit/>
          </a:bodyPr>
          <a:lstStyle/>
          <a:p>
            <a:r>
              <a:rPr lang="pl-PL" sz="2400" dirty="0" smtClean="0">
                <a:latin typeface="+mj-lt"/>
              </a:rPr>
              <a:t>Przepis art. 578 k.p.k. określa kategorie osób korzystających</a:t>
            </a:r>
          </a:p>
          <a:p>
            <a:r>
              <a:rPr lang="pl-PL" sz="2400" dirty="0" smtClean="0">
                <a:latin typeface="+mj-lt"/>
              </a:rPr>
              <a:t>z immunitetu dyplomatycznego. Immunitet dyplomatyczny ma charakter </a:t>
            </a:r>
            <a:r>
              <a:rPr lang="pl-PL" sz="2400" b="1" dirty="0" smtClean="0">
                <a:latin typeface="+mj-lt"/>
              </a:rPr>
              <a:t>formalny, ponieważ nie powoduje uchylenia przestępności czynu, </a:t>
            </a:r>
            <a:r>
              <a:rPr lang="pl-PL" sz="2400" dirty="0" smtClean="0">
                <a:latin typeface="+mj-lt"/>
              </a:rPr>
              <a:t>a jedynie wyłącza jurysdykcję sądów polskich. Zasadniczo immunitet dyplomatyczny ma charakter </a:t>
            </a:r>
            <a:r>
              <a:rPr lang="pl-PL" sz="2400" b="1" dirty="0" smtClean="0">
                <a:latin typeface="+mj-lt"/>
              </a:rPr>
              <a:t>pełnego i chroni objęte nim osoby </a:t>
            </a:r>
            <a:r>
              <a:rPr lang="pl-PL" sz="2400" dirty="0" smtClean="0">
                <a:latin typeface="+mj-lt"/>
              </a:rPr>
              <a:t>niezależnie od rodzaju popełnionych czynów. Niektóre umowy międzynarodowe w sposób odmienny określają zakres immunitetu, dla tego też należy przyjąć, że osobom wymienionym w komentowanym przepisie przysługuje immunitet w zakresie określonym przez stosowne przepisy prawa międzynarodowego lub przez powszechnie uznane</a:t>
            </a:r>
          </a:p>
          <a:p>
            <a:r>
              <a:rPr lang="pl-PL" sz="2400" dirty="0" smtClean="0">
                <a:latin typeface="+mj-lt"/>
              </a:rPr>
              <a:t>zwyczaje międzynarodowe, jeśli zawężają one zakres pełnej ochrony.</a:t>
            </a:r>
          </a:p>
          <a:p>
            <a:r>
              <a:rPr lang="pl-PL" sz="2400" dirty="0" smtClean="0">
                <a:latin typeface="+mj-lt"/>
              </a:rPr>
              <a:t>Immunitet dyplomatyczny obejmuje czyny popełnione w trakcie</a:t>
            </a:r>
          </a:p>
          <a:p>
            <a:r>
              <a:rPr lang="pl-PL" sz="2400" dirty="0" smtClean="0">
                <a:latin typeface="+mj-lt"/>
              </a:rPr>
              <a:t>wykonywania czynności urzędowych oraz w trakcie życia prywatnego.</a:t>
            </a:r>
            <a:endParaRPr lang="pl-PL" sz="2400"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467544" y="908720"/>
            <a:ext cx="8352928" cy="1384995"/>
          </a:xfrm>
          <a:prstGeom prst="rect">
            <a:avLst/>
          </a:prstGeom>
        </p:spPr>
        <p:txBody>
          <a:bodyPr wrap="square">
            <a:spAutoFit/>
          </a:bodyPr>
          <a:lstStyle/>
          <a:p>
            <a:pPr algn="ctr"/>
            <a:r>
              <a:rPr lang="pl-PL" sz="2800" b="1" i="1" dirty="0" smtClean="0">
                <a:latin typeface="+mj-lt"/>
              </a:rPr>
              <a:t>„można jednak zwrócić się o wyrażenie przez te osoby zgody na złożenie zeznań albo na wystąpienie w charakterze biegłego lub tłumacza”</a:t>
            </a:r>
            <a:endParaRPr lang="pl-PL" sz="2800" b="1" i="1" dirty="0">
              <a:latin typeface="+mj-lt"/>
            </a:endParaRPr>
          </a:p>
        </p:txBody>
      </p:sp>
      <p:sp>
        <p:nvSpPr>
          <p:cNvPr id="5" name="Prostokąt 4"/>
          <p:cNvSpPr/>
          <p:nvPr/>
        </p:nvSpPr>
        <p:spPr>
          <a:xfrm>
            <a:off x="755576" y="3105835"/>
            <a:ext cx="7488832" cy="2246769"/>
          </a:xfrm>
          <a:prstGeom prst="rect">
            <a:avLst/>
          </a:prstGeom>
        </p:spPr>
        <p:txBody>
          <a:bodyPr wrap="square">
            <a:spAutoFit/>
          </a:bodyPr>
          <a:lstStyle/>
          <a:p>
            <a:pPr algn="ctr"/>
            <a:r>
              <a:rPr lang="pl-PL" sz="2800" dirty="0" smtClean="0">
                <a:latin typeface="+mj-lt"/>
              </a:rPr>
              <a:t>Względny charakter art. 581 KPK nadaje właśnie ta jego część. Poprzez możliwość udzielenia zgody na przesłuchanie dyplomaty uzyskujemy warunek, który będzie podstawą do wzruszenia tego zakazu dowodowego. </a:t>
            </a:r>
            <a:endParaRPr lang="pl-PL" sz="2800"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1638</TotalTime>
  <Words>1717</Words>
  <Application>Microsoft Office PowerPoint</Application>
  <PresentationFormat>On-screen Show (4:3)</PresentationFormat>
  <Paragraphs>163</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Calibri</vt:lpstr>
      <vt:lpstr>Constantia</vt:lpstr>
      <vt:lpstr>Wingdings 2</vt:lpstr>
      <vt:lpstr>Przepływ</vt:lpstr>
      <vt:lpstr>Zakazy dowodowe niezupełne względne</vt:lpstr>
      <vt:lpstr> NIE DOTYCZĄ FAKTÓW OBIEKTYWNEJ RZECZYWISTOŚCI, ALE DOWODÓW W ROZUMIENIU:</vt:lpstr>
      <vt:lpstr>NIE WYŁĄCZANIJĄ MOŻLIWOŚĆI USTALENIA FAKTU</vt:lpstr>
      <vt:lpstr>PODZIAŁ ZAKAZÓW DOWODOWYCH NIEZUPEŁNYCH:</vt:lpstr>
      <vt:lpstr>WZGLĘDNE:</vt:lpstr>
      <vt:lpstr>Zakaz przesłuchiwania osób korzystających z immunitetu dyplomatycznego lub objętych immunitetem konsularnym  ART. 581 KPK </vt:lpstr>
      <vt:lpstr>PowerPoint Presentation</vt:lpstr>
      <vt:lpstr>PowerPoint Presentation</vt:lpstr>
      <vt:lpstr>PowerPoint Presentation</vt:lpstr>
      <vt:lpstr>Zakaz przesłuchiwania w charakterze świadka osoby, która SKORZYSTAŁA Z PRAWA ODMOWY ZEZNAŃ ART. 182 i 416 § 3 KPK</vt:lpstr>
      <vt:lpstr>STOSUNEK NAJBLIŻSZOŚĆI OPIERA SIĘ NA:</vt:lpstr>
      <vt:lpstr>PowerPoint Presentation</vt:lpstr>
      <vt:lpstr>PowerPoint Presentation</vt:lpstr>
      <vt:lpstr>PowerPoint Presentation</vt:lpstr>
      <vt:lpstr>REGULACJA ART. 186 § 1  ( + ART. 185)</vt:lpstr>
      <vt:lpstr>OŚWIADCZENIE</vt:lpstr>
      <vt:lpstr>SKORZYSTANIE Z PRAWA ODMOWY ZEZNAŃ - SKUTKI</vt:lpstr>
      <vt:lpstr>Zakaz przesłuchiwania w charakterze świadka osoby, która uzyskała ZWOLNIENIE od obowiązku złożenia zeznań  (art. 185 KPK) </vt:lpstr>
      <vt:lpstr>PowerPoint Presentation</vt:lpstr>
      <vt:lpstr>Zakaz poddania świadka oględzinom ciała, badaniu lekarskiemu lub psychologicznemu, jeśli nie wyraził na to zgody  </vt:lpstr>
      <vt:lpstr>Zakaz przesłuchiwania osób zobowiązanych do zachowania tajemnicy państwowej (art. 179KPK)</vt:lpstr>
      <vt:lpstr>PowerPoint Presentation</vt:lpstr>
      <vt:lpstr>PowerPoint Presentation</vt:lpstr>
      <vt:lpstr>PowerPoint Presentation</vt:lpstr>
      <vt:lpstr>PowerPoint Presentation</vt:lpstr>
      <vt:lpstr>PowerPoint Presentation</vt:lpstr>
      <vt:lpstr>PowerPoint Presentation</vt:lpstr>
      <vt:lpstr>Zakaz przesłuchiwania osób obowiązanych do zachowania tajemnicy służbowej lub tajemnicy związanej z wykonywaniem zawodu bądź funkcji (art. 180 KPK)</vt:lpstr>
      <vt:lpstr>PowerPoint Presentation</vt:lpstr>
      <vt:lpstr>PowerPoint Presentation</vt:lpstr>
      <vt:lpstr>PowerPoint Presentation</vt:lpstr>
      <vt:lpstr>Szczególną regulację zawarto w § 2</vt:lpstr>
      <vt:lpstr>PowerPoint Presentation</vt:lpstr>
      <vt:lpstr>PowerPoint Presentation</vt:lpstr>
      <vt:lpstr>PowerPoint Presentation</vt:lpstr>
      <vt:lpstr>PowerPoint Presentation</vt:lpstr>
      <vt:lpstr>PowerPoint Presentation</vt:lpstr>
      <vt:lpstr>Koniec</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User</dc:creator>
  <cp:lastModifiedBy>Ania</cp:lastModifiedBy>
  <cp:revision>81</cp:revision>
  <dcterms:created xsi:type="dcterms:W3CDTF">2014-12-12T14:23:51Z</dcterms:created>
  <dcterms:modified xsi:type="dcterms:W3CDTF">2015-03-06T16:43:11Z</dcterms:modified>
</cp:coreProperties>
</file>