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FFDB2B-AB02-4A27-BBC6-99534DE5F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503" y="2217242"/>
            <a:ext cx="11116994" cy="1504441"/>
          </a:xfrm>
        </p:spPr>
        <p:txBody>
          <a:bodyPr>
            <a:normAutofit/>
          </a:bodyPr>
          <a:lstStyle/>
          <a:p>
            <a:r>
              <a:rPr lang="pl-PL" dirty="0"/>
              <a:t>Zasady i Dyrektywy wymiaru kary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E81D86-1DC5-40A1-86DF-4A71D71A5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dr Alicja Limburska</a:t>
            </a:r>
          </a:p>
        </p:txBody>
      </p:sp>
    </p:spTree>
    <p:extLst>
      <p:ext uri="{BB962C8B-B14F-4D97-AF65-F5344CB8AC3E}">
        <p14:creationId xmlns:p14="http://schemas.microsoft.com/office/powerpoint/2010/main" val="314719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97BE1-3775-4B58-B42E-4851C044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675" y="556729"/>
            <a:ext cx="8530649" cy="1018853"/>
          </a:xfrm>
        </p:spPr>
        <p:txBody>
          <a:bodyPr>
            <a:normAutofit fontScale="90000"/>
          </a:bodyPr>
          <a:lstStyle/>
          <a:p>
            <a:r>
              <a:rPr lang="pl-PL" dirty="0"/>
              <a:t>Okoliczności wpływające na wymiar kary – art. 53 § 2 k.k.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D59C022-BE20-4BF2-A432-F3633FF3BF88}"/>
              </a:ext>
            </a:extLst>
          </p:cNvPr>
          <p:cNvSpPr/>
          <p:nvPr/>
        </p:nvSpPr>
        <p:spPr>
          <a:xfrm>
            <a:off x="839371" y="2025819"/>
            <a:ext cx="10513256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/>
              <a:t>Wymierzając karę, sąd uwzględnia w szczególności: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motywację i sposób zachowania się sprawcy,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popełnienie przestępstwa wspólnie z nieletnim,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rodzaj i stopień naruszenia ciążących na sprawcy obowiązków,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rodzaj i rozmiar ujemnych następstw przestępstwa,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właściwości i warunki osobiste sprawcy,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sposób życia przed popełnieniem przestępstwa i zachowanie się po jego popełnieniu (np. staranie o naprawienie szkody lub zadośćuczynienie)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zachowanie się pokrzywdzonego.</a:t>
            </a:r>
          </a:p>
          <a:p>
            <a:pPr marL="342900" indent="-342900" algn="just">
              <a:spcAft>
                <a:spcPts val="200"/>
              </a:spcAft>
              <a:buFont typeface="Gill Sans MT" panose="020B0502020104020203" pitchFamily="34" charset="-18"/>
              <a:buChar char="–"/>
            </a:pPr>
            <a:r>
              <a:rPr lang="pl-PL" sz="2000" dirty="0"/>
              <a:t>pozytywne wyniki przeprowadzonej mediacji pomiędzy pokrzywdzonym a sprawcą albo zawartą miedzy nimi ugodę</a:t>
            </a:r>
          </a:p>
        </p:txBody>
      </p:sp>
    </p:spTree>
    <p:extLst>
      <p:ext uri="{BB962C8B-B14F-4D97-AF65-F5344CB8AC3E}">
        <p14:creationId xmlns:p14="http://schemas.microsoft.com/office/powerpoint/2010/main" val="154252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B301EB-F6CE-4436-985E-C55B3A87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506" y="336781"/>
            <a:ext cx="8600987" cy="867904"/>
          </a:xfrm>
        </p:spPr>
        <p:txBody>
          <a:bodyPr/>
          <a:lstStyle/>
          <a:p>
            <a:r>
              <a:rPr lang="pl-PL" dirty="0"/>
              <a:t>Szczególne dyrektywy wymiaru kary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DE608C7-36AC-46C3-8AA3-70E8D8B49718}"/>
              </a:ext>
            </a:extLst>
          </p:cNvPr>
          <p:cNvSpPr txBox="1"/>
          <p:nvPr/>
        </p:nvSpPr>
        <p:spPr>
          <a:xfrm>
            <a:off x="621210" y="1528465"/>
            <a:ext cx="10949578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/>
              <a:t>1) w stosunku do nieletnich i młodocianych</a:t>
            </a:r>
          </a:p>
          <a:p>
            <a:pPr marL="900113" indent="-457200" algn="just">
              <a:buFont typeface="+mj-lt"/>
              <a:buAutoNum type="alphaLcParenR"/>
            </a:pPr>
            <a:r>
              <a:rPr lang="pl-PL" sz="2000" dirty="0"/>
              <a:t>wymierzając karę nieletniemu albo młodocianemu, sąd kieruje się przede wszystkim tym, aby sprawcę </a:t>
            </a:r>
            <a:r>
              <a:rPr lang="pl-PL" sz="2000" b="1" dirty="0"/>
              <a:t>wychować</a:t>
            </a:r>
          </a:p>
          <a:p>
            <a:pPr marL="900113" indent="-457200" algn="just">
              <a:buFont typeface="+mj-lt"/>
              <a:buAutoNum type="alphaLcParenR"/>
            </a:pPr>
            <a:r>
              <a:rPr lang="pl-PL" sz="2000" dirty="0"/>
              <a:t>wobec sprawcy, który w czasie popełnienia przestępstwa nie ukończył 18 lat, </a:t>
            </a:r>
            <a:r>
              <a:rPr lang="pl-PL" sz="2000" b="1" dirty="0"/>
              <a:t>nie orzeka się </a:t>
            </a:r>
            <a:r>
              <a:rPr lang="pl-PL" sz="2000" dirty="0"/>
              <a:t>kary dożywotniego pozbawienia wolności</a:t>
            </a:r>
          </a:p>
          <a:p>
            <a:pPr algn="just"/>
            <a:endParaRPr lang="pl-PL" sz="2000" dirty="0"/>
          </a:p>
          <a:p>
            <a:pPr algn="just">
              <a:spcAft>
                <a:spcPts val="800"/>
              </a:spcAft>
            </a:pPr>
            <a:r>
              <a:rPr lang="pl-PL" sz="2000" dirty="0"/>
              <a:t>2) pozbawienie wolności jako </a:t>
            </a:r>
            <a:r>
              <a:rPr lang="pl-PL" sz="2000" i="1" dirty="0"/>
              <a:t>ultima ratio </a:t>
            </a:r>
          </a:p>
          <a:p>
            <a:pPr marL="900113" indent="-457200" algn="just">
              <a:buFont typeface="+mj-lt"/>
              <a:buAutoNum type="alphaLcParenR"/>
            </a:pPr>
            <a:r>
              <a:rPr lang="pl-PL" sz="2000" dirty="0"/>
              <a:t>jeżeli ustawa przewiduje możliwość wyboru rodzaju kary, a przestępstwo jest zagrożone karą pozbawienia wolności nieprzekraczającą 5 lat, sąd orzeka karę pozbawienia wolności </a:t>
            </a:r>
            <a:r>
              <a:rPr lang="pl-PL" sz="2000" b="1" dirty="0"/>
              <a:t>tylko wtedy, gdy inna kara lub środek karny nie może spełnić celów kary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3) dot. kary ograniczenia wolności</a:t>
            </a:r>
          </a:p>
          <a:p>
            <a:pPr marL="900113" indent="-457200" algn="just">
              <a:buFont typeface="+mj-lt"/>
              <a:buAutoNum type="alphaLcParenR"/>
            </a:pPr>
            <a:r>
              <a:rPr lang="pl-PL" sz="2000" dirty="0"/>
              <a:t>kary ograniczenia wolności w postaci obowiązku nieodpłatnej pracy </a:t>
            </a:r>
            <a:r>
              <a:rPr lang="pl-PL" sz="2000" b="1" dirty="0"/>
              <a:t>nie orzeka się</a:t>
            </a:r>
            <a:r>
              <a:rPr lang="pl-PL" sz="2000" dirty="0"/>
              <a:t>, jeżeli stan zdrowia oskarżonego lub jego właściwości i warunki osobiste uzasadniają przekonanie, że oskarżony nie wykona tego obowiązku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10937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1B09CB8-A636-480D-BDC9-D437E18DA3EE}"/>
              </a:ext>
            </a:extLst>
          </p:cNvPr>
          <p:cNvSpPr/>
          <p:nvPr/>
        </p:nvSpPr>
        <p:spPr>
          <a:xfrm>
            <a:off x="798285" y="1725247"/>
            <a:ext cx="10551886" cy="2038623"/>
          </a:xfrm>
          <a:prstGeom prst="roundRect">
            <a:avLst/>
          </a:prstGeom>
          <a:solidFill>
            <a:srgbClr val="F6A21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E0AECD7C-478C-4B4C-B31B-78C4FEDAA679}"/>
              </a:ext>
            </a:extLst>
          </p:cNvPr>
          <p:cNvSpPr/>
          <p:nvPr/>
        </p:nvSpPr>
        <p:spPr>
          <a:xfrm>
            <a:off x="885370" y="1928951"/>
            <a:ext cx="103777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Opisane ogólne i szczególne dyrektywy wymiaru kary stosuje się odpowiednio do orzekania innych środków reakcji prawnokarnej, z wyjątkiem obowiązku naprawienia wyrządzonej przestępstwem szkody lub zadośćuczynienia za doznaną krzywdę!!</a:t>
            </a:r>
          </a:p>
          <a:p>
            <a:pPr algn="just"/>
            <a:r>
              <a:rPr lang="pl-PL" sz="2000" dirty="0"/>
              <a:t>W przypadku tego jednego środka kompensacyjnego nadrzędną dyrektywą jest zadośćuczynienie pokrzywdzonemu.</a:t>
            </a:r>
          </a:p>
        </p:txBody>
      </p:sp>
    </p:spTree>
    <p:extLst>
      <p:ext uri="{BB962C8B-B14F-4D97-AF65-F5344CB8AC3E}">
        <p14:creationId xmlns:p14="http://schemas.microsoft.com/office/powerpoint/2010/main" val="32379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6CB680B-82D5-4E5C-99CB-57E64ABFC575}"/>
              </a:ext>
            </a:extLst>
          </p:cNvPr>
          <p:cNvSpPr txBox="1"/>
          <p:nvPr/>
        </p:nvSpPr>
        <p:spPr>
          <a:xfrm>
            <a:off x="698780" y="1477107"/>
            <a:ext cx="10794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Proszę o zapoznanie się z treścią art. 53 – 58 oraz 63 k.k.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Dodatkowa nieobowiązkowa literatura: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M. </a:t>
            </a:r>
            <a:r>
              <a:rPr lang="pl-PL" sz="2000" dirty="0" err="1"/>
              <a:t>Szczepaniec</a:t>
            </a:r>
            <a:r>
              <a:rPr lang="pl-PL" sz="2000" dirty="0"/>
              <a:t>, </a:t>
            </a:r>
            <a:r>
              <a:rPr lang="pl-PL" sz="2000" i="1" dirty="0"/>
              <a:t>Wybór optymalnej kary w świetle sądowych dyrektyw wymiaru kary</a:t>
            </a:r>
            <a:r>
              <a:rPr lang="pl-PL" sz="2000" dirty="0"/>
              <a:t>, „Prokuratura i Prawo” 2014, nr 3 (dostępne online)</a:t>
            </a:r>
          </a:p>
        </p:txBody>
      </p:sp>
    </p:spTree>
    <p:extLst>
      <p:ext uri="{BB962C8B-B14F-4D97-AF65-F5344CB8AC3E}">
        <p14:creationId xmlns:p14="http://schemas.microsoft.com/office/powerpoint/2010/main" val="388893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B0A641E-D145-4700-B171-2ECF4E01ABB8}"/>
              </a:ext>
            </a:extLst>
          </p:cNvPr>
          <p:cNvSpPr txBox="1"/>
          <p:nvPr/>
        </p:nvSpPr>
        <p:spPr>
          <a:xfrm>
            <a:off x="827314" y="1228397"/>
            <a:ext cx="105373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W polskim systemie prawa karnego kary i środki są względnie oznaczone w tym sensie, że ustawa wskazuje jakim rodzajem kary i w jakich granicach zagrożony jest dany typ czynu zabronionego. Sąd ma tym samym pewną swobodę w zakresie ostatecznego wyboru rodzaju i rozmiaru kary orzekanej wobec konkretnego sprawcy. 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Swoboda sędziego w tym zakresie nigdy nie jest jednak dowolnością. Ustawodawca określa bowiem zespół zasad i dyrektyw, które sąd jest obowiązany przestrzegać w toku wymierzania kary.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Zasady to normy postępowania, które mają charakter jednoznacznych reguł określających sposób </a:t>
            </a:r>
            <a:r>
              <a:rPr lang="pl-PL" sz="2000" dirty="0" err="1"/>
              <a:t>powinnego</a:t>
            </a:r>
            <a:r>
              <a:rPr lang="pl-PL" sz="2000" dirty="0"/>
              <a:t> zachowania adresatów.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Dyrektywy to normy postępowania, które nie wskazują w sposób konkretny i jednoznaczny jak ma postąpić ich adresat, lecz określają cele, które należy realizować – określają one sądowi kierunek, w jakim powinien zmierzać.</a:t>
            </a:r>
          </a:p>
        </p:txBody>
      </p:sp>
    </p:spTree>
    <p:extLst>
      <p:ext uri="{BB962C8B-B14F-4D97-AF65-F5344CB8AC3E}">
        <p14:creationId xmlns:p14="http://schemas.microsoft.com/office/powerpoint/2010/main" val="197792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4E9AAB-DA6C-4948-BCF8-34EEF01E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74407"/>
            <a:ext cx="7729728" cy="835079"/>
          </a:xfrm>
        </p:spPr>
        <p:txBody>
          <a:bodyPr/>
          <a:lstStyle/>
          <a:p>
            <a:r>
              <a:rPr lang="pl-PL" dirty="0"/>
              <a:t>Zasady wymiaru kary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B044B18-5C76-4013-ACBE-289591BB5058}"/>
              </a:ext>
            </a:extLst>
          </p:cNvPr>
          <p:cNvSpPr txBox="1"/>
          <p:nvPr/>
        </p:nvSpPr>
        <p:spPr>
          <a:xfrm>
            <a:off x="769257" y="1974051"/>
            <a:ext cx="106534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UcParenR"/>
            </a:pPr>
            <a:r>
              <a:rPr lang="pl-PL" sz="2000" dirty="0"/>
              <a:t>Zasady konstytucyjne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sz="2000" dirty="0"/>
              <a:t>zasada poszanowania godności człowieka (art. 30 Konstytucji)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sz="2000" dirty="0"/>
              <a:t>zakaz stosowania tortur i okrutnego, poniżającego traktowania (art. 40 Konstytucji)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sz="2000" dirty="0"/>
              <a:t>zasada równego traktowania przez władze publiczne (art. 32 ust. 1 Konstytucji)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l-PL" sz="2000" dirty="0"/>
              <a:t>zasada proporcjonalności ograniczenia możliwości korzystania z konstytucyjnych praw i wolności (art. 31 ust. 3 Konstytucji)</a:t>
            </a:r>
          </a:p>
          <a:p>
            <a:pPr marL="800100" lvl="1" indent="-342900" algn="just">
              <a:buFont typeface="+mj-lt"/>
              <a:buAutoNum type="alphaLcParenR"/>
            </a:pPr>
            <a:endParaRPr lang="pl-PL" sz="2000" dirty="0"/>
          </a:p>
          <a:p>
            <a:pPr marL="0" lvl="1" algn="just"/>
            <a:r>
              <a:rPr lang="pl-PL" sz="2000" dirty="0"/>
              <a:t>B)  Zasady kodeksowe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względnej swobody sądu (art. 53 k.k.)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humanitaryzmu (art. 3 k.k.)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indywidualizacji sankcji karnej (art. 55 k.k.)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zaliczania rzeczywistego pozbawienia wolności w sprawie na poczet kary (art. 63 k.k.)</a:t>
            </a:r>
          </a:p>
          <a:p>
            <a:pPr marL="812800" lvl="1" indent="-369888" algn="just">
              <a:buFont typeface="+mj-lt"/>
              <a:buAutoNum type="alphaLcParenR"/>
            </a:pPr>
            <a:r>
              <a:rPr lang="pl-PL" sz="2000" dirty="0"/>
              <a:t>zasada oznaczoności kar i środków karnych (art. 53 k.k.)</a:t>
            </a:r>
          </a:p>
          <a:p>
            <a:pPr marL="800100" lvl="1" indent="-342900" algn="just">
              <a:buAutoNum type="alphaLcParenR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8740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8B8B668-11DB-406C-A5F4-62FA1A42AA09}"/>
              </a:ext>
            </a:extLst>
          </p:cNvPr>
          <p:cNvSpPr txBox="1"/>
          <p:nvPr/>
        </p:nvSpPr>
        <p:spPr>
          <a:xfrm>
            <a:off x="630701" y="1228397"/>
            <a:ext cx="109305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l-PL" sz="2000" dirty="0"/>
              <a:t>ZASADA WZGLĘDNEJ SWOBODY SĄDU</a:t>
            </a:r>
          </a:p>
          <a:p>
            <a:pPr algn="just"/>
            <a:r>
              <a:rPr lang="pl-PL" sz="2000" dirty="0"/>
              <a:t>Art. 53 k.k. stanowi, że „</a:t>
            </a:r>
            <a:r>
              <a:rPr lang="pl-PL" sz="2000" i="1" dirty="0"/>
              <a:t>sąd wymierza karę według własnego uznania (…)</a:t>
            </a:r>
            <a:r>
              <a:rPr lang="pl-PL" sz="2000" dirty="0"/>
              <a:t>” – sąd ma zatem pewną swobodę w wyborze kary. Jest to jednak swoboda ograniczona przepisami ustawy, a także zasadami prawidłowego rozumowania, wskazaniami wiedzy i doświadczenia życiowego. Sad zawsze musi nadto uzasadnić swoją decyzję.</a:t>
            </a:r>
          </a:p>
          <a:p>
            <a:pPr algn="just"/>
            <a:endParaRPr lang="pl-PL" sz="2000" dirty="0"/>
          </a:p>
          <a:p>
            <a:pPr algn="just">
              <a:spcAft>
                <a:spcPts val="800"/>
              </a:spcAft>
            </a:pPr>
            <a:r>
              <a:rPr lang="pl-PL" sz="2000" dirty="0"/>
              <a:t>ZASADA INDYWIDUALIZACJI SANKCJI</a:t>
            </a:r>
          </a:p>
          <a:p>
            <a:pPr algn="just"/>
            <a:r>
              <a:rPr lang="pl-PL" sz="2000" dirty="0"/>
              <a:t>Okoliczności wpływające na wymiar kary uwzględnia się tylko co do osoby, której dotyczą.</a:t>
            </a:r>
          </a:p>
          <a:p>
            <a:pPr algn="just"/>
            <a:endParaRPr lang="pl-PL" sz="2000" dirty="0"/>
          </a:p>
          <a:p>
            <a:pPr algn="just">
              <a:spcAft>
                <a:spcPts val="800"/>
              </a:spcAft>
            </a:pPr>
            <a:r>
              <a:rPr lang="pl-PL" sz="2000" dirty="0"/>
              <a:t>ZASADA OZNACZONOŚCI KAR I ŚRODKÓW KARNYCH</a:t>
            </a:r>
          </a:p>
          <a:p>
            <a:pPr algn="just">
              <a:spcAft>
                <a:spcPts val="800"/>
              </a:spcAft>
            </a:pPr>
            <a:r>
              <a:rPr lang="pl-PL" sz="2000" dirty="0"/>
              <a:t>Wymierzając karę, sąd jest zobligowany do precyzyjnego określenia jej rodzaju i rozmiaru. Kara musi być powiązana z konkretnym przestępstwem. Kara co do zasady nie podlega modyfikacji po uprawomocnieniu się wyroku.</a:t>
            </a:r>
          </a:p>
        </p:txBody>
      </p:sp>
    </p:spTree>
    <p:extLst>
      <p:ext uri="{BB962C8B-B14F-4D97-AF65-F5344CB8AC3E}">
        <p14:creationId xmlns:p14="http://schemas.microsoft.com/office/powerpoint/2010/main" val="266550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F57B59C-5A68-41CF-A012-3612FC52D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767744"/>
            <a:ext cx="7729728" cy="951194"/>
          </a:xfrm>
        </p:spPr>
        <p:txBody>
          <a:bodyPr/>
          <a:lstStyle/>
          <a:p>
            <a:r>
              <a:rPr lang="pl-PL" dirty="0"/>
              <a:t>Dyrektywy wymiaru kary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AC70CC5-343E-4540-A8AD-F690884F3529}"/>
              </a:ext>
            </a:extLst>
          </p:cNvPr>
          <p:cNvSpPr txBox="1"/>
          <p:nvPr/>
        </p:nvSpPr>
        <p:spPr>
          <a:xfrm>
            <a:off x="602341" y="2179708"/>
            <a:ext cx="109873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Ustawodawca przewidział różne dyrektywy wymiaru kary, a wynik ich zastosowania może czasami być całkowicie odmienny. Ostateczny wybór rodzaju i rozmiaru kary powinien być </a:t>
            </a:r>
            <a:r>
              <a:rPr lang="pl-PL" sz="2000" b="1" dirty="0"/>
              <a:t>wypadkową</a:t>
            </a:r>
            <a:r>
              <a:rPr lang="pl-PL" sz="2000" dirty="0"/>
              <a:t> rezultatów osiągniętych przez sięgnięcie do każdej z dyrektyw. Ustawodawca nie ustanowił prymatu żadnej z dyrektyw.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Podstawową rolę w tym zakresie pełni art. 53 § 1 k.k.:</a:t>
            </a:r>
          </a:p>
          <a:p>
            <a:pPr algn="just"/>
            <a:r>
              <a:rPr lang="pl-PL" sz="2000" dirty="0"/>
              <a:t>„</a:t>
            </a:r>
            <a:r>
              <a:rPr lang="pl-PL" sz="2000" i="1" dirty="0"/>
              <a:t>Sąd wymierza karę według swojego uznania, w granicach przewidzianych przez ustawę, bacząc, by jej dolegliwość nie przekraczała stopnia winy, uwzględniając stopień społecznej szkodliwości czynu oraz biorąc pod uwagę cele zapobiegawcze i wychowawcze, które ma osiągnąć w stosunku do skazanego, a także potrzeby w zakresie kształtowania świadomości prawnej społeczeństwa</a:t>
            </a:r>
            <a:r>
              <a:rPr lang="pl-PL" sz="2000" dirty="0"/>
              <a:t>.”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Z tego przepisu zrekonstruować można dyrektywę a) stopnia winy, b) stopnia społecznej szkodliwości, c) prewencji szczególnej oraz d) prewencji ogólnej.</a:t>
            </a:r>
          </a:p>
        </p:txBody>
      </p:sp>
    </p:spTree>
    <p:extLst>
      <p:ext uri="{BB962C8B-B14F-4D97-AF65-F5344CB8AC3E}">
        <p14:creationId xmlns:p14="http://schemas.microsoft.com/office/powerpoint/2010/main" val="32020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FE35BDB-7B7B-4CBA-9186-D20D7659928C}"/>
              </a:ext>
            </a:extLst>
          </p:cNvPr>
          <p:cNvSpPr txBox="1"/>
          <p:nvPr/>
        </p:nvSpPr>
        <p:spPr>
          <a:xfrm>
            <a:off x="890954" y="766732"/>
            <a:ext cx="104100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DYREKTYWA STOPNIA WINY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„</a:t>
            </a:r>
            <a:r>
              <a:rPr lang="pl-PL" sz="2000" i="1" dirty="0"/>
              <a:t>Sąd wymierza karę (…) bacząc, by jej dolegliwość nie przekraczała stopnia winy”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Dyrektywa ta ma przede wszystkim </a:t>
            </a:r>
            <a:r>
              <a:rPr lang="pl-PL" sz="2000" b="1" dirty="0"/>
              <a:t>charakter limitujący</a:t>
            </a:r>
            <a:r>
              <a:rPr lang="pl-PL" sz="2000" dirty="0"/>
              <a:t>. Określa górną granicę kary w konkretnym przypadku – kara nie może przekroczyć stopnia winy sprawcy . Czasami w literaturze wskazuje się jednak, że sąd powinien każdorazowo dbać o to, by kara nie tylko nie przekraczała stopnia winy, ale również była do tego stopnia współmierna (a zatem adekwatna, proporcjonalna). 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Kryteria określania stopnia winy:</a:t>
            </a:r>
          </a:p>
          <a:p>
            <a:pPr marL="342900" indent="-342900" algn="just">
              <a:buFontTx/>
              <a:buChar char="-"/>
            </a:pPr>
            <a:r>
              <a:rPr lang="pl-PL" sz="2000" dirty="0"/>
              <a:t>na zmniejszony stopień winy wpływają wszystkie czynniki, które wskazują, że w czasie czynu wolność sprawcy w zakresie podejmowania decyzji i jej wykonania była ograniczona</a:t>
            </a:r>
          </a:p>
          <a:p>
            <a:pPr marL="342900" indent="-342900" algn="just">
              <a:buFontTx/>
              <a:buChar char="-"/>
            </a:pPr>
            <a:r>
              <a:rPr lang="pl-PL" sz="2000" dirty="0"/>
              <a:t>np. ograniczona poczytalność, zaskoczenie, nadmierna ilość bodźców, nagły impuls, silne wzburzenie uzasadnione okolicznościami</a:t>
            </a:r>
          </a:p>
          <a:p>
            <a:pPr marL="342900" indent="-342900" algn="just">
              <a:buFontTx/>
              <a:buChar char="-"/>
            </a:pPr>
            <a:r>
              <a:rPr lang="pl-PL" sz="2000" dirty="0"/>
              <a:t>winy nie umniejszają czynniki, które wynikały z wcześniejszych działań/zaniechań sprawcy (np. upojenie alkoholowe)</a:t>
            </a: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9214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D104E3C-8209-4A5E-B0CD-AB8B43BEEC93}"/>
              </a:ext>
            </a:extLst>
          </p:cNvPr>
          <p:cNvSpPr txBox="1"/>
          <p:nvPr/>
        </p:nvSpPr>
        <p:spPr>
          <a:xfrm>
            <a:off x="792480" y="1536174"/>
            <a:ext cx="10607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DYREKTYWA SPOŁECZNEJ SZKODLIWOŚCI CZYNU</a:t>
            </a:r>
          </a:p>
          <a:p>
            <a:endParaRPr lang="pl-PL" sz="2000" dirty="0"/>
          </a:p>
          <a:p>
            <a:r>
              <a:rPr lang="pl-PL" sz="2000" i="1" dirty="0"/>
              <a:t>„Sąd wymierza karę (…) uwzględniając stopień społecznej szkodliwości czynu”</a:t>
            </a:r>
          </a:p>
          <a:p>
            <a:endParaRPr lang="pl-PL" sz="2000" i="1" dirty="0"/>
          </a:p>
          <a:p>
            <a:pPr algn="just"/>
            <a:r>
              <a:rPr lang="pl-PL" sz="2000" dirty="0"/>
              <a:t>Kara wymierzona przez sąd nie obliguje sądu do wymierzania kary w wysokości odpowiadającej ściśle stopniowi społecznej szkodliwości czynu – sąd ma jedynie uwzględnić ten stopnień, wziąć go pod uwagę. Ma to w szczególności przeciwdziałać wymierzaniu kary rażąco łagodnych.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Przy ocenie stopnia społecznej szkodliwości czynu sąd bierze pod uwagę rodzaj i charakter naruszonego dobra, rozmiary wyrządzonej lub grożącej szkody, sposób i okoliczności popełnienia czynu, wagę naruszonych przez sprawcę obowiązków, jak również postać zamiaru, motywację sprawcy, rodzaj naruszonych reguł ostrożności i stopień ich naruszenia (art. 115 § 2 k.k.).</a:t>
            </a:r>
          </a:p>
        </p:txBody>
      </p:sp>
    </p:spTree>
    <p:extLst>
      <p:ext uri="{BB962C8B-B14F-4D97-AF65-F5344CB8AC3E}">
        <p14:creationId xmlns:p14="http://schemas.microsoft.com/office/powerpoint/2010/main" val="424300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877DF17-81B8-4D8B-8AF2-9BDB5702D213}"/>
              </a:ext>
            </a:extLst>
          </p:cNvPr>
          <p:cNvSpPr txBox="1"/>
          <p:nvPr/>
        </p:nvSpPr>
        <p:spPr>
          <a:xfrm>
            <a:off x="809411" y="1843950"/>
            <a:ext cx="105731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DYREKTYWA PREWENCJI INDYWIDUALNEJ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i="1" dirty="0"/>
              <a:t>„Sąd wymierza karę (…) biorąc pod uwagę cele zapobiegawcze i wychowawcze, które ma osiągnąć w stosunku do skazanego”</a:t>
            </a:r>
          </a:p>
          <a:p>
            <a:pPr algn="just"/>
            <a:endParaRPr lang="pl-PL" sz="2000" i="1" dirty="0"/>
          </a:p>
          <a:p>
            <a:pPr algn="just"/>
            <a:r>
              <a:rPr lang="pl-PL" sz="2000" dirty="0"/>
              <a:t>Kara ma być ukierunkowana na zapobieżenie popełnieniu kolejnego przestępstwa przez sprawcę. Kara unaocznia w sposób symboliczny rozmiar wyrządzonej krzywdy oraz stanowi bezpośrednią ingerencję w sferę praw i wolności sprawcy. Kara ma prowadzić do ukształtowania dojrzałej osobowości, tak by sprawca po odbyciu kary mógł normalnie funkcjonować w społeczeństwie (cele wychowawcze kary).</a:t>
            </a:r>
          </a:p>
        </p:txBody>
      </p:sp>
    </p:spTree>
    <p:extLst>
      <p:ext uri="{BB962C8B-B14F-4D97-AF65-F5344CB8AC3E}">
        <p14:creationId xmlns:p14="http://schemas.microsoft.com/office/powerpoint/2010/main" val="255548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DA78192-0B98-4A04-828E-7FC1AC623E56}"/>
              </a:ext>
            </a:extLst>
          </p:cNvPr>
          <p:cNvSpPr txBox="1"/>
          <p:nvPr/>
        </p:nvSpPr>
        <p:spPr>
          <a:xfrm>
            <a:off x="975360" y="1690062"/>
            <a:ext cx="102412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DYREKTYWA PREWENCJI GENERALNEJ</a:t>
            </a:r>
          </a:p>
          <a:p>
            <a:endParaRPr lang="pl-PL" sz="2000" dirty="0"/>
          </a:p>
          <a:p>
            <a:pPr algn="just"/>
            <a:r>
              <a:rPr lang="pl-PL" sz="2000" i="1" dirty="0"/>
              <a:t>„Sąd wymierza karę (…) biorąc pod uwagę (…) potrzeby w zakresie kształtowania świadomości prawnej społeczeństwa”</a:t>
            </a:r>
          </a:p>
          <a:p>
            <a:pPr algn="just"/>
            <a:endParaRPr lang="pl-PL" sz="2000" i="1" dirty="0"/>
          </a:p>
          <a:p>
            <a:pPr algn="just"/>
            <a:r>
              <a:rPr lang="pl-PL" sz="2000" dirty="0"/>
              <a:t>Uzasadnieniem dla wymiaru kary nie może być prewencja generalna negatywna polegająca na odstraszaniu innych potencjalnych sprawców i prowadząca do wymierzania kar niewspółmiernie surowych. Takim uzasadnieniem powinna być wyłącznie prewencja generalna pozytywna, która zmierzać ma do zwiększenia zaufania do instytucji państwa oraz do wykształcenia społecznego przekonania o nieuchronności kary, nieopłacalności przestępstw oraz obowiązywaniu określonych norm  i wartości. Kara ma wpływać na kształtowanie się postaw moralnych w społeczeństwie.</a:t>
            </a:r>
          </a:p>
        </p:txBody>
      </p:sp>
    </p:spTree>
    <p:extLst>
      <p:ext uri="{BB962C8B-B14F-4D97-AF65-F5344CB8AC3E}">
        <p14:creationId xmlns:p14="http://schemas.microsoft.com/office/powerpoint/2010/main" val="2131576925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Paczka</Template>
  <TotalTime>134</TotalTime>
  <Words>1287</Words>
  <Application>Microsoft Office PowerPoint</Application>
  <PresentationFormat>Panoramiczny</PresentationFormat>
  <Paragraphs>90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Paczka</vt:lpstr>
      <vt:lpstr>Zasady i Dyrektywy wymiaru kary</vt:lpstr>
      <vt:lpstr>Prezentacja programu PowerPoint</vt:lpstr>
      <vt:lpstr>Zasady wymiaru kary</vt:lpstr>
      <vt:lpstr>Prezentacja programu PowerPoint</vt:lpstr>
      <vt:lpstr>Dyrektywy wymiaru kary</vt:lpstr>
      <vt:lpstr>Prezentacja programu PowerPoint</vt:lpstr>
      <vt:lpstr>Prezentacja programu PowerPoint</vt:lpstr>
      <vt:lpstr>Prezentacja programu PowerPoint</vt:lpstr>
      <vt:lpstr>Prezentacja programu PowerPoint</vt:lpstr>
      <vt:lpstr>Okoliczności wpływające na wymiar kary – art. 53 § 2 k.k.</vt:lpstr>
      <vt:lpstr>Szczególne dyrektywy wymiaru kary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Dyrektywy wymiaru kary. Odpowiedzialność nieletnich za czyny zabronione pod groźba kary</dc:title>
  <dc:creator>Alicja Limburska</dc:creator>
  <cp:lastModifiedBy>Alicja Limburska</cp:lastModifiedBy>
  <cp:revision>18</cp:revision>
  <dcterms:created xsi:type="dcterms:W3CDTF">2020-03-24T21:15:06Z</dcterms:created>
  <dcterms:modified xsi:type="dcterms:W3CDTF">2023-03-13T22:55:22Z</dcterms:modified>
</cp:coreProperties>
</file>