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20B62-83C2-4D7C-B5F3-9587B98980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5007CE-4965-4A65-9AB5-0D84059074A5}">
      <dgm:prSet phldrT="[Tekst]" custT="1"/>
      <dgm:spPr/>
      <dgm:t>
        <a:bodyPr/>
        <a:lstStyle/>
        <a:p>
          <a:r>
            <a:rPr lang="pl-PL" sz="2800" dirty="0" smtClean="0"/>
            <a:t>Opiekuńcza metoda realizacji zabezpieczenia społecznego</a:t>
          </a:r>
          <a:endParaRPr lang="pl-PL" sz="2800" dirty="0"/>
        </a:p>
      </dgm:t>
    </dgm:pt>
    <dgm:pt modelId="{AF2A2F23-612A-440A-8FAC-11628A25D454}" type="parTrans" cxnId="{6001AB94-0A31-498D-B681-C80A3B4CAE59}">
      <dgm:prSet/>
      <dgm:spPr/>
      <dgm:t>
        <a:bodyPr/>
        <a:lstStyle/>
        <a:p>
          <a:endParaRPr lang="pl-PL"/>
        </a:p>
      </dgm:t>
    </dgm:pt>
    <dgm:pt modelId="{461D7234-A228-49EF-9E45-27B4B64A891F}" type="sibTrans" cxnId="{6001AB94-0A31-498D-B681-C80A3B4CAE59}">
      <dgm:prSet/>
      <dgm:spPr/>
      <dgm:t>
        <a:bodyPr/>
        <a:lstStyle/>
        <a:p>
          <a:endParaRPr lang="pl-PL"/>
        </a:p>
      </dgm:t>
    </dgm:pt>
    <dgm:pt modelId="{9A1B3FA9-EA88-4A50-86BC-C29E48E81FE5}">
      <dgm:prSet phldrT="[Tekst]" custT="1"/>
      <dgm:spPr/>
      <dgm:t>
        <a:bodyPr/>
        <a:lstStyle/>
        <a:p>
          <a:r>
            <a:rPr lang="pl-PL" sz="2800" dirty="0" smtClean="0"/>
            <a:t>Dział prawa zabezpieczenia społecznego</a:t>
          </a:r>
          <a:endParaRPr lang="pl-PL" sz="2800" dirty="0"/>
        </a:p>
      </dgm:t>
    </dgm:pt>
    <dgm:pt modelId="{3B24E217-89A4-4B4F-868B-5C74B3203257}" type="parTrans" cxnId="{D4646360-97A7-47F6-9DB0-7A9D9A01D57A}">
      <dgm:prSet/>
      <dgm:spPr/>
      <dgm:t>
        <a:bodyPr/>
        <a:lstStyle/>
        <a:p>
          <a:endParaRPr lang="pl-PL"/>
        </a:p>
      </dgm:t>
    </dgm:pt>
    <dgm:pt modelId="{95246300-23C3-47ED-B09C-830418DB0240}" type="sibTrans" cxnId="{D4646360-97A7-47F6-9DB0-7A9D9A01D57A}">
      <dgm:prSet/>
      <dgm:spPr/>
      <dgm:t>
        <a:bodyPr/>
        <a:lstStyle/>
        <a:p>
          <a:endParaRPr lang="pl-PL"/>
        </a:p>
      </dgm:t>
    </dgm:pt>
    <dgm:pt modelId="{85C7A001-6C9B-42BD-9366-2F9BA3D69047}" type="pres">
      <dgm:prSet presAssocID="{9BA20B62-83C2-4D7C-B5F3-9587B98980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2B0A5A-00D6-4DA5-80D5-1FE509BD667B}" type="pres">
      <dgm:prSet presAssocID="{645007CE-4965-4A65-9AB5-0D84059074A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3ABD05-FC83-4E60-9EDF-32FBA6BBA2CB}" type="pres">
      <dgm:prSet presAssocID="{461D7234-A228-49EF-9E45-27B4B64A891F}" presName="spacer" presStyleCnt="0"/>
      <dgm:spPr/>
    </dgm:pt>
    <dgm:pt modelId="{95774460-0C96-48D5-A5F5-A7971A024D2A}" type="pres">
      <dgm:prSet presAssocID="{9A1B3FA9-EA88-4A50-86BC-C29E48E81FE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DD706D-4BD2-4524-9B99-FA84516449A1}" type="presOf" srcId="{645007CE-4965-4A65-9AB5-0D84059074A5}" destId="{712B0A5A-00D6-4DA5-80D5-1FE509BD667B}" srcOrd="0" destOrd="0" presId="urn:microsoft.com/office/officeart/2005/8/layout/vList2"/>
    <dgm:cxn modelId="{D4646360-97A7-47F6-9DB0-7A9D9A01D57A}" srcId="{9BA20B62-83C2-4D7C-B5F3-9587B9898027}" destId="{9A1B3FA9-EA88-4A50-86BC-C29E48E81FE5}" srcOrd="1" destOrd="0" parTransId="{3B24E217-89A4-4B4F-868B-5C74B3203257}" sibTransId="{95246300-23C3-47ED-B09C-830418DB0240}"/>
    <dgm:cxn modelId="{90E6FFE1-539A-400C-A097-0E267D3A95AB}" type="presOf" srcId="{9BA20B62-83C2-4D7C-B5F3-9587B9898027}" destId="{85C7A001-6C9B-42BD-9366-2F9BA3D69047}" srcOrd="0" destOrd="0" presId="urn:microsoft.com/office/officeart/2005/8/layout/vList2"/>
    <dgm:cxn modelId="{91A584F4-C365-4715-8847-B002867CF0C8}" type="presOf" srcId="{9A1B3FA9-EA88-4A50-86BC-C29E48E81FE5}" destId="{95774460-0C96-48D5-A5F5-A7971A024D2A}" srcOrd="0" destOrd="0" presId="urn:microsoft.com/office/officeart/2005/8/layout/vList2"/>
    <dgm:cxn modelId="{6001AB94-0A31-498D-B681-C80A3B4CAE59}" srcId="{9BA20B62-83C2-4D7C-B5F3-9587B9898027}" destId="{645007CE-4965-4A65-9AB5-0D84059074A5}" srcOrd="0" destOrd="0" parTransId="{AF2A2F23-612A-440A-8FAC-11628A25D454}" sibTransId="{461D7234-A228-49EF-9E45-27B4B64A891F}"/>
    <dgm:cxn modelId="{DD2F277C-329F-4A13-8C83-253CA886F979}" type="presParOf" srcId="{85C7A001-6C9B-42BD-9366-2F9BA3D69047}" destId="{712B0A5A-00D6-4DA5-80D5-1FE509BD667B}" srcOrd="0" destOrd="0" presId="urn:microsoft.com/office/officeart/2005/8/layout/vList2"/>
    <dgm:cxn modelId="{8FC8C179-C6ED-4024-8989-B1DD9D178EB3}" type="presParOf" srcId="{85C7A001-6C9B-42BD-9366-2F9BA3D69047}" destId="{693ABD05-FC83-4E60-9EDF-32FBA6BBA2CB}" srcOrd="1" destOrd="0" presId="urn:microsoft.com/office/officeart/2005/8/layout/vList2"/>
    <dgm:cxn modelId="{0E2E15C0-E2DB-4D7B-A53C-1579FFFEE4AF}" type="presParOf" srcId="{85C7A001-6C9B-42BD-9366-2F9BA3D69047}" destId="{95774460-0C96-48D5-A5F5-A7971A024D2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2B0A5A-00D6-4DA5-80D5-1FE509BD667B}">
      <dsp:nvSpPr>
        <dsp:cNvPr id="0" name=""/>
        <dsp:cNvSpPr/>
      </dsp:nvSpPr>
      <dsp:spPr>
        <a:xfrm>
          <a:off x="0" y="11264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Opiekuńcza metoda realizacji zabezpieczenia społecznego</a:t>
          </a:r>
          <a:endParaRPr lang="pl-PL" sz="2800" kern="1200" dirty="0"/>
        </a:p>
      </dsp:txBody>
      <dsp:txXfrm>
        <a:off x="0" y="1126412"/>
        <a:ext cx="7467600" cy="1216800"/>
      </dsp:txXfrm>
    </dsp:sp>
    <dsp:sp modelId="{95774460-0C96-48D5-A5F5-A7971A024D2A}">
      <dsp:nvSpPr>
        <dsp:cNvPr id="0" name=""/>
        <dsp:cNvSpPr/>
      </dsp:nvSpPr>
      <dsp:spPr>
        <a:xfrm>
          <a:off x="0" y="25304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Dział prawa zabezpieczenia społecznego</a:t>
          </a:r>
          <a:endParaRPr lang="pl-PL" sz="2800" kern="1200" dirty="0"/>
        </a:p>
      </dsp:txBody>
      <dsp:txXfrm>
        <a:off x="0" y="2530412"/>
        <a:ext cx="7467600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81DC27-1A66-4819-98D0-486E0C76C2B1}" type="datetimeFigureOut">
              <a:rPr lang="pl-PL" smtClean="0"/>
              <a:pPr/>
              <a:t>2015-06-14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21C3F2-966C-4715-9074-481F35F856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Zasady ogólne pomocy społecznej.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prawa pomocy społecznej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467600" cy="2980928"/>
          </a:xfrm>
        </p:spPr>
        <p:txBody>
          <a:bodyPr/>
          <a:lstStyle/>
          <a:p>
            <a:pPr algn="just"/>
            <a:r>
              <a:rPr lang="pl-PL" dirty="0" smtClean="0"/>
              <a:t>Generalnie prawo pomocy społecznej zaliczane jest do prawa administracyjnego, dlatego też  w odniesieniu do pomocy społecznej będą miały zastosowanie zasady dot. funkcjonowania administracji publicznej.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11616" cy="594320"/>
          </a:xfrm>
        </p:spPr>
        <p:txBody>
          <a:bodyPr/>
          <a:lstStyle/>
          <a:p>
            <a:pPr algn="ctr"/>
            <a:r>
              <a:rPr lang="pl-PL" dirty="0" smtClean="0"/>
              <a:t>Zasada subsydiarności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57256" cy="54212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b="1" dirty="0" smtClean="0"/>
              <a:t>   Art. 2.</a:t>
            </a:r>
            <a:r>
              <a:rPr lang="pl-PL" dirty="0" smtClean="0"/>
              <a:t> 1. </a:t>
            </a:r>
            <a:r>
              <a:rPr lang="pl-PL" i="1" dirty="0" smtClean="0"/>
              <a:t>„Pomoc społeczna jest instytucją polityki społecznej państwa, mającą na celu umożliwienie osobom i rodzinom przezwyciężanie trudnych sytuacji życiowych, </a:t>
            </a:r>
            <a:r>
              <a:rPr lang="pl-PL" b="1" i="1" dirty="0" smtClean="0"/>
              <a:t>których nie są one w stanie pokonać</a:t>
            </a:r>
            <a:r>
              <a:rPr lang="pl-PL" i="1" dirty="0" smtClean="0"/>
              <a:t>, wykorzystując własne uprawnienia, zasoby i możliwości”.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   </a:t>
            </a:r>
            <a:r>
              <a:rPr lang="pl-PL" b="1" dirty="0" smtClean="0"/>
              <a:t>Związek zasady subsydiarności z celem pomocy społecznej</a:t>
            </a:r>
          </a:p>
          <a:p>
            <a:pPr algn="just">
              <a:buNone/>
            </a:pPr>
            <a:endParaRPr lang="pl-PL" i="1" dirty="0" smtClean="0"/>
          </a:p>
          <a:p>
            <a:pPr>
              <a:buNone/>
            </a:pPr>
            <a:r>
              <a:rPr lang="pl-PL" dirty="0" smtClean="0"/>
              <a:t>   Art. 3 ust. 2 </a:t>
            </a:r>
            <a:r>
              <a:rPr lang="pl-PL" dirty="0" err="1" smtClean="0"/>
              <a:t>u.p.s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i="1" dirty="0" smtClean="0"/>
              <a:t>„Zadaniem pomocy społecznej jest zapobieganie sytuacjom, o których mowa w art. 2 ust. 1, przez podejmowanie działań </a:t>
            </a:r>
            <a:r>
              <a:rPr lang="pl-PL" b="1" i="1" dirty="0" smtClean="0"/>
              <a:t>zmierzających do życiowego usamodzielnienia </a:t>
            </a:r>
            <a:r>
              <a:rPr lang="pl-PL" i="1" dirty="0" smtClean="0"/>
              <a:t>osób i rodzin oraz ich integracji ze środowiskiem”.</a:t>
            </a:r>
          </a:p>
          <a:p>
            <a:pPr algn="just">
              <a:buNone/>
            </a:pPr>
            <a:endParaRPr lang="pl-PL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715200" cy="5853264"/>
          </a:xfrm>
        </p:spPr>
        <p:txBody>
          <a:bodyPr/>
          <a:lstStyle/>
          <a:p>
            <a:pPr algn="just"/>
            <a:r>
              <a:rPr lang="pl-PL" dirty="0" smtClean="0"/>
              <a:t>osoba ubiegająca się o świadczenie powinna w </a:t>
            </a:r>
            <a:r>
              <a:rPr lang="pl-PL" b="1" dirty="0" smtClean="0"/>
              <a:t>pierwszej kolejności</a:t>
            </a:r>
            <a:r>
              <a:rPr lang="pl-PL" dirty="0" smtClean="0"/>
              <a:t> skorzystać z możliwości uzyskania pomocy z innych źródeł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BRAK = możliwość skorzystania ze środków pomocy społecznej</a:t>
            </a: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3491880" y="2420888"/>
            <a:ext cx="115212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PRZEJAWY FUNKCJONOWANIA ZASADY SUBSYDIARNOŚCI: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zasady zwrotu świadczeń </a:t>
            </a:r>
          </a:p>
          <a:p>
            <a:pPr>
              <a:buNone/>
            </a:pPr>
            <a:r>
              <a:rPr lang="pl-PL" dirty="0" smtClean="0"/>
              <a:t>   (+ kolejność podmiotów zobowiązanych do zwrotu);</a:t>
            </a:r>
          </a:p>
          <a:p>
            <a:endParaRPr lang="pl-PL" dirty="0" smtClean="0"/>
          </a:p>
          <a:p>
            <a:r>
              <a:rPr lang="pl-PL" dirty="0" smtClean="0"/>
              <a:t>możliwość ograniczenia świadczeń;</a:t>
            </a:r>
          </a:p>
          <a:p>
            <a:endParaRPr lang="pl-PL" dirty="0" smtClean="0"/>
          </a:p>
          <a:p>
            <a:r>
              <a:rPr lang="pl-PL" dirty="0" smtClean="0"/>
              <a:t>odmowa przyznania świadczeń;</a:t>
            </a:r>
          </a:p>
          <a:p>
            <a:endParaRPr lang="pl-PL" dirty="0" smtClean="0"/>
          </a:p>
          <a:p>
            <a:r>
              <a:rPr lang="pl-PL" dirty="0" smtClean="0"/>
              <a:t>udzielenie pomocy w formie świadczenia niepieniężnego;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  Wyrok Wojewódzkiego Sądu Administracyjnego w Olsztynie z dnia 15 stycznia 2014 r. </a:t>
            </a:r>
          </a:p>
          <a:p>
            <a:pPr algn="ctr">
              <a:buNone/>
            </a:pPr>
            <a:r>
              <a:rPr lang="pl-PL" dirty="0" smtClean="0"/>
              <a:t>II SA/Ol 1213/13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   </a:t>
            </a:r>
            <a:r>
              <a:rPr lang="pl-PL" i="1" dirty="0" smtClean="0"/>
              <a:t>„Przy rozważaniu zasadności wniosku o świadczenia z zakresu pomocy społecznej, poza zbadaniem spełnienia przesłanek ustawowych dotyczących konkretnego świadczenia, należy mieć również na uwadze treść art. 2 ust. 1 </a:t>
            </a:r>
            <a:r>
              <a:rPr lang="pl-PL" i="1" dirty="0" err="1" smtClean="0"/>
              <a:t>u.p.s</a:t>
            </a:r>
            <a:r>
              <a:rPr lang="pl-PL" i="1" dirty="0" smtClean="0"/>
              <a:t>., statuującego podstawową zasadę pomocy społecznej - pomocniczości (subsydiarności). Pomoc społeczna powinna być udzielana jednostce, czy rodzinie </a:t>
            </a:r>
            <a:r>
              <a:rPr lang="pl-PL" b="1" i="1" dirty="0" smtClean="0"/>
              <a:t>dopiero w sytuacji, gdy dana osoba wykorzysta własne zasoby i możliwości</a:t>
            </a:r>
            <a:r>
              <a:rPr lang="pl-PL" i="1" dirty="0" smtClean="0"/>
              <a:t> (…)”</a:t>
            </a:r>
            <a:endParaRPr lang="pl-PL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własne zasoby i możliwości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i="1" dirty="0" smtClean="0"/>
              <a:t>„(…) należy przez nie rozumieć nie tylko sytuację materialną, ale i właściwości psychofizyczne, kwalifikacje zawodowe, aktywność jednostki w rozwiązywaniu własnych i rodzinnych problemów oraz gotowość współdziałania w tym celu”.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zasada </a:t>
            </a:r>
            <a:r>
              <a:rPr lang="pl-PL" dirty="0" smtClean="0"/>
              <a:t> </a:t>
            </a:r>
            <a:r>
              <a:rPr lang="pl-PL" b="1" dirty="0" smtClean="0"/>
              <a:t>indywidualizacji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art. 3 ust 3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Rodzaj, </a:t>
            </a:r>
          </a:p>
          <a:p>
            <a:r>
              <a:rPr lang="pl-PL" dirty="0" smtClean="0"/>
              <a:t>forma</a:t>
            </a:r>
          </a:p>
          <a:p>
            <a:r>
              <a:rPr lang="pl-PL" dirty="0" smtClean="0"/>
              <a:t>rozmiar świadczenia </a:t>
            </a:r>
          </a:p>
          <a:p>
            <a:pPr>
              <a:buNone/>
            </a:pPr>
            <a:r>
              <a:rPr lang="pl-PL" dirty="0" smtClean="0"/>
              <a:t>   powinny być </a:t>
            </a:r>
            <a:r>
              <a:rPr lang="pl-PL" b="1" dirty="0" smtClean="0"/>
              <a:t>odpowiednie </a:t>
            </a:r>
            <a:r>
              <a:rPr lang="pl-PL" dirty="0" smtClean="0"/>
              <a:t>do okoliczności uzasadniających udzielenie pomocy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potrzeby są zaspokajane ze środków pomocy społecznej?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Katalog potrzeb, których zaspokajaniem zajmuje się pomoc społeczna, </a:t>
            </a:r>
            <a:r>
              <a:rPr lang="pl-PL" b="1" dirty="0" smtClean="0"/>
              <a:t>nie został bezpośrednio sformułowany w ustawie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Rodzaj potrzeb można ustalić na podstawie </a:t>
            </a:r>
            <a:r>
              <a:rPr lang="pl-PL" b="1" dirty="0" smtClean="0"/>
              <a:t>rodzajów świadczeń </a:t>
            </a:r>
            <a:r>
              <a:rPr lang="pl-PL" dirty="0" smtClean="0"/>
              <a:t>oraz </a:t>
            </a:r>
            <a:r>
              <a:rPr lang="pl-PL" b="1" dirty="0" smtClean="0"/>
              <a:t>okoliczności uzasadniających</a:t>
            </a:r>
            <a:r>
              <a:rPr lang="pl-PL" dirty="0" smtClean="0"/>
              <a:t> udzielenie pomocy.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potrzeby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związane z egzystencją, </a:t>
            </a:r>
          </a:p>
          <a:p>
            <a:r>
              <a:rPr lang="pl-PL" dirty="0" smtClean="0"/>
              <a:t>potrzeba zaspokojenia m.in.: głodu, posiadania odzieży, schronienia, pochówku. 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Zakres potrzeb niezbędnych do egzystencji obejmuje wydatki na: żywność, mieszkanie, odzież i obuwie, edukację, ochronę zdrowia i higienę, transport i łączność oraz kulturę, sport i wypoczynek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Oprócz podstawowych potrzeb egzystencjalnych pomoc społeczna zaspokaja potrzeby w zakresie: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opieki, </a:t>
            </a:r>
          </a:p>
          <a:p>
            <a:r>
              <a:rPr lang="pl-PL" dirty="0" smtClean="0"/>
              <a:t>wychowania,</a:t>
            </a:r>
          </a:p>
          <a:p>
            <a:r>
              <a:rPr lang="pl-PL" dirty="0" smtClean="0"/>
              <a:t>integracji i przystosowania, </a:t>
            </a:r>
          </a:p>
          <a:p>
            <a:r>
              <a:rPr lang="pl-PL" dirty="0" smtClean="0"/>
              <a:t>poczucia bezpieczeństwa, </a:t>
            </a:r>
          </a:p>
          <a:p>
            <a:r>
              <a:rPr lang="pl-PL" dirty="0" smtClean="0"/>
              <a:t>ochrony macierzyństwa i wielodzietności, </a:t>
            </a:r>
          </a:p>
          <a:p>
            <a:r>
              <a:rPr lang="pl-PL" dirty="0" smtClean="0"/>
              <a:t>ochrony ofiar handlu ludźmi…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Dwa znaczenia pomocy społecznej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29264" cy="796950"/>
          </a:xfrm>
        </p:spPr>
        <p:txBody>
          <a:bodyPr/>
          <a:lstStyle/>
          <a:p>
            <a:pPr algn="ctr"/>
            <a:r>
              <a:rPr lang="pl-PL" dirty="0" smtClean="0"/>
              <a:t>zakres i stopień zaspokojenia potrzeb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   Obowiązek dostosowywania pomocy do </a:t>
            </a:r>
            <a:r>
              <a:rPr lang="pl-PL" b="1" dirty="0" smtClean="0"/>
              <a:t>konkretnej sytuacji i indywidualnego beneficjenta.</a:t>
            </a:r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Indywidualizacja świadczeń umożliwia wypełnienie celów pomocy społecznej, zwłaszcza poprzez </a:t>
            </a:r>
            <a:r>
              <a:rPr lang="pl-PL" b="1" dirty="0" smtClean="0"/>
              <a:t>aktywizowanie</a:t>
            </a:r>
            <a:r>
              <a:rPr lang="pl-PL" dirty="0" smtClean="0"/>
              <a:t> jej beneficjentów.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   Elastyczność</a:t>
            </a:r>
            <a:r>
              <a:rPr lang="pl-PL" dirty="0" smtClean="0"/>
              <a:t> w dostosowaniu form pomocy do konkretnych sytuacji i indywidualnych potrzeb.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Możliwości </a:t>
            </a:r>
            <a:r>
              <a:rPr lang="pl-PL" b="1" dirty="0" smtClean="0"/>
              <a:t>modyfikacji</a:t>
            </a:r>
            <a:r>
              <a:rPr lang="pl-PL" dirty="0" smtClean="0"/>
              <a:t> świadczeń, ich ograniczenia lub zmiany formy (np. pieniężne na niepieniężne).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Instrument umożliwiający realizację zasady indywidualizacji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Instrumentem umożliwiającym odpowiednie </a:t>
            </a:r>
            <a:r>
              <a:rPr lang="pl-PL" b="1" dirty="0" smtClean="0"/>
              <a:t>dopasowanie</a:t>
            </a:r>
            <a:r>
              <a:rPr lang="pl-PL" dirty="0" smtClean="0"/>
              <a:t> rodzaju, formy i rozmiaru świadczeń do rzeczywistej sytuacji jest </a:t>
            </a:r>
          </a:p>
          <a:p>
            <a:pPr algn="just"/>
            <a:endParaRPr lang="pl-PL" dirty="0" smtClean="0"/>
          </a:p>
          <a:p>
            <a:pPr algn="ctr">
              <a:buNone/>
            </a:pPr>
            <a:r>
              <a:rPr lang="pl-PL" dirty="0" smtClean="0"/>
              <a:t> WYWIAD ŚRODOWISKOWY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Wywiad środowiskowy – art. 107 </a:t>
            </a:r>
            <a:r>
              <a:rPr lang="pl-PL" dirty="0" err="1" smtClean="0"/>
              <a:t>u.p.s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Rodzinny wywiad środowiskowy przeprowadzany jest przez pracownika socjalnego w celu </a:t>
            </a:r>
            <a:r>
              <a:rPr lang="pl-PL" b="1" dirty="0" smtClean="0"/>
              <a:t>ustalenia sytuacji osobistej, rodzinnej, dochodowej i majątkowej osób i rodzin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Na tej podstawie podejmowana jest decyzja o przyznaniu pomocy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385248" cy="5853264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107.</a:t>
            </a:r>
            <a:r>
              <a:rPr lang="pl-PL" dirty="0" smtClean="0"/>
              <a:t> 1. </a:t>
            </a:r>
            <a:r>
              <a:rPr lang="pl-PL" u="sng" baseline="30000" dirty="0" smtClean="0"/>
              <a:t>”</a:t>
            </a:r>
            <a:r>
              <a:rPr lang="pl-PL" dirty="0" smtClean="0"/>
              <a:t>Rodzinny wywiad środowiskowy przeprowadza się u osób i rodzin </a:t>
            </a:r>
            <a:r>
              <a:rPr lang="pl-PL" b="1" dirty="0" smtClean="0"/>
              <a:t>korzystających </a:t>
            </a:r>
            <a:r>
              <a:rPr lang="pl-PL" dirty="0" smtClean="0"/>
              <a:t>lub </a:t>
            </a:r>
            <a:r>
              <a:rPr lang="pl-PL" b="1" dirty="0" smtClean="0"/>
              <a:t>ubiegających się </a:t>
            </a:r>
            <a:r>
              <a:rPr lang="pl-PL" dirty="0" smtClean="0"/>
              <a:t>o świadczenia z pomocy społecznej w celu ustalenia ich sytuacji osobistej, rodzinnej, dochodowej i majątkowej oraz u osób, o których mowa w art. 103.</a:t>
            </a:r>
          </a:p>
          <a:p>
            <a:r>
              <a:rPr lang="pl-PL" dirty="0" smtClean="0"/>
              <a:t>2. (uchylony).</a:t>
            </a:r>
          </a:p>
          <a:p>
            <a:r>
              <a:rPr lang="pl-PL" dirty="0" smtClean="0"/>
              <a:t>3. Rodzinny wywiad środowiskowy przeprowadza pracownik socjalny, również na potrzeby jednostki organizacyjnej pomocy społecznej z terenu innej gminy.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Zasada współdziałania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728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   Art. 4.</a:t>
            </a:r>
            <a:r>
              <a:rPr lang="pl-PL" dirty="0" smtClean="0"/>
              <a:t> </a:t>
            </a:r>
          </a:p>
          <a:p>
            <a:pPr algn="ctr">
              <a:buNone/>
            </a:pPr>
            <a:r>
              <a:rPr lang="pl-PL" dirty="0" smtClean="0"/>
              <a:t>Osoby i rodziny korzystające z pomocy społecznej są obowiązane do współdziałania w rozwiązywaniu ich trudnej sytuacji życiowej.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pl-PL" dirty="0" smtClean="0"/>
              <a:t>Brak współdziałania osób korzystających z pomocy </a:t>
            </a:r>
            <a:r>
              <a:rPr lang="pl-PL" b="1" dirty="0" smtClean="0"/>
              <a:t>może być podstawą weryfikacji </a:t>
            </a:r>
            <a:r>
              <a:rPr lang="pl-PL" dirty="0" smtClean="0"/>
              <a:t>decyzji przyznających świadczenia, może też przesądzić o </a:t>
            </a:r>
            <a:r>
              <a:rPr lang="pl-PL" b="1" dirty="0" smtClean="0"/>
              <a:t>odmowie</a:t>
            </a:r>
            <a:r>
              <a:rPr lang="pl-PL" dirty="0" smtClean="0"/>
              <a:t> ich udzielenia.</a:t>
            </a:r>
          </a:p>
          <a:p>
            <a:endParaRPr lang="pl-PL" dirty="0" smtClean="0"/>
          </a:p>
          <a:p>
            <a:r>
              <a:rPr lang="pl-PL" dirty="0" smtClean="0"/>
              <a:t>Za brak współdziałania mogą być uznane zachowania wymienione wart. 11 ust. 2 </a:t>
            </a:r>
            <a:r>
              <a:rPr lang="pl-PL" dirty="0" err="1" smtClean="0"/>
              <a:t>u.p.s</a:t>
            </a:r>
            <a:r>
              <a:rPr lang="pl-PL" dirty="0" smtClean="0"/>
              <a:t>., takie jak: odmowa zawarcia kontraktu socjalnego, niedotrzymanie jego postanowień, nieuzasadniona odmowa podjęcia zatrudnienia, stażu, szkolenia, robót publicznych czy prac społecznie użytecznych przez osobę bezrobotną, a także nieuzasadniona odmowa podjęcia leczenia odwykowego przez osobę uzależnioną.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 brak współdziałania </a:t>
            </a:r>
            <a:r>
              <a:rPr lang="pl-PL" b="1" dirty="0" smtClean="0"/>
              <a:t>nie może </a:t>
            </a:r>
            <a:r>
              <a:rPr lang="pl-PL" dirty="0" smtClean="0"/>
              <a:t>być jednak uznana jego nieumiejętność.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   </a:t>
            </a:r>
            <a:r>
              <a:rPr lang="pl-PL" dirty="0" smtClean="0"/>
              <a:t>Wyrok </a:t>
            </a:r>
          </a:p>
          <a:p>
            <a:pPr algn="ctr">
              <a:buNone/>
            </a:pPr>
            <a:r>
              <a:rPr lang="pl-PL" dirty="0" smtClean="0"/>
              <a:t>Naczelnego Sądu Administracyjnego (do 2003.12.31) w Warszawie z dnia 27 stycznia 2000r. I SA 1732/99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   „ Brak możliwości przyznania pomocy również musi być wykazany, </a:t>
            </a:r>
            <a:r>
              <a:rPr lang="pl-PL" b="1" i="1" dirty="0" smtClean="0"/>
              <a:t>nie może być to gołosłowny argument</a:t>
            </a:r>
            <a:r>
              <a:rPr lang="pl-PL" i="1" dirty="0" smtClean="0"/>
              <a:t>, mający uzasadniać niechęć udzielenia pomocy z uwagi na trudności występujące w relacjach z osobą jej potrzebującą. </a:t>
            </a:r>
            <a:r>
              <a:rPr lang="pl-PL" b="1" i="1" dirty="0" smtClean="0"/>
              <a:t>Możliwości to nie tylko środki finansowe, ale każda inna forma, która pomoże w przezwyciężeniu trudnej sytuacji</a:t>
            </a:r>
            <a:r>
              <a:rPr lang="pl-PL" i="1" dirty="0" smtClean="0"/>
              <a:t>, a w przypadku skarżącej strony poprawi jej warunki bytowania godnego człowieka i będzie zapobiegać ponownemu wystąpieniu trudnej sytuacji, gdyż taki obowiązek wynika z art. 2 </a:t>
            </a:r>
            <a:r>
              <a:rPr lang="pl-PL" i="1" dirty="0" err="1" smtClean="0"/>
              <a:t>pkt</a:t>
            </a:r>
            <a:r>
              <a:rPr lang="pl-PL" i="1" dirty="0" smtClean="0"/>
              <a:t> 2 ustawy”.</a:t>
            </a:r>
            <a:endParaRPr lang="pl-PL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Zasada poszanowania godności człowieka</a:t>
            </a:r>
            <a:r>
              <a:rPr lang="pl-PL" dirty="0" smtClean="0"/>
              <a:t>	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467600" cy="26928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Art. 3 </a:t>
            </a:r>
            <a:r>
              <a:rPr lang="pl-PL" dirty="0" err="1" smtClean="0"/>
              <a:t>u.p.s</a:t>
            </a:r>
            <a:r>
              <a:rPr lang="pl-PL" dirty="0" smtClean="0"/>
              <a:t>. Pomoc społeczna wspiera osoby i rodziny w wysiłkach zmierzających do zaspokojenia niezbędnych potrzeb i umożliwia im życie w </a:t>
            </a:r>
            <a:r>
              <a:rPr lang="pl-PL" b="1" dirty="0" smtClean="0"/>
              <a:t>warunkach odpowiadających godności człowieka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58532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Godność osoby ludzkiej jest </a:t>
            </a:r>
            <a:r>
              <a:rPr lang="pl-PL" b="1" dirty="0" smtClean="0"/>
              <a:t>dobrem osobistym </a:t>
            </a:r>
            <a:r>
              <a:rPr lang="pl-PL" dirty="0" smtClean="0"/>
              <a:t>podlegającym szczególnej ochronie w prawie pomocy społecznej.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Godność ma rangę zasady i wartości konstytucyjnej.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Art. 30 KRP określa </a:t>
            </a:r>
            <a:r>
              <a:rPr lang="pl-PL" b="1" dirty="0" smtClean="0"/>
              <a:t>przyrodzoną i niezbywalną godność </a:t>
            </a:r>
            <a:r>
              <a:rPr lang="pl-PL" dirty="0" smtClean="0"/>
              <a:t>jako źródło wolności i praw człowieka i obywatela.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Zasada uznaniowości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Organ, orzekając o prawie do świadczeń z pomocy społecznej, działa w granicach </a:t>
            </a:r>
            <a:r>
              <a:rPr lang="pl-PL" b="1" dirty="0" smtClean="0"/>
              <a:t>uznania administracyjnego</a:t>
            </a:r>
            <a:r>
              <a:rPr lang="pl-PL" dirty="0" smtClean="0"/>
              <a:t> i nie może podjąć dowolnego rozstrzygnięcia, lecz jest zobowiązany do dokładnego wyjaśnienia stanu faktycznego i prawnego sprawy oraz przedstawienia ich oceny w uzasadnieniu decyzji.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467600" cy="211683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l-PL" b="1" dirty="0" smtClean="0"/>
              <a:t>Ustawa z 12 marca 2004 r.</a:t>
            </a:r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/>
              <a:t> o pomocy społecznej,</a:t>
            </a:r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/>
              <a:t> Dz. U. 2013, poz. 182 tj. ze zm.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</a:t>
            </a:r>
            <a:br>
              <a:rPr lang="pl-PL" dirty="0" smtClean="0"/>
            </a:br>
            <a:r>
              <a:rPr lang="pl-PL" dirty="0" smtClean="0"/>
              <a:t>Naczelnego Sądu Administracyjnego z dnia 25 stycznia 2011 r. I OSK 1560/10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98424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Zasada "uznaniowości" zawarta w treści art. 39 ust. 1 ustawy o pomocy społecznej za pomocą wyrażenia "może być przyznany..." </a:t>
            </a:r>
            <a:r>
              <a:rPr lang="pl-PL" b="1" dirty="0" smtClean="0"/>
              <a:t>pozwala organowi na ocenę, czy żądanie strony oparte jest na potrzebie ochrony niezbędnej potrzeby bytowej</a:t>
            </a:r>
            <a:r>
              <a:rPr lang="pl-PL" dirty="0" smtClean="0"/>
              <a:t>, czy organ posiada odpowiednie środki ku temu by taką potrzebę zaspokoić, wreszcie czy środki te nie powinny zostać przekazane na rzecz innych osób będących w trudnej sytuacji życiowej.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Wyrok </a:t>
            </a:r>
          </a:p>
          <a:p>
            <a:pPr algn="ctr">
              <a:buNone/>
            </a:pPr>
            <a:r>
              <a:rPr lang="pl-PL" dirty="0" smtClean="0"/>
              <a:t>Wojewódzkiego Sądu Administracyjnego w Olsztynie z dnia 6 maja 2014 r. II SA/Ol 1217/13</a:t>
            </a:r>
          </a:p>
          <a:p>
            <a:endParaRPr lang="pl-PL" dirty="0" smtClean="0"/>
          </a:p>
          <a:p>
            <a:pPr algn="just">
              <a:buNone/>
            </a:pP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„Uznanie organu wypływające z art. 39 </a:t>
            </a:r>
            <a:r>
              <a:rPr lang="pl-PL" i="1" dirty="0" err="1" smtClean="0"/>
              <a:t>u.p.s</a:t>
            </a:r>
            <a:r>
              <a:rPr lang="pl-PL" i="1" dirty="0" smtClean="0"/>
              <a:t>. jest uzależnione od wielkości przyznanych z budżetu państwa środków finansowych na pomoc społeczną oraz od liczby osób uprawnionych do korzystania z tej pomocy i ubiegających się o nią”.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421216"/>
          </a:xfrm>
        </p:spPr>
        <p:txBody>
          <a:bodyPr/>
          <a:lstStyle/>
          <a:p>
            <a:pPr algn="just"/>
            <a:r>
              <a:rPr lang="pl-PL" b="1" dirty="0" smtClean="0"/>
              <a:t>Europejska Karta Społeczna</a:t>
            </a:r>
            <a:r>
              <a:rPr lang="pl-PL" dirty="0" smtClean="0"/>
              <a:t> Rady Europy z 1961 r., </a:t>
            </a:r>
          </a:p>
          <a:p>
            <a:pPr algn="just">
              <a:buNone/>
            </a:pPr>
            <a:r>
              <a:rPr lang="pl-PL" dirty="0" smtClean="0"/>
              <a:t>   (art. 13 prawo do pomocy społecznej)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Karta Praw Podstawowych UE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b="1" dirty="0" smtClean="0"/>
              <a:t>Rozporządzenie Parlamentu EU i Rady Nr 883/2004 z 29 kwietnia 2004 r. w sprawie koordynacji systemów zabezpieczenia społecznego</a:t>
            </a:r>
            <a:r>
              <a:rPr lang="pl-PL" dirty="0" smtClean="0"/>
              <a:t> (art. 3 ust. 5 tego rozporządzenia, wyłącza pomoc społeczną z systemu koordynacji świadczeń w UE)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ELEMENTY POMOCY SPOŁECZNEJ: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pomoc społeczna stanowi zadanie stawiane przed organami administracji publiczne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adresatami są osoby i rodziny znajdujące się w trudnej sytuacji życiowej, której nie są w stanie samodzielnie przezwyciężyć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Przyznawane świadczenia pieniężne i niepieniężne </a:t>
            </a:r>
            <a:r>
              <a:rPr lang="pl-PL" b="1" dirty="0" smtClean="0"/>
              <a:t>nie mają charakteru ekwiwalentnego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Dwa ujęcia pomocy społecznej: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pl-PL" dirty="0" smtClean="0"/>
              <a:t>1. </a:t>
            </a:r>
            <a:r>
              <a:rPr lang="pl-PL" i="1" dirty="0" smtClean="0"/>
              <a:t>sensu </a:t>
            </a:r>
            <a:r>
              <a:rPr lang="pl-PL" i="1" dirty="0" err="1" smtClean="0"/>
              <a:t>stricto</a:t>
            </a:r>
            <a:endParaRPr lang="pl-PL" i="1" dirty="0" smtClean="0"/>
          </a:p>
          <a:p>
            <a:pPr marL="457200" indent="-457200">
              <a:buNone/>
            </a:pPr>
            <a:r>
              <a:rPr lang="pl-PL" dirty="0" smtClean="0"/>
              <a:t>-   dot. aktu normatywnego – </a:t>
            </a:r>
            <a:r>
              <a:rPr lang="pl-PL" dirty="0" err="1" smtClean="0"/>
              <a:t>u.p.s</a:t>
            </a:r>
            <a:r>
              <a:rPr lang="pl-PL" dirty="0" smtClean="0"/>
              <a:t>.</a:t>
            </a:r>
          </a:p>
          <a:p>
            <a:pPr marL="457200" indent="-457200">
              <a:buFontTx/>
              <a:buChar char="-"/>
            </a:pPr>
            <a:endParaRPr lang="pl-PL" dirty="0" smtClean="0"/>
          </a:p>
          <a:p>
            <a:pPr marL="457200" indent="-457200">
              <a:buNone/>
            </a:pPr>
            <a:r>
              <a:rPr lang="pl-PL" dirty="0" smtClean="0"/>
              <a:t>2. </a:t>
            </a:r>
            <a:r>
              <a:rPr lang="pl-PL" i="1" dirty="0" smtClean="0"/>
              <a:t>sensu largo</a:t>
            </a:r>
          </a:p>
          <a:p>
            <a:pPr marL="457200" indent="-457200">
              <a:buNone/>
            </a:pPr>
            <a:r>
              <a:rPr lang="pl-PL" dirty="0" smtClean="0"/>
              <a:t>-    dot. wszelkich unormowań, za pomocą których ze środków publicznych przyznawane są </a:t>
            </a:r>
            <a:r>
              <a:rPr lang="pl-PL" dirty="0" err="1" smtClean="0"/>
              <a:t>nieekwiwalentne</a:t>
            </a:r>
            <a:r>
              <a:rPr lang="pl-PL" dirty="0" smtClean="0"/>
              <a:t> świadczenia służące zaspokajaniu niezbędnych potrzeb (np. ustawa o dodatkach mieszkaniowych, o zatrudnianiu osób niepełnosprawnych…)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pomocy społecznej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zapobieganie trudnym sytuacjom życiowym,</a:t>
            </a:r>
          </a:p>
          <a:p>
            <a:endParaRPr lang="pl-PL" dirty="0" smtClean="0"/>
          </a:p>
          <a:p>
            <a:r>
              <a:rPr lang="pl-PL" dirty="0" smtClean="0"/>
              <a:t>wspieranie w wysiłkach zmierzających do zaspokojenia potrzeb,</a:t>
            </a:r>
          </a:p>
          <a:p>
            <a:endParaRPr lang="pl-PL" dirty="0" smtClean="0"/>
          </a:p>
          <a:p>
            <a:r>
              <a:rPr lang="pl-PL" dirty="0" smtClean="0"/>
              <a:t>doprowadzenie do życiowego usamodzielnienia się osób i inne tego typu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Relacje </a:t>
            </a:r>
            <a:r>
              <a:rPr lang="pl-PL" dirty="0" err="1" smtClean="0"/>
              <a:t>u.p.s</a:t>
            </a:r>
            <a:r>
              <a:rPr lang="pl-PL" dirty="0" smtClean="0"/>
              <a:t>. z k.p.a.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Podstawową formą przyznawania świadczeń z pomocy społecznej jest </a:t>
            </a:r>
            <a:r>
              <a:rPr lang="pl-PL" b="1" dirty="0" smtClean="0"/>
              <a:t>decyzja administracyjna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Zgodnie z art. 14 </a:t>
            </a:r>
            <a:r>
              <a:rPr lang="pl-PL" dirty="0" err="1" smtClean="0"/>
              <a:t>u.p.s</a:t>
            </a:r>
            <a:r>
              <a:rPr lang="pl-PL" dirty="0" smtClean="0"/>
              <a:t>. – w sprawach w niej nie uregulowanych stosuje się odpowiednio przepisy k.p.a., jeżeli ustawa nie stanowi inaczej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3 metody regulacji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Wyłączenie </a:t>
            </a:r>
            <a:r>
              <a:rPr lang="pl-PL" dirty="0" smtClean="0"/>
              <a:t>określonych świadczeń spod regulacji k.p.a. (zastosowanie np. umów cywilnoprawnych) – np. art. 106 ust. 2 </a:t>
            </a:r>
            <a:r>
              <a:rPr lang="pl-PL" dirty="0" err="1" smtClean="0"/>
              <a:t>u.p.s</a:t>
            </a:r>
            <a:r>
              <a:rPr lang="pl-PL" dirty="0" smtClean="0"/>
              <a:t>. (np. bilet kredytowany)</a:t>
            </a:r>
          </a:p>
          <a:p>
            <a:endParaRPr lang="pl-PL" dirty="0" smtClean="0"/>
          </a:p>
          <a:p>
            <a:r>
              <a:rPr lang="pl-PL" dirty="0" smtClean="0"/>
              <a:t>Wprowadzenie </a:t>
            </a:r>
            <a:r>
              <a:rPr lang="pl-PL" b="1" dirty="0" smtClean="0"/>
              <a:t>rozwiązań szczególnych </a:t>
            </a:r>
            <a:r>
              <a:rPr lang="pl-PL" dirty="0" smtClean="0"/>
              <a:t>w stosunku do unormowań k.p.a. </a:t>
            </a:r>
          </a:p>
          <a:p>
            <a:endParaRPr lang="pl-PL" dirty="0" smtClean="0"/>
          </a:p>
          <a:p>
            <a:r>
              <a:rPr lang="pl-PL" dirty="0" smtClean="0"/>
              <a:t>Stosowanie </a:t>
            </a:r>
            <a:r>
              <a:rPr lang="pl-PL" b="1" dirty="0" smtClean="0"/>
              <a:t>wprost</a:t>
            </a:r>
            <a:r>
              <a:rPr lang="pl-PL" dirty="0" smtClean="0"/>
              <a:t> przepisów k.p.a. (np. udzielenie zezwolenia na prowadzenie domu pomocy społecznej)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1152</Words>
  <Application>Microsoft Office PowerPoint</Application>
  <PresentationFormat>Pokaz na ekranie (4:3)</PresentationFormat>
  <Paragraphs>143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Wykusz</vt:lpstr>
      <vt:lpstr>Zasady ogólne pomocy społecznej.</vt:lpstr>
      <vt:lpstr>Dwa znaczenia pomocy społecznej</vt:lpstr>
      <vt:lpstr>Źródła prawa</vt:lpstr>
      <vt:lpstr>Slajd 4</vt:lpstr>
      <vt:lpstr>ELEMENTY POMOCY SPOŁECZNEJ:</vt:lpstr>
      <vt:lpstr>Dwa ujęcia pomocy społecznej:</vt:lpstr>
      <vt:lpstr>Cele pomocy społecznej:</vt:lpstr>
      <vt:lpstr>Relacje u.p.s. z k.p.a.</vt:lpstr>
      <vt:lpstr>3 metody regulacji</vt:lpstr>
      <vt:lpstr>Zasady prawa pomocy społecznej</vt:lpstr>
      <vt:lpstr>Zasada subsydiarności</vt:lpstr>
      <vt:lpstr>Slajd 12</vt:lpstr>
      <vt:lpstr>PRZEJAWY FUNKCJONOWANIA ZASADY SUBSYDIARNOŚCI:</vt:lpstr>
      <vt:lpstr>Slajd 14</vt:lpstr>
      <vt:lpstr>własne zasoby i możliwości</vt:lpstr>
      <vt:lpstr>zasada  indywidualizacji  art. 3 ust 3 ustawy</vt:lpstr>
      <vt:lpstr>Jakie potrzeby są zaspokajane ze środków pomocy społecznej?</vt:lpstr>
      <vt:lpstr>potrzeby podstawowe</vt:lpstr>
      <vt:lpstr>Slajd 19</vt:lpstr>
      <vt:lpstr>zakres i stopień zaspokojenia potrzeb</vt:lpstr>
      <vt:lpstr>Instrument umożliwiający realizację zasady indywidualizacji</vt:lpstr>
      <vt:lpstr>Wywiad środowiskowy – art. 107 u.p.s.</vt:lpstr>
      <vt:lpstr>Slajd 23</vt:lpstr>
      <vt:lpstr>Zasada współdziałania </vt:lpstr>
      <vt:lpstr>Slajd 25</vt:lpstr>
      <vt:lpstr>Za brak współdziałania nie może być jednak uznana jego nieumiejętność.</vt:lpstr>
      <vt:lpstr>Zasada poszanowania godności człowieka  </vt:lpstr>
      <vt:lpstr>Slajd 28</vt:lpstr>
      <vt:lpstr>Zasada uznaniowości </vt:lpstr>
      <vt:lpstr>Wyrok  Naczelnego Sądu Administracyjnego z dnia 25 stycznia 2011 r. I OSK 1560/10  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ogólne pomocy społecznej.</dc:title>
  <dc:creator>user</dc:creator>
  <cp:lastModifiedBy>user</cp:lastModifiedBy>
  <cp:revision>2</cp:revision>
  <dcterms:created xsi:type="dcterms:W3CDTF">2014-10-26T10:18:16Z</dcterms:created>
  <dcterms:modified xsi:type="dcterms:W3CDTF">2015-06-14T19:46:57Z</dcterms:modified>
</cp:coreProperties>
</file>