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7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CFC11-74FE-48D7-B928-201E6E0A4C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dirty="0"/>
              <a:t>Zasady podlegania ubezpieczeniu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F7B311-A405-4CD7-8613-366B57A9F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28431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BB6CE6-F9C1-4E75-BB5F-F07D885C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3B1BA2-5CAC-4C0C-8DA5-650EB3935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przypadku posiadania kilku tytułów ubezpieczenia postanowienia art. 9 </a:t>
            </a:r>
            <a:r>
              <a:rPr lang="pl-PL" dirty="0" err="1"/>
              <a:t>u.s.u.s</a:t>
            </a:r>
            <a:r>
              <a:rPr lang="pl-PL" dirty="0"/>
              <a:t>. pozwalają ustalić, z którego z nich podlega się ubezpieczeniu. </a:t>
            </a:r>
          </a:p>
          <a:p>
            <a:r>
              <a:rPr lang="pl-PL" dirty="0"/>
              <a:t>Ustawodawca wyróżnia:</a:t>
            </a:r>
          </a:p>
          <a:p>
            <a:pPr>
              <a:buFontTx/>
              <a:buChar char="-"/>
            </a:pPr>
            <a:r>
              <a:rPr lang="pl-PL" b="1" dirty="0"/>
              <a:t>Tytuły ,,bezwzględne”</a:t>
            </a:r>
            <a:r>
              <a:rPr lang="pl-PL" dirty="0"/>
              <a:t>- nigdy niepodlegające zwolnieniu z obowiązku ubezpieczenia,</a:t>
            </a:r>
          </a:p>
          <a:p>
            <a:pPr>
              <a:buFontTx/>
              <a:buChar char="-"/>
            </a:pPr>
            <a:r>
              <a:rPr lang="pl-PL" b="1" dirty="0"/>
              <a:t>Tytuły ,,ogólne”- </a:t>
            </a:r>
            <a:r>
              <a:rPr lang="pl-PL" dirty="0"/>
              <a:t>podlegające zwolnieniu z tego obowiązku, jeżeli ubezpieczony ma drugi tytuł do ubezpieczenia 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 posiadaniu dwóch tytułów ten, który jest ogólny zwolniony jest z obowiązku ubezpieczenia. Możliwe jest jednak dobrowolne opłacanie składki (zob. art. 7 </a:t>
            </a:r>
            <a:r>
              <a:rPr lang="pl-PL" dirty="0" err="1"/>
              <a:t>u.s.u.s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626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73A01-8EDB-456B-8D8B-91E125A7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Zbiegi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0EDA41-C59C-460D-BADF-FFF59700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Tytułami bezwzględnymi są:</a:t>
            </a:r>
          </a:p>
          <a:p>
            <a:pPr algn="just">
              <a:buFontTx/>
              <a:buChar char="-"/>
            </a:pPr>
            <a:r>
              <a:rPr lang="pl-PL" dirty="0"/>
              <a:t>stosunek pracy,</a:t>
            </a:r>
          </a:p>
          <a:p>
            <a:pPr algn="just">
              <a:buFontTx/>
              <a:buChar char="-"/>
            </a:pPr>
            <a:r>
              <a:rPr lang="pl-PL" dirty="0"/>
              <a:t>członkostwo w rolniczej spółdzielni produkcyjnej lub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stosunek Służby  Celno-Skarbowej (do 1.01.2018 r.),</a:t>
            </a:r>
          </a:p>
          <a:p>
            <a:pPr algn="just">
              <a:buFontTx/>
              <a:buChar char="-"/>
            </a:pPr>
            <a:r>
              <a:rPr lang="pl-PL" dirty="0"/>
              <a:t>pobieranie świadczeń szkoleniowych i socjalnych,</a:t>
            </a:r>
          </a:p>
          <a:p>
            <a:pPr algn="just">
              <a:buFontTx/>
              <a:buChar char="-"/>
            </a:pPr>
            <a:r>
              <a:rPr lang="pl-PL" dirty="0"/>
              <a:t>pobieranie zasiłku macierzyńskiego,</a:t>
            </a:r>
          </a:p>
          <a:p>
            <a:pPr algn="just">
              <a:buFontTx/>
              <a:buChar char="-"/>
            </a:pPr>
            <a:r>
              <a:rPr lang="pl-PL" dirty="0"/>
              <a:t>członkostwo w radzie nadzorczej</a:t>
            </a:r>
          </a:p>
          <a:p>
            <a:pPr marL="0" indent="0" algn="just">
              <a:buNone/>
            </a:pPr>
            <a:r>
              <a:rPr lang="pl-PL" dirty="0"/>
              <a:t>Wszystkie pozostałe tytuły to tytuły ogólne, które dla celów zbiegu obowiązków ubezpieczenia należy podzielić na </a:t>
            </a:r>
            <a:r>
              <a:rPr lang="pl-PL" b="1" dirty="0"/>
              <a:t>budżetowe</a:t>
            </a:r>
            <a:r>
              <a:rPr lang="pl-PL" dirty="0"/>
              <a:t> (finansowane z budżetu państwa) i </a:t>
            </a:r>
            <a:r>
              <a:rPr lang="pl-PL" b="1" dirty="0"/>
              <a:t>pozostałe.</a:t>
            </a:r>
          </a:p>
        </p:txBody>
      </p:sp>
    </p:spTree>
    <p:extLst>
      <p:ext uri="{BB962C8B-B14F-4D97-AF65-F5344CB8AC3E}">
        <p14:creationId xmlns:p14="http://schemas.microsoft.com/office/powerpoint/2010/main" val="2119756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794B7-4BB2-4D0E-8DE3-6C6DD590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AFB232-82F5-4C14-BD5C-32DF8ECE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Tytułami </a:t>
            </a:r>
            <a:r>
              <a:rPr lang="pl-PL" b="1" dirty="0"/>
              <a:t>ogólnymi budżetowymi </a:t>
            </a:r>
            <a:r>
              <a:rPr lang="pl-PL" dirty="0"/>
              <a:t>są:</a:t>
            </a:r>
          </a:p>
          <a:p>
            <a:pPr algn="just">
              <a:buFontTx/>
              <a:buChar char="-"/>
            </a:pPr>
            <a:r>
              <a:rPr lang="pl-PL" dirty="0"/>
              <a:t>świadczenie pracy na podstawie umowy uaktywniającej,</a:t>
            </a:r>
          </a:p>
          <a:p>
            <a:pPr algn="just">
              <a:buFontTx/>
              <a:buChar char="-"/>
            </a:pPr>
            <a:r>
              <a:rPr lang="pl-PL" dirty="0"/>
              <a:t>posługa duchowna,</a:t>
            </a:r>
          </a:p>
          <a:p>
            <a:pPr algn="just">
              <a:buFontTx/>
              <a:buChar char="-"/>
            </a:pPr>
            <a:r>
              <a:rPr lang="pl-PL" dirty="0"/>
              <a:t>czynna służba żołnierzy niezawodowych,</a:t>
            </a:r>
          </a:p>
          <a:p>
            <a:pPr algn="just">
              <a:buFontTx/>
              <a:buChar char="-"/>
            </a:pPr>
            <a:r>
              <a:rPr lang="pl-PL" dirty="0"/>
              <a:t>przebywanie na urlopie wychowawczym,</a:t>
            </a:r>
          </a:p>
          <a:p>
            <a:pPr algn="just">
              <a:buFontTx/>
              <a:buChar char="-"/>
            </a:pPr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0" indent="0" algn="just">
              <a:buNone/>
            </a:pPr>
            <a:r>
              <a:rPr lang="pl-PL" dirty="0"/>
              <a:t>Obowiązek ubezpieczenia z tytułów budżetowych występuje tylko wtedy, gdy jest to </a:t>
            </a:r>
            <a:r>
              <a:rPr lang="pl-PL" b="1" dirty="0"/>
              <a:t>tytuł jedyny i nie posiada go emeryt lub rencista. </a:t>
            </a:r>
          </a:p>
        </p:txBody>
      </p:sp>
    </p:spTree>
    <p:extLst>
      <p:ext uri="{BB962C8B-B14F-4D97-AF65-F5344CB8AC3E}">
        <p14:creationId xmlns:p14="http://schemas.microsoft.com/office/powerpoint/2010/main" val="1189271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51B98-3471-477A-8715-37510B594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 zbiegu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C5A481-B559-4B80-BAFC-4EDC45A94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Reguła I.</a:t>
            </a:r>
            <a:r>
              <a:rPr lang="pl-PL" dirty="0"/>
              <a:t> Jeżeli zbiegają się ze sobą tytuły ,,bezwzględne” obowiązek ubezpieczenia dotyczy każdego z nich.</a:t>
            </a:r>
          </a:p>
          <a:p>
            <a:pPr algn="just"/>
            <a:r>
              <a:rPr lang="pl-PL" b="1" dirty="0"/>
              <a:t>Reguła II. </a:t>
            </a:r>
            <a:r>
              <a:rPr lang="pl-PL" dirty="0"/>
              <a:t>W razie zbiegu tytułu ,,bezwzględnego” z tytułem ,,ogólnym” obowiązkiem ubezpieczenia objęty jest tylko tytuł,, bezwzględny”.</a:t>
            </a:r>
          </a:p>
          <a:p>
            <a:pPr algn="just"/>
            <a:r>
              <a:rPr lang="pl-PL" b="1" dirty="0"/>
              <a:t>Reguła III. </a:t>
            </a:r>
            <a:r>
              <a:rPr lang="pl-PL" dirty="0"/>
              <a:t>W razie zbiegu tytułów ,,ogólnych” ubezpieczeniem objęty jest tytuł wcześniejszy.</a:t>
            </a:r>
          </a:p>
          <a:p>
            <a:pPr algn="just"/>
            <a:r>
              <a:rPr lang="pl-PL" b="1" dirty="0"/>
              <a:t>Reguła IV. </a:t>
            </a:r>
            <a:r>
              <a:rPr lang="pl-PL" dirty="0"/>
              <a:t>Jeżeli jednym ze zbiegających </a:t>
            </a:r>
            <a:r>
              <a:rPr lang="pl-PL" b="1" dirty="0"/>
              <a:t> </a:t>
            </a:r>
            <a:r>
              <a:rPr lang="pl-PL" dirty="0"/>
              <a:t>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Reguła V. </a:t>
            </a:r>
            <a:r>
              <a:rPr lang="pl-PL" dirty="0"/>
              <a:t>Zbieg członkostwa w radzie nadzorczej z jakimkolwiek innym tytułem oznacza obowiązek ubezpieczenia się z obu zbiegających się tytułów.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42544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D37176-26DC-4438-91AA-50601129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601A6E-CD3D-4321-A014-0D9CF228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4279"/>
            <a:ext cx="8596668" cy="47070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</a:t>
            </a:r>
            <a:r>
              <a:rPr lang="pl-PL" b="1" dirty="0"/>
              <a:t>minimalne wynagrodzenie za pracę.</a:t>
            </a:r>
            <a:r>
              <a:rPr lang="pl-PL" dirty="0"/>
              <a:t>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</a:t>
            </a:r>
            <a:r>
              <a:rPr lang="pl-PL" b="1" dirty="0"/>
              <a:t>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1783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E8756-AE8E-4FFE-9FCA-882B315E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287347"/>
          </a:xfrm>
        </p:spPr>
        <p:txBody>
          <a:bodyPr>
            <a:normAutofit/>
          </a:bodyPr>
          <a:lstStyle/>
          <a:p>
            <a:pPr algn="just"/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Tytuł, który został zwolniony z obowiązku ubezpieczenia z powodu zbiegu  z innym tytułem, może zostać objęty ubezpieczeniem na wniosek zainteresowanego. </a:t>
            </a:r>
          </a:p>
        </p:txBody>
      </p:sp>
    </p:spTree>
    <p:extLst>
      <p:ext uri="{BB962C8B-B14F-4D97-AF65-F5344CB8AC3E}">
        <p14:creationId xmlns:p14="http://schemas.microsoft.com/office/powerpoint/2010/main" val="3121846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A4BD2D-CA9E-451E-9FEE-08CED0E1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EA588F-01F3-4958-9CBB-4A04022B2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ubezpieczenia chorobowego krąg osób objętych ubezpieczeniem emerytalnym i rentowym został przez ustawodawcę podzielony na trzy grupy (art. 11 </a:t>
            </a:r>
            <a:r>
              <a:rPr lang="pl-PL" dirty="0" err="1"/>
              <a:t>u.s.u.s</a:t>
            </a:r>
            <a:r>
              <a:rPr lang="pl-PL" dirty="0"/>
              <a:t>.):</a:t>
            </a:r>
          </a:p>
          <a:p>
            <a:pPr algn="just">
              <a:buAutoNum type="arabicPeriod"/>
            </a:pPr>
            <a:r>
              <a:rPr lang="pl-PL" dirty="0"/>
              <a:t>Obowiązkowo objętych ubezpieczeniem chorobowym,</a:t>
            </a:r>
          </a:p>
          <a:p>
            <a:pPr algn="just">
              <a:buAutoNum type="arabicPeriod"/>
            </a:pPr>
            <a:r>
              <a:rPr lang="pl-PL" dirty="0"/>
              <a:t>Mogącym dobrowolnie wejść do tego ubezpieczenia,</a:t>
            </a:r>
          </a:p>
          <a:p>
            <a:pPr algn="just">
              <a:buAutoNum type="arabicPeriod"/>
            </a:pPr>
            <a:r>
              <a:rPr lang="pl-PL" dirty="0"/>
              <a:t>Wyłączonych z ubezpieczenia chorobowego</a:t>
            </a:r>
          </a:p>
        </p:txBody>
      </p:sp>
    </p:spTree>
    <p:extLst>
      <p:ext uri="{BB962C8B-B14F-4D97-AF65-F5344CB8AC3E}">
        <p14:creationId xmlns:p14="http://schemas.microsoft.com/office/powerpoint/2010/main" val="3949712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4CA8F-56ED-43CB-A182-754CAC55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5251F-C5C6-45F0-9C63-FDC1DA81C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Ubezpieczenie chorobowe jest obowiązkowe dla:</a:t>
            </a:r>
          </a:p>
          <a:p>
            <a:pPr algn="just">
              <a:buFontTx/>
              <a:buChar char="-"/>
            </a:pPr>
            <a:r>
              <a:rPr lang="pl-PL" dirty="0"/>
              <a:t>pracowników, </a:t>
            </a:r>
          </a:p>
          <a:p>
            <a:pPr algn="just">
              <a:buFontTx/>
              <a:buChar char="-"/>
            </a:pPr>
            <a:r>
              <a:rPr lang="pl-PL" dirty="0"/>
              <a:t> członków rolniczych spółdzielni produkcyjnych i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 osób odbywających zastępczą służbę wojskową.</a:t>
            </a:r>
          </a:p>
        </p:txBody>
      </p:sp>
    </p:spTree>
    <p:extLst>
      <p:ext uri="{BB962C8B-B14F-4D97-AF65-F5344CB8AC3E}">
        <p14:creationId xmlns:p14="http://schemas.microsoft.com/office/powerpoint/2010/main" val="1067971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C9045-B575-40D6-B27A-1D409BD8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A5F578-3015-4B57-B6BF-641846E94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Dobrowolnie (na swój wniosek) do tego ubezpieczenia mogą przystąpić: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osoby, które zawarły umowę zlecenia, </a:t>
            </a:r>
          </a:p>
          <a:p>
            <a:pPr algn="just">
              <a:buFontTx/>
              <a:buChar char="-"/>
            </a:pPr>
            <a:r>
              <a:rPr lang="pl-PL" dirty="0"/>
              <a:t>osoby prowadzące pozarolniczą działalność, </a:t>
            </a:r>
          </a:p>
          <a:p>
            <a:pPr algn="just">
              <a:buFontTx/>
              <a:buChar char="-"/>
            </a:pPr>
            <a:r>
              <a:rPr lang="pl-PL" dirty="0"/>
              <a:t>osoby wykonujące odpłatnie pracę na podstawie skierowania do pracy w czasie odbywania kary pozbawienia wolności lub tymczasowego aresztowania</a:t>
            </a:r>
          </a:p>
          <a:p>
            <a:pPr algn="just">
              <a:buFontTx/>
              <a:buChar char="-"/>
            </a:pPr>
            <a:r>
              <a:rPr lang="pl-PL" dirty="0"/>
              <a:t>duchowni. </a:t>
            </a:r>
          </a:p>
        </p:txBody>
      </p:sp>
    </p:spTree>
    <p:extLst>
      <p:ext uri="{BB962C8B-B14F-4D97-AF65-F5344CB8AC3E}">
        <p14:creationId xmlns:p14="http://schemas.microsoft.com/office/powerpoint/2010/main" val="801967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28C65-9ED7-4B9C-8946-B8DDFB64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Osoby wyłączone z ubezpieczenia chorobowego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1FDD9-6051-4766-9E77-BE852D38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funkcjonariusze Służby Celno-Skarbowej,</a:t>
            </a:r>
          </a:p>
          <a:p>
            <a:pPr algn="just">
              <a:buFontTx/>
              <a:buChar char="-"/>
            </a:pPr>
            <a:r>
              <a:rPr lang="pl-PL" dirty="0"/>
              <a:t>posłowie i senatorowie,</a:t>
            </a:r>
          </a:p>
          <a:p>
            <a:pPr algn="just">
              <a:buFontTx/>
              <a:buChar char="-"/>
            </a:pPr>
            <a:r>
              <a:rPr lang="pl-PL" dirty="0"/>
              <a:t>osoby pobierające stypendia,</a:t>
            </a:r>
          </a:p>
          <a:p>
            <a:pPr algn="just">
              <a:buFontTx/>
              <a:buChar char="-"/>
            </a:pPr>
            <a:r>
              <a:rPr lang="pl-PL" dirty="0"/>
              <a:t>członkowie rad nadzorczych</a:t>
            </a:r>
          </a:p>
          <a:p>
            <a:pPr marL="0" indent="0" algn="just">
              <a:buNone/>
            </a:pPr>
            <a:r>
              <a:rPr lang="pl-PL" dirty="0"/>
              <a:t>Pozostałe tytuły zostały wyłączone z ubezpieczenia chorobowego dlatego, że dotyczą osób, które nie są czynne zawodowo, w konsekwencji czego nie grozi im utrata dochodu w razie czasowej niezdolności do pracy z powodu choroby.</a:t>
            </a:r>
          </a:p>
        </p:txBody>
      </p:sp>
    </p:spTree>
    <p:extLst>
      <p:ext uri="{BB962C8B-B14F-4D97-AF65-F5344CB8AC3E}">
        <p14:creationId xmlns:p14="http://schemas.microsoft.com/office/powerpoint/2010/main" val="3983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802B0-132A-4106-88C3-78EEE354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obowiązku ubezpieczenia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AD3DD6-3C77-4F2D-8535-C6A8C3D8B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13 października 1998 roku o systemie ubezpieczeń społecznych wyróżnia następujące kategorie ubezpieczeń wyróżnione ze względu na </a:t>
            </a:r>
            <a:r>
              <a:rPr lang="pl-PL" b="1" dirty="0"/>
              <a:t>rodzaj chronionego ryzyka: </a:t>
            </a:r>
          </a:p>
          <a:p>
            <a:pPr algn="just">
              <a:buFontTx/>
              <a:buChar char="-"/>
            </a:pPr>
            <a:r>
              <a:rPr lang="pl-PL" b="1" dirty="0"/>
              <a:t>emerytalne,</a:t>
            </a:r>
          </a:p>
          <a:p>
            <a:pPr algn="just">
              <a:buFontTx/>
              <a:buChar char="-"/>
            </a:pPr>
            <a:r>
              <a:rPr lang="pl-PL" b="1" dirty="0"/>
              <a:t>rentowe,</a:t>
            </a:r>
          </a:p>
          <a:p>
            <a:pPr algn="just">
              <a:buFontTx/>
              <a:buChar char="-"/>
            </a:pPr>
            <a:r>
              <a:rPr lang="pl-PL" b="1" dirty="0"/>
              <a:t>chorobowe,</a:t>
            </a:r>
          </a:p>
          <a:p>
            <a:pPr algn="just">
              <a:buFontTx/>
              <a:buChar char="-"/>
            </a:pPr>
            <a:r>
              <a:rPr lang="pl-PL" b="1" dirty="0"/>
              <a:t>wypadkowe</a:t>
            </a:r>
          </a:p>
          <a:p>
            <a:pPr>
              <a:buFontTx/>
              <a:buChar char="-"/>
            </a:pPr>
            <a:endParaRPr lang="pl-PL" b="1" dirty="0"/>
          </a:p>
          <a:p>
            <a:pPr>
              <a:buFontTx/>
              <a:buChar char="-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09174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7C01A-6125-4F80-B799-2BEA0220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wypadkowe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EDEAD2-867A-4DC0-BC68-E00D8F553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Obowiązkowo ubezpieczeniu wypadkowemu podlegają </a:t>
            </a:r>
            <a:r>
              <a:rPr lang="pl-PL" b="1" dirty="0"/>
              <a:t>osoby podlegające ubezpieczeniom emerytalnym i rentowym. </a:t>
            </a:r>
            <a:r>
              <a:rPr lang="pl-PL" dirty="0"/>
              <a:t>(art. 12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r>
              <a:rPr lang="pl-PL" dirty="0"/>
              <a:t>Nie podlegają ubezpieczeniu wypadkowemu:</a:t>
            </a:r>
          </a:p>
          <a:p>
            <a:pPr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>
              <a:buFontTx/>
              <a:buChar char="-"/>
            </a:pPr>
            <a:r>
              <a:rPr lang="pl-PL" dirty="0"/>
              <a:t>żołnierze niezawodowi pełniący czynną służbę wojskową,</a:t>
            </a:r>
          </a:p>
          <a:p>
            <a:pPr>
              <a:buFontTx/>
              <a:buChar char="-"/>
            </a:pPr>
            <a:r>
              <a:rPr lang="pl-PL" dirty="0"/>
              <a:t>bezrobotni.</a:t>
            </a:r>
          </a:p>
          <a:p>
            <a:pPr>
              <a:buFontTx/>
              <a:buChar char="-"/>
            </a:pPr>
            <a:r>
              <a:rPr lang="pl-PL" dirty="0"/>
              <a:t>osoby przebywające na urlopach macierzyńskich lub wychowawczych,</a:t>
            </a:r>
          </a:p>
          <a:p>
            <a:pPr>
              <a:buFontTx/>
              <a:buChar char="-"/>
            </a:pPr>
            <a:r>
              <a:rPr lang="pl-PL" dirty="0"/>
              <a:t>posłowie do Parlamentu Europejskiego,</a:t>
            </a:r>
          </a:p>
          <a:p>
            <a:pPr>
              <a:buFontTx/>
              <a:buChar char="-"/>
            </a:pPr>
            <a:r>
              <a:rPr lang="pl-PL" dirty="0"/>
              <a:t>osoby pobierające różnego rodzaju świadczenia socjalne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68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38C2D0-515B-4A3E-9794-23A86514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421" y="878889"/>
            <a:ext cx="8856752" cy="54597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Jan Mądry jest zatrudniony na podstawie umowy o pracę w firmie </a:t>
            </a:r>
            <a:r>
              <a:rPr lang="pl-PL" dirty="0" err="1"/>
              <a:t>Meblox</a:t>
            </a:r>
            <a:r>
              <a:rPr lang="pl-PL" dirty="0"/>
              <a:t> sp. z o.o. w wymiarze 7/8 etatu. Ponadto Jan Mądry prowadzi pozarolniczą działalność gospodarczą, w ramach której zatrudnia swojego syna Adama, na podstawie umowy o pracę w pełnym wymiarze czasu pracy oraz córkę Annę na podstawie umowy zlecenia. Dodać należy, że Anna jest studentką drugiego roku zarządzania.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b="1" dirty="0"/>
              <a:t>Polecenie:</a:t>
            </a:r>
            <a:r>
              <a:rPr lang="pl-PL" dirty="0"/>
              <a:t> ustal jakim rodzajom ubezpieczeń społecznych, na jakich zasadach (obowiązkowo czy dobrowolnie) i z jakich tytułów podlegają poszczególne osoby.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b="1" dirty="0"/>
              <a:t>Podstawa prawna</a:t>
            </a:r>
            <a:r>
              <a:rPr lang="pl-PL" dirty="0"/>
              <a:t>: art. 6 ust. 1 pkt 1 i 4, art. 6 ust. 4, art. 8, art. 9 ust. 1-1a, art. 11 i 12 ustawy systemowej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A. </a:t>
            </a:r>
            <a:r>
              <a:rPr lang="pl-PL" dirty="0" err="1"/>
              <a:t>Górnicz-Mulcahy</a:t>
            </a:r>
            <a:r>
              <a:rPr lang="pl-PL" dirty="0"/>
              <a:t> [w:] Zbiór kazusów z prawa socjalnego, red. R. Babińska-Górecka, K. Stopka, Warszawa 2014, s. 13.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1443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794DCB-51E2-42B4-A088-9A1878405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452761"/>
            <a:ext cx="8625932" cy="6223247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pl-PL" dirty="0"/>
              <a:t>Wiktor Gawron w 2010 roku ukończył Akademię Sztuk Pięknych we Wrocławiu, Wydział Architektury Wnętrz i Wzornictwa Przemysłowego. Od lipca 2010 roku Wiktor Gawron był zatrudniony na podstawie umowy o pracę w Pracowni ,,Wnętrze”, gdzie zajmował się  aranżowaniem wnętrz w budynkach mieszkalnych. Po trzech latach, zdecydował, że sposób wykonywania pracy mu nie odpowiada, czuł się ograniczony i z tego powodu rozwiązał stosunek pracy. Nie zaprzestał jednak współpracy z Pracownią ,,Wnętrze”, ponieważ od 2014 roku regularnie wykonuje projekty dla tego podmiotu zawierając każdorazowo umowę o dzieło. Od maja 2014 r. Wiktor Gawron jest wyłącznie zatrudniony na podstawie umowy o dzieło zawartej z Pracownią ,,Wnętrze”, co skutkuje otrzymywaniem stałego wynagrodzenia średnio raz w miesiącu. Wiktor Gawron ma wątpliwość, czy zatrudniający go podmiot postępuje słusznie nie zgłaszając go do ubezpieczenia społecznego. Wiktor Gawron twierdzi, że skoro z tytułu wykonywania pracy na podstawie samodzielnej umowy o dzieło, otrzymuje regularnie wynagrodzenie i nie posiada innych tytułów ubezpieczenia, to podmiot zatrudniający ma obowiązek zgłoszenia go ubezpieczenia społecznego.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l-PL" b="1" dirty="0"/>
              <a:t>Polecenie</a:t>
            </a:r>
            <a:r>
              <a:rPr lang="pl-PL" dirty="0"/>
              <a:t>: oceń zasadność twierdzeń Wiktora Gawrona.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l-PL" dirty="0"/>
              <a:t>Podstawa prawna: art. 6 ust. 1 pkt 4, art.7, art. 8 ust 2a, art. 11, art.12, art. 36 ust. 1 i 5 ustawy systemowej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l-PL" dirty="0"/>
              <a:t>A. </a:t>
            </a:r>
            <a:r>
              <a:rPr lang="pl-PL" dirty="0" err="1"/>
              <a:t>Górnicz-Mulcahy</a:t>
            </a:r>
            <a:r>
              <a:rPr lang="pl-PL" dirty="0"/>
              <a:t> [w:] Zbiór kazusów z prawa socjalnego, red. R. Babińska-Górecka, K. Stopka, Warszawa 2014, s. 17.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624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539BDE-9B5B-4588-9B18-230CA647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866" y="828939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Bogdan Nieśmiały jest zatrudniony w ramach stosunku pracy w wymiarze ½ czasu pracy. W umowie o pracę nie ma zagwarantowanego minimalnego wynagrodzenia (otrzymuje 1000 zł). Od 1 września 2014 roku dodatkowo zarejestrował działalność gospodarczą.</a:t>
            </a:r>
          </a:p>
          <a:p>
            <a:pPr marL="0" indent="0" algn="just">
              <a:buNone/>
            </a:pPr>
            <a:r>
              <a:rPr lang="pl-PL" b="1" dirty="0"/>
              <a:t>Polecenie</a:t>
            </a:r>
            <a:r>
              <a:rPr lang="pl-PL" dirty="0"/>
              <a:t>: ustal jakim rodzajom ubezpieczeń społecznych, na jakich zasadach (obowiązkowo, dobrowolnie) oraz z jakich tytułów podlega Bogdan Nieśmiały.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 1 pkt 1  i pkt 5, art. 8 ust 1-2a, ust. 6, art. 9 ust.1 i art. 9 ust 1a ustawy systemowej </a:t>
            </a:r>
          </a:p>
          <a:p>
            <a:pPr marL="0" indent="0" algn="just">
              <a:buNone/>
            </a:pPr>
            <a:r>
              <a:rPr lang="pl-PL" dirty="0"/>
              <a:t>M. Lewandowicz-Machnikowska [w:] Zbiór kazusów z prawa socjalnego, red. R. Babińska-Górecka, K. Stopka, Warszawa 2014, s. 18.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6201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18A739-2630-4A51-A17A-AE01C5DFF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34501"/>
            <a:ext cx="8596668" cy="5206861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Mikołaj Mróz jest stolarzem zatrudnionym na podstawie umowy o pracę w wymiarze ¾ czasu pracy w Spółdzielni ,,Ład” i ma w umowie zagwarantowane wynagrodzenie w wysokości 4000 zł brutto. Ponadto Mikołaj Mróz  jest zatrudniony w Spółce ,,</a:t>
            </a:r>
            <a:r>
              <a:rPr lang="pl-PL" dirty="0" err="1"/>
              <a:t>Barsa</a:t>
            </a:r>
            <a:r>
              <a:rPr lang="pl-PL" dirty="0"/>
              <a:t>” na podstawie umowy zlecenia, w ramach której wykonuje drobne naprawy w domach klientów spółki </a:t>
            </a:r>
            <a:r>
              <a:rPr lang="pl-PL" dirty="0" err="1"/>
              <a:t>Barsa</a:t>
            </a:r>
            <a:r>
              <a:rPr lang="pl-PL" dirty="0"/>
              <a:t>. Od 1 czerwca 2014 roku rozpoczął również pracę na podstawie umowy o dzieło na rzecz Piotra Gawrona, dla którego wykonuje drewnianą bibliotekę w stylu zakopiańskim według dostarczonego przez niego projektu.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Polecenie:</a:t>
            </a:r>
            <a:r>
              <a:rPr lang="pl-PL" dirty="0"/>
              <a:t> ustal jaki rodzajom ubezpieczeń społecznych, na jakich zasadach (obowiązkowo, dobrowolnie) oraz z jakich tytułów podlega Mikołaj Mróz.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pkt 4, art. 9 ust. 1, ust. 1a, ust.1b, art. 11 ust.2, art. 12 ustawy systemowej.</a:t>
            </a:r>
          </a:p>
          <a:p>
            <a:pPr marL="0" indent="0" algn="just">
              <a:buNone/>
            </a:pPr>
            <a:r>
              <a:rPr lang="pl-PL" dirty="0"/>
              <a:t>M. Lewandowicz-Machnikowska [w:] Zbiór kazusów z prawa socjalnego, red. R. Babińska-Górecka, K. Stopka, Warszawa 2014, s. 18.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3208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3232A1-22CF-4200-AC65-0AC27C66C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1437"/>
            <a:ext cx="8596668" cy="54199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Miron Paragraf jest adwokatem. Od 1997 roku prowadzi kancelarię adwokacką w Wiszni Wielkiej. Specjalizuje się w prawie rzeczowym, wyznaniowym, spadkowym, rodzinnym oraz prawie ochrony zabytków. Jego syn – Karol Paragraf- jest studentem stacjonarnych studiów praw w Krakowie. Dążąc do zapewnienia synowi odpowiedniej ochrony ubezpieczeniowej, Miron Paragraf zawarł z synem w dniu 1 października 2012 roku umowę o prace na czas nieokreślony za wynagrodzeniem 2500 zł na stanowisku młodszego asystenta i sekretarza. Zgłosił syna do ubezpieczenia społecznego i regularnie odprowadzał składki do ZUS z tytułu jego zatrudnienia, które w rzeczywistości nie było realizowane.   Po drugim roku studiów Karol Paragraf przerwał naukę i powrócił do domu rodzinnego. W okresie urlopu dziekańskiego, zgodnie z zawartą wcześniej umową o pracę, pomagał ojcu w prowadzeniu kancelarii. Po roku powrócił na studia, zamieszkał w Krakowie, związał się z koleżanką ze studiów, która przejęła zasadniczy ciężar ich utrzymania. Jednocześnie korzystając ze środków komunikowania się na odległość pomagał ojcu w prowadzeniu kancelarii, w zakresie wynikającym ze stanowiska, na którym był zatrudniony.  </a:t>
            </a:r>
          </a:p>
          <a:p>
            <a:pPr marL="0" indent="0">
              <a:buNone/>
            </a:pPr>
            <a:r>
              <a:rPr lang="pl-PL" b="1" dirty="0"/>
              <a:t>Polecenie:</a:t>
            </a:r>
            <a:r>
              <a:rPr lang="pl-PL" dirty="0"/>
              <a:t> ustal od kiedy i jakim rodzajom ubezpieczeń społecznych i na jakich zasadach (obowiązkowo czy dobrowolnie) podlega Karol Paragraf.</a:t>
            </a:r>
          </a:p>
          <a:p>
            <a:pPr marL="0" indent="0">
              <a:buNone/>
            </a:pPr>
            <a:r>
              <a:rPr lang="pl-PL" b="1" dirty="0"/>
              <a:t>Podstawa prawna</a:t>
            </a:r>
            <a:r>
              <a:rPr lang="pl-PL" dirty="0"/>
              <a:t>: art. 6 ust. 1 pkt 1, pkt 5, art. 8 ust. 1-2a, ust 11, art. 13, art. 24 ust. 6a-6h ustawy systemowej</a:t>
            </a:r>
          </a:p>
          <a:p>
            <a:pPr marL="0" indent="0">
              <a:buNone/>
            </a:pPr>
            <a:r>
              <a:rPr lang="pl-PL" dirty="0"/>
              <a:t>K. Stopka [w:] Zbiór kazusów z prawa socjalnego, red. R. Babińska-Górecka, K. Stopka, Warszawa 2014, s. 28-29.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2940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D56C7B-6634-40F7-8FB5-40AF997D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46" y="1130780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Róża Wesoła ma ustalone prawo do emerytury i równocześnie jest pracownikiem w Fabryce Czekolady w ½ wymiaru czasu pracy. W tym samym czasie wykonuje w Fabryce pracę na podstawie umowy zlecenia.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ustal, jakim rodzajom ubezpieczeń społecznych (obowiązkowo, dobrowolnie) oraz z jakich tytułów podlega Róża Wesoła.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 1 pkt 1 i 4, art. 9 ust 4, 4a,4b, art. 11 i art. 12 ustawy systemowej.</a:t>
            </a:r>
          </a:p>
          <a:p>
            <a:pPr marL="0" indent="0" algn="just">
              <a:buNone/>
            </a:pPr>
            <a:r>
              <a:rPr lang="pl-PL" dirty="0"/>
              <a:t>M. Lewandowicz-Machnikowska [w:] Zbiór kazusów z prawa socjalnego, red. R. Babińska-Górecka, K. Stopka, Warszawa 2014, s. 19-20.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158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1C26ED-4F73-407F-B17B-9C0D3E596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68" y="594804"/>
            <a:ext cx="8596668" cy="58858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1700" dirty="0"/>
              <a:t>Japoński potentat branży spożywczej </a:t>
            </a:r>
            <a:r>
              <a:rPr lang="pl-PL" sz="1700" dirty="0" err="1"/>
              <a:t>Samakura</a:t>
            </a:r>
            <a:r>
              <a:rPr lang="pl-PL" sz="1700" dirty="0"/>
              <a:t> Ltd. Jest inwestorem strategicznym w Zakładach Drobiarskich im. Orła Białego. Prezes Zarządu </a:t>
            </a:r>
            <a:r>
              <a:rPr lang="pl-PL" sz="1700" dirty="0" err="1"/>
              <a:t>Samakura</a:t>
            </a:r>
            <a:r>
              <a:rPr lang="pl-PL" sz="1700" dirty="0"/>
              <a:t> Polska sp. z o.o. pan Koko </a:t>
            </a:r>
            <a:r>
              <a:rPr lang="pl-PL" sz="1700" dirty="0" err="1"/>
              <a:t>Kuroda</a:t>
            </a:r>
            <a:r>
              <a:rPr lang="pl-PL" sz="1700" dirty="0"/>
              <a:t> w trakcie przygotowywania inwestycji został poinformowany o tym, że w związku ze znacznym obciążeniem wynagrodzeń za pracę kosztami składek na ubezpieczenie społeczne korzystne jest zatrudnianie osób, które mają już ustalone prawo do emerytury i renty. Pani A., była pracownica Zjednoczonych Ferm Drobiu Polskiego od roku jest na rencie z tytułu częściowej niezdolności do pracy. Dowiedziała się, że w Zakładach Drobiarskich im Orła Białego przyjmowani są pracownicy do działu Ewaluacji Drobiu. Pracodawca zachęcony doświadczeniem zawodowym Pani A. zaproponował jej zatrudnienie w ramach umowy o pracę na okres jednego roku. Strony ustaliły wynagrodzenie w takiej wysokości by nie zagrażało to wypłacie świadczenia rentowego. Pani B. również jest rencistką zatrudnioną w Zakładach Drobiarskich im. Orła Białego- ma terminową umowę na pół etatu. Dodatkowo ma zawartą z tym pracodawcą umowę o dzieło, w ramach której ma przygotować projekt broszury informacyjnej prezentującej tradycje drobiarskie regionu i  historię Zakładów.  Miejscowa firma ochroniarska ,, Karate – Z. Cios and Partner S.C” zatrudniła z kolei panią C. rencistkę częściowo niedolną do pracy (renta przysługuje jej z tytułu pełnionej w przeszłości służby w Policji) jako portierkę wykonującą swoje czynności w obsługiwanych przez ,, Karate” Zakładach Drobiarskich im. Orła Białego. Podstawą zatrudnienia jest umowa o świadczenie usług, do której zgodnie z Kodeksem cywilnym stosuje się przepisy dotyczące zlecenia. </a:t>
            </a:r>
          </a:p>
          <a:p>
            <a:pPr marL="0" indent="0" algn="just">
              <a:buNone/>
            </a:pPr>
            <a:r>
              <a:rPr lang="pl-PL" sz="1700" b="1" dirty="0"/>
              <a:t>Polecenie:</a:t>
            </a:r>
            <a:r>
              <a:rPr lang="pl-PL" sz="1700" dirty="0"/>
              <a:t> ustal jaka jest sytuacja pań A,B i C, jako osób mających ustalone prawo do renty w zakresie podlegania ubezpieczeniu emerytalnemu, rentowemu, wypadkowemu i chorobowemu?</a:t>
            </a:r>
          </a:p>
          <a:p>
            <a:pPr marL="0" indent="0" algn="just">
              <a:buNone/>
            </a:pPr>
            <a:r>
              <a:rPr lang="pl-PL" sz="1700" b="1" dirty="0"/>
              <a:t>Podstawa prawna</a:t>
            </a:r>
            <a:r>
              <a:rPr lang="pl-PL" sz="1700" dirty="0"/>
              <a:t>: art. 9 ust, 4, 4a, 4b ustawy systemowej.  </a:t>
            </a:r>
          </a:p>
          <a:p>
            <a:pPr marL="0" indent="0" algn="just">
              <a:buNone/>
            </a:pPr>
            <a:r>
              <a:rPr lang="pl-PL" sz="1700" dirty="0"/>
              <a:t>J. Borowicz [</a:t>
            </a:r>
            <a:r>
              <a:rPr lang="pl-PL" sz="1700"/>
              <a:t>w:] Zbiór </a:t>
            </a:r>
            <a:r>
              <a:rPr lang="pl-PL" sz="1700" dirty="0"/>
              <a:t>kazusów z prawa socjalnego, red. R. Babińska-Górecka, K. Stopka, Warszawa 2014, s. 26-27.</a:t>
            </a:r>
          </a:p>
          <a:p>
            <a:pPr marL="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00087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2BBB64-9AD1-4690-B7FF-34F693CB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2E9B1B-D51A-46D0-B3F9-25B86577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I. Jędrasik-Jankowska, </a:t>
            </a:r>
            <a:r>
              <a:rPr lang="pl-PL" i="1" dirty="0"/>
              <a:t>Pojęcia i konstrukcje prawne ubezpieczenia społecznego, </a:t>
            </a:r>
            <a:r>
              <a:rPr lang="pl-PL" dirty="0"/>
              <a:t>Warszawa 2017</a:t>
            </a:r>
          </a:p>
          <a:p>
            <a:pPr>
              <a:buAutoNum type="arabicPeriod"/>
            </a:pPr>
            <a:r>
              <a:rPr lang="pl-PL" dirty="0"/>
              <a:t>R. Babińska-Górecka, K. Stopka (red.), Zbiór kazusów z prawa socjalnego</a:t>
            </a:r>
            <a:r>
              <a:rPr lang="pl-PL"/>
              <a:t>, Warszawa 2014,</a:t>
            </a:r>
            <a:endParaRPr lang="pl-PL" dirty="0"/>
          </a:p>
          <a:p>
            <a:pPr>
              <a:buAutoNum type="arabicPeriod"/>
            </a:pPr>
            <a:r>
              <a:rPr lang="pl-PL" dirty="0"/>
              <a:t>Ustawy z dnia 13 października 1998 r. o systemie ubezpieczeń społecznych (Dz.U. z 2017 r., poz. 1778.</a:t>
            </a:r>
          </a:p>
        </p:txBody>
      </p:sp>
    </p:spTree>
    <p:extLst>
      <p:ext uri="{BB962C8B-B14F-4D97-AF65-F5344CB8AC3E}">
        <p14:creationId xmlns:p14="http://schemas.microsoft.com/office/powerpoint/2010/main" val="259154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DFC855-2D70-4295-9549-98F0A2A2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EF315D-4398-411C-8EC0-AE98BDC04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1. osoby pozostające w stosunku pracy z wyłączeniem prokuratorów,</a:t>
            </a:r>
          </a:p>
          <a:p>
            <a:pPr marL="0" indent="0" algn="just">
              <a:buNone/>
            </a:pPr>
            <a:r>
              <a:rPr lang="pl-PL" dirty="0"/>
              <a:t>2. osoby uznane za pracowników</a:t>
            </a:r>
          </a:p>
          <a:p>
            <a:pPr marL="0" indent="0" algn="just">
              <a:buNone/>
            </a:pPr>
            <a:r>
              <a:rPr lang="pl-PL" dirty="0"/>
              <a:t> ,, Za pracownika, w rozumieniu ustawy, uważa się także osobę wykonującą pracę na podstawie umowy agencyjnej, umowy zlecenia lub innej umowy o świadczenie usług, do której zgodnie z Kodeksem cywilnym stosuje się przepisy dotyczące zlecenia, albo umowy o dzieło, jeżeli </a:t>
            </a:r>
            <a:r>
              <a:rPr lang="pl-PL" b="1" dirty="0"/>
              <a:t>umowę taką zawarła z pracodawcą, z którym pozostaje w stosunku pracy, lub jeżeli w ramach takiej umowy wykonuje pracę na rzecz pracodawcy, z którym pozostaje w stosunku pracy</a:t>
            </a:r>
            <a:r>
              <a:rPr lang="pl-PL" dirty="0"/>
              <a:t>”. (art. 8 ust. 2a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3527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D74F85-4BF6-4DF6-B65C-69ADD099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71A7C-198C-418E-A133-85B43842E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3. osoby wykonujące pracę nakładczą,</a:t>
            </a:r>
          </a:p>
          <a:p>
            <a:pPr marL="0" indent="0" algn="just">
              <a:buNone/>
            </a:pPr>
            <a:r>
              <a:rPr lang="pl-PL" dirty="0"/>
              <a:t>4. członkowie rolniczych spółdzielni produkcyjnych i spółdzielni kółek rolniczych,</a:t>
            </a:r>
          </a:p>
          <a:p>
            <a:pPr marL="0" indent="0" algn="just">
              <a:buNone/>
            </a:pPr>
            <a:r>
              <a:rPr lang="pl-PL" dirty="0"/>
              <a:t>5. osoby wykonujące pracę na podstawie umowy agencyjnej lub umowy zlecenia albo innej umowy o świadczenie usług, do której zgodnie z Kodeksem cywilnym stosuje się przepisy dotyczące zlecenia oraz osoby z nimi współpracujące,</a:t>
            </a:r>
          </a:p>
          <a:p>
            <a:pPr marL="0" indent="0" algn="just">
              <a:buNone/>
            </a:pPr>
            <a:r>
              <a:rPr lang="pl-PL" dirty="0"/>
              <a:t>6. osoby prowadzące pozarolniczą działalność oraz osoby z nimi współpracujące,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,,Za osoby współpracujące z osobami prowadzącymi pozarolniczą działalność oraz zleceniobiorcami, o których mowa w art. 6 ust. 1 pkt 4 i 5, uważa się </a:t>
            </a:r>
            <a:r>
              <a:rPr lang="pl-PL" b="1" dirty="0"/>
              <a:t>małżonka, dzieci własne, dzieci drugiego małżonka i dzieci przysposobione, rodziców, macochę i ojczyma oraz osoby przysposabiające, jeżeli pozostają z nimi we wspólnym gospodarstwie domowym i współpracują przy prowadzeniu tej działalności </a:t>
            </a:r>
            <a:r>
              <a:rPr lang="pl-PL" dirty="0"/>
              <a:t>lub wykonywaniu umowy agencyjnej lub umowy zlecenia; nie dotyczy to osób, z którymi została zawarta umowa o pracę w celu przygotowania zawodowego”. (art. 8 ust 11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972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5E1F6C-D69F-4F44-A4BC-AFF0F447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48256A-23F3-48B5-82BD-530857C16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7. posłowie i senatorowie pobierający uposażenie oraz posłowie do Parlamentu Europejskiego,</a:t>
            </a:r>
          </a:p>
          <a:p>
            <a:pPr marL="0" indent="0" algn="just">
              <a:buNone/>
            </a:pPr>
            <a:r>
              <a:rPr lang="pl-PL" dirty="0"/>
              <a:t>8. osoby pobierające stypendium sportowe,</a:t>
            </a:r>
          </a:p>
          <a:p>
            <a:pPr marL="0" indent="0" algn="just">
              <a:buNone/>
            </a:pPr>
            <a:r>
              <a:rPr lang="pl-PL" dirty="0"/>
              <a:t>9. pobierający stypendium słuchacze Krajowej Szkoły Administracji Publicznej im. Prezydenta Rzeczypospolitej Polskiej Lecha Kaczyńskiego,</a:t>
            </a:r>
          </a:p>
          <a:p>
            <a:pPr marL="0" indent="0" algn="just">
              <a:buNone/>
            </a:pPr>
            <a:r>
              <a:rPr lang="pl-PL" dirty="0"/>
              <a:t>10. osoby wykonujące odpłatnie pracę na podstawie skierowania do pracy, w czasie odbywania kary pozbawienia wolności lub tymczasowego aresztowania,</a:t>
            </a:r>
          </a:p>
          <a:p>
            <a:pPr marL="0" indent="0" algn="just">
              <a:buNone/>
            </a:pPr>
            <a:r>
              <a:rPr lang="pl-PL" dirty="0"/>
              <a:t>11. 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38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F3780A-8DD2-471C-9CF2-B08B9025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9E843A-1726-4666-82AC-DF7521FCD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12. osoby pobierające stypendium w okresie odbywania szkolenia, stażu lub przygotowania zawodowego dorosłych, na które zostały skierowane przez inne niż powiatowy urząd pracy podmioty kierujące na szkolenie, staż lub przygotowanie zawodowe dorosłych, </a:t>
            </a:r>
          </a:p>
          <a:p>
            <a:pPr marL="0" indent="0" algn="just">
              <a:buNone/>
            </a:pPr>
            <a:r>
              <a:rPr lang="pl-PL" dirty="0"/>
              <a:t>13. osoby pobierające stypendium na podstawie przepisów o promocji zatrudnienia i instytucjach rynku pracy w okresie odbywania studiów podyplomowych,</a:t>
            </a:r>
          </a:p>
          <a:p>
            <a:pPr marL="0" indent="0" algn="just">
              <a:buNone/>
            </a:pPr>
            <a:r>
              <a:rPr lang="pl-PL" dirty="0"/>
              <a:t>14. duchowni,</a:t>
            </a:r>
          </a:p>
          <a:p>
            <a:pPr marL="0" indent="0" algn="just">
              <a:buNone/>
            </a:pPr>
            <a:r>
              <a:rPr lang="pl-PL" dirty="0"/>
              <a:t>15. żołnierze niezawodowi pełniący czynną służbę wojskową, z wyłączeniem żołnierzy pełniących służbę kandydacką</a:t>
            </a:r>
          </a:p>
          <a:p>
            <a:pPr marL="0" indent="0" algn="just">
              <a:buNone/>
            </a:pPr>
            <a:r>
              <a:rPr lang="pl-PL" dirty="0"/>
              <a:t>16. osoby odbywające służbę zastępczą, </a:t>
            </a:r>
          </a:p>
        </p:txBody>
      </p:sp>
    </p:spTree>
    <p:extLst>
      <p:ext uri="{BB962C8B-B14F-4D97-AF65-F5344CB8AC3E}">
        <p14:creationId xmlns:p14="http://schemas.microsoft.com/office/powerpoint/2010/main" val="120992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D4307-3B7B-47C1-A4F6-8AAE61AB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D417BA-B28B-47C0-87E5-1C4C8A751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17. funkcjonariusze Służby Celno-Skarbowej,  (do 1.01.2018 r.),</a:t>
            </a:r>
          </a:p>
          <a:p>
            <a:pPr marL="0" indent="0" algn="just">
              <a:buNone/>
            </a:pPr>
            <a:r>
              <a:rPr lang="pl-PL" dirty="0"/>
              <a:t>18. osoby przebywające na urlopach wychowawczych lub pobierające zasiłek macierzyński albo zasiłek w wysokości zasiłku macierzyńskiego,</a:t>
            </a:r>
          </a:p>
          <a:p>
            <a:pPr marL="0" indent="0" algn="just">
              <a:buNone/>
            </a:pPr>
            <a:r>
              <a:rPr lang="pl-PL" dirty="0"/>
              <a:t>19. osoby pobierające świadczenia socjalne wypłacane w okresie urlopu oraz osoby pobierające zasiłek socjalny wypłacany na czas przekwalifikowania zawodowego i poszukiwania nowego zatrudnienia, a także osoby pobierające wynagrodzenie przysługujące w okresie korzystania ze świadczenia górniczego albo w okresie korzystania ze stypendium na przekwalifikowanie, wynikające z odrębnych przepisów lub układów zbiorowych pracy,</a:t>
            </a:r>
          </a:p>
          <a:p>
            <a:pPr marL="0" indent="0" algn="just">
              <a:buNone/>
            </a:pPr>
            <a:r>
              <a:rPr lang="pl-PL" dirty="0"/>
              <a:t>20. osoby popierające świadczenie szkoleniowe wypłacane po ustaniu zatrudnienia,</a:t>
            </a:r>
          </a:p>
          <a:p>
            <a:pPr marL="0" indent="0" algn="just">
              <a:buNone/>
            </a:pPr>
            <a:r>
              <a:rPr lang="pl-PL" dirty="0"/>
              <a:t>21 członkowie rad </a:t>
            </a:r>
            <a:r>
              <a:rPr lang="pl-PL"/>
              <a:t>nadzorczych wynagradzani </a:t>
            </a:r>
            <a:r>
              <a:rPr lang="pl-PL" dirty="0"/>
              <a:t>z tytułu pełnienia tej funkcji</a:t>
            </a:r>
          </a:p>
        </p:txBody>
      </p:sp>
    </p:spTree>
    <p:extLst>
      <p:ext uri="{BB962C8B-B14F-4D97-AF65-F5344CB8AC3E}">
        <p14:creationId xmlns:p14="http://schemas.microsoft.com/office/powerpoint/2010/main" val="324830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160EA-E19B-43C9-81A2-6E10DE5E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Obowiązek ubezpieczenia emerytalnego i rentowego emerytów i rencistów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45615B-CB51-4307-81D1-8FE6DE13E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Emeryt podlega obowiązkowi ubezpieczenia emerytalnego i rentowego jeżeli:</a:t>
            </a:r>
          </a:p>
          <a:p>
            <a:pPr>
              <a:buFontTx/>
              <a:buChar char="-"/>
            </a:pPr>
            <a:r>
              <a:rPr lang="pl-PL" dirty="0"/>
              <a:t>zawarł umowę o pracę,</a:t>
            </a:r>
          </a:p>
          <a:p>
            <a:pPr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>
              <a:buFontTx/>
              <a:buChar char="-"/>
            </a:pPr>
            <a:r>
              <a:rPr lang="pl-PL" dirty="0"/>
              <a:t>jest Funkcjonariuszem Służby </a:t>
            </a:r>
            <a:r>
              <a:rPr lang="pl-PL" dirty="0" err="1"/>
              <a:t>Celno</a:t>
            </a:r>
            <a:r>
              <a:rPr lang="pl-PL" dirty="0"/>
              <a:t>– Skarbowej (do 1.01.2018)</a:t>
            </a:r>
          </a:p>
          <a:p>
            <a:pPr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r>
              <a:rPr lang="pl-PL" dirty="0"/>
              <a:t>Rencista podlega obowiązkowi ubezpieczenia emerytalnego i rentowego jeżeli:</a:t>
            </a:r>
          </a:p>
          <a:p>
            <a:pPr>
              <a:buFontTx/>
              <a:buChar char="-"/>
            </a:pPr>
            <a:r>
              <a:rPr lang="pl-PL" dirty="0"/>
              <a:t>zawarł umowę o pracę,</a:t>
            </a:r>
          </a:p>
          <a:p>
            <a:pPr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>
              <a:buFontTx/>
              <a:buChar char="-"/>
            </a:pPr>
            <a:r>
              <a:rPr lang="pl-PL" dirty="0"/>
              <a:t>jest Funkcjonariuszem Służby Celno-Skarbowej (do 1.01.2018),</a:t>
            </a:r>
          </a:p>
          <a:p>
            <a:pPr>
              <a:buFontTx/>
              <a:buChar char="-"/>
            </a:pPr>
            <a:r>
              <a:rPr lang="pl-PL" dirty="0"/>
              <a:t>prowadzi pozarolniczą działalność gospodarczą.</a:t>
            </a:r>
          </a:p>
          <a:p>
            <a:pPr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44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398B67-F558-4D21-82EB-6A4F468D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66730-03F8-4490-982D-05A7277D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Zbieg tytułów ubezpieczenia występuje, gdy jedna osoba wykonuje </a:t>
            </a:r>
            <a:r>
              <a:rPr lang="pl-PL" b="1" dirty="0"/>
              <a:t>kilka rodzajów działalności</a:t>
            </a:r>
            <a:r>
              <a:rPr lang="pl-PL" dirty="0"/>
              <a:t> (ma kilka tytułów) do ubezpieczenia społecznego. W takich przypadkach ustawodawca zwykle wskazuje, który tytuł ma pierwszeństwo, czyli z którego tytułu podlega się ubezpieczeniu z wyłączeniem obowiązku z pozostałych tytułów.</a:t>
            </a:r>
          </a:p>
          <a:p>
            <a:pPr algn="just"/>
            <a:r>
              <a:rPr lang="pl-PL" dirty="0"/>
              <a:t>Zbieg obowiązku ubezpieczenia ma zastosowanie </a:t>
            </a:r>
            <a:r>
              <a:rPr lang="pl-PL" b="1" dirty="0"/>
              <a:t>tylko do ubezpieczeń emerytalnego i rentowego</a:t>
            </a:r>
          </a:p>
        </p:txBody>
      </p:sp>
    </p:spTree>
    <p:extLst>
      <p:ext uri="{BB962C8B-B14F-4D97-AF65-F5344CB8AC3E}">
        <p14:creationId xmlns:p14="http://schemas.microsoft.com/office/powerpoint/2010/main" val="244266520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</TotalTime>
  <Words>3182</Words>
  <Application>Microsoft Office PowerPoint</Application>
  <PresentationFormat>Panoramiczny</PresentationFormat>
  <Paragraphs>158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Faseta</vt:lpstr>
      <vt:lpstr>Zasady podlegania ubezpieczeniu społecznemu</vt:lpstr>
      <vt:lpstr>Zakres obowiązku ubezpieczenia społecznego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Obowiązek ubezpieczenia emerytalnego i rentowego emerytów i rencistów</vt:lpstr>
      <vt:lpstr>Zbieg tytułów ubezpieczenia</vt:lpstr>
      <vt:lpstr>Zbieg tytułów ubezpieczenia</vt:lpstr>
      <vt:lpstr>Zbiegi tytułów ubezpieczenia</vt:lpstr>
      <vt:lpstr>Zbieg tytułów ubezpieczenia</vt:lpstr>
      <vt:lpstr>Reguły zbiegu obowiązku ubezpieczeń emerytalnego i rentowego</vt:lpstr>
      <vt:lpstr>Wyjątki</vt:lpstr>
      <vt:lpstr>    Tytuł, który został zwolniony z obowiązku ubezpieczenia z powodu zbiegu  z innym tytułem, może zostać objęty ubezpieczeniem na wniosek zainteresowanego. </vt:lpstr>
      <vt:lpstr>Ubezpieczenie chorobowe</vt:lpstr>
      <vt:lpstr>Obowiązkowe ubezpieczenie chorobowe</vt:lpstr>
      <vt:lpstr>Dobrowolne ubezpieczenie chorobowe</vt:lpstr>
      <vt:lpstr>Osoby wyłączone z ubezpieczenia chorobowego</vt:lpstr>
      <vt:lpstr>Ubezpieczenie wypadkowe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Opracowano na podstawie: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podlegania ubezpieczeniu społecznemu</dc:title>
  <dc:creator>Wieslaw Pochopien</dc:creator>
  <cp:lastModifiedBy>Wieslaw Pochopien</cp:lastModifiedBy>
  <cp:revision>38</cp:revision>
  <dcterms:created xsi:type="dcterms:W3CDTF">2017-10-30T18:51:31Z</dcterms:created>
  <dcterms:modified xsi:type="dcterms:W3CDTF">2017-12-03T08:42:54Z</dcterms:modified>
</cp:coreProperties>
</file>