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2CFC11-74FE-48D7-B928-201E6E0A4C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dirty="0"/>
              <a:t>Zasady podlegania ubezpieczeniu społecznemu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F7B311-A405-4CD7-8613-366B57A9F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328431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73A01-8EDB-456B-8D8B-91E125A7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Zbiegi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0EDA41-C59C-460D-BADF-FFF597001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Tytułami bezwzględnymi są:</a:t>
            </a:r>
          </a:p>
          <a:p>
            <a:pPr algn="just">
              <a:buFontTx/>
              <a:buChar char="-"/>
            </a:pPr>
            <a:r>
              <a:rPr lang="pl-PL" dirty="0"/>
              <a:t>stosunek pracy,</a:t>
            </a:r>
          </a:p>
          <a:p>
            <a:pPr algn="just">
              <a:buFontTx/>
              <a:buChar char="-"/>
            </a:pPr>
            <a:r>
              <a:rPr lang="pl-PL" dirty="0"/>
              <a:t>członkostwo w rolniczej spółdzielni produkcyjnej lub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stosunek Służby  Celno-Skarbowej (do 1.01.2018 r.),</a:t>
            </a:r>
          </a:p>
          <a:p>
            <a:pPr algn="just">
              <a:buFontTx/>
              <a:buChar char="-"/>
            </a:pPr>
            <a:r>
              <a:rPr lang="pl-PL" dirty="0"/>
              <a:t>pobieranie świadczeń szkoleniowych i socjalnych,</a:t>
            </a:r>
          </a:p>
          <a:p>
            <a:pPr algn="just">
              <a:buFontTx/>
              <a:buChar char="-"/>
            </a:pPr>
            <a:r>
              <a:rPr lang="pl-PL" dirty="0"/>
              <a:t>pobieranie zasiłku macierzyńskiego,</a:t>
            </a:r>
          </a:p>
          <a:p>
            <a:pPr algn="just">
              <a:buFontTx/>
              <a:buChar char="-"/>
            </a:pPr>
            <a:r>
              <a:rPr lang="pl-PL" dirty="0"/>
              <a:t>członkostwo w radzie nadzorczej</a:t>
            </a:r>
          </a:p>
          <a:p>
            <a:pPr marL="0" indent="0" algn="just">
              <a:buNone/>
            </a:pPr>
            <a:r>
              <a:rPr lang="pl-PL" dirty="0"/>
              <a:t>Wszystkie pozostałe tytuły to tytuły ogólne, które dla celów zbiegu obowiązków ubezpieczenia należy podzielić na </a:t>
            </a:r>
            <a:r>
              <a:rPr lang="pl-PL" b="1" dirty="0"/>
              <a:t>budżetowe</a:t>
            </a:r>
            <a:r>
              <a:rPr lang="pl-PL" dirty="0"/>
              <a:t> (finansowane z budżetu państwa) i </a:t>
            </a:r>
            <a:r>
              <a:rPr lang="pl-PL" b="1" dirty="0"/>
              <a:t>pozostałe.</a:t>
            </a:r>
          </a:p>
        </p:txBody>
      </p:sp>
    </p:spTree>
    <p:extLst>
      <p:ext uri="{BB962C8B-B14F-4D97-AF65-F5344CB8AC3E}">
        <p14:creationId xmlns:p14="http://schemas.microsoft.com/office/powerpoint/2010/main" val="2119756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794B7-4BB2-4D0E-8DE3-6C6DD590E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AFB232-82F5-4C14-BD5C-32DF8ECEB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Tytułami </a:t>
            </a:r>
            <a:r>
              <a:rPr lang="pl-PL" b="1" dirty="0"/>
              <a:t>ogólnymi budżetowymi </a:t>
            </a:r>
            <a:r>
              <a:rPr lang="pl-PL" dirty="0"/>
              <a:t>są:</a:t>
            </a:r>
          </a:p>
          <a:p>
            <a:pPr algn="just">
              <a:buFontTx/>
              <a:buChar char="-"/>
            </a:pPr>
            <a:r>
              <a:rPr lang="pl-PL" dirty="0"/>
              <a:t>świadczenie pracy na podstawie umowy uaktywniającej,</a:t>
            </a:r>
          </a:p>
          <a:p>
            <a:pPr algn="just">
              <a:buFontTx/>
              <a:buChar char="-"/>
            </a:pPr>
            <a:r>
              <a:rPr lang="pl-PL" dirty="0"/>
              <a:t>posługa duchowna,</a:t>
            </a:r>
          </a:p>
          <a:p>
            <a:pPr algn="just">
              <a:buFontTx/>
              <a:buChar char="-"/>
            </a:pPr>
            <a:r>
              <a:rPr lang="pl-PL" dirty="0"/>
              <a:t>czynna służba żołnierzy niezawodowych,</a:t>
            </a:r>
          </a:p>
          <a:p>
            <a:pPr algn="just">
              <a:buFontTx/>
              <a:buChar char="-"/>
            </a:pPr>
            <a:r>
              <a:rPr lang="pl-PL" dirty="0"/>
              <a:t>przebywanie na urlopie wychowawczym,</a:t>
            </a:r>
          </a:p>
          <a:p>
            <a:pPr algn="just">
              <a:buFontTx/>
              <a:buChar char="-"/>
            </a:pPr>
            <a:r>
              <a:rPr lang="pl-PL" dirty="0"/>
              <a:t>rezygnacja z  zatrudnienia w związku z koniecznością sprawowania osobistej opieki nad długotrwale lub ciężko chorym członkiem rodziny oraz wspólnie niezamieszkującymi matką, ojcem lub rodzeństwem i pobieranie świadczenia pielęgnacyjnego</a:t>
            </a:r>
          </a:p>
          <a:p>
            <a:pPr marL="0" indent="0" algn="just">
              <a:buNone/>
            </a:pPr>
            <a:r>
              <a:rPr lang="pl-PL" dirty="0"/>
              <a:t>Obowiązek ubezpieczenia z tytułów budżetowych występuje tylko wtedy, gdy jest to </a:t>
            </a:r>
            <a:r>
              <a:rPr lang="pl-PL" b="1" dirty="0"/>
              <a:t>tytuł jedyny i nie posiada go emeryt lub rencista. </a:t>
            </a:r>
          </a:p>
        </p:txBody>
      </p:sp>
    </p:spTree>
    <p:extLst>
      <p:ext uri="{BB962C8B-B14F-4D97-AF65-F5344CB8AC3E}">
        <p14:creationId xmlns:p14="http://schemas.microsoft.com/office/powerpoint/2010/main" val="1189271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851B98-3471-477A-8715-37510B594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Reguły zbiegu obowiązku ubezpieczeń emerytalnego i rentowego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C5A481-B559-4B80-BAFC-4EDC45A94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Reguła I.</a:t>
            </a:r>
            <a:r>
              <a:rPr lang="pl-PL" dirty="0"/>
              <a:t> Jeżeli zbiegają się ze sobą tytuły ,,bezwzględne” obowiązek ubezpieczenia dotyczy każdego z nich.</a:t>
            </a:r>
          </a:p>
          <a:p>
            <a:pPr algn="just"/>
            <a:r>
              <a:rPr lang="pl-PL" b="1" dirty="0"/>
              <a:t>Reguła II. </a:t>
            </a:r>
            <a:r>
              <a:rPr lang="pl-PL" dirty="0"/>
              <a:t>W razie zbiegu tytułu ,,bezwzględnego” z tytułem ,,ogólnym” obowiązkiem ubezpieczenia objęty jest tylko tytuł,, bezwzględny”.</a:t>
            </a:r>
          </a:p>
          <a:p>
            <a:pPr algn="just"/>
            <a:r>
              <a:rPr lang="pl-PL" b="1" dirty="0"/>
              <a:t>Reguła III. </a:t>
            </a:r>
            <a:r>
              <a:rPr lang="pl-PL" dirty="0"/>
              <a:t>W razie zbiegu tytułów ,,ogólnych” ubezpieczeniem objęty jest tytuł wcześniejszy.</a:t>
            </a:r>
          </a:p>
          <a:p>
            <a:pPr algn="just"/>
            <a:r>
              <a:rPr lang="pl-PL" b="1" dirty="0"/>
              <a:t>Reguła IV. </a:t>
            </a:r>
            <a:r>
              <a:rPr lang="pl-PL" dirty="0"/>
              <a:t>Jeżeli jednym ze zbiegających </a:t>
            </a:r>
            <a:r>
              <a:rPr lang="pl-PL" b="1" dirty="0"/>
              <a:t> </a:t>
            </a:r>
            <a:r>
              <a:rPr lang="pl-PL" dirty="0"/>
              <a:t>się tytułów jest tytuł budżetowy to obowiązek ubezpieczenia dotyczy tylko tytułu </a:t>
            </a:r>
            <a:r>
              <a:rPr lang="pl-PL" dirty="0" err="1"/>
              <a:t>niebudżetowego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Reguła V. </a:t>
            </a:r>
            <a:r>
              <a:rPr lang="pl-PL" dirty="0"/>
              <a:t>Zbieg członkostwa w radzie nadzorczej z jakimkolwiek innym tytułem oznacza obowiązek ubezpieczenia się z obu zbiegających się tytułów.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942544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D37176-26DC-4438-91AA-50601129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Wyjątki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601A6E-CD3D-4321-A014-0D9CF2280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4279"/>
            <a:ext cx="8596668" cy="47070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zbieg umowy o pracę z umową zlecenia (lub agencyjną)  w przypadku uznania za pracownika,</a:t>
            </a:r>
          </a:p>
          <a:p>
            <a:pPr algn="just"/>
            <a:r>
              <a:rPr lang="pl-PL" dirty="0"/>
              <a:t>zwolnienia w razie zbiegu tytułów ogólnych z bezwzględnymi albo z innymi tytułami ogólnymi zaczynają obowiązywać, jeżeli podstawą wymiaru składki z tytułu niepodlegającemu zwolnieniu jest co najmniej </a:t>
            </a:r>
            <a:r>
              <a:rPr lang="pl-PL" b="1" dirty="0"/>
              <a:t>minimalne wynagrodzenie za pracę.</a:t>
            </a:r>
            <a:r>
              <a:rPr lang="pl-PL" dirty="0"/>
              <a:t> W przeciwnym wypadku osoby te podlegają obowiązkowi ubezpieczenia także z tytułu drugiego,</a:t>
            </a:r>
          </a:p>
          <a:p>
            <a:pPr algn="just"/>
            <a:r>
              <a:rPr lang="pl-PL" dirty="0"/>
              <a:t>wyjątek od zasady pierwszeństwa w czasie tytułów ogólnych dotyczy zbiegu umowy zlecenia albo umowy o pracę nakładczą z prowadzeniem pozarolniczej działalności gospodarczej. W sytuacji gdy podstawa wymiaru składki z tytułu (pierwszej w czasie) umowy zlecenia albo umowy o pracę nakładczą jest niższa </a:t>
            </a:r>
            <a:r>
              <a:rPr lang="pl-PL" b="1" dirty="0"/>
              <a:t>od najniższej podstawy składki z tytułu później podjętej pozarolniczej działalności gospodarczej, obowiązek ubezpieczenia dotyczy tej działalności.</a:t>
            </a:r>
          </a:p>
          <a:p>
            <a:pPr algn="just"/>
            <a:r>
              <a:rPr lang="pl-PL" dirty="0"/>
              <a:t>Wyjątek stanowi także zbieg tytułu ,,duchownego” z innymi tytułami ogólnymi. Ustawodawca traktuje ten tytuł jako budżetowy w zbiegu z pozarolniczą działalnością gospodarczą, natomiast w zbiegu z innymi tytułami ogólnymi, w tym także z pozostałymi formami prowadzenia pozarolniczej działalności- tak jak tytuł </a:t>
            </a:r>
            <a:r>
              <a:rPr lang="pl-PL" dirty="0" err="1"/>
              <a:t>niebudżetowy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9178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6E8756-AE8E-4FFE-9FCA-882B315E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287347"/>
          </a:xfrm>
        </p:spPr>
        <p:txBody>
          <a:bodyPr>
            <a:normAutofit/>
          </a:bodyPr>
          <a:lstStyle/>
          <a:p>
            <a:pPr algn="just"/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Tytuł, który został zwolniony z obowiązku ubezpieczenia z powodu zbiegu  z innym tytułem, może zostać objęty ubezpieczeniem na wniosek zainteresowanego. </a:t>
            </a:r>
          </a:p>
        </p:txBody>
      </p:sp>
    </p:spTree>
    <p:extLst>
      <p:ext uri="{BB962C8B-B14F-4D97-AF65-F5344CB8AC3E}">
        <p14:creationId xmlns:p14="http://schemas.microsoft.com/office/powerpoint/2010/main" val="3121846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A4BD2D-CA9E-451E-9FEE-08CED0E16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EA588F-01F3-4958-9CBB-4A04022B2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ubezpieczenia chorobowego krąg osób objętych ubezpieczeniem emerytalnym i rentowym został przez ustawodawcę podzielony na trzy grupy (art. 11 </a:t>
            </a:r>
            <a:r>
              <a:rPr lang="pl-PL" dirty="0" err="1"/>
              <a:t>u.s.u.s</a:t>
            </a:r>
            <a:r>
              <a:rPr lang="pl-PL" dirty="0"/>
              <a:t>.):</a:t>
            </a:r>
          </a:p>
          <a:p>
            <a:pPr algn="just">
              <a:buAutoNum type="arabicPeriod"/>
            </a:pPr>
            <a:r>
              <a:rPr lang="pl-PL" dirty="0"/>
              <a:t>Obowiązkowo objętych ubezpieczeniem chorobowym,</a:t>
            </a:r>
          </a:p>
          <a:p>
            <a:pPr algn="just">
              <a:buAutoNum type="arabicPeriod"/>
            </a:pPr>
            <a:r>
              <a:rPr lang="pl-PL" dirty="0"/>
              <a:t>Mogącym dobrowolnie wejść do tego ubezpieczenia,</a:t>
            </a:r>
          </a:p>
          <a:p>
            <a:pPr algn="just">
              <a:buAutoNum type="arabicPeriod"/>
            </a:pPr>
            <a:r>
              <a:rPr lang="pl-PL" dirty="0"/>
              <a:t>Wyłączonych z ubezpieczenia chorobowego</a:t>
            </a:r>
          </a:p>
        </p:txBody>
      </p:sp>
    </p:spTree>
    <p:extLst>
      <p:ext uri="{BB962C8B-B14F-4D97-AF65-F5344CB8AC3E}">
        <p14:creationId xmlns:p14="http://schemas.microsoft.com/office/powerpoint/2010/main" val="3949712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4CA8F-56ED-43CB-A182-754CAC55D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Obowiązkowe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05251F-C5C6-45F0-9C63-FDC1DA81C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Ubezpieczenie chorobowe jest obowiązkowe dla:</a:t>
            </a:r>
          </a:p>
          <a:p>
            <a:pPr algn="just">
              <a:buFontTx/>
              <a:buChar char="-"/>
            </a:pPr>
            <a:r>
              <a:rPr lang="pl-PL" dirty="0"/>
              <a:t>pracowników, </a:t>
            </a:r>
          </a:p>
          <a:p>
            <a:pPr algn="just">
              <a:buFontTx/>
              <a:buChar char="-"/>
            </a:pPr>
            <a:r>
              <a:rPr lang="pl-PL" dirty="0"/>
              <a:t> członków rolniczych spółdzielni produkcyjnych i spółdzielni kółek rolniczych,</a:t>
            </a:r>
          </a:p>
          <a:p>
            <a:pPr algn="just">
              <a:buFontTx/>
              <a:buChar char="-"/>
            </a:pPr>
            <a:r>
              <a:rPr lang="pl-PL" dirty="0"/>
              <a:t> osób odbywających zastępczą służbę wojskową.</a:t>
            </a:r>
          </a:p>
        </p:txBody>
      </p:sp>
    </p:spTree>
    <p:extLst>
      <p:ext uri="{BB962C8B-B14F-4D97-AF65-F5344CB8AC3E}">
        <p14:creationId xmlns:p14="http://schemas.microsoft.com/office/powerpoint/2010/main" val="1067971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6C9045-B575-40D6-B27A-1D409BD82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Dobrowolne ubezpieczenie chorobowe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A5F578-3015-4B57-B6BF-641846E94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Dobrowolnie (na swój wniosek) do tego ubezpieczenia mogą przystąpić:</a:t>
            </a:r>
          </a:p>
          <a:p>
            <a:pPr algn="just"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 algn="just">
              <a:buFontTx/>
              <a:buChar char="-"/>
            </a:pPr>
            <a:r>
              <a:rPr lang="pl-PL" dirty="0"/>
              <a:t>osoby, które zawarły umowę zlecenia, </a:t>
            </a:r>
          </a:p>
          <a:p>
            <a:pPr algn="just">
              <a:buFontTx/>
              <a:buChar char="-"/>
            </a:pPr>
            <a:r>
              <a:rPr lang="pl-PL" dirty="0"/>
              <a:t>osoby prowadzące pozarolniczą działalność, </a:t>
            </a:r>
          </a:p>
          <a:p>
            <a:pPr algn="just">
              <a:buFontTx/>
              <a:buChar char="-"/>
            </a:pPr>
            <a:r>
              <a:rPr lang="pl-PL" dirty="0"/>
              <a:t>osoby wykonujące odpłatnie pracę na podstawie skierowania do pracy w czasie odbywania kary pozbawienia wolności lub tymczasowego aresztowania</a:t>
            </a:r>
          </a:p>
          <a:p>
            <a:pPr algn="just">
              <a:buFontTx/>
              <a:buChar char="-"/>
            </a:pPr>
            <a:r>
              <a:rPr lang="pl-PL" dirty="0"/>
              <a:t>duchowni. </a:t>
            </a:r>
          </a:p>
        </p:txBody>
      </p:sp>
    </p:spTree>
    <p:extLst>
      <p:ext uri="{BB962C8B-B14F-4D97-AF65-F5344CB8AC3E}">
        <p14:creationId xmlns:p14="http://schemas.microsoft.com/office/powerpoint/2010/main" val="801967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628C65-9ED7-4B9C-8946-B8DDFB64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Osoby wyłączone z ubezpieczenia chorobowego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1FDD9-6051-4766-9E77-BE852D38C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dirty="0"/>
              <a:t>funkcjonariusze Służby Celno-Skarbowej,</a:t>
            </a:r>
          </a:p>
          <a:p>
            <a:pPr algn="just">
              <a:buFontTx/>
              <a:buChar char="-"/>
            </a:pPr>
            <a:r>
              <a:rPr lang="pl-PL" dirty="0"/>
              <a:t>posłowie i senatorowie,</a:t>
            </a:r>
          </a:p>
          <a:p>
            <a:pPr algn="just">
              <a:buFontTx/>
              <a:buChar char="-"/>
            </a:pPr>
            <a:r>
              <a:rPr lang="pl-PL" dirty="0"/>
              <a:t>osoby pobierające stypendia,</a:t>
            </a:r>
          </a:p>
          <a:p>
            <a:pPr algn="just">
              <a:buFontTx/>
              <a:buChar char="-"/>
            </a:pPr>
            <a:r>
              <a:rPr lang="pl-PL" dirty="0"/>
              <a:t>członkowie rad nadzorczych</a:t>
            </a:r>
          </a:p>
          <a:p>
            <a:pPr marL="0" indent="0" algn="just">
              <a:buNone/>
            </a:pPr>
            <a:r>
              <a:rPr lang="pl-PL" dirty="0"/>
              <a:t>Pozostałe tytuły zostały wyłączone z ubezpieczenia chorobowego dlatego, że dotyczą osób, które nie są czynne zawodowo, w konsekwencji czego nie grozi im utrata dochodu w razie czasowej niezdolności do pracy z powodu choroby.</a:t>
            </a:r>
          </a:p>
        </p:txBody>
      </p:sp>
    </p:spTree>
    <p:extLst>
      <p:ext uri="{BB962C8B-B14F-4D97-AF65-F5344CB8AC3E}">
        <p14:creationId xmlns:p14="http://schemas.microsoft.com/office/powerpoint/2010/main" val="39832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7C01A-6125-4F80-B799-2BEA02209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Ubezpieczenie wypadkowe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EDEAD2-867A-4DC0-BC68-E00D8F553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Obowiązkowo ubezpieczeniu wypadkowemu podlegają </a:t>
            </a:r>
            <a:r>
              <a:rPr lang="pl-PL" b="1" dirty="0"/>
              <a:t>osoby podlegające ubezpieczeniom emerytalnym i rentowym. </a:t>
            </a:r>
            <a:r>
              <a:rPr lang="pl-PL" dirty="0"/>
              <a:t>(art. 12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r>
              <a:rPr lang="pl-PL" dirty="0"/>
              <a:t>Nie podlegają ubezpieczeniu wypadkowemu:</a:t>
            </a:r>
          </a:p>
          <a:p>
            <a:pPr>
              <a:buFontTx/>
              <a:buChar char="-"/>
            </a:pPr>
            <a:r>
              <a:rPr lang="pl-PL" dirty="0"/>
              <a:t>osoby wykonujące pracę nakładczą,</a:t>
            </a:r>
          </a:p>
          <a:p>
            <a:pPr>
              <a:buFontTx/>
              <a:buChar char="-"/>
            </a:pPr>
            <a:r>
              <a:rPr lang="pl-PL" dirty="0"/>
              <a:t>żołnierze niezawodowi pełniący czynną służbę wojskową,</a:t>
            </a:r>
          </a:p>
          <a:p>
            <a:pPr>
              <a:buFontTx/>
              <a:buChar char="-"/>
            </a:pPr>
            <a:r>
              <a:rPr lang="pl-PL" dirty="0"/>
              <a:t>bezrobotni.</a:t>
            </a:r>
          </a:p>
          <a:p>
            <a:pPr>
              <a:buFontTx/>
              <a:buChar char="-"/>
            </a:pPr>
            <a:r>
              <a:rPr lang="pl-PL" dirty="0"/>
              <a:t>osoby przebywające na urlopach macierzyńskich lub wychowawczych,</a:t>
            </a:r>
          </a:p>
          <a:p>
            <a:pPr>
              <a:buFontTx/>
              <a:buChar char="-"/>
            </a:pPr>
            <a:r>
              <a:rPr lang="pl-PL" dirty="0"/>
              <a:t>posłowie do Parlamentu Europejskiego,</a:t>
            </a:r>
          </a:p>
          <a:p>
            <a:pPr>
              <a:buFontTx/>
              <a:buChar char="-"/>
            </a:pPr>
            <a:r>
              <a:rPr lang="pl-PL" dirty="0"/>
              <a:t>osoby pobierające różnego rodzaju świadczenia socjalne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6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3802B0-132A-4106-88C3-78EEE354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obowiązku ubezpieczenia społecznego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AD3DD6-3C77-4F2D-8535-C6A8C3D8B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13 października 1998 roku o systemie ubezpieczeń społecznych wyróżnia następujące kategorie ubezpieczeń wyróżnione ze względu na </a:t>
            </a:r>
            <a:r>
              <a:rPr lang="pl-PL" b="1" dirty="0"/>
              <a:t>rodzaj chronionego ryzyka: </a:t>
            </a:r>
          </a:p>
          <a:p>
            <a:pPr algn="just">
              <a:buFontTx/>
              <a:buChar char="-"/>
            </a:pPr>
            <a:r>
              <a:rPr lang="pl-PL" b="1" dirty="0"/>
              <a:t>emerytalne,</a:t>
            </a:r>
          </a:p>
          <a:p>
            <a:pPr algn="just">
              <a:buFontTx/>
              <a:buChar char="-"/>
            </a:pPr>
            <a:r>
              <a:rPr lang="pl-PL" b="1" dirty="0"/>
              <a:t>rentowe,</a:t>
            </a:r>
          </a:p>
          <a:p>
            <a:pPr algn="just">
              <a:buFontTx/>
              <a:buChar char="-"/>
            </a:pPr>
            <a:r>
              <a:rPr lang="pl-PL" b="1" dirty="0"/>
              <a:t>chorobowe,</a:t>
            </a:r>
          </a:p>
          <a:p>
            <a:pPr algn="just">
              <a:buFontTx/>
              <a:buChar char="-"/>
            </a:pPr>
            <a:r>
              <a:rPr lang="pl-PL" b="1" dirty="0"/>
              <a:t>wypadkowe</a:t>
            </a:r>
          </a:p>
          <a:p>
            <a:pPr>
              <a:buFontTx/>
              <a:buChar char="-"/>
            </a:pPr>
            <a:endParaRPr lang="pl-PL" b="1" dirty="0"/>
          </a:p>
          <a:p>
            <a:pPr>
              <a:buFontTx/>
              <a:buChar char="-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091743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2BBB64-9AD1-4690-B7FF-34F693CBF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2E9B1B-D51A-46D0-B3F9-25B86577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pl-PL" dirty="0"/>
              <a:t>I. Jędrasik-Jankowska, </a:t>
            </a:r>
            <a:r>
              <a:rPr lang="pl-PL" i="1" dirty="0"/>
              <a:t>Pojęcia i konstrukcje prawne ubezpieczenia społecznego, </a:t>
            </a:r>
            <a:r>
              <a:rPr lang="pl-PL" dirty="0"/>
              <a:t>Warszawa 2017</a:t>
            </a:r>
          </a:p>
          <a:p>
            <a:pPr>
              <a:buAutoNum type="arabicPeriod"/>
            </a:pPr>
            <a:r>
              <a:rPr lang="pl-PL" dirty="0"/>
              <a:t>Ustawy z dnia 13 października 1998 r. o systemie ubezpieczeń społecznych (Dz.U. z 2017 r., poz. 1778.</a:t>
            </a:r>
          </a:p>
        </p:txBody>
      </p:sp>
    </p:spTree>
    <p:extLst>
      <p:ext uri="{BB962C8B-B14F-4D97-AF65-F5344CB8AC3E}">
        <p14:creationId xmlns:p14="http://schemas.microsoft.com/office/powerpoint/2010/main" val="2591540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DFC855-2D70-4295-9549-98F0A2A2A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EF315D-4398-411C-8EC0-AE98BDC04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1. osoby pozostające w stosunku pracy z wyłączeniem prokuratorów,</a:t>
            </a:r>
          </a:p>
          <a:p>
            <a:pPr marL="0" indent="0" algn="just">
              <a:buNone/>
            </a:pPr>
            <a:r>
              <a:rPr lang="pl-PL" dirty="0"/>
              <a:t>2. osoby uznane za pracowników</a:t>
            </a:r>
          </a:p>
          <a:p>
            <a:pPr marL="0" indent="0" algn="just">
              <a:buNone/>
            </a:pPr>
            <a:r>
              <a:rPr lang="pl-PL" dirty="0"/>
              <a:t> ,, Za pracownika, w rozumieniu ustawy, uważa się także osobę wykonującą pracę na podstawie umowy agencyjnej, umowy zlecenia lub innej umowy o świadczenie usług, do której zgodnie z Kodeksem cywilnym stosuje się przepisy dotyczące zlecenia, albo umowy o dzieło, jeżeli </a:t>
            </a:r>
            <a:r>
              <a:rPr lang="pl-PL" b="1" dirty="0"/>
              <a:t>umowę taką zawarła z pracodawcą, z którym pozostaje w stosunku pracy, lub jeżeli w ramach takiej umowy wykonuje pracę na rzecz pracodawcy, z którym pozostaje w stosunku pracy</a:t>
            </a:r>
            <a:r>
              <a:rPr lang="pl-PL" dirty="0"/>
              <a:t>”. (art. 8 ust. 2a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73527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D74F85-4BF6-4DF6-B65C-69ADD0999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271A7C-198C-418E-A133-85B43842E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3. osoby wykonujące pracę nakładczą,</a:t>
            </a:r>
          </a:p>
          <a:p>
            <a:pPr marL="0" indent="0" algn="just">
              <a:buNone/>
            </a:pPr>
            <a:r>
              <a:rPr lang="pl-PL" dirty="0"/>
              <a:t>4. członkowie rolniczych spółdzielni produkcyjnych i spółdzielni kółek rolniczych,</a:t>
            </a:r>
          </a:p>
          <a:p>
            <a:pPr marL="0" indent="0" algn="just">
              <a:buNone/>
            </a:pPr>
            <a:r>
              <a:rPr lang="pl-PL" dirty="0"/>
              <a:t>5. osoby wykonujące pracę na podstawie umowy agencyjnej lub umowy zlecenia albo innej umowy o świadczenie usług, do której zgodnie z Kodeksem cywilnym stosuje się przepisy dotyczące zlecenia oraz osoby z nimi współpracujące,</a:t>
            </a:r>
          </a:p>
          <a:p>
            <a:pPr marL="0" indent="0" algn="just">
              <a:buNone/>
            </a:pPr>
            <a:r>
              <a:rPr lang="pl-PL" dirty="0"/>
              <a:t>6. osoby prowadzące pozarolniczą działalność oraz osoby z nimi współpracujące,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,,Za osobę współpracującą z osobami prowadzącymi pozarolniczą działalność oraz zleceniobiorcami, o której mowa w art. 6 ust. 1 pkt 4 i 5, uważa się </a:t>
            </a:r>
            <a:r>
              <a:rPr lang="pl-PL" b="1" dirty="0"/>
              <a:t>małżonka, dzieci własne, dzieci drugiego małżonka i dzieci przysposobione, rodziców, macochę i ojczyma oraz osoby przysposabiające, jeżeli pozostają z nimi we wspólnym gospodarstwie domowym i współpracują przy prowadzeniu tej działalności </a:t>
            </a:r>
            <a:r>
              <a:rPr lang="pl-PL" dirty="0"/>
              <a:t>lub wykonywaniu umowy agencyjnej lub umowy zlecenia; nie dotyczy to osób, z którymi została zawarta umowa o pracę w celu przygotowania zawodowego”. (art. 8 ust 11 </a:t>
            </a:r>
            <a:r>
              <a:rPr lang="pl-PL" dirty="0" err="1"/>
              <a:t>u.s.u.s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972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5E1F6C-D69F-4F44-A4BC-AFF0F447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48256A-23F3-48B5-82BD-530857C16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7. posłowie i senatorowie pobierający uposażenie oraz posłowie do Parlamentu Europejskiego,</a:t>
            </a:r>
          </a:p>
          <a:p>
            <a:pPr marL="0" indent="0" algn="just">
              <a:buNone/>
            </a:pPr>
            <a:r>
              <a:rPr lang="pl-PL" dirty="0"/>
              <a:t>8. osoby pobierające stypendium sportowe,</a:t>
            </a:r>
          </a:p>
          <a:p>
            <a:pPr marL="0" indent="0" algn="just">
              <a:buNone/>
            </a:pPr>
            <a:r>
              <a:rPr lang="pl-PL" dirty="0"/>
              <a:t>9. pobierający stypendium słuchacze Krajowej Szkoły Administracji Publicznej im. Prezydenta Rzeczypospolitej Polskiej Lecha Kaczyńskiego,</a:t>
            </a:r>
          </a:p>
          <a:p>
            <a:pPr marL="0" indent="0" algn="just">
              <a:buNone/>
            </a:pPr>
            <a:r>
              <a:rPr lang="pl-PL" dirty="0"/>
              <a:t>10. osoby wykonujące odpłatnie pracę na podstawie skierowania do pracy, w czasie odbywania kary pozbawienia wolności lub tymczasowego aresztowania,</a:t>
            </a:r>
          </a:p>
          <a:p>
            <a:pPr marL="0" indent="0" algn="just">
              <a:buNone/>
            </a:pPr>
            <a:r>
              <a:rPr lang="pl-PL" dirty="0"/>
              <a:t>11. osoby pobierające zasiłek dla bezrobotnych, świadczenie integracyjne lub stypendium w okresie odbywania szkolenia, stażu lub przygotowania zawodowego dorosłych, na które zostały skierowane przez powiatowy urząd pracy,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38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F3780A-8DD2-471C-9CF2-B08B9025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09E843A-1726-4666-82AC-DF7521FCD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12. osoby pobierające stypendium w okresie odbywania szkolenia, stażu lub przygotowania zawodowego dorosłych, na które zostały skierowane przez inne niż powiatowy urząd pracy podmioty kierujące na szkolenie, staż lub przygotowanie zawodowe dorosłych, </a:t>
            </a:r>
          </a:p>
          <a:p>
            <a:pPr marL="0" indent="0" algn="just">
              <a:buNone/>
            </a:pPr>
            <a:r>
              <a:rPr lang="pl-PL" dirty="0"/>
              <a:t>13. osoby pobierające stypendium na podstawie przepisów o promocji zatrudnienia i instytucjach rynku pracy w okresie odbywania studiów podyplomowych,</a:t>
            </a:r>
          </a:p>
          <a:p>
            <a:pPr marL="0" indent="0" algn="just">
              <a:buNone/>
            </a:pPr>
            <a:r>
              <a:rPr lang="pl-PL" dirty="0"/>
              <a:t>14. duchowni,</a:t>
            </a:r>
          </a:p>
          <a:p>
            <a:pPr marL="0" indent="0" algn="just">
              <a:buNone/>
            </a:pPr>
            <a:r>
              <a:rPr lang="pl-PL" dirty="0"/>
              <a:t>15. żołnierze niezawodowi pełniący czynną służbę wojskową, z wyłączeniem żołnierzy pełniących służbę kandydacką</a:t>
            </a:r>
          </a:p>
          <a:p>
            <a:pPr marL="0" indent="0" algn="just">
              <a:buNone/>
            </a:pPr>
            <a:r>
              <a:rPr lang="pl-PL" dirty="0"/>
              <a:t>16. osoby odbywające służbę zastępczą, </a:t>
            </a:r>
          </a:p>
        </p:txBody>
      </p:sp>
    </p:spTree>
    <p:extLst>
      <p:ext uri="{BB962C8B-B14F-4D97-AF65-F5344CB8AC3E}">
        <p14:creationId xmlns:p14="http://schemas.microsoft.com/office/powerpoint/2010/main" val="120992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6D4307-3B7B-47C1-A4F6-8AAE61AB8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Ustawowe tytuły obowiązku ubezpieczeń emerytalnego i rentowego (art.6, 6a i 6b </a:t>
            </a:r>
            <a:r>
              <a:rPr lang="pl-PL" sz="2800" dirty="0" err="1"/>
              <a:t>u.s.u.s</a:t>
            </a:r>
            <a:r>
              <a:rPr lang="pl-PL" sz="2800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D417BA-B28B-47C0-87E5-1C4C8A751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17. funkcjonariusze Służby Celno-Skarbowej,  (do 1.01.2018 r.),</a:t>
            </a:r>
          </a:p>
          <a:p>
            <a:pPr marL="0" indent="0" algn="just">
              <a:buNone/>
            </a:pPr>
            <a:r>
              <a:rPr lang="pl-PL" dirty="0"/>
              <a:t>18. osoby przebywające na urlopach wychowawczych lub pobierające zasiłek macierzyński albo zasiłek w wysokości zasiłku macierzyńskiego,</a:t>
            </a:r>
          </a:p>
          <a:p>
            <a:pPr marL="0" indent="0" algn="just">
              <a:buNone/>
            </a:pPr>
            <a:r>
              <a:rPr lang="pl-PL" dirty="0"/>
              <a:t>19. osoby pobierające świadczenia socjalne wypłacane w okresie urlopu oraz osoby pobierające zasiłek socjalny wypłacany na czas przekwalifikowania zawodowego i poszukiwania nowego zatrudnienia, a także osoby pobierające wynagrodzenie przysługujące w okresie korzystania ze świadczenia górniczego albo w okresie korzystania ze stypendium na przekwalifikowanie, wynikające z odrębnych przepisów lub układów zbiorowych pracy,</a:t>
            </a:r>
          </a:p>
          <a:p>
            <a:pPr marL="0" indent="0" algn="just">
              <a:buNone/>
            </a:pPr>
            <a:r>
              <a:rPr lang="pl-PL" dirty="0"/>
              <a:t>20. osoby popierające świadczenie szkoleniowe wypłacane po ustaniu zatrudnienia,</a:t>
            </a:r>
          </a:p>
          <a:p>
            <a:pPr marL="0" indent="0" algn="just">
              <a:buNone/>
            </a:pPr>
            <a:r>
              <a:rPr lang="pl-PL" dirty="0"/>
              <a:t>21 członkowie rad </a:t>
            </a:r>
            <a:r>
              <a:rPr lang="pl-PL"/>
              <a:t>nadzorczych wynagradzani </a:t>
            </a:r>
            <a:r>
              <a:rPr lang="pl-PL" dirty="0"/>
              <a:t>z tytułu pełnienia tej funkcji</a:t>
            </a:r>
          </a:p>
        </p:txBody>
      </p:sp>
    </p:spTree>
    <p:extLst>
      <p:ext uri="{BB962C8B-B14F-4D97-AF65-F5344CB8AC3E}">
        <p14:creationId xmlns:p14="http://schemas.microsoft.com/office/powerpoint/2010/main" val="3248307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398B67-F558-4D21-82EB-6A4F468D6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866730-03F8-4490-982D-05A7277DB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Zbieg tytułów ubezpieczenia występuje, gdy jedna osoba wykonuje </a:t>
            </a:r>
            <a:r>
              <a:rPr lang="pl-PL" b="1" dirty="0"/>
              <a:t>kilka rodzajów działalności</a:t>
            </a:r>
            <a:r>
              <a:rPr lang="pl-PL" dirty="0"/>
              <a:t> (ma kilka tytułów) do ubezpieczenia społecznego. W takich przypadkach ustawodawca zwykle wskazuje, który tytuł ma pierwszeństwo, czyli z którego tytułu podlega się ubezpieczeniu z wyłączeniem obowiązku z pozostałych tytułów.</a:t>
            </a:r>
          </a:p>
          <a:p>
            <a:pPr algn="just"/>
            <a:r>
              <a:rPr lang="pl-PL" dirty="0"/>
              <a:t>Zbieg obowiązku ubezpieczenia ma zastosowanie </a:t>
            </a:r>
            <a:r>
              <a:rPr lang="pl-PL" b="1" dirty="0"/>
              <a:t>tylko do ubezpieczeń emerytalnego i rentowego</a:t>
            </a:r>
          </a:p>
        </p:txBody>
      </p:sp>
    </p:spTree>
    <p:extLst>
      <p:ext uri="{BB962C8B-B14F-4D97-AF65-F5344CB8AC3E}">
        <p14:creationId xmlns:p14="http://schemas.microsoft.com/office/powerpoint/2010/main" val="2442665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BB6CE6-F9C1-4E75-BB5F-F07D885C5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Zbieg tytułów ubezpieczenia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3B1BA2-5CAC-4C0C-8DA5-650EB3935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przypadku posiadania kilku tytułów ubezpieczenia postanowienia art. 9 </a:t>
            </a:r>
            <a:r>
              <a:rPr lang="pl-PL" dirty="0" err="1"/>
              <a:t>u.s.u.s</a:t>
            </a:r>
            <a:r>
              <a:rPr lang="pl-PL" dirty="0"/>
              <a:t>. pozwalają ustalić, z którego z nich podlega się ubezpieczeniu. </a:t>
            </a:r>
          </a:p>
          <a:p>
            <a:r>
              <a:rPr lang="pl-PL" dirty="0"/>
              <a:t>Ustawodawca wyróżnia:</a:t>
            </a:r>
          </a:p>
          <a:p>
            <a:pPr>
              <a:buFontTx/>
              <a:buChar char="-"/>
            </a:pPr>
            <a:r>
              <a:rPr lang="pl-PL" b="1" dirty="0"/>
              <a:t>Tytuły ,,bezwzględne”</a:t>
            </a:r>
            <a:r>
              <a:rPr lang="pl-PL" dirty="0"/>
              <a:t>- nigdy niepodlegające zwolnieniu z obowiązku ubezpieczenia,</a:t>
            </a:r>
          </a:p>
          <a:p>
            <a:pPr>
              <a:buFontTx/>
              <a:buChar char="-"/>
            </a:pPr>
            <a:r>
              <a:rPr lang="pl-PL" b="1" dirty="0"/>
              <a:t>Tytuły ,,ogólne”- </a:t>
            </a:r>
            <a:r>
              <a:rPr lang="pl-PL" dirty="0"/>
              <a:t>podlegające zwolnieniu z tego obowiązku, jeżeli ubezpieczony ma drugi tytuł do ubezpieczenia </a:t>
            </a:r>
          </a:p>
          <a:p>
            <a:pPr>
              <a:buFontTx/>
              <a:buChar char="-"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 posiadaniu dwóch tytułów ten, który jest ogólny zwolniony jest z obowiązku ubezpieczenia. Możliwe jest jednak dobrowolne opłacanie składki (zob. art. 7 </a:t>
            </a:r>
            <a:r>
              <a:rPr lang="pl-PL" dirty="0" err="1"/>
              <a:t>u.s.u.s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562672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</TotalTime>
  <Words>1594</Words>
  <Application>Microsoft Office PowerPoint</Application>
  <PresentationFormat>Panoramiczny</PresentationFormat>
  <Paragraphs>113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Faseta</vt:lpstr>
      <vt:lpstr>Zasady podlegania ubezpieczeniu społecznemu</vt:lpstr>
      <vt:lpstr>Zakres obowiązku ubezpieczenia społecznego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Ustawowe tytuły obowiązku ubezpieczeń emerytalnego i rentowego (art.6, 6a i 6b u.s.u.s)</vt:lpstr>
      <vt:lpstr>Zbieg tytułów ubezpieczenia</vt:lpstr>
      <vt:lpstr>Zbieg tytułów ubezpieczenia</vt:lpstr>
      <vt:lpstr>Zbiegi tytułów ubezpieczenia</vt:lpstr>
      <vt:lpstr>Zbieg tytułów ubezpieczenia</vt:lpstr>
      <vt:lpstr>Reguły zbiegu obowiązku ubezpieczeń emerytalnego i rentowego</vt:lpstr>
      <vt:lpstr>Wyjątki</vt:lpstr>
      <vt:lpstr>    Tytuł, który został zwolniony z obowiązku ubezpieczenia z powodu zbiegu  z innym tytułem, może zostać objęty ubezpieczeniem na wniosek zainteresowanego. </vt:lpstr>
      <vt:lpstr>Ubezpieczenie chorobowe</vt:lpstr>
      <vt:lpstr>Obowiązkowe ubezpieczenie chorobowe</vt:lpstr>
      <vt:lpstr>Dobrowolne ubezpieczenie chorobowe</vt:lpstr>
      <vt:lpstr>Osoby wyłączone z ubezpieczenia chorobowego</vt:lpstr>
      <vt:lpstr>Ubezpieczenie wypadkowe</vt:lpstr>
      <vt:lpstr>Opracowano na podstawie: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Zasady podlegania ubezpieczeniu społecznemu</dc:title>
  <dc:creator>Wieslaw Pochopien</dc:creator>
  <cp:lastModifiedBy>Wieslaw Pochopien</cp:lastModifiedBy>
  <cp:revision>24</cp:revision>
  <dcterms:created xsi:type="dcterms:W3CDTF">2017-10-30T18:51:31Z</dcterms:created>
  <dcterms:modified xsi:type="dcterms:W3CDTF">2017-11-03T17:53:33Z</dcterms:modified>
</cp:coreProperties>
</file>