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257" r:id="rId4"/>
    <p:sldId id="258" r:id="rId5"/>
    <p:sldId id="259" r:id="rId6"/>
    <p:sldId id="261" r:id="rId7"/>
    <p:sldId id="263" r:id="rId8"/>
    <p:sldId id="264" r:id="rId9"/>
    <p:sldId id="265" r:id="rId10"/>
    <p:sldId id="267" r:id="rId11"/>
    <p:sldId id="268" r:id="rId12"/>
    <p:sldId id="269" r:id="rId13"/>
    <p:sldId id="273" r:id="rId14"/>
    <p:sldId id="274" r:id="rId15"/>
    <p:sldId id="275" r:id="rId16"/>
    <p:sldId id="276" r:id="rId17"/>
    <p:sldId id="277" r:id="rId18"/>
    <p:sldId id="291" r:id="rId19"/>
    <p:sldId id="294" r:id="rId20"/>
    <p:sldId id="298" r:id="rId21"/>
    <p:sldId id="300" r:id="rId22"/>
    <p:sldId id="302" r:id="rId23"/>
    <p:sldId id="303"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7312210-A903-4307-8370-496BF770BA0D}" type="datetimeFigureOut">
              <a:rPr lang="pl-PL" smtClean="0"/>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388727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7312210-A903-4307-8370-496BF770BA0D}" type="datetimeFigureOut">
              <a:rPr lang="pl-PL" smtClean="0"/>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135454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7312210-A903-4307-8370-496BF770BA0D}" type="datetimeFigureOut">
              <a:rPr lang="pl-PL" smtClean="0"/>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271035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7312210-A903-4307-8370-496BF770BA0D}" type="datetimeFigureOut">
              <a:rPr lang="pl-PL" smtClean="0"/>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190920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7312210-A903-4307-8370-496BF770BA0D}" type="datetimeFigureOut">
              <a:rPr lang="pl-PL" smtClean="0"/>
              <a:t>2014-02-07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200792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7312210-A903-4307-8370-496BF770BA0D}" type="datetimeFigureOut">
              <a:rPr lang="pl-PL" smtClean="0"/>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77025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7312210-A903-4307-8370-496BF770BA0D}" type="datetimeFigureOut">
              <a:rPr lang="pl-PL" smtClean="0"/>
              <a:t>2014-02-07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70928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7312210-A903-4307-8370-496BF770BA0D}" type="datetimeFigureOut">
              <a:rPr lang="pl-PL" smtClean="0"/>
              <a:t>2014-02-07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83788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7312210-A903-4307-8370-496BF770BA0D}" type="datetimeFigureOut">
              <a:rPr lang="pl-PL" smtClean="0"/>
              <a:t>2014-02-07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227719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7312210-A903-4307-8370-496BF770BA0D}" type="datetimeFigureOut">
              <a:rPr lang="pl-PL" smtClean="0"/>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18903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7312210-A903-4307-8370-496BF770BA0D}" type="datetimeFigureOut">
              <a:rPr lang="pl-PL" smtClean="0"/>
              <a:t>2014-02-07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CEE3F3-2499-45AF-8ABE-2FE5D99CF0D9}" type="slidenum">
              <a:rPr lang="pl-PL" smtClean="0"/>
              <a:t>‹#›</a:t>
            </a:fld>
            <a:endParaRPr lang="pl-PL"/>
          </a:p>
        </p:txBody>
      </p:sp>
    </p:spTree>
    <p:extLst>
      <p:ext uri="{BB962C8B-B14F-4D97-AF65-F5344CB8AC3E}">
        <p14:creationId xmlns:p14="http://schemas.microsoft.com/office/powerpoint/2010/main" val="123507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12210-A903-4307-8370-496BF770BA0D}" type="datetimeFigureOut">
              <a:rPr lang="pl-PL" smtClean="0"/>
              <a:t>2014-02-07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EE3F3-2499-45AF-8ABE-2FE5D99CF0D9}" type="slidenum">
              <a:rPr lang="pl-PL" smtClean="0"/>
              <a:t>‹#›</a:t>
            </a:fld>
            <a:endParaRPr lang="pl-PL"/>
          </a:p>
        </p:txBody>
      </p:sp>
    </p:spTree>
    <p:extLst>
      <p:ext uri="{BB962C8B-B14F-4D97-AF65-F5344CB8AC3E}">
        <p14:creationId xmlns:p14="http://schemas.microsoft.com/office/powerpoint/2010/main" val="216651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32656"/>
            <a:ext cx="7772400" cy="5472608"/>
          </a:xfrm>
        </p:spPr>
        <p:txBody>
          <a:bodyPr>
            <a:normAutofit/>
          </a:bodyPr>
          <a:lstStyle/>
          <a:p>
            <a:r>
              <a:rPr lang="pl-PL" b="1" dirty="0"/>
              <a:t>Wykład I</a:t>
            </a:r>
            <a:r>
              <a:rPr lang="pl-PL" dirty="0"/>
              <a:t/>
            </a:r>
            <a:br>
              <a:rPr lang="pl-PL" dirty="0"/>
            </a:br>
            <a:r>
              <a:rPr lang="pl-PL" b="1" dirty="0"/>
              <a:t>Zasady postępowania w sprawach o </a:t>
            </a:r>
            <a:r>
              <a:rPr lang="pl-PL" b="1" dirty="0" smtClean="0"/>
              <a:t>wykroczenia</a:t>
            </a:r>
            <a:br>
              <a:rPr lang="pl-PL" b="1" dirty="0" smtClean="0"/>
            </a:br>
            <a:r>
              <a:rPr lang="pl-PL" b="1" dirty="0"/>
              <a:t/>
            </a:r>
            <a:br>
              <a:rPr lang="pl-PL" b="1" dirty="0"/>
            </a:br>
            <a:r>
              <a:rPr lang="pl-PL" b="1" dirty="0" smtClean="0"/>
              <a:t/>
            </a:r>
            <a:br>
              <a:rPr lang="pl-PL" b="1" dirty="0" smtClean="0"/>
            </a:br>
            <a:r>
              <a:rPr lang="pl-PL" b="1" dirty="0" smtClean="0"/>
              <a:t>                              </a:t>
            </a:r>
            <a:r>
              <a:rPr lang="pl-PL" sz="2400" dirty="0" smtClean="0"/>
              <a:t>dr Katarzyna </a:t>
            </a:r>
            <a:r>
              <a:rPr lang="pl-PL" sz="2400" dirty="0" err="1" smtClean="0"/>
              <a:t>Łucarz</a:t>
            </a:r>
            <a:r>
              <a:rPr lang="pl-PL" dirty="0"/>
              <a:t/>
            </a:r>
            <a:br>
              <a:rPr lang="pl-PL" dirty="0"/>
            </a:br>
            <a:endParaRPr lang="pl-PL" dirty="0"/>
          </a:p>
        </p:txBody>
      </p:sp>
    </p:spTree>
    <p:extLst>
      <p:ext uri="{BB962C8B-B14F-4D97-AF65-F5344CB8AC3E}">
        <p14:creationId xmlns:p14="http://schemas.microsoft.com/office/powerpoint/2010/main" val="140198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swobodnej oceny dowodów</a:t>
            </a:r>
            <a:r>
              <a:rPr lang="pl-PL" sz="2400" dirty="0"/>
              <a:t/>
            </a:r>
            <a:br>
              <a:rPr lang="pl-PL" sz="2400" dirty="0"/>
            </a:br>
            <a:endParaRPr lang="pl-PL" sz="2400" b="1" dirty="0"/>
          </a:p>
        </p:txBody>
      </p:sp>
      <p:sp>
        <p:nvSpPr>
          <p:cNvPr id="3" name="Symbol zastępczy zawartości 2"/>
          <p:cNvSpPr>
            <a:spLocks noGrp="1"/>
          </p:cNvSpPr>
          <p:nvPr>
            <p:ph idx="1"/>
          </p:nvPr>
        </p:nvSpPr>
        <p:spPr/>
        <p:txBody>
          <a:bodyPr>
            <a:normAutofit/>
          </a:bodyPr>
          <a:lstStyle/>
          <a:p>
            <a:pPr marL="0" indent="0" algn="just">
              <a:buNone/>
            </a:pPr>
            <a:r>
              <a:rPr lang="pl-PL" sz="2000" dirty="0"/>
              <a:t>Polega </a:t>
            </a:r>
            <a:r>
              <a:rPr lang="pl-PL" sz="2000" dirty="0" smtClean="0"/>
              <a:t>na </a:t>
            </a:r>
            <a:r>
              <a:rPr lang="pl-PL" sz="2000" dirty="0"/>
              <a:t>tym, że sąd orzekający nie jest skrępowany narzuconymi z góry regułami co do wartości dowodów, lecz wiarygodność i moc dowodów podlega jego swobodnej ocenie. </a:t>
            </a:r>
            <a:r>
              <a:rPr lang="pl-PL" sz="2000" dirty="0"/>
              <a:t>Z</a:t>
            </a:r>
            <a:r>
              <a:rPr lang="pl-PL" sz="2000" dirty="0" smtClean="0"/>
              <a:t>asada </a:t>
            </a:r>
            <a:r>
              <a:rPr lang="pl-PL" sz="2000" dirty="0"/>
              <a:t>swobodnej oceny dowodów </a:t>
            </a:r>
            <a:r>
              <a:rPr lang="pl-PL" sz="2000" dirty="0" smtClean="0"/>
              <a:t>nie </a:t>
            </a:r>
            <a:r>
              <a:rPr lang="pl-PL" sz="2000" dirty="0"/>
              <a:t>oznacza </a:t>
            </a:r>
            <a:r>
              <a:rPr lang="pl-PL" sz="2000" dirty="0" smtClean="0"/>
              <a:t>oczywiście dowolności</a:t>
            </a:r>
            <a:r>
              <a:rPr lang="pl-PL" sz="2000" dirty="0"/>
              <a:t>. Ustawa wymaga (art. 34 </a:t>
            </a:r>
            <a:r>
              <a:rPr lang="pl-PL" sz="2000" dirty="0" err="1" smtClean="0"/>
              <a:t>k.p.s.w</a:t>
            </a:r>
            <a:r>
              <a:rPr lang="pl-PL" sz="2000" dirty="0" smtClean="0"/>
              <a:t>.</a:t>
            </a:r>
            <a:r>
              <a:rPr lang="pl-PL" sz="2000" dirty="0" smtClean="0"/>
              <a:t>), </a:t>
            </a:r>
            <a:r>
              <a:rPr lang="pl-PL" sz="2000" dirty="0"/>
              <a:t>aby była to ocena oparta na wszechstronnym rozważeniu zebranego materiału dowodowego. Sąd orzekający musi przy tym uwzględniać wskazania wiedzy oraz doświadczenia życiowego (art. 7 </a:t>
            </a:r>
            <a:r>
              <a:rPr lang="pl-PL" sz="2000" dirty="0" smtClean="0"/>
              <a:t>k.p.k.</a:t>
            </a:r>
            <a:r>
              <a:rPr lang="pl-PL" sz="2000" dirty="0" smtClean="0"/>
              <a:t> </a:t>
            </a:r>
            <a:r>
              <a:rPr lang="pl-PL" sz="2000" dirty="0"/>
              <a:t>w zw. z art. 8 </a:t>
            </a:r>
            <a:r>
              <a:rPr lang="pl-PL" sz="2000" dirty="0" err="1" smtClean="0"/>
              <a:t>k.p.s.w</a:t>
            </a:r>
            <a:r>
              <a:rPr lang="pl-PL" sz="2000" dirty="0" smtClean="0"/>
              <a:t>.</a:t>
            </a:r>
            <a:r>
              <a:rPr lang="pl-PL" sz="2000" dirty="0" smtClean="0"/>
              <a:t>). </a:t>
            </a:r>
            <a:r>
              <a:rPr lang="pl-PL" sz="2000" dirty="0"/>
              <a:t>Gwarancją realizacji tej zasady jest na przykład obowiązek uzasadniania rozstrzygnięć na wniosek stron (art. 35 </a:t>
            </a:r>
            <a:r>
              <a:rPr lang="pl-PL" sz="2000" dirty="0" err="1" smtClean="0"/>
              <a:t>k.p.s.w</a:t>
            </a:r>
            <a:r>
              <a:rPr lang="pl-PL" sz="2000" dirty="0" smtClean="0"/>
              <a:t>.</a:t>
            </a:r>
            <a:r>
              <a:rPr lang="pl-PL" sz="2000" dirty="0" smtClean="0"/>
              <a:t>), </a:t>
            </a:r>
            <a:r>
              <a:rPr lang="pl-PL" sz="2000" dirty="0"/>
              <a:t>który oznacza, że sąd musi wskazać, na jakich oparł się dowodach, dlaczego uznał je za wiarygodne, a odrzucił dowody przeciwne. </a:t>
            </a:r>
          </a:p>
        </p:txBody>
      </p:sp>
    </p:spTree>
    <p:extLst>
      <p:ext uri="{BB962C8B-B14F-4D97-AF65-F5344CB8AC3E}">
        <p14:creationId xmlns:p14="http://schemas.microsoft.com/office/powerpoint/2010/main" val="2979710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prawa do obrony i korzystania z pomocy obrońcy</a:t>
            </a:r>
            <a:endParaRPr lang="pl-PL" sz="2400" dirty="0"/>
          </a:p>
        </p:txBody>
      </p:sp>
      <p:sp>
        <p:nvSpPr>
          <p:cNvPr id="3" name="Symbol zastępczy zawartości 2"/>
          <p:cNvSpPr>
            <a:spLocks noGrp="1"/>
          </p:cNvSpPr>
          <p:nvPr>
            <p:ph idx="1"/>
          </p:nvPr>
        </p:nvSpPr>
        <p:spPr/>
        <p:txBody>
          <a:bodyPr>
            <a:normAutofit/>
          </a:bodyPr>
          <a:lstStyle/>
          <a:p>
            <a:pPr marL="0" indent="0" algn="just">
              <a:buNone/>
            </a:pPr>
            <a:endParaRPr lang="pl-PL" sz="2000" dirty="0" smtClean="0"/>
          </a:p>
          <a:p>
            <a:pPr marL="0" indent="0" algn="just">
              <a:buNone/>
            </a:pPr>
            <a:endParaRPr lang="pl-PL" sz="2000" dirty="0"/>
          </a:p>
          <a:p>
            <a:pPr marL="0" indent="0" algn="just">
              <a:buNone/>
            </a:pPr>
            <a:r>
              <a:rPr lang="pl-PL" sz="2000" dirty="0" smtClean="0"/>
              <a:t>U</a:t>
            </a:r>
            <a:r>
              <a:rPr lang="pl-PL" sz="2000" dirty="0" smtClean="0"/>
              <a:t>możliwia ona podejmowanie </a:t>
            </a:r>
            <a:r>
              <a:rPr lang="pl-PL" sz="2000" dirty="0"/>
              <a:t>przez obwinionego czynności zmierzających do odparcia stawianych mu zarzutów przez zgłaszanie wniosków dowodowych, wypowiadania się co do wszystkich kwestii podlegających rozstrzygnięciu </a:t>
            </a:r>
            <a:r>
              <a:rPr lang="pl-PL" sz="2000" dirty="0" smtClean="0"/>
              <a:t> </a:t>
            </a:r>
            <a:r>
              <a:rPr lang="pl-PL" sz="2000" dirty="0"/>
              <a:t>(tzw. obrona materialna), jak również na korzystaniu z pomocy obrońcy (tzw. obrona </a:t>
            </a:r>
            <a:r>
              <a:rPr lang="pl-PL" sz="2000" dirty="0" smtClean="0"/>
              <a:t>formalna), którym </a:t>
            </a:r>
            <a:r>
              <a:rPr lang="pl-PL" sz="2000" dirty="0"/>
              <a:t>może być adwokat lub radca prawny (art. 24 § l </a:t>
            </a:r>
            <a:r>
              <a:rPr lang="pl-PL" sz="2000" dirty="0" err="1" smtClean="0"/>
              <a:t>k.p.s.w</a:t>
            </a:r>
            <a:r>
              <a:rPr lang="pl-PL" sz="2000" dirty="0" smtClean="0"/>
              <a:t>.</a:t>
            </a:r>
            <a:r>
              <a:rPr lang="pl-PL" sz="2000" dirty="0" smtClean="0"/>
              <a:t>).</a:t>
            </a:r>
            <a:endParaRPr lang="pl-PL" sz="2000" dirty="0"/>
          </a:p>
          <a:p>
            <a:endParaRPr lang="pl-PL" sz="2000" dirty="0"/>
          </a:p>
        </p:txBody>
      </p:sp>
    </p:spTree>
    <p:extLst>
      <p:ext uri="{BB962C8B-B14F-4D97-AF65-F5344CB8AC3E}">
        <p14:creationId xmlns:p14="http://schemas.microsoft.com/office/powerpoint/2010/main" val="288540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skargowości </a:t>
            </a:r>
          </a:p>
        </p:txBody>
      </p:sp>
      <p:sp>
        <p:nvSpPr>
          <p:cNvPr id="3" name="Symbol zastępczy zawartości 2"/>
          <p:cNvSpPr>
            <a:spLocks noGrp="1"/>
          </p:cNvSpPr>
          <p:nvPr>
            <p:ph idx="1"/>
          </p:nvPr>
        </p:nvSpPr>
        <p:spPr/>
        <p:txBody>
          <a:bodyPr>
            <a:normAutofit lnSpcReduction="10000"/>
          </a:bodyPr>
          <a:lstStyle/>
          <a:p>
            <a:pPr marL="0" indent="0">
              <a:buNone/>
            </a:pPr>
            <a:r>
              <a:rPr lang="pl-PL" sz="2000" dirty="0"/>
              <a:t>Sąd nie wszczyna postępowania z urzędu, lecz tylko na skutek skargi uprawnionego podmiotu, którą w odniesieniu do wykroczeń stanowi wniosek o ukaranie (art. 57 § 1 </a:t>
            </a:r>
            <a:r>
              <a:rPr lang="pl-PL" sz="2000" dirty="0" err="1" smtClean="0"/>
              <a:t>k.p.s.w</a:t>
            </a:r>
            <a:r>
              <a:rPr lang="pl-PL" sz="2000" dirty="0" smtClean="0"/>
              <a:t>.</a:t>
            </a:r>
            <a:r>
              <a:rPr lang="pl-PL" sz="2000" dirty="0" smtClean="0"/>
              <a:t>). </a:t>
            </a:r>
            <a:r>
              <a:rPr lang="pl-PL" sz="2000" dirty="0"/>
              <a:t>Zakreśla on przedmiotowe i podmiotowe ramy postępowania (tzw. </a:t>
            </a:r>
            <a:r>
              <a:rPr lang="pl-PL" sz="2000" i="1" dirty="0" err="1"/>
              <a:t>essentialia</a:t>
            </a:r>
            <a:r>
              <a:rPr lang="pl-PL" sz="2000" i="1" dirty="0"/>
              <a:t> </a:t>
            </a:r>
            <a:r>
              <a:rPr lang="pl-PL" sz="2000" i="1" dirty="0" err="1"/>
              <a:t>negotii</a:t>
            </a:r>
            <a:r>
              <a:rPr lang="pl-PL" sz="2000" dirty="0"/>
              <a:t>), tzn. że sąd nie może prowadzić postępowania przeciwko innej osobie lub o inny czyn (zdarzenie), niż wskazano we wniosku o ukaranie. Zasada ta wiąże się z rozdzieleniem podstawowych funkcji procesowych: oskarżenia, obrony i rozstrzygania (orzekania). </a:t>
            </a:r>
            <a:endParaRPr lang="pl-PL" sz="2000" dirty="0" smtClean="0"/>
          </a:p>
          <a:p>
            <a:pPr marL="0" indent="0">
              <a:buNone/>
            </a:pPr>
            <a:r>
              <a:rPr lang="pl-PL" sz="2000" dirty="0"/>
              <a:t>W postępowaniu w sprawach o wykroczenia zasada skargowości nie występuje w „czystej" postaci jest ona bowiem powiązana z zasadą postępowania z urzędu (oficjalności), co znajduje wyraz w przepisie, zgodnie z którym odstąpienie oskarżyciela publicznego od popierania wniosku o ukaranie nie wiąże sądu (art. 14 § 2 </a:t>
            </a:r>
            <a:r>
              <a:rPr lang="pl-PL" sz="2000" dirty="0" smtClean="0"/>
              <a:t>k.p.k.</a:t>
            </a:r>
            <a:r>
              <a:rPr lang="pl-PL" sz="2000" dirty="0" smtClean="0"/>
              <a:t> </a:t>
            </a:r>
            <a:r>
              <a:rPr lang="pl-PL" sz="2000" dirty="0"/>
              <a:t>w zw. z art. 8 </a:t>
            </a:r>
            <a:r>
              <a:rPr lang="pl-PL" sz="2000" dirty="0" err="1" smtClean="0"/>
              <a:t>k.p.s.w</a:t>
            </a:r>
            <a:r>
              <a:rPr lang="pl-PL" sz="2000" dirty="0" smtClean="0"/>
              <a:t>.</a:t>
            </a:r>
            <a:r>
              <a:rPr lang="pl-PL" sz="2000" dirty="0" smtClean="0"/>
              <a:t>). </a:t>
            </a:r>
            <a:r>
              <a:rPr lang="pl-PL" sz="2000" dirty="0"/>
              <a:t>Oznacza to, że po wniesieniu wniosku o ukaranie decyzja o dalszym przebiegu procesu należy do sądu.</a:t>
            </a:r>
          </a:p>
          <a:p>
            <a:pPr marL="0" indent="0">
              <a:buNone/>
            </a:pPr>
            <a:endParaRPr lang="pl-PL" sz="2000" dirty="0"/>
          </a:p>
        </p:txBody>
      </p:sp>
    </p:spTree>
    <p:extLst>
      <p:ext uri="{BB962C8B-B14F-4D97-AF65-F5344CB8AC3E}">
        <p14:creationId xmlns:p14="http://schemas.microsoft.com/office/powerpoint/2010/main" val="218738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Podmioty uprawnione do złożenia wniosku o ukaranie</a:t>
            </a:r>
            <a:endParaRPr lang="pl-PL" sz="2400" b="1" dirty="0"/>
          </a:p>
        </p:txBody>
      </p:sp>
      <p:sp>
        <p:nvSpPr>
          <p:cNvPr id="3" name="Symbol zastępczy zawartości 2"/>
          <p:cNvSpPr>
            <a:spLocks noGrp="1"/>
          </p:cNvSpPr>
          <p:nvPr>
            <p:ph idx="1"/>
          </p:nvPr>
        </p:nvSpPr>
        <p:spPr/>
        <p:txBody>
          <a:bodyPr>
            <a:normAutofit/>
          </a:bodyPr>
          <a:lstStyle/>
          <a:p>
            <a:pPr marL="0" indent="0" algn="just">
              <a:buNone/>
            </a:pPr>
            <a:r>
              <a:rPr lang="pl-PL" sz="2000" dirty="0"/>
              <a:t>Podmiotami uprawnionymi do złożenia do sądu wniosku o ukaranie są organy lub instytucje, którym ustawa lub wydane na jej podstawie upoważnienie (art. 17 § 1-4 </a:t>
            </a:r>
            <a:r>
              <a:rPr lang="pl-PL" sz="2000" dirty="0" err="1" smtClean="0"/>
              <a:t>k.p.s.w</a:t>
            </a:r>
            <a:r>
              <a:rPr lang="pl-PL" sz="2000" dirty="0" smtClean="0"/>
              <a:t>.</a:t>
            </a:r>
            <a:r>
              <a:rPr lang="pl-PL" sz="2000" dirty="0" smtClean="0"/>
              <a:t>) </a:t>
            </a:r>
            <a:r>
              <a:rPr lang="pl-PL" sz="2000" dirty="0"/>
              <a:t>przyznaje uprawnienie oskarżyciela publicznego, a także pokrzywdzony występujący jako oskarżyciel posiłkowy (art. 27 § 1 i 2 </a:t>
            </a:r>
            <a:r>
              <a:rPr lang="pl-PL" sz="2000" dirty="0" err="1" smtClean="0"/>
              <a:t>k.p.s.w</a:t>
            </a:r>
            <a:r>
              <a:rPr lang="pl-PL" sz="2000" dirty="0" smtClean="0"/>
              <a:t>.</a:t>
            </a:r>
            <a:r>
              <a:rPr lang="pl-PL" sz="2000" dirty="0" smtClean="0"/>
              <a:t>). </a:t>
            </a:r>
            <a:r>
              <a:rPr lang="pl-PL" sz="2000" dirty="0"/>
              <a:t>Należy dodać, że w sprawach o niektóre wykroczenia wymienione w ustawie postępowanie sądowe może być wszczęte jedynie na żądanie pokrzywdzonego. Chodzi tu o wykroczenia godzące w dobra </a:t>
            </a:r>
            <a:r>
              <a:rPr lang="pl-PL" sz="2000" dirty="0" smtClean="0"/>
              <a:t>indywidualne.</a:t>
            </a:r>
            <a:endParaRPr lang="pl-PL" sz="2000" dirty="0"/>
          </a:p>
          <a:p>
            <a:endParaRPr lang="pl-PL" sz="2000" dirty="0"/>
          </a:p>
        </p:txBody>
      </p:sp>
    </p:spTree>
    <p:extLst>
      <p:ext uri="{BB962C8B-B14F-4D97-AF65-F5344CB8AC3E}">
        <p14:creationId xmlns:p14="http://schemas.microsoft.com/office/powerpoint/2010/main" val="4239745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kontradyktoryjności i kontroli </a:t>
            </a:r>
            <a:r>
              <a:rPr lang="pl-PL" sz="2400" b="1" dirty="0" smtClean="0"/>
              <a:t>rozstrzygnięć cz. I </a:t>
            </a:r>
            <a:r>
              <a:rPr lang="pl-PL" sz="2400" dirty="0"/>
              <a:t/>
            </a:r>
            <a:br>
              <a:rPr lang="pl-PL" sz="2400" dirty="0"/>
            </a:br>
            <a:endParaRPr lang="pl-PL" sz="2400" b="1" dirty="0"/>
          </a:p>
        </p:txBody>
      </p:sp>
      <p:sp>
        <p:nvSpPr>
          <p:cNvPr id="3" name="Symbol zastępczy zawartości 2"/>
          <p:cNvSpPr>
            <a:spLocks noGrp="1"/>
          </p:cNvSpPr>
          <p:nvPr>
            <p:ph idx="1"/>
          </p:nvPr>
        </p:nvSpPr>
        <p:spPr/>
        <p:txBody>
          <a:bodyPr>
            <a:normAutofit lnSpcReduction="10000"/>
          </a:bodyPr>
          <a:lstStyle/>
          <a:p>
            <a:pPr marL="0" indent="0">
              <a:buNone/>
            </a:pPr>
            <a:r>
              <a:rPr lang="pl-PL" sz="2000" dirty="0"/>
              <a:t>Z</a:t>
            </a:r>
            <a:r>
              <a:rPr lang="pl-PL" sz="2000" dirty="0" smtClean="0"/>
              <a:t>asada kontradyktoryjności polega </a:t>
            </a:r>
            <a:r>
              <a:rPr lang="pl-PL" sz="2000" dirty="0"/>
              <a:t>na wyodrębnieniu przeciwstawnych stron prowadzących spór przed niezawisłym sądem, który ma go rozstrzygnąć. </a:t>
            </a:r>
            <a:r>
              <a:rPr lang="pl-PL" sz="2000" dirty="0" smtClean="0"/>
              <a:t>Znajduje ona zwłaszcza </a:t>
            </a:r>
            <a:r>
              <a:rPr lang="pl-PL" sz="2000" dirty="0"/>
              <a:t>wyraz na rozprawie przed sądem I instancji, ale ma też zastosowanie przy rozstrzyganiu o przedmiocie procesu albo o jego dopuszczalności (przesłankach procesowych) na posiedzeniu sądu, w którym strony mogą wziąć udział, aczkolwiek niestawiennictwo strony lub jej przedstawiciela, prawidłowo powiadomionych, nie tamuje toku postępowania, z wyjątkiem przypadku obrony obowiązkowej (zob. art. 60 § 2 </a:t>
            </a:r>
            <a:r>
              <a:rPr lang="pl-PL" sz="2000" dirty="0" err="1" smtClean="0"/>
              <a:t>k.p.s.w</a:t>
            </a:r>
            <a:r>
              <a:rPr lang="pl-PL" sz="2000" dirty="0" smtClean="0"/>
              <a:t>.</a:t>
            </a:r>
            <a:r>
              <a:rPr lang="pl-PL" sz="2000" dirty="0" smtClean="0"/>
              <a:t>). </a:t>
            </a:r>
            <a:r>
              <a:rPr lang="pl-PL" sz="2000" dirty="0"/>
              <a:t>Zakłada równość praw stron procesowych (zasada „równości broni"), tzn. że te same środki prawne (możliwość składania wniosków dowodowych, oświadczeń i wypowiedzi w każdej kwestii podlegającej rozstrzygnięciu) przysługują zarówno stronie oskarżycielskiej (oskarżycielowi publicznemu i posiłkowemu), jak i obwinionemu i jego obrońcy (zob. art. 367 § 2 </a:t>
            </a:r>
            <a:r>
              <a:rPr lang="pl-PL" sz="2000" dirty="0" smtClean="0"/>
              <a:t>k.p.k.</a:t>
            </a:r>
            <a:r>
              <a:rPr lang="pl-PL" sz="2000" dirty="0" smtClean="0"/>
              <a:t> </a:t>
            </a:r>
            <a:r>
              <a:rPr lang="pl-PL" sz="2000" dirty="0"/>
              <a:t>w zw. z art. 70 § 5 </a:t>
            </a:r>
            <a:r>
              <a:rPr lang="pl-PL" sz="2000" dirty="0" err="1" smtClean="0"/>
              <a:t>k.p.s.w</a:t>
            </a:r>
            <a:r>
              <a:rPr lang="pl-PL" sz="2000" dirty="0" smtClean="0"/>
              <a:t>.</a:t>
            </a:r>
            <a:r>
              <a:rPr lang="pl-PL" sz="2000" dirty="0" smtClean="0"/>
              <a:t>). </a:t>
            </a:r>
            <a:r>
              <a:rPr lang="pl-PL" sz="2000" dirty="0"/>
              <a:t>Strony te mają również równe prawa w zakresie zaskarżania rozstrzygnięć </a:t>
            </a:r>
            <a:r>
              <a:rPr lang="pl-PL" sz="2000" dirty="0" smtClean="0"/>
              <a:t>( </a:t>
            </a:r>
            <a:r>
              <a:rPr lang="pl-PL" sz="2000" dirty="0"/>
              <a:t>art. 103 </a:t>
            </a:r>
            <a:r>
              <a:rPr lang="pl-PL" sz="2000" dirty="0" err="1" smtClean="0"/>
              <a:t>k.p.s.w</a:t>
            </a:r>
            <a:r>
              <a:rPr lang="pl-PL" sz="2000" dirty="0" smtClean="0"/>
              <a:t>.</a:t>
            </a:r>
            <a:r>
              <a:rPr lang="pl-PL" sz="2000" dirty="0" smtClean="0"/>
              <a:t>).</a:t>
            </a:r>
            <a:endParaRPr lang="pl-PL" sz="2000" dirty="0"/>
          </a:p>
          <a:p>
            <a:endParaRPr lang="pl-PL" sz="2000" dirty="0"/>
          </a:p>
        </p:txBody>
      </p:sp>
    </p:spTree>
    <p:extLst>
      <p:ext uri="{BB962C8B-B14F-4D97-AF65-F5344CB8AC3E}">
        <p14:creationId xmlns:p14="http://schemas.microsoft.com/office/powerpoint/2010/main" val="2516754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Zasada kontradyktoryjności i kontroli rozstrzygnięć cz. II </a:t>
            </a:r>
            <a:endParaRPr lang="pl-PL" sz="2400" dirty="0"/>
          </a:p>
        </p:txBody>
      </p:sp>
      <p:sp>
        <p:nvSpPr>
          <p:cNvPr id="3" name="Symbol zastępczy zawartości 2"/>
          <p:cNvSpPr>
            <a:spLocks noGrp="1"/>
          </p:cNvSpPr>
          <p:nvPr>
            <p:ph idx="1"/>
          </p:nvPr>
        </p:nvSpPr>
        <p:spPr/>
        <p:txBody>
          <a:bodyPr>
            <a:normAutofit/>
          </a:bodyPr>
          <a:lstStyle/>
          <a:p>
            <a:pPr marL="0" indent="0" algn="just">
              <a:buNone/>
            </a:pPr>
            <a:r>
              <a:rPr lang="pl-PL" sz="2000" dirty="0"/>
              <a:t>Zasada kontroli rozstrzygnięć opiera się na założeniu, że nawet przy największej staranności sąd orzekający w I instancji może nie wyjaśnić wszystkich okoliczności lub źle ocenić dowody, a w konsekwencji wydać rozstrzygnięcie rozmijające się z prawdą lub niesłusznie. Błąd ten może być naprawiony w toku kontroli rozstrzygnięć. </a:t>
            </a:r>
            <a:r>
              <a:rPr lang="pl-PL" sz="2000" dirty="0" smtClean="0"/>
              <a:t>Prócz </a:t>
            </a:r>
            <a:r>
              <a:rPr lang="pl-PL" sz="2000" dirty="0" smtClean="0"/>
              <a:t>kontroli </a:t>
            </a:r>
            <a:r>
              <a:rPr lang="pl-PL" sz="2000" dirty="0"/>
              <a:t>zgodności ustaleń faktycznych z </a:t>
            </a:r>
            <a:r>
              <a:rPr lang="pl-PL" sz="2000" dirty="0" smtClean="0"/>
              <a:t>prawdą obejmuje </a:t>
            </a:r>
            <a:r>
              <a:rPr lang="pl-PL" sz="2000" dirty="0"/>
              <a:t>ona także kontrolę rozstrzygnięć z punktu widzenia ich zgodności z prawem, tj. właściwej oceny znamion wykroczenia, okoliczności wpływających na odpowiedzialność albo tę odpowiedzialność </a:t>
            </a:r>
            <a:r>
              <a:rPr lang="pl-PL" sz="2000" dirty="0" smtClean="0"/>
              <a:t>wyłączających, czy prawidłowości </a:t>
            </a:r>
            <a:r>
              <a:rPr lang="pl-PL" sz="2000" dirty="0"/>
              <a:t>i słuszności wymiaru kary oraz środków karnych. Kontrolę tę uruchamiają środki </a:t>
            </a:r>
            <a:r>
              <a:rPr lang="pl-PL" sz="2000" dirty="0" smtClean="0"/>
              <a:t>odwoławcze, a kontynuują nadzwyczajne środki </a:t>
            </a:r>
            <a:r>
              <a:rPr lang="pl-PL" sz="2000" dirty="0"/>
              <a:t>zaskarżenia, a mianowicie </a:t>
            </a:r>
            <a:r>
              <a:rPr lang="pl-PL" sz="2000" dirty="0" smtClean="0"/>
              <a:t>kasacja </a:t>
            </a:r>
            <a:r>
              <a:rPr lang="pl-PL" sz="2000" dirty="0"/>
              <a:t>od wyroku albo </a:t>
            </a:r>
            <a:r>
              <a:rPr lang="pl-PL" sz="2000" dirty="0" smtClean="0"/>
              <a:t>wznowienie </a:t>
            </a:r>
            <a:r>
              <a:rPr lang="pl-PL" sz="2000" dirty="0"/>
              <a:t>postępowania prawomocnie zakończonego </a:t>
            </a:r>
            <a:r>
              <a:rPr lang="pl-PL" sz="2000" dirty="0" smtClean="0"/>
              <a:t>. </a:t>
            </a:r>
            <a:endParaRPr lang="pl-PL" sz="2000" dirty="0"/>
          </a:p>
          <a:p>
            <a:endParaRPr lang="pl-PL" sz="2000" dirty="0"/>
          </a:p>
        </p:txBody>
      </p:sp>
    </p:spTree>
    <p:extLst>
      <p:ext uri="{BB962C8B-B14F-4D97-AF65-F5344CB8AC3E}">
        <p14:creationId xmlns:p14="http://schemas.microsoft.com/office/powerpoint/2010/main" val="2313536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smtClean="0"/>
              <a:t/>
            </a:r>
            <a:br>
              <a:rPr lang="pl-PL" sz="2700" b="1" dirty="0" smtClean="0"/>
            </a:br>
            <a:r>
              <a:rPr lang="pl-PL" sz="2700" b="1" dirty="0" smtClean="0"/>
              <a:t>Zasada </a:t>
            </a:r>
            <a:r>
              <a:rPr lang="pl-PL" sz="2700" b="1" dirty="0"/>
              <a:t>jawności  </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sz="2000" dirty="0"/>
              <a:t>Zasada jawności postępowania występuje w dwóch </a:t>
            </a:r>
            <a:r>
              <a:rPr lang="pl-PL" sz="2000" dirty="0" smtClean="0"/>
              <a:t>postaciach.</a:t>
            </a:r>
          </a:p>
          <a:p>
            <a:r>
              <a:rPr lang="pl-PL" sz="2000" dirty="0" smtClean="0"/>
              <a:t>jawności zewnętrznej (wobec społeczeństwa)</a:t>
            </a:r>
          </a:p>
          <a:p>
            <a:r>
              <a:rPr lang="pl-PL" sz="2000" dirty="0" smtClean="0"/>
              <a:t>jawności wewnętrznej (wobec uczestników postępowania).</a:t>
            </a:r>
          </a:p>
          <a:p>
            <a:endParaRPr lang="pl-PL" sz="2000" dirty="0"/>
          </a:p>
          <a:p>
            <a:endParaRPr lang="pl-PL" dirty="0"/>
          </a:p>
        </p:txBody>
      </p:sp>
    </p:spTree>
    <p:extLst>
      <p:ext uri="{BB962C8B-B14F-4D97-AF65-F5344CB8AC3E}">
        <p14:creationId xmlns:p14="http://schemas.microsoft.com/office/powerpoint/2010/main" val="115780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Zasada jawności zewnętrznej </a:t>
            </a:r>
            <a:endParaRPr lang="pl-PL" sz="2400" b="1" dirty="0"/>
          </a:p>
        </p:txBody>
      </p:sp>
      <p:sp>
        <p:nvSpPr>
          <p:cNvPr id="3" name="Symbol zastępczy zawartości 2"/>
          <p:cNvSpPr>
            <a:spLocks noGrp="1"/>
          </p:cNvSpPr>
          <p:nvPr>
            <p:ph idx="1"/>
          </p:nvPr>
        </p:nvSpPr>
        <p:spPr/>
        <p:txBody>
          <a:bodyPr>
            <a:normAutofit/>
          </a:bodyPr>
          <a:lstStyle/>
          <a:p>
            <a:pPr marL="0" indent="0" algn="just">
              <a:buNone/>
            </a:pPr>
            <a:r>
              <a:rPr lang="pl-PL" sz="2000" dirty="0"/>
              <a:t>Jawność zewnętrzna dotyczy rozpraw przed sądem. Statuuje ją art. 70 § l </a:t>
            </a:r>
            <a:r>
              <a:rPr lang="pl-PL" sz="2000" dirty="0" err="1" smtClean="0"/>
              <a:t>k.p.s.w</a:t>
            </a:r>
            <a:r>
              <a:rPr lang="pl-PL" sz="2000" dirty="0" smtClean="0"/>
              <a:t>.</a:t>
            </a:r>
            <a:r>
              <a:rPr lang="pl-PL" sz="2000" dirty="0" smtClean="0"/>
              <a:t>, </a:t>
            </a:r>
            <a:r>
              <a:rPr lang="pl-PL" sz="2000" dirty="0"/>
              <a:t>który stanowi, że rozprawa odbywa się ustnie i jawnie, dzięki </a:t>
            </a:r>
            <a:r>
              <a:rPr lang="pl-PL" sz="2000" dirty="0" smtClean="0"/>
              <a:t>czemu może </a:t>
            </a:r>
            <a:r>
              <a:rPr lang="pl-PL" sz="2000" dirty="0"/>
              <a:t>być </a:t>
            </a:r>
            <a:r>
              <a:rPr lang="pl-PL" sz="2000" dirty="0" smtClean="0"/>
              <a:t>ona obserwowana </a:t>
            </a:r>
            <a:r>
              <a:rPr lang="pl-PL" sz="2000" dirty="0"/>
              <a:t>przez społeczeństwo. </a:t>
            </a:r>
            <a:r>
              <a:rPr lang="pl-PL" sz="2000" dirty="0" smtClean="0"/>
              <a:t>Ten </a:t>
            </a:r>
            <a:r>
              <a:rPr lang="pl-PL" sz="2000" dirty="0"/>
              <a:t>cel realizuje przede wszystkim publiczne ogłaszanie wyroków i ich motywów (art. 418 § l i 3 </a:t>
            </a:r>
            <a:r>
              <a:rPr lang="pl-PL" sz="2000" dirty="0" smtClean="0"/>
              <a:t>k.p.k.</a:t>
            </a:r>
            <a:r>
              <a:rPr lang="pl-PL" sz="2000" dirty="0" smtClean="0"/>
              <a:t> </a:t>
            </a:r>
            <a:r>
              <a:rPr lang="pl-PL" sz="2000" dirty="0"/>
              <a:t>w zw. z art. 82 § l </a:t>
            </a:r>
            <a:r>
              <a:rPr lang="pl-PL" sz="2000" dirty="0" err="1" smtClean="0"/>
              <a:t>k.p.s.w</a:t>
            </a:r>
            <a:r>
              <a:rPr lang="pl-PL" sz="2000" dirty="0" smtClean="0"/>
              <a:t>.</a:t>
            </a:r>
            <a:r>
              <a:rPr lang="pl-PL" sz="2000" dirty="0" smtClean="0"/>
              <a:t>), jak również </a:t>
            </a:r>
            <a:r>
              <a:rPr lang="pl-PL" sz="2000" dirty="0" smtClean="0"/>
              <a:t>zezwolenie </a:t>
            </a:r>
            <a:r>
              <a:rPr lang="pl-PL" sz="2000" dirty="0"/>
              <a:t>przedstawicielom radia, telewizji, filmu i prasy na dokonywanie utrwaleń obrazu lub dźwięku z przebiegu rozprawy (art. 357 </a:t>
            </a:r>
            <a:r>
              <a:rPr lang="pl-PL" sz="2000" dirty="0" smtClean="0"/>
              <a:t>k.p.k. </a:t>
            </a:r>
            <a:r>
              <a:rPr lang="pl-PL" sz="2000" dirty="0"/>
              <a:t>w zw. z art. 70 § </a:t>
            </a:r>
            <a:r>
              <a:rPr lang="pl-PL" sz="2000" dirty="0" smtClean="0"/>
              <a:t>5 </a:t>
            </a:r>
            <a:r>
              <a:rPr lang="pl-PL" sz="2000" dirty="0" err="1" smtClean="0"/>
              <a:t>k.p.s.w</a:t>
            </a:r>
            <a:r>
              <a:rPr lang="pl-PL" sz="2000" dirty="0" smtClean="0"/>
              <a:t>.), </a:t>
            </a:r>
            <a:r>
              <a:rPr lang="pl-PL" sz="2000" dirty="0" smtClean="0"/>
              <a:t>chyba </a:t>
            </a:r>
            <a:r>
              <a:rPr lang="pl-PL" sz="2000" dirty="0"/>
              <a:t>że zaistniały warunki do wyłączenia jawności, a ma to miejsce wówczas, gdy istnieje obawa, że jawność rozprawy mogłaby obrażać dobre obyczaje, wywołać zakłócenie spokoju lub porządku publicznego albo gdy przemawia za tym ważny interes prywatny (art. 70 § 2 i 4 </a:t>
            </a:r>
            <a:r>
              <a:rPr lang="pl-PL" sz="2000" dirty="0" err="1" smtClean="0"/>
              <a:t>k.p.s.w</a:t>
            </a:r>
            <a:r>
              <a:rPr lang="pl-PL" sz="2000" dirty="0" smtClean="0"/>
              <a:t>.</a:t>
            </a:r>
            <a:r>
              <a:rPr lang="pl-PL" sz="2000" dirty="0" smtClean="0"/>
              <a:t>). Wyłączenie ma miejsce także wtedy</a:t>
            </a:r>
            <a:r>
              <a:rPr lang="pl-PL" sz="2000" dirty="0"/>
              <a:t>, gdy sąd wydał wyrok zaoczny albo orzekał na posiedzeniu (art. 35 i 71 § 4 </a:t>
            </a:r>
            <a:r>
              <a:rPr lang="pl-PL" sz="2000" dirty="0" err="1" smtClean="0"/>
              <a:t>k.p.s.w</a:t>
            </a:r>
            <a:r>
              <a:rPr lang="pl-PL" sz="2000" dirty="0" smtClean="0"/>
              <a:t>.</a:t>
            </a:r>
            <a:r>
              <a:rPr lang="pl-PL" sz="2000" dirty="0" smtClean="0"/>
              <a:t>). </a:t>
            </a:r>
            <a:endParaRPr lang="pl-PL" sz="2000" dirty="0"/>
          </a:p>
          <a:p>
            <a:endParaRPr lang="pl-PL" sz="2000" dirty="0"/>
          </a:p>
        </p:txBody>
      </p:sp>
    </p:spTree>
    <p:extLst>
      <p:ext uri="{BB962C8B-B14F-4D97-AF65-F5344CB8AC3E}">
        <p14:creationId xmlns:p14="http://schemas.microsoft.com/office/powerpoint/2010/main" val="3878683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Zasada jawności wewnętrznej </a:t>
            </a:r>
            <a:endParaRPr lang="pl-PL" sz="2400" b="1" dirty="0"/>
          </a:p>
        </p:txBody>
      </p:sp>
      <p:sp>
        <p:nvSpPr>
          <p:cNvPr id="3" name="Symbol zastępczy zawartości 2"/>
          <p:cNvSpPr>
            <a:spLocks noGrp="1"/>
          </p:cNvSpPr>
          <p:nvPr>
            <p:ph idx="1"/>
          </p:nvPr>
        </p:nvSpPr>
        <p:spPr>
          <a:xfrm>
            <a:off x="457200" y="1196752"/>
            <a:ext cx="8229600" cy="5256584"/>
          </a:xfrm>
        </p:spPr>
        <p:txBody>
          <a:bodyPr>
            <a:normAutofit lnSpcReduction="10000"/>
          </a:bodyPr>
          <a:lstStyle/>
          <a:p>
            <a:pPr marL="0" indent="0" algn="just">
              <a:buNone/>
            </a:pPr>
            <a:r>
              <a:rPr lang="pl-PL" sz="2000" dirty="0"/>
              <a:t>Jawność wewnętrzna polega na tym, że postępowanie nie toczy się w tajemnicy przed stronami, dzięki czemu mogą one korzystać z przysługujących im uprawnień. </a:t>
            </a:r>
            <a:r>
              <a:rPr lang="pl-PL" sz="2000" dirty="0" smtClean="0"/>
              <a:t>Strony </a:t>
            </a:r>
            <a:r>
              <a:rPr lang="pl-PL" sz="2000" dirty="0"/>
              <a:t>i wskazane przez nie osoby mogą być obecne na rozprawie także przy drzwiach zamkniętych. Wyrazem jawności wewnętrznej jest to, że czynności dowodowe na rozprawie przeprowadza się w obecności stron, które mogą zadawać pytania świadkom, biegłym, wypowiadać się co do wszystkich kwestii podlegających rozstrzygnięciu (art. 77 </a:t>
            </a:r>
            <a:r>
              <a:rPr lang="pl-PL" sz="2000" dirty="0" err="1" smtClean="0"/>
              <a:t>k.p.s.w</a:t>
            </a:r>
            <a:r>
              <a:rPr lang="pl-PL" sz="2000" dirty="0" smtClean="0"/>
              <a:t>. </a:t>
            </a:r>
            <a:r>
              <a:rPr lang="pl-PL" sz="2000" dirty="0" smtClean="0"/>
              <a:t>oraz </a:t>
            </a:r>
            <a:r>
              <a:rPr lang="pl-PL" sz="2000" dirty="0"/>
              <a:t>art. 367 </a:t>
            </a:r>
            <a:r>
              <a:rPr lang="pl-PL" sz="2000" dirty="0" smtClean="0"/>
              <a:t>k.p.k. </a:t>
            </a:r>
            <a:r>
              <a:rPr lang="pl-PL" sz="2000" dirty="0" smtClean="0"/>
              <a:t> </a:t>
            </a:r>
            <a:r>
              <a:rPr lang="pl-PL" sz="2000" dirty="0"/>
              <a:t>w zw. z art. 70 § 5 </a:t>
            </a:r>
            <a:r>
              <a:rPr lang="pl-PL" sz="2000" dirty="0" err="1" smtClean="0"/>
              <a:t>k.p.s.w</a:t>
            </a:r>
            <a:r>
              <a:rPr lang="pl-PL" sz="2000" dirty="0" smtClean="0"/>
              <a:t>.</a:t>
            </a:r>
            <a:r>
              <a:rPr lang="pl-PL" sz="2000" dirty="0" smtClean="0"/>
              <a:t>).</a:t>
            </a:r>
          </a:p>
          <a:p>
            <a:pPr marL="0" indent="0" algn="just">
              <a:buNone/>
            </a:pPr>
            <a:r>
              <a:rPr lang="pl-PL" sz="2000" dirty="0" smtClean="0"/>
              <a:t>Wyjątki od zasady jawności wewnętrznej:</a:t>
            </a:r>
            <a:endParaRPr lang="pl-PL" sz="2000" dirty="0"/>
          </a:p>
          <a:p>
            <a:r>
              <a:rPr lang="pl-PL" sz="2000" dirty="0"/>
              <a:t>możliwość przeprowadzenia postępowania dowodowego w razie  usprawiedliwionego niestawiennictwa obwinionego na rozprawę (art. 71 § 2 i 5 </a:t>
            </a:r>
            <a:r>
              <a:rPr lang="pl-PL" sz="2000" dirty="0" err="1" smtClean="0"/>
              <a:t>k.p.s.w</a:t>
            </a:r>
            <a:r>
              <a:rPr lang="pl-PL" sz="2000" dirty="0" smtClean="0"/>
              <a:t>.),</a:t>
            </a:r>
            <a:endParaRPr lang="pl-PL" sz="2000" dirty="0"/>
          </a:p>
          <a:p>
            <a:r>
              <a:rPr lang="pl-PL" sz="2000" dirty="0"/>
              <a:t>możliwość orzekania zaocznego (art. 71 § 4 </a:t>
            </a:r>
            <a:r>
              <a:rPr lang="pl-PL" sz="2000" dirty="0" err="1" smtClean="0"/>
              <a:t>k.p.s.w</a:t>
            </a:r>
            <a:r>
              <a:rPr lang="pl-PL" sz="2000" dirty="0" smtClean="0"/>
              <a:t>.)</a:t>
            </a:r>
            <a:endParaRPr lang="pl-PL" sz="2000" dirty="0"/>
          </a:p>
          <a:p>
            <a:r>
              <a:rPr lang="pl-PL" sz="2000" dirty="0"/>
              <a:t>możliwość wydania orzeczenia pod nieobecność obwinionego, który samowolnie opuścił rozprawę albo po złożeniu wyjaśnień nie stawił się bez usprawiedliwienia na nowy termin (art. 376 § l i 2 </a:t>
            </a:r>
            <a:r>
              <a:rPr lang="pl-PL" sz="2000" dirty="0" smtClean="0"/>
              <a:t>k.p.k. </a:t>
            </a:r>
            <a:r>
              <a:rPr lang="pl-PL" sz="2000" dirty="0"/>
              <a:t>w zw. z art. 81 </a:t>
            </a:r>
            <a:r>
              <a:rPr lang="pl-PL" sz="2000" dirty="0" err="1" smtClean="0"/>
              <a:t>k.p.s.w</a:t>
            </a:r>
            <a:r>
              <a:rPr lang="pl-PL" sz="2000" dirty="0" smtClean="0"/>
              <a:t>.)</a:t>
            </a:r>
            <a:endParaRPr lang="pl-PL" sz="2000" dirty="0"/>
          </a:p>
          <a:p>
            <a:endParaRPr lang="pl-PL" sz="2000" dirty="0"/>
          </a:p>
          <a:p>
            <a:endParaRPr lang="pl-PL" sz="2000" dirty="0"/>
          </a:p>
        </p:txBody>
      </p:sp>
    </p:spTree>
    <p:extLst>
      <p:ext uri="{BB962C8B-B14F-4D97-AF65-F5344CB8AC3E}">
        <p14:creationId xmlns:p14="http://schemas.microsoft.com/office/powerpoint/2010/main" val="2083552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764704"/>
          </a:xfrm>
        </p:spPr>
        <p:txBody>
          <a:bodyPr>
            <a:normAutofit fontScale="90000"/>
          </a:bodyPr>
          <a:lstStyle/>
          <a:p>
            <a:r>
              <a:rPr lang="pl-PL" sz="2400" b="1" dirty="0"/>
              <a:t>Zasada bezpośredniości </a:t>
            </a:r>
            <a:r>
              <a:rPr lang="pl-PL" sz="2400" dirty="0"/>
              <a:t/>
            </a:r>
            <a:br>
              <a:rPr lang="pl-PL" sz="2400" dirty="0"/>
            </a:br>
            <a:endParaRPr lang="pl-PL" sz="2400" b="1" dirty="0"/>
          </a:p>
        </p:txBody>
      </p:sp>
      <p:sp>
        <p:nvSpPr>
          <p:cNvPr id="3" name="Symbol zastępczy zawartości 2"/>
          <p:cNvSpPr>
            <a:spLocks noGrp="1"/>
          </p:cNvSpPr>
          <p:nvPr>
            <p:ph idx="1"/>
          </p:nvPr>
        </p:nvSpPr>
        <p:spPr>
          <a:xfrm>
            <a:off x="457200" y="764704"/>
            <a:ext cx="8229600" cy="5976664"/>
          </a:xfrm>
        </p:spPr>
        <p:txBody>
          <a:bodyPr>
            <a:normAutofit fontScale="85000" lnSpcReduction="10000"/>
          </a:bodyPr>
          <a:lstStyle/>
          <a:p>
            <a:pPr marL="0" indent="0" algn="just">
              <a:buNone/>
            </a:pPr>
            <a:r>
              <a:rPr lang="pl-PL" sz="2000" dirty="0"/>
              <a:t>Zasada ta wynika </a:t>
            </a:r>
            <a:r>
              <a:rPr lang="pl-PL" sz="2000" dirty="0" smtClean="0"/>
              <a:t>m.in. </a:t>
            </a:r>
            <a:r>
              <a:rPr lang="pl-PL" sz="2000" dirty="0" smtClean="0"/>
              <a:t>z </a:t>
            </a:r>
            <a:r>
              <a:rPr lang="pl-PL" sz="2000" dirty="0"/>
              <a:t>art. 34 </a:t>
            </a:r>
            <a:r>
              <a:rPr lang="pl-PL" sz="2000" dirty="0" err="1" smtClean="0"/>
              <a:t>k.p.s.w</a:t>
            </a:r>
            <a:r>
              <a:rPr lang="pl-PL" sz="2000" dirty="0" smtClean="0"/>
              <a:t>.</a:t>
            </a:r>
            <a:r>
              <a:rPr lang="pl-PL" sz="2000" dirty="0" smtClean="0"/>
              <a:t>, </a:t>
            </a:r>
            <a:r>
              <a:rPr lang="pl-PL" sz="2000" dirty="0"/>
              <a:t>zgodnie z którym podstawą orzeczenia może być tylko całokształt okoliczności ujawnionych w postępowaniu (w odniesieniu do rozprawy art. 410 </a:t>
            </a:r>
            <a:r>
              <a:rPr lang="pl-PL" sz="2000" dirty="0" smtClean="0"/>
              <a:t>k.p.k.</a:t>
            </a:r>
            <a:r>
              <a:rPr lang="pl-PL" sz="2000" dirty="0" smtClean="0"/>
              <a:t> </a:t>
            </a:r>
            <a:r>
              <a:rPr lang="pl-PL" sz="2000" dirty="0"/>
              <a:t>w zw. z art. 82 § 1 </a:t>
            </a:r>
            <a:r>
              <a:rPr lang="pl-PL" sz="2000" dirty="0" err="1" smtClean="0"/>
              <a:t>k.p.s.w</a:t>
            </a:r>
            <a:r>
              <a:rPr lang="pl-PL" sz="2000" dirty="0" smtClean="0"/>
              <a:t>.</a:t>
            </a:r>
            <a:r>
              <a:rPr lang="pl-PL" sz="2000" dirty="0" smtClean="0"/>
              <a:t>). Nakazuje więc</a:t>
            </a:r>
            <a:r>
              <a:rPr lang="pl-PL" sz="2000" dirty="0" smtClean="0"/>
              <a:t> </a:t>
            </a:r>
            <a:r>
              <a:rPr lang="pl-PL" sz="2000" dirty="0" smtClean="0"/>
              <a:t>sądowi </a:t>
            </a:r>
            <a:r>
              <a:rPr lang="pl-PL" sz="2000" dirty="0"/>
              <a:t>bezpośredni kontakt ze źródłami i środkami dowodowymi, </a:t>
            </a:r>
            <a:r>
              <a:rPr lang="pl-PL" sz="2000" dirty="0" smtClean="0"/>
              <a:t>co oznacza konieczność opierania się na do</a:t>
            </a:r>
            <a:r>
              <a:rPr lang="pl-PL" sz="2000" dirty="0" smtClean="0"/>
              <a:t>wodach </a:t>
            </a:r>
            <a:r>
              <a:rPr lang="pl-PL" sz="2000" dirty="0"/>
              <a:t>pierwotnych, a nie na dowodach pochodnych, chyba że uzyskanie dowodu pierwotnego jest niedostępne. Dowodem pierwotnym jest dowód z pierwszego źródła (np. świadek naoczny zdarzenia, oryginał dokumentu), dowodem pochodnym - dowód z dalszego źródła (np. świadek ze słyszenia, kopia dokumentu itp.). </a:t>
            </a:r>
            <a:endParaRPr lang="pl-PL" sz="2000" dirty="0" smtClean="0"/>
          </a:p>
          <a:p>
            <a:pPr marL="0" indent="0" algn="just">
              <a:buNone/>
            </a:pPr>
            <a:r>
              <a:rPr lang="pl-PL" sz="2000" dirty="0" smtClean="0"/>
              <a:t>Wyjątki od zasady bezpośredniości:</a:t>
            </a:r>
          </a:p>
          <a:p>
            <a:pPr marL="0" indent="0" algn="just">
              <a:buNone/>
            </a:pPr>
            <a:r>
              <a:rPr lang="pl-PL" sz="2000" dirty="0" smtClean="0"/>
              <a:t>- odczytywanie </a:t>
            </a:r>
            <a:r>
              <a:rPr lang="pl-PL" sz="2000" dirty="0"/>
              <a:t>protokołów wyjaśnień obwinionego </a:t>
            </a:r>
            <a:r>
              <a:rPr lang="pl-PL" sz="2000" dirty="0" smtClean="0"/>
              <a:t>złożonych </a:t>
            </a:r>
            <a:r>
              <a:rPr lang="pl-PL" sz="2000" dirty="0"/>
              <a:t>w toku czynności wyjaśniających albo przed sądem w tej lub innej sprawie, a także protokołów zeznań świadków, oględzin przedmiotów, notatek, opinii oraz innych dokumentów zwłaszcza w sytuacji odmowy złożenia wyjaśnień bądź bezpodstawnej odmowy zeznań, zeznawania przez świadka odmiennie niż poprzednio albo sytuacji, gdy świadek oświadcza, że pewnych okoliczności, co do których złożył już zeznania, nie pamięta (art. 74, art. 75 § 1 i 3 oraz art. 76 </a:t>
            </a:r>
            <a:r>
              <a:rPr lang="pl-PL" sz="2000" dirty="0" err="1" smtClean="0"/>
              <a:t>k.p.s.w</a:t>
            </a:r>
            <a:r>
              <a:rPr lang="pl-PL" sz="2000" dirty="0" smtClean="0"/>
              <a:t>.), </a:t>
            </a:r>
            <a:endParaRPr lang="pl-PL" sz="2000" dirty="0"/>
          </a:p>
          <a:p>
            <a:pPr marL="0" indent="0" algn="just">
              <a:buNone/>
            </a:pPr>
            <a:r>
              <a:rPr lang="pl-PL" sz="2000" dirty="0" smtClean="0"/>
              <a:t>- </a:t>
            </a:r>
            <a:r>
              <a:rPr lang="pl-PL" sz="2000" dirty="0"/>
              <a:t>u</a:t>
            </a:r>
            <a:r>
              <a:rPr lang="pl-PL" sz="2000" dirty="0" smtClean="0"/>
              <a:t>znanie  </a:t>
            </a:r>
            <a:r>
              <a:rPr lang="pl-PL" sz="2000" dirty="0"/>
              <a:t>protokołów za ujawnione bez odczytywania, chyba że sprzeciwia się temu strona, której dowód lub dokument dotyczy (art. 75 § 3 i 5 oraz art. 76 § 1 </a:t>
            </a:r>
            <a:r>
              <a:rPr lang="pl-PL" sz="2000" dirty="0" err="1" smtClean="0"/>
              <a:t>k.p.s.w</a:t>
            </a:r>
            <a:r>
              <a:rPr lang="pl-PL" sz="2000" dirty="0" smtClean="0"/>
              <a:t>.),</a:t>
            </a:r>
            <a:endParaRPr lang="pl-PL" sz="2000" dirty="0"/>
          </a:p>
          <a:p>
            <a:pPr marL="0" indent="0" algn="just">
              <a:buNone/>
            </a:pPr>
            <a:r>
              <a:rPr lang="pl-PL" sz="2000" dirty="0" smtClean="0"/>
              <a:t>- orzekanie </a:t>
            </a:r>
            <a:r>
              <a:rPr lang="pl-PL" sz="2000" dirty="0"/>
              <a:t>na podstawie dowodów dołączonych do wniosku o ukaranie, uzgodnionego z obwinionym, albo na podstawie wniosku obwinionego dotyczącego dobrowolnego poddania się odpowiedzialności (art. 63 § 1 i art. 64 § 1 </a:t>
            </a:r>
            <a:r>
              <a:rPr lang="pl-PL" sz="2000" dirty="0" err="1" smtClean="0"/>
              <a:t>k.p.s.w</a:t>
            </a:r>
            <a:r>
              <a:rPr lang="pl-PL" sz="2000" dirty="0" smtClean="0"/>
              <a:t>.).</a:t>
            </a:r>
            <a:endParaRPr lang="pl-PL" sz="2000" dirty="0"/>
          </a:p>
          <a:p>
            <a:pPr marL="0" indent="0" algn="just">
              <a:buNone/>
            </a:pPr>
            <a:r>
              <a:rPr lang="pl-PL" sz="2000" dirty="0" smtClean="0"/>
              <a:t>- wyrokowanie </a:t>
            </a:r>
            <a:r>
              <a:rPr lang="pl-PL" sz="2000" dirty="0"/>
              <a:t>w postępowaniu nakazowym na podstawie materiałów dołączonych do wniosku o ukaranie, bez udziału stron (art. 93 </a:t>
            </a:r>
            <a:r>
              <a:rPr lang="pl-PL" sz="2000" dirty="0" err="1" smtClean="0"/>
              <a:t>k.p.s.w</a:t>
            </a:r>
            <a:r>
              <a:rPr lang="pl-PL" sz="2000" dirty="0" smtClean="0"/>
              <a:t>.).</a:t>
            </a:r>
            <a:endParaRPr lang="pl-PL" sz="2000" dirty="0"/>
          </a:p>
          <a:p>
            <a:pPr marL="0" indent="0" algn="just">
              <a:buNone/>
            </a:pPr>
            <a:endParaRPr lang="pl-PL" sz="2000" dirty="0" smtClean="0"/>
          </a:p>
          <a:p>
            <a:pPr marL="0" indent="0" algn="just">
              <a:buNone/>
            </a:pPr>
            <a:endParaRPr lang="pl-PL" sz="2000" dirty="0"/>
          </a:p>
          <a:p>
            <a:endParaRPr lang="pl-PL" sz="2000" dirty="0"/>
          </a:p>
        </p:txBody>
      </p:sp>
    </p:spTree>
    <p:extLst>
      <p:ext uri="{BB962C8B-B14F-4D97-AF65-F5344CB8AC3E}">
        <p14:creationId xmlns:p14="http://schemas.microsoft.com/office/powerpoint/2010/main" val="245763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Katalog</a:t>
            </a:r>
            <a:r>
              <a:rPr lang="pl-PL" sz="2400" b="1" dirty="0" smtClean="0"/>
              <a:t> </a:t>
            </a:r>
            <a:r>
              <a:rPr lang="pl-PL" sz="2400" b="1" dirty="0" smtClean="0"/>
              <a:t>zasad </a:t>
            </a:r>
            <a:r>
              <a:rPr lang="pl-PL" sz="2400" b="1" dirty="0" smtClean="0"/>
              <a:t>obowiązujących w </a:t>
            </a:r>
            <a:r>
              <a:rPr lang="pl-PL" sz="2400" b="1" dirty="0" smtClean="0"/>
              <a:t>postępowaniu </a:t>
            </a:r>
            <a:r>
              <a:rPr lang="pl-PL" sz="2400" b="1" dirty="0" smtClean="0"/>
              <a:t>w sprawach o </a:t>
            </a:r>
            <a:r>
              <a:rPr lang="pl-PL" sz="2400" b="1" dirty="0" smtClean="0"/>
              <a:t>wykroczenia. </a:t>
            </a:r>
            <a:endParaRPr lang="pl-PL" sz="2400" b="1" dirty="0"/>
          </a:p>
        </p:txBody>
      </p:sp>
      <p:sp>
        <p:nvSpPr>
          <p:cNvPr id="3" name="Symbol zastępczy zawartości 2"/>
          <p:cNvSpPr>
            <a:spLocks noGrp="1"/>
          </p:cNvSpPr>
          <p:nvPr>
            <p:ph idx="1"/>
          </p:nvPr>
        </p:nvSpPr>
        <p:spPr/>
        <p:txBody>
          <a:bodyPr>
            <a:normAutofit fontScale="92500" lnSpcReduction="20000"/>
          </a:bodyPr>
          <a:lstStyle/>
          <a:p>
            <a:pPr algn="just"/>
            <a:r>
              <a:rPr lang="pl-PL" sz="2000" dirty="0" smtClean="0"/>
              <a:t> </a:t>
            </a:r>
            <a:r>
              <a:rPr lang="pl-PL" sz="2000" dirty="0"/>
              <a:t>zasada niezawisłości sędziowskiej (art. 178 – 181 Konstytucji RP oraz art. 40, 41 i 42§ 1-3 </a:t>
            </a:r>
            <a:r>
              <a:rPr lang="pl-PL" sz="2000" dirty="0" smtClean="0"/>
              <a:t>k.p.k.</a:t>
            </a:r>
            <a:r>
              <a:rPr lang="pl-PL" sz="2000" dirty="0" smtClean="0"/>
              <a:t> </a:t>
            </a:r>
            <a:r>
              <a:rPr lang="pl-PL" sz="2000" dirty="0"/>
              <a:t>w zw. z 16 </a:t>
            </a:r>
            <a:r>
              <a:rPr lang="pl-PL" sz="2000" dirty="0" err="1" smtClean="0"/>
              <a:t>k.p.s.w</a:t>
            </a:r>
            <a:r>
              <a:rPr lang="pl-PL" sz="2000" dirty="0" smtClean="0"/>
              <a:t>.</a:t>
            </a:r>
            <a:r>
              <a:rPr lang="pl-PL" sz="2000" dirty="0" smtClean="0"/>
              <a:t>)</a:t>
            </a:r>
            <a:endParaRPr lang="pl-PL" sz="2000" dirty="0"/>
          </a:p>
          <a:p>
            <a:pPr algn="just"/>
            <a:r>
              <a:rPr lang="pl-PL" sz="2000" dirty="0" smtClean="0"/>
              <a:t> </a:t>
            </a:r>
            <a:r>
              <a:rPr lang="pl-PL" sz="2000" dirty="0"/>
              <a:t>zasada prawdy materialnej (obiektywnej) (art. 2 § 1 pkt 2 i § 2 </a:t>
            </a:r>
            <a:r>
              <a:rPr lang="pl-PL" sz="2000" dirty="0" smtClean="0"/>
              <a:t>k.p.k.</a:t>
            </a:r>
            <a:r>
              <a:rPr lang="pl-PL" sz="2000" dirty="0" smtClean="0"/>
              <a:t>)</a:t>
            </a:r>
            <a:endParaRPr lang="pl-PL" sz="2000" dirty="0"/>
          </a:p>
          <a:p>
            <a:pPr algn="just"/>
            <a:r>
              <a:rPr lang="pl-PL" sz="2000" dirty="0" smtClean="0"/>
              <a:t>zasada </a:t>
            </a:r>
            <a:r>
              <a:rPr lang="pl-PL" sz="2000" dirty="0"/>
              <a:t>obiektywizmu (art. 4 </a:t>
            </a:r>
            <a:r>
              <a:rPr lang="pl-PL" sz="2000" dirty="0" smtClean="0"/>
              <a:t>k.p.k.</a:t>
            </a:r>
            <a:r>
              <a:rPr lang="pl-PL" sz="2000" dirty="0" smtClean="0"/>
              <a:t>)</a:t>
            </a:r>
            <a:endParaRPr lang="pl-PL" sz="2000" dirty="0"/>
          </a:p>
          <a:p>
            <a:pPr algn="just"/>
            <a:r>
              <a:rPr lang="pl-PL" sz="2000" dirty="0" smtClean="0"/>
              <a:t>zasada </a:t>
            </a:r>
            <a:r>
              <a:rPr lang="pl-PL" sz="2000" dirty="0"/>
              <a:t>domniemania niewinności i </a:t>
            </a:r>
            <a:r>
              <a:rPr lang="pl-PL" sz="2000" i="1" dirty="0"/>
              <a:t>in dubio pro </a:t>
            </a:r>
            <a:r>
              <a:rPr lang="pl-PL" sz="2000" i="1" dirty="0" err="1"/>
              <a:t>reo</a:t>
            </a:r>
            <a:r>
              <a:rPr lang="pl-PL" sz="2000" dirty="0"/>
              <a:t> (art. 5 </a:t>
            </a:r>
            <a:r>
              <a:rPr lang="pl-PL" sz="2000" dirty="0" smtClean="0"/>
              <a:t>k.p.k.</a:t>
            </a:r>
            <a:r>
              <a:rPr lang="pl-PL" sz="2000" dirty="0" smtClean="0"/>
              <a:t>)</a:t>
            </a:r>
            <a:endParaRPr lang="pl-PL" sz="2000" dirty="0"/>
          </a:p>
          <a:p>
            <a:pPr algn="just"/>
            <a:r>
              <a:rPr lang="pl-PL" sz="2000" dirty="0" smtClean="0"/>
              <a:t>swobodnej </a:t>
            </a:r>
            <a:r>
              <a:rPr lang="pl-PL" sz="2000" dirty="0"/>
              <a:t>oceny dowodów (art. 7 </a:t>
            </a:r>
            <a:r>
              <a:rPr lang="pl-PL" sz="2000" dirty="0" smtClean="0"/>
              <a:t>k.p.k.</a:t>
            </a:r>
            <a:r>
              <a:rPr lang="pl-PL" sz="2000" dirty="0" smtClean="0"/>
              <a:t>)</a:t>
            </a:r>
            <a:endParaRPr lang="pl-PL" sz="2000" dirty="0"/>
          </a:p>
          <a:p>
            <a:pPr algn="just"/>
            <a:r>
              <a:rPr lang="pl-PL" sz="2000" dirty="0" smtClean="0"/>
              <a:t>zasada </a:t>
            </a:r>
            <a:r>
              <a:rPr lang="pl-PL" sz="2000" dirty="0"/>
              <a:t>prawa do obrony i korzystania z pomocy obrońcy (art. 4 </a:t>
            </a:r>
            <a:r>
              <a:rPr lang="pl-PL" sz="2000" dirty="0" smtClean="0"/>
              <a:t>k.p.k.</a:t>
            </a:r>
            <a:r>
              <a:rPr lang="pl-PL" sz="2000" dirty="0" smtClean="0"/>
              <a:t>)</a:t>
            </a:r>
            <a:endParaRPr lang="pl-PL" sz="2000" dirty="0"/>
          </a:p>
          <a:p>
            <a:pPr algn="just"/>
            <a:r>
              <a:rPr lang="pl-PL" sz="2000" dirty="0" smtClean="0"/>
              <a:t>zasada </a:t>
            </a:r>
            <a:r>
              <a:rPr lang="pl-PL" sz="2000" dirty="0"/>
              <a:t>skargowości (art. 14 </a:t>
            </a:r>
            <a:r>
              <a:rPr lang="pl-PL" sz="2000" dirty="0" smtClean="0"/>
              <a:t>k.p.k.</a:t>
            </a:r>
            <a:r>
              <a:rPr lang="pl-PL" sz="2000" dirty="0" smtClean="0"/>
              <a:t>)</a:t>
            </a:r>
            <a:endParaRPr lang="pl-PL" sz="2000" dirty="0"/>
          </a:p>
          <a:p>
            <a:pPr algn="just"/>
            <a:r>
              <a:rPr lang="pl-PL" sz="2000" dirty="0" smtClean="0"/>
              <a:t>zasada </a:t>
            </a:r>
            <a:r>
              <a:rPr lang="pl-PL" sz="2000" dirty="0"/>
              <a:t>kontradyktoryjności i  kontroli orzeczeń (art. 103 </a:t>
            </a:r>
            <a:r>
              <a:rPr lang="pl-PL" sz="2000" dirty="0" err="1" smtClean="0"/>
              <a:t>k.p.s.w</a:t>
            </a:r>
            <a:r>
              <a:rPr lang="pl-PL" sz="2000" dirty="0" smtClean="0"/>
              <a:t>.</a:t>
            </a:r>
            <a:r>
              <a:rPr lang="pl-PL" sz="2000" dirty="0" smtClean="0"/>
              <a:t>)</a:t>
            </a:r>
            <a:endParaRPr lang="pl-PL" sz="2000" dirty="0"/>
          </a:p>
          <a:p>
            <a:pPr algn="just"/>
            <a:r>
              <a:rPr lang="pl-PL" sz="2000" dirty="0" smtClean="0"/>
              <a:t>zasada </a:t>
            </a:r>
            <a:r>
              <a:rPr lang="pl-PL" sz="2000" dirty="0"/>
              <a:t>jawności (art. 34 </a:t>
            </a:r>
            <a:r>
              <a:rPr lang="pl-PL" sz="2000" dirty="0" err="1" smtClean="0"/>
              <a:t>k.p.s.w</a:t>
            </a:r>
            <a:r>
              <a:rPr lang="pl-PL" sz="2000" dirty="0" smtClean="0"/>
              <a:t>.</a:t>
            </a:r>
            <a:r>
              <a:rPr lang="pl-PL" sz="2000" dirty="0" smtClean="0"/>
              <a:t>)</a:t>
            </a:r>
            <a:endParaRPr lang="pl-PL" sz="2000" dirty="0"/>
          </a:p>
          <a:p>
            <a:pPr algn="just"/>
            <a:r>
              <a:rPr lang="pl-PL" sz="2000" dirty="0" smtClean="0"/>
              <a:t>zasada </a:t>
            </a:r>
            <a:r>
              <a:rPr lang="pl-PL" sz="2000" dirty="0"/>
              <a:t>bezpośredniości ( 70 </a:t>
            </a:r>
            <a:r>
              <a:rPr lang="pl-PL" sz="2000" dirty="0" err="1" smtClean="0"/>
              <a:t>k.p.s.w</a:t>
            </a:r>
            <a:r>
              <a:rPr lang="pl-PL" sz="2000" dirty="0" smtClean="0"/>
              <a:t>.</a:t>
            </a:r>
            <a:r>
              <a:rPr lang="pl-PL" sz="2000" dirty="0" smtClean="0"/>
              <a:t>)</a:t>
            </a:r>
            <a:endParaRPr lang="pl-PL" sz="2000" dirty="0"/>
          </a:p>
          <a:p>
            <a:pPr algn="just"/>
            <a:r>
              <a:rPr lang="pl-PL" sz="2000" dirty="0" smtClean="0"/>
              <a:t>zasada </a:t>
            </a:r>
            <a:r>
              <a:rPr lang="pl-PL" sz="2000" dirty="0"/>
              <a:t>informacji prawnej (art. 16 </a:t>
            </a:r>
            <a:r>
              <a:rPr lang="pl-PL" sz="2000" dirty="0" smtClean="0"/>
              <a:t>k.p.k.</a:t>
            </a:r>
            <a:r>
              <a:rPr lang="pl-PL" sz="2000" dirty="0" smtClean="0"/>
              <a:t>).                              </a:t>
            </a:r>
            <a:endParaRPr lang="pl-PL" sz="2000" dirty="0"/>
          </a:p>
          <a:p>
            <a:pPr algn="just"/>
            <a:r>
              <a:rPr lang="pl-PL" sz="2000" dirty="0" smtClean="0"/>
              <a:t>szybkości </a:t>
            </a:r>
            <a:r>
              <a:rPr lang="pl-PL" sz="2000" dirty="0"/>
              <a:t>i ekonomiki (art. 2 § 1 pkt 4 </a:t>
            </a:r>
            <a:r>
              <a:rPr lang="pl-PL" sz="2000" dirty="0" smtClean="0"/>
              <a:t>k.p.k.</a:t>
            </a:r>
            <a:r>
              <a:rPr lang="pl-PL" sz="2000" dirty="0" smtClean="0"/>
              <a:t>),</a:t>
            </a:r>
            <a:endParaRPr lang="pl-PL" sz="2000" dirty="0"/>
          </a:p>
          <a:p>
            <a:pPr algn="just"/>
            <a:r>
              <a:rPr lang="pl-PL" sz="2000" dirty="0" smtClean="0"/>
              <a:t>zasada </a:t>
            </a:r>
            <a:r>
              <a:rPr lang="pl-PL" sz="2000" dirty="0"/>
              <a:t>celowości (oportunizmu) oraz  preferencji środków </a:t>
            </a:r>
            <a:r>
              <a:rPr lang="pl-PL" sz="2000" dirty="0" err="1"/>
              <a:t>pozakarnych</a:t>
            </a:r>
            <a:r>
              <a:rPr lang="pl-PL" sz="2000" dirty="0"/>
              <a:t> (art. 41 KW i art. 61 § 1 pkt </a:t>
            </a:r>
            <a:r>
              <a:rPr lang="pl-PL" sz="2000" dirty="0" smtClean="0"/>
              <a:t>2 </a:t>
            </a:r>
            <a:r>
              <a:rPr lang="pl-PL" sz="2000" dirty="0" err="1" smtClean="0"/>
              <a:t>k.p.s.w</a:t>
            </a:r>
            <a:r>
              <a:rPr lang="pl-PL" sz="2000" dirty="0" smtClean="0"/>
              <a:t>.) (</a:t>
            </a:r>
            <a:r>
              <a:rPr lang="pl-PL" sz="2000" b="1" dirty="0" smtClean="0"/>
              <a:t>charakterystyczna </a:t>
            </a:r>
            <a:r>
              <a:rPr lang="pl-PL" sz="2000" b="1" dirty="0"/>
              <a:t>tylko dla postępowania w  sprawach o </a:t>
            </a:r>
            <a:r>
              <a:rPr lang="pl-PL" sz="2000" b="1" dirty="0" smtClean="0"/>
              <a:t>wykroczenia) </a:t>
            </a:r>
            <a:endParaRPr lang="pl-PL" sz="2000" dirty="0"/>
          </a:p>
          <a:p>
            <a:endParaRPr lang="pl-PL" sz="2000" dirty="0"/>
          </a:p>
        </p:txBody>
      </p:sp>
    </p:spTree>
    <p:extLst>
      <p:ext uri="{BB962C8B-B14F-4D97-AF65-F5344CB8AC3E}">
        <p14:creationId xmlns:p14="http://schemas.microsoft.com/office/powerpoint/2010/main" val="2822375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332656"/>
            <a:ext cx="8229600" cy="792088"/>
          </a:xfrm>
        </p:spPr>
        <p:txBody>
          <a:bodyPr>
            <a:normAutofit/>
          </a:bodyPr>
          <a:lstStyle/>
          <a:p>
            <a:r>
              <a:rPr lang="pl-PL" sz="2400" b="1" dirty="0"/>
              <a:t>Zasada szybkości i ekonomiki </a:t>
            </a:r>
            <a:r>
              <a:rPr lang="pl-PL" sz="2400" b="1" dirty="0" smtClean="0"/>
              <a:t>postępowania. </a:t>
            </a:r>
            <a:endParaRPr lang="pl-PL" sz="2400" dirty="0"/>
          </a:p>
        </p:txBody>
      </p:sp>
      <p:sp>
        <p:nvSpPr>
          <p:cNvPr id="3" name="Symbol zastępczy zawartości 2"/>
          <p:cNvSpPr>
            <a:spLocks noGrp="1"/>
          </p:cNvSpPr>
          <p:nvPr>
            <p:ph idx="1"/>
          </p:nvPr>
        </p:nvSpPr>
        <p:spPr>
          <a:xfrm>
            <a:off x="457200" y="1052736"/>
            <a:ext cx="8229600" cy="5616624"/>
          </a:xfrm>
        </p:spPr>
        <p:txBody>
          <a:bodyPr>
            <a:normAutofit fontScale="92500" lnSpcReduction="20000"/>
          </a:bodyPr>
          <a:lstStyle/>
          <a:p>
            <a:pPr marL="0" indent="0" algn="just">
              <a:buNone/>
            </a:pPr>
            <a:r>
              <a:rPr lang="pl-PL" sz="2000" dirty="0"/>
              <a:t>Zasada szybkości i ekonomiki postępowania jest szczególnie </a:t>
            </a:r>
            <a:r>
              <a:rPr lang="pl-PL" sz="2000" dirty="0" smtClean="0"/>
              <a:t>widoczna</a:t>
            </a:r>
            <a:r>
              <a:rPr lang="pl-PL" sz="2000" dirty="0" smtClean="0"/>
              <a:t> </a:t>
            </a:r>
            <a:r>
              <a:rPr lang="pl-PL" sz="2000" dirty="0"/>
              <a:t>w postępowaniu w sprawach o wykroczenia, </a:t>
            </a:r>
            <a:r>
              <a:rPr lang="pl-PL" sz="2000" dirty="0" smtClean="0"/>
              <a:t>żadną jednak miarą</a:t>
            </a:r>
            <a:r>
              <a:rPr lang="pl-PL" sz="2000" dirty="0" smtClean="0"/>
              <a:t> </a:t>
            </a:r>
            <a:r>
              <a:rPr lang="pl-PL" sz="2000" dirty="0"/>
              <a:t>nie powinna być realizowana kosztem zasady prawdy, a także zasady trafnego karania i stosowania środków profilaktyczno-wychowawczych. Szybkość postępowania opiera się na założeniu, że wychowawczy wpływ orzeczenia jest tym większy, im szybciej ono zapada i jest wykonane. </a:t>
            </a:r>
            <a:r>
              <a:rPr lang="pl-PL" sz="2000" dirty="0" smtClean="0"/>
              <a:t>E</a:t>
            </a:r>
            <a:r>
              <a:rPr lang="pl-PL" sz="2000" dirty="0" smtClean="0"/>
              <a:t>konomika postępowania opiera się z kolei </a:t>
            </a:r>
            <a:r>
              <a:rPr lang="pl-PL" sz="2000" dirty="0"/>
              <a:t>na ocenie jego społecznych kosztów. </a:t>
            </a:r>
            <a:endParaRPr lang="pl-PL" sz="2000" dirty="0" smtClean="0"/>
          </a:p>
          <a:p>
            <a:pPr marL="0" indent="0" algn="just">
              <a:buNone/>
            </a:pPr>
            <a:r>
              <a:rPr lang="pl-PL" sz="2000" dirty="0" smtClean="0"/>
              <a:t>Przejawem tych zasad są m.in.:</a:t>
            </a:r>
            <a:endParaRPr lang="pl-PL" sz="2000" dirty="0" smtClean="0"/>
          </a:p>
          <a:p>
            <a:pPr marL="0" indent="0" algn="just">
              <a:buNone/>
            </a:pPr>
            <a:r>
              <a:rPr lang="pl-PL" sz="2000" dirty="0" smtClean="0"/>
              <a:t>- krótkie </a:t>
            </a:r>
            <a:r>
              <a:rPr lang="pl-PL" sz="2000" dirty="0"/>
              <a:t>terminy przedawnienia karalności (orzekania) i wykonywania rozstrzygnięć ( art. 45 </a:t>
            </a:r>
            <a:r>
              <a:rPr lang="pl-PL" sz="2000" dirty="0" err="1" smtClean="0"/>
              <a:t>k.w</a:t>
            </a:r>
            <a:r>
              <a:rPr lang="pl-PL" sz="2000" dirty="0" smtClean="0"/>
              <a:t>.); </a:t>
            </a:r>
            <a:endParaRPr lang="pl-PL" sz="2000" dirty="0"/>
          </a:p>
          <a:p>
            <a:pPr marL="0" indent="0" algn="just">
              <a:buNone/>
            </a:pPr>
            <a:r>
              <a:rPr lang="pl-PL" sz="2000" dirty="0" smtClean="0"/>
              <a:t>- pozwolenie  </a:t>
            </a:r>
            <a:r>
              <a:rPr lang="pl-PL" sz="2000" dirty="0"/>
              <a:t>na przesłuchiwanie świadków wezwanych na rozprawę w razie jej odroczenia z powodu niestawiennictwa oskarżyciela publicznego, posiłkowego albo obwinionego (art. 71 § 2 </a:t>
            </a:r>
            <a:r>
              <a:rPr lang="pl-PL" sz="2000" dirty="0" err="1" smtClean="0"/>
              <a:t>k.p.s.w</a:t>
            </a:r>
            <a:r>
              <a:rPr lang="pl-PL" sz="2000" dirty="0" smtClean="0"/>
              <a:t>.);</a:t>
            </a:r>
            <a:endParaRPr lang="pl-PL" sz="2000" dirty="0"/>
          </a:p>
          <a:p>
            <a:pPr marL="0" indent="0" algn="just">
              <a:buNone/>
            </a:pPr>
            <a:r>
              <a:rPr lang="pl-PL" sz="2000" dirty="0" smtClean="0"/>
              <a:t>- możliwość </a:t>
            </a:r>
            <a:r>
              <a:rPr lang="pl-PL" sz="2000" dirty="0"/>
              <a:t>orzekania zaocznie (art. 71 § 4 </a:t>
            </a:r>
            <a:r>
              <a:rPr lang="pl-PL" sz="2000" dirty="0" err="1" smtClean="0"/>
              <a:t>k.p.s.w</a:t>
            </a:r>
            <a:r>
              <a:rPr lang="pl-PL" sz="2000" dirty="0" smtClean="0"/>
              <a:t>.); </a:t>
            </a:r>
            <a:endParaRPr lang="pl-PL" sz="2000" dirty="0"/>
          </a:p>
          <a:p>
            <a:pPr marL="0" indent="0" algn="just">
              <a:buNone/>
            </a:pPr>
            <a:r>
              <a:rPr lang="pl-PL" sz="2000" dirty="0" smtClean="0"/>
              <a:t>- koncentracja </a:t>
            </a:r>
            <a:r>
              <a:rPr lang="pl-PL" sz="2000" dirty="0"/>
              <a:t>materiału dowodowego, która pozwoliłaby na rozstrzygnięcie sprawy na pierwszej rozprawie (art. 366 § 2 </a:t>
            </a:r>
            <a:r>
              <a:rPr lang="pl-PL" sz="2000" dirty="0" smtClean="0"/>
              <a:t>k.p.k. w </a:t>
            </a:r>
            <a:r>
              <a:rPr lang="pl-PL" sz="2000" dirty="0"/>
              <a:t>zw. z art. 70 § 5 </a:t>
            </a:r>
            <a:r>
              <a:rPr lang="pl-PL" sz="2000" dirty="0" err="1" smtClean="0"/>
              <a:t>k.p.s.w</a:t>
            </a:r>
            <a:r>
              <a:rPr lang="pl-PL" sz="2000" dirty="0" smtClean="0"/>
              <a:t>.), </a:t>
            </a:r>
            <a:endParaRPr lang="pl-PL" sz="2000" dirty="0"/>
          </a:p>
          <a:p>
            <a:pPr marL="0" indent="0" algn="just">
              <a:buNone/>
            </a:pPr>
            <a:r>
              <a:rPr lang="pl-PL" sz="2000" dirty="0" smtClean="0"/>
              <a:t>- 7-dniowy termin </a:t>
            </a:r>
            <a:r>
              <a:rPr lang="pl-PL" sz="2000" dirty="0"/>
              <a:t>zaskarżenia rozstrzygnięć (art. 105 § l i art. 108 </a:t>
            </a:r>
            <a:r>
              <a:rPr lang="pl-PL" sz="2000" dirty="0" err="1" smtClean="0"/>
              <a:t>k.p.s.w</a:t>
            </a:r>
            <a:r>
              <a:rPr lang="pl-PL" sz="2000" dirty="0" smtClean="0"/>
              <a:t>.). </a:t>
            </a:r>
            <a:endParaRPr lang="pl-PL" sz="2000" dirty="0"/>
          </a:p>
          <a:p>
            <a:pPr marL="0" indent="0" algn="just">
              <a:buNone/>
            </a:pPr>
            <a:r>
              <a:rPr lang="pl-PL" sz="2000" dirty="0" smtClean="0"/>
              <a:t>- możliwość </a:t>
            </a:r>
            <a:r>
              <a:rPr lang="pl-PL" sz="2000" dirty="0"/>
              <a:t>orzekania w postępowaniu nakazowym bez udziału stron (art. 93 § 1 </a:t>
            </a:r>
            <a:r>
              <a:rPr lang="pl-PL" sz="2000" dirty="0" err="1" smtClean="0"/>
              <a:t>k.p.s.w</a:t>
            </a:r>
            <a:r>
              <a:rPr lang="pl-PL" sz="2000" dirty="0" smtClean="0"/>
              <a:t>.), </a:t>
            </a:r>
            <a:r>
              <a:rPr lang="pl-PL" sz="2000" dirty="0"/>
              <a:t>przy czym gwarancją praw obwinionego jest możliwość złożenia sprzeciwu, który unicestwia wyrok wydany w tym postępowaniu.</a:t>
            </a:r>
          </a:p>
          <a:p>
            <a:pPr marL="0" indent="0" algn="just">
              <a:buNone/>
            </a:pPr>
            <a:endParaRPr lang="pl-PL" sz="2000" dirty="0" smtClean="0"/>
          </a:p>
          <a:p>
            <a:pPr marL="0" indent="0" algn="just">
              <a:buNone/>
            </a:pPr>
            <a:endParaRPr lang="pl-PL" sz="2000" dirty="0" smtClean="0"/>
          </a:p>
          <a:p>
            <a:pPr marL="0" indent="0" algn="just">
              <a:buNone/>
            </a:pPr>
            <a:endParaRPr lang="pl-PL" sz="2600" dirty="0"/>
          </a:p>
        </p:txBody>
      </p:sp>
    </p:spTree>
    <p:extLst>
      <p:ext uri="{BB962C8B-B14F-4D97-AF65-F5344CB8AC3E}">
        <p14:creationId xmlns:p14="http://schemas.microsoft.com/office/powerpoint/2010/main" val="1232317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648072"/>
          </a:xfrm>
        </p:spPr>
        <p:txBody>
          <a:bodyPr>
            <a:normAutofit fontScale="90000"/>
          </a:bodyPr>
          <a:lstStyle/>
          <a:p>
            <a:r>
              <a:rPr lang="pl-PL" sz="2400" b="1" dirty="0" smtClean="0"/>
              <a:t/>
            </a:r>
            <a:br>
              <a:rPr lang="pl-PL" sz="2400" b="1" dirty="0" smtClean="0"/>
            </a:br>
            <a:r>
              <a:rPr lang="pl-PL" sz="2400" b="1" dirty="0" smtClean="0"/>
              <a:t>Zasada </a:t>
            </a:r>
            <a:r>
              <a:rPr lang="pl-PL" sz="2400" b="1" dirty="0"/>
              <a:t>informacji prawnej </a:t>
            </a:r>
            <a:r>
              <a:rPr lang="pl-PL" sz="2400" dirty="0"/>
              <a:t/>
            </a:r>
            <a:br>
              <a:rPr lang="pl-PL" sz="2400" dirty="0"/>
            </a:br>
            <a:endParaRPr lang="pl-PL" sz="2400" b="1" dirty="0"/>
          </a:p>
        </p:txBody>
      </p:sp>
      <p:sp>
        <p:nvSpPr>
          <p:cNvPr id="3" name="Symbol zastępczy zawartości 2"/>
          <p:cNvSpPr>
            <a:spLocks noGrp="1"/>
          </p:cNvSpPr>
          <p:nvPr>
            <p:ph idx="1"/>
          </p:nvPr>
        </p:nvSpPr>
        <p:spPr>
          <a:xfrm>
            <a:off x="457200" y="764704"/>
            <a:ext cx="8229600" cy="5832648"/>
          </a:xfrm>
        </p:spPr>
        <p:txBody>
          <a:bodyPr>
            <a:normAutofit/>
          </a:bodyPr>
          <a:lstStyle/>
          <a:p>
            <a:pPr marL="0" indent="0" algn="just">
              <a:buNone/>
            </a:pPr>
            <a:r>
              <a:rPr lang="pl-PL" sz="2000" dirty="0" smtClean="0"/>
              <a:t>Zwana </a:t>
            </a:r>
            <a:r>
              <a:rPr lang="pl-PL" sz="2000" dirty="0"/>
              <a:t>także zasadą lojalności organów procesowych. Opiera się ona na poglądzie, że byłoby nie do pogodzenia z praworządnością, aby obywatele ponosili ujemne konsekwencje na skutek nieświadomości przysługujących im uprawnień i ciążących na nich obowiązków. </a:t>
            </a:r>
            <a:r>
              <a:rPr lang="pl-PL" sz="2000" dirty="0" smtClean="0"/>
              <a:t>Stąd konieczność pouczenia m.in.:</a:t>
            </a:r>
          </a:p>
          <a:p>
            <a:pPr marL="0" indent="0" algn="just">
              <a:buNone/>
            </a:pPr>
            <a:r>
              <a:rPr lang="pl-PL" sz="2000" dirty="0" smtClean="0"/>
              <a:t>- w </a:t>
            </a:r>
            <a:r>
              <a:rPr lang="pl-PL" sz="2000" dirty="0"/>
              <a:t>wezwaniu obwinionego na rozprawę o skutkach niestawiennictwa (środki przymusu procesowego, orzekanie zaoczne) oraz o prawie sprowadzenia świadków, przedstawienia innych dowodów, korzystania z pomocy obrońcy i przeglądania akt (art. 67 § 2 i 3 </a:t>
            </a:r>
            <a:r>
              <a:rPr lang="pl-PL" sz="2000" dirty="0" err="1" smtClean="0"/>
              <a:t>k.p.s.w</a:t>
            </a:r>
            <a:r>
              <a:rPr lang="pl-PL" sz="2000" dirty="0" smtClean="0"/>
              <a:t>.), </a:t>
            </a:r>
            <a:r>
              <a:rPr lang="pl-PL" sz="2000" dirty="0"/>
              <a:t>o uprawnieniach przysługujących mu na rozprawie (art. 386 </a:t>
            </a:r>
            <a:r>
              <a:rPr lang="pl-PL" sz="2000" dirty="0" smtClean="0"/>
              <a:t>k.p.k. </a:t>
            </a:r>
            <a:r>
              <a:rPr lang="pl-PL" sz="2000" dirty="0"/>
              <a:t>w zw. z art. 81 </a:t>
            </a:r>
            <a:r>
              <a:rPr lang="pl-PL" sz="2000" dirty="0" err="1" smtClean="0"/>
              <a:t>k.p.s.w</a:t>
            </a:r>
            <a:r>
              <a:rPr lang="pl-PL" sz="2000" dirty="0" smtClean="0"/>
              <a:t>.),</a:t>
            </a:r>
            <a:endParaRPr lang="pl-PL" sz="2000" dirty="0"/>
          </a:p>
          <a:p>
            <a:pPr marL="0" indent="0" algn="just">
              <a:buNone/>
            </a:pPr>
            <a:r>
              <a:rPr lang="pl-PL" sz="2000" dirty="0" smtClean="0"/>
              <a:t>- świadków </a:t>
            </a:r>
            <a:r>
              <a:rPr lang="pl-PL" sz="2000" dirty="0"/>
              <a:t>i </a:t>
            </a:r>
            <a:r>
              <a:rPr lang="pl-PL" sz="2000" dirty="0" smtClean="0"/>
              <a:t>biegłych </a:t>
            </a:r>
            <a:r>
              <a:rPr lang="pl-PL" sz="2000" dirty="0"/>
              <a:t>o ciążących na nich obowiązkach, a w przypadku, gdy są oni osobami najbliższymi dla obwinionego - o prawie odmowy zeznań (art. 177 i 182 </a:t>
            </a:r>
            <a:r>
              <a:rPr lang="pl-PL" sz="2000" dirty="0" smtClean="0"/>
              <a:t>k.p.k. w </a:t>
            </a:r>
            <a:r>
              <a:rPr lang="pl-PL" sz="2000" dirty="0"/>
              <a:t>zw. z art. 41 </a:t>
            </a:r>
            <a:r>
              <a:rPr lang="pl-PL" sz="2000" dirty="0" err="1" smtClean="0"/>
              <a:t>k.p.s.w</a:t>
            </a:r>
            <a:r>
              <a:rPr lang="pl-PL" sz="2000" dirty="0" smtClean="0"/>
              <a:t>.),</a:t>
            </a:r>
            <a:endParaRPr lang="pl-PL" sz="2000" dirty="0"/>
          </a:p>
          <a:p>
            <a:pPr marL="0" indent="0" algn="just">
              <a:buNone/>
            </a:pPr>
            <a:r>
              <a:rPr lang="pl-PL" sz="2000" dirty="0" smtClean="0"/>
              <a:t>- zaś wszystkich </a:t>
            </a:r>
            <a:r>
              <a:rPr lang="pl-PL" sz="2000" dirty="0"/>
              <a:t>uczestników postępowania o prawie, terminie i sposobie wniesienia środka zaskarżenia (art. 100 § 6 </a:t>
            </a:r>
            <a:r>
              <a:rPr lang="pl-PL" sz="2000" dirty="0" smtClean="0"/>
              <a:t>k.p.k. </a:t>
            </a:r>
            <a:r>
              <a:rPr lang="pl-PL" sz="2000" dirty="0"/>
              <a:t>w zw. z art. 38 </a:t>
            </a:r>
            <a:r>
              <a:rPr lang="pl-PL" sz="2000" dirty="0" err="1" smtClean="0"/>
              <a:t>k.p.s.w</a:t>
            </a:r>
            <a:r>
              <a:rPr lang="pl-PL" sz="2000" dirty="0" smtClean="0"/>
              <a:t>.).</a:t>
            </a:r>
            <a:endParaRPr lang="pl-PL" sz="2000" dirty="0"/>
          </a:p>
          <a:p>
            <a:pPr marL="0" indent="0" algn="just">
              <a:buNone/>
            </a:pPr>
            <a:r>
              <a:rPr lang="pl-PL" sz="2000" dirty="0"/>
              <a:t>Brak pouczenia albo mylne pouczenie we wskazanych sytuacjach nie może wywoływać ujemnych skutków procesowych dla uczestnika postępowania lub innej osoby, której to dotyczy (art. 16 § l </a:t>
            </a:r>
            <a:r>
              <a:rPr lang="pl-PL" sz="2000" dirty="0" smtClean="0"/>
              <a:t>k.p.k.).</a:t>
            </a:r>
            <a:endParaRPr lang="pl-PL" sz="2000" dirty="0"/>
          </a:p>
          <a:p>
            <a:pPr marL="0" indent="0" algn="just">
              <a:buNone/>
            </a:pPr>
            <a:endParaRPr lang="pl-PL" sz="2000" dirty="0" smtClean="0"/>
          </a:p>
          <a:p>
            <a:pPr marL="0" indent="0" algn="just">
              <a:buNone/>
            </a:pPr>
            <a:endParaRPr lang="pl-PL" sz="2000" dirty="0"/>
          </a:p>
          <a:p>
            <a:pPr marL="0" indent="0" algn="just">
              <a:buNone/>
            </a:pPr>
            <a:endParaRPr lang="pl-PL" sz="2000" dirty="0"/>
          </a:p>
        </p:txBody>
      </p:sp>
    </p:spTree>
    <p:extLst>
      <p:ext uri="{BB962C8B-B14F-4D97-AF65-F5344CB8AC3E}">
        <p14:creationId xmlns:p14="http://schemas.microsoft.com/office/powerpoint/2010/main" val="3124691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celowości karania lub stosowania środków </a:t>
            </a:r>
            <a:r>
              <a:rPr lang="pl-PL" sz="2400" b="1" dirty="0" err="1"/>
              <a:t>pozakarnych</a:t>
            </a:r>
            <a:r>
              <a:rPr lang="pl-PL" sz="2400" dirty="0"/>
              <a:t/>
            </a:r>
            <a:br>
              <a:rPr lang="pl-PL" sz="2400" dirty="0"/>
            </a:br>
            <a:endParaRPr lang="pl-PL" sz="2400" dirty="0"/>
          </a:p>
        </p:txBody>
      </p:sp>
      <p:sp>
        <p:nvSpPr>
          <p:cNvPr id="3" name="Symbol zastępczy zawartości 2"/>
          <p:cNvSpPr>
            <a:spLocks noGrp="1"/>
          </p:cNvSpPr>
          <p:nvPr>
            <p:ph idx="1"/>
          </p:nvPr>
        </p:nvSpPr>
        <p:spPr>
          <a:xfrm>
            <a:off x="457200" y="980728"/>
            <a:ext cx="8229600" cy="5145435"/>
          </a:xfrm>
        </p:spPr>
        <p:txBody>
          <a:bodyPr>
            <a:normAutofit fontScale="62500" lnSpcReduction="20000"/>
          </a:bodyPr>
          <a:lstStyle/>
          <a:p>
            <a:pPr marL="0" indent="0" algn="just">
              <a:buNone/>
            </a:pPr>
            <a:endParaRPr lang="pl-PL" dirty="0" smtClean="0"/>
          </a:p>
          <a:p>
            <a:pPr marL="0" indent="0" algn="just">
              <a:buNone/>
            </a:pPr>
            <a:r>
              <a:rPr lang="pl-PL" dirty="0" smtClean="0"/>
              <a:t>Zgodnie </a:t>
            </a:r>
            <a:r>
              <a:rPr lang="pl-PL" dirty="0"/>
              <a:t>z zasadą celowości karania organy i instytucje mające uprawnienia oskarżyciela publicznego (art. 17 § 1-4 </a:t>
            </a:r>
            <a:r>
              <a:rPr lang="pl-PL" dirty="0" err="1" smtClean="0"/>
              <a:t>k.p.s.w</a:t>
            </a:r>
            <a:r>
              <a:rPr lang="pl-PL" dirty="0" smtClean="0"/>
              <a:t>.</a:t>
            </a:r>
            <a:r>
              <a:rPr lang="pl-PL" dirty="0" smtClean="0"/>
              <a:t>) </a:t>
            </a:r>
            <a:r>
              <a:rPr lang="pl-PL" dirty="0"/>
              <a:t>mogą odstąpić od złożenia wniosku o ukaranie, uznając za wystarczające zastosowanie wobec sprawcy wykroczenia środków oddziaływania wychowawczego </a:t>
            </a:r>
            <a:r>
              <a:rPr lang="pl-PL" dirty="0" smtClean="0"/>
              <a:t>(art</a:t>
            </a:r>
            <a:r>
              <a:rPr lang="pl-PL" dirty="0"/>
              <a:t>. 41 </a:t>
            </a:r>
            <a:r>
              <a:rPr lang="pl-PL" dirty="0" err="1" smtClean="0"/>
              <a:t>k.w</a:t>
            </a:r>
            <a:r>
              <a:rPr lang="pl-PL" dirty="0" smtClean="0"/>
              <a:t>.</a:t>
            </a:r>
            <a:r>
              <a:rPr lang="pl-PL" dirty="0" smtClean="0"/>
              <a:t>), </a:t>
            </a:r>
            <a:r>
              <a:rPr lang="pl-PL" dirty="0"/>
              <a:t>w szczególności, gdy wobec sprawcy zastosowano środek odpowiedzialności dyscyplinarnej lub porządkowej. Należy mieć na uwadze, że z wymienionych powodów sąd może odmówić wszczęcia postępowania, a wszczęte umorzyć, uznając, że zastosowany wobec sprawcy wykroczenia </a:t>
            </a:r>
            <a:r>
              <a:rPr lang="pl-PL" dirty="0" err="1"/>
              <a:t>pozakarny</a:t>
            </a:r>
            <a:r>
              <a:rPr lang="pl-PL" dirty="0"/>
              <a:t> środek oddziaływania jest wystarczającą reakcją na wykroczenie (art. 61 § l pkt 2 </a:t>
            </a:r>
            <a:r>
              <a:rPr lang="pl-PL" dirty="0" err="1" smtClean="0"/>
              <a:t>k.p.s.w</a:t>
            </a:r>
            <a:r>
              <a:rPr lang="pl-PL" dirty="0" smtClean="0"/>
              <a:t>.</a:t>
            </a:r>
            <a:r>
              <a:rPr lang="pl-PL" dirty="0" smtClean="0"/>
              <a:t>). Zasada celowości </a:t>
            </a:r>
            <a:r>
              <a:rPr lang="pl-PL" dirty="0"/>
              <a:t>n</a:t>
            </a:r>
            <a:r>
              <a:rPr lang="pl-PL" dirty="0" smtClean="0"/>
              <a:t>ie oznacza dowolności </a:t>
            </a:r>
            <a:r>
              <a:rPr lang="pl-PL" dirty="0"/>
              <a:t>w załatwianiu spraw. </a:t>
            </a:r>
            <a:r>
              <a:rPr lang="pl-PL" dirty="0"/>
              <a:t>O</a:t>
            </a:r>
            <a:r>
              <a:rPr lang="pl-PL" dirty="0" smtClean="0"/>
              <a:t>rgany </a:t>
            </a:r>
            <a:r>
              <a:rPr lang="pl-PL" dirty="0"/>
              <a:t>państwowe lub instytucje, które w swej działalności ujawniły </a:t>
            </a:r>
            <a:r>
              <a:rPr lang="pl-PL" dirty="0" smtClean="0"/>
              <a:t>wykroczenie</a:t>
            </a:r>
            <a:r>
              <a:rPr lang="pl-PL" dirty="0"/>
              <a:t> </a:t>
            </a:r>
            <a:r>
              <a:rPr lang="pl-PL" dirty="0" smtClean="0"/>
              <a:t>mają</a:t>
            </a:r>
            <a:r>
              <a:rPr lang="pl-PL" dirty="0" smtClean="0"/>
              <a:t> </a:t>
            </a:r>
            <a:r>
              <a:rPr lang="pl-PL" dirty="0"/>
              <a:t>obowiązek rozważenia, czy ze względu na wagę wykroczenia i osobowość sprawcy należy skierować do sądu wniosek o ukaranie, czy też wystarczy zastosowanie środków oddziaływania wychowawczego, w szczególności środków odpowiedzialności dyscyplinarnej lub odszkodowawczej, jeżeli pozostają w ich dyspozycji. Tym bardziej obowiązek taki spoczywa na sądzie, którego zadaniem jest kształtowanie w prawie wykroczeń jednolitych kryteriów polityki karania i stosowania środków oddziaływania wychowawczego. </a:t>
            </a:r>
          </a:p>
          <a:p>
            <a:endParaRPr lang="pl-PL" dirty="0"/>
          </a:p>
        </p:txBody>
      </p:sp>
    </p:spTree>
    <p:extLst>
      <p:ext uri="{BB962C8B-B14F-4D97-AF65-F5344CB8AC3E}">
        <p14:creationId xmlns:p14="http://schemas.microsoft.com/office/powerpoint/2010/main" val="329442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celowości karania </a:t>
            </a:r>
            <a:r>
              <a:rPr lang="pl-PL" sz="2400" b="1" dirty="0" smtClean="0"/>
              <a:t>w  </a:t>
            </a:r>
            <a:r>
              <a:rPr lang="pl-PL" sz="2400" b="1" dirty="0"/>
              <a:t>sytuacji tzw. idealnego zbiegu</a:t>
            </a:r>
          </a:p>
        </p:txBody>
      </p:sp>
      <p:sp>
        <p:nvSpPr>
          <p:cNvPr id="3" name="Symbol zastępczy zawartości 2"/>
          <p:cNvSpPr>
            <a:spLocks noGrp="1"/>
          </p:cNvSpPr>
          <p:nvPr>
            <p:ph idx="1"/>
          </p:nvPr>
        </p:nvSpPr>
        <p:spPr/>
        <p:txBody>
          <a:bodyPr>
            <a:normAutofit/>
          </a:bodyPr>
          <a:lstStyle/>
          <a:p>
            <a:pPr marL="0" indent="0" algn="just">
              <a:buNone/>
            </a:pPr>
            <a:r>
              <a:rPr lang="pl-PL" sz="2000" dirty="0"/>
              <a:t>Zasada celowości karania znajduje również zastosowanie w  sytuacji tzw. idealnego zbiegu, gdy wykroczenie wypełnia zarazem znamiona przestępstwa, a postępowanie karne wszczęto z oskarżenia publicznego. Wówczas sąd może nie wszczynać, a w razie wszczęcia umorzyć postępowanie, uznając jego prowadzenie za niecelowe  (art. 61 § I pkt 1 </a:t>
            </a:r>
            <a:r>
              <a:rPr lang="pl-PL" sz="2000" dirty="0" err="1" smtClean="0"/>
              <a:t>k.p.s.w</a:t>
            </a:r>
            <a:r>
              <a:rPr lang="pl-PL" sz="2000" dirty="0" smtClean="0"/>
              <a:t>.</a:t>
            </a:r>
            <a:r>
              <a:rPr lang="pl-PL" sz="2000" dirty="0" smtClean="0"/>
              <a:t>).  W ten sposób unika się prowadzenia </a:t>
            </a:r>
            <a:r>
              <a:rPr lang="pl-PL" sz="2000" dirty="0"/>
              <a:t>o ten sam czyn podwójnych postępowań o zbliżonym charakterze, a takimi </a:t>
            </a:r>
            <a:r>
              <a:rPr lang="pl-PL" sz="2000" smtClean="0"/>
              <a:t>są przecież </a:t>
            </a:r>
            <a:r>
              <a:rPr lang="pl-PL" sz="2000" dirty="0"/>
              <a:t>postępowania sądowe w sprawach o przestępstwo i o wykroczenie, gdyż w obydwu tych procedurach rozstrzyga się kwestię winy i kary.</a:t>
            </a:r>
          </a:p>
          <a:p>
            <a:pPr marL="0" indent="0">
              <a:buNone/>
            </a:pPr>
            <a:r>
              <a:rPr lang="pl-PL" sz="2000" dirty="0"/>
              <a:t> </a:t>
            </a:r>
          </a:p>
          <a:p>
            <a:endParaRPr lang="pl-PL" sz="2000" dirty="0"/>
          </a:p>
        </p:txBody>
      </p:sp>
    </p:spTree>
    <p:extLst>
      <p:ext uri="{BB962C8B-B14F-4D97-AF65-F5344CB8AC3E}">
        <p14:creationId xmlns:p14="http://schemas.microsoft.com/office/powerpoint/2010/main" val="898261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t>
            </a:r>
            <a:r>
              <a:rPr lang="pl-PL" sz="2400" b="1" dirty="0" smtClean="0"/>
              <a:t>asada </a:t>
            </a:r>
            <a:r>
              <a:rPr lang="pl-PL" sz="2400" b="1" dirty="0" smtClean="0"/>
              <a:t>niezawisłości sędziowskiej (art. 178 – 181 Konstytucji RP oraz art. 40, 41 i </a:t>
            </a:r>
            <a:r>
              <a:rPr lang="pl-PL" sz="2400" b="1" dirty="0" smtClean="0"/>
              <a:t>42 § </a:t>
            </a:r>
            <a:r>
              <a:rPr lang="pl-PL" sz="2400" b="1" dirty="0" smtClean="0"/>
              <a:t>1-3 </a:t>
            </a:r>
            <a:r>
              <a:rPr lang="pl-PL" sz="2400" b="1" dirty="0" smtClean="0"/>
              <a:t>k.p.k.</a:t>
            </a:r>
            <a:r>
              <a:rPr lang="pl-PL" sz="2400" b="1" dirty="0" smtClean="0"/>
              <a:t> </a:t>
            </a:r>
            <a:r>
              <a:rPr lang="pl-PL" sz="2400" b="1" dirty="0" smtClean="0"/>
              <a:t>w zw. z </a:t>
            </a:r>
            <a:r>
              <a:rPr lang="pl-PL" sz="2400" b="1" dirty="0" smtClean="0"/>
              <a:t>art. 16 </a:t>
            </a:r>
            <a:r>
              <a:rPr lang="pl-PL" sz="2400" b="1" dirty="0" err="1" smtClean="0"/>
              <a:t>k.p.s.w</a:t>
            </a:r>
            <a:r>
              <a:rPr lang="pl-PL" sz="2400" b="1" dirty="0" smtClean="0"/>
              <a:t>.</a:t>
            </a:r>
            <a:r>
              <a:rPr lang="pl-PL" sz="2400" b="1" dirty="0" smtClean="0"/>
              <a:t>)</a:t>
            </a:r>
            <a:endParaRPr lang="pl-PL" sz="2400" b="1" dirty="0"/>
          </a:p>
        </p:txBody>
      </p:sp>
      <p:sp>
        <p:nvSpPr>
          <p:cNvPr id="3" name="Symbol zastępczy zawartości 2"/>
          <p:cNvSpPr>
            <a:spLocks noGrp="1"/>
          </p:cNvSpPr>
          <p:nvPr>
            <p:ph idx="1"/>
          </p:nvPr>
        </p:nvSpPr>
        <p:spPr/>
        <p:txBody>
          <a:bodyPr>
            <a:normAutofit/>
          </a:bodyPr>
          <a:lstStyle/>
          <a:p>
            <a:pPr marL="0" indent="0" algn="just">
              <a:buNone/>
            </a:pPr>
            <a:r>
              <a:rPr lang="pl-PL" sz="2000" dirty="0" smtClean="0"/>
              <a:t>Jest zasadą o randze konstytucyjnej, która kształtuje wymiar sprawiedliwości jako odrębną i szczególną funkcję państwową. Konstytucja RP mówi, że” sędziowie w sprawowaniu swego urzędu podlegają tylko Konstytucji i ustawom”. Sanowi ona zatem dyrektywę nakazującą sędziemu orzekanie tylko na podstawie Konstytucji RP, ustaw i swego wewnętrznego przekonania, przy czym nikt oprócz ustawodawcy nie może wpływać na sędziego w sprawowaniu przez niego wymiaru sprawiedliwości (powinien być wolny od wpływu czynnika zewnętrznego w całym przebiegu postępowania; sędzia ma obowiązek samodzielnie dokonywać wykładni przepisów oraz rozstrzygać o wartości i wiarygodności dowodów). </a:t>
            </a:r>
            <a:endParaRPr lang="pl-PL" sz="2000" dirty="0"/>
          </a:p>
        </p:txBody>
      </p:sp>
    </p:spTree>
    <p:extLst>
      <p:ext uri="{BB962C8B-B14F-4D97-AF65-F5344CB8AC3E}">
        <p14:creationId xmlns:p14="http://schemas.microsoft.com/office/powerpoint/2010/main" val="300309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Gwarancje służące realizacji zasady niezawisłości sądowej </a:t>
            </a:r>
            <a:endParaRPr lang="pl-PL" sz="2400" b="1" dirty="0"/>
          </a:p>
        </p:txBody>
      </p:sp>
      <p:sp>
        <p:nvSpPr>
          <p:cNvPr id="3" name="Symbol zastępczy zawartości 2"/>
          <p:cNvSpPr>
            <a:spLocks noGrp="1"/>
          </p:cNvSpPr>
          <p:nvPr>
            <p:ph idx="1"/>
          </p:nvPr>
        </p:nvSpPr>
        <p:spPr/>
        <p:txBody>
          <a:bodyPr>
            <a:normAutofit fontScale="92500" lnSpcReduction="10000"/>
          </a:bodyPr>
          <a:lstStyle/>
          <a:p>
            <a:r>
              <a:rPr lang="pl-PL" sz="2000" b="1" dirty="0"/>
              <a:t>gwarancje procesowe:</a:t>
            </a:r>
            <a:endParaRPr lang="pl-PL" sz="2000" dirty="0"/>
          </a:p>
          <a:p>
            <a:pPr marL="0" indent="0">
              <a:buNone/>
            </a:pPr>
            <a:r>
              <a:rPr lang="pl-PL" sz="2000" dirty="0"/>
              <a:t>-kolegialność składu </a:t>
            </a:r>
            <a:r>
              <a:rPr lang="pl-PL" sz="2000" dirty="0" smtClean="0"/>
              <a:t>sędziowskiego,</a:t>
            </a:r>
            <a:endParaRPr lang="pl-PL" sz="2000" dirty="0"/>
          </a:p>
          <a:p>
            <a:pPr marL="0" indent="0">
              <a:buNone/>
            </a:pPr>
            <a:r>
              <a:rPr lang="pl-PL" sz="2000" dirty="0"/>
              <a:t>-jawność </a:t>
            </a:r>
            <a:r>
              <a:rPr lang="pl-PL" sz="2000" dirty="0" smtClean="0"/>
              <a:t>rozpraw,</a:t>
            </a:r>
            <a:endParaRPr lang="pl-PL" sz="2000" dirty="0"/>
          </a:p>
          <a:p>
            <a:pPr marL="0" indent="0">
              <a:buNone/>
            </a:pPr>
            <a:r>
              <a:rPr lang="pl-PL" sz="2000" dirty="0"/>
              <a:t>- swobodna ocena </a:t>
            </a:r>
            <a:r>
              <a:rPr lang="pl-PL" sz="2000" dirty="0" smtClean="0"/>
              <a:t>dowodów,</a:t>
            </a:r>
            <a:endParaRPr lang="pl-PL" sz="2000" dirty="0"/>
          </a:p>
          <a:p>
            <a:pPr marL="0" indent="0">
              <a:buNone/>
            </a:pPr>
            <a:r>
              <a:rPr lang="pl-PL" sz="2000" dirty="0"/>
              <a:t>- tajność narady </a:t>
            </a:r>
            <a:r>
              <a:rPr lang="pl-PL" sz="2000" dirty="0" smtClean="0"/>
              <a:t>sędziowskiej.     </a:t>
            </a:r>
            <a:endParaRPr lang="pl-PL" sz="2000" dirty="0"/>
          </a:p>
          <a:p>
            <a:r>
              <a:rPr lang="pl-PL" sz="2000" b="1" dirty="0" smtClean="0"/>
              <a:t> </a:t>
            </a:r>
            <a:r>
              <a:rPr lang="pl-PL" sz="2000" b="1" dirty="0"/>
              <a:t>gwarancje ustrojowe:</a:t>
            </a:r>
            <a:endParaRPr lang="pl-PL" sz="2000" dirty="0"/>
          </a:p>
          <a:p>
            <a:pPr marL="0" indent="0">
              <a:buNone/>
            </a:pPr>
            <a:r>
              <a:rPr lang="pl-PL" sz="2000" dirty="0"/>
              <a:t>- odpowiedni poziom etyczno-moralny (nieskazitelny charakter</a:t>
            </a:r>
            <a:r>
              <a:rPr lang="pl-PL" sz="2000" dirty="0" smtClean="0"/>
              <a:t>),</a:t>
            </a:r>
            <a:endParaRPr lang="pl-PL" sz="2000" dirty="0"/>
          </a:p>
          <a:p>
            <a:pPr marL="0" indent="0">
              <a:buNone/>
            </a:pPr>
            <a:r>
              <a:rPr lang="pl-PL" sz="2000" dirty="0"/>
              <a:t>-odpowiednie przygotowanie zawodowe pozwalające na samodzielne prowadzenie procesu karnego i </a:t>
            </a:r>
            <a:r>
              <a:rPr lang="pl-PL" sz="2000" dirty="0" smtClean="0"/>
              <a:t>rozstrzyganie,</a:t>
            </a:r>
            <a:endParaRPr lang="pl-PL" sz="2000" dirty="0"/>
          </a:p>
          <a:p>
            <a:pPr marL="0" indent="0">
              <a:buNone/>
            </a:pPr>
            <a:r>
              <a:rPr lang="pl-PL" sz="2000" dirty="0"/>
              <a:t>- stałość zawodu sędziowskiego, tzn. brak obawy o przyszłość </a:t>
            </a:r>
            <a:r>
              <a:rPr lang="pl-PL" sz="2000" dirty="0" smtClean="0"/>
              <a:t>zawodową,</a:t>
            </a:r>
            <a:endParaRPr lang="pl-PL" sz="2000" dirty="0"/>
          </a:p>
          <a:p>
            <a:pPr marL="0" indent="0">
              <a:buNone/>
            </a:pPr>
            <a:r>
              <a:rPr lang="pl-PL" sz="2000" dirty="0"/>
              <a:t>- niepołączalność stanowiska sędziowskiego z innym zawodem, by nie można było wpływać na niego z tytułu drugiego zatrudnienia lub </a:t>
            </a:r>
            <a:r>
              <a:rPr lang="pl-PL" sz="2000" dirty="0" smtClean="0"/>
              <a:t>zawodu, </a:t>
            </a:r>
            <a:endParaRPr lang="pl-PL" sz="2000" dirty="0"/>
          </a:p>
          <a:p>
            <a:pPr marL="0" indent="0">
              <a:buNone/>
            </a:pPr>
            <a:r>
              <a:rPr lang="pl-PL" sz="2000" dirty="0"/>
              <a:t>- immunitet </a:t>
            </a:r>
            <a:r>
              <a:rPr lang="pl-PL" sz="2000" dirty="0" smtClean="0"/>
              <a:t>sędziowski,</a:t>
            </a:r>
            <a:endParaRPr lang="pl-PL" sz="2000" dirty="0"/>
          </a:p>
          <a:p>
            <a:pPr marL="0" indent="0">
              <a:buNone/>
            </a:pPr>
            <a:r>
              <a:rPr lang="pl-PL" sz="2000" dirty="0"/>
              <a:t>- samorządność sędziowska.                 </a:t>
            </a:r>
          </a:p>
          <a:p>
            <a:endParaRPr lang="pl-PL" sz="2000" dirty="0"/>
          </a:p>
        </p:txBody>
      </p:sp>
    </p:spTree>
    <p:extLst>
      <p:ext uri="{BB962C8B-B14F-4D97-AF65-F5344CB8AC3E}">
        <p14:creationId xmlns:p14="http://schemas.microsoft.com/office/powerpoint/2010/main" val="194488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prawdy materialnej (obiektywnej)</a:t>
            </a:r>
            <a:r>
              <a:rPr lang="pl-PL" sz="2400" dirty="0"/>
              <a:t/>
            </a:r>
            <a:br>
              <a:rPr lang="pl-PL" sz="2400" dirty="0"/>
            </a:br>
            <a:endParaRPr lang="pl-PL" sz="2400" b="1" dirty="0"/>
          </a:p>
        </p:txBody>
      </p:sp>
      <p:sp>
        <p:nvSpPr>
          <p:cNvPr id="3" name="Symbol zastępczy zawartości 2"/>
          <p:cNvSpPr>
            <a:spLocks noGrp="1"/>
          </p:cNvSpPr>
          <p:nvPr>
            <p:ph idx="1"/>
          </p:nvPr>
        </p:nvSpPr>
        <p:spPr/>
        <p:txBody>
          <a:bodyPr>
            <a:normAutofit/>
          </a:bodyPr>
          <a:lstStyle/>
          <a:p>
            <a:pPr marL="0" indent="0" algn="just">
              <a:buNone/>
            </a:pPr>
            <a:r>
              <a:rPr lang="pl-PL" sz="2000" dirty="0"/>
              <a:t>P</a:t>
            </a:r>
            <a:r>
              <a:rPr lang="pl-PL" sz="2000" dirty="0" smtClean="0"/>
              <a:t>odstawę </a:t>
            </a:r>
            <a:r>
              <a:rPr lang="pl-PL" sz="2000" dirty="0"/>
              <a:t>rozstrzygnięć wydawanych w postępowaniu </a:t>
            </a:r>
            <a:r>
              <a:rPr lang="pl-PL" sz="2000" dirty="0" smtClean="0"/>
              <a:t>stanowić mają </a:t>
            </a:r>
            <a:r>
              <a:rPr lang="pl-PL" sz="2000" dirty="0"/>
              <a:t>ustalenia faktyczne zgodne z rzeczywistym przebiegiem zdarzenia. Zasada prawdy materialnej zobowiązuje organy prowadzące postępowanie do wyczerpującego zebrania i wszechstronnego rozpatrzenia materiału dowodowego, przy czym podstawą orzeczenia może być tylko całokształt okoliczności ujawniony w postępowaniu, mających znaczenie dla rozstrzygnięcia (art. 34 </a:t>
            </a:r>
            <a:r>
              <a:rPr lang="pl-PL" sz="2000" dirty="0" err="1" smtClean="0"/>
              <a:t>k.p.s.w</a:t>
            </a:r>
            <a:r>
              <a:rPr lang="pl-PL" sz="2000" dirty="0" smtClean="0"/>
              <a:t>.</a:t>
            </a:r>
            <a:r>
              <a:rPr lang="pl-PL" sz="2000" dirty="0" smtClean="0"/>
              <a:t>). </a:t>
            </a:r>
            <a:r>
              <a:rPr lang="pl-PL" sz="2000" dirty="0"/>
              <a:t>Jedyne ograniczenia w dochodzeniu do prawdy materialnej mogą wynikać z zakazów dowodowych (np. zakaz przesłuchiwania obrońcy i duchownego - art. 178 </a:t>
            </a:r>
            <a:r>
              <a:rPr lang="pl-PL" sz="2000" dirty="0" smtClean="0"/>
              <a:t>k.p.k.</a:t>
            </a:r>
            <a:r>
              <a:rPr lang="pl-PL" sz="2000" dirty="0" smtClean="0"/>
              <a:t> </a:t>
            </a:r>
            <a:r>
              <a:rPr lang="pl-PL" sz="2000" dirty="0"/>
              <a:t>w zw. z art. 41 § 1 </a:t>
            </a:r>
            <a:r>
              <a:rPr lang="pl-PL" sz="2000" dirty="0" err="1" smtClean="0"/>
              <a:t>k.p.s.w</a:t>
            </a:r>
            <a:r>
              <a:rPr lang="pl-PL" sz="2000" dirty="0" smtClean="0"/>
              <a:t>.</a:t>
            </a:r>
            <a:r>
              <a:rPr lang="pl-PL" sz="2000" dirty="0" smtClean="0"/>
              <a:t>), </a:t>
            </a:r>
            <a:r>
              <a:rPr lang="pl-PL" sz="2000" dirty="0"/>
              <a:t>immunitetów oraz procesowej zasady </a:t>
            </a:r>
            <a:r>
              <a:rPr lang="pl-PL" sz="2000" i="1" dirty="0" err="1"/>
              <a:t>ne</a:t>
            </a:r>
            <a:r>
              <a:rPr lang="pl-PL" sz="2000" i="1" dirty="0"/>
              <a:t> bis in </a:t>
            </a:r>
            <a:r>
              <a:rPr lang="pl-PL" sz="2000" i="1" dirty="0" err="1"/>
              <a:t>idem</a:t>
            </a:r>
            <a:r>
              <a:rPr lang="pl-PL" sz="2000" dirty="0"/>
              <a:t>. </a:t>
            </a:r>
          </a:p>
          <a:p>
            <a:endParaRPr lang="pl-PL" sz="2000" dirty="0"/>
          </a:p>
        </p:txBody>
      </p:sp>
    </p:spTree>
    <p:extLst>
      <p:ext uri="{BB962C8B-B14F-4D97-AF65-F5344CB8AC3E}">
        <p14:creationId xmlns:p14="http://schemas.microsoft.com/office/powerpoint/2010/main" val="385753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Zasada obiektywizmu (bezstronności)</a:t>
            </a:r>
            <a:r>
              <a:rPr lang="pl-PL" sz="2400" dirty="0"/>
              <a:t/>
            </a:r>
            <a:br>
              <a:rPr lang="pl-PL" sz="2400" dirty="0"/>
            </a:br>
            <a:endParaRPr lang="pl-PL" sz="2400" b="1" dirty="0"/>
          </a:p>
        </p:txBody>
      </p:sp>
      <p:sp>
        <p:nvSpPr>
          <p:cNvPr id="3" name="Symbol zastępczy zawartości 2"/>
          <p:cNvSpPr>
            <a:spLocks noGrp="1"/>
          </p:cNvSpPr>
          <p:nvPr>
            <p:ph idx="1"/>
          </p:nvPr>
        </p:nvSpPr>
        <p:spPr/>
        <p:txBody>
          <a:bodyPr>
            <a:normAutofit/>
          </a:bodyPr>
          <a:lstStyle/>
          <a:p>
            <a:pPr marL="0" indent="0">
              <a:buNone/>
            </a:pPr>
            <a:endParaRPr lang="pl-PL" sz="2000" dirty="0" smtClean="0"/>
          </a:p>
          <a:p>
            <a:pPr marL="0" indent="0" algn="just">
              <a:buNone/>
            </a:pPr>
            <a:r>
              <a:rPr lang="pl-PL" sz="2000" dirty="0" smtClean="0"/>
              <a:t>Powyższa </a:t>
            </a:r>
            <a:r>
              <a:rPr lang="pl-PL" sz="2000" dirty="0"/>
              <a:t>zasada statuuje obowiązek nie tylko wyczerpującego zebrania i wszechstronnego wyjaśniania materiału dowodowego, ale również uwzględniania okoliczności przemawiających zarówno na korzyść, jak i na niekorzyść obwinionego (art. 4 </a:t>
            </a:r>
            <a:r>
              <a:rPr lang="pl-PL" sz="2000" dirty="0" smtClean="0"/>
              <a:t>k.p.k. </a:t>
            </a:r>
            <a:r>
              <a:rPr lang="pl-PL" sz="2000" dirty="0" smtClean="0"/>
              <a:t>w </a:t>
            </a:r>
            <a:r>
              <a:rPr lang="pl-PL" sz="2000" dirty="0"/>
              <a:t>zw. z art. 8 </a:t>
            </a:r>
            <a:r>
              <a:rPr lang="pl-PL" sz="2000" dirty="0" err="1" smtClean="0"/>
              <a:t>k.p.s.w</a:t>
            </a:r>
            <a:r>
              <a:rPr lang="pl-PL" sz="2000" dirty="0" smtClean="0"/>
              <a:t>.</a:t>
            </a:r>
            <a:r>
              <a:rPr lang="pl-PL" sz="2000" dirty="0" smtClean="0"/>
              <a:t>). </a:t>
            </a:r>
            <a:r>
              <a:rPr lang="pl-PL" sz="2000" dirty="0"/>
              <a:t>Obowiązek ten spoczywa na wszystkich organach prowadzących postępowanie w sprawach o wykroczenia, a więc nie tylko na sądzie orzekającym, ale również na organach uprawnionych do stosowania postępowania mandatowego, prowadzących czynności wyjaśniające oraz na oskarżycielu publicznym. </a:t>
            </a:r>
          </a:p>
          <a:p>
            <a:endParaRPr lang="pl-PL" sz="2000" dirty="0"/>
          </a:p>
        </p:txBody>
      </p:sp>
    </p:spTree>
    <p:extLst>
      <p:ext uri="{BB962C8B-B14F-4D97-AF65-F5344CB8AC3E}">
        <p14:creationId xmlns:p14="http://schemas.microsoft.com/office/powerpoint/2010/main" val="697324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Bezstronność </a:t>
            </a:r>
            <a:r>
              <a:rPr lang="pl-PL" sz="2400" b="1" dirty="0"/>
              <a:t>sędziego orzekającego w sprawie o wykroczenie</a:t>
            </a:r>
          </a:p>
        </p:txBody>
      </p:sp>
      <p:sp>
        <p:nvSpPr>
          <p:cNvPr id="3" name="Symbol zastępczy zawartości 2"/>
          <p:cNvSpPr>
            <a:spLocks noGrp="1"/>
          </p:cNvSpPr>
          <p:nvPr>
            <p:ph idx="1"/>
          </p:nvPr>
        </p:nvSpPr>
        <p:spPr/>
        <p:txBody>
          <a:bodyPr>
            <a:normAutofit lnSpcReduction="10000"/>
          </a:bodyPr>
          <a:lstStyle/>
          <a:p>
            <a:pPr marL="0" indent="0" algn="just">
              <a:buNone/>
            </a:pPr>
            <a:r>
              <a:rPr lang="pl-PL" sz="2000" dirty="0"/>
              <a:t>P</a:t>
            </a:r>
            <a:r>
              <a:rPr lang="pl-PL" sz="2000" dirty="0" smtClean="0"/>
              <a:t>rzepisy </a:t>
            </a:r>
            <a:r>
              <a:rPr lang="pl-PL" sz="2000" dirty="0" smtClean="0"/>
              <a:t>k.p.k.</a:t>
            </a:r>
            <a:r>
              <a:rPr lang="pl-PL" sz="2000" dirty="0" smtClean="0"/>
              <a:t> </a:t>
            </a:r>
            <a:r>
              <a:rPr lang="pl-PL" sz="2000" dirty="0"/>
              <a:t>(art. 40, 41 i 42 § 1-3), do których odsyła art. 16 § 1 </a:t>
            </a:r>
            <a:r>
              <a:rPr lang="pl-PL" sz="2000" dirty="0" err="1" smtClean="0"/>
              <a:t>k.p.s.w</a:t>
            </a:r>
            <a:r>
              <a:rPr lang="pl-PL" sz="2000" dirty="0" smtClean="0"/>
              <a:t>.</a:t>
            </a:r>
            <a:r>
              <a:rPr lang="pl-PL" sz="2000" dirty="0" smtClean="0"/>
              <a:t>, </a:t>
            </a:r>
            <a:r>
              <a:rPr lang="pl-PL" sz="2000" dirty="0" smtClean="0"/>
              <a:t>przewidują </a:t>
            </a:r>
            <a:r>
              <a:rPr lang="pl-PL" sz="2000" dirty="0"/>
              <a:t>sytuacje, kiedy sędzia podlega wyłączeniu od udziału w sprawie ze względu na zaistnienie okoliczności, które mogłyby naruszać jego bezstronność. Należy przy tym odróżnić okoliczności, które z mocy ustawy powodują wyłączenie sędziego, czyniąc go niezdatnym do orzekania (</a:t>
            </a:r>
            <a:r>
              <a:rPr lang="pl-PL" sz="2000" i="1" dirty="0" err="1"/>
              <a:t>iudex</a:t>
            </a:r>
            <a:r>
              <a:rPr lang="pl-PL" sz="2000" i="1" dirty="0"/>
              <a:t> </a:t>
            </a:r>
            <a:r>
              <a:rPr lang="pl-PL" sz="2000" i="1" dirty="0" err="1"/>
              <a:t>inhabilis</a:t>
            </a:r>
            <a:r>
              <a:rPr lang="pl-PL" sz="2000" dirty="0"/>
              <a:t>), a wydane przez niego orzeczenie podlegające uchyleniu w trybie odwoławczym lub nadzwyczajnych środków zaskarżenia (art. 104 § 1 pkt 1 i art. 111 </a:t>
            </a:r>
            <a:r>
              <a:rPr lang="pl-PL" sz="2000" dirty="0" err="1" smtClean="0"/>
              <a:t>k.p.s.w</a:t>
            </a:r>
            <a:r>
              <a:rPr lang="pl-PL" sz="2000" dirty="0" smtClean="0"/>
              <a:t>.</a:t>
            </a:r>
            <a:r>
              <a:rPr lang="pl-PL" sz="2000" dirty="0" smtClean="0"/>
              <a:t>) </a:t>
            </a:r>
            <a:r>
              <a:rPr lang="pl-PL" sz="2000" dirty="0"/>
              <a:t>od okoliczności, które mogą jedynie podważać jego bezstronność (</a:t>
            </a:r>
            <a:r>
              <a:rPr lang="pl-PL" sz="2000" i="1" dirty="0" err="1"/>
              <a:t>iudex</a:t>
            </a:r>
            <a:r>
              <a:rPr lang="pl-PL" sz="2000" i="1" dirty="0"/>
              <a:t> </a:t>
            </a:r>
            <a:r>
              <a:rPr lang="pl-PL" sz="2000" i="1" dirty="0" err="1"/>
              <a:t>suspectus</a:t>
            </a:r>
            <a:r>
              <a:rPr lang="pl-PL" sz="2000" dirty="0"/>
              <a:t>). W tym ostatnim wypadku </a:t>
            </a:r>
            <a:r>
              <a:rPr lang="pl-PL" sz="2000" dirty="0" smtClean="0"/>
              <a:t>wyłączenie sędziego </a:t>
            </a:r>
            <a:r>
              <a:rPr lang="pl-PL" sz="2000" dirty="0"/>
              <a:t>może  nastąpić na jego żądanie albo wniosek strony lub jej reprezentanta, przy czym brak wyłączenia sędziego może być przyczyną uchylenia orzeczenia w postępowaniu odwoławczym tylko wtedy, gdy zostanie wykazane, że mógł on mieć wpływ na treść tego orzeczenia. Należy dodać, że w postępowaniu w sprawach o wykroczenia o wyłączeniu sędziego rozstrzyga inny równorzędny skład sądu, a w razie niemożliwości utworzenia takiego składu - sąd wyższego rzędu (art. 16 § 2 </a:t>
            </a:r>
            <a:r>
              <a:rPr lang="pl-PL" sz="2000" dirty="0" err="1" smtClean="0"/>
              <a:t>k.p.s.w</a:t>
            </a:r>
            <a:r>
              <a:rPr lang="pl-PL" sz="2000" dirty="0" smtClean="0"/>
              <a:t>.</a:t>
            </a:r>
            <a:r>
              <a:rPr lang="pl-PL" sz="2000" dirty="0" smtClean="0"/>
              <a:t>).</a:t>
            </a:r>
            <a:endParaRPr lang="pl-PL" sz="2000" dirty="0"/>
          </a:p>
          <a:p>
            <a:endParaRPr lang="pl-PL" sz="2000" dirty="0"/>
          </a:p>
        </p:txBody>
      </p:sp>
    </p:spTree>
    <p:extLst>
      <p:ext uri="{BB962C8B-B14F-4D97-AF65-F5344CB8AC3E}">
        <p14:creationId xmlns:p14="http://schemas.microsoft.com/office/powerpoint/2010/main" val="460544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Przyczyny </a:t>
            </a:r>
            <a:r>
              <a:rPr lang="pl-PL" sz="2400" b="1" dirty="0"/>
              <a:t>wyłączenia sędziego </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sz="2000" dirty="0"/>
              <a:t>Bezwzględne przyczyny wyłączenia </a:t>
            </a:r>
            <a:r>
              <a:rPr lang="pl-PL" sz="2000" dirty="0" smtClean="0"/>
              <a:t>sędziego ( art</a:t>
            </a:r>
            <a:r>
              <a:rPr lang="pl-PL" sz="2000" dirty="0"/>
              <a:t>. 40 § 1 </a:t>
            </a:r>
            <a:r>
              <a:rPr lang="pl-PL" sz="2000" dirty="0" smtClean="0"/>
              <a:t>k.p.k.</a:t>
            </a:r>
            <a:r>
              <a:rPr lang="pl-PL" sz="2000" dirty="0" smtClean="0"/>
              <a:t>):</a:t>
            </a:r>
            <a:endParaRPr lang="pl-PL" sz="2000" dirty="0"/>
          </a:p>
          <a:p>
            <a:pPr algn="just"/>
            <a:r>
              <a:rPr lang="pl-PL" sz="2000" dirty="0" smtClean="0"/>
              <a:t>sprawa </a:t>
            </a:r>
            <a:r>
              <a:rPr lang="pl-PL" sz="2000" dirty="0"/>
              <a:t>dotyczy sędziego bezpośrednio;</a:t>
            </a:r>
          </a:p>
          <a:p>
            <a:pPr algn="just"/>
            <a:r>
              <a:rPr lang="pl-PL" sz="2000" dirty="0" smtClean="0"/>
              <a:t>jest </a:t>
            </a:r>
            <a:r>
              <a:rPr lang="pl-PL" sz="2000" dirty="0"/>
              <a:t>on małżonkiem strony, jej reprezentanta, albo pozostaje z jedną z tych osób we wspólnym pożyciu;</a:t>
            </a:r>
          </a:p>
          <a:p>
            <a:pPr algn="just"/>
            <a:r>
              <a:rPr lang="pl-PL" sz="2000" dirty="0" smtClean="0"/>
              <a:t>jest </a:t>
            </a:r>
            <a:r>
              <a:rPr lang="pl-PL" sz="2000" dirty="0"/>
              <a:t>krewnym albo powinowatym jednej z wymienionych osób;</a:t>
            </a:r>
          </a:p>
          <a:p>
            <a:pPr algn="just"/>
            <a:r>
              <a:rPr lang="pl-PL" sz="2000" dirty="0" smtClean="0"/>
              <a:t>był </a:t>
            </a:r>
            <a:r>
              <a:rPr lang="pl-PL" sz="2000" dirty="0"/>
              <a:t>świadkiem czynu albo występował w sprawie jako biegły;</a:t>
            </a:r>
          </a:p>
          <a:p>
            <a:pPr algn="just"/>
            <a:r>
              <a:rPr lang="pl-PL" sz="2000" dirty="0" smtClean="0"/>
              <a:t>brał </a:t>
            </a:r>
            <a:r>
              <a:rPr lang="pl-PL" sz="2000" dirty="0"/>
              <a:t>udział w sprawie jako prokurator, obrońca albo pełnomocnik;</a:t>
            </a:r>
          </a:p>
          <a:p>
            <a:pPr algn="just"/>
            <a:r>
              <a:rPr lang="pl-PL" sz="2000" dirty="0" smtClean="0"/>
              <a:t>brał </a:t>
            </a:r>
            <a:r>
              <a:rPr lang="pl-PL" sz="2000" dirty="0"/>
              <a:t>udział w wydaniu orzeczenia w sprawie na jakimkolwiek etapie postępowania. </a:t>
            </a:r>
          </a:p>
          <a:p>
            <a:pPr marL="0" indent="0">
              <a:buNone/>
            </a:pPr>
            <a:r>
              <a:rPr lang="pl-PL" sz="2000" dirty="0"/>
              <a:t>Względne przyczyny wyłączenia sędziego określa się ogólnie jako zaistnienie okoliczności tego rodzaju, która mogłaby wywołać uzasadnioną wątpliwość co do bezstronności sędziego (np. stosunek zażyłości, istniejąca w przeszłości zależność służbowa itp. (art. 41 § 1 </a:t>
            </a:r>
            <a:r>
              <a:rPr lang="pl-PL" sz="2000" dirty="0" smtClean="0"/>
              <a:t>k.p.k.</a:t>
            </a:r>
            <a:r>
              <a:rPr lang="pl-PL" sz="2000" dirty="0" smtClean="0"/>
              <a:t>).</a:t>
            </a:r>
            <a:endParaRPr lang="pl-PL" sz="2000" dirty="0"/>
          </a:p>
          <a:p>
            <a:pPr marL="0" indent="0">
              <a:buNone/>
            </a:pPr>
            <a:r>
              <a:rPr lang="pl-PL" sz="2000" dirty="0"/>
              <a:t>Przepisy o wyłączeniu sędziego stosuje się odpowiednio do oskarżyciela publicznego ( art. 19 </a:t>
            </a:r>
            <a:r>
              <a:rPr lang="pl-PL" sz="2000" dirty="0" err="1" smtClean="0"/>
              <a:t>k.p.s.w</a:t>
            </a:r>
            <a:r>
              <a:rPr lang="pl-PL" sz="2000" dirty="0" smtClean="0"/>
              <a:t>.</a:t>
            </a:r>
            <a:r>
              <a:rPr lang="pl-PL" sz="2000" dirty="0" smtClean="0"/>
              <a:t>). </a:t>
            </a:r>
            <a:endParaRPr lang="pl-PL" sz="2000" dirty="0"/>
          </a:p>
          <a:p>
            <a:pPr marL="0" indent="0">
              <a:buNone/>
            </a:pPr>
            <a:endParaRPr lang="pl-PL" sz="2000" dirty="0"/>
          </a:p>
        </p:txBody>
      </p:sp>
    </p:spTree>
    <p:extLst>
      <p:ext uri="{BB962C8B-B14F-4D97-AF65-F5344CB8AC3E}">
        <p14:creationId xmlns:p14="http://schemas.microsoft.com/office/powerpoint/2010/main" val="3483472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r>
              <a:rPr lang="pl-PL" sz="2400" b="1" dirty="0"/>
              <a:t>Zasada domniemania niewinności i </a:t>
            </a:r>
            <a:r>
              <a:rPr lang="pl-PL" sz="2400" b="1" i="1" dirty="0"/>
              <a:t>in dubio pro </a:t>
            </a:r>
            <a:r>
              <a:rPr lang="pl-PL" sz="2400" b="1" i="1" dirty="0" err="1"/>
              <a:t>reo</a:t>
            </a:r>
            <a:r>
              <a:rPr lang="pl-PL" sz="2400" dirty="0"/>
              <a:t/>
            </a:r>
            <a:br>
              <a:rPr lang="pl-PL" sz="2400" dirty="0"/>
            </a:br>
            <a:endParaRPr lang="pl-PL" sz="2400" b="1" dirty="0"/>
          </a:p>
        </p:txBody>
      </p:sp>
      <p:sp>
        <p:nvSpPr>
          <p:cNvPr id="3" name="Symbol zastępczy zawartości 2"/>
          <p:cNvSpPr>
            <a:spLocks noGrp="1"/>
          </p:cNvSpPr>
          <p:nvPr>
            <p:ph idx="1"/>
          </p:nvPr>
        </p:nvSpPr>
        <p:spPr>
          <a:xfrm>
            <a:off x="323528" y="1052736"/>
            <a:ext cx="8229600" cy="5472608"/>
          </a:xfrm>
        </p:spPr>
        <p:txBody>
          <a:bodyPr>
            <a:normAutofit fontScale="92500" lnSpcReduction="20000"/>
          </a:bodyPr>
          <a:lstStyle/>
          <a:p>
            <a:pPr algn="just"/>
            <a:r>
              <a:rPr lang="pl-PL" sz="2000" dirty="0"/>
              <a:t>Zasadę domniemania niewinności obwinionego proklamuje Konstytucja, zapewniając, że każdy uważany jest za niewinnego, dopóki jego wina nie zostanie stwierdzona prawomocnym wyrokiem sądu (art. 42 ust. 3). Artykuł 8 </a:t>
            </a:r>
            <a:r>
              <a:rPr lang="pl-PL" sz="2000" dirty="0" err="1" smtClean="0"/>
              <a:t>k.p.s.w</a:t>
            </a:r>
            <a:r>
              <a:rPr lang="pl-PL" sz="2000" dirty="0" smtClean="0"/>
              <a:t>.</a:t>
            </a:r>
            <a:r>
              <a:rPr lang="pl-PL" sz="2000" dirty="0" smtClean="0"/>
              <a:t> </a:t>
            </a:r>
            <a:r>
              <a:rPr lang="pl-PL" sz="2000" dirty="0"/>
              <a:t>odsyła w tym zakresie do art. 5 § l </a:t>
            </a:r>
            <a:r>
              <a:rPr lang="pl-PL" sz="2000" dirty="0" smtClean="0"/>
              <a:t>k.p.k.</a:t>
            </a:r>
            <a:r>
              <a:rPr lang="pl-PL" sz="2000" dirty="0" smtClean="0"/>
              <a:t>, </a:t>
            </a:r>
            <a:r>
              <a:rPr lang="pl-PL" sz="2000" dirty="0"/>
              <a:t>który wyraża tę zasadę w odniesieniu do procesu </a:t>
            </a:r>
            <a:r>
              <a:rPr lang="pl-PL" sz="2000" dirty="0" smtClean="0"/>
              <a:t>karnego. Domniemanie niewinności jest </a:t>
            </a:r>
            <a:r>
              <a:rPr lang="pl-PL" sz="2000" dirty="0"/>
              <a:t>domniemaniem prawnym względnym (</a:t>
            </a:r>
            <a:r>
              <a:rPr lang="pl-PL" sz="2000" i="1" dirty="0" err="1"/>
              <a:t>preasumptio</a:t>
            </a:r>
            <a:r>
              <a:rPr lang="pl-PL" sz="2000" i="1" dirty="0"/>
              <a:t> iuris tantum</a:t>
            </a:r>
            <a:r>
              <a:rPr lang="pl-PL" sz="2000" dirty="0"/>
              <a:t>), które może być obalone przewidzianym przez prawo przeciwdowodem; jest nim prawomocny wyrok stwierdzający winę, nie zaś subiektywne przekonanie organu procesowego, że zgromadzone dowody winę tę już </a:t>
            </a:r>
            <a:r>
              <a:rPr lang="pl-PL" sz="2000" dirty="0" smtClean="0"/>
              <a:t>przesądziły</a:t>
            </a:r>
            <a:r>
              <a:rPr lang="pl-PL" sz="2000" dirty="0" smtClean="0"/>
              <a:t>.</a:t>
            </a:r>
          </a:p>
          <a:p>
            <a:pPr marL="0" indent="0" algn="just">
              <a:buNone/>
            </a:pPr>
            <a:endParaRPr lang="pl-PL" sz="2000" dirty="0" smtClean="0"/>
          </a:p>
          <a:p>
            <a:pPr algn="just"/>
            <a:r>
              <a:rPr lang="pl-PL" sz="2000" dirty="0"/>
              <a:t>D</a:t>
            </a:r>
            <a:r>
              <a:rPr lang="pl-PL" sz="2000" dirty="0" smtClean="0"/>
              <a:t>omniemanie </a:t>
            </a:r>
            <a:r>
              <a:rPr lang="pl-PL" sz="2000" dirty="0"/>
              <a:t>to jest regulatorem ciężaru dowodu. To oskarżyciel musi udowodnić winę obwinionego, aby mogło zapaść orzeczenie skazujące, a nie obwiniony dowodzić swej </a:t>
            </a:r>
            <a:r>
              <a:rPr lang="pl-PL" sz="2000" dirty="0" smtClean="0"/>
              <a:t>niewinności. Jeżeli </a:t>
            </a:r>
            <a:r>
              <a:rPr lang="pl-PL" sz="2000" dirty="0"/>
              <a:t>wina obwinionego nie zostanie udowodniona w sposób niewątpliwy, to teza oskarżenia musi być odrzucona i obwinionego należy uniewinnić</a:t>
            </a:r>
            <a:r>
              <a:rPr lang="pl-PL" sz="2000" dirty="0" smtClean="0"/>
              <a:t>.</a:t>
            </a:r>
          </a:p>
          <a:p>
            <a:pPr algn="just"/>
            <a:endParaRPr lang="pl-PL" sz="2000" dirty="0"/>
          </a:p>
          <a:p>
            <a:pPr algn="just"/>
            <a:r>
              <a:rPr lang="pl-PL" sz="2000" dirty="0" smtClean="0"/>
              <a:t> Reguła </a:t>
            </a:r>
            <a:r>
              <a:rPr lang="pl-PL" sz="2000" dirty="0"/>
              <a:t>in dubio pro </a:t>
            </a:r>
            <a:r>
              <a:rPr lang="pl-PL" sz="2000" dirty="0" err="1"/>
              <a:t>reo</a:t>
            </a:r>
            <a:r>
              <a:rPr lang="pl-PL" sz="2000" dirty="0"/>
              <a:t>, według której nie dające się usunąć wątpliwości rozstrzyga się na korzyść obwinionego (art. 5 § 2 </a:t>
            </a:r>
            <a:r>
              <a:rPr lang="pl-PL" sz="2000" dirty="0" smtClean="0"/>
              <a:t>k.p.k. w </a:t>
            </a:r>
            <a:r>
              <a:rPr lang="pl-PL" sz="2000" dirty="0"/>
              <a:t>zw. z art. </a:t>
            </a:r>
            <a:r>
              <a:rPr lang="pl-PL" sz="2000" dirty="0" smtClean="0"/>
              <a:t>8 </a:t>
            </a:r>
            <a:r>
              <a:rPr lang="pl-PL" sz="2000" dirty="0" err="1" smtClean="0"/>
              <a:t>k.p.s.w</a:t>
            </a:r>
            <a:r>
              <a:rPr lang="pl-PL" sz="2000" dirty="0" smtClean="0"/>
              <a:t>.). </a:t>
            </a:r>
            <a:r>
              <a:rPr lang="pl-PL" sz="2000" dirty="0"/>
              <a:t>Przepis ten mówi o wątpliwościach „nie dających się usunąć", co oznacza, że sama wątpliwość, jako taka, nie może być brana ani na korzyść, ani na niekorzyść obwinionego, ale należy zrobić wszystko, aby tę wątpliwość usunąć.</a:t>
            </a:r>
          </a:p>
          <a:p>
            <a:pPr algn="just"/>
            <a:endParaRPr lang="pl-PL" sz="2000" dirty="0" smtClean="0"/>
          </a:p>
          <a:p>
            <a:pPr algn="just"/>
            <a:endParaRPr lang="pl-PL" sz="2000" dirty="0"/>
          </a:p>
          <a:p>
            <a:pPr algn="just"/>
            <a:endParaRPr lang="pl-PL" sz="2000" dirty="0" smtClean="0"/>
          </a:p>
          <a:p>
            <a:pPr algn="just"/>
            <a:endParaRPr lang="pl-PL" sz="2000" dirty="0"/>
          </a:p>
        </p:txBody>
      </p:sp>
    </p:spTree>
    <p:extLst>
      <p:ext uri="{BB962C8B-B14F-4D97-AF65-F5344CB8AC3E}">
        <p14:creationId xmlns:p14="http://schemas.microsoft.com/office/powerpoint/2010/main" val="206807389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3402</Words>
  <Application>Microsoft Office PowerPoint</Application>
  <PresentationFormat>Pokaz na ekranie (4:3)</PresentationFormat>
  <Paragraphs>113</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Wykład I Zasady postępowania w sprawach o wykroczenia                                 dr Katarzyna Łucarz </vt:lpstr>
      <vt:lpstr>Katalog zasad obowiązujących w postępowaniu w sprawach o wykroczenia. </vt:lpstr>
      <vt:lpstr>Zasada niezawisłości sędziowskiej (art. 178 – 181 Konstytucji RP oraz art. 40, 41 i 42 § 1-3 k.p.k. w zw. z art. 16 k.p.s.w.)</vt:lpstr>
      <vt:lpstr>Gwarancje służące realizacji zasady niezawisłości sądowej </vt:lpstr>
      <vt:lpstr>Zasada prawdy materialnej (obiektywnej) </vt:lpstr>
      <vt:lpstr>Zasada obiektywizmu (bezstronności) </vt:lpstr>
      <vt:lpstr>Bezstronność sędziego orzekającego w sprawie o wykroczenie</vt:lpstr>
      <vt:lpstr>Przyczyny wyłączenia sędziego </vt:lpstr>
      <vt:lpstr>Zasada domniemania niewinności i in dubio pro reo </vt:lpstr>
      <vt:lpstr>Zasada swobodnej oceny dowodów </vt:lpstr>
      <vt:lpstr>Zasada prawa do obrony i korzystania z pomocy obrońcy</vt:lpstr>
      <vt:lpstr>Zasada skargowości </vt:lpstr>
      <vt:lpstr>Podmioty uprawnione do złożenia wniosku o ukaranie</vt:lpstr>
      <vt:lpstr>Zasada kontradyktoryjności i kontroli rozstrzygnięć cz. I  </vt:lpstr>
      <vt:lpstr>Zasada kontradyktoryjności i kontroli rozstrzygnięć cz. II </vt:lpstr>
      <vt:lpstr> Zasada jawności   </vt:lpstr>
      <vt:lpstr>Zasada jawności zewnętrznej </vt:lpstr>
      <vt:lpstr>Zasada jawności wewnętrznej </vt:lpstr>
      <vt:lpstr>Zasada bezpośredniości  </vt:lpstr>
      <vt:lpstr>Zasada szybkości i ekonomiki postępowania. </vt:lpstr>
      <vt:lpstr> Zasada informacji prawnej  </vt:lpstr>
      <vt:lpstr>Zasada celowości karania lub stosowania środków pozakarnych </vt:lpstr>
      <vt:lpstr>Zasada celowości karania w  sytuacji tzw. idealnego zbiegu</vt:lpstr>
    </vt:vector>
  </TitlesOfParts>
  <Company>EFL Service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I Zasady postępowania w sprawach o wykroczenia</dc:title>
  <dc:creator>Piotr Łucarz</dc:creator>
  <cp:lastModifiedBy>Kasia</cp:lastModifiedBy>
  <cp:revision>21</cp:revision>
  <dcterms:created xsi:type="dcterms:W3CDTF">2013-01-02T11:29:36Z</dcterms:created>
  <dcterms:modified xsi:type="dcterms:W3CDTF">2014-02-07T22:25:27Z</dcterms:modified>
</cp:coreProperties>
</file>