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38"/>
  </p:notesMasterIdLst>
  <p:handoutMasterIdLst>
    <p:handoutMasterId r:id="rId39"/>
  </p:handoutMasterIdLst>
  <p:sldIdLst>
    <p:sldId id="257" r:id="rId2"/>
    <p:sldId id="333" r:id="rId3"/>
    <p:sldId id="405" r:id="rId4"/>
    <p:sldId id="334" r:id="rId5"/>
    <p:sldId id="335" r:id="rId6"/>
    <p:sldId id="336" r:id="rId7"/>
    <p:sldId id="410" r:id="rId8"/>
    <p:sldId id="337" r:id="rId9"/>
    <p:sldId id="411" r:id="rId10"/>
    <p:sldId id="299" r:id="rId11"/>
    <p:sldId id="412" r:id="rId12"/>
    <p:sldId id="358" r:id="rId13"/>
    <p:sldId id="319" r:id="rId14"/>
    <p:sldId id="352" r:id="rId15"/>
    <p:sldId id="406" r:id="rId16"/>
    <p:sldId id="413" r:id="rId17"/>
    <p:sldId id="414" r:id="rId18"/>
    <p:sldId id="320" r:id="rId19"/>
    <p:sldId id="309" r:id="rId20"/>
    <p:sldId id="395" r:id="rId21"/>
    <p:sldId id="416" r:id="rId22"/>
    <p:sldId id="313" r:id="rId23"/>
    <p:sldId id="407" r:id="rId24"/>
    <p:sldId id="417" r:id="rId25"/>
    <p:sldId id="373" r:id="rId26"/>
    <p:sldId id="415" r:id="rId27"/>
    <p:sldId id="327" r:id="rId28"/>
    <p:sldId id="408" r:id="rId29"/>
    <p:sldId id="310" r:id="rId30"/>
    <p:sldId id="311" r:id="rId31"/>
    <p:sldId id="418" r:id="rId32"/>
    <p:sldId id="420" r:id="rId33"/>
    <p:sldId id="419" r:id="rId34"/>
    <p:sldId id="421" r:id="rId35"/>
    <p:sldId id="259" r:id="rId36"/>
    <p:sldId id="409" r:id="rId3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pPr/>
              <a:t>09.12.2024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09.12.2024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16AA0-E4C9-41B3-AAD2-18550FCFCA6F}" type="slidenum">
              <a:rPr lang="pl-PL" smtClean="0"/>
              <a:pPr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89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09.12.2024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8352928" cy="1885963"/>
          </a:xfrm>
        </p:spPr>
        <p:txBody>
          <a:bodyPr>
            <a:normAutofit/>
          </a:bodyPr>
          <a:lstStyle/>
          <a:p>
            <a:r>
              <a:rPr lang="pl-PL" sz="4000" b="1" dirty="0"/>
              <a:t>Zasady przetwarzania – zasady ochrony danych osobowych</a:t>
            </a:r>
            <a:endParaRPr lang="pl-PL" sz="4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28596" y="4000504"/>
            <a:ext cx="8136904" cy="2207096"/>
          </a:xfrm>
        </p:spPr>
        <p:txBody>
          <a:bodyPr anchor="b">
            <a:normAutofit fontScale="85000" lnSpcReduction="20000"/>
          </a:bodyPr>
          <a:lstStyle/>
          <a:p>
            <a:pPr algn="just"/>
            <a:r>
              <a:rPr lang="pl-PL" dirty="0"/>
              <a:t>Podstawa prawna: Rozporządzenie Parlamentu Europejskiego i Rady (UE) 2016/679 z dnia 27 kwietnia 2016 r. w sprawie ochrony osób fizycznych w związku z przetwarzaniem danych osobowych i w sprawie swobodnego przepływu takich danych oraz uchylenia dyrektywy 95/46/WE (ogólne rozporządzenie o ochronie danych) </a:t>
            </a:r>
            <a:r>
              <a:rPr lang="pl-PL" dirty="0" err="1"/>
              <a:t>Dz.U</a:t>
            </a:r>
            <a:r>
              <a:rPr lang="pl-PL" dirty="0"/>
              <a:t>. UE L 119 z 4.5.2016, str. 1—88, Ustawa z dnia 10 maja 2018 r. o ochronie danych osobowych (Dz. U. z 2019 r., poz. 1781).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Trzeci element: Przejrzystość dla osoby, której dane są przetwarzane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Ona jest nowością, wymóg  przejrzystego przetwarzania pojawił się jako </a:t>
            </a:r>
            <a:r>
              <a:rPr lang="pl-PL" i="1" dirty="0"/>
              <a:t>novum</a:t>
            </a:r>
            <a:r>
              <a:rPr lang="pl-PL" dirty="0"/>
              <a:t> pod rządami RODO. Dane osobowe mają być przetwarzane w sposób przejrzysty dla podmiotu, którego dotyczą. </a:t>
            </a:r>
            <a:r>
              <a:rPr lang="pl-PL" b="1" dirty="0"/>
              <a:t>To oznacza, że  podmiot danych powinien być informowany o fakcie przetwarzania jego danych, powinien mieć świadomość typowych konsekwencji tego procesu. </a:t>
            </a:r>
            <a:r>
              <a:rPr lang="pl-PL" dirty="0"/>
              <a:t>Wiąże się to z rozszerzeniem zakresu obowiązków informacyjnych po stronie administratora,  o których mowa w art. 12-15 RODO. </a:t>
            </a:r>
          </a:p>
          <a:p>
            <a:pPr marL="0" indent="0" algn="just">
              <a:buNone/>
            </a:pPr>
            <a:r>
              <a:rPr lang="pl-PL" dirty="0"/>
              <a:t>Wyjątkiem od zasady przejrzystości jest  przetwarzanie danych w  sposób tajny, czyli nieinformowanie osób których dane dotyczą o przetwarzaniu tych danych. Musi to jednak wynikać z przepisów prawa i nie może być intepretowane rozszerzająco jako wyjątek od zasady ogólnej.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przejrzystości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stosowanie monitoringu pracowniczego u danego pracodawcy (rejestracji lokalizacji pracownika) bez wiedzy i zgody pracowników;</a:t>
            </a:r>
          </a:p>
        </p:txBody>
      </p:sp>
    </p:spTree>
    <p:extLst>
      <p:ext uri="{BB962C8B-B14F-4D97-AF65-F5344CB8AC3E}">
        <p14:creationId xmlns:p14="http://schemas.microsoft.com/office/powerpoint/2010/main" val="257560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DRUGA ZASADA: Zasada celowości (ograniczenia celu przetwarzania)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2 części przepisu</a:t>
            </a:r>
          </a:p>
          <a:p>
            <a:pPr marL="0" indent="0" algn="just">
              <a:buNone/>
            </a:pPr>
            <a:r>
              <a:rPr lang="pl-PL" dirty="0"/>
              <a:t>Dane osobowe powinny być zbierane w konkretnych, wyraźnie określonych i prawnie uzasadnionych celach </a:t>
            </a:r>
            <a:r>
              <a:rPr lang="pl-PL" b="1" dirty="0"/>
              <a:t>(I część) </a:t>
            </a:r>
            <a:r>
              <a:rPr lang="pl-PL" dirty="0"/>
              <a:t>i nieprzetwarzane dalej w sposób niezgodny z tymi celami </a:t>
            </a:r>
            <a:r>
              <a:rPr lang="pl-PL" b="1" dirty="0"/>
              <a:t>(II część).</a:t>
            </a:r>
          </a:p>
          <a:p>
            <a:pPr marL="0" indent="0" algn="just">
              <a:buNone/>
            </a:pPr>
            <a:r>
              <a:rPr lang="pl-PL" b="1" dirty="0"/>
              <a:t>Wyjątek od reguły ogólnej</a:t>
            </a:r>
            <a:r>
              <a:rPr lang="pl-PL" dirty="0"/>
              <a:t>: Dalsze przetwarzanie do celów archiwalnych w interesie publicznym, do celów badań naukowych, historycznych lub do celów statystycznych </a:t>
            </a:r>
            <a:r>
              <a:rPr lang="pl-PL" b="1" dirty="0"/>
              <a:t>nie jest uznawane za niezgodne z pierwotnie ustalonymi celami.</a:t>
            </a:r>
          </a:p>
        </p:txBody>
      </p:sp>
    </p:spTree>
    <p:extLst>
      <p:ext uri="{BB962C8B-B14F-4D97-AF65-F5344CB8AC3E}">
        <p14:creationId xmlns:p14="http://schemas.microsoft.com/office/powerpoint/2010/main" val="1242468327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DRUGA ZASADA: Zasada celowości (ograniczenia celu przetwarzania)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/>
              <a:t>I część przepisu: </a:t>
            </a:r>
          </a:p>
          <a:p>
            <a:pPr marL="0" indent="0" algn="just">
              <a:buNone/>
            </a:pPr>
            <a:r>
              <a:rPr lang="pl-PL" sz="1400" b="1" dirty="0"/>
              <a:t>Cel musi być konkretny i wyraźny. </a:t>
            </a:r>
            <a:r>
              <a:rPr lang="pl-PL" sz="1400" dirty="0"/>
              <a:t>Nie może on mieć charakteru abstrakcyjnego i powinien być łatwy do rozpoznania. Naruszenie tego wymogu wiązałoby się ze zbieraniem danych dla realizacji bliżej nieoznaczonych celów (np. stwierdzenie, że jest ono dokonywane dla ważnych celów administratora bez sprecyzowania o jakie konkretnie cele chodzi) , jak również gromadzenie danych bez wskazania celu z nastawieniem, że kiedyś dane mogą się przecież przydać. </a:t>
            </a:r>
          </a:p>
          <a:p>
            <a:pPr marL="0" indent="0" algn="just">
              <a:buNone/>
            </a:pPr>
            <a:r>
              <a:rPr lang="pl-PL" sz="1400" b="1" dirty="0"/>
              <a:t>Cel musi być prawnie uzasadniony. </a:t>
            </a:r>
            <a:r>
              <a:rPr lang="pl-PL" sz="1400" dirty="0"/>
              <a:t>Ta przesłanka wykazuje nawiązanie do zasady zgodności z prawem (I zasada). Nie chodzi jednak w tym wypadku </a:t>
            </a:r>
            <a:r>
              <a:rPr lang="pl-PL" sz="1400" b="1" dirty="0"/>
              <a:t>o konieczność wykazania konkretnego przepisu wskazującego na przetwarzanie, ale o to aby to przetwarzanie nie było sprzeczne z prawem </a:t>
            </a:r>
            <a:r>
              <a:rPr lang="pl-PL" sz="1400" b="1" u="sng" dirty="0"/>
              <a:t>a prawne uzasadnienie oznacza wykazanie odpowiedniej podstawy procesu przetwarzania. </a:t>
            </a:r>
          </a:p>
          <a:p>
            <a:pPr marL="0" indent="0" algn="just">
              <a:buNone/>
            </a:pPr>
            <a:r>
              <a:rPr lang="pl-PL" sz="1400" dirty="0"/>
              <a:t>W przypadku podmiotów publicznych te cele muszą wynikać z przepisów prawa, a  w przypadku podmiotów prywatnych np. przedsiębiorców trzeba oprócz celów określonych przepisami wskazać na dodatkowy cel przetwarzania np. cele marketingowe.</a:t>
            </a:r>
          </a:p>
        </p:txBody>
      </p:sp>
    </p:spTree>
    <p:extLst>
      <p:ext uri="{BB962C8B-B14F-4D97-AF65-F5344CB8AC3E}">
        <p14:creationId xmlns:p14="http://schemas.microsoft.com/office/powerpoint/2010/main" val="1215269619"/>
      </p:ext>
    </p:extLst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DRUGA ZASADA: Zasada celowości (ograniczenia </a:t>
            </a:r>
            <a:r>
              <a:rPr lang="pl-PL" b="1" i="1" dirty="0"/>
              <a:t>celu</a:t>
            </a:r>
            <a:r>
              <a:rPr lang="pl-PL" b="1" dirty="0"/>
              <a:t> przetwarzania)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II część przepisu:</a:t>
            </a:r>
          </a:p>
          <a:p>
            <a:pPr marL="0" indent="0" algn="just">
              <a:buNone/>
            </a:pPr>
            <a:r>
              <a:rPr lang="pl-PL" b="1" dirty="0"/>
              <a:t>Wymóg dotyczący dalszego przetwarzania nakazuje nieprzetwarzanie (niewykorzystywanie) danych w  sposób niezgodny z celami określonymi przy zbieraniu  danych.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r>
              <a:rPr lang="pl-PL" dirty="0"/>
              <a:t>W praktyce rzadko zdarza się, aby administrator przetwarzał dane osobowe tylko w jednym celu, zdecydowanie częściej dane przetwarzane są w wielu różnych celach. Istotne jest, aby te cele były określone i aby przetwarzanie danych służyło ich realizacji. </a:t>
            </a:r>
            <a:r>
              <a:rPr lang="pl-PL" b="1" dirty="0"/>
              <a:t>Cele te nie mogą być niezgodne z celami określonymi przy zbieraniu danych, </a:t>
            </a:r>
            <a:r>
              <a:rPr lang="pl-PL" dirty="0"/>
              <a:t>co oznacza że istnieje możliwość zmiany celu przetwarzania  (o ile nie jest to niezgodne z celami dla których dane były gromadzone).  </a:t>
            </a:r>
          </a:p>
        </p:txBody>
      </p:sp>
    </p:spTree>
    <p:extLst>
      <p:ext uri="{BB962C8B-B14F-4D97-AF65-F5344CB8AC3E}">
        <p14:creationId xmlns:p14="http://schemas.microsoft.com/office/powerpoint/2010/main" val="632918007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DRUGA ZASADA: Zasada celowości (ograniczenia celu przetwarzania)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Art. 6 ust. 4 RODO określa przesłanki, które pozwalają ustalić kiedy przetwarzanie w innym celu jest zgodne z celem w którym dane osobowe zostały zebrane. </a:t>
            </a:r>
            <a:r>
              <a:rPr lang="pl-PL" b="1" dirty="0"/>
              <a:t>Chodzi w tym wypadku o zgodę lub przepis prawa. W innych przypadkach dla tego ustalenia prawodawca nakazuje uwzględnić związki pomiędzy </a:t>
            </a:r>
            <a:r>
              <a:rPr lang="pl-PL" b="1"/>
              <a:t>celami przetwarzania, </a:t>
            </a:r>
            <a:r>
              <a:rPr lang="pl-PL" b="1" dirty="0"/>
              <a:t>kontekst w którym zostały zebrane dane, charakter danych, konsekwencje zamierzonego przetwarzania, ustanowione zabezpieczenia.</a:t>
            </a:r>
          </a:p>
          <a:p>
            <a:pPr algn="just"/>
            <a:r>
              <a:rPr lang="pl-PL" dirty="0"/>
              <a:t>Zasada celowości ma istotne znaczenie dla procesu przetwarzania danych w wielkich zbiorach.</a:t>
            </a:r>
          </a:p>
          <a:p>
            <a:pPr algn="just"/>
            <a:r>
              <a:rPr lang="pl-PL" b="1" dirty="0"/>
              <a:t>Wyjątek</a:t>
            </a:r>
            <a:r>
              <a:rPr lang="pl-PL" dirty="0"/>
              <a:t>: Przetwarzanie dla celów archiwalnych, naukowych, historycznych, statystycznych nie jest uznawane za niezgodne z pierwotnymi celami choć w rzeczywistości cele stają się odmienne od pierwotnego celu przetwarzania.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7060369"/>
      </p:ext>
    </p:extLst>
  </p:cSld>
  <p:clrMapOvr>
    <a:masterClrMapping/>
  </p:clrMapOvr>
  <p:transition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ograniczonego celu przetwarzania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sięgnięcie przez lekarza placówki medycznej do systemu obsługującego dane medyczne u jego pracodawcy w celu zweryfikowania zwolnień lekarskich podległego pracownika dla potrzeb ustalenia grafiku na danym oddziale. Pociągnęło to za sobą bezwarunkowe nawiązanie połączenia z kontem ZUS tego pracownika, o czym został on poinformowany; Osoba, której dane były przetwarzane (numer pesel) nie była pacjentem tego lekarza, a działanie lekarza nie było nakierowane na wystawienie, sprostowanie, czy anulowanie zwolnienia lekarskiego tego pracownika;</a:t>
            </a:r>
          </a:p>
          <a:p>
            <a:pPr algn="just"/>
            <a:r>
              <a:rPr lang="pl-PL" dirty="0"/>
              <a:t>Przetwarzanie danych na tzw. zapas - Zachowanie takie zostało dostrzeżone w działalności jednego z banków, który po zakończeniu wszystkich umów jakie łączyły go z danym klientem i po otrzymaniu z jego strony żądania dotyczącego usunięcia jego danych zdecydował się na dalsze przetwarzanie danych dla zabezpieczenia się przed ewentualnymi roszczeniami, mogącymi mieć miejsce w przyszłości;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8716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Brak naruszenia zasady celowości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Zarzut podnoszony przez skarżącego odnosił się do udostępnienia jego danych osobowych zgromadzonych w CEPIK Prezydentowi Miasta. Skarżący upatrywał naruszenia celowości w związku z przekazaniem jego danych nie w celu dokonania przez organ czynności rejestracyjnych pojazdu, ale dla potrzeb nałożenia kary pieniężnej za nielegalne zajmowanie przez niego pasa drogowego</a:t>
            </a:r>
          </a:p>
        </p:txBody>
      </p:sp>
    </p:spTree>
    <p:extLst>
      <p:ext uri="{BB962C8B-B14F-4D97-AF65-F5344CB8AC3E}">
        <p14:creationId xmlns:p14="http://schemas.microsoft.com/office/powerpoint/2010/main" val="4111611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TRZECIA ZASADA: Zasada adekwatności i minimalizacji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Przetwarzanie danych powinno być adekwatne, stosowne oraz ograniczone do tego co niezbędne dla celów, w których są przetwarzane. </a:t>
            </a:r>
          </a:p>
          <a:p>
            <a:pPr marL="0" indent="0" algn="just">
              <a:buNone/>
            </a:pPr>
            <a:r>
              <a:rPr lang="pl-PL" dirty="0"/>
              <a:t>Adekwatne czyli odpowiednie zgodne, stosowne. Wiąże się to z koniecznością zachowania odpowiednich </a:t>
            </a:r>
            <a:r>
              <a:rPr lang="pl-PL" b="1" dirty="0"/>
              <a:t>proporcji zakresu danych do celów przetwarzania i przetwarzanie tylko takich danych, które są potrzebne dla realizacji określonych celów. </a:t>
            </a:r>
            <a:r>
              <a:rPr lang="pl-PL" dirty="0"/>
              <a:t>Wymóg niezbędności (minimalizacji) należy odczytywać łącznie z wymogiem adekwatności i stosowności, co powinno pozwolić na uwzględnienie okoliczności i dopuszczenie przetwarzania danych, które w istotny sposób mogą pomóc osiągnąć cele przetwarzania.</a:t>
            </a:r>
          </a:p>
        </p:txBody>
      </p:sp>
    </p:spTree>
    <p:extLst>
      <p:ext uri="{BB962C8B-B14F-4D97-AF65-F5344CB8AC3E}">
        <p14:creationId xmlns:p14="http://schemas.microsoft.com/office/powerpoint/2010/main" val="2914507622"/>
      </p:ext>
    </p:extLst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47109" cy="1656184"/>
          </a:xfrm>
        </p:spPr>
        <p:txBody>
          <a:bodyPr>
            <a:normAutofit/>
          </a:bodyPr>
          <a:lstStyle/>
          <a:p>
            <a:r>
              <a:rPr lang="pl-PL" sz="3200" b="1" dirty="0"/>
              <a:t>TRZECIA ZASADA: Zasada adekwatności i minimalizacji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155679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>
                <a:latin typeface="Tw Cen MT" panose="020B0602020104020603" pitchFamily="34" charset="-18"/>
                <a:cs typeface="Times New Roman" panose="02020603050405020304" pitchFamily="18" charset="0"/>
              </a:rPr>
              <a:t>Zasada ta skrótowo jest określana mianem minimalizacji danych. </a:t>
            </a:r>
          </a:p>
          <a:p>
            <a:pPr marL="0" indent="0" algn="just">
              <a:buNone/>
            </a:pPr>
            <a:r>
              <a:rPr lang="pl-PL" sz="1400" dirty="0">
                <a:latin typeface="Tw Cen MT" panose="020B0602020104020603" pitchFamily="34" charset="-18"/>
                <a:cs typeface="Times New Roman" panose="02020603050405020304" pitchFamily="18" charset="0"/>
              </a:rPr>
              <a:t>Pod rządami dyrektywy w literaturze wiązała się z koniecznością wypełnienia następujących wymogów: 1. ograniczenie zbierania danych jedynie do tych, które są niezbędne do osiągnięcia celu oraz 2. konieczność usunięcia danych, gdy staną się one zbędne do osiągnięcia celu przetwarzania.</a:t>
            </a:r>
          </a:p>
          <a:p>
            <a:pPr marL="0" indent="0" algn="just">
              <a:buNone/>
            </a:pPr>
            <a:r>
              <a:rPr lang="pl-PL" sz="1400" dirty="0">
                <a:latin typeface="Tw Cen MT" panose="020B0602020104020603" pitchFamily="34" charset="-18"/>
                <a:cs typeface="Times New Roman" panose="02020603050405020304" pitchFamily="18" charset="0"/>
              </a:rPr>
              <a:t>Literalna interpretacja adekwatności i minimalizacji  prowadzi do wniosków, że w praktyce trudno jest to pogodzić, albowiem adekwatność zakłada dokonanie oceny przydatności określonego rodzaju danych do realizacji celu natomiast minimalizacja prowadzi do uznania , że jeśli cel można osiągnąć bez przetwarzania określonego rodzaju danych to nie należy takich danych przetwarzać. </a:t>
            </a:r>
          </a:p>
          <a:p>
            <a:pPr marL="0" indent="0" algn="just">
              <a:buNone/>
            </a:pPr>
            <a:r>
              <a:rPr lang="pl-PL" sz="1400" dirty="0">
                <a:latin typeface="Tw Cen MT" panose="020B0602020104020603" pitchFamily="34" charset="-18"/>
                <a:cs typeface="Times New Roman" panose="02020603050405020304" pitchFamily="18" charset="0"/>
              </a:rPr>
              <a:t>Nie należy </a:t>
            </a:r>
            <a:r>
              <a:rPr lang="pl-PL" sz="1400" i="1" dirty="0">
                <a:latin typeface="Tw Cen MT" panose="020B0602020104020603" pitchFamily="34" charset="-18"/>
                <a:cs typeface="Times New Roman" panose="02020603050405020304" pitchFamily="18" charset="0"/>
              </a:rPr>
              <a:t>przyznawać prymatu minimalizacji kosztem adekwatności</a:t>
            </a:r>
            <a:r>
              <a:rPr lang="pl-PL" sz="1400" dirty="0">
                <a:latin typeface="Tw Cen MT" panose="020B0602020104020603" pitchFamily="34" charset="-18"/>
                <a:cs typeface="Times New Roman" panose="02020603050405020304" pitchFamily="18" charset="0"/>
              </a:rPr>
              <a:t>. Takie podejście umożliwia przetwarzanie danych w nieco szerszym zakresie niż tylko konieczne minimum, </a:t>
            </a:r>
            <a:r>
              <a:rPr lang="pl-PL" sz="1400" b="1" dirty="0">
                <a:latin typeface="Tw Cen MT" panose="020B0602020104020603" pitchFamily="34" charset="-18"/>
                <a:cs typeface="Times New Roman" panose="02020603050405020304" pitchFamily="18" charset="0"/>
              </a:rPr>
              <a:t>jednak pod warunkiem, że </a:t>
            </a:r>
            <a:r>
              <a:rPr lang="pl-PL" sz="1400" b="1" u="sng" dirty="0">
                <a:latin typeface="Tw Cen MT" panose="020B0602020104020603" pitchFamily="34" charset="-18"/>
                <a:cs typeface="Times New Roman" panose="02020603050405020304" pitchFamily="18" charset="0"/>
              </a:rPr>
              <a:t>przetwarzane dane mają ścisły związek z realizacją celu (np. ułatwiają jego osiągnięcie). </a:t>
            </a:r>
          </a:p>
        </p:txBody>
      </p:sp>
    </p:spTree>
    <p:extLst>
      <p:ext uri="{BB962C8B-B14F-4D97-AF65-F5344CB8AC3E}">
        <p14:creationId xmlns:p14="http://schemas.microsoft.com/office/powerpoint/2010/main" val="4082239430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Art. 5. RODO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0761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5 Zawiera podstawowy katalog zasad przetwarzania danych osobowych. </a:t>
            </a:r>
          </a:p>
          <a:p>
            <a:pPr marL="0" indent="0" algn="just">
              <a:buNone/>
            </a:pPr>
            <a:r>
              <a:rPr lang="pl-PL" dirty="0"/>
              <a:t>Chodzi o zasadę: legalności, rzetelności i przejrzystości przetwarzania danych; ograniczenia celu przetwarzania danych; adekwatności i minimalizacji danych, prawidłowości danych, ograniczenia czasu przetwarzania danych, integralności i poufności danych.</a:t>
            </a:r>
          </a:p>
          <a:p>
            <a:pPr marL="0" indent="0" algn="just">
              <a:buNone/>
            </a:pPr>
            <a:r>
              <a:rPr lang="pl-PL" dirty="0"/>
              <a:t>Zasady te są podobne do zasad pod rządami dyrektywy 95/46/WE. </a:t>
            </a:r>
            <a:r>
              <a:rPr lang="pl-PL" b="1" dirty="0"/>
              <a:t>Nie są one jednak określane mianem zasad jakości danych, ale zasad przetwarzania danych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Zasada adekwatności i minimalizacji w skrócie została określona mianem minimalizacji danych. </a:t>
            </a:r>
          </a:p>
          <a:p>
            <a:pPr marL="0" indent="0" algn="just">
              <a:buNone/>
            </a:pPr>
            <a:r>
              <a:rPr lang="pl-PL" dirty="0"/>
              <a:t>Katalog zasad ogólny został rozszerzony </a:t>
            </a:r>
            <a:r>
              <a:rPr lang="pl-PL" b="1" dirty="0"/>
              <a:t>o zasadę przejrzystości, integralności i poufności. </a:t>
            </a:r>
          </a:p>
          <a:p>
            <a:pPr marL="0" indent="0" algn="just">
              <a:buNone/>
            </a:pPr>
            <a:r>
              <a:rPr lang="pl-PL" dirty="0"/>
              <a:t>Na administratora zaś został nałożony wymóg wykazania przestrzegania zasad. Katalog ten jest w pewnym sensie odpowiednikiem obowiązków jakie były nałożone na administratora danych w świetle uregulowań krajowych z 1997 r. </a:t>
            </a:r>
          </a:p>
        </p:txBody>
      </p:sp>
    </p:spTree>
    <p:extLst>
      <p:ext uri="{BB962C8B-B14F-4D97-AF65-F5344CB8AC3E}">
        <p14:creationId xmlns:p14="http://schemas.microsoft.com/office/powerpoint/2010/main" val="3419697378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TRZECIA ZASADA: Zasada adekwatności i minimalizacji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Adekwatność zakłada istnienie pewnego procesu wartościującego i oceniającego opartego na niezbyt ścisłych kryteriach.</a:t>
            </a:r>
          </a:p>
          <a:p>
            <a:pPr marL="0" indent="0" algn="just">
              <a:buNone/>
            </a:pPr>
            <a:r>
              <a:rPr lang="pl-PL" dirty="0"/>
              <a:t>Decyzje jakie w tej mierze podejmuje administrator podlegać będą w razie sporu kontroli sądowej oraz w granicach kompetencji przyznanych ustawą – kontroli organu nadzorczego. </a:t>
            </a:r>
          </a:p>
          <a:p>
            <a:pPr marL="0" indent="0" algn="just">
              <a:buNone/>
            </a:pPr>
            <a:r>
              <a:rPr lang="pl-PL" dirty="0"/>
              <a:t>Niekiedy oceny adekwatności dokonuje prawodawca wskazując w treści przepisu zakres danych, jakie mogą być przetwarzane dla realizacji określonego przepisami celu przetwarzania, co zasadniczo zwalnia administratora danych z obowiązku samodzielnego dokonywania tego rodzaju oceny i rozstrzygania czy wskazany przez prawodawcę zakres danych jest adekwatny w stosunku do celów przetwarzania.  </a:t>
            </a:r>
          </a:p>
          <a:p>
            <a:pPr marL="0" indent="0" algn="just">
              <a:buNone/>
            </a:pPr>
            <a:r>
              <a:rPr lang="pl-PL" dirty="0"/>
              <a:t>Jednym z typowych sporów odnoszących się do adekwatności przetwarzania danych była kwestia kserowania dokumentów tożsamości.</a:t>
            </a:r>
          </a:p>
        </p:txBody>
      </p:sp>
    </p:spTree>
    <p:extLst>
      <p:ext uri="{BB962C8B-B14F-4D97-AF65-F5344CB8AC3E}">
        <p14:creationId xmlns:p14="http://schemas.microsoft.com/office/powerpoint/2010/main" val="1552332931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50242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Naruszenie Zasady adekwatności i minimalizacji (dane nadmierne)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85330" y="1412777"/>
            <a:ext cx="7772870" cy="4378424"/>
          </a:xfrm>
        </p:spPr>
        <p:txBody>
          <a:bodyPr>
            <a:noAutofit/>
          </a:bodyPr>
          <a:lstStyle/>
          <a:p>
            <a:pPr algn="just"/>
            <a:r>
              <a:rPr lang="pl-PL" sz="1400" dirty="0"/>
              <a:t>Za takie operacje i dane nadmierne uznane </a:t>
            </a:r>
            <a:r>
              <a:rPr lang="pl-PL" sz="1400"/>
              <a:t>zostało zamieszczenie </a:t>
            </a:r>
            <a:r>
              <a:rPr lang="pl-PL" sz="1400" dirty="0"/>
              <a:t>nr PESEL w treści decyzji administracyjnej powiatowego inspektora nadzoru budowlanego dla oznaczenia strony postępowania;</a:t>
            </a:r>
          </a:p>
          <a:p>
            <a:pPr algn="just"/>
            <a:r>
              <a:rPr lang="pl-PL" sz="1400" dirty="0"/>
              <a:t> ujawnienie danych osobowych oraz informacji o zakończeniu zatrudnienia pracownika MOPS w wywiadzie dotyczącym bieżącej sytuacji tego rodzaju placówki; </a:t>
            </a:r>
          </a:p>
          <a:p>
            <a:pPr algn="just"/>
            <a:r>
              <a:rPr lang="pl-PL" sz="1400" dirty="0"/>
              <a:t>rejestrowanie dźwięku „pacjentów” w ośrodku dla osób nietrzeźwych;</a:t>
            </a:r>
          </a:p>
          <a:p>
            <a:pPr algn="just"/>
            <a:r>
              <a:rPr lang="pl-PL" sz="1400" dirty="0"/>
              <a:t>udostępnienie w sposób powszechny nagrania z sesji rady miasta, podczas której trzykrotnie na głos i wyraźnie wypowiedziane zostało nazwisko osoby fizycznej pozostającej w sporze cywilnym z daną jednostką samorządu terytorialnego;</a:t>
            </a:r>
          </a:p>
          <a:p>
            <a:pPr algn="just"/>
            <a:r>
              <a:rPr lang="pl-PL" sz="1400" dirty="0"/>
              <a:t>udostępnienie danych (wykazu połączeń przychodzących i wychodzących wraz ze wskazaniem numerów oraz miejsc stacji logowania się do sieci - tzw. dane bilingowe) za okres inny niż ten, który był wymagany (który wynikał z treści postanowienia prokuratora). Co więcej pracownik spółki z powodu wadliwości rozstrzygnięcia, które otrzymał od organu ścigania przez pomyłkę udostępnił dane retencyjne przyszłe, a nie  istniejące w momencie sporządzenia i doręczenia mu postanowienia. </a:t>
            </a:r>
          </a:p>
        </p:txBody>
      </p:sp>
    </p:spTree>
    <p:extLst>
      <p:ext uri="{BB962C8B-B14F-4D97-AF65-F5344CB8AC3E}">
        <p14:creationId xmlns:p14="http://schemas.microsoft.com/office/powerpoint/2010/main" val="2003814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CZWARTA ZASADA: Prawidłowości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dirty="0"/>
              <a:t>Zwana jest również zasadą prawdziwości danych, merytorycznej poprawności danych, bądź zgodności danych z prawdą. </a:t>
            </a:r>
          </a:p>
          <a:p>
            <a:pPr marL="0" indent="0" algn="just">
              <a:buNone/>
            </a:pPr>
            <a:r>
              <a:rPr lang="pl-PL" sz="1600" u="sng" dirty="0"/>
              <a:t>Dane przetwarzane </a:t>
            </a:r>
            <a:r>
              <a:rPr lang="pl-PL" sz="1600" b="1" u="sng" dirty="0"/>
              <a:t>mają być prawidłowe i w razie potrzeby uaktualniane</a:t>
            </a:r>
            <a:r>
              <a:rPr lang="pl-PL" sz="1600" b="1" dirty="0"/>
              <a:t>. </a:t>
            </a:r>
            <a:r>
              <a:rPr lang="pl-PL" sz="1600" dirty="0"/>
              <a:t>Należy podejmować </a:t>
            </a:r>
            <a:r>
              <a:rPr lang="pl-PL" sz="1600" b="1" dirty="0"/>
              <a:t>wszelkie rozsądne działania, aby dane osobowe, które  są nieprawidłowe w świetle celu przetwarzania zostały niezwłocznie usunięte lub sprostowane.</a:t>
            </a:r>
            <a:r>
              <a:rPr lang="pl-PL" sz="1600" dirty="0"/>
              <a:t> Dbałość o jakość danych ma służyć ochronie osób, których dane dotyczą. </a:t>
            </a:r>
          </a:p>
          <a:p>
            <a:pPr marL="0" indent="0" algn="just">
              <a:buNone/>
            </a:pPr>
            <a:r>
              <a:rPr lang="pl-PL" sz="1600" dirty="0"/>
              <a:t>Przetwarzanie danych błędnych, czy też w inny sposób nieprawidłowych może pociągać za sobą negatywne konsekwencje dla osób których dane dotyczą, a także dla podmiotów, które dane przetwarzają dlatego prawodawca unijny uznaje za kwestie zasadniczą wymóg zapewnienia, aby dane przetwarzane były prawidłowe tzn. zgodne ze stanem faktycznym, aktualne, aby nie zawierały błędów. </a:t>
            </a:r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CZWARTA ZASADA: Prawidłowości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Nie oznacza to jednak obowiązku nieustannego poszukiwania przez administratora danych nieprawidłowych. Chodzi o uaktualnienie w razie potrzeby. </a:t>
            </a:r>
          </a:p>
          <a:p>
            <a:pPr algn="just"/>
            <a:r>
              <a:rPr lang="pl-PL" dirty="0"/>
              <a:t>Administrator powinien reagować na sygnały o nieprawidłowościach, nie ma jednak obowiązku ciągłego przeglądania zasobów swoich baz danych w celu wyszukiwania danych nieprawidłowych. </a:t>
            </a:r>
            <a:r>
              <a:rPr lang="pl-PL" b="1" dirty="0"/>
              <a:t>Ma podejmować wszelkie rozsądne działania, aby dane które są nieprawidłowe w świetle celów ich przetwarzania zostały niezwłocznie usunięte lub sprostowane. </a:t>
            </a:r>
            <a:r>
              <a:rPr lang="pl-PL" dirty="0"/>
              <a:t>Ocena i decyzja w tym przedmiocie należy do administratora, ale w razie sporu pomiędzy nim i osobą której dane dotyczą rozstrzygał będzie organ nadzorczy i sąd administracyjny. </a:t>
            </a:r>
          </a:p>
          <a:p>
            <a:pPr algn="just"/>
            <a:r>
              <a:rPr lang="pl-PL" dirty="0"/>
              <a:t>Szczegółowe kwestie dotyczące zasady prawidłowości danych zostały określone w art. 16 RODO - </a:t>
            </a:r>
            <a:r>
              <a:rPr lang="pl-PL" b="1" dirty="0"/>
              <a:t>prawo do żądania od administratora sprostowania lub uzupełnienia danych</a:t>
            </a:r>
            <a:r>
              <a:rPr lang="pl-PL" dirty="0"/>
              <a:t>, w art. 17- </a:t>
            </a:r>
            <a:r>
              <a:rPr lang="pl-PL" b="1" dirty="0"/>
              <a:t>prawo do żądania usunięcia  danych</a:t>
            </a:r>
            <a:r>
              <a:rPr lang="pl-PL" dirty="0"/>
              <a:t>, w art. 18 - </a:t>
            </a:r>
            <a:r>
              <a:rPr lang="pl-PL" b="1" dirty="0"/>
              <a:t>prawo do żądania ograniczenia przetwarzania danych (blokowanie danych).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7264578"/>
      </p:ext>
    </p:extLst>
  </p:cSld>
  <p:clrMapOvr>
    <a:masterClrMapping/>
  </p:clrMapOvr>
  <p:transition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prawidłowości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doręczenie przez organ podatkowy protokołu kontroli na adres prywatny osoby fizycznej działającej w konkretnej sprawie jako pełnomocnik osoby kontrolowanej. Stało się to pomimo wyraźnego wskazania w piśmie kierowanym do urzędu skarbowego adresu kancelarii jako adresu do korespondencji a nie adresu prywatnego pełnomocnika;</a:t>
            </a:r>
          </a:p>
          <a:p>
            <a:pPr algn="just"/>
            <a:r>
              <a:rPr lang="pl-PL" dirty="0"/>
              <a:t>niedopełnienie przez komornika obowiązku dokładnego sprawdzenia danych dotyczących dłużnika w piśmie przekazanym przez wierzyciela. Posłużenie się nieprawidłowym numerem PESEL widniejącym w treści pisma wierzyciela i nie zestawienie go z imieniem oraz nazwiskiem również tam podanym, spowodowało błędne ustalenie osoby dłużnika i dalsze przetwarzanie danych osoby fizycznej, która tym dłużnikiem nigdy nie była.</a:t>
            </a:r>
          </a:p>
        </p:txBody>
      </p:sp>
    </p:spTree>
    <p:extLst>
      <p:ext uri="{BB962C8B-B14F-4D97-AF65-F5344CB8AC3E}">
        <p14:creationId xmlns:p14="http://schemas.microsoft.com/office/powerpoint/2010/main" val="3313828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PIĄTA ZASADA: Zasada ograniczenia przechowywania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200" dirty="0"/>
              <a:t>Zwana jest również </a:t>
            </a:r>
            <a:r>
              <a:rPr lang="pl-PL" sz="1200" b="1" dirty="0"/>
              <a:t>zasadą czasowego ograniczenia przetwarzania danych</a:t>
            </a:r>
            <a:r>
              <a:rPr lang="pl-PL" sz="1200" dirty="0"/>
              <a:t>. Dane osobowe powinny być przechowywane w formie umożliwiającej identyfikację osoby, której dane </a:t>
            </a:r>
            <a:r>
              <a:rPr lang="pl-PL" sz="1200" b="1" dirty="0"/>
              <a:t>dotyczą przez okres nie dłuższy niż jest to niezbędne do celów w których dane te są przetwarzane</a:t>
            </a:r>
            <a:r>
              <a:rPr lang="pl-PL" sz="1200" dirty="0"/>
              <a:t>. Po osiągnięciu celów przetwarzania dane </a:t>
            </a:r>
            <a:r>
              <a:rPr lang="pl-PL" sz="1200" b="1" dirty="0"/>
              <a:t>powinny zostać usunięte, albo zanonimizowane</a:t>
            </a:r>
            <a:r>
              <a:rPr lang="pl-PL" sz="1200" dirty="0"/>
              <a:t>. </a:t>
            </a:r>
          </a:p>
          <a:p>
            <a:pPr marL="0" indent="0" algn="just">
              <a:buNone/>
            </a:pPr>
            <a:r>
              <a:rPr lang="pl-PL" sz="1200" dirty="0"/>
              <a:t>Dane mogą być przechowywane przez czas nieograniczony po dokonaniu ich anonimizacji, a wiec po przekształceniu ich do postaci, która nie pozwala na identyfikację osób, których dane dotyczyły. Wymogu tego nie sposób uznać za spełniony w przypadku ograniczenia identyfikacji poprzez oddzielenie informacji identyfikujących osoby od pozostałych informacji i przechowywanie danych identyfikacyjnych oddzielnie (</a:t>
            </a:r>
            <a:r>
              <a:rPr lang="pl-PL" sz="1200" dirty="0" err="1"/>
              <a:t>pseudoanonimizacja</a:t>
            </a:r>
            <a:r>
              <a:rPr lang="pl-PL" sz="1200" dirty="0"/>
              <a:t>). </a:t>
            </a:r>
          </a:p>
          <a:p>
            <a:pPr marL="0" indent="0" algn="just">
              <a:buNone/>
            </a:pPr>
            <a:r>
              <a:rPr lang="pl-PL" sz="1200" dirty="0"/>
              <a:t>Czas ten w wielu przypadkach jest określony przepisami prawa, a w sytuacji braku normatywnego rozstrzygnięcia tej kwestii administratorowi pozostawiono ocenę, czy cele zostały osiągnięte, czy też nie i czy  dane są mu nadal potrzebne. Niekiedy może okazywać się to niełatwe. </a:t>
            </a:r>
          </a:p>
          <a:p>
            <a:pPr marL="0" indent="0" algn="just">
              <a:buNone/>
            </a:pPr>
            <a:r>
              <a:rPr lang="pl-PL" sz="1200" dirty="0"/>
              <a:t>Odstępstwo od zasady: </a:t>
            </a:r>
            <a:r>
              <a:rPr lang="pl-PL" sz="1200" b="1" dirty="0"/>
              <a:t>dane mogą być przechowywane dłużej, o ile będą one przetwarzane wyłącznie do celów archiwalnych, bądź naukowych lub historycznych czy statystycznych z tym zastrzeżeniem, że wdrożone zostaną odpowiednie środki techniczne i organizacyjne w celu ochrony praw i wolności osób, których dotyczą.</a:t>
            </a:r>
          </a:p>
        </p:txBody>
      </p:sp>
    </p:spTree>
    <p:extLst>
      <p:ext uri="{BB962C8B-B14F-4D97-AF65-F5344CB8AC3E}">
        <p14:creationId xmlns:p14="http://schemas.microsoft.com/office/powerpoint/2010/main" val="98469983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ograniczonego czasu przechowywania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przechowywania danych osobowych przez pracodawcę (na dysku twardym komputera) swojego,  byłego pracownika (po ustaniu stosunku zatrudnienia);</a:t>
            </a:r>
          </a:p>
          <a:p>
            <a:pPr algn="just"/>
            <a:r>
              <a:rPr lang="pl-PL" dirty="0"/>
              <a:t> „przewlekłe” publikowanie informacji zawierających dane osobowe w BIP.  Chodziło o publikację oświadczeń majątkowych, które pomimo posiadania prawnie wyznaczonych okresów swojej publicznej dostępności nie były usuwane przez administratora ze strony internetowej. Dotyczyło to również informacji o naborach na stanowiska urzędnicze w danej gminie;</a:t>
            </a:r>
          </a:p>
        </p:txBody>
      </p:sp>
    </p:spTree>
    <p:extLst>
      <p:ext uri="{BB962C8B-B14F-4D97-AF65-F5344CB8AC3E}">
        <p14:creationId xmlns:p14="http://schemas.microsoft.com/office/powerpoint/2010/main" val="2690093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Szósta zasada: Zasada odpowiedniego zabezpieczenia….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200" dirty="0"/>
              <a:t>Zasada określana jest mianem zasady odpowiedniego zabezpieczenia, zapewnienia integralności i poufności danych. </a:t>
            </a:r>
          </a:p>
          <a:p>
            <a:pPr marL="0" indent="0" algn="just">
              <a:buNone/>
            </a:pPr>
            <a:r>
              <a:rPr lang="pl-PL" sz="1200" b="1" dirty="0"/>
              <a:t>Dane powinny być przetwarzane w sposób zapewniający odpowiednie bezpieczeństwo danych osobowych, w tym ochronę  przed niedozwolonym lub niezgodnym z prawem przetwarzaniem lub przypadkową utratą, zniszczeniem lub uszkodzeniem za pomocą </a:t>
            </a:r>
            <a:r>
              <a:rPr lang="pl-PL" sz="1200" b="1" u="sng" dirty="0"/>
              <a:t>odpowiednich</a:t>
            </a:r>
            <a:r>
              <a:rPr lang="pl-PL" sz="1200" b="1" dirty="0"/>
              <a:t> środków technicznych lub organizacyjnych. </a:t>
            </a:r>
          </a:p>
          <a:p>
            <a:pPr marL="0" indent="0" algn="just">
              <a:buNone/>
            </a:pPr>
            <a:r>
              <a:rPr lang="pl-PL" sz="1200" dirty="0"/>
              <a:t>Zabezpieczenie dotyczy technicznego i organizacyjnego aspektu szeroko rozumianej ochrony danych osobowych. </a:t>
            </a:r>
            <a:r>
              <a:rPr lang="pl-PL" sz="1200" b="1" dirty="0"/>
              <a:t>Zapewnienie odpowiedniego bezpieczeństwa wymaga podjęcia proporcjonalnych środków zabezpieczenia danych. Nie muszą to być środki najlepsze z możliwych (najdroższe, najbardziej zawansowane technologicznie), powinny jednak być odpowiednie do zagrożeń i pozwalać na zapewnienie skutecznej ochrony. Zabezpieczenia mogą mieć różny charakter (techniczne i organizacyjne). </a:t>
            </a:r>
          </a:p>
          <a:p>
            <a:pPr marL="0" indent="0" algn="just">
              <a:buNone/>
            </a:pPr>
            <a:r>
              <a:rPr lang="pl-PL" sz="1200" b="1" dirty="0"/>
              <a:t>Zabezpieczenia techniczne</a:t>
            </a:r>
            <a:r>
              <a:rPr lang="pl-PL" sz="1200" dirty="0"/>
              <a:t>: zamki w drzwiach, zabezpieczenia dostępu do systemów informatycznych, zabezpieczenia kryptograficzne i wiele innych. </a:t>
            </a:r>
          </a:p>
          <a:p>
            <a:pPr marL="0" indent="0" algn="just">
              <a:buNone/>
            </a:pPr>
            <a:r>
              <a:rPr lang="pl-PL" sz="1200" b="1" dirty="0"/>
              <a:t>Zabezpieczenia organizacyjne</a:t>
            </a:r>
            <a:r>
              <a:rPr lang="pl-PL" sz="1200" dirty="0"/>
              <a:t>: określenie obszaru przetwarzania danych, wydzielenie odpowiednich stref dostępu, ustanowienie zasad organizacji pracy itp. </a:t>
            </a:r>
          </a:p>
        </p:txBody>
      </p:sp>
    </p:spTree>
    <p:extLst>
      <p:ext uri="{BB962C8B-B14F-4D97-AF65-F5344CB8AC3E}">
        <p14:creationId xmlns:p14="http://schemas.microsoft.com/office/powerpoint/2010/main" val="2129729316"/>
      </p:ext>
    </p:extLst>
  </p:cSld>
  <p:clrMapOvr>
    <a:masterClrMapping/>
  </p:clrMapOvr>
  <p:transition>
    <p:wipe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Szósta zasada: Zasada odpowiedniego zabezpieczenia….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Skutkiem niewłaściwego zabezpieczenia danych może być naruszenie bezpieczeństwa danych, które pociąga za sobą obowiązki określone w RODO dotyczące:</a:t>
            </a:r>
          </a:p>
          <a:p>
            <a:pPr marL="514350" indent="-514350" algn="just">
              <a:buAutoNum type="arabicPeriod"/>
            </a:pPr>
            <a:r>
              <a:rPr lang="pl-PL" dirty="0"/>
              <a:t>zgłaszania naruszeń organowi nadzorczemu;</a:t>
            </a:r>
          </a:p>
          <a:p>
            <a:pPr marL="514350" indent="-514350" algn="just">
              <a:buAutoNum type="arabicPeriod"/>
            </a:pPr>
            <a:r>
              <a:rPr lang="pl-PL" dirty="0"/>
              <a:t>prowadzenie rejestru naruszeń;</a:t>
            </a:r>
          </a:p>
          <a:p>
            <a:pPr marL="514350" indent="-514350" algn="just">
              <a:buAutoNum type="arabicPeriod"/>
            </a:pPr>
            <a:r>
              <a:rPr lang="pl-PL" dirty="0"/>
              <a:t>zawiadamianie osób, których dane dotyczą o naruszeniu ochrony danych.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462507"/>
      </p:ext>
    </p:extLst>
  </p:cSld>
  <p:clrMapOvr>
    <a:masterClrMapping/>
  </p:clrMapOvr>
  <p:transition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332" y="116632"/>
            <a:ext cx="7773338" cy="2098063"/>
          </a:xfrm>
        </p:spPr>
        <p:txBody>
          <a:bodyPr>
            <a:normAutofit/>
          </a:bodyPr>
          <a:lstStyle/>
          <a:p>
            <a:r>
              <a:rPr lang="pl-PL" sz="3200" b="1" dirty="0"/>
              <a:t>Szósta zasada: Zasada odpowiedniego zabezpieczenia</a:t>
            </a:r>
            <a:r>
              <a:rPr lang="pl-PL" b="1" dirty="0"/>
              <a:t>….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149722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b="1" dirty="0"/>
              <a:t>Z zasadą zapewnienia integralności i poufności danych ściśle wiąże się wymóg  uwzględniania ochrony danych w fazie projektowania</a:t>
            </a:r>
            <a:r>
              <a:rPr lang="pl-PL" sz="1600" dirty="0"/>
              <a:t>. Administrator powinien wdrażać odpowiednie środki techniczne i organizacyjne  uwzględniając stan wiedzy technicznej, koszt wdrażania, charakter, zakres, kontekst i cele przetwarzania oraz ryzyko naruszenia praw lub wolności osób fizycznych o różnym prawdopodobieństwie wystąpienia i wadze zagrożenia wynikające z przetwarzania zarówno przy określaniu sposobów przetwarzania jak i w czasie samego przetwarzania. </a:t>
            </a:r>
          </a:p>
          <a:p>
            <a:pPr marL="0" indent="0" algn="just">
              <a:buNone/>
            </a:pPr>
            <a:r>
              <a:rPr lang="pl-PL" sz="1600" b="1" dirty="0"/>
              <a:t>Chodzi o to, aby ochrona danych była realizowana od chwili planowania przetwarzania na wszystkich etapach tego przetwarzania była istotną częścią tych procesów, a nie jedynie dodatkiem.</a:t>
            </a:r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Art.5 RODO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Zasady te nie są jedynie ideami, wartościami, czy postulatami odczytywanymi z całokształtu przepisów o ochronie danych osobowych, ale mają charakter normatywny - </a:t>
            </a:r>
            <a:r>
              <a:rPr lang="pl-PL" b="1" dirty="0"/>
              <a:t>są wiążącymi normami prawa, które określają  wyznaczony sposób postępowania.  </a:t>
            </a:r>
          </a:p>
          <a:p>
            <a:pPr algn="just"/>
            <a:r>
              <a:rPr lang="pl-PL" dirty="0"/>
              <a:t>Wszystkie normy związane z ochroną danych osobowych należy odczytywać w zgodzie z tymi zasadami.</a:t>
            </a:r>
          </a:p>
          <a:p>
            <a:pPr algn="just"/>
            <a:r>
              <a:rPr lang="pl-PL" dirty="0"/>
              <a:t>Większość z zasad ogólnych nie ma charakteru absolutnego i może podlegać ograniczeniom. Ograniczenia te muszą jednak być wyraźnie określone przepisami i jako wyjątki nie mogą być odczytywane rozszerzająco.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4733558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Szósta zasada: Zasada odpowiedniego zabezpieczenia….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Na gruncie RODO uwidacznia się oddanie większej swobody administratorom jeśli chodzi o wybór stosownych zabezpieczeń przy jednoczesnym zwiększeniu odpowiedzialności za naruszenie przepisów o ochronie danych osobowych. </a:t>
            </a:r>
            <a:r>
              <a:rPr lang="pl-PL" b="1" dirty="0"/>
              <a:t>Administrator powinien przeprowadzić analizę ryzyka i ocenić z jakimi zagrożeniami ma do czynienia, aby móc zastosować odpowiednie środki pozwalające na skuteczne zabezpieczenie danych</a:t>
            </a:r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odpowiedniego zabezpieczenia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1.	umieszczenie w skrzynkach pocztowych mieszkańców danego bloku pisma od zarządcy zawierającego dane osobowe członka spółdzielni, który zalegał z opłatami z tytułu utrzymania lokalu mieszkalnego;</a:t>
            </a:r>
          </a:p>
          <a:p>
            <a:r>
              <a:rPr lang="pl-PL" dirty="0"/>
              <a:t>2.	nieodpowiednie wyposażenie pomieszczeń przeznaczonych dla obsługi interesantów w urzędzie organu administracji publicznej; „…stanowiska o wydanie dowodu osobistego oraz stanowiska dla osób dopełniających obowiązku meldunkowego nie zostały od siebie oddzielone przegrodami co uniemożliwiłoby zapoznanie się z danymi osoby obsługiwanej przy sąsiednim stanowisku, tak aby zapewnić poufność przetwarzania danych;</a:t>
            </a:r>
          </a:p>
          <a:p>
            <a:r>
              <a:rPr lang="pl-PL" dirty="0"/>
              <a:t>3.	niezabezpieczenie przez Rzecznika Dyscyplinarnego Izby Adwokackiej nośnika, który podlegał dalszemu przekazaniu oraz informacji na nim znajdujących się, a zawierających dane osobowe; przesyłka dotarła do adresata uszkodzona, a z treści pisma przewodniego wynikało, że do pisma dołączony był </a:t>
            </a:r>
            <a:r>
              <a:rPr lang="pl-PL" dirty="0" err="1"/>
              <a:t>pendive</a:t>
            </a:r>
            <a:r>
              <a:rPr lang="pl-PL" dirty="0"/>
              <a:t>, który w nieznanych nikomu okolicznościach zaginął tworząc ryzyko ujawnienia danych osobowych bliżej niesprecyzowanym osobom; „Nośnik zawierał nagranie rozprawy rozwodowej z danymi osobowymi 8 osób w zakresie imienia, nazwiska, szczegółów dotyczących życia rodzinnego, relacji stron oraz podejrzeń o niewierność małżeńską;</a:t>
            </a:r>
          </a:p>
        </p:txBody>
      </p:sp>
    </p:spTree>
    <p:extLst>
      <p:ext uri="{BB962C8B-B14F-4D97-AF65-F5344CB8AC3E}">
        <p14:creationId xmlns:p14="http://schemas.microsoft.com/office/powerpoint/2010/main" val="8500205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Bezpieczeństwa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4.	przekazanie przez Prezesa Sądu Rejonowego niezabezpieczonego nośnika danych (</a:t>
            </a:r>
            <a:r>
              <a:rPr lang="pl-PL" dirty="0" err="1"/>
              <a:t>pendrive</a:t>
            </a:r>
            <a:r>
              <a:rPr lang="pl-PL" dirty="0"/>
              <a:t>) dla potrzeb realizacji zadań kuratora i zobowiązanie pracownika do samodzielnego jego zabezpieczenia przy uwzględnieniu posiadanej wiedzy i umiejętności, „…co w następstwie zagubienia takiego nośnika przez kuratora sądowego skutkowało umożliwieniem osobom nieuprawnionym dostępu do danych osobowych [400 osób]  przetwarzanych na tym nośniku. Niespornym było przecież to, że jedynym zabezpieczeniem zastosowanym przez kuratora było przechowywanie nośnika w zamykanej torbie służbowej</a:t>
            </a:r>
          </a:p>
        </p:txBody>
      </p:sp>
    </p:spTree>
    <p:extLst>
      <p:ext uri="{BB962C8B-B14F-4D97-AF65-F5344CB8AC3E}">
        <p14:creationId xmlns:p14="http://schemas.microsoft.com/office/powerpoint/2010/main" val="191316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Rozliczalność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0810" y="2214695"/>
            <a:ext cx="7772870" cy="3424107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l-PL" sz="2500" dirty="0"/>
              <a:t>Administrator jest odpowiedzialny za przestrzeganie tych zasad i powinien być w stanie wykazać ich przestrzeganie  - co określane jest </a:t>
            </a:r>
            <a:r>
              <a:rPr lang="pl-PL" sz="2500" b="1" dirty="0" err="1"/>
              <a:t>rozliczalnością</a:t>
            </a:r>
            <a:r>
              <a:rPr lang="pl-PL" sz="2500" dirty="0"/>
              <a:t>.</a:t>
            </a:r>
          </a:p>
          <a:p>
            <a:pPr marL="0" indent="0" algn="just">
              <a:buNone/>
            </a:pPr>
            <a:r>
              <a:rPr lang="pl-PL" sz="2500" dirty="0"/>
              <a:t>To wiąże się z nałożeniem na administratora ciężaru dowodowego w zakresie przestrzegania zasad przetwarzania danych. Dowodami takimi mogą być dokumenty dotyczące przetwarzania i ochrony danych. Z tego też powodu pomimo braku takiego wymogu w przepisach prawa istotne znaczenie ma prowadzenie dokumentacji dot. przetwarzania danych, zawierającej wskazanie działań jakie zostały podjęte dla zapewnienia zgodności przetwarzania i ochrony danych z wymogami określonymi w RODO.</a:t>
            </a:r>
          </a:p>
          <a:p>
            <a:pPr marL="0" indent="0" algn="just">
              <a:buNone/>
            </a:pPr>
            <a:r>
              <a:rPr lang="pl-PL" sz="2500" dirty="0"/>
              <a:t>Informacje pozwalające wykazać przestrzeganie przepisów mogą być zawarte np. w polityce bezpieczeństwa lub w innym dokumencie, natomiast obowiązek prowadzenia rejestru czynności przetwarzania ograniczony jest w tym zakresie jedynie do ogólnego opisu technicznych i organizacyjnych środków bezpieczeństwa. </a:t>
            </a:r>
          </a:p>
          <a:p>
            <a:pPr marL="0" indent="0" algn="just">
              <a:buNone/>
            </a:pPr>
            <a:r>
              <a:rPr lang="pl-PL" sz="2500" b="1" dirty="0"/>
              <a:t>Naruszenie zasad przetwarzania danych może pociągnąć odpowiedzialność w postaci nałożenia na administratora przez organ nadzorczy administracyjnej kary pieniężnej.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9346125"/>
      </p:ext>
    </p:extLst>
  </p:cSld>
  <p:clrMapOvr>
    <a:masterClrMapping/>
  </p:clrMapOvr>
  <p:transition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rozliczalności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Spółdzielnia mieszkaniowa nie była w stanie wykazać legalności i prawidłowości swojego postępowania w przyjętym sposobie doręczania pism do członka spółdzielni z powodu zaakceptowania (jak twierdziła) ustnych jego dyspozycji dostarczania pism na inny adres niż ten, który widniał w dokumentacji administratora. W obliczu zanegowania faktu istnienia zgody na takie przetwarzanie danych osobowych, Prezes UODO stwierdził, że takie zachowanie spółdzielni (przyjmowanie ustnych oświadczeń i przede wszystkim kierowanie się ich treścią) nacechowane było brakiem rzetelności i naruszało treść obowiązującego prawa doprowadzając do ujawnienia danych osobowych członka spółdzielni osobom do tego nieuprawnionym;</a:t>
            </a:r>
          </a:p>
          <a:p>
            <a:pPr algn="just"/>
            <a:r>
              <a:rPr lang="pl-PL" dirty="0"/>
              <a:t> „Wyjaśnienia Spółdzielni, zgodnie z którymi realizuje ona ustne dyspozycje skarżącego, nie zasługują na uwzględnienie z uwagi na brak jednoznacznych dowodów potwierdzających, że skarżący rzeczywiście takie dyspozycje ustne składał. Istotą statuowanej w art. 5 ust. 2 RODO zasady rozliczalności jest zaś konieczność udowodnienia, że dane osobowe są przetwarzane zgodnie z zasadami określonymi w art. 5 ust. 1 RODO”.</a:t>
            </a:r>
          </a:p>
        </p:txBody>
      </p:sp>
    </p:spTree>
    <p:extLst>
      <p:ext uri="{BB962C8B-B14F-4D97-AF65-F5344CB8AC3E}">
        <p14:creationId xmlns:p14="http://schemas.microsoft.com/office/powerpoint/2010/main" val="1754623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332" y="-171400"/>
            <a:ext cx="7773338" cy="2386095"/>
          </a:xfrm>
        </p:spPr>
        <p:txBody>
          <a:bodyPr>
            <a:normAutofit/>
          </a:bodyPr>
          <a:lstStyle/>
          <a:p>
            <a:br>
              <a:rPr lang="pl-PL" b="1" dirty="0"/>
            </a:br>
            <a:r>
              <a:rPr lang="pl-PL" sz="2800" b="1" dirty="0"/>
              <a:t>Zgodność przetwarzania z prawem czyli dopuszczalność przetwarzania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772816"/>
            <a:ext cx="8805664" cy="459797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2800" dirty="0"/>
              <a:t>Art. 6 RODO wskazuje na warunki (przesłanki - podstawy) dopuszczalności przetwarzania danych. Regulacja ta wskazuje kiedy przetwarzanie jest dopuszczalne.</a:t>
            </a:r>
          </a:p>
          <a:p>
            <a:pPr marL="0" indent="0" algn="just">
              <a:buNone/>
            </a:pPr>
            <a:r>
              <a:rPr lang="pl-PL" sz="2800" b="1" dirty="0"/>
              <a:t>Jest to 6 ogólnych podstaw dopuszczalności  przetwarzania danych</a:t>
            </a:r>
            <a:r>
              <a:rPr lang="pl-PL" sz="2800" dirty="0"/>
              <a:t> do których prawodawca zalicza:</a:t>
            </a:r>
          </a:p>
          <a:p>
            <a:pPr marL="514350" indent="-514350" algn="just">
              <a:buAutoNum type="arabicPeriod"/>
            </a:pPr>
            <a:r>
              <a:rPr lang="pl-PL" sz="2800" dirty="0"/>
              <a:t>Zgodę osoby, której dane dotyczą;</a:t>
            </a:r>
          </a:p>
          <a:p>
            <a:pPr marL="514350" indent="-514350" algn="just">
              <a:buAutoNum type="arabicPeriod"/>
            </a:pPr>
            <a:r>
              <a:rPr lang="pl-PL" sz="2800" dirty="0"/>
              <a:t>Wykonanie umowy lub żądanie osoby, której dane dotyczą przed zawarciem umowy;</a:t>
            </a:r>
          </a:p>
          <a:p>
            <a:pPr marL="514350" indent="-514350" algn="just">
              <a:buAutoNum type="arabicPeriod"/>
            </a:pPr>
            <a:r>
              <a:rPr lang="pl-PL" sz="2800" dirty="0"/>
              <a:t>Wypełnienie obowiązku prawnego ciążącego na administratorze;</a:t>
            </a:r>
          </a:p>
          <a:p>
            <a:pPr marL="514350" indent="-514350" algn="just">
              <a:buAutoNum type="arabicPeriod"/>
            </a:pPr>
            <a:r>
              <a:rPr lang="pl-PL" sz="2800" dirty="0"/>
              <a:t>Ochrona żywotnych interesów osoby, której dane dotyczą lub innej osoby;</a:t>
            </a:r>
          </a:p>
          <a:p>
            <a:pPr marL="514350" indent="-514350" algn="just">
              <a:buAutoNum type="arabicPeriod"/>
            </a:pPr>
            <a:r>
              <a:rPr lang="pl-PL" sz="2800" dirty="0"/>
              <a:t>Wykonanie zadania realizowanego w interesie publicznym lub w ramach sprawowania władzy publicznej;</a:t>
            </a:r>
          </a:p>
          <a:p>
            <a:pPr marL="514350" indent="-514350" algn="just">
              <a:buAutoNum type="arabicPeriod"/>
            </a:pPr>
            <a:r>
              <a:rPr lang="pl-PL" sz="2800" dirty="0"/>
              <a:t>Prawnie uzasadnione interesy administratora lub osoby trzeciej (wyjątek dotyczy sytuacji gdy są inne interesy </a:t>
            </a:r>
            <a:r>
              <a:rPr lang="pl-PL" sz="2800" dirty="0" err="1"/>
              <a:t>luB</a:t>
            </a:r>
            <a:r>
              <a:rPr lang="pl-PL" sz="2800" dirty="0"/>
              <a:t> prawa i wolności o charakterze nadrzędnym gdzie dane osobowe trzeba chronić w szczególności gdy chodzi o dane dziecka.</a:t>
            </a:r>
          </a:p>
          <a:p>
            <a:pPr marL="514350" indent="-514350" algn="just">
              <a:buAutoNum type="arabicPeriod"/>
            </a:pPr>
            <a:endParaRPr lang="pl-PL" sz="2800" dirty="0"/>
          </a:p>
          <a:p>
            <a:pPr marL="514350" indent="-514350" algn="just">
              <a:buAutoNum type="arabicPeriod"/>
            </a:pPr>
            <a:endParaRPr lang="pl-PL" sz="2800" dirty="0"/>
          </a:p>
          <a:p>
            <a:pPr marL="514350" indent="-514350" algn="just">
              <a:buAutoNum type="arabicPeriod"/>
            </a:pPr>
            <a:endParaRPr lang="pl-PL" sz="2800" dirty="0"/>
          </a:p>
          <a:p>
            <a:pPr marL="514350" indent="-514350" algn="just">
              <a:buAutoNum type="arabicPeriod"/>
            </a:pPr>
            <a:endParaRPr lang="pl-PL" sz="2800" dirty="0"/>
          </a:p>
        </p:txBody>
      </p:sp>
    </p:spTree>
  </p:cSld>
  <p:clrMapOvr>
    <a:masterClrMapping/>
  </p:clrMapOvr>
  <p:transition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LitEratura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/>
              <a:t>E. Bielak-</a:t>
            </a:r>
            <a:r>
              <a:rPr lang="pl-PL" dirty="0" err="1"/>
              <a:t>Jomaa</a:t>
            </a:r>
            <a:r>
              <a:rPr lang="pl-PL" dirty="0"/>
              <a:t>, D. Lubasz, Ogólne rozporządzenie o ochronie danych. Komentarz, Warszawa 2018;</a:t>
            </a:r>
          </a:p>
          <a:p>
            <a:r>
              <a:rPr lang="pl-PL" dirty="0"/>
              <a:t>P. </a:t>
            </a:r>
            <a:r>
              <a:rPr lang="pl-PL" dirty="0" err="1"/>
              <a:t>Fajgielski</a:t>
            </a:r>
            <a:r>
              <a:rPr lang="pl-PL" dirty="0"/>
              <a:t>, Ogólne rozporządzenie o ochronie danych. Ustawa o ochronie danych osobowych, Warszawa 2018;</a:t>
            </a:r>
          </a:p>
          <a:p>
            <a:r>
              <a:rPr lang="pl-PL" dirty="0"/>
              <a:t>P. Litwiński (red.), Ustawa o ochronie danych osobowych. Komentarz 2018;</a:t>
            </a:r>
          </a:p>
          <a:p>
            <a:r>
              <a:rPr lang="pl-PL" dirty="0"/>
              <a:t>M. Gawroński (red.), Ochrona danych osobowych. Przewodnik po ustawie i RODO z wzorami, Warszawa 2018.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96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Ogólne zasady odnoszące się do sposobu przetwarzania danych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pl-PL" dirty="0"/>
              <a:t>Zasada legalności, rzetelności i przejrzystości danych… ; </a:t>
            </a:r>
          </a:p>
          <a:p>
            <a:pPr marL="514350" indent="-514350" algn="just">
              <a:buAutoNum type="arabicPeriod"/>
            </a:pPr>
            <a:r>
              <a:rPr lang="pl-PL" dirty="0"/>
              <a:t>Zasada celowości (ograniczenia celu), ograniczonego celu przetwarzania;</a:t>
            </a:r>
          </a:p>
          <a:p>
            <a:pPr marL="514350" indent="-514350" algn="just">
              <a:buAutoNum type="arabicPeriod"/>
            </a:pPr>
            <a:r>
              <a:rPr lang="pl-PL" dirty="0"/>
              <a:t>Zasada adekwatności i minimalizacji danych;</a:t>
            </a:r>
          </a:p>
          <a:p>
            <a:pPr marL="514350" indent="-514350" algn="just">
              <a:buAutoNum type="arabicPeriod"/>
            </a:pPr>
            <a:r>
              <a:rPr lang="pl-PL" dirty="0"/>
              <a:t>Zasada merytorycznej poprawności (prawidłowości danych, zgodności z prawdą);</a:t>
            </a:r>
          </a:p>
          <a:p>
            <a:pPr marL="0" indent="0" algn="just">
              <a:buNone/>
            </a:pPr>
            <a:r>
              <a:rPr lang="pl-PL" dirty="0"/>
              <a:t>5.   Zasada ograniczonego czasu przechowywania danych, ograniczenia czasu przetwarzania);</a:t>
            </a:r>
          </a:p>
          <a:p>
            <a:pPr marL="0" indent="0" algn="just">
              <a:buNone/>
            </a:pPr>
            <a:r>
              <a:rPr lang="pl-PL" dirty="0"/>
              <a:t>6. Zasada zabezpieczenia danych (integralności i poufności danych).</a:t>
            </a:r>
          </a:p>
          <a:p>
            <a:pPr marL="0" indent="0" algn="just">
              <a:buNone/>
            </a:pPr>
            <a:r>
              <a:rPr lang="pl-PL" dirty="0"/>
              <a:t>Zasady te powinny być wypełnione kumulatywnie, a administrator jest odpowiedzialny za ich przestrzeganie i powinien być w stanie wykazać ich przestrzeganie przy pomocy stosownych dokumentów.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25049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PIERWSZA ZASADA: Zasada  legalności (przetwarzania, w zgodności z prawem)…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00034" y="2571744"/>
            <a:ext cx="8229600" cy="39767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Zasada ta ma charakter złożony, jest tak naprawdę </a:t>
            </a:r>
            <a:r>
              <a:rPr lang="pl-PL" b="1" dirty="0"/>
              <a:t>zespołem kilku zasad</a:t>
            </a:r>
            <a:r>
              <a:rPr lang="pl-PL" dirty="0"/>
              <a:t>, które są połączone w jedną </a:t>
            </a:r>
            <a:r>
              <a:rPr lang="pl-PL" b="1" dirty="0"/>
              <a:t>grupę wymogów, które dotyczą sposobu przetwarzania danych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b="1" u="sng" dirty="0"/>
              <a:t>Dane powinny być przetwarzane zgodnie z prawem, rzetelnie i w sposób przejrzysty dla osoby, której dane dotyczą.</a:t>
            </a:r>
          </a:p>
        </p:txBody>
      </p:sp>
    </p:spTree>
    <p:extLst>
      <p:ext uri="{BB962C8B-B14F-4D97-AF65-F5344CB8AC3E}">
        <p14:creationId xmlns:p14="http://schemas.microsoft.com/office/powerpoint/2010/main" val="3351102887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Pierwszy element: Zgodność z prawem (legalność)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Przetwarzanie zgodne z prawem nie tylko oznacza przestrzegania RODO, ale o postępowanie zgodnie z normami innych aktów normatywnych. </a:t>
            </a:r>
          </a:p>
          <a:p>
            <a:pPr marL="0" indent="0" algn="just">
              <a:buNone/>
            </a:pPr>
            <a:r>
              <a:rPr lang="pl-PL" dirty="0"/>
              <a:t>Wiąże się to z obowiązkami podmiotów przetwarzających  i z uprawnieniami osób, których dane są, czy mają być przetwarzane. </a:t>
            </a:r>
          </a:p>
          <a:p>
            <a:pPr marL="0" indent="0" algn="just">
              <a:buNone/>
            </a:pPr>
            <a:r>
              <a:rPr lang="pl-PL" dirty="0"/>
              <a:t>Chodzi o przestrzeganie przepisów prawa materialnego i proceduralnego, prawa krajowego (rangi ustawy i pod - ustawowej) i unijnego. </a:t>
            </a:r>
          </a:p>
          <a:p>
            <a:pPr marL="0" indent="0" algn="just">
              <a:buNone/>
            </a:pPr>
            <a:r>
              <a:rPr lang="pl-PL" dirty="0"/>
              <a:t>Naruszenie tych przepisów o ochronie danych osobowych nie może być tłumaczone brakiem wystarczających środków finansowych, czy trudnościami technicznymi oraz organizacyjnymi.</a:t>
            </a:r>
          </a:p>
        </p:txBody>
      </p:sp>
    </p:spTree>
    <p:extLst>
      <p:ext uri="{BB962C8B-B14F-4D97-AF65-F5344CB8AC3E}">
        <p14:creationId xmlns:p14="http://schemas.microsoft.com/office/powerpoint/2010/main" val="696101103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Zgodności z Prawem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/>
              <a:t>nagrywania dźwięku osób znajdujących się w szczególnej sytuacji - w stanie upojenia alkoholowego w ośrodku dla osób nietrzeźwych;</a:t>
            </a:r>
          </a:p>
          <a:p>
            <a:r>
              <a:rPr lang="pl-PL" dirty="0"/>
              <a:t>udostępnienie przez organ wykonawczy w gminie danych osobowych osoby wnoszącej skargę na działalność funkcjonariuszki straży miejskiej;</a:t>
            </a:r>
          </a:p>
        </p:txBody>
      </p:sp>
    </p:spTree>
    <p:extLst>
      <p:ext uri="{BB962C8B-B14F-4D97-AF65-F5344CB8AC3E}">
        <p14:creationId xmlns:p14="http://schemas.microsoft.com/office/powerpoint/2010/main" val="607398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Drugi element: Rzetelność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Oznacza dokładność, staranność, skrupulatność należyte wypełnianie obowiązków. </a:t>
            </a:r>
            <a:r>
              <a:rPr lang="pl-PL" dirty="0"/>
              <a:t>Wydaje się, że ta interpretacja nie oddaje istoty omawianego wymogu. </a:t>
            </a:r>
            <a:r>
              <a:rPr lang="pl-PL" b="1" dirty="0"/>
              <a:t>To również postępowanie w sposób uczciwy i w dobrej wierze.</a:t>
            </a:r>
          </a:p>
          <a:p>
            <a:pPr marL="0" indent="0" algn="just">
              <a:buNone/>
            </a:pPr>
            <a:r>
              <a:rPr lang="pl-PL" dirty="0"/>
              <a:t>Przy okazji tej zasady należy stanąć na stanowisku </a:t>
            </a:r>
            <a:r>
              <a:rPr lang="pl-PL" b="1" dirty="0"/>
              <a:t>o zakazie przetwarzania danych pochodzących z nielegalnych źródeł, czy danych pozyskanych w sposób niezgodny z prawem.</a:t>
            </a:r>
          </a:p>
        </p:txBody>
      </p:sp>
    </p:spTree>
    <p:extLst>
      <p:ext uri="{BB962C8B-B14F-4D97-AF65-F5344CB8AC3E}">
        <p14:creationId xmlns:p14="http://schemas.microsoft.com/office/powerpoint/2010/main" val="3813614758"/>
      </p:ext>
    </p:extLst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Naruszenie Zasady rzetelności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To zamierzone, podyktowane ochroną własnych interesów rezygnowanie przez administratora z wykonania obowiązku poinformowania osób, które dane dotyczą o „wycieku ich danych osobowych;</a:t>
            </a:r>
          </a:p>
          <a:p>
            <a:pPr algn="just"/>
            <a:r>
              <a:rPr lang="pl-PL" dirty="0"/>
              <a:t>może sprowadzać, się do celowego i świadomego nieprecyzyjnego informowania osoby, której dane dotyczą o celach planowanego procesu przetwarzania;</a:t>
            </a:r>
          </a:p>
          <a:p>
            <a:pPr algn="just"/>
            <a:r>
              <a:rPr lang="pl-PL" dirty="0"/>
              <a:t>wielokrotne zdobywanie danych osobowych (numeru telefonu osoby fizycznej), wykorzystywanie ich dla własnych celów przez spółkę (w celach marketingu bezpośredniego), a następnie usuwanie wobec sprzeciwu i żądania osoby, której dane były przetwarzane i ponowne pozyskiwanie;</a:t>
            </a:r>
          </a:p>
        </p:txBody>
      </p:sp>
    </p:spTree>
    <p:extLst>
      <p:ext uri="{BB962C8B-B14F-4D97-AF65-F5344CB8AC3E}">
        <p14:creationId xmlns:p14="http://schemas.microsoft.com/office/powerpoint/2010/main" val="365039886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12466</TotalTime>
  <Words>3952</Words>
  <Application>Microsoft Office PowerPoint</Application>
  <PresentationFormat>Pokaz na ekranie (4:3)</PresentationFormat>
  <Paragraphs>152</Paragraphs>
  <Slides>36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0" baseType="lpstr">
      <vt:lpstr>Arial</vt:lpstr>
      <vt:lpstr>Calibri</vt:lpstr>
      <vt:lpstr>Tw Cen MT</vt:lpstr>
      <vt:lpstr>Droplet</vt:lpstr>
      <vt:lpstr>Zasady przetwarzania – zasady ochrony danych osobowych</vt:lpstr>
      <vt:lpstr>Art. 5. RODO</vt:lpstr>
      <vt:lpstr>Art.5 RODO</vt:lpstr>
      <vt:lpstr>Ogólne zasady odnoszące się do sposobu przetwarzania danych</vt:lpstr>
      <vt:lpstr>PIERWSZA ZASADA: Zasada  legalności (przetwarzania, w zgodności z prawem)…</vt:lpstr>
      <vt:lpstr>Pierwszy element: Zgodność z prawem (legalność)</vt:lpstr>
      <vt:lpstr>Naruszenie Zasady Zgodności z Prawem</vt:lpstr>
      <vt:lpstr>Drugi element: Rzetelność</vt:lpstr>
      <vt:lpstr>Naruszenie Zasady rzetelności </vt:lpstr>
      <vt:lpstr>Trzeci element: Przejrzystość dla osoby, której dane są przetwarzane</vt:lpstr>
      <vt:lpstr>Naruszenie zasady przejrzystości</vt:lpstr>
      <vt:lpstr>DRUGA ZASADA: Zasada celowości (ograniczenia celu przetwarzania)</vt:lpstr>
      <vt:lpstr>DRUGA ZASADA: Zasada celowości (ograniczenia celu przetwarzania)</vt:lpstr>
      <vt:lpstr>DRUGA ZASADA: Zasada celowości (ograniczenia celu przetwarzania)</vt:lpstr>
      <vt:lpstr>DRUGA ZASADA: Zasada celowości (ograniczenia celu przetwarzania)</vt:lpstr>
      <vt:lpstr>Naruszenie Zasady ograniczonego celu przetwarzania</vt:lpstr>
      <vt:lpstr>Brak naruszenia zasady celowości </vt:lpstr>
      <vt:lpstr>TRZECIA ZASADA: Zasada adekwatności i minimalizacji danych</vt:lpstr>
      <vt:lpstr>TRZECIA ZASADA: Zasada adekwatności i minimalizacji danych</vt:lpstr>
      <vt:lpstr>TRZECIA ZASADA: Zasada adekwatności i minimalizacji danych</vt:lpstr>
      <vt:lpstr>Naruszenie Zasady adekwatności i minimalizacji (dane nadmierne)</vt:lpstr>
      <vt:lpstr>CZWARTA ZASADA: Prawidłowości danych</vt:lpstr>
      <vt:lpstr>CZWARTA ZASADA: Prawidłowości danych</vt:lpstr>
      <vt:lpstr>Naruszenie zasady prawidłowości</vt:lpstr>
      <vt:lpstr>PIĄTA ZASADA: Zasada ograniczenia przechowywania</vt:lpstr>
      <vt:lpstr>Naruszenie zasady ograniczonego czasu przechowywania danych</vt:lpstr>
      <vt:lpstr>Szósta zasada: Zasada odpowiedniego zabezpieczenia…. </vt:lpstr>
      <vt:lpstr>Szósta zasada: Zasada odpowiedniego zabezpieczenia…. </vt:lpstr>
      <vt:lpstr>Szósta zasada: Zasada odpowiedniego zabezpieczenia…. </vt:lpstr>
      <vt:lpstr>Szósta zasada: Zasada odpowiedniego zabezpieczenia…. </vt:lpstr>
      <vt:lpstr>Naruszenie zasady odpowiedniego zabezpieczenia</vt:lpstr>
      <vt:lpstr>Naruszenie zasady Bezpieczeństwa Danych</vt:lpstr>
      <vt:lpstr>Rozliczalność</vt:lpstr>
      <vt:lpstr>Naruszenie Zasady rozliczalności</vt:lpstr>
      <vt:lpstr> Zgodność przetwarzania z prawem czyli dopuszczalność przetwarzania danych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Katarzyna Tomaszewska</cp:lastModifiedBy>
  <cp:revision>691</cp:revision>
  <cp:lastPrinted>2022-10-25T08:23:13Z</cp:lastPrinted>
  <dcterms:created xsi:type="dcterms:W3CDTF">2012-03-01T14:48:30Z</dcterms:created>
  <dcterms:modified xsi:type="dcterms:W3CDTF">2024-12-09T07:18:48Z</dcterms:modified>
</cp:coreProperties>
</file>