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 id="2147483756" r:id="rId10"/>
  </p:sldMasterIdLst>
  <p:sldIdLst>
    <p:sldId id="256" r:id="rId11"/>
    <p:sldId id="267" r:id="rId12"/>
    <p:sldId id="268" r:id="rId13"/>
    <p:sldId id="257" r:id="rId14"/>
    <p:sldId id="269" r:id="rId15"/>
    <p:sldId id="270" r:id="rId16"/>
    <p:sldId id="271" r:id="rId17"/>
    <p:sldId id="272" r:id="rId18"/>
    <p:sldId id="273" r:id="rId19"/>
    <p:sldId id="274" r:id="rId20"/>
    <p:sldId id="275" r:id="rId21"/>
    <p:sldId id="276" r:id="rId22"/>
    <p:sldId id="277" r:id="rId23"/>
    <p:sldId id="278" r:id="rId24"/>
    <p:sldId id="279" r:id="rId25"/>
    <p:sldId id="258" r:id="rId26"/>
    <p:sldId id="259" r:id="rId27"/>
    <p:sldId id="260" r:id="rId28"/>
    <p:sldId id="261" r:id="rId29"/>
    <p:sldId id="262" r:id="rId30"/>
    <p:sldId id="263" r:id="rId31"/>
    <p:sldId id="264" r:id="rId32"/>
    <p:sldId id="265" r:id="rId33"/>
    <p:sldId id="266" r:id="rId3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67"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EDD50BD9-C7C9-46CF-A0BA-3CA029949D37}" type="datetimeFigureOut">
              <a:rPr lang="pl-PL" smtClean="0"/>
              <a:t>2016-11-21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1159692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DD50BD9-C7C9-46CF-A0BA-3CA029949D37}" type="datetimeFigureOut">
              <a:rPr lang="pl-PL" smtClean="0"/>
              <a:t>2016-11-21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146369589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8828896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4070322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7647723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3530539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4688416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2578162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4448332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2344711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3310715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28436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DD50BD9-C7C9-46CF-A0BA-3CA029949D37}" type="datetimeFigureOut">
              <a:rPr lang="pl-PL" smtClean="0"/>
              <a:t>2016-11-21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135430878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43343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0852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48859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2565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45510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34420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50147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669437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10110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DD50BD9-C7C9-46CF-A0BA-3CA029949D37}" type="datetimeFigureOut">
              <a:rPr lang="pl-PL" smtClean="0"/>
              <a:t>2016-11-21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33564829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639866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745768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36589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236767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833338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928411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92021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293132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588417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31131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EDD50BD9-C7C9-46CF-A0BA-3CA029949D37}" type="datetimeFigureOut">
              <a:rPr lang="pl-PL" smtClean="0"/>
              <a:t>2016-11-21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19745893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558806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565114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710563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752581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266316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354403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786971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136327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959056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03290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EDD50BD9-C7C9-46CF-A0BA-3CA029949D37}" type="datetimeFigureOut">
              <a:rPr lang="pl-PL" smtClean="0"/>
              <a:t>2016-11-21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39772504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372935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063821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5576775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286681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056084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07574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8087044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134447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397165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12546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EDD50BD9-C7C9-46CF-A0BA-3CA029949D37}" type="datetimeFigureOut">
              <a:rPr lang="pl-PL" smtClean="0"/>
              <a:t>2016-11-21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46883784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480961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616768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3638037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972331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5741143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531832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429341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6041306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407917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08566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EDD50BD9-C7C9-46CF-A0BA-3CA029949D37}" type="datetimeFigureOut">
              <a:rPr lang="pl-PL" smtClean="0"/>
              <a:t>2016-11-21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130252788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6478976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2123462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7415629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4994735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593773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365935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7820264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5003015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00163349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30856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DD50BD9-C7C9-46CF-A0BA-3CA029949D37}" type="datetimeFigureOut">
              <a:rPr lang="pl-PL" smtClean="0"/>
              <a:t>2016-11-21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296883857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2311134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0400411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0430189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7097656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3354468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507250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3775782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5889227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8875194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70877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DD50BD9-C7C9-46CF-A0BA-3CA029949D37}" type="datetimeFigureOut">
              <a:rPr lang="pl-PL" smtClean="0"/>
              <a:t>2016-11-21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257761119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377800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1616536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3762450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4019471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6107220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247685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2318380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7824486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2379271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2824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DD50BD9-C7C9-46CF-A0BA-3CA029949D37}" type="datetimeFigureOut">
              <a:rPr lang="pl-PL" smtClean="0"/>
              <a:t>2016-11-21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226331926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8125867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658867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1991502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229976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5688486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8052516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044479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3720528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5990311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96963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D50BD9-C7C9-46CF-A0BA-3CA029949D37}" type="datetimeFigureOut">
              <a:rPr lang="pl-PL" smtClean="0"/>
              <a:t>2016-11-21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36023-54F5-47D3-BADA-6198269F7002}" type="slidenum">
              <a:rPr lang="pl-PL" smtClean="0"/>
              <a:t>‹#›</a:t>
            </a:fld>
            <a:endParaRPr lang="pl-PL"/>
          </a:p>
        </p:txBody>
      </p:sp>
    </p:spTree>
    <p:extLst>
      <p:ext uri="{BB962C8B-B14F-4D97-AF65-F5344CB8AC3E}">
        <p14:creationId xmlns:p14="http://schemas.microsoft.com/office/powerpoint/2010/main" val="165645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4800294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64194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801204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92235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1009231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8127745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43446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6451345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2016-11-21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6590688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Zastaw i hipoteka</a:t>
            </a:r>
            <a:endParaRPr lang="pl-PL" dirty="0"/>
          </a:p>
        </p:txBody>
      </p:sp>
      <p:sp>
        <p:nvSpPr>
          <p:cNvPr id="3" name="Podtytuł 2"/>
          <p:cNvSpPr>
            <a:spLocks noGrp="1"/>
          </p:cNvSpPr>
          <p:nvPr>
            <p:ph type="subTitle" idx="1"/>
          </p:nvPr>
        </p:nvSpPr>
        <p:spPr/>
        <p:txBody>
          <a:bodyPr/>
          <a:lstStyle/>
          <a:p>
            <a:r>
              <a:rPr lang="pl-PL" dirty="0" smtClean="0"/>
              <a:t>PODSTAWY PRAWA CYWILNEGO</a:t>
            </a:r>
          </a:p>
          <a:p>
            <a:endParaRPr lang="pl-PL" dirty="0" smtClean="0"/>
          </a:p>
          <a:p>
            <a:r>
              <a:rPr lang="pl-PL" dirty="0" smtClean="0"/>
              <a:t>Mgr. Agnieszka Kwiecień-Madej</a:t>
            </a:r>
            <a:endParaRPr lang="pl-PL" dirty="0"/>
          </a:p>
        </p:txBody>
      </p:sp>
    </p:spTree>
    <p:extLst>
      <p:ext uri="{BB962C8B-B14F-4D97-AF65-F5344CB8AC3E}">
        <p14:creationId xmlns:p14="http://schemas.microsoft.com/office/powerpoint/2010/main" val="2818376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FF0000"/>
                </a:solidFill>
              </a:rPr>
              <a:t>AKCESORYJNY CHARAKTER ZASTAWU </a:t>
            </a:r>
            <a:endParaRPr lang="pl-PL" dirty="0">
              <a:solidFill>
                <a:srgbClr val="FF0000"/>
              </a:solidFill>
            </a:endParaRPr>
          </a:p>
        </p:txBody>
      </p:sp>
      <p:sp>
        <p:nvSpPr>
          <p:cNvPr id="3" name="Symbol zastępczy zawartości 2"/>
          <p:cNvSpPr>
            <a:spLocks noGrp="1"/>
          </p:cNvSpPr>
          <p:nvPr>
            <p:ph idx="1"/>
          </p:nvPr>
        </p:nvSpPr>
        <p:spPr/>
        <p:txBody>
          <a:bodyPr>
            <a:normAutofit fontScale="92500" lnSpcReduction="20000"/>
          </a:bodyPr>
          <a:lstStyle/>
          <a:p>
            <a:r>
              <a:rPr lang="pl-PL" dirty="0" smtClean="0"/>
              <a:t>Zastaw </a:t>
            </a:r>
            <a:r>
              <a:rPr lang="pl-PL" b="1" dirty="0" smtClean="0"/>
              <a:t>nie może istnieć bez wierzytelności</a:t>
            </a:r>
            <a:r>
              <a:rPr lang="pl-PL" dirty="0" smtClean="0"/>
              <a:t>, którą zabezpiecza – z wyjątkiem zabezpieczenia wierzytelności przyszłej lub warunkowej, jednakże nawet wówczas zaspokojenie z przedmiotu zastawu może nastąpić dopiero po skonkretyzowaniu się wierzytelności. </a:t>
            </a:r>
          </a:p>
          <a:p>
            <a:r>
              <a:rPr lang="pl-PL" dirty="0" smtClean="0"/>
              <a:t>Przeniesienie wierzytelności obciążonej zastawem = przeniesienie zastawu,</a:t>
            </a:r>
          </a:p>
          <a:p>
            <a:r>
              <a:rPr lang="pl-PL" dirty="0" smtClean="0"/>
              <a:t>Przeniesienie wierzytelności z wyłączeniem zastawu = wygaśnięcie zastawu, </a:t>
            </a:r>
          </a:p>
          <a:p>
            <a:r>
              <a:rPr lang="pl-PL" dirty="0" smtClean="0"/>
              <a:t>Nie można przenieść zastawu bez wierzytelności</a:t>
            </a:r>
            <a:endParaRPr lang="pl-PL" dirty="0"/>
          </a:p>
        </p:txBody>
      </p:sp>
    </p:spTree>
    <p:extLst>
      <p:ext uri="{BB962C8B-B14F-4D97-AF65-F5344CB8AC3E}">
        <p14:creationId xmlns:p14="http://schemas.microsoft.com/office/powerpoint/2010/main" val="2932061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FF0000"/>
                </a:solidFill>
              </a:rPr>
              <a:t>TREŚĆ PRAWA ZASTAWU</a:t>
            </a:r>
            <a:endParaRPr lang="pl-PL" dirty="0">
              <a:solidFill>
                <a:srgbClr val="FF0000"/>
              </a:solidFill>
            </a:endParaRPr>
          </a:p>
        </p:txBody>
      </p:sp>
      <p:sp>
        <p:nvSpPr>
          <p:cNvPr id="3" name="Symbol zastępczy zawartości 2"/>
          <p:cNvSpPr>
            <a:spLocks noGrp="1"/>
          </p:cNvSpPr>
          <p:nvPr>
            <p:ph idx="1"/>
          </p:nvPr>
        </p:nvSpPr>
        <p:spPr/>
        <p:txBody>
          <a:bodyPr>
            <a:normAutofit fontScale="92500" lnSpcReduction="20000"/>
          </a:bodyPr>
          <a:lstStyle/>
          <a:p>
            <a:r>
              <a:rPr lang="pl-PL" dirty="0" smtClean="0"/>
              <a:t>art. 306 par.1 KC</a:t>
            </a:r>
          </a:p>
          <a:p>
            <a:r>
              <a:rPr lang="pl-PL" dirty="0" smtClean="0"/>
              <a:t>Istota zabezpieczenia – łącznie występujące przywileje:</a:t>
            </a:r>
          </a:p>
          <a:p>
            <a:pPr lvl="1"/>
            <a:r>
              <a:rPr lang="pl-PL" dirty="0" smtClean="0"/>
              <a:t>Wierzycielowi nie szkodzi zmiana właściciela, </a:t>
            </a:r>
          </a:p>
          <a:p>
            <a:pPr lvl="1"/>
            <a:r>
              <a:rPr lang="pl-PL" dirty="0" smtClean="0"/>
              <a:t>Może zaspokoić się z obciążonej rzeczy z pierwszeństwem przed wierzycielami osobistymi właściciela rzeczy</a:t>
            </a:r>
          </a:p>
          <a:p>
            <a:pPr marL="457200" lvl="1" indent="0">
              <a:buNone/>
            </a:pPr>
            <a:r>
              <a:rPr lang="pl-PL" dirty="0" smtClean="0"/>
              <a:t>Art. 311 KC – możliwość rozporządzania przez właściciela swoim prawem, bez uszczerbku dla wierzyciela, nieważność zastrzeżenia, że zastawca nie dokona zbycia lub obciążenia rzeczy objętej zastawem. </a:t>
            </a:r>
            <a:r>
              <a:rPr lang="pl-PL" dirty="0" smtClean="0">
                <a:sym typeface="Wingdings" pitchFamily="2" charset="2"/>
              </a:rPr>
              <a:t> odmiennie w zastawie rejestrowym – art. 14 ust. 1 </a:t>
            </a:r>
            <a:r>
              <a:rPr lang="pl-PL" dirty="0" err="1" smtClean="0">
                <a:sym typeface="Wingdings" pitchFamily="2" charset="2"/>
              </a:rPr>
              <a:t>ZastRejU</a:t>
            </a:r>
            <a:r>
              <a:rPr lang="pl-PL" dirty="0" smtClean="0">
                <a:sym typeface="Wingdings" pitchFamily="2" charset="2"/>
              </a:rPr>
              <a:t>.</a:t>
            </a:r>
            <a:endParaRPr lang="pl-PL" dirty="0" smtClean="0"/>
          </a:p>
        </p:txBody>
      </p:sp>
    </p:spTree>
    <p:extLst>
      <p:ext uri="{BB962C8B-B14F-4D97-AF65-F5344CB8AC3E}">
        <p14:creationId xmlns:p14="http://schemas.microsoft.com/office/powerpoint/2010/main" val="224799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FF0000"/>
                </a:solidFill>
              </a:rPr>
              <a:t>ZOBOWIĄZANIA STRON STOSUNKU ZASTAWU</a:t>
            </a:r>
            <a:endParaRPr lang="pl-PL" dirty="0">
              <a:solidFill>
                <a:srgbClr val="FF0000"/>
              </a:solidFill>
            </a:endParaRPr>
          </a:p>
        </p:txBody>
      </p:sp>
      <p:sp>
        <p:nvSpPr>
          <p:cNvPr id="3" name="Symbol zastępczy zawartości 2"/>
          <p:cNvSpPr>
            <a:spLocks noGrp="1"/>
          </p:cNvSpPr>
          <p:nvPr>
            <p:ph idx="1"/>
          </p:nvPr>
        </p:nvSpPr>
        <p:spPr/>
        <p:txBody>
          <a:bodyPr>
            <a:normAutofit fontScale="70000" lnSpcReduction="20000"/>
          </a:bodyPr>
          <a:lstStyle/>
          <a:p>
            <a:r>
              <a:rPr lang="pl-PL" dirty="0" smtClean="0"/>
              <a:t>Prawo skuteczne erga </a:t>
            </a:r>
            <a:r>
              <a:rPr lang="pl-PL" dirty="0" err="1" smtClean="0"/>
              <a:t>omnes</a:t>
            </a:r>
            <a:r>
              <a:rPr lang="pl-PL" dirty="0" smtClean="0"/>
              <a:t>, </a:t>
            </a:r>
          </a:p>
          <a:p>
            <a:r>
              <a:rPr lang="pl-PL" dirty="0" smtClean="0"/>
              <a:t>Zobowiązania wzajemne między zastawcą a zastawnikiem związane z posiadaniem rzeczy:</a:t>
            </a:r>
          </a:p>
          <a:p>
            <a:pPr lvl="1"/>
            <a:r>
              <a:rPr lang="pl-PL" dirty="0" smtClean="0"/>
              <a:t>Treść zobowiązań regulują właściwe przepisy prawa art. 318-321 KC oraz 11 ust 1 </a:t>
            </a:r>
            <a:r>
              <a:rPr lang="pl-PL" dirty="0" err="1" smtClean="0"/>
              <a:t>ZastRejU</a:t>
            </a:r>
            <a:r>
              <a:rPr lang="pl-PL" dirty="0" smtClean="0"/>
              <a:t>., mogą być umownie modyfikowane, bez naruszania istoty tych zobowiązań, </a:t>
            </a:r>
          </a:p>
          <a:p>
            <a:pPr lvl="1"/>
            <a:r>
              <a:rPr lang="pl-PL" dirty="0" smtClean="0"/>
              <a:t>Obowiązek zastawnika czuwania na zachowaniem rzeczy stosownie do przepisów o przechowaniu za wynagrodzeniem – art. 318  </a:t>
            </a:r>
            <a:r>
              <a:rPr lang="pl-PL" dirty="0" err="1" smtClean="0"/>
              <a:t>zd</a:t>
            </a:r>
            <a:r>
              <a:rPr lang="pl-PL" dirty="0" smtClean="0"/>
              <a:t>. 1 KC, </a:t>
            </a:r>
          </a:p>
          <a:p>
            <a:pPr lvl="1"/>
            <a:r>
              <a:rPr lang="pl-PL" dirty="0" smtClean="0"/>
              <a:t>Zwrot rzeczy po wygaśnięciu zastawu – art. 318 </a:t>
            </a:r>
            <a:r>
              <a:rPr lang="pl-PL" dirty="0" err="1" smtClean="0"/>
              <a:t>zd</a:t>
            </a:r>
            <a:r>
              <a:rPr lang="pl-PL" dirty="0" smtClean="0"/>
              <a:t>. 2 KC,</a:t>
            </a:r>
          </a:p>
          <a:p>
            <a:pPr lvl="1"/>
            <a:r>
              <a:rPr lang="pl-PL" dirty="0" smtClean="0"/>
              <a:t>Rozliczanie pożytków i złożenie rachunku po wygaśnięciu zastawu – art. 319 KC,</a:t>
            </a:r>
          </a:p>
          <a:p>
            <a:pPr lvl="1"/>
            <a:r>
              <a:rPr lang="pl-PL" dirty="0" smtClean="0"/>
              <a:t>Rozliczenie nakładów poczynionych przez zastawnika – art. 320 KC,</a:t>
            </a:r>
          </a:p>
          <a:p>
            <a:pPr lvl="1"/>
            <a:r>
              <a:rPr lang="pl-PL" dirty="0" smtClean="0"/>
              <a:t>Utrata lub uszkodzenie rzeczy – art. 321 KC</a:t>
            </a:r>
            <a:endParaRPr lang="pl-PL" dirty="0"/>
          </a:p>
        </p:txBody>
      </p:sp>
    </p:spTree>
    <p:extLst>
      <p:ext uri="{BB962C8B-B14F-4D97-AF65-F5344CB8AC3E}">
        <p14:creationId xmlns:p14="http://schemas.microsoft.com/office/powerpoint/2010/main" val="2062193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FF0000"/>
                </a:solidFill>
              </a:rPr>
              <a:t>TRYB ZASPOKAJANIA</a:t>
            </a:r>
            <a:endParaRPr lang="pl-PL" dirty="0">
              <a:solidFill>
                <a:srgbClr val="FF0000"/>
              </a:solidFill>
            </a:endParaRPr>
          </a:p>
        </p:txBody>
      </p:sp>
      <p:sp>
        <p:nvSpPr>
          <p:cNvPr id="3" name="Symbol zastępczy zawartości 2"/>
          <p:cNvSpPr>
            <a:spLocks noGrp="1"/>
          </p:cNvSpPr>
          <p:nvPr>
            <p:ph idx="1"/>
          </p:nvPr>
        </p:nvSpPr>
        <p:spPr/>
        <p:txBody>
          <a:bodyPr>
            <a:normAutofit fontScale="92500" lnSpcReduction="20000"/>
          </a:bodyPr>
          <a:lstStyle/>
          <a:p>
            <a:r>
              <a:rPr lang="pl-PL" dirty="0" smtClean="0"/>
              <a:t>Zastaw zwykły – według przepisów o sądowym postępowaniu egzekucyjnym – art. 312 KC, </a:t>
            </a:r>
          </a:p>
          <a:p>
            <a:pPr lvl="1"/>
            <a:r>
              <a:rPr lang="pl-PL" dirty="0" smtClean="0"/>
              <a:t>Tytułem wykonawczym – jest wyrok zaopatrzony w klauzulę wykonalności – ze wskazaniem ograniczenia rzeczowego odpowiedzialności zastawcy,</a:t>
            </a:r>
          </a:p>
          <a:p>
            <a:pPr lvl="1">
              <a:buFont typeface="Arial" pitchFamily="34" charset="0"/>
              <a:buChar char="•"/>
            </a:pPr>
            <a:r>
              <a:rPr lang="pl-PL" dirty="0"/>
              <a:t> </a:t>
            </a:r>
            <a:r>
              <a:rPr lang="pl-PL" dirty="0" smtClean="0"/>
              <a:t>Zastaw rejestrowy – przepisy o postępowaniu egzekucyjnym, jednakże w wypadkach wskazanych w ustawie umowa zastawnicza może przewidywać zaspokojenie wierzyciela przez przejęcie przez niego na własność przedmiotu zastawu. – art. 22 ust. 1 </a:t>
            </a:r>
            <a:r>
              <a:rPr lang="pl-PL" dirty="0" err="1" smtClean="0"/>
              <a:t>ZastRejU</a:t>
            </a:r>
            <a:r>
              <a:rPr lang="pl-PL" dirty="0" smtClean="0"/>
              <a:t>., albo w drodze sprzedaży w przetargu publicznym – art. 24 </a:t>
            </a:r>
            <a:r>
              <a:rPr lang="pl-PL" dirty="0" err="1" smtClean="0"/>
              <a:t>ZastRejU</a:t>
            </a:r>
            <a:r>
              <a:rPr lang="pl-PL" dirty="0" smtClean="0"/>
              <a:t>, albo zaspokojenie z dochodu jaki przynosi rzecz – art. 27 </a:t>
            </a:r>
            <a:r>
              <a:rPr lang="pl-PL" dirty="0" err="1" smtClean="0"/>
              <a:t>ZastRejU</a:t>
            </a:r>
            <a:r>
              <a:rPr lang="pl-PL" dirty="0" smtClean="0"/>
              <a:t>.</a:t>
            </a:r>
          </a:p>
        </p:txBody>
      </p:sp>
    </p:spTree>
    <p:extLst>
      <p:ext uri="{BB962C8B-B14F-4D97-AF65-F5344CB8AC3E}">
        <p14:creationId xmlns:p14="http://schemas.microsoft.com/office/powerpoint/2010/main" val="3667384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FF0000"/>
                </a:solidFill>
              </a:rPr>
              <a:t>WYGAŚNIĘCIE PRAWA ZASTAWU</a:t>
            </a:r>
            <a:endParaRPr lang="pl-PL" dirty="0">
              <a:solidFill>
                <a:srgbClr val="FF0000"/>
              </a:solidFill>
            </a:endParaRPr>
          </a:p>
        </p:txBody>
      </p:sp>
      <p:sp>
        <p:nvSpPr>
          <p:cNvPr id="3" name="Symbol zastępczy zawartości 2"/>
          <p:cNvSpPr>
            <a:spLocks noGrp="1"/>
          </p:cNvSpPr>
          <p:nvPr>
            <p:ph idx="1"/>
          </p:nvPr>
        </p:nvSpPr>
        <p:spPr/>
        <p:txBody>
          <a:bodyPr>
            <a:normAutofit fontScale="70000" lnSpcReduction="20000"/>
          </a:bodyPr>
          <a:lstStyle/>
          <a:p>
            <a:r>
              <a:rPr lang="pl-PL" dirty="0" smtClean="0"/>
              <a:t>Zrzeczenie się przez zastawnika,</a:t>
            </a:r>
          </a:p>
          <a:p>
            <a:r>
              <a:rPr lang="pl-PL" dirty="0" smtClean="0"/>
              <a:t>Konfuzja, </a:t>
            </a:r>
          </a:p>
          <a:p>
            <a:pPr lvl="1"/>
            <a:r>
              <a:rPr lang="pl-PL" dirty="0" smtClean="0"/>
              <a:t>Wyjątkowo na mocy przepisu szczególnego nie wygasa pomimo nabycia rzeczy obciążonej przez zastawnika na własność, jeśli wierzytelność zabezpieczona zastawem jest obciążona prawem osoby trzeciej lub na jej rzecz zajęta – art. 325 par. 2 KC, </a:t>
            </a:r>
          </a:p>
          <a:p>
            <a:r>
              <a:rPr lang="pl-PL" dirty="0" smtClean="0"/>
              <a:t>Wygasa w razie wygaśnięcia wierzytelności</a:t>
            </a:r>
          </a:p>
          <a:p>
            <a:r>
              <a:rPr lang="pl-PL" dirty="0" smtClean="0"/>
              <a:t>Zastaw rejestrowy wygasa w razie przeniesienia wierzytelności zabezpieczonej zastawem rejestrowym na podmiot nieuprawiony do zabezpieczenia wierzytelności zabezpieczonej zastawem rejestrowym – art. 17 ust 2 </a:t>
            </a:r>
            <a:r>
              <a:rPr lang="pl-PL" dirty="0" err="1" smtClean="0"/>
              <a:t>ZastRejU</a:t>
            </a:r>
            <a:r>
              <a:rPr lang="pl-PL" dirty="0" smtClean="0"/>
              <a:t>.</a:t>
            </a:r>
          </a:p>
          <a:p>
            <a:r>
              <a:rPr lang="pl-PL" dirty="0" smtClean="0"/>
              <a:t>Wykreślenie zastawu rejestrowego z rejestru na wniosek zastawnika, </a:t>
            </a:r>
          </a:p>
          <a:p>
            <a:pPr marL="0" indent="0">
              <a:buNone/>
            </a:pPr>
            <a:endParaRPr lang="pl-PL" dirty="0"/>
          </a:p>
        </p:txBody>
      </p:sp>
    </p:spTree>
    <p:extLst>
      <p:ext uri="{BB962C8B-B14F-4D97-AF65-F5344CB8AC3E}">
        <p14:creationId xmlns:p14="http://schemas.microsoft.com/office/powerpoint/2010/main" val="2963543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FF0000"/>
                </a:solidFill>
              </a:rPr>
              <a:t>ZASTAW NA PRAWACH</a:t>
            </a:r>
            <a:endParaRPr lang="pl-PL" dirty="0">
              <a:solidFill>
                <a:srgbClr val="FF0000"/>
              </a:solidFill>
            </a:endParaRPr>
          </a:p>
        </p:txBody>
      </p:sp>
      <p:sp>
        <p:nvSpPr>
          <p:cNvPr id="3" name="Symbol zastępczy zawartości 2"/>
          <p:cNvSpPr>
            <a:spLocks noGrp="1"/>
          </p:cNvSpPr>
          <p:nvPr>
            <p:ph idx="1"/>
          </p:nvPr>
        </p:nvSpPr>
        <p:spPr/>
        <p:txBody>
          <a:bodyPr/>
          <a:lstStyle/>
          <a:p>
            <a:r>
              <a:rPr lang="pl-PL" dirty="0" smtClean="0"/>
              <a:t>Dotyczy praw zbywalnych – art. 327 KC, </a:t>
            </a:r>
          </a:p>
          <a:p>
            <a:r>
              <a:rPr lang="pl-PL" dirty="0" smtClean="0"/>
              <a:t>Odpowiednio stosuje się przepisy o zastawie na rzeczach ruchomych – art. 328 KC,</a:t>
            </a:r>
          </a:p>
          <a:p>
            <a:r>
              <a:rPr lang="pl-PL" dirty="0" smtClean="0"/>
              <a:t>Umowa o ustanowieniu zastawu na prawach powinna być zawarta na piśmie z datą pewną – chociażby umowa o przeniesieniu prawa nie wymagała takiej formy – art. 329 KC, </a:t>
            </a:r>
          </a:p>
          <a:p>
            <a:pPr marL="0" indent="0">
              <a:buNone/>
            </a:pPr>
            <a:endParaRPr lang="pl-PL" dirty="0"/>
          </a:p>
        </p:txBody>
      </p:sp>
    </p:spTree>
    <p:extLst>
      <p:ext uri="{BB962C8B-B14F-4D97-AF65-F5344CB8AC3E}">
        <p14:creationId xmlns:p14="http://schemas.microsoft.com/office/powerpoint/2010/main" val="2882740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003232" cy="418058"/>
          </a:xfrm>
        </p:spPr>
        <p:txBody>
          <a:bodyPr>
            <a:noAutofit/>
          </a:bodyPr>
          <a:lstStyle/>
          <a:p>
            <a:r>
              <a:rPr lang="pl-PL" sz="3800" dirty="0" smtClean="0">
                <a:solidFill>
                  <a:srgbClr val="00B050"/>
                </a:solidFill>
              </a:rPr>
              <a:t>HIPOTEKA</a:t>
            </a:r>
            <a:endParaRPr lang="pl-PL" sz="3800" dirty="0">
              <a:solidFill>
                <a:srgbClr val="00B050"/>
              </a:solidFill>
            </a:endParaRPr>
          </a:p>
        </p:txBody>
      </p:sp>
      <p:sp>
        <p:nvSpPr>
          <p:cNvPr id="3" name="Symbol zastępczy zawartości 2"/>
          <p:cNvSpPr>
            <a:spLocks noGrp="1"/>
          </p:cNvSpPr>
          <p:nvPr>
            <p:ph idx="1"/>
          </p:nvPr>
        </p:nvSpPr>
        <p:spPr>
          <a:xfrm>
            <a:off x="457200" y="908720"/>
            <a:ext cx="7715200" cy="5760640"/>
          </a:xfrm>
        </p:spPr>
        <p:txBody>
          <a:bodyPr>
            <a:noAutofit/>
          </a:bodyPr>
          <a:lstStyle/>
          <a:p>
            <a:r>
              <a:rPr lang="pl-PL" sz="2200" dirty="0" smtClean="0"/>
              <a:t>Ograniczone prawo rzeczowe o charakterze zabezpieczającym, prawo akcesoryjne w stosunku do zabezpieczanej wierzytelności</a:t>
            </a:r>
          </a:p>
          <a:p>
            <a:r>
              <a:rPr lang="pl-PL" sz="2200" dirty="0" smtClean="0"/>
              <a:t>Przedmiot- nieruchomość oraz wybrane prawa majątkowe (w przeciwieństwie do zastawu, który obciąża rzeczy ruchome oraz zbywalne prawa majątkowe)</a:t>
            </a:r>
          </a:p>
          <a:p>
            <a:r>
              <a:rPr lang="pl-PL" sz="2200" dirty="0" smtClean="0"/>
              <a:t>Zabezpiecza wyłącznie wierzytelności pieniężne (np. pożyczki, kredyty bankowe itd.)</a:t>
            </a:r>
          </a:p>
          <a:p>
            <a:r>
              <a:rPr lang="pl-PL" sz="2200" dirty="0" smtClean="0"/>
              <a:t>Może zabezpieczać:</a:t>
            </a:r>
          </a:p>
          <a:p>
            <a:pPr>
              <a:buFont typeface="Wingdings" pitchFamily="2" charset="2"/>
              <a:buChar char="ü"/>
            </a:pPr>
            <a:r>
              <a:rPr lang="pl-PL" sz="2200" dirty="0" smtClean="0"/>
              <a:t>oznaczoną wierzytelność wynikającą w określonego stosunku prawnego,  w tym wierzytelność przyszłą, </a:t>
            </a:r>
          </a:p>
          <a:p>
            <a:pPr>
              <a:buFont typeface="Wingdings" pitchFamily="2" charset="2"/>
              <a:buChar char="ü"/>
            </a:pPr>
            <a:r>
              <a:rPr lang="pl-PL" sz="2200" dirty="0" smtClean="0"/>
              <a:t>kilka wierzytelności przysługujące temu samemu wierzycielowi, </a:t>
            </a:r>
          </a:p>
          <a:p>
            <a:pPr>
              <a:buFont typeface="Wingdings" pitchFamily="2" charset="2"/>
              <a:buChar char="ü"/>
            </a:pPr>
            <a:r>
              <a:rPr lang="pl-PL" sz="2200" dirty="0" smtClean="0"/>
              <a:t>kilka wierzytelności przysługujących różnym podmiotom w służących sfinansowaniu tego samego przedsięwzięcia,</a:t>
            </a:r>
          </a:p>
          <a:p>
            <a:r>
              <a:rPr lang="pl-PL" sz="2200" dirty="0" smtClean="0"/>
              <a:t>Regulacja: </a:t>
            </a:r>
            <a:r>
              <a:rPr lang="pl-PL" sz="2200" b="1" dirty="0" smtClean="0"/>
              <a:t>Ustawa o księgach wieczystych i hipotece</a:t>
            </a:r>
            <a:endParaRPr lang="pl-PL" sz="2200" b="1" dirty="0"/>
          </a:p>
        </p:txBody>
      </p:sp>
    </p:spTree>
    <p:extLst>
      <p:ext uri="{BB962C8B-B14F-4D97-AF65-F5344CB8AC3E}">
        <p14:creationId xmlns:p14="http://schemas.microsoft.com/office/powerpoint/2010/main" val="16781266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859216" cy="432048"/>
          </a:xfrm>
        </p:spPr>
        <p:txBody>
          <a:bodyPr>
            <a:normAutofit fontScale="90000"/>
          </a:bodyPr>
          <a:lstStyle/>
          <a:p>
            <a:r>
              <a:rPr lang="pl-PL" dirty="0" smtClean="0">
                <a:solidFill>
                  <a:srgbClr val="00B050"/>
                </a:solidFill>
              </a:rPr>
              <a:t>Treść </a:t>
            </a:r>
            <a:r>
              <a:rPr lang="pl-PL" sz="4200" dirty="0" smtClean="0">
                <a:solidFill>
                  <a:srgbClr val="00B050"/>
                </a:solidFill>
              </a:rPr>
              <a:t>hipoteki</a:t>
            </a:r>
            <a:endParaRPr lang="pl-PL" sz="4200" dirty="0">
              <a:solidFill>
                <a:srgbClr val="00B050"/>
              </a:solidFill>
            </a:endParaRPr>
          </a:p>
        </p:txBody>
      </p:sp>
      <p:sp>
        <p:nvSpPr>
          <p:cNvPr id="3" name="Symbol zastępczy zawartości 2"/>
          <p:cNvSpPr>
            <a:spLocks noGrp="1"/>
          </p:cNvSpPr>
          <p:nvPr>
            <p:ph idx="1"/>
          </p:nvPr>
        </p:nvSpPr>
        <p:spPr>
          <a:xfrm>
            <a:off x="457200" y="620688"/>
            <a:ext cx="8075240" cy="5688632"/>
          </a:xfrm>
        </p:spPr>
        <p:txBody>
          <a:bodyPr>
            <a:noAutofit/>
          </a:bodyPr>
          <a:lstStyle/>
          <a:p>
            <a:r>
              <a:rPr lang="pl-PL" sz="2300" dirty="0" smtClean="0"/>
              <a:t>Istota – możliwość zaspokojenia wierzyciela z obciążonej nieruchomości bez względu na to czyją stała się własnością oraz z pierwszeństwem przed wierzycielami osobistymi właściciela nieruchomości</a:t>
            </a:r>
          </a:p>
          <a:p>
            <a:r>
              <a:rPr lang="pl-PL" sz="2300" dirty="0" smtClean="0"/>
              <a:t>w celu zabezpieczenia oznaczonej wierzytelności z określonego stosunku prawnego można nieruchomość obciążyć prawem, na mocy którego wierzyciel może dochodzić zaspokojenia z nieruchomości bez względu na to czyją stała się własnością, i z pierwszeństwem wobec wierzycieli osobistych właściciela nieruchomości (art. 65 ust. 1 KWU)</a:t>
            </a:r>
          </a:p>
          <a:p>
            <a:r>
              <a:rPr lang="pl-PL" sz="2300" dirty="0" smtClean="0"/>
              <a:t>Hipoteka nie uprawnia wierzyciela do posiadania i korzystania z nieruchomości. Właściciel aż do czasu egzekucji zachowuje wszelkie uprawnienia składające się na treść prawa własności. Niedopuszczalne jest postanowienie, przez które właściciel zobowiązałby się względem wierzyciela hipotecznego, że nie dokona zbycia ani obciążenia nieruchomości przed wygaśnięciem hipoteki (art. 72 KWU)</a:t>
            </a:r>
            <a:endParaRPr lang="pl-PL" sz="2300" dirty="0"/>
          </a:p>
        </p:txBody>
      </p:sp>
    </p:spTree>
    <p:extLst>
      <p:ext uri="{BB962C8B-B14F-4D97-AF65-F5344CB8AC3E}">
        <p14:creationId xmlns:p14="http://schemas.microsoft.com/office/powerpoint/2010/main" val="3263088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32656"/>
            <a:ext cx="7643192" cy="792088"/>
          </a:xfrm>
        </p:spPr>
        <p:txBody>
          <a:bodyPr>
            <a:normAutofit fontScale="90000"/>
          </a:bodyPr>
          <a:lstStyle/>
          <a:p>
            <a:r>
              <a:rPr lang="pl-PL" sz="3600" dirty="0" smtClean="0">
                <a:solidFill>
                  <a:srgbClr val="00B050"/>
                </a:solidFill>
              </a:rPr>
              <a:t>Powstanie hipoteki - konstytutywny wpis do księgi wieczystej</a:t>
            </a:r>
            <a:br>
              <a:rPr lang="pl-PL" sz="3600" dirty="0" smtClean="0">
                <a:solidFill>
                  <a:srgbClr val="00B050"/>
                </a:solidFill>
              </a:rPr>
            </a:br>
            <a:endParaRPr lang="pl-PL" sz="3600" dirty="0">
              <a:solidFill>
                <a:srgbClr val="00B050"/>
              </a:solidFill>
            </a:endParaRPr>
          </a:p>
        </p:txBody>
      </p:sp>
      <p:sp>
        <p:nvSpPr>
          <p:cNvPr id="3" name="Symbol zastępczy zawartości 2"/>
          <p:cNvSpPr>
            <a:spLocks noGrp="1"/>
          </p:cNvSpPr>
          <p:nvPr>
            <p:ph idx="1"/>
          </p:nvPr>
        </p:nvSpPr>
        <p:spPr>
          <a:xfrm>
            <a:off x="457200" y="836712"/>
            <a:ext cx="7859216" cy="5760640"/>
          </a:xfrm>
        </p:spPr>
        <p:txBody>
          <a:bodyPr>
            <a:noAutofit/>
          </a:bodyPr>
          <a:lstStyle/>
          <a:p>
            <a:pPr algn="just">
              <a:buNone/>
            </a:pPr>
            <a:r>
              <a:rPr lang="pl-PL" sz="1700" b="1" dirty="0" smtClean="0"/>
              <a:t>	Hipoteka umowna</a:t>
            </a:r>
            <a:r>
              <a:rPr lang="pl-PL" sz="1700" dirty="0" smtClean="0"/>
              <a:t>:</a:t>
            </a:r>
          </a:p>
          <a:p>
            <a:pPr algn="just"/>
            <a:r>
              <a:rPr lang="pl-PL" sz="1700" dirty="0" smtClean="0"/>
              <a:t>Umowa (zasadnicze źródło hipoteki), zawierana pomiędzy wierzycielem a właścicielem nieruchomości, jednakże wystarczy gdy właściciel nieruchomości złoży oświadczenie w formie aktu notarialnego, a wierzyciel hipoteczny złoży tylko dorozumiane oświadczenie woli (nie uczestnicząc w akcie)</a:t>
            </a:r>
          </a:p>
          <a:p>
            <a:pPr algn="just"/>
            <a:r>
              <a:rPr lang="pl-PL" sz="1700" dirty="0" smtClean="0"/>
              <a:t>W umowie musi znaleźć się: </a:t>
            </a:r>
          </a:p>
          <a:p>
            <a:pPr algn="just"/>
            <a:r>
              <a:rPr lang="pl-PL" sz="1700" dirty="0" smtClean="0"/>
              <a:t>oznaczenie zabezpieczonej wierzytelności ze wskazaniem jej wysokości oraz stosunku, z którego wynika,</a:t>
            </a:r>
          </a:p>
          <a:p>
            <a:pPr algn="just"/>
            <a:r>
              <a:rPr lang="pl-PL" sz="1700" dirty="0" smtClean="0"/>
              <a:t>w przypadku hipoteki zabezpieczającej kilka wierzytelności  tego samego wierzyciela – wskazać stosunki prawne oraz wynikające z nich wierzytelności</a:t>
            </a:r>
          </a:p>
          <a:p>
            <a:pPr algn="just"/>
            <a:r>
              <a:rPr lang="pl-PL" sz="1700" dirty="0" smtClean="0"/>
              <a:t>w przypadku hipoteki zabezpieczającej kilka wierzytelności przysługujących różnym podmiotom – zakres zabezpieczenia poszczególnych wierzytelności oraz przedsięwzięcie, którego sfinansowaniu służą (umowę zawiera tzw. administrator hipoteki)</a:t>
            </a:r>
          </a:p>
          <a:p>
            <a:pPr algn="just"/>
            <a:r>
              <a:rPr lang="pl-PL" sz="1700" dirty="0" smtClean="0"/>
              <a:t>Podstawa wniosku o wpis hipoteki do księgi wieczystej – notarialne oświadczenie właściciela nieruchomości o ustanowieniu hipoteki</a:t>
            </a:r>
          </a:p>
          <a:p>
            <a:pPr algn="just"/>
            <a:r>
              <a:rPr lang="pl-PL" sz="1700" dirty="0" smtClean="0"/>
              <a:t>Odrębny tryb w razie ustanowienia hipoteki na nieruchomości dłużnika banku – podstawą wpisu są dokumenty bankowe stwierdzające udzielenie kredytu, nadto wymagane jest złożenie oświadczenia woli właściciela nieruchomości o ustanowieniu hipoteki na rzecz banku z zachowaniem formy pisemnej (</a:t>
            </a:r>
            <a:r>
              <a:rPr lang="pl-PL" sz="1700" i="1" dirty="0" smtClean="0"/>
              <a:t>ad </a:t>
            </a:r>
            <a:r>
              <a:rPr lang="pl-PL" sz="1700" i="1" dirty="0" err="1" smtClean="0"/>
              <a:t>solemnitatem</a:t>
            </a:r>
            <a:r>
              <a:rPr lang="pl-PL" sz="1700" dirty="0" smtClean="0"/>
              <a:t>) –&gt;&gt; (art. 95 Prawo bankowe)</a:t>
            </a:r>
            <a:endParaRPr lang="pl-PL" sz="1700" dirty="0"/>
          </a:p>
        </p:txBody>
      </p:sp>
    </p:spTree>
    <p:extLst>
      <p:ext uri="{BB962C8B-B14F-4D97-AF65-F5344CB8AC3E}">
        <p14:creationId xmlns:p14="http://schemas.microsoft.com/office/powerpoint/2010/main" val="36468070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B050"/>
                </a:solidFill>
              </a:rPr>
              <a:t>Powstanie hipoteki - konstytutywny wpis do księgi wieczystej</a:t>
            </a:r>
            <a:endParaRPr lang="pl-PL" dirty="0"/>
          </a:p>
        </p:txBody>
      </p:sp>
      <p:sp>
        <p:nvSpPr>
          <p:cNvPr id="3" name="Symbol zastępczy zawartości 2"/>
          <p:cNvSpPr>
            <a:spLocks noGrp="1"/>
          </p:cNvSpPr>
          <p:nvPr>
            <p:ph idx="1"/>
          </p:nvPr>
        </p:nvSpPr>
        <p:spPr/>
        <p:txBody>
          <a:bodyPr>
            <a:noAutofit/>
          </a:bodyPr>
          <a:lstStyle/>
          <a:p>
            <a:pPr algn="just">
              <a:buNone/>
            </a:pPr>
            <a:r>
              <a:rPr lang="pl-PL" sz="2300" b="1" dirty="0" smtClean="0"/>
              <a:t>	Hipoteka przymusowa:</a:t>
            </a:r>
          </a:p>
          <a:p>
            <a:pPr algn="just"/>
            <a:r>
              <a:rPr lang="pl-PL" sz="2300" dirty="0" smtClean="0"/>
              <a:t>Wpisywana jest bez woli właściciela obciążonej nieruchomości, służy zasadniczo zabezpieczeniu egzekucji wierzytelności</a:t>
            </a:r>
          </a:p>
          <a:p>
            <a:pPr algn="just"/>
            <a:r>
              <a:rPr lang="pl-PL" sz="2300" dirty="0" smtClean="0"/>
              <a:t>Wierzyciel, którego wierzytelność jest stwierdzona tytułem wykonawczym, określonym w przepisach o postępowaniu egzekucyjnym (np. akty notarialne, w których dłużnicy poddają się egzekucji na podstawie art. 777 KPC) może na podstawie tego tytułu uzyskać hipotekę na wszystkich nieruchomościach dłużnika (art. 109 ust. 1 KWU)</a:t>
            </a:r>
          </a:p>
          <a:p>
            <a:pPr algn="just"/>
            <a:r>
              <a:rPr lang="pl-PL" sz="2300" dirty="0" smtClean="0"/>
              <a:t>Inne podstawy: postanowienie sądu o udzieleniu zabezpieczenia, postanowienie prokuratora, decyzja administracyjna, zarządzenie zabezpieczenia według przepisów o postępowaniu egzekucyjny w administracji</a:t>
            </a:r>
          </a:p>
          <a:p>
            <a:pPr algn="just"/>
            <a:endParaRPr lang="pl-PL" sz="2300" dirty="0" smtClean="0"/>
          </a:p>
          <a:p>
            <a:endParaRPr lang="pl-PL" sz="2300" dirty="0"/>
          </a:p>
        </p:txBody>
      </p:sp>
    </p:spTree>
    <p:extLst>
      <p:ext uri="{BB962C8B-B14F-4D97-AF65-F5344CB8AC3E}">
        <p14:creationId xmlns:p14="http://schemas.microsoft.com/office/powerpoint/2010/main" val="1571523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ZABEZPIECZENIE WIERZYTELNOŚCI</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353 par 1 KC – prawo wierzyciela do żądania od dłużnika świadczenia, obowiązek dłużnika do jego spełnienia,</a:t>
            </a:r>
          </a:p>
          <a:p>
            <a:r>
              <a:rPr lang="pl-PL" dirty="0" smtClean="0"/>
              <a:t>Odpowiedzialność osobista za dług – całym majątkiem dłużnika,</a:t>
            </a:r>
          </a:p>
          <a:p>
            <a:r>
              <a:rPr lang="pl-PL" dirty="0" smtClean="0"/>
              <a:t>Zabezpieczenia osobiste i rzeczowe długu,</a:t>
            </a:r>
          </a:p>
          <a:p>
            <a:r>
              <a:rPr lang="pl-PL" dirty="0" smtClean="0"/>
              <a:t>Zabezpieczenia osobiste – obok dłużnika „głównego”, odpowiedzialność osobistą całym majątkiem ponosi dłużnik „dodatkowy” – osoba trzecia np. poręczenie, weksel własny in blanco, przystąpienie do długu, przelew wierzytelności na zabezpieczenie,</a:t>
            </a:r>
          </a:p>
          <a:p>
            <a:r>
              <a:rPr lang="pl-PL" dirty="0" smtClean="0">
                <a:solidFill>
                  <a:srgbClr val="0070C0"/>
                </a:solidFill>
              </a:rPr>
              <a:t>Zabezpieczenia rzeczowe – odpowiedzialność określoną rzeczą właściciela tej rzeczy, bez względu na to czy jest dłużnikiem głównym czy osobą trzecią np. zastaw, hipoteka, prawo zatrzymania, przewłaszczenie na zabezpieczenie, zastrzeżenie własności rzeczy sprzedanej .  </a:t>
            </a:r>
            <a:endParaRPr lang="pl-PL" dirty="0"/>
          </a:p>
        </p:txBody>
      </p:sp>
    </p:spTree>
    <p:extLst>
      <p:ext uri="{BB962C8B-B14F-4D97-AF65-F5344CB8AC3E}">
        <p14:creationId xmlns:p14="http://schemas.microsoft.com/office/powerpoint/2010/main" val="1316234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283152" cy="216024"/>
          </a:xfrm>
        </p:spPr>
        <p:txBody>
          <a:bodyPr>
            <a:noAutofit/>
          </a:bodyPr>
          <a:lstStyle/>
          <a:p>
            <a:pPr algn="r"/>
            <a:r>
              <a:rPr lang="pl-PL" sz="3800" dirty="0" smtClean="0">
                <a:solidFill>
                  <a:srgbClr val="00B050"/>
                </a:solidFill>
              </a:rPr>
              <a:t>Przedmiot hipoteki</a:t>
            </a:r>
            <a:endParaRPr lang="pl-PL" sz="3800" dirty="0">
              <a:solidFill>
                <a:srgbClr val="00B050"/>
              </a:solidFill>
            </a:endParaRPr>
          </a:p>
        </p:txBody>
      </p:sp>
      <p:sp>
        <p:nvSpPr>
          <p:cNvPr id="3" name="Symbol zastępczy zawartości 2"/>
          <p:cNvSpPr>
            <a:spLocks noGrp="1"/>
          </p:cNvSpPr>
          <p:nvPr>
            <p:ph idx="1"/>
          </p:nvPr>
        </p:nvSpPr>
        <p:spPr>
          <a:xfrm>
            <a:off x="457200" y="476672"/>
            <a:ext cx="7859216" cy="6048672"/>
          </a:xfrm>
        </p:spPr>
        <p:txBody>
          <a:bodyPr>
            <a:noAutofit/>
          </a:bodyPr>
          <a:lstStyle/>
          <a:p>
            <a:r>
              <a:rPr lang="pl-PL" sz="1800" b="1" dirty="0" smtClean="0"/>
              <a:t>nieruchomości  (prawo własności nieruchomości) </a:t>
            </a:r>
            <a:r>
              <a:rPr lang="pl-PL" sz="1800" dirty="0" smtClean="0"/>
              <a:t>- głównie</a:t>
            </a:r>
          </a:p>
          <a:p>
            <a:r>
              <a:rPr lang="pl-PL" sz="1800" dirty="0" smtClean="0"/>
              <a:t>hipoteka łączna: obciążenie kilku nieruchomości dla zabezpieczenia oznaczonej wierzytelności (hipoteka łączna powstaje z mocy prawa w razie podziału nieruchomości obciążonej jak również w wyniku ustanowienia umownej hipoteki łącznej)</a:t>
            </a:r>
          </a:p>
          <a:p>
            <a:r>
              <a:rPr lang="pl-PL" sz="1800" dirty="0" smtClean="0"/>
              <a:t>wierzyciel może według swojego uznania żądać zaspokojenia w całości lub w części z każdej nieruchomości z osobna, z niektórych  z nich lub ze wszystkich łącznie, może również dokonać jej podziału pomiędzy poszczególne nieruchomości (art. 76 ust. 2 KWU) – solidarna odpowiedzialność dłużników</a:t>
            </a:r>
          </a:p>
          <a:p>
            <a:r>
              <a:rPr lang="pl-PL" sz="1800" b="1" dirty="0" smtClean="0"/>
              <a:t>udział we współwłasności </a:t>
            </a:r>
            <a:r>
              <a:rPr lang="pl-PL" sz="1800" dirty="0" smtClean="0"/>
              <a:t>(również we wspólności takich praw jak użytkowanie wieczyste czy spółdzielcze własnościowe prawo do lokalu)</a:t>
            </a:r>
          </a:p>
          <a:p>
            <a:r>
              <a:rPr lang="pl-PL" sz="1800" dirty="0" smtClean="0"/>
              <a:t>Dopuszczalne jest ustanowienie hipoteki obciążającej idealny udział we współwłasności w częściach ułamkowych, niedozwolone jest obciążenie udziału we współwłasności łącznej</a:t>
            </a:r>
          </a:p>
          <a:p>
            <a:r>
              <a:rPr lang="pl-PL" sz="1800" b="1" dirty="0" smtClean="0"/>
              <a:t>użytkowanie wieczyste:</a:t>
            </a:r>
          </a:p>
          <a:p>
            <a:r>
              <a:rPr lang="pl-PL" sz="1800" dirty="0" smtClean="0"/>
              <a:t>Przedmiotem hipoteki może być także użytkowanie wieczyste wraz z ze znajdującymi się na użytkowanym gruncie budynkami stanowiącymi odrębną własność</a:t>
            </a:r>
          </a:p>
          <a:p>
            <a:r>
              <a:rPr lang="pl-PL" sz="1800" b="1" dirty="0" smtClean="0"/>
              <a:t>spółdzielcze własnościowe prawo do lokalu</a:t>
            </a:r>
          </a:p>
          <a:p>
            <a:r>
              <a:rPr lang="pl-PL" sz="1800" b="1" dirty="0" smtClean="0"/>
              <a:t>wierzytelność zabezpieczona hipoteką</a:t>
            </a:r>
            <a:endParaRPr lang="pl-PL" sz="1800" dirty="0" smtClean="0"/>
          </a:p>
          <a:p>
            <a:endParaRPr lang="pl-PL" sz="1800" dirty="0"/>
          </a:p>
        </p:txBody>
      </p:sp>
    </p:spTree>
    <p:extLst>
      <p:ext uri="{BB962C8B-B14F-4D97-AF65-F5344CB8AC3E}">
        <p14:creationId xmlns:p14="http://schemas.microsoft.com/office/powerpoint/2010/main" val="12619820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32656"/>
            <a:ext cx="8147248" cy="6048672"/>
          </a:xfrm>
        </p:spPr>
        <p:txBody>
          <a:bodyPr>
            <a:normAutofit fontScale="77500" lnSpcReduction="20000"/>
          </a:bodyPr>
          <a:lstStyle/>
          <a:p>
            <a:r>
              <a:rPr lang="pl-PL" dirty="0" smtClean="0"/>
              <a:t>Wierzytelności zabezpieczone hipoteką:</a:t>
            </a:r>
          </a:p>
          <a:p>
            <a:pPr marL="711200" indent="-347663">
              <a:buFont typeface="Wingdings" pitchFamily="2" charset="2"/>
              <a:buChar char="Ø"/>
            </a:pPr>
            <a:r>
              <a:rPr lang="pl-PL" dirty="0" smtClean="0"/>
              <a:t>Istniejące i przyszłe wierzytelności pieniężne np. pieniężne roszczenie odszkodowawcze w tytułu niewykonania lub nienależytego wykonania zobowiązania, roszczenie o zwrot nakładów itp.</a:t>
            </a:r>
          </a:p>
          <a:p>
            <a:pPr marL="711200" indent="-347663">
              <a:buFont typeface="Wingdings" pitchFamily="2" charset="2"/>
              <a:buChar char="Ø"/>
            </a:pPr>
            <a:r>
              <a:rPr lang="pl-PL" dirty="0" smtClean="0"/>
              <a:t>Hipoteka zabezpiecza wierzytelność do oznaczonej sumy pieniężnej</a:t>
            </a:r>
          </a:p>
          <a:p>
            <a:pPr marL="363538" indent="-363538"/>
            <a:r>
              <a:rPr lang="pl-PL" dirty="0" smtClean="0"/>
              <a:t>Zaspokojenie wierzytelności hipotecznej</a:t>
            </a:r>
          </a:p>
          <a:p>
            <a:pPr marL="711200" indent="-347663">
              <a:buFont typeface="Wingdings" pitchFamily="2" charset="2"/>
              <a:buChar char="Ø"/>
            </a:pPr>
            <a:r>
              <a:rPr lang="pl-PL" dirty="0" smtClean="0"/>
              <a:t>według przepisów o sądowym postępowaniu egzekucyjnym, chyba że z nieruchomości dłużnika jest prowadzona egzekucja przez administracyjny organ egzekucyjny (art. 75 KWU)</a:t>
            </a:r>
          </a:p>
          <a:p>
            <a:pPr marL="711200" indent="-347663">
              <a:buFont typeface="Wingdings" pitchFamily="2" charset="2"/>
              <a:buChar char="Ø"/>
            </a:pPr>
            <a:r>
              <a:rPr lang="pl-PL" dirty="0" smtClean="0"/>
              <a:t>konieczne jest uzyskanie tytułu wykonawczego (tj. tytułu egzekucyjnego zaopatrzonego w klauzulę wykonalności np. zasądzający wyrok sądowy)</a:t>
            </a:r>
          </a:p>
          <a:p>
            <a:pPr marL="711200" indent="-347663">
              <a:buFont typeface="Wingdings" pitchFamily="2" charset="2"/>
              <a:buChar char="Ø"/>
            </a:pPr>
            <a:r>
              <a:rPr lang="pl-PL" dirty="0" smtClean="0"/>
              <a:t>w toku egzekucji następuje: zajęcie nieruchomości, licytacja i przysądzenie własności oraz podział sumy uzyskanej z egzekucji</a:t>
            </a:r>
          </a:p>
          <a:p>
            <a:pPr marL="711200" indent="-347663">
              <a:buFont typeface="Wingdings" pitchFamily="2" charset="2"/>
              <a:buChar char="Ø"/>
            </a:pPr>
            <a:endParaRPr lang="pl-PL" dirty="0" smtClean="0"/>
          </a:p>
        </p:txBody>
      </p:sp>
    </p:spTree>
    <p:extLst>
      <p:ext uri="{BB962C8B-B14F-4D97-AF65-F5344CB8AC3E}">
        <p14:creationId xmlns:p14="http://schemas.microsoft.com/office/powerpoint/2010/main" val="660866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solidFill>
                  <a:srgbClr val="00B050"/>
                </a:solidFill>
              </a:rPr>
              <a:t>Wygaśnięcie hipoteki następuje w wyniku:</a:t>
            </a:r>
            <a:endParaRPr lang="pl-PL" sz="3600" dirty="0">
              <a:solidFill>
                <a:srgbClr val="00B050"/>
              </a:solidFill>
            </a:endParaRPr>
          </a:p>
        </p:txBody>
      </p:sp>
      <p:sp>
        <p:nvSpPr>
          <p:cNvPr id="3" name="Symbol zastępczy zawartości 2"/>
          <p:cNvSpPr>
            <a:spLocks noGrp="1"/>
          </p:cNvSpPr>
          <p:nvPr>
            <p:ph idx="1"/>
          </p:nvPr>
        </p:nvSpPr>
        <p:spPr>
          <a:xfrm>
            <a:off x="457200" y="1268760"/>
            <a:ext cx="8075240" cy="4857403"/>
          </a:xfrm>
        </p:spPr>
        <p:txBody>
          <a:bodyPr>
            <a:noAutofit/>
          </a:bodyPr>
          <a:lstStyle/>
          <a:p>
            <a:r>
              <a:rPr lang="pl-PL" sz="2300" dirty="0" smtClean="0"/>
              <a:t>zrzeczenia się prawa</a:t>
            </a:r>
          </a:p>
          <a:p>
            <a:r>
              <a:rPr lang="pl-PL" sz="2300" dirty="0" smtClean="0"/>
              <a:t>konfuzji</a:t>
            </a:r>
          </a:p>
          <a:p>
            <a:r>
              <a:rPr lang="pl-PL" sz="2300" dirty="0" smtClean="0"/>
              <a:t>wygaśnięcia wierzytelności zabezpieczonej hipoteką (chyba, że z danego stosunku prawnego mogą powstać w przyszłości kolejne wierzytelności podlegające zabezpieczeniu) -  art. 94 KWU </a:t>
            </a:r>
          </a:p>
          <a:p>
            <a:r>
              <a:rPr lang="pl-PL" sz="2300" dirty="0" smtClean="0"/>
              <a:t>upływu 10 lat od wykreślenia hipoteki bez ważnej podstawy prawnej (art. 95 KWU)</a:t>
            </a:r>
          </a:p>
          <a:p>
            <a:r>
              <a:rPr lang="pl-PL" sz="2300" dirty="0" smtClean="0"/>
              <a:t>złożenia przez właściciela zabezpieczonej kwoty do depozytu sądowego wraz ze zrzeczeniem się uprawnienia do jej odebrania w przypadku gdy zabezpieczona wierzytelność jest już wymagalna a wierzyciel dopuszcza się zwłoki albo zaspokojenie go napotyka trudne do przezwyciężenia trudności (art. 99 ust. 1 KWU)</a:t>
            </a:r>
          </a:p>
          <a:p>
            <a:pPr>
              <a:buNone/>
            </a:pPr>
            <a:endParaRPr lang="pl-PL" sz="2300" dirty="0" smtClean="0"/>
          </a:p>
          <a:p>
            <a:endParaRPr lang="pl-PL" sz="2300" dirty="0" smtClean="0"/>
          </a:p>
          <a:p>
            <a:endParaRPr lang="pl-PL" sz="2300" dirty="0" smtClean="0"/>
          </a:p>
          <a:p>
            <a:endParaRPr lang="pl-PL" sz="2300" dirty="0"/>
          </a:p>
        </p:txBody>
      </p:sp>
    </p:spTree>
    <p:extLst>
      <p:ext uri="{BB962C8B-B14F-4D97-AF65-F5344CB8AC3E}">
        <p14:creationId xmlns:p14="http://schemas.microsoft.com/office/powerpoint/2010/main" val="24056812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499176" cy="216024"/>
          </a:xfrm>
        </p:spPr>
        <p:txBody>
          <a:bodyPr>
            <a:noAutofit/>
          </a:bodyPr>
          <a:lstStyle/>
          <a:p>
            <a:r>
              <a:rPr lang="pl-PL" sz="2800" dirty="0" smtClean="0"/>
              <a:t>kazus</a:t>
            </a:r>
            <a:endParaRPr lang="pl-PL" sz="2800" dirty="0"/>
          </a:p>
        </p:txBody>
      </p:sp>
      <p:sp>
        <p:nvSpPr>
          <p:cNvPr id="3" name="Symbol zastępczy zawartości 2"/>
          <p:cNvSpPr>
            <a:spLocks noGrp="1"/>
          </p:cNvSpPr>
          <p:nvPr>
            <p:ph idx="1"/>
          </p:nvPr>
        </p:nvSpPr>
        <p:spPr>
          <a:xfrm>
            <a:off x="395536" y="404664"/>
            <a:ext cx="7920880" cy="6453336"/>
          </a:xfrm>
        </p:spPr>
        <p:txBody>
          <a:bodyPr>
            <a:noAutofit/>
          </a:bodyPr>
          <a:lstStyle/>
          <a:p>
            <a:r>
              <a:rPr lang="pl-PL" sz="1800" dirty="0" smtClean="0"/>
              <a:t>Janina zwarła ze spółką pod firmą Kaktus sp. z o.o. umowę o dzieło, na podstawie, której Janina miała wykonać projekt wnętrza siedziby spółki. Z tytułu wykonania prac Janina miała otrzymać od spółki 60 000 zł. Strony ustaliły, że wierzytelność spółki z tytułu umowy o dzieło wobec Janiny zostanie zabezpieczona hipoteką do kwoty 150000 zł na nieruchomości Janiny, a wierzytelność Janiny wobec spółki w tytułu powyższej umowy zostanie zabezpieczona hipoteką do kwoty 40 000 euro na nieruchomości należącej do spółki Kaktus sp. z o.o. Janina zgłosiła zastrzeżenia podnosząc, że suma hipoteki tj. 150 000 zł jest za wysoka w stosunku do zabezpieczonej wierzytelności. </a:t>
            </a:r>
          </a:p>
          <a:p>
            <a:r>
              <a:rPr lang="pl-PL" sz="1800" u="sng" dirty="0" smtClean="0"/>
              <a:t>Pytania</a:t>
            </a:r>
            <a:r>
              <a:rPr lang="pl-PL" sz="1800" dirty="0" smtClean="0"/>
              <a:t>:</a:t>
            </a:r>
          </a:p>
          <a:p>
            <a:r>
              <a:rPr lang="pl-PL" sz="1800" dirty="0" smtClean="0"/>
              <a:t>1) Czy możliwe jest ustanowienie hipoteki dla zabezpieczenia wierzytelności Janiny?</a:t>
            </a:r>
          </a:p>
          <a:p>
            <a:r>
              <a:rPr lang="pl-PL" sz="1800" dirty="0" smtClean="0"/>
              <a:t>2) Czy możliwe jest ustanowienie hipoteki dla zabezpieczenia wierzytelności spółki pod firmą Kaktus sp. z o.o.?</a:t>
            </a:r>
          </a:p>
          <a:p>
            <a:r>
              <a:rPr lang="pl-PL" sz="1800" dirty="0" smtClean="0"/>
              <a:t>3) Czy możliwe jest ustanowienie hipotek dla zabezpieczenia wierzytelności stron wynikających z  jednej i tej samej umowy wzajemnej?</a:t>
            </a:r>
          </a:p>
          <a:p>
            <a:r>
              <a:rPr lang="pl-PL" sz="1800" dirty="0" smtClean="0"/>
              <a:t>4) Czy możliwe jest ustanowienie hipoteki o sumie wyrażonej w innej walucie niż waluta wierzytelności?</a:t>
            </a:r>
          </a:p>
          <a:p>
            <a:r>
              <a:rPr lang="pl-PL" sz="1800" dirty="0" smtClean="0"/>
              <a:t>5) Jakie czynności strony powinny podjąć w celu skutecznego ustanowienia hipoteki?</a:t>
            </a:r>
          </a:p>
          <a:p>
            <a:r>
              <a:rPr lang="pl-PL" sz="1800" dirty="0" smtClean="0"/>
              <a:t>6) Czy możliwe jest ustanowienie hipoteki o sumie przewyższającej wartość zabezpieczonej wierzytelności?</a:t>
            </a:r>
            <a:endParaRPr lang="pl-PL" sz="1800" dirty="0"/>
          </a:p>
        </p:txBody>
      </p:sp>
    </p:spTree>
    <p:extLst>
      <p:ext uri="{BB962C8B-B14F-4D97-AF65-F5344CB8AC3E}">
        <p14:creationId xmlns:p14="http://schemas.microsoft.com/office/powerpoint/2010/main" val="21679599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7715200" cy="692696"/>
          </a:xfrm>
        </p:spPr>
        <p:txBody>
          <a:bodyPr>
            <a:normAutofit fontScale="90000"/>
          </a:bodyPr>
          <a:lstStyle/>
          <a:p>
            <a:r>
              <a:rPr lang="pl-PL" dirty="0" smtClean="0"/>
              <a:t>kazus</a:t>
            </a:r>
            <a:endParaRPr lang="pl-PL" dirty="0"/>
          </a:p>
        </p:txBody>
      </p:sp>
      <p:sp>
        <p:nvSpPr>
          <p:cNvPr id="3" name="Symbol zastępczy zawartości 2"/>
          <p:cNvSpPr>
            <a:spLocks noGrp="1"/>
          </p:cNvSpPr>
          <p:nvPr>
            <p:ph idx="1"/>
          </p:nvPr>
        </p:nvSpPr>
        <p:spPr>
          <a:xfrm>
            <a:off x="457200" y="692696"/>
            <a:ext cx="8147248" cy="5760640"/>
          </a:xfrm>
        </p:spPr>
        <p:txBody>
          <a:bodyPr>
            <a:noAutofit/>
          </a:bodyPr>
          <a:lstStyle/>
          <a:p>
            <a:pPr fontAlgn="base"/>
            <a:r>
              <a:rPr lang="pl-PL" sz="2000" dirty="0" smtClean="0"/>
              <a:t>Spółka Dom sp. z o.o. zawarła ze spółką Osiedle sp. z o.o. przedwstępną umowę sprzedaży 5 lokali mieszkalnych położonych w budynku przy ul. Pięknej 10 we Wrocławiu. Strony ustaliły, że w dniu zawarcia umowy spółka pod firmą: Dom sp. z o.o. wpłaci spółce pod firmą: Osiedle sp. z o.o. kwotę 1 mln zł jako zaliczkę na poczet ceny ww. lokali mieszkalnych. Jako zabezpieczenie zwrotu zaliczki, strony ustaliły hipotekę w kwocie 1 mln zł na nieruchomości należącej do spółki pod firmą: Osiedle sp. z o.o. Do zawarcia umowy przyrzeczonej, z przyczyn niezależnych od spółki Osiedle, nie doszło. W związku z tym, Osiedle sp. z o.o. zwróciła zaliczkę i wezwała spółkę Dom do podjęcia czynności mających na celu wykreślenie hipoteki. Spółka Dom wysłała więc do Osiedla listem poleconym oświadczenie,  w którym potwierdziła, że zaliczka uiszczona na podstawie umowy została w całości zwrócona.</a:t>
            </a:r>
          </a:p>
          <a:p>
            <a:pPr lvl="0" fontAlgn="base"/>
            <a:r>
              <a:rPr lang="pl-PL" sz="2000" u="sng" dirty="0" smtClean="0"/>
              <a:t>Pytania:</a:t>
            </a:r>
          </a:p>
          <a:p>
            <a:pPr lvl="0" fontAlgn="base"/>
            <a:r>
              <a:rPr lang="pl-PL" sz="2000" dirty="0" smtClean="0"/>
              <a:t>1) Czy złożone oświadczenie jest wystarczające do wykreślenia hipoteki z księgi wieczystej?</a:t>
            </a:r>
          </a:p>
          <a:p>
            <a:pPr lvl="0" fontAlgn="base"/>
            <a:r>
              <a:rPr lang="pl-PL" sz="2000" dirty="0" smtClean="0"/>
              <a:t>2) Jakie instrumenty prawne przysługiwały by  spółce Osiedle gdyby spółka Dom odmówiła podjęcia niezbędnych kroków do wykreślenia hipoteki?</a:t>
            </a:r>
          </a:p>
          <a:p>
            <a:pPr fontAlgn="base">
              <a:buNone/>
            </a:pPr>
            <a:r>
              <a:rPr lang="pl-PL" sz="2000" dirty="0" smtClean="0"/>
              <a:t> </a:t>
            </a:r>
          </a:p>
          <a:p>
            <a:endParaRPr lang="pl-PL" sz="2000" dirty="0"/>
          </a:p>
        </p:txBody>
      </p:sp>
    </p:spTree>
    <p:extLst>
      <p:ext uri="{BB962C8B-B14F-4D97-AF65-F5344CB8AC3E}">
        <p14:creationId xmlns:p14="http://schemas.microsoft.com/office/powerpoint/2010/main" val="1195600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Istota zastawu i hipoteki</a:t>
            </a:r>
            <a:endParaRPr lang="pl-PL" dirty="0"/>
          </a:p>
        </p:txBody>
      </p:sp>
      <p:sp>
        <p:nvSpPr>
          <p:cNvPr id="3" name="Symbol zastępczy zawartości 2"/>
          <p:cNvSpPr>
            <a:spLocks noGrp="1"/>
          </p:cNvSpPr>
          <p:nvPr>
            <p:ph idx="1"/>
          </p:nvPr>
        </p:nvSpPr>
        <p:spPr/>
        <p:txBody>
          <a:bodyPr/>
          <a:lstStyle/>
          <a:p>
            <a:r>
              <a:rPr lang="pl-PL" dirty="0" smtClean="0"/>
              <a:t>Wierzyciel może zaspokoić się z oznaczonej (obciążonej) rzeczy, bez względu na to czyją stała się własnością z pierwszeństwem przed wierzycielami osobistymi właściciela rzeczy.  </a:t>
            </a:r>
            <a:endParaRPr lang="pl-PL" dirty="0"/>
          </a:p>
        </p:txBody>
      </p:sp>
    </p:spTree>
    <p:extLst>
      <p:ext uri="{BB962C8B-B14F-4D97-AF65-F5344CB8AC3E}">
        <p14:creationId xmlns:p14="http://schemas.microsoft.com/office/powerpoint/2010/main" val="3235243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FF0000"/>
                </a:solidFill>
              </a:rPr>
              <a:t>ZASTAW</a:t>
            </a:r>
            <a:endParaRPr lang="pl-PL" dirty="0">
              <a:solidFill>
                <a:srgbClr val="FF0000"/>
              </a:solidFill>
            </a:endParaRPr>
          </a:p>
        </p:txBody>
      </p:sp>
      <p:sp>
        <p:nvSpPr>
          <p:cNvPr id="3" name="Symbol zastępczy zawartości 2"/>
          <p:cNvSpPr>
            <a:spLocks noGrp="1"/>
          </p:cNvSpPr>
          <p:nvPr>
            <p:ph idx="1"/>
          </p:nvPr>
        </p:nvSpPr>
        <p:spPr/>
        <p:txBody>
          <a:bodyPr>
            <a:normAutofit fontScale="92500" lnSpcReduction="20000"/>
          </a:bodyPr>
          <a:lstStyle/>
          <a:p>
            <a:r>
              <a:rPr lang="pl-PL" dirty="0" smtClean="0"/>
              <a:t>„w celu zabezpieczenia </a:t>
            </a:r>
            <a:r>
              <a:rPr lang="pl-PL" b="1" dirty="0" smtClean="0"/>
              <a:t>oznaczonej wierzytelności</a:t>
            </a:r>
            <a:r>
              <a:rPr lang="pl-PL" dirty="0"/>
              <a:t> </a:t>
            </a:r>
            <a:r>
              <a:rPr lang="pl-PL" dirty="0" smtClean="0"/>
              <a:t>można </a:t>
            </a:r>
            <a:r>
              <a:rPr lang="pl-PL" b="1" dirty="0" smtClean="0"/>
              <a:t>rzecz ruchomą </a:t>
            </a:r>
            <a:r>
              <a:rPr lang="pl-PL" dirty="0" smtClean="0"/>
              <a:t>obciążyć prawem, na mocy którego wierzyciel będzie mógł dochodzić zaspokojenia  z rzeczy bez względu na to czyją stała się własnością i z pierwszeństwem przed wierzycielami osobistymi właściciela rzeczy (…)” – art. 306 par. 1 KC</a:t>
            </a:r>
          </a:p>
          <a:p>
            <a:r>
              <a:rPr lang="pl-PL" dirty="0" smtClean="0"/>
              <a:t>Zabezpiecza wierzytelności pieniężne i niepieniężne np. zastępcze roszczenie odszkodowawcze z tytułu niewykonania lub nienależytego wykonania zobowiązania.</a:t>
            </a:r>
            <a:endParaRPr lang="pl-PL" dirty="0"/>
          </a:p>
        </p:txBody>
      </p:sp>
    </p:spTree>
    <p:extLst>
      <p:ext uri="{BB962C8B-B14F-4D97-AF65-F5344CB8AC3E}">
        <p14:creationId xmlns:p14="http://schemas.microsoft.com/office/powerpoint/2010/main" val="839596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FF0000"/>
                </a:solidFill>
              </a:rPr>
              <a:t>POWSTANIE ZASTAWU</a:t>
            </a:r>
            <a:endParaRPr lang="pl-PL" dirty="0">
              <a:solidFill>
                <a:srgbClr val="FF0000"/>
              </a:solidFill>
            </a:endParaRPr>
          </a:p>
        </p:txBody>
      </p:sp>
      <p:sp>
        <p:nvSpPr>
          <p:cNvPr id="3" name="Symbol zastępczy zawartości 2"/>
          <p:cNvSpPr>
            <a:spLocks noGrp="1"/>
          </p:cNvSpPr>
          <p:nvPr>
            <p:ph idx="1"/>
          </p:nvPr>
        </p:nvSpPr>
        <p:spPr/>
        <p:txBody>
          <a:bodyPr>
            <a:normAutofit fontScale="92500" lnSpcReduction="20000"/>
          </a:bodyPr>
          <a:lstStyle/>
          <a:p>
            <a:r>
              <a:rPr lang="pl-PL" dirty="0" smtClean="0"/>
              <a:t>Art. 307 par. 1 KC – umowa między właścicielem a wierzycielem oraz (z zastrzeżeniem wyjątków) wydanie rzeczy wierzycielowi lub osobie trzeciej </a:t>
            </a:r>
          </a:p>
          <a:p>
            <a:r>
              <a:rPr lang="pl-PL" dirty="0" smtClean="0"/>
              <a:t>Właściciel rzeczy – </a:t>
            </a:r>
            <a:r>
              <a:rPr lang="pl-PL" b="1" dirty="0" smtClean="0"/>
              <a:t>zastawca,</a:t>
            </a:r>
          </a:p>
          <a:p>
            <a:r>
              <a:rPr lang="pl-PL" dirty="0" smtClean="0"/>
              <a:t>Wierzyciel – </a:t>
            </a:r>
            <a:r>
              <a:rPr lang="pl-PL" b="1" dirty="0" smtClean="0"/>
              <a:t>zastawnik,</a:t>
            </a:r>
          </a:p>
          <a:p>
            <a:r>
              <a:rPr lang="pl-PL" dirty="0" smtClean="0"/>
              <a:t>Forma pisemna z datą pewną (rygor ad </a:t>
            </a:r>
            <a:r>
              <a:rPr lang="pl-PL" dirty="0" err="1" smtClean="0"/>
              <a:t>eventum</a:t>
            </a:r>
            <a:r>
              <a:rPr lang="pl-PL" dirty="0" smtClean="0"/>
              <a:t>) – dla skuteczności zastawu wobec wierzycieli zastawcy – art. 307 par.3 KC</a:t>
            </a:r>
          </a:p>
          <a:p>
            <a:r>
              <a:rPr lang="pl-PL" dirty="0" smtClean="0"/>
              <a:t>Umowa musi określać przedmiot zastawu oraz zabezpieczoną wierzytelność</a:t>
            </a:r>
            <a:r>
              <a:rPr lang="pl-PL" b="1" dirty="0" smtClean="0"/>
              <a:t> </a:t>
            </a:r>
            <a:endParaRPr lang="pl-PL" dirty="0"/>
          </a:p>
        </p:txBody>
      </p:sp>
    </p:spTree>
    <p:extLst>
      <p:ext uri="{BB962C8B-B14F-4D97-AF65-F5344CB8AC3E}">
        <p14:creationId xmlns:p14="http://schemas.microsoft.com/office/powerpoint/2010/main" val="2588108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FF0000"/>
                </a:solidFill>
              </a:rPr>
              <a:t>ZASTAW REJESTROWY</a:t>
            </a:r>
            <a:endParaRPr lang="pl-PL" dirty="0">
              <a:solidFill>
                <a:srgbClr val="FF0000"/>
              </a:solidFill>
            </a:endParaRPr>
          </a:p>
        </p:txBody>
      </p:sp>
      <p:sp>
        <p:nvSpPr>
          <p:cNvPr id="3" name="Symbol zastępczy zawartości 2"/>
          <p:cNvSpPr>
            <a:spLocks noGrp="1"/>
          </p:cNvSpPr>
          <p:nvPr>
            <p:ph idx="1"/>
          </p:nvPr>
        </p:nvSpPr>
        <p:spPr/>
        <p:txBody>
          <a:bodyPr>
            <a:normAutofit fontScale="92500" lnSpcReduction="10000"/>
          </a:bodyPr>
          <a:lstStyle/>
          <a:p>
            <a:r>
              <a:rPr lang="pl-PL" dirty="0" smtClean="0"/>
              <a:t>Art. 308 KC oraz ustawa z dnia 6 grudnia 1996r. </a:t>
            </a:r>
            <a:r>
              <a:rPr lang="pl-PL" dirty="0"/>
              <a:t>o</a:t>
            </a:r>
            <a:r>
              <a:rPr lang="pl-PL" dirty="0" smtClean="0"/>
              <a:t> zastawie rejestrowym i rejestrze zastawów,</a:t>
            </a:r>
          </a:p>
          <a:p>
            <a:r>
              <a:rPr lang="pl-PL" dirty="0" smtClean="0"/>
              <a:t>Może być ustanowiony dla zabezpieczenia wierzytelności m.in.:</a:t>
            </a:r>
          </a:p>
          <a:p>
            <a:pPr lvl="1"/>
            <a:r>
              <a:rPr lang="pl-PL" dirty="0" smtClean="0"/>
              <a:t>Skarbu Państwa i innej osoby prawnej, jednostki samorządu terytorialnego, związku tych jednostek, innej gminnej, powiatowej lub wojewódzkiej osoby prawnej, banku krajowego, banku zagranicznego, osoby prawnej, której celem określonym w ustawie jest udzielania pożyczek i kredytów – art. 1 ust.1 </a:t>
            </a:r>
            <a:r>
              <a:rPr lang="pl-PL" dirty="0" err="1" smtClean="0"/>
              <a:t>ZastRejU</a:t>
            </a:r>
            <a:endParaRPr lang="pl-PL" dirty="0"/>
          </a:p>
        </p:txBody>
      </p:sp>
    </p:spTree>
    <p:extLst>
      <p:ext uri="{BB962C8B-B14F-4D97-AF65-F5344CB8AC3E}">
        <p14:creationId xmlns:p14="http://schemas.microsoft.com/office/powerpoint/2010/main" val="201863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FF0000"/>
                </a:solidFill>
              </a:rPr>
              <a:t>POWSTANIE ZASTAWU REJESTROWEGO</a:t>
            </a:r>
            <a:endParaRPr lang="pl-PL" dirty="0">
              <a:solidFill>
                <a:srgbClr val="FF0000"/>
              </a:solidFill>
            </a:endParaRPr>
          </a:p>
        </p:txBody>
      </p:sp>
      <p:sp>
        <p:nvSpPr>
          <p:cNvPr id="3" name="Symbol zastępczy zawartości 2"/>
          <p:cNvSpPr>
            <a:spLocks noGrp="1"/>
          </p:cNvSpPr>
          <p:nvPr>
            <p:ph idx="1"/>
          </p:nvPr>
        </p:nvSpPr>
        <p:spPr/>
        <p:txBody>
          <a:bodyPr/>
          <a:lstStyle/>
          <a:p>
            <a:r>
              <a:rPr lang="pl-PL" dirty="0" smtClean="0"/>
              <a:t>Umowa między osobą uprawnioną do rozporządzania przedmiotem zastawu a wierzycielem oraz </a:t>
            </a:r>
            <a:r>
              <a:rPr lang="pl-PL" b="1" dirty="0" smtClean="0"/>
              <a:t>wpis do rejestru zastawów</a:t>
            </a:r>
            <a:r>
              <a:rPr lang="pl-PL" dirty="0" smtClean="0"/>
              <a:t>,</a:t>
            </a:r>
          </a:p>
          <a:p>
            <a:r>
              <a:rPr lang="pl-PL" dirty="0" smtClean="0"/>
              <a:t>Umowa powinna być pod rygorem nieważności sporządzona na piśmie, </a:t>
            </a:r>
          </a:p>
          <a:p>
            <a:r>
              <a:rPr lang="pl-PL" dirty="0" smtClean="0"/>
              <a:t>Rzeczy obciążone zastawem rejestrowym mogą być pozostawione w posiadaniu zastawcy albo osoby trzeciej. </a:t>
            </a:r>
            <a:endParaRPr lang="pl-PL" dirty="0"/>
          </a:p>
        </p:txBody>
      </p:sp>
    </p:spTree>
    <p:extLst>
      <p:ext uri="{BB962C8B-B14F-4D97-AF65-F5344CB8AC3E}">
        <p14:creationId xmlns:p14="http://schemas.microsoft.com/office/powerpoint/2010/main" val="2217545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FF0000"/>
                </a:solidFill>
              </a:rPr>
              <a:t>ZASTAW USTAWOWY</a:t>
            </a:r>
            <a:endParaRPr lang="pl-PL" dirty="0">
              <a:solidFill>
                <a:srgbClr val="FF0000"/>
              </a:solidFill>
            </a:endParaRPr>
          </a:p>
        </p:txBody>
      </p:sp>
      <p:sp>
        <p:nvSpPr>
          <p:cNvPr id="3" name="Symbol zastępczy zawartości 2"/>
          <p:cNvSpPr>
            <a:spLocks noGrp="1"/>
          </p:cNvSpPr>
          <p:nvPr>
            <p:ph idx="1"/>
          </p:nvPr>
        </p:nvSpPr>
        <p:spPr/>
        <p:txBody>
          <a:bodyPr/>
          <a:lstStyle/>
          <a:p>
            <a:r>
              <a:rPr lang="pl-PL" dirty="0" smtClean="0"/>
              <a:t>Ex lege, </a:t>
            </a:r>
          </a:p>
          <a:p>
            <a:r>
              <a:rPr lang="pl-PL" dirty="0" smtClean="0"/>
              <a:t>Zastaw na rzeczach najemcy wniesionych do przedmiotu najmu – art. 670 KC,</a:t>
            </a:r>
          </a:p>
          <a:p>
            <a:r>
              <a:rPr lang="pl-PL" dirty="0" smtClean="0"/>
              <a:t>Zastaw na cudzym zwierzęciu – art. 432 par 1 KC,</a:t>
            </a:r>
          </a:p>
          <a:p>
            <a:r>
              <a:rPr lang="pl-PL" dirty="0" smtClean="0"/>
              <a:t>Odpowiednie stosowanie przepisów o umownym zastawie na rzeczach ruchomych</a:t>
            </a:r>
            <a:endParaRPr lang="pl-PL" dirty="0"/>
          </a:p>
        </p:txBody>
      </p:sp>
    </p:spTree>
    <p:extLst>
      <p:ext uri="{BB962C8B-B14F-4D97-AF65-F5344CB8AC3E}">
        <p14:creationId xmlns:p14="http://schemas.microsoft.com/office/powerpoint/2010/main" val="3508287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FF0000"/>
                </a:solidFill>
              </a:rPr>
              <a:t>PRZEDMIOT ZASTAWU</a:t>
            </a:r>
            <a:endParaRPr lang="pl-PL" dirty="0">
              <a:solidFill>
                <a:srgbClr val="FF0000"/>
              </a:solidFill>
            </a:endParaRPr>
          </a:p>
        </p:txBody>
      </p:sp>
      <p:sp>
        <p:nvSpPr>
          <p:cNvPr id="3" name="Symbol zastępczy zawartości 2"/>
          <p:cNvSpPr>
            <a:spLocks noGrp="1"/>
          </p:cNvSpPr>
          <p:nvPr>
            <p:ph idx="1"/>
          </p:nvPr>
        </p:nvSpPr>
        <p:spPr/>
        <p:txBody>
          <a:bodyPr>
            <a:normAutofit fontScale="92500" lnSpcReduction="20000"/>
          </a:bodyPr>
          <a:lstStyle/>
          <a:p>
            <a:r>
              <a:rPr lang="pl-PL" dirty="0" smtClean="0"/>
              <a:t>Rzeczy ruchome – przeważnie oznaczone co do tożsamości, </a:t>
            </a:r>
          </a:p>
          <a:p>
            <a:r>
              <a:rPr lang="pl-PL" dirty="0" smtClean="0"/>
              <a:t>Prawa – jeśli są zbywalne art. 327 KC, </a:t>
            </a:r>
          </a:p>
          <a:p>
            <a:r>
              <a:rPr lang="pl-PL" dirty="0" smtClean="0"/>
              <a:t>W przypadku zastawu rejestrowego – rzeczy ruchome, z wyjątkiem statków morskich wpisanych do rejestru okrętowego, a także prawa majątkowe jeśli są zbywalne – art. 7 ust. 1 </a:t>
            </a:r>
            <a:r>
              <a:rPr lang="pl-PL" dirty="0" err="1" smtClean="0"/>
              <a:t>Zast.Rej.U</a:t>
            </a:r>
            <a:r>
              <a:rPr lang="pl-PL" dirty="0" smtClean="0"/>
              <a:t>.</a:t>
            </a:r>
          </a:p>
          <a:p>
            <a:r>
              <a:rPr lang="pl-PL" dirty="0" smtClean="0"/>
              <a:t>Obciążenie rzeczy zastawem rozciąga się na jej części składowe (art. 47 KC) a w braku odmiennej umowy również na przynależności ( art. 52 KC) </a:t>
            </a:r>
            <a:endParaRPr lang="pl-PL" dirty="0"/>
          </a:p>
        </p:txBody>
      </p:sp>
    </p:spTree>
    <p:extLst>
      <p:ext uri="{BB962C8B-B14F-4D97-AF65-F5344CB8AC3E}">
        <p14:creationId xmlns:p14="http://schemas.microsoft.com/office/powerpoint/2010/main" val="79548318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1995</Words>
  <Application>Microsoft Office PowerPoint</Application>
  <PresentationFormat>Pokaz na ekranie (4:3)</PresentationFormat>
  <Paragraphs>141</Paragraphs>
  <Slides>24</Slides>
  <Notes>0</Notes>
  <HiddenSlides>0</HiddenSlides>
  <MMClips>0</MMClips>
  <ScaleCrop>false</ScaleCrop>
  <HeadingPairs>
    <vt:vector size="4" baseType="variant">
      <vt:variant>
        <vt:lpstr>Motyw</vt:lpstr>
      </vt:variant>
      <vt:variant>
        <vt:i4>10</vt:i4>
      </vt:variant>
      <vt:variant>
        <vt:lpstr>Tytuły slajdów</vt:lpstr>
      </vt:variant>
      <vt:variant>
        <vt:i4>24</vt:i4>
      </vt:variant>
    </vt:vector>
  </HeadingPairs>
  <TitlesOfParts>
    <vt:vector size="34" baseType="lpstr">
      <vt:lpstr>Motyw pakietu Office</vt:lpstr>
      <vt:lpstr>1_Motyw pakietu Office</vt:lpstr>
      <vt:lpstr>2_Motyw pakietu Office</vt:lpstr>
      <vt:lpstr>3_Motyw pakietu Office</vt:lpstr>
      <vt:lpstr>4_Motyw pakietu Office</vt:lpstr>
      <vt:lpstr>5_Motyw pakietu Office</vt:lpstr>
      <vt:lpstr>6_Motyw pakietu Office</vt:lpstr>
      <vt:lpstr>7_Motyw pakietu Office</vt:lpstr>
      <vt:lpstr>8_Motyw pakietu Office</vt:lpstr>
      <vt:lpstr>9_Motyw pakietu Office</vt:lpstr>
      <vt:lpstr>Zastaw i hipoteka</vt:lpstr>
      <vt:lpstr>ZABEZPIECZENIE WIERZYTELNOŚCI</vt:lpstr>
      <vt:lpstr>Istota zastawu i hipoteki</vt:lpstr>
      <vt:lpstr>ZASTAW</vt:lpstr>
      <vt:lpstr>POWSTANIE ZASTAWU</vt:lpstr>
      <vt:lpstr>ZASTAW REJESTROWY</vt:lpstr>
      <vt:lpstr>POWSTANIE ZASTAWU REJESTROWEGO</vt:lpstr>
      <vt:lpstr>ZASTAW USTAWOWY</vt:lpstr>
      <vt:lpstr>PRZEDMIOT ZASTAWU</vt:lpstr>
      <vt:lpstr>AKCESORYJNY CHARAKTER ZASTAWU </vt:lpstr>
      <vt:lpstr>TREŚĆ PRAWA ZASTAWU</vt:lpstr>
      <vt:lpstr>ZOBOWIĄZANIA STRON STOSUNKU ZASTAWU</vt:lpstr>
      <vt:lpstr>TRYB ZASPOKAJANIA</vt:lpstr>
      <vt:lpstr>WYGAŚNIĘCIE PRAWA ZASTAWU</vt:lpstr>
      <vt:lpstr>ZASTAW NA PRAWACH</vt:lpstr>
      <vt:lpstr>HIPOTEKA</vt:lpstr>
      <vt:lpstr>Treść hipoteki</vt:lpstr>
      <vt:lpstr>Powstanie hipoteki - konstytutywny wpis do księgi wieczystej </vt:lpstr>
      <vt:lpstr>Powstanie hipoteki - konstytutywny wpis do księgi wieczystej</vt:lpstr>
      <vt:lpstr>Przedmiot hipoteki</vt:lpstr>
      <vt:lpstr>Prezentacja programu PowerPoint</vt:lpstr>
      <vt:lpstr>Wygaśnięcie hipoteki następuje w wyniku:</vt:lpstr>
      <vt:lpstr>kazus</vt:lpstr>
      <vt:lpstr>kazus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Zastaw i hipoteka</dc:title>
  <dc:creator>Laptop</dc:creator>
  <cp:lastModifiedBy>Laptop</cp:lastModifiedBy>
  <cp:revision>8</cp:revision>
  <dcterms:created xsi:type="dcterms:W3CDTF">2016-11-21T07:30:48Z</dcterms:created>
  <dcterms:modified xsi:type="dcterms:W3CDTF">2016-11-21T08:52:19Z</dcterms:modified>
</cp:coreProperties>
</file>