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1"/>
  </p:sldMasterIdLst>
  <p:notesMasterIdLst>
    <p:notesMasterId r:id="rId30"/>
  </p:notesMasterIdLst>
  <p:handoutMasterIdLst>
    <p:handoutMasterId r:id="rId31"/>
  </p:handoutMasterIdLst>
  <p:sldIdLst>
    <p:sldId id="257" r:id="rId2"/>
    <p:sldId id="263" r:id="rId3"/>
    <p:sldId id="274" r:id="rId4"/>
    <p:sldId id="273" r:id="rId5"/>
    <p:sldId id="275" r:id="rId6"/>
    <p:sldId id="279" r:id="rId7"/>
    <p:sldId id="280" r:id="rId8"/>
    <p:sldId id="281" r:id="rId9"/>
    <p:sldId id="284" r:id="rId10"/>
    <p:sldId id="285" r:id="rId11"/>
    <p:sldId id="302" r:id="rId12"/>
    <p:sldId id="282" r:id="rId13"/>
    <p:sldId id="283" r:id="rId14"/>
    <p:sldId id="287" r:id="rId15"/>
    <p:sldId id="288" r:id="rId16"/>
    <p:sldId id="303" r:id="rId17"/>
    <p:sldId id="304" r:id="rId18"/>
    <p:sldId id="289" r:id="rId19"/>
    <p:sldId id="276" r:id="rId20"/>
    <p:sldId id="301" r:id="rId21"/>
    <p:sldId id="305" r:id="rId22"/>
    <p:sldId id="286" r:id="rId23"/>
    <p:sldId id="308" r:id="rId24"/>
    <p:sldId id="306" r:id="rId25"/>
    <p:sldId id="307" r:id="rId26"/>
    <p:sldId id="290" r:id="rId27"/>
    <p:sldId id="291" r:id="rId28"/>
    <p:sldId id="300" r:id="rId29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tur Kowalczyk" initials="A.K." lastIdx="1" clrIdx="0">
    <p:extLst>
      <p:ext uri="{19B8F6BF-5375-455C-9EA6-DF929625EA0E}">
        <p15:presenceInfo xmlns:p15="http://schemas.microsoft.com/office/powerpoint/2012/main" userId="Artur Kowalczy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1" autoAdjust="0"/>
    <p:restoredTop sz="82424" autoAdjust="0"/>
  </p:normalViewPr>
  <p:slideViewPr>
    <p:cSldViewPr snapToGrid="0">
      <p:cViewPr varScale="1">
        <p:scale>
          <a:sx n="86" d="100"/>
          <a:sy n="86" d="100"/>
        </p:scale>
        <p:origin x="57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48"/>
    </p:cViewPr>
  </p:sorterViewPr>
  <p:notesViewPr>
    <p:cSldViewPr snapToGrid="0">
      <p:cViewPr varScale="1">
        <p:scale>
          <a:sx n="83" d="100"/>
          <a:sy n="83" d="100"/>
        </p:scale>
        <p:origin x="387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689EFA-40B4-4D16-AEC7-64955BFEB86D}" type="doc">
      <dgm:prSet loTypeId="urn:microsoft.com/office/officeart/2005/8/layout/venn2" loCatId="relationship" qsTypeId="urn:microsoft.com/office/officeart/2005/8/quickstyle/simple4" qsCatId="simple" csTypeId="urn:microsoft.com/office/officeart/2005/8/colors/accent4_3" csCatId="accent4" phldr="1"/>
      <dgm:spPr/>
      <dgm:t>
        <a:bodyPr/>
        <a:lstStyle/>
        <a:p>
          <a:endParaRPr lang="pl-PL"/>
        </a:p>
      </dgm:t>
    </dgm:pt>
    <dgm:pt modelId="{320109C7-C4CA-47E4-A56E-AC89EC343302}">
      <dgm:prSet phldrT="[Tekst]" custT="1"/>
      <dgm:spPr/>
      <dgm:t>
        <a:bodyPr/>
        <a:lstStyle/>
        <a:p>
          <a:endParaRPr lang="pl-PL" sz="1600" dirty="0"/>
        </a:p>
      </dgm:t>
    </dgm:pt>
    <dgm:pt modelId="{C9B94F54-1B81-436B-BE0E-A72D5D8C8B47}" type="parTrans" cxnId="{1634AC8A-948D-4403-B5F7-5BC3C420AFA7}">
      <dgm:prSet/>
      <dgm:spPr/>
      <dgm:t>
        <a:bodyPr/>
        <a:lstStyle/>
        <a:p>
          <a:endParaRPr lang="pl-PL"/>
        </a:p>
      </dgm:t>
    </dgm:pt>
    <dgm:pt modelId="{C67C4F99-C16A-43E6-B071-F4DF59E0DBB9}" type="sibTrans" cxnId="{1634AC8A-948D-4403-B5F7-5BC3C420AFA7}">
      <dgm:prSet/>
      <dgm:spPr/>
      <dgm:t>
        <a:bodyPr/>
        <a:lstStyle/>
        <a:p>
          <a:endParaRPr lang="pl-PL"/>
        </a:p>
      </dgm:t>
    </dgm:pt>
    <dgm:pt modelId="{BF6073AD-0A72-475A-AF98-2382E3DBF9C9}">
      <dgm:prSet phldrT="[Tekst]" custT="1"/>
      <dgm:spPr/>
      <dgm:t>
        <a:bodyPr/>
        <a:lstStyle/>
        <a:p>
          <a:r>
            <a:rPr lang="pl-PL" sz="1600" dirty="0"/>
            <a:t>środki zapobiegawcze</a:t>
          </a:r>
        </a:p>
      </dgm:t>
    </dgm:pt>
    <dgm:pt modelId="{9F545565-9E6B-430A-9681-81BD8E702A34}" type="parTrans" cxnId="{777B76D9-D18D-4B2D-8B26-3A0A23E24D0B}">
      <dgm:prSet/>
      <dgm:spPr/>
      <dgm:t>
        <a:bodyPr/>
        <a:lstStyle/>
        <a:p>
          <a:endParaRPr lang="pl-PL"/>
        </a:p>
      </dgm:t>
    </dgm:pt>
    <dgm:pt modelId="{262114B7-E697-4AFF-B063-58BD00759D8E}" type="sibTrans" cxnId="{777B76D9-D18D-4B2D-8B26-3A0A23E24D0B}">
      <dgm:prSet/>
      <dgm:spPr/>
      <dgm:t>
        <a:bodyPr/>
        <a:lstStyle/>
        <a:p>
          <a:endParaRPr lang="pl-PL"/>
        </a:p>
      </dgm:t>
    </dgm:pt>
    <dgm:pt modelId="{84B96F7F-01E4-49F6-840B-50168AD6A45A}" type="pres">
      <dgm:prSet presAssocID="{FF689EFA-40B4-4D16-AEC7-64955BFEB86D}" presName="Name0" presStyleCnt="0">
        <dgm:presLayoutVars>
          <dgm:chMax val="7"/>
          <dgm:resizeHandles val="exact"/>
        </dgm:presLayoutVars>
      </dgm:prSet>
      <dgm:spPr/>
    </dgm:pt>
    <dgm:pt modelId="{09CB28D6-9B39-476A-AE01-0BEBC3019044}" type="pres">
      <dgm:prSet presAssocID="{FF689EFA-40B4-4D16-AEC7-64955BFEB86D}" presName="comp1" presStyleCnt="0"/>
      <dgm:spPr/>
    </dgm:pt>
    <dgm:pt modelId="{CD0792C1-116B-4B10-A124-DD9282A1A386}" type="pres">
      <dgm:prSet presAssocID="{FF689EFA-40B4-4D16-AEC7-64955BFEB86D}" presName="circle1" presStyleLbl="node1" presStyleIdx="0" presStyleCnt="2" custLinFactNeighborX="-2553" custLinFactNeighborY="-5863"/>
      <dgm:spPr/>
    </dgm:pt>
    <dgm:pt modelId="{4F4EAFAD-5DA4-4549-A3C0-0E011CF3E652}" type="pres">
      <dgm:prSet presAssocID="{FF689EFA-40B4-4D16-AEC7-64955BFEB86D}" presName="c1text" presStyleLbl="node1" presStyleIdx="0" presStyleCnt="2">
        <dgm:presLayoutVars>
          <dgm:bulletEnabled val="1"/>
        </dgm:presLayoutVars>
      </dgm:prSet>
      <dgm:spPr/>
    </dgm:pt>
    <dgm:pt modelId="{39E742E0-26D9-4380-9F42-54A0111D7CF3}" type="pres">
      <dgm:prSet presAssocID="{FF689EFA-40B4-4D16-AEC7-64955BFEB86D}" presName="comp2" presStyleCnt="0"/>
      <dgm:spPr/>
    </dgm:pt>
    <dgm:pt modelId="{C913A2A1-4191-4180-A991-F23BFFAC3B70}" type="pres">
      <dgm:prSet presAssocID="{FF689EFA-40B4-4D16-AEC7-64955BFEB86D}" presName="circle2" presStyleLbl="node1" presStyleIdx="1" presStyleCnt="2" custScaleX="104976" custScaleY="84108" custLinFactNeighborX="-3102" custLinFactNeighborY="6468"/>
      <dgm:spPr/>
    </dgm:pt>
    <dgm:pt modelId="{84FB19BF-A133-4836-A292-E312919A60AD}" type="pres">
      <dgm:prSet presAssocID="{FF689EFA-40B4-4D16-AEC7-64955BFEB86D}" presName="c2text" presStyleLbl="node1" presStyleIdx="1" presStyleCnt="2">
        <dgm:presLayoutVars>
          <dgm:bulletEnabled val="1"/>
        </dgm:presLayoutVars>
      </dgm:prSet>
      <dgm:spPr/>
    </dgm:pt>
  </dgm:ptLst>
  <dgm:cxnLst>
    <dgm:cxn modelId="{A095AD0E-8A39-4086-AF3D-5DDF5858484B}" type="presOf" srcId="{320109C7-C4CA-47E4-A56E-AC89EC343302}" destId="{4F4EAFAD-5DA4-4549-A3C0-0E011CF3E652}" srcOrd="1" destOrd="0" presId="urn:microsoft.com/office/officeart/2005/8/layout/venn2"/>
    <dgm:cxn modelId="{60E48332-151A-43AA-B061-4D00DE06AD27}" type="presOf" srcId="{FF689EFA-40B4-4D16-AEC7-64955BFEB86D}" destId="{84B96F7F-01E4-49F6-840B-50168AD6A45A}" srcOrd="0" destOrd="0" presId="urn:microsoft.com/office/officeart/2005/8/layout/venn2"/>
    <dgm:cxn modelId="{1634AC8A-948D-4403-B5F7-5BC3C420AFA7}" srcId="{FF689EFA-40B4-4D16-AEC7-64955BFEB86D}" destId="{320109C7-C4CA-47E4-A56E-AC89EC343302}" srcOrd="0" destOrd="0" parTransId="{C9B94F54-1B81-436B-BE0E-A72D5D8C8B47}" sibTransId="{C67C4F99-C16A-43E6-B071-F4DF59E0DBB9}"/>
    <dgm:cxn modelId="{1DA28DB7-6B48-4E1A-8F41-304B20D14984}" type="presOf" srcId="{BF6073AD-0A72-475A-AF98-2382E3DBF9C9}" destId="{C913A2A1-4191-4180-A991-F23BFFAC3B70}" srcOrd="0" destOrd="0" presId="urn:microsoft.com/office/officeart/2005/8/layout/venn2"/>
    <dgm:cxn modelId="{5B8962D1-547B-4B50-936F-BF5641A56430}" type="presOf" srcId="{BF6073AD-0A72-475A-AF98-2382E3DBF9C9}" destId="{84FB19BF-A133-4836-A292-E312919A60AD}" srcOrd="1" destOrd="0" presId="urn:microsoft.com/office/officeart/2005/8/layout/venn2"/>
    <dgm:cxn modelId="{777B76D9-D18D-4B2D-8B26-3A0A23E24D0B}" srcId="{FF689EFA-40B4-4D16-AEC7-64955BFEB86D}" destId="{BF6073AD-0A72-475A-AF98-2382E3DBF9C9}" srcOrd="1" destOrd="0" parTransId="{9F545565-9E6B-430A-9681-81BD8E702A34}" sibTransId="{262114B7-E697-4AFF-B063-58BD00759D8E}"/>
    <dgm:cxn modelId="{79FBC6E8-520D-459E-AB85-CE3019C69A3F}" type="presOf" srcId="{320109C7-C4CA-47E4-A56E-AC89EC343302}" destId="{CD0792C1-116B-4B10-A124-DD9282A1A386}" srcOrd="0" destOrd="0" presId="urn:microsoft.com/office/officeart/2005/8/layout/venn2"/>
    <dgm:cxn modelId="{FD79172C-2AF2-4B6B-ACCF-061948CDA984}" type="presParOf" srcId="{84B96F7F-01E4-49F6-840B-50168AD6A45A}" destId="{09CB28D6-9B39-476A-AE01-0BEBC3019044}" srcOrd="0" destOrd="0" presId="urn:microsoft.com/office/officeart/2005/8/layout/venn2"/>
    <dgm:cxn modelId="{CC849CF1-325D-49AF-82C0-B6BC5FB7E865}" type="presParOf" srcId="{09CB28D6-9B39-476A-AE01-0BEBC3019044}" destId="{CD0792C1-116B-4B10-A124-DD9282A1A386}" srcOrd="0" destOrd="0" presId="urn:microsoft.com/office/officeart/2005/8/layout/venn2"/>
    <dgm:cxn modelId="{B746A758-CD43-4EAA-A6DC-89FFEB56A394}" type="presParOf" srcId="{09CB28D6-9B39-476A-AE01-0BEBC3019044}" destId="{4F4EAFAD-5DA4-4549-A3C0-0E011CF3E652}" srcOrd="1" destOrd="0" presId="urn:microsoft.com/office/officeart/2005/8/layout/venn2"/>
    <dgm:cxn modelId="{5D4454D9-7A80-47CE-BFD1-42F0CAE61869}" type="presParOf" srcId="{84B96F7F-01E4-49F6-840B-50168AD6A45A}" destId="{39E742E0-26D9-4380-9F42-54A0111D7CF3}" srcOrd="1" destOrd="0" presId="urn:microsoft.com/office/officeart/2005/8/layout/venn2"/>
    <dgm:cxn modelId="{CF338EC6-7748-4C66-8313-12AEADDBF11F}" type="presParOf" srcId="{39E742E0-26D9-4380-9F42-54A0111D7CF3}" destId="{C913A2A1-4191-4180-A991-F23BFFAC3B70}" srcOrd="0" destOrd="0" presId="urn:microsoft.com/office/officeart/2005/8/layout/venn2"/>
    <dgm:cxn modelId="{5B2E6A50-5217-434F-9C1B-8343A8303DBB}" type="presParOf" srcId="{39E742E0-26D9-4380-9F42-54A0111D7CF3}" destId="{84FB19BF-A133-4836-A292-E312919A60AD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792C1-116B-4B10-A124-DD9282A1A386}">
      <dsp:nvSpPr>
        <dsp:cNvPr id="0" name=""/>
        <dsp:cNvSpPr/>
      </dsp:nvSpPr>
      <dsp:spPr>
        <a:xfrm>
          <a:off x="564365" y="0"/>
          <a:ext cx="2788664" cy="2788664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4">
                <a:shade val="80000"/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4">
                <a:shade val="80000"/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600" kern="1200" dirty="0"/>
        </a:p>
      </dsp:txBody>
      <dsp:txXfrm>
        <a:off x="1226673" y="209149"/>
        <a:ext cx="1464048" cy="474072"/>
      </dsp:txXfrm>
    </dsp:sp>
    <dsp:sp modelId="{C913A2A1-4191-4180-A991-F23BFFAC3B70}">
      <dsp:nvSpPr>
        <dsp:cNvPr id="0" name=""/>
        <dsp:cNvSpPr/>
      </dsp:nvSpPr>
      <dsp:spPr>
        <a:xfrm>
          <a:off x="867228" y="998634"/>
          <a:ext cx="2195570" cy="1759117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4">
                <a:shade val="80000"/>
                <a:hueOff val="84964"/>
                <a:satOff val="-4791"/>
                <a:lumOff val="25204"/>
                <a:alphaOff val="0"/>
                <a:shade val="88000"/>
                <a:lumMod val="88000"/>
              </a:schemeClr>
              <a:schemeClr val="accent4">
                <a:shade val="80000"/>
                <a:hueOff val="84964"/>
                <a:satOff val="-4791"/>
                <a:lumOff val="25204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środki zapobiegawcze</a:t>
          </a:r>
        </a:p>
      </dsp:txBody>
      <dsp:txXfrm>
        <a:off x="1188762" y="1438413"/>
        <a:ext cx="1552503" cy="8795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pPr rtl="0"/>
            <a:fld id="{44833D92-C74E-4147-9435-88F569E0A1E2}" type="datetime1">
              <a:rPr lang="pl-PL" smtClean="0"/>
              <a:t>21.05.2024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pPr rtl="0"/>
            <a:fld id="{DA6FC261-E491-4C42-A663-B95247CC46D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22031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824B74A0-7EE0-4123-9F0F-A7A707D0116E}" type="datetime1">
              <a:rPr lang="pl-PL" smtClean="0"/>
              <a:pPr/>
              <a:t>21.05.2024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pPr rtl="0"/>
            <a:endParaRPr lang="pl-PL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 rtl="0"/>
            <a:r>
              <a:rPr lang="pl-PL" dirty="0"/>
              <a:t>Kliknij, aby edytować style wzorców tekstu</a:t>
            </a:r>
          </a:p>
          <a:p>
            <a:pPr lvl="1" rtl="0"/>
            <a:r>
              <a:rPr lang="pl-PL" dirty="0"/>
              <a:t>Drugi poziom</a:t>
            </a:r>
          </a:p>
          <a:p>
            <a:pPr lvl="2" rtl="0"/>
            <a:r>
              <a:rPr lang="pl-PL" dirty="0"/>
              <a:t>Trzeci poziom</a:t>
            </a:r>
          </a:p>
          <a:p>
            <a:pPr lvl="3" rtl="0"/>
            <a:r>
              <a:rPr lang="pl-PL" dirty="0"/>
              <a:t>Czwarty poziom</a:t>
            </a:r>
          </a:p>
          <a:p>
            <a:pPr lvl="4" rtl="0"/>
            <a:r>
              <a:rPr lang="pl-PL" dirty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pPr rtl="0"/>
            <a:fld id="{333E963C-1534-4F8D-B2A7-66D81AA2595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11850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257B995-136A-4A15-87A5-26420C3C1021}" type="slidenum">
              <a:rPr lang="pl-PL" smtClean="0"/>
              <a:pPr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87926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257B995-136A-4A15-87A5-26420C3C1021}" type="slidenum">
              <a:rPr lang="pl-PL" smtClean="0"/>
              <a:pPr rtl="0"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049785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257B995-136A-4A15-87A5-26420C3C1021}" type="slidenum">
              <a:rPr lang="pl-PL" smtClean="0"/>
              <a:pPr rtl="0"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699652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257B995-136A-4A15-87A5-26420C3C1021}" type="slidenum">
              <a:rPr lang="pl-PL" smtClean="0"/>
              <a:pPr rtl="0"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774589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257B995-136A-4A15-87A5-26420C3C1021}" type="slidenum">
              <a:rPr lang="pl-PL" smtClean="0"/>
              <a:pPr rtl="0"/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214699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257B995-136A-4A15-87A5-26420C3C1021}" type="slidenum">
              <a:rPr lang="pl-PL" smtClean="0"/>
              <a:pPr rtl="0"/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119970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257B995-136A-4A15-87A5-26420C3C1021}" type="slidenum">
              <a:rPr lang="pl-PL" smtClean="0"/>
              <a:pPr rtl="0"/>
              <a:t>16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687022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257B995-136A-4A15-87A5-26420C3C1021}" type="slidenum">
              <a:rPr lang="pl-PL" smtClean="0"/>
              <a:pPr rtl="0"/>
              <a:t>17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813728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257B995-136A-4A15-87A5-26420C3C1021}" type="slidenum">
              <a:rPr lang="pl-PL" smtClean="0"/>
              <a:pPr rtl="0"/>
              <a:t>18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323280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257B995-136A-4A15-87A5-26420C3C1021}" type="slidenum">
              <a:rPr lang="pl-PL" smtClean="0"/>
              <a:pPr rtl="0"/>
              <a:t>19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556406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257B995-136A-4A15-87A5-26420C3C1021}" type="slidenum">
              <a:rPr lang="pl-PL" smtClean="0"/>
              <a:pPr rtl="0"/>
              <a:t>20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37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257B995-136A-4A15-87A5-26420C3C1021}" type="slidenum">
              <a:rPr lang="pl-PL" smtClean="0"/>
              <a:pPr rtl="0"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320579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257B995-136A-4A15-87A5-26420C3C1021}" type="slidenum">
              <a:rPr lang="pl-PL" smtClean="0"/>
              <a:pPr rtl="0"/>
              <a:t>21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38404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257B995-136A-4A15-87A5-26420C3C1021}" type="slidenum">
              <a:rPr lang="pl-PL" smtClean="0"/>
              <a:pPr rtl="0"/>
              <a:t>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025191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257B995-136A-4A15-87A5-26420C3C1021}" type="slidenum">
              <a:rPr lang="pl-PL" smtClean="0"/>
              <a:pPr rtl="0"/>
              <a:t>23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496403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257B995-136A-4A15-87A5-26420C3C1021}" type="slidenum">
              <a:rPr lang="pl-PL" smtClean="0"/>
              <a:pPr rtl="0"/>
              <a:t>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747598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257B995-136A-4A15-87A5-26420C3C1021}" type="slidenum">
              <a:rPr lang="pl-PL" smtClean="0"/>
              <a:pPr rtl="0"/>
              <a:t>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015346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257B995-136A-4A15-87A5-26420C3C1021}" type="slidenum">
              <a:rPr lang="pl-PL" smtClean="0"/>
              <a:pPr rtl="0"/>
              <a:t>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416681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257B995-136A-4A15-87A5-26420C3C1021}" type="slidenum">
              <a:rPr lang="pl-PL" smtClean="0"/>
              <a:pPr rtl="0"/>
              <a:t>27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316331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257B995-136A-4A15-87A5-26420C3C1021}" type="slidenum">
              <a:rPr lang="pl-PL" smtClean="0"/>
              <a:pPr rtl="0"/>
              <a:t>28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54028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257B995-136A-4A15-87A5-26420C3C1021}" type="slidenum">
              <a:rPr lang="pl-PL" smtClean="0"/>
              <a:pPr rtl="0"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74919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257B995-136A-4A15-87A5-26420C3C1021}" type="slidenum">
              <a:rPr lang="pl-PL" smtClean="0"/>
              <a:pPr rtl="0"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2040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257B995-136A-4A15-87A5-26420C3C1021}" type="slidenum">
              <a:rPr lang="pl-PL" smtClean="0"/>
              <a:pPr rtl="0"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09970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257B995-136A-4A15-87A5-26420C3C1021}" type="slidenum">
              <a:rPr lang="pl-PL" smtClean="0"/>
              <a:pPr rtl="0"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02716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257B995-136A-4A15-87A5-26420C3C1021}" type="slidenum">
              <a:rPr lang="pl-PL" smtClean="0"/>
              <a:pPr rtl="0"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97342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257B995-136A-4A15-87A5-26420C3C1021}" type="slidenum">
              <a:rPr lang="pl-PL" smtClean="0"/>
              <a:pPr rtl="0"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52063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257B995-136A-4A15-87A5-26420C3C1021}" type="slidenum">
              <a:rPr lang="pl-PL" smtClean="0"/>
              <a:pPr rtl="0"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83705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99BACCD-2BCA-435A-A80D-FC89FAC69F4C}" type="datetime1">
              <a:rPr lang="pl-PL" smtClean="0"/>
              <a:pPr/>
              <a:t>21.05.2024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pPr rtl="0"/>
            <a:r>
              <a:rPr lang="pl-PL" noProof="0"/>
              <a:t>Dodaj stopkę</a:t>
            </a:r>
            <a:endParaRPr lang="pl-PL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02111984F565}" type="slidenum">
              <a:rPr lang="pl-PL" noProof="0" smtClean="0"/>
              <a:t>‹#›</a:t>
            </a:fld>
            <a:endParaRPr lang="pl-PL" noProof="0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72972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17CCD-C1DD-49A6-8265-467CBCA25BF8}" type="datetime1">
              <a:rPr lang="pl-PL" smtClean="0"/>
              <a:pPr/>
              <a:t>21.05.2024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/>
              <a:t>Dodaj stopkę</a:t>
            </a:r>
            <a:endParaRPr lang="pl-PL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02111984F565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44728304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004B-3E62-4616-9945-D49287B4AE27}" type="datetime1">
              <a:rPr lang="pl-PL" smtClean="0"/>
              <a:pPr/>
              <a:t>21.05.2024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/>
              <a:t>Dodaj stopkę</a:t>
            </a:r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02111984F56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91726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17CCD-C1DD-49A6-8265-467CBCA25BF8}" type="datetime1">
              <a:rPr lang="pl-PL" smtClean="0"/>
              <a:pPr/>
              <a:t>21.05.2024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/>
              <a:t>Dodaj stopkę</a:t>
            </a:r>
            <a:endParaRPr lang="pl-PL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02111984F565}" type="slidenum">
              <a:rPr lang="pl-PL" noProof="0" smtClean="0"/>
              <a:t>‹#›</a:t>
            </a:fld>
            <a:endParaRPr lang="pl-PL" noProof="0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905987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17CCD-C1DD-49A6-8265-467CBCA25BF8}" type="datetime1">
              <a:rPr lang="pl-PL" smtClean="0"/>
              <a:pPr/>
              <a:t>21.05.2024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/>
              <a:t>Dodaj stopkę</a:t>
            </a:r>
            <a:endParaRPr lang="pl-PL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02111984F565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80530396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77546-70A8-4A1A-9118-F119D1201EB6}" type="datetime1">
              <a:rPr lang="pl-PL" smtClean="0"/>
              <a:pPr/>
              <a:t>21.05.2024</a:t>
            </a:fld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/>
              <a:t>Dodaj stopkę</a:t>
            </a:r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02111984F56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82989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17CCD-C1DD-49A6-8265-467CBCA25BF8}" type="datetime1">
              <a:rPr lang="pl-PL" smtClean="0"/>
              <a:pPr/>
              <a:t>21.05.2024</a:t>
            </a:fld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/>
              <a:t>Dodaj stopkę</a:t>
            </a:r>
            <a:endParaRPr lang="pl-PL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02111984F565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98892776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17CCD-C1DD-49A6-8265-467CBCA25BF8}" type="datetime1">
              <a:rPr lang="pl-PL" smtClean="0"/>
              <a:pPr/>
              <a:t>21.05.2024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/>
              <a:t>Dodaj stopkę</a:t>
            </a:r>
            <a:endParaRPr lang="pl-PL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02111984F565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53352301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17CCD-C1DD-49A6-8265-467CBCA25BF8}" type="datetime1">
              <a:rPr lang="pl-PL" smtClean="0"/>
              <a:pPr/>
              <a:t>21.05.2024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/>
              <a:t>Dodaj stopkę</a:t>
            </a:r>
            <a:endParaRPr lang="pl-PL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02111984F565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157245333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l-PL" dirty="0"/>
              <a:t>Kliknij, aby edytować styl wzorca tytułu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7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DFB0260-1445-4D31-AD56-2510081E2324}" type="datetime1">
              <a:rPr lang="pl-PL" smtClean="0"/>
              <a:pPr/>
              <a:t>21.05.2024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dirty="0"/>
              <a:t>Dodaj stopkę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78837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17CCD-C1DD-49A6-8265-467CBCA25BF8}" type="datetime1">
              <a:rPr lang="pl-PL" smtClean="0"/>
              <a:pPr/>
              <a:t>21.05.2024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/>
              <a:t>Dodaj stopkę</a:t>
            </a:r>
            <a:endParaRPr lang="pl-PL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02111984F565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73233220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61A7A-2BD4-48F8-82CD-2C499E9808F5}" type="datetime1">
              <a:rPr lang="pl-PL" smtClean="0"/>
              <a:pPr/>
              <a:t>21.05.2024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/>
              <a:t>Dodaj stopkę</a:t>
            </a:r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02111984F56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96173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17CCD-C1DD-49A6-8265-467CBCA25BF8}" type="datetime1">
              <a:rPr lang="pl-PL" smtClean="0"/>
              <a:pPr/>
              <a:t>21.05.2024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/>
              <a:t>Dodaj stopkę</a:t>
            </a:r>
            <a:endParaRPr lang="pl-PL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02111984F565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77396921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17CCD-C1DD-49A6-8265-467CBCA25BF8}" type="datetime1">
              <a:rPr lang="pl-PL" smtClean="0"/>
              <a:pPr/>
              <a:t>21.05.2024</a:t>
            </a:fld>
            <a:endParaRPr lang="pl-P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/>
              <a:t>Dodaj stopkę</a:t>
            </a:r>
            <a:endParaRPr lang="pl-PL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02111984F565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59501561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0D522-46DA-45B3-B5C5-6D7E135E5CC9}" type="datetime1">
              <a:rPr lang="pl-PL" smtClean="0"/>
              <a:pPr/>
              <a:t>21.05.2024</a:t>
            </a:fld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/>
              <a:t>Dodaj stopkę</a:t>
            </a:r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02111984F56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67618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4ACFC-0472-4BD4-9D40-A3E99847F04F}" type="datetime1">
              <a:rPr lang="pl-PL" smtClean="0"/>
              <a:pPr/>
              <a:t>21.05.2024</a:t>
            </a:fld>
            <a:endParaRPr lang="pl-P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/>
              <a:t>Dodaj stopkę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02111984F56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17294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17CCD-C1DD-49A6-8265-467CBCA25BF8}" type="datetime1">
              <a:rPr lang="pl-PL" smtClean="0"/>
              <a:pPr/>
              <a:t>21.05.2024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/>
              <a:t>Dodaj stopkę</a:t>
            </a:r>
            <a:endParaRPr lang="pl-PL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02111984F565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76545473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571F-2618-42DB-B401-318D96DAB703}" type="datetime1">
              <a:rPr lang="pl-PL" smtClean="0"/>
              <a:pPr/>
              <a:t>21.05.2024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/>
              <a:t>Dodaj stopkę</a:t>
            </a:r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02111984F56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8000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7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E417CCD-C1DD-49A6-8265-467CBCA25BF8}" type="datetime1">
              <a:rPr lang="pl-PL" smtClean="0"/>
              <a:pPr/>
              <a:t>21.05.2024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pl-PL" noProof="0"/>
              <a:t>Dodaj stopkę</a:t>
            </a:r>
            <a:endParaRPr lang="pl-PL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D57F1E4F-1CFF-5643-939E-02111984F565}" type="slidenum">
              <a:rPr lang="pl-PL" noProof="0" smtClean="0"/>
              <a:t>‹#›</a:t>
            </a:fld>
            <a:endParaRPr lang="pl-PL" noProof="0" dirty="0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6F11F249-D60F-480D-AD54-5E2FEBB925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662BE940-0D24-4021-975C-7976E48A2F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wal 15">
            <a:extLst>
              <a:ext uri="{FF2B5EF4-FFF2-40B4-BE49-F238E27FC236}">
                <a16:creationId xmlns:a16="http://schemas.microsoft.com/office/drawing/2014/main" id="{0F76D921-BC3C-497B-8CBF-ED5908C65A3C}"/>
              </a:ext>
            </a:extLst>
          </p:cNvPr>
          <p:cNvSpPr/>
          <p:nvPr userDrawn="1"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F41A4998-E86E-4FB4-BC05-6E8050A202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694C7E85-EB84-4914-B84B-90E3EEA052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Prostokąt 18">
            <a:extLst>
              <a:ext uri="{FF2B5EF4-FFF2-40B4-BE49-F238E27FC236}">
                <a16:creationId xmlns:a16="http://schemas.microsoft.com/office/drawing/2014/main" id="{EDADE1A9-153E-4926-B6E0-DDDA760F2315}"/>
              </a:ext>
            </a:extLst>
          </p:cNvPr>
          <p:cNvSpPr/>
          <p:nvPr userDrawn="1"/>
        </p:nvSpPr>
        <p:spPr bwMode="blackWhite"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349458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1DCCE50-5BF6-42F8-A562-F8C543ADF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447039" y="854078"/>
            <a:ext cx="5648960" cy="3352161"/>
          </a:xfrm>
        </p:spPr>
        <p:txBody>
          <a:bodyPr rtlCol="0">
            <a:normAutofit/>
          </a:bodyPr>
          <a:lstStyle/>
          <a:p>
            <a:pPr rtl="0"/>
            <a:r>
              <a:rPr lang="pl-PL" sz="5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ZATRZYMANIE.</a:t>
            </a:r>
            <a:br>
              <a:rPr lang="pl-PL" sz="5400" dirty="0"/>
            </a:br>
            <a:r>
              <a:rPr lang="pl-PL" sz="5400" dirty="0"/>
              <a:t>TYMCZASOWE</a:t>
            </a:r>
            <a:br>
              <a:rPr lang="pl-PL" sz="5400" dirty="0"/>
            </a:br>
            <a:r>
              <a:rPr lang="pl-PL" sz="5400" dirty="0"/>
              <a:t>ARESZTOWANIE</a:t>
            </a:r>
            <a:endParaRPr lang="pl-PL" sz="6000" dirty="0"/>
          </a:p>
        </p:txBody>
      </p:sp>
      <p:sp>
        <p:nvSpPr>
          <p:cNvPr id="6" name="Podtytuł 5"/>
          <p:cNvSpPr>
            <a:spLocks noGrp="1"/>
          </p:cNvSpPr>
          <p:nvPr>
            <p:ph type="subTitle" idx="1"/>
          </p:nvPr>
        </p:nvSpPr>
        <p:spPr>
          <a:xfrm>
            <a:off x="447038" y="4409097"/>
            <a:ext cx="5634365" cy="1095057"/>
          </a:xfrm>
        </p:spPr>
        <p:txBody>
          <a:bodyPr rtlCol="0"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l-PL" sz="2400" dirty="0">
                <a:solidFill>
                  <a:schemeClr val="tx1"/>
                </a:solidFill>
              </a:rPr>
              <a:t>ARTUR KOWALCZYK</a:t>
            </a:r>
          </a:p>
          <a:p>
            <a:pPr rtl="0">
              <a:lnSpc>
                <a:spcPct val="110000"/>
              </a:lnSpc>
              <a:spcBef>
                <a:spcPts val="0"/>
              </a:spcBef>
            </a:pPr>
            <a:r>
              <a:rPr lang="pl-PL" sz="2000" dirty="0">
                <a:solidFill>
                  <a:schemeClr val="tx1"/>
                </a:solidFill>
              </a:rPr>
              <a:t>KATEDRA POSTĘPOWANIA KARNEGO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78A776B-E301-4D5C-A1B5-A17C1BE18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pic>
        <p:nvPicPr>
          <p:cNvPr id="2050" name="Picture 2" descr="Znalezione obrazy dla zapytania handcuffs clipart">
            <a:extLst>
              <a:ext uri="{FF2B5EF4-FFF2-40B4-BE49-F238E27FC236}">
                <a16:creationId xmlns:a16="http://schemas.microsoft.com/office/drawing/2014/main" id="{8F5599E8-695C-455B-98C6-9DF859949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169" y="2229945"/>
            <a:ext cx="4823662" cy="274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0DDFA573-E787-440F-8A24-6F6D3D549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52622"/>
            <a:ext cx="12188952" cy="780581"/>
          </a:xfrm>
          <a:prstGeom prst="rect">
            <a:avLst/>
          </a:prstGeom>
          <a:gradFill flip="none" rotWithShape="1">
            <a:gsLst>
              <a:gs pos="49000">
                <a:schemeClr val="accent1"/>
              </a:gs>
              <a:gs pos="100000">
                <a:schemeClr val="accent1">
                  <a:lumMod val="62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pic>
        <p:nvPicPr>
          <p:cNvPr id="2052" name="Picture 4" descr="Znalezione obrazy dla zapytania uniwersytet wrocÅawski logo">
            <a:extLst>
              <a:ext uri="{FF2B5EF4-FFF2-40B4-BE49-F238E27FC236}">
                <a16:creationId xmlns:a16="http://schemas.microsoft.com/office/drawing/2014/main" id="{7EBE35B2-9130-4DD4-9DA2-04645D833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673" y="581891"/>
            <a:ext cx="3080288" cy="98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awartość — symbol zastępczy 5"/>
          <p:cNvSpPr>
            <a:spLocks noGrp="1"/>
          </p:cNvSpPr>
          <p:nvPr>
            <p:ph idx="1"/>
          </p:nvPr>
        </p:nvSpPr>
        <p:spPr>
          <a:xfrm>
            <a:off x="685800" y="676771"/>
            <a:ext cx="10997213" cy="5504458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pl-PL" sz="2400" dirty="0">
                <a:sym typeface="Wingdings 3" panose="05040102010807070707" pitchFamily="18" charset="2"/>
              </a:rPr>
              <a:t>Wszystkie prawa zatrzymanego są jednocześnie obowiązkami organu procesowego, który oprócz ich zapewnienia powinien:</a:t>
            </a:r>
          </a:p>
          <a:p>
            <a:pPr lvl="1"/>
            <a:r>
              <a:rPr lang="pl-PL" sz="2400" dirty="0">
                <a:sym typeface="Wingdings 3" panose="05040102010807070707" pitchFamily="18" charset="2"/>
              </a:rPr>
              <a:t>Sporządzić protokół zatrzymania,</a:t>
            </a:r>
          </a:p>
          <a:p>
            <a:pPr lvl="1"/>
            <a:r>
              <a:rPr lang="pl-PL" sz="2400" dirty="0">
                <a:sym typeface="Wingdings 3" panose="05040102010807070707" pitchFamily="18" charset="2"/>
              </a:rPr>
              <a:t>niezwłocznie </a:t>
            </a:r>
            <a:r>
              <a:rPr lang="pl-PL" sz="2400" dirty="0"/>
              <a:t>przystąpić do zbierania niezbędnych danych i dowodów,</a:t>
            </a:r>
          </a:p>
          <a:p>
            <a:pPr lvl="1"/>
            <a:r>
              <a:rPr lang="pl-PL" sz="2400" dirty="0"/>
              <a:t>Podjąć decyzję w przedmiocie przedstawienia zarzutów,</a:t>
            </a:r>
          </a:p>
          <a:p>
            <a:pPr lvl="1"/>
            <a:r>
              <a:rPr lang="pl-PL" sz="2400" dirty="0"/>
              <a:t>podjąć decyzję co do zastosowania w stosunku do osoby zatrzymanej środka zapobiegawczego albo o odstąpieniu od stosowania takiego środka,</a:t>
            </a:r>
          </a:p>
          <a:p>
            <a:pPr lvl="1"/>
            <a:r>
              <a:rPr lang="pl-PL" sz="2400" dirty="0"/>
              <a:t>Zawiadomić o zatrzymaniu prokuratora, który może zarządzić zwolnienie.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234B550F-C4D6-451F-A0F6-BF10D68596CA}"/>
              </a:ext>
            </a:extLst>
          </p:cNvPr>
          <p:cNvSpPr txBox="1">
            <a:spLocks/>
          </p:cNvSpPr>
          <p:nvPr/>
        </p:nvSpPr>
        <p:spPr>
          <a:xfrm>
            <a:off x="685799" y="38462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dirty="0"/>
              <a:t>Obowiązki organu zatrzymującego</a:t>
            </a:r>
          </a:p>
        </p:txBody>
      </p:sp>
    </p:spTree>
    <p:extLst>
      <p:ext uri="{BB962C8B-B14F-4D97-AF65-F5344CB8AC3E}">
        <p14:creationId xmlns:p14="http://schemas.microsoft.com/office/powerpoint/2010/main" val="575323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799" y="138367"/>
            <a:ext cx="10396882" cy="1151965"/>
          </a:xfrm>
        </p:spPr>
        <p:txBody>
          <a:bodyPr rtlCol="0">
            <a:normAutofit/>
          </a:bodyPr>
          <a:lstStyle/>
          <a:p>
            <a:pPr rtl="0"/>
            <a:r>
              <a:rPr lang="pl-PL" sz="4400" dirty="0"/>
              <a:t>PRAWO DO KONTAKU Z ADWOKATEM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idx="1"/>
          </p:nvPr>
        </p:nvSpPr>
        <p:spPr>
          <a:xfrm>
            <a:off x="601091" y="820881"/>
            <a:ext cx="10905110" cy="4980675"/>
          </a:xfrm>
        </p:spPr>
        <p:txBody>
          <a:bodyPr rtlCol="0">
            <a:normAutofit/>
          </a:bodyPr>
          <a:lstStyle/>
          <a:p>
            <a:r>
              <a:rPr lang="pl-PL" sz="2200" dirty="0"/>
              <a:t>Standard prawa UE określony w </a:t>
            </a:r>
            <a:r>
              <a:rPr lang="pl-PL" sz="2200" dirty="0">
                <a:solidFill>
                  <a:srgbClr val="C00000"/>
                </a:solidFill>
              </a:rPr>
              <a:t>dyrektywie parlamentu europejskiego                                       i rady 2013/48/</a:t>
            </a:r>
            <a:r>
              <a:rPr lang="pl-PL" sz="2200" dirty="0" err="1">
                <a:solidFill>
                  <a:srgbClr val="C00000"/>
                </a:solidFill>
              </a:rPr>
              <a:t>ue</a:t>
            </a:r>
            <a:r>
              <a:rPr lang="pl-PL" sz="2200" dirty="0"/>
              <a:t>, której polska do chwili obecnej </a:t>
            </a:r>
            <a:r>
              <a:rPr lang="pl-PL" sz="2200" u="sng" dirty="0"/>
              <a:t>nie implementowała</a:t>
            </a:r>
            <a:r>
              <a:rPr lang="pl-PL" sz="2200" dirty="0"/>
              <a:t>                                                </a:t>
            </a:r>
            <a:r>
              <a:rPr lang="pl-PL" sz="2200" dirty="0">
                <a:solidFill>
                  <a:srgbClr val="C00000"/>
                </a:solidFill>
              </a:rPr>
              <a:t>(termin upłynął 27.11.2016)</a:t>
            </a:r>
            <a:r>
              <a:rPr lang="pl-PL" sz="2200" dirty="0"/>
              <a:t>,</a:t>
            </a:r>
          </a:p>
          <a:p>
            <a:r>
              <a:rPr lang="pl-PL" sz="2200" dirty="0"/>
              <a:t>Dyrektywa przewiduje obowiązek zapewnienia pomocy prawnej przed pierwszym przesłuchaniem przez policję lub </a:t>
            </a:r>
            <a:r>
              <a:rPr lang="pl-PL" sz="2200" dirty="0">
                <a:solidFill>
                  <a:srgbClr val="C00000"/>
                </a:solidFill>
              </a:rPr>
              <a:t>niezwłocznie</a:t>
            </a:r>
            <a:r>
              <a:rPr lang="pl-PL" sz="2200" dirty="0"/>
              <a:t> po pozbawieniu wolności; </a:t>
            </a:r>
          </a:p>
          <a:p>
            <a:r>
              <a:rPr lang="pl-PL" sz="2200" dirty="0"/>
              <a:t>dopuszczalne są odstępstwa od tej zasady w bardzo wąskim zakresie, jednak każdy przypadek podlega kontroli sądu,</a:t>
            </a:r>
          </a:p>
          <a:p>
            <a:r>
              <a:rPr lang="pl-PL" sz="2200" dirty="0"/>
              <a:t>Art. 245 § 1 </a:t>
            </a:r>
            <a:r>
              <a:rPr lang="pl-PL" sz="2200" dirty="0" err="1"/>
              <a:t>kpk</a:t>
            </a:r>
            <a:r>
              <a:rPr lang="pl-PL" sz="2200" dirty="0"/>
              <a:t> </a:t>
            </a:r>
            <a:r>
              <a:rPr lang="pl-PL" sz="2200" u="sng" dirty="0"/>
              <a:t>nie spełnia</a:t>
            </a:r>
            <a:r>
              <a:rPr lang="pl-PL" sz="2200" dirty="0"/>
              <a:t> standardu wynikającego z dyrektywy,</a:t>
            </a:r>
          </a:p>
          <a:p>
            <a:r>
              <a:rPr lang="pl-PL" sz="2200" dirty="0"/>
              <a:t> nawet w braku implementacji obywatel danego państwa członkowskiego UE </a:t>
            </a:r>
            <a:r>
              <a:rPr lang="pl-PL" sz="2200" dirty="0">
                <a:solidFill>
                  <a:srgbClr val="C00000"/>
                </a:solidFill>
              </a:rPr>
              <a:t>może powoływać się na dyrektywę</a:t>
            </a:r>
            <a:r>
              <a:rPr lang="pl-PL" sz="2200" dirty="0"/>
              <a:t> i domagać się stosowania jej przepisów bezpośrednio.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B8C3742E-CA48-40F4-B1D4-28982B247A9F}"/>
              </a:ext>
            </a:extLst>
          </p:cNvPr>
          <p:cNvSpPr txBox="1"/>
          <p:nvPr/>
        </p:nvSpPr>
        <p:spPr>
          <a:xfrm>
            <a:off x="770506" y="5763801"/>
            <a:ext cx="10650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bg1">
                    <a:lumMod val="85000"/>
                  </a:schemeClr>
                </a:solidFill>
              </a:rPr>
              <a:t>art. 6 ust. 3 lit. c EKPC: „oskarżony” – uprawnienia przysługują także zatrzymanemu !</a:t>
            </a:r>
            <a:endParaRPr lang="pl-PL" dirty="0"/>
          </a:p>
        </p:txBody>
      </p:sp>
      <p:pic>
        <p:nvPicPr>
          <p:cNvPr id="29698" name="Picture 2" descr="Znalezione obrazy dla zapytania alarm clock clipart">
            <a:extLst>
              <a:ext uri="{FF2B5EF4-FFF2-40B4-BE49-F238E27FC236}">
                <a16:creationId xmlns:a16="http://schemas.microsoft.com/office/drawing/2014/main" id="{0BD13EC5-3C80-471B-B7CF-BFD11EEF0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3667" y="384957"/>
            <a:ext cx="1724826" cy="181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685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pl-PL" sz="4800" dirty="0"/>
              <a:t>CZAS zatrzymania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E14ABECF-F5D5-4EC8-93DA-D7F676BDCE05}"/>
              </a:ext>
            </a:extLst>
          </p:cNvPr>
          <p:cNvSpPr txBox="1"/>
          <p:nvPr/>
        </p:nvSpPr>
        <p:spPr>
          <a:xfrm>
            <a:off x="437226" y="4049185"/>
            <a:ext cx="2385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/>
              <a:t>48 H</a:t>
            </a:r>
          </a:p>
        </p:txBody>
      </p:sp>
      <p:cxnSp>
        <p:nvCxnSpPr>
          <p:cNvPr id="8" name="Łącznik prosty ze strzałką 7">
            <a:extLst>
              <a:ext uri="{FF2B5EF4-FFF2-40B4-BE49-F238E27FC236}">
                <a16:creationId xmlns:a16="http://schemas.microsoft.com/office/drawing/2014/main" id="{81B5B0F6-D1E1-4EC8-B417-B97C953D0C48}"/>
              </a:ext>
            </a:extLst>
          </p:cNvPr>
          <p:cNvCxnSpPr/>
          <p:nvPr/>
        </p:nvCxnSpPr>
        <p:spPr>
          <a:xfrm flipV="1">
            <a:off x="1630162" y="3811072"/>
            <a:ext cx="1189608" cy="5126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ze strzałką 8">
            <a:extLst>
              <a:ext uri="{FF2B5EF4-FFF2-40B4-BE49-F238E27FC236}">
                <a16:creationId xmlns:a16="http://schemas.microsoft.com/office/drawing/2014/main" id="{2DE6A466-9D2C-41A1-A319-3E8B54CAC98A}"/>
              </a:ext>
            </a:extLst>
          </p:cNvPr>
          <p:cNvCxnSpPr>
            <a:cxnSpLocks/>
          </p:cNvCxnSpPr>
          <p:nvPr/>
        </p:nvCxnSpPr>
        <p:spPr>
          <a:xfrm>
            <a:off x="1630162" y="4482499"/>
            <a:ext cx="1189608" cy="5126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204D6B3A-FB1E-453B-A841-875380ADE55E}"/>
              </a:ext>
            </a:extLst>
          </p:cNvPr>
          <p:cNvSpPr txBox="1"/>
          <p:nvPr/>
        </p:nvSpPr>
        <p:spPr>
          <a:xfrm>
            <a:off x="2929630" y="4738841"/>
            <a:ext cx="3133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zwolnienie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8ED1EC40-1822-43F7-92C6-D203451AC42E}"/>
              </a:ext>
            </a:extLst>
          </p:cNvPr>
          <p:cNvSpPr txBox="1"/>
          <p:nvPr/>
        </p:nvSpPr>
        <p:spPr>
          <a:xfrm>
            <a:off x="2929630" y="3395573"/>
            <a:ext cx="4314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przekazanie do sądu z wnioskiem o tymczasowe aresztowanie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347EE959-52D6-46D8-AB6B-F60254AF6B7D}"/>
              </a:ext>
            </a:extLst>
          </p:cNvPr>
          <p:cNvSpPr txBox="1"/>
          <p:nvPr/>
        </p:nvSpPr>
        <p:spPr>
          <a:xfrm>
            <a:off x="7244178" y="3420877"/>
            <a:ext cx="2385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/>
              <a:t>24 H</a:t>
            </a:r>
          </a:p>
        </p:txBody>
      </p:sp>
      <p:cxnSp>
        <p:nvCxnSpPr>
          <p:cNvPr id="13" name="Łącznik prosty ze strzałką 12">
            <a:extLst>
              <a:ext uri="{FF2B5EF4-FFF2-40B4-BE49-F238E27FC236}">
                <a16:creationId xmlns:a16="http://schemas.microsoft.com/office/drawing/2014/main" id="{B09B387E-D172-40BC-BD86-341BF6AFCF6D}"/>
              </a:ext>
            </a:extLst>
          </p:cNvPr>
          <p:cNvCxnSpPr/>
          <p:nvPr/>
        </p:nvCxnSpPr>
        <p:spPr>
          <a:xfrm flipV="1">
            <a:off x="8440443" y="3164534"/>
            <a:ext cx="1189608" cy="5126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>
            <a:extLst>
              <a:ext uri="{FF2B5EF4-FFF2-40B4-BE49-F238E27FC236}">
                <a16:creationId xmlns:a16="http://schemas.microsoft.com/office/drawing/2014/main" id="{22E424DC-B28F-4DDF-BF26-10D52227CBBC}"/>
              </a:ext>
            </a:extLst>
          </p:cNvPr>
          <p:cNvCxnSpPr>
            <a:cxnSpLocks/>
          </p:cNvCxnSpPr>
          <p:nvPr/>
        </p:nvCxnSpPr>
        <p:spPr>
          <a:xfrm>
            <a:off x="8440443" y="3835961"/>
            <a:ext cx="1189608" cy="5126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6A2F03BB-8762-4979-BA70-AB943494073E}"/>
              </a:ext>
            </a:extLst>
          </p:cNvPr>
          <p:cNvSpPr txBox="1"/>
          <p:nvPr/>
        </p:nvSpPr>
        <p:spPr>
          <a:xfrm>
            <a:off x="9729926" y="4128763"/>
            <a:ext cx="1644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zwolnienie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19B62698-AFCF-43D1-849A-073A2EB8E338}"/>
              </a:ext>
            </a:extLst>
          </p:cNvPr>
          <p:cNvSpPr txBox="1"/>
          <p:nvPr/>
        </p:nvSpPr>
        <p:spPr>
          <a:xfrm>
            <a:off x="9729926" y="2754717"/>
            <a:ext cx="18876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tymczasowe</a:t>
            </a:r>
          </a:p>
          <a:p>
            <a:r>
              <a:rPr lang="pl-PL" sz="2400" dirty="0"/>
              <a:t>aresztowanie</a:t>
            </a:r>
          </a:p>
        </p:txBody>
      </p:sp>
      <p:sp>
        <p:nvSpPr>
          <p:cNvPr id="17" name="Zawartość — symbol zastępczy 5">
            <a:extLst>
              <a:ext uri="{FF2B5EF4-FFF2-40B4-BE49-F238E27FC236}">
                <a16:creationId xmlns:a16="http://schemas.microsoft.com/office/drawing/2014/main" id="{744D77A6-C1B1-4111-AA42-8F5832CE4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657494"/>
            <a:ext cx="9709951" cy="1402870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pl-PL" sz="2800" dirty="0"/>
              <a:t>Art. 248 § 1 i 2 </a:t>
            </a:r>
            <a:r>
              <a:rPr lang="pl-PL" sz="2800" dirty="0" err="1"/>
              <a:t>kpk</a:t>
            </a:r>
            <a:r>
              <a:rPr lang="pl-PL" sz="2800" dirty="0"/>
              <a:t>, art. 41 ust. 3 konstytucji RP</a:t>
            </a:r>
          </a:p>
          <a:p>
            <a:pPr marL="0" indent="0" rtl="0">
              <a:buNone/>
            </a:pPr>
            <a:r>
              <a:rPr lang="pl-PL" sz="2800" dirty="0"/>
              <a:t>Łącznie Maksymalnie </a:t>
            </a:r>
            <a:r>
              <a:rPr lang="pl-PL" sz="2800" dirty="0">
                <a:solidFill>
                  <a:srgbClr val="C00000"/>
                </a:solidFill>
              </a:rPr>
              <a:t>72 H</a:t>
            </a:r>
          </a:p>
        </p:txBody>
      </p:sp>
      <p:sp>
        <p:nvSpPr>
          <p:cNvPr id="18" name="Nawias klamrowy otwierający 17">
            <a:extLst>
              <a:ext uri="{FF2B5EF4-FFF2-40B4-BE49-F238E27FC236}">
                <a16:creationId xmlns:a16="http://schemas.microsoft.com/office/drawing/2014/main" id="{D0393D4A-7DC7-4C1D-A31D-6073966BD6EF}"/>
              </a:ext>
            </a:extLst>
          </p:cNvPr>
          <p:cNvSpPr/>
          <p:nvPr/>
        </p:nvSpPr>
        <p:spPr>
          <a:xfrm rot="5400000">
            <a:off x="4116049" y="-687606"/>
            <a:ext cx="545698" cy="7903343"/>
          </a:xfrm>
          <a:prstGeom prst="leftBrace">
            <a:avLst>
              <a:gd name="adj1" fmla="val 54621"/>
              <a:gd name="adj2" fmla="val 50222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6559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pl-PL" sz="4800" dirty="0"/>
              <a:t>kontrola zatrzymania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idx="1"/>
          </p:nvPr>
        </p:nvSpPr>
        <p:spPr>
          <a:xfrm>
            <a:off x="685799" y="1127464"/>
            <a:ext cx="10820400" cy="4980675"/>
          </a:xfrm>
        </p:spPr>
        <p:txBody>
          <a:bodyPr rtlCol="0">
            <a:normAutofit/>
          </a:bodyPr>
          <a:lstStyle/>
          <a:p>
            <a:r>
              <a:rPr lang="pl-PL" sz="2200" dirty="0"/>
              <a:t>Zatrzymanemu przysługuje </a:t>
            </a:r>
            <a:r>
              <a:rPr lang="pl-PL" sz="2200" dirty="0">
                <a:solidFill>
                  <a:srgbClr val="C00000"/>
                </a:solidFill>
              </a:rPr>
              <a:t>zażalenie do sądu </a:t>
            </a:r>
            <a:r>
              <a:rPr lang="pl-PL" sz="2200" dirty="0"/>
              <a:t>(REJONOWEGO), W zażaleniu zatrzymany może się domagać zbadania </a:t>
            </a:r>
            <a:r>
              <a:rPr lang="pl-PL" sz="2200" dirty="0">
                <a:solidFill>
                  <a:srgbClr val="C00000"/>
                </a:solidFill>
              </a:rPr>
              <a:t>zasadności</a:t>
            </a:r>
            <a:r>
              <a:rPr lang="pl-PL" sz="2200" dirty="0"/>
              <a:t>, </a:t>
            </a:r>
            <a:r>
              <a:rPr lang="pl-PL" sz="2200" dirty="0">
                <a:solidFill>
                  <a:srgbClr val="C00000"/>
                </a:solidFill>
              </a:rPr>
              <a:t>legalności</a:t>
            </a:r>
            <a:r>
              <a:rPr lang="pl-PL" sz="2200" dirty="0"/>
              <a:t> oraz </a:t>
            </a:r>
            <a:r>
              <a:rPr lang="pl-PL" sz="2200" dirty="0">
                <a:solidFill>
                  <a:srgbClr val="C00000"/>
                </a:solidFill>
              </a:rPr>
              <a:t>prawidłowości </a:t>
            </a:r>
            <a:r>
              <a:rPr lang="pl-PL" sz="2200" dirty="0"/>
              <a:t>jego zatrzymania,</a:t>
            </a:r>
          </a:p>
          <a:p>
            <a:r>
              <a:rPr lang="pl-PL" sz="2200" dirty="0"/>
              <a:t>W razie uznania bezzasadności, nielegalności lub nieprawidłowości zatrzymania zawiadamia o tym prokuratora i organ przełożony nad organem, który dokonał </a:t>
            </a:r>
            <a:r>
              <a:rPr lang="pl-PL" sz="2200" dirty="0" err="1"/>
              <a:t>zatrzymaniA</a:t>
            </a:r>
            <a:r>
              <a:rPr lang="pl-PL" sz="2200" dirty="0"/>
              <a:t>; w przypadku bezzasadności i nielegalności sąd zarządza natychmiastowe zwolnienie zatrzymanego (jeśli jest ono nadal wykonywane),</a:t>
            </a:r>
          </a:p>
          <a:p>
            <a:r>
              <a:rPr lang="pl-PL" sz="2200" dirty="0"/>
              <a:t>Niewątpliwie niesłuszne zatrzymanie rodzi odpowiedzialność odszkodowawczą skarbu państwa </a:t>
            </a:r>
            <a:r>
              <a:rPr lang="pl-PL" sz="2200" dirty="0">
                <a:sym typeface="Wingdings 3" panose="05040102010807070707" pitchFamily="18" charset="2"/>
              </a:rPr>
              <a:t> rozdział 58 </a:t>
            </a:r>
            <a:r>
              <a:rPr lang="pl-PL" sz="2200" dirty="0" err="1">
                <a:sym typeface="Wingdings 3" panose="05040102010807070707" pitchFamily="18" charset="2"/>
              </a:rPr>
              <a:t>kpk</a:t>
            </a:r>
            <a:r>
              <a:rPr lang="pl-PL" sz="2200" dirty="0">
                <a:sym typeface="Wingdings 3" panose="05040102010807070707" pitchFamily="18" charset="2"/>
              </a:rPr>
              <a:t>.</a:t>
            </a: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1978900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7FC372-F9B4-4D13-84FB-3E9D9CE9B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Środki zapobiegawcze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165C486-F05A-427E-93EB-0BDE555D58E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pl-PL" sz="2800" dirty="0"/>
              <a:t>Są to środki przymusu </a:t>
            </a:r>
            <a:r>
              <a:rPr lang="pl-PL" sz="2800" dirty="0">
                <a:solidFill>
                  <a:srgbClr val="C00000"/>
                </a:solidFill>
              </a:rPr>
              <a:t>stosowane wobec oskarżonego (podejrzanego) </a:t>
            </a:r>
            <a:r>
              <a:rPr lang="pl-PL" sz="2800" dirty="0"/>
              <a:t>dla zabezpieczenia prawidłowego toku postępowania lub </a:t>
            </a:r>
            <a:r>
              <a:rPr lang="pl-PL" sz="2800" u="sng" dirty="0"/>
              <a:t>wyjątkowo</a:t>
            </a:r>
            <a:r>
              <a:rPr lang="pl-PL" sz="2800" dirty="0"/>
              <a:t> także w celu zapobiegnięcia popełnieniu przez oskarżonego nowego, ciężkiego przestępstwa,</a:t>
            </a:r>
          </a:p>
          <a:p>
            <a:r>
              <a:rPr lang="pl-PL" sz="2800" dirty="0"/>
              <a:t>Zabezpieczenie prawidłowego toku postępowania </a:t>
            </a:r>
            <a:r>
              <a:rPr lang="pl-PL" sz="2800" dirty="0">
                <a:sym typeface="Wingdings" panose="05000000000000000000" pitchFamily="2" charset="2"/>
              </a:rPr>
              <a:t> cel główny,</a:t>
            </a:r>
          </a:p>
          <a:p>
            <a:r>
              <a:rPr lang="pl-PL" sz="2800" dirty="0">
                <a:sym typeface="Wingdings" panose="05000000000000000000" pitchFamily="2" charset="2"/>
              </a:rPr>
              <a:t>Zapobiegnięcie popełnieniu nowego przestępstwa  cel akcesoryjny.</a:t>
            </a:r>
            <a:endParaRPr lang="pl-PL" sz="28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0590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799" y="489338"/>
            <a:ext cx="10396882" cy="1151965"/>
          </a:xfrm>
        </p:spPr>
        <p:txBody>
          <a:bodyPr rtlCol="0">
            <a:normAutofit/>
          </a:bodyPr>
          <a:lstStyle/>
          <a:p>
            <a:pPr rtl="0"/>
            <a:r>
              <a:rPr lang="pl-PL" sz="4800" dirty="0"/>
              <a:t>Rodzaje środków zapobiegawczych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idx="1"/>
          </p:nvPr>
        </p:nvSpPr>
        <p:spPr>
          <a:xfrm>
            <a:off x="685799" y="1242873"/>
            <a:ext cx="10820400" cy="4980675"/>
          </a:xfrm>
        </p:spPr>
        <p:txBody>
          <a:bodyPr rtlCol="0">
            <a:normAutofit/>
          </a:bodyPr>
          <a:lstStyle/>
          <a:p>
            <a:r>
              <a:rPr lang="pl-PL" sz="2800" dirty="0"/>
              <a:t>IZOLACYJNY </a:t>
            </a:r>
            <a:r>
              <a:rPr lang="pl-PL" sz="2800" dirty="0">
                <a:sym typeface="Wingdings 3" panose="05040102010807070707" pitchFamily="18" charset="2"/>
              </a:rPr>
              <a:t></a:t>
            </a:r>
            <a:r>
              <a:rPr lang="pl-PL" sz="2800" dirty="0"/>
              <a:t> tymczasowe aresztowanie,</a:t>
            </a:r>
          </a:p>
          <a:p>
            <a:r>
              <a:rPr lang="pl-PL" sz="2800" dirty="0" err="1"/>
              <a:t>Nieizolacyjne</a:t>
            </a:r>
            <a:r>
              <a:rPr lang="pl-PL" sz="2800" dirty="0"/>
              <a:t>:</a:t>
            </a:r>
          </a:p>
          <a:p>
            <a:pPr lvl="1"/>
            <a:r>
              <a:rPr lang="pl-PL" sz="2000" dirty="0"/>
              <a:t>Poręczenie majątkowe,</a:t>
            </a:r>
          </a:p>
          <a:p>
            <a:pPr lvl="1"/>
            <a:r>
              <a:rPr lang="pl-PL" sz="2000" dirty="0"/>
              <a:t>Poręczenie społeczne,</a:t>
            </a:r>
          </a:p>
          <a:p>
            <a:pPr lvl="1"/>
            <a:r>
              <a:rPr lang="pl-PL" sz="2000" dirty="0"/>
              <a:t>Dozór policji,</a:t>
            </a:r>
          </a:p>
          <a:p>
            <a:pPr lvl="1"/>
            <a:r>
              <a:rPr lang="pl-PL" sz="2000" dirty="0"/>
              <a:t>Nakaz okresowego opuszczenia lokalu,</a:t>
            </a:r>
          </a:p>
          <a:p>
            <a:pPr lvl="1"/>
            <a:r>
              <a:rPr lang="pl-PL" sz="2000" dirty="0"/>
              <a:t>Zawieszenie w czynnościach służbowych lub wykonywaniu zawodu, nakaz powstrzymywania się od określonej działalności, zakaz prowadzenia pojazdów, zakaz opuszczania kraju.</a:t>
            </a:r>
          </a:p>
          <a:p>
            <a:pPr lvl="1"/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161388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799" y="489338"/>
            <a:ext cx="10396882" cy="1151965"/>
          </a:xfrm>
        </p:spPr>
        <p:txBody>
          <a:bodyPr rtlCol="0">
            <a:normAutofit/>
          </a:bodyPr>
          <a:lstStyle/>
          <a:p>
            <a:pPr rtl="0"/>
            <a:r>
              <a:rPr lang="pl-PL" sz="4800" dirty="0"/>
              <a:t>Przesłanki stosowania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idx="1"/>
          </p:nvPr>
        </p:nvSpPr>
        <p:spPr>
          <a:xfrm>
            <a:off x="685801" y="712282"/>
            <a:ext cx="10820400" cy="5433435"/>
          </a:xfrm>
        </p:spPr>
        <p:txBody>
          <a:bodyPr rtlCol="0">
            <a:normAutofit/>
          </a:bodyPr>
          <a:lstStyle/>
          <a:p>
            <a:r>
              <a:rPr lang="pl-PL" sz="2200" dirty="0">
                <a:solidFill>
                  <a:srgbClr val="C00000"/>
                </a:solidFill>
              </a:rPr>
              <a:t>Przesłanka ogólna </a:t>
            </a:r>
            <a:r>
              <a:rPr lang="pl-PL" sz="2200" dirty="0"/>
              <a:t>(</a:t>
            </a:r>
            <a:r>
              <a:rPr lang="pl-PL" sz="2200" dirty="0">
                <a:solidFill>
                  <a:schemeClr val="accent1"/>
                </a:solidFill>
              </a:rPr>
              <a:t>art. 249 § 1 </a:t>
            </a:r>
            <a:r>
              <a:rPr lang="pl-PL" sz="2200" i="1" dirty="0">
                <a:solidFill>
                  <a:schemeClr val="accent1"/>
                </a:solidFill>
              </a:rPr>
              <a:t>in fine  </a:t>
            </a:r>
            <a:r>
              <a:rPr lang="pl-PL" sz="2200" dirty="0" err="1">
                <a:solidFill>
                  <a:schemeClr val="accent1"/>
                </a:solidFill>
              </a:rPr>
              <a:t>kpk</a:t>
            </a:r>
            <a:r>
              <a:rPr lang="pl-PL" sz="2200" dirty="0"/>
              <a:t>) – duże prawdopodobieństwo, że oskarżony popełnił przestępstwo,</a:t>
            </a:r>
          </a:p>
          <a:p>
            <a:r>
              <a:rPr lang="pl-PL" sz="2200" dirty="0">
                <a:solidFill>
                  <a:srgbClr val="C00000"/>
                </a:solidFill>
              </a:rPr>
              <a:t>Przesłanki szczególne:</a:t>
            </a:r>
          </a:p>
          <a:p>
            <a:pPr lvl="1"/>
            <a:r>
              <a:rPr lang="pl-PL" sz="2000" dirty="0"/>
              <a:t>(</a:t>
            </a:r>
            <a:r>
              <a:rPr lang="pl-PL" sz="2000" dirty="0">
                <a:solidFill>
                  <a:srgbClr val="C00000"/>
                </a:solidFill>
              </a:rPr>
              <a:t>art. 258 § 1 PKT 1 </a:t>
            </a:r>
            <a:r>
              <a:rPr lang="pl-PL" sz="2000" dirty="0" err="1">
                <a:solidFill>
                  <a:srgbClr val="C00000"/>
                </a:solidFill>
              </a:rPr>
              <a:t>kpk</a:t>
            </a:r>
            <a:r>
              <a:rPr lang="pl-PL" sz="2000" dirty="0"/>
              <a:t>) – uzasadniona obawa ucieczki lub ukrycia się,</a:t>
            </a:r>
          </a:p>
          <a:p>
            <a:pPr lvl="1"/>
            <a:r>
              <a:rPr lang="pl-PL" sz="2000" dirty="0"/>
              <a:t>(</a:t>
            </a:r>
            <a:r>
              <a:rPr lang="pl-PL" sz="2000" dirty="0">
                <a:solidFill>
                  <a:srgbClr val="C00000"/>
                </a:solidFill>
              </a:rPr>
              <a:t>art. 258 § 1 PKT 2 </a:t>
            </a:r>
            <a:r>
              <a:rPr lang="pl-PL" sz="2000" dirty="0" err="1">
                <a:solidFill>
                  <a:srgbClr val="C00000"/>
                </a:solidFill>
              </a:rPr>
              <a:t>kpk</a:t>
            </a:r>
            <a:r>
              <a:rPr lang="pl-PL" sz="2000" dirty="0"/>
              <a:t>) – uzasadniona obawa, że oskarżony będzie nakłaniał do składania fałszywych zeznań lub wyjaśnień albo w inny bezprawny sposób utrudniał postępowanie karne,</a:t>
            </a:r>
          </a:p>
          <a:p>
            <a:pPr lvl="1"/>
            <a:r>
              <a:rPr lang="pl-PL" sz="2000" dirty="0"/>
              <a:t>(</a:t>
            </a:r>
            <a:r>
              <a:rPr lang="pl-PL" sz="2000" dirty="0">
                <a:solidFill>
                  <a:srgbClr val="C00000"/>
                </a:solidFill>
              </a:rPr>
              <a:t>art. 258 § 3 </a:t>
            </a:r>
            <a:r>
              <a:rPr lang="pl-PL" sz="2000" dirty="0" err="1">
                <a:solidFill>
                  <a:srgbClr val="C00000"/>
                </a:solidFill>
              </a:rPr>
              <a:t>kpk</a:t>
            </a:r>
            <a:r>
              <a:rPr lang="pl-PL" sz="2000" dirty="0"/>
              <a:t>)</a:t>
            </a:r>
            <a:r>
              <a:rPr lang="pl-PL" sz="2000" dirty="0">
                <a:solidFill>
                  <a:srgbClr val="C00000"/>
                </a:solidFill>
              </a:rPr>
              <a:t> </a:t>
            </a:r>
            <a:r>
              <a:rPr lang="pl-PL" sz="2000" dirty="0"/>
              <a:t>– uzasadniona obawa, że oskarżony, któremu zarzucono popełnienie zbrodni lub umyślnego występku, popełni przestępstwo przeciwko życiu, zdrowiu lub bezpieczeństwu powszechnemu, zwłaszcza, gdy popełnieniem takiego przestępstwa groził.</a:t>
            </a:r>
          </a:p>
        </p:txBody>
      </p:sp>
    </p:spTree>
    <p:extLst>
      <p:ext uri="{BB962C8B-B14F-4D97-AF65-F5344CB8AC3E}">
        <p14:creationId xmlns:p14="http://schemas.microsoft.com/office/powerpoint/2010/main" val="3414843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799" y="489338"/>
            <a:ext cx="10396882" cy="1552526"/>
          </a:xfrm>
        </p:spPr>
        <p:txBody>
          <a:bodyPr rtlCol="0">
            <a:normAutofit/>
          </a:bodyPr>
          <a:lstStyle/>
          <a:p>
            <a:pPr rtl="0"/>
            <a:r>
              <a:rPr lang="pl-PL" sz="4400" dirty="0"/>
              <a:t>Dyrektywy stosowania</a:t>
            </a:r>
            <a:br>
              <a:rPr lang="pl-PL" sz="4400" dirty="0"/>
            </a:br>
            <a:r>
              <a:rPr lang="pl-PL" sz="4400" dirty="0"/>
              <a:t>środków zapobiegawczych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idx="1"/>
          </p:nvPr>
        </p:nvSpPr>
        <p:spPr>
          <a:xfrm>
            <a:off x="685801" y="1118586"/>
            <a:ext cx="10820400" cy="4980675"/>
          </a:xfrm>
        </p:spPr>
        <p:txBody>
          <a:bodyPr rtlCol="0">
            <a:normAutofit/>
          </a:bodyPr>
          <a:lstStyle/>
          <a:p>
            <a:r>
              <a:rPr lang="pl-PL" sz="3600" dirty="0"/>
              <a:t>Dyrektywa adaptacji,</a:t>
            </a:r>
          </a:p>
          <a:p>
            <a:r>
              <a:rPr lang="pl-PL" sz="3600" dirty="0"/>
              <a:t>Dyrektywa minimalizacji,</a:t>
            </a:r>
          </a:p>
          <a:p>
            <a:r>
              <a:rPr lang="pl-PL" sz="3600" dirty="0"/>
              <a:t>Dyrektywa proporcjonalności.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049358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pl-PL" sz="4800" dirty="0"/>
              <a:t>Tymczasowe aresztowanie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idx="1"/>
          </p:nvPr>
        </p:nvSpPr>
        <p:spPr>
          <a:xfrm>
            <a:off x="685801" y="960705"/>
            <a:ext cx="10491187" cy="5211495"/>
          </a:xfrm>
        </p:spPr>
        <p:txBody>
          <a:bodyPr rtlCol="0">
            <a:normAutofit/>
          </a:bodyPr>
          <a:lstStyle/>
          <a:p>
            <a:r>
              <a:rPr lang="pl-PL" sz="2800" dirty="0"/>
              <a:t>Jedyny środek zapobiegawczy, który </a:t>
            </a:r>
            <a:r>
              <a:rPr lang="pl-PL" sz="2800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może być stosowany wyłącznie przez sąd </a:t>
            </a:r>
            <a:r>
              <a:rPr lang="pl-PL" sz="2800" dirty="0"/>
              <a:t>(nawet w postępowaniu przygotowawczym),</a:t>
            </a:r>
          </a:p>
          <a:p>
            <a:r>
              <a:rPr lang="pl-PL" sz="2800" dirty="0"/>
              <a:t>zawsze jednak </a:t>
            </a:r>
            <a:r>
              <a:rPr lang="pl-PL" sz="2800" u="sng" dirty="0"/>
              <a:t>może być uchylony także przez prokuratora,</a:t>
            </a:r>
          </a:p>
          <a:p>
            <a:r>
              <a:rPr lang="pl-PL" sz="2800" dirty="0"/>
              <a:t>O zastosowaniu ta sąd orzeka na posiedzeniu,</a:t>
            </a:r>
          </a:p>
          <a:p>
            <a:r>
              <a:rPr lang="pl-PL" sz="2800" dirty="0"/>
              <a:t>Dowody, na podstawie których zapada decyzja powinny być jawne dla oskarżonego i jego obrońcy, nowelą marcową z 2016 r. wprowadzono wyjątek (zob. art. 250 § 2b </a:t>
            </a:r>
            <a:r>
              <a:rPr lang="pl-PL" sz="2800" dirty="0" err="1"/>
              <a:t>kpk</a:t>
            </a:r>
            <a:r>
              <a:rPr lang="pl-PL" sz="28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568444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FE55B3F-4634-4A41-B146-E6251581E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01648"/>
          </a:xfrm>
          <a:prstGeom prst="rect">
            <a:avLst/>
          </a:prstGeom>
          <a:solidFill>
            <a:srgbClr val="64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59143D21-602F-4DD6-89FC-6C851BE7C1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45" r="-1" b="1945"/>
          <a:stretch/>
        </p:blipFill>
        <p:spPr>
          <a:xfrm rot="5400000">
            <a:off x="-1347389" y="1852549"/>
            <a:ext cx="5866046" cy="3171272"/>
          </a:xfrm>
          <a:prstGeom prst="rect">
            <a:avLst/>
          </a:prstGeom>
        </p:spPr>
      </p:pic>
      <p:pic>
        <p:nvPicPr>
          <p:cNvPr id="18" name="Picture 12" descr="Podobny obraz">
            <a:extLst>
              <a:ext uri="{FF2B5EF4-FFF2-40B4-BE49-F238E27FC236}">
                <a16:creationId xmlns:a16="http://schemas.microsoft.com/office/drawing/2014/main" id="{8ABB6CD3-7FB2-489C-8E72-6C602EA04A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2" r="13620" b="1"/>
          <a:stretch/>
        </p:blipFill>
        <p:spPr bwMode="auto">
          <a:xfrm>
            <a:off x="3171273" y="501647"/>
            <a:ext cx="5849456" cy="585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Znalezione obrazy dla zapytania areszt Åledczy wrocÅaw">
            <a:extLst>
              <a:ext uri="{FF2B5EF4-FFF2-40B4-BE49-F238E27FC236}">
                <a16:creationId xmlns:a16="http://schemas.microsoft.com/office/drawing/2014/main" id="{69C84AE4-542B-4743-A188-D374945138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72" r="25618"/>
          <a:stretch/>
        </p:blipFill>
        <p:spPr bwMode="auto">
          <a:xfrm>
            <a:off x="9020727" y="505161"/>
            <a:ext cx="3171272" cy="586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5CD271E5-55BF-4266-A3A7-CFCC30518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56352"/>
            <a:ext cx="12192000" cy="501648"/>
          </a:xfrm>
          <a:prstGeom prst="rect">
            <a:avLst/>
          </a:prstGeom>
          <a:solidFill>
            <a:srgbClr val="64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97A5A081-06C7-437E-A2AF-B7BAA72471B5}"/>
              </a:ext>
            </a:extLst>
          </p:cNvPr>
          <p:cNvSpPr txBox="1"/>
          <p:nvPr/>
        </p:nvSpPr>
        <p:spPr>
          <a:xfrm>
            <a:off x="-2" y="5789946"/>
            <a:ext cx="12192001" cy="58477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chemeClr val="bg1"/>
                </a:solidFill>
              </a:rPr>
              <a:t> TORUŃ                               PIOTRKÓW TRYBUNALSKI                          WROCŁAW</a:t>
            </a:r>
          </a:p>
        </p:txBody>
      </p:sp>
    </p:spTree>
    <p:extLst>
      <p:ext uri="{BB962C8B-B14F-4D97-AF65-F5344CB8AC3E}">
        <p14:creationId xmlns:p14="http://schemas.microsoft.com/office/powerpoint/2010/main" val="2097345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pl-PL" sz="4800" dirty="0"/>
              <a:t>Pojęcie środków przymusu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idx="1"/>
          </p:nvPr>
        </p:nvSpPr>
        <p:spPr>
          <a:xfrm>
            <a:off x="685800" y="2192482"/>
            <a:ext cx="10396883" cy="4073236"/>
          </a:xfrm>
        </p:spPr>
        <p:txBody>
          <a:bodyPr rtlCol="0">
            <a:normAutofit/>
          </a:bodyPr>
          <a:lstStyle/>
          <a:p>
            <a:pPr rtl="0"/>
            <a:r>
              <a:rPr lang="pl-PL" sz="3000" dirty="0"/>
              <a:t>Mogą je stosować organy procesowe,</a:t>
            </a:r>
          </a:p>
          <a:p>
            <a:pPr rtl="0"/>
            <a:r>
              <a:rPr lang="pl-PL" sz="3000" dirty="0"/>
              <a:t>zmierzają do wymuszenia spełnienia obowiązków procesowych lub </a:t>
            </a:r>
            <a:r>
              <a:rPr lang="pl-PL" sz="3000" dirty="0" err="1"/>
              <a:t>zapewnieniA</a:t>
            </a:r>
            <a:r>
              <a:rPr lang="pl-PL" sz="3000" dirty="0"/>
              <a:t> prawidłowego toku postępowania,</a:t>
            </a:r>
          </a:p>
          <a:p>
            <a:pPr rtl="0"/>
            <a:r>
              <a:rPr lang="pl-PL" sz="3000" dirty="0"/>
              <a:t>Silnie ingerują w sferę konstytucyjnie chronionych praw      i wolności jednostki.</a:t>
            </a:r>
          </a:p>
          <a:p>
            <a:pPr rtl="0"/>
            <a:endParaRPr lang="pl-PL" sz="2800" dirty="0"/>
          </a:p>
          <a:p>
            <a:pPr rtl="0"/>
            <a:endParaRPr lang="pl-PL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pl-PL" sz="4800" dirty="0"/>
              <a:t>statystyka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idx="1"/>
          </p:nvPr>
        </p:nvSpPr>
        <p:spPr>
          <a:xfrm>
            <a:off x="685799" y="1663858"/>
            <a:ext cx="10820400" cy="4426527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pl-PL" sz="3200" dirty="0"/>
              <a:t>Liczba aresztów śledczych w Polsce: </a:t>
            </a:r>
            <a:r>
              <a:rPr lang="pl-PL" sz="4000" dirty="0">
                <a:solidFill>
                  <a:srgbClr val="C00000"/>
                </a:solidFill>
              </a:rPr>
              <a:t>39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3200" dirty="0"/>
              <a:t>Liczba osób tymczasowo aresztowanych: </a:t>
            </a:r>
            <a:r>
              <a:rPr lang="pl-PL" sz="4000" dirty="0">
                <a:solidFill>
                  <a:srgbClr val="C00000"/>
                </a:solidFill>
              </a:rPr>
              <a:t>8430</a:t>
            </a:r>
            <a:endParaRPr lang="pl-PL" sz="3200" dirty="0"/>
          </a:p>
          <a:p>
            <a:pPr marL="0" indent="0">
              <a:spcBef>
                <a:spcPts val="0"/>
              </a:spcBef>
              <a:buNone/>
            </a:pPr>
            <a:r>
              <a:rPr lang="pl-PL" sz="3200" dirty="0"/>
              <a:t>w tym </a:t>
            </a:r>
            <a:r>
              <a:rPr lang="pl-PL" sz="3200" dirty="0">
                <a:solidFill>
                  <a:srgbClr val="C00000"/>
                </a:solidFill>
              </a:rPr>
              <a:t>524</a:t>
            </a:r>
            <a:r>
              <a:rPr lang="pl-PL" sz="3200" dirty="0"/>
              <a:t> kobiety </a:t>
            </a:r>
            <a:r>
              <a:rPr lang="pl-PL" sz="2400" dirty="0"/>
              <a:t>(stan na dzień 31.12.2022*)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pl-PL" sz="3200" dirty="0"/>
              <a:t>W latach 2015–2019 liczba osób przebywających                         w aresztach śledczych wzrosła o </a:t>
            </a:r>
            <a:r>
              <a:rPr lang="pl-PL" sz="4000" dirty="0">
                <a:solidFill>
                  <a:srgbClr val="C00000"/>
                </a:solidFill>
              </a:rPr>
              <a:t>100% </a:t>
            </a:r>
          </a:p>
        </p:txBody>
      </p:sp>
      <p:pic>
        <p:nvPicPr>
          <p:cNvPr id="28674" name="Picture 2" descr="Znalezione obrazy dla zapytania sÅuÅ¼ba wiÄzienna logo">
            <a:extLst>
              <a:ext uri="{FF2B5EF4-FFF2-40B4-BE49-F238E27FC236}">
                <a16:creationId xmlns:a16="http://schemas.microsoft.com/office/drawing/2014/main" id="{69C365C8-9C82-4C16-AC57-E276B705F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271" y="434910"/>
            <a:ext cx="3305997" cy="142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8CC42D46-331B-E4FB-4C5B-2DEBFC169945}"/>
              </a:ext>
            </a:extLst>
          </p:cNvPr>
          <p:cNvSpPr txBox="1"/>
          <p:nvPr/>
        </p:nvSpPr>
        <p:spPr>
          <a:xfrm>
            <a:off x="781235" y="5782608"/>
            <a:ext cx="67790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https://www.sw.gov.pl/strona/statystyka-roczna</a:t>
            </a:r>
          </a:p>
        </p:txBody>
      </p:sp>
    </p:spTree>
    <p:extLst>
      <p:ext uri="{BB962C8B-B14F-4D97-AF65-F5344CB8AC3E}">
        <p14:creationId xmlns:p14="http://schemas.microsoft.com/office/powerpoint/2010/main" val="22515408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pl-PL" sz="4400" dirty="0"/>
              <a:t>„wzór” na tymczasowe aresztowanie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9D47D30E-A2B1-4FE4-8F2F-33FFBC919BD6}"/>
              </a:ext>
            </a:extLst>
          </p:cNvPr>
          <p:cNvSpPr txBox="1"/>
          <p:nvPr/>
        </p:nvSpPr>
        <p:spPr>
          <a:xfrm>
            <a:off x="559295" y="2823099"/>
            <a:ext cx="29473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/>
              <a:t>POZYTYWNA PRZESŁANKA OGÓLNA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F6D40A8C-C945-485B-BC5D-EC15C4294520}"/>
              </a:ext>
            </a:extLst>
          </p:cNvPr>
          <p:cNvSpPr txBox="1"/>
          <p:nvPr/>
        </p:nvSpPr>
        <p:spPr>
          <a:xfrm>
            <a:off x="2948867" y="2823098"/>
            <a:ext cx="36472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/>
              <a:t>POZYTYWNA PRZESŁANKA SZCZEGÓLNA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DF56913B-6F1C-46A2-BA0B-97207442D77E}"/>
              </a:ext>
            </a:extLst>
          </p:cNvPr>
          <p:cNvSpPr txBox="1"/>
          <p:nvPr/>
        </p:nvSpPr>
        <p:spPr>
          <a:xfrm>
            <a:off x="5666913" y="2823097"/>
            <a:ext cx="364724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/>
              <a:t>BRAK</a:t>
            </a:r>
          </a:p>
          <a:p>
            <a:pPr algn="ctr"/>
            <a:r>
              <a:rPr lang="pl-PL" sz="2800" dirty="0"/>
              <a:t> PRZESŁANEK NEGATYWNYCH</a:t>
            </a:r>
          </a:p>
          <a:p>
            <a:pPr algn="ctr"/>
            <a:r>
              <a:rPr lang="pl-PL" sz="2800" dirty="0"/>
              <a:t>(ZAKAZÓW)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8A9B3D6D-4743-483D-BF15-C1D306680C75}"/>
              </a:ext>
            </a:extLst>
          </p:cNvPr>
          <p:cNvSpPr txBox="1"/>
          <p:nvPr/>
        </p:nvSpPr>
        <p:spPr>
          <a:xfrm>
            <a:off x="9589188" y="3007760"/>
            <a:ext cx="20435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dirty="0"/>
              <a:t>TA</a:t>
            </a:r>
          </a:p>
        </p:txBody>
      </p:sp>
      <p:sp>
        <p:nvSpPr>
          <p:cNvPr id="8" name="Znak plus 7">
            <a:extLst>
              <a:ext uri="{FF2B5EF4-FFF2-40B4-BE49-F238E27FC236}">
                <a16:creationId xmlns:a16="http://schemas.microsoft.com/office/drawing/2014/main" id="{E2CF464B-2658-4F35-9DEA-CF207B9B1CF8}"/>
              </a:ext>
            </a:extLst>
          </p:cNvPr>
          <p:cNvSpPr/>
          <p:nvPr/>
        </p:nvSpPr>
        <p:spPr>
          <a:xfrm>
            <a:off x="3229992" y="3289212"/>
            <a:ext cx="470517" cy="452761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Znak plus 8">
            <a:extLst>
              <a:ext uri="{FF2B5EF4-FFF2-40B4-BE49-F238E27FC236}">
                <a16:creationId xmlns:a16="http://schemas.microsoft.com/office/drawing/2014/main" id="{6A7942BA-DB74-48BB-8702-ED9E60B8D45F}"/>
              </a:ext>
            </a:extLst>
          </p:cNvPr>
          <p:cNvSpPr/>
          <p:nvPr/>
        </p:nvSpPr>
        <p:spPr>
          <a:xfrm>
            <a:off x="5860741" y="3289212"/>
            <a:ext cx="470517" cy="452761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Równa się 9">
            <a:extLst>
              <a:ext uri="{FF2B5EF4-FFF2-40B4-BE49-F238E27FC236}">
                <a16:creationId xmlns:a16="http://schemas.microsoft.com/office/drawing/2014/main" id="{FE032C92-8036-44A9-A335-1B4D6A8378A3}"/>
              </a:ext>
            </a:extLst>
          </p:cNvPr>
          <p:cNvSpPr/>
          <p:nvPr/>
        </p:nvSpPr>
        <p:spPr>
          <a:xfrm>
            <a:off x="8785192" y="3325580"/>
            <a:ext cx="457941" cy="380024"/>
          </a:xfrm>
          <a:prstGeom prst="mathEqual">
            <a:avLst>
              <a:gd name="adj1" fmla="val 23520"/>
              <a:gd name="adj2" fmla="val 250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2285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8046" y="484596"/>
            <a:ext cx="10396882" cy="1151965"/>
          </a:xfrm>
        </p:spPr>
        <p:txBody>
          <a:bodyPr rtlCol="0">
            <a:normAutofit/>
          </a:bodyPr>
          <a:lstStyle/>
          <a:p>
            <a:pPr rtl="0"/>
            <a:r>
              <a:rPr lang="pl-PL" sz="4400" dirty="0"/>
              <a:t>Z orzecznictwa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idx="1"/>
          </p:nvPr>
        </p:nvSpPr>
        <p:spPr>
          <a:xfrm>
            <a:off x="668046" y="1219973"/>
            <a:ext cx="10722004" cy="4905619"/>
          </a:xfrm>
        </p:spPr>
        <p:txBody>
          <a:bodyPr rtlCol="0">
            <a:normAutofit fontScale="85000" lnSpcReduction="10000"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pl-PL" sz="3300" b="1" u="sng" dirty="0">
                <a:solidFill>
                  <a:srgbClr val="000000"/>
                </a:solidFill>
              </a:rPr>
              <a:t>Nie uzasadnia </a:t>
            </a:r>
            <a:r>
              <a:rPr lang="pl-PL" sz="3300" b="1" dirty="0">
                <a:solidFill>
                  <a:srgbClr val="000000"/>
                </a:solidFill>
              </a:rPr>
              <a:t>obawy matactwa:</a:t>
            </a:r>
          </a:p>
          <a:p>
            <a:pPr lvl="1" algn="just"/>
            <a:r>
              <a:rPr lang="pl-PL" sz="2800" b="1" dirty="0">
                <a:solidFill>
                  <a:srgbClr val="C00000"/>
                </a:solidFill>
              </a:rPr>
              <a:t>brak przyznania się oskarżonego do winy</a:t>
            </a:r>
            <a:r>
              <a:rPr lang="nn-NO" sz="2800" dirty="0">
                <a:solidFill>
                  <a:srgbClr val="C00000"/>
                </a:solidFill>
              </a:rPr>
              <a:t> </a:t>
            </a:r>
            <a:r>
              <a:rPr lang="nn-NO" sz="2400" dirty="0">
                <a:solidFill>
                  <a:srgbClr val="000000"/>
                </a:solidFill>
              </a:rPr>
              <a:t>(post. SN z 11.10.1980 r., </a:t>
            </a:r>
            <a:r>
              <a:rPr lang="pl-PL" sz="2400" dirty="0">
                <a:solidFill>
                  <a:srgbClr val="000000"/>
                </a:solidFill>
              </a:rPr>
              <a:t>II KZ 180/80),</a:t>
            </a:r>
          </a:p>
          <a:p>
            <a:pPr lvl="1" algn="just"/>
            <a:r>
              <a:rPr lang="pl-PL" sz="2800" b="1" dirty="0">
                <a:solidFill>
                  <a:srgbClr val="C00000"/>
                </a:solidFill>
              </a:rPr>
              <a:t>zmiana uprzednio złożonych wyjaśnień, </a:t>
            </a:r>
            <a:r>
              <a:rPr lang="pl-PL" sz="2800" b="1" dirty="0"/>
              <a:t>gdyż takie zachowanie mieści się    w ramach prawa oskarżonego do obrony </a:t>
            </a:r>
            <a:r>
              <a:rPr lang="pl-PL" sz="2400" dirty="0">
                <a:solidFill>
                  <a:srgbClr val="000000"/>
                </a:solidFill>
              </a:rPr>
              <a:t>(post. SN z 28.12.1974 r., III KZ 245/74)</a:t>
            </a:r>
          </a:p>
          <a:p>
            <a:pPr lvl="1" algn="just"/>
            <a:r>
              <a:rPr lang="pl-PL" sz="2800" b="1" dirty="0">
                <a:solidFill>
                  <a:srgbClr val="C00000"/>
                </a:solidFill>
              </a:rPr>
              <a:t>niewskazanie współsprawców czynu </a:t>
            </a:r>
            <a:r>
              <a:rPr lang="pl-PL" sz="2400" dirty="0">
                <a:solidFill>
                  <a:srgbClr val="000000"/>
                </a:solidFill>
              </a:rPr>
              <a:t>(post. SA w Katowicach z 28.12.2005 r., II AKZ 777/05)</a:t>
            </a:r>
          </a:p>
          <a:p>
            <a:pPr lvl="1" algn="just"/>
            <a:r>
              <a:rPr lang="pl-PL" sz="2800" b="1" dirty="0">
                <a:solidFill>
                  <a:srgbClr val="C00000"/>
                </a:solidFill>
              </a:rPr>
              <a:t>"rozwojowy charakter sprawy" </a:t>
            </a:r>
            <a:r>
              <a:rPr lang="pl-PL" sz="2400" dirty="0">
                <a:solidFill>
                  <a:srgbClr val="000000"/>
                </a:solidFill>
              </a:rPr>
              <a:t>(post. SA we Wrocławiu z 19.10.2005 r., II AKZ 453/05)</a:t>
            </a:r>
          </a:p>
          <a:p>
            <a:pPr lvl="1" algn="just"/>
            <a:r>
              <a:rPr lang="pl-PL" sz="2800" b="1" dirty="0">
                <a:solidFill>
                  <a:srgbClr val="C00000"/>
                </a:solidFill>
              </a:rPr>
              <a:t>"wielowątkowość sprawy</a:t>
            </a:r>
            <a:r>
              <a:rPr lang="pl-PL" sz="2800" dirty="0">
                <a:solidFill>
                  <a:srgbClr val="C00000"/>
                </a:solidFill>
              </a:rPr>
              <a:t>" </a:t>
            </a:r>
            <a:r>
              <a:rPr lang="pl-PL" sz="2400" dirty="0">
                <a:solidFill>
                  <a:srgbClr val="000000"/>
                </a:solidFill>
              </a:rPr>
              <a:t>(post. SA w Katowicach z 28.12.2005 r., II AKZ 777/05).</a:t>
            </a:r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6046840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pl-PL" sz="4800" dirty="0"/>
              <a:t>Problematyka art. 258 § 2 </a:t>
            </a:r>
            <a:r>
              <a:rPr lang="pl-PL" sz="4800" dirty="0" err="1"/>
              <a:t>kpk</a:t>
            </a:r>
            <a:endParaRPr lang="pl-PL" sz="4800" dirty="0"/>
          </a:p>
        </p:txBody>
      </p:sp>
      <p:sp>
        <p:nvSpPr>
          <p:cNvPr id="6" name="Zawartość — symbol zastępczy 5"/>
          <p:cNvSpPr>
            <a:spLocks noGrp="1"/>
          </p:cNvSpPr>
          <p:nvPr>
            <p:ph idx="1"/>
          </p:nvPr>
        </p:nvSpPr>
        <p:spPr>
          <a:xfrm>
            <a:off x="588515" y="1370894"/>
            <a:ext cx="10171221" cy="4426527"/>
          </a:xfrm>
        </p:spPr>
        <p:txBody>
          <a:bodyPr rtlCol="0">
            <a:normAutofit/>
          </a:bodyPr>
          <a:lstStyle/>
          <a:p>
            <a:r>
              <a:rPr lang="pl-PL" sz="2400" dirty="0"/>
              <a:t>„grożącej oskarżonemu” =</a:t>
            </a:r>
            <a:r>
              <a:rPr lang="pl-PL" sz="2400" dirty="0">
                <a:sym typeface="Wingdings 3" panose="05040102010807070707" pitchFamily="18" charset="2"/>
              </a:rPr>
              <a:t> konkretnemu oskarżonemu w konkretnych okolicznościach, </a:t>
            </a:r>
            <a:r>
              <a:rPr lang="pl-PL" sz="2400" u="sng" dirty="0">
                <a:sym typeface="Wingdings 3" panose="05040102010807070707" pitchFamily="18" charset="2"/>
              </a:rPr>
              <a:t>nie chodzi tu o granice ustawowego zagrożenia</a:t>
            </a:r>
            <a:r>
              <a:rPr lang="pl-PL" sz="2400" dirty="0">
                <a:sym typeface="Wingdings 3" panose="05040102010807070707" pitchFamily="18" charset="2"/>
              </a:rPr>
              <a:t>,</a:t>
            </a:r>
            <a:endParaRPr lang="pl-PL" sz="2400" dirty="0"/>
          </a:p>
          <a:p>
            <a:r>
              <a:rPr lang="pl-PL" sz="2400" dirty="0"/>
              <a:t>Wątpliwości, czy przepis stanowi samoistną przesłankę szczególną tymczasowego aresztowania, niezależną od obawy matactwa,</a:t>
            </a:r>
          </a:p>
          <a:p>
            <a:r>
              <a:rPr lang="pl-PL" sz="2400" dirty="0"/>
              <a:t>Pogląd I: przesłanka ma charakter samoistny (</a:t>
            </a:r>
            <a:r>
              <a:rPr lang="pl-PL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zob. uchwała </a:t>
            </a:r>
            <a:r>
              <a:rPr lang="pl-PL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sn</a:t>
            </a:r>
            <a:r>
              <a:rPr lang="pl-PL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z 19.1.2012, I KZP 18/11</a:t>
            </a:r>
            <a:r>
              <a:rPr lang="pl-PL" sz="2400" dirty="0"/>
              <a:t>),</a:t>
            </a:r>
          </a:p>
          <a:p>
            <a:r>
              <a:rPr lang="pl-PL" sz="2400" dirty="0"/>
              <a:t>Pogląd II: tylko domniemanie, że oskarżony będzie utrudniał postępowanie, nadal jednak konieczne jest wystąpienie przesłanki szczególnej.</a:t>
            </a:r>
          </a:p>
        </p:txBody>
      </p:sp>
    </p:spTree>
    <p:extLst>
      <p:ext uri="{BB962C8B-B14F-4D97-AF65-F5344CB8AC3E}">
        <p14:creationId xmlns:p14="http://schemas.microsoft.com/office/powerpoint/2010/main" val="11273803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pl-PL" sz="4800" dirty="0"/>
              <a:t>Przesłanki negatywne / zakazy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idx="1"/>
          </p:nvPr>
        </p:nvSpPr>
        <p:spPr>
          <a:xfrm>
            <a:off x="685801" y="1592836"/>
            <a:ext cx="8023193" cy="4426527"/>
          </a:xfrm>
        </p:spPr>
        <p:txBody>
          <a:bodyPr rtlCol="0">
            <a:normAutofit/>
          </a:bodyPr>
          <a:lstStyle/>
          <a:p>
            <a:pPr>
              <a:spcBef>
                <a:spcPts val="0"/>
              </a:spcBef>
            </a:pPr>
            <a:r>
              <a:rPr lang="pl-PL" sz="2400" dirty="0"/>
              <a:t>POWAŻNE NIEBEZPIECZEŃSTWO DLA ŻYCIA LUB ZDROWIA OSKARŻONEGO,</a:t>
            </a:r>
          </a:p>
          <a:p>
            <a:pPr>
              <a:spcBef>
                <a:spcPts val="0"/>
              </a:spcBef>
            </a:pPr>
            <a:r>
              <a:rPr lang="pl-PL" sz="2400" dirty="0"/>
              <a:t>WYJĄTKOWO CIĘŻKIE SKUTKI DLA OSKARŻONEGO LUB JEGO NAJBLIŻSZEJ RODZINY,</a:t>
            </a:r>
          </a:p>
          <a:p>
            <a:pPr>
              <a:spcBef>
                <a:spcPts val="0"/>
              </a:spcBef>
            </a:pPr>
            <a:r>
              <a:rPr lang="pl-PL" sz="2400" dirty="0"/>
              <a:t>OKOLICZNOŚCI SPRAWY DAJĄ PODSTAWY DO PRZEWIDYWANIA, ŻE SĄD NIE ORZEKNIE BEZWZGLĘDNEJ KARY POZBAWIENIA WOLNOŚCI LUB ŻE CZAS Tymczasowego Aresztowania PRZEKROCZY WYMIAR KARY,</a:t>
            </a:r>
          </a:p>
          <a:p>
            <a:pPr>
              <a:spcBef>
                <a:spcPts val="0"/>
              </a:spcBef>
            </a:pPr>
            <a:r>
              <a:rPr lang="pl-PL" sz="2400" dirty="0"/>
              <a:t>CZYN JEST ZAGROŻONY KARĄ NIEPRZEKRACZAJĄCĄ 1 roku.</a:t>
            </a:r>
          </a:p>
          <a:p>
            <a:pPr>
              <a:spcBef>
                <a:spcPts val="0"/>
              </a:spcBef>
            </a:pPr>
            <a:endParaRPr lang="pl-PL" sz="2400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AD95B027-0450-4AD9-84A1-8920211CE5FB}"/>
              </a:ext>
            </a:extLst>
          </p:cNvPr>
          <p:cNvSpPr txBox="1"/>
          <p:nvPr/>
        </p:nvSpPr>
        <p:spPr>
          <a:xfrm>
            <a:off x="9126245" y="1949492"/>
            <a:ext cx="2725444" cy="1015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000" dirty="0"/>
              <a:t>chyba, że szczególne względy stoją temu na przeszkodzie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7D0489A4-95E8-4BCC-898B-0CCAE64DCF7D}"/>
              </a:ext>
            </a:extLst>
          </p:cNvPr>
          <p:cNvSpPr txBox="1"/>
          <p:nvPr/>
        </p:nvSpPr>
        <p:spPr>
          <a:xfrm>
            <a:off x="9126245" y="3172214"/>
            <a:ext cx="2725444" cy="25545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1600" dirty="0"/>
              <a:t>chyba, że oskarżony ukrywa się, uporczywie nie stawia się na wezwania lub w inny sposób utrudnia postępowanie albo nie można ustalić jego tożsamości lub też zachodzi wysokie prawdopodobieństwo umieszczenia w zakładzie zamkniętym</a:t>
            </a:r>
          </a:p>
        </p:txBody>
      </p:sp>
      <p:sp>
        <p:nvSpPr>
          <p:cNvPr id="4" name="Nawias klamrowy zamykający 3">
            <a:extLst>
              <a:ext uri="{FF2B5EF4-FFF2-40B4-BE49-F238E27FC236}">
                <a16:creationId xmlns:a16="http://schemas.microsoft.com/office/drawing/2014/main" id="{F031779D-73CB-4D15-82F9-3D0A5C55DF17}"/>
              </a:ext>
            </a:extLst>
          </p:cNvPr>
          <p:cNvSpPr/>
          <p:nvPr/>
        </p:nvSpPr>
        <p:spPr>
          <a:xfrm>
            <a:off x="8700114" y="1688358"/>
            <a:ext cx="301841" cy="1537932"/>
          </a:xfrm>
          <a:prstGeom prst="rightBrace">
            <a:avLst>
              <a:gd name="adj1" fmla="val 58333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Nawias klamrowy zamykający 6">
            <a:extLst>
              <a:ext uri="{FF2B5EF4-FFF2-40B4-BE49-F238E27FC236}">
                <a16:creationId xmlns:a16="http://schemas.microsoft.com/office/drawing/2014/main" id="{1B179B15-A4E9-42FD-9536-AE4A11F4DF42}"/>
              </a:ext>
            </a:extLst>
          </p:cNvPr>
          <p:cNvSpPr/>
          <p:nvPr/>
        </p:nvSpPr>
        <p:spPr>
          <a:xfrm>
            <a:off x="8708994" y="3364360"/>
            <a:ext cx="301841" cy="2170254"/>
          </a:xfrm>
          <a:prstGeom prst="rightBrace">
            <a:avLst>
              <a:gd name="adj1" fmla="val 58333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1290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pl-PL" sz="4800" dirty="0"/>
              <a:t>Zaskarżanie środków zapobiegawczych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idx="1"/>
          </p:nvPr>
        </p:nvSpPr>
        <p:spPr>
          <a:xfrm>
            <a:off x="606270" y="1610591"/>
            <a:ext cx="10703881" cy="4426527"/>
          </a:xfrm>
        </p:spPr>
        <p:txBody>
          <a:bodyPr rtlCol="0">
            <a:normAutofit/>
          </a:bodyPr>
          <a:lstStyle/>
          <a:p>
            <a:r>
              <a:rPr lang="pl-PL" dirty="0"/>
              <a:t>Środkami służącymi do zaskarżania decyzji w przedmiocie środków zapobiegawczych są </a:t>
            </a:r>
            <a:r>
              <a:rPr lang="pl-PL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zażalenie</a:t>
            </a:r>
            <a:r>
              <a:rPr lang="pl-PL" dirty="0"/>
              <a:t> oraz </a:t>
            </a:r>
            <a:r>
              <a:rPr lang="pl-PL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wniosek o uchylenie lub zmianę </a:t>
            </a:r>
            <a:r>
              <a:rPr lang="pl-PL" dirty="0"/>
              <a:t>środka zapobiegawczego,</a:t>
            </a:r>
          </a:p>
          <a:p>
            <a:r>
              <a:rPr lang="pl-PL" dirty="0"/>
              <a:t>Zażalenie Przysługuje do sądu wyższej instancji (w przypadku postanowienia prokuratora – do SR, w którego okręgu prowadzi się postępowanie),</a:t>
            </a:r>
          </a:p>
          <a:p>
            <a:r>
              <a:rPr lang="pl-PL" dirty="0"/>
              <a:t>Uwaga ! </a:t>
            </a:r>
            <a:r>
              <a:rPr lang="pl-PL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Art. 426 § 2 </a:t>
            </a:r>
            <a:r>
              <a:rPr lang="pl-PL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kpk</a:t>
            </a:r>
            <a:r>
              <a:rPr lang="pl-PL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pl-PL" dirty="0"/>
              <a:t>– jeżeli postanowienie o zastosowaniu środka zapobiegawczego po rozpoznaniu zażalenia wydał sąd odwoławczy, wówczas przysługuje </a:t>
            </a:r>
            <a:r>
              <a:rPr lang="pl-PL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tzw. zażalenie poziome</a:t>
            </a:r>
            <a:r>
              <a:rPr lang="pl-PL" dirty="0"/>
              <a:t>,</a:t>
            </a:r>
          </a:p>
          <a:p>
            <a:r>
              <a:rPr lang="pl-PL" dirty="0"/>
              <a:t>Wniosek o zmianę/uchylenie środka zapobiegawczego można złożyć w każdym czasie, bez ilościowych ograniczeń, ale </a:t>
            </a:r>
            <a:r>
              <a:rPr lang="pl-PL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zażalenie przysługuje tylko wtedy, gdy oskarżony złożył wniosek po upływie, co najmniej 3 miesięcy</a:t>
            </a:r>
            <a:r>
              <a:rPr lang="pl-PL" dirty="0"/>
              <a:t> od wydania postanowienia w przedmiocie środka zapobiegawczego (także postanowienia o odmowie uchylenia/zmiany).</a:t>
            </a:r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41873815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pl-PL" sz="4800" dirty="0"/>
              <a:t>Czas trwania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idx="1"/>
          </p:nvPr>
        </p:nvSpPr>
        <p:spPr>
          <a:xfrm>
            <a:off x="588145" y="2413640"/>
            <a:ext cx="10820400" cy="2716869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endParaRPr lang="pl-PL" sz="2800" dirty="0"/>
          </a:p>
          <a:p>
            <a:pPr marL="0" indent="0">
              <a:buNone/>
            </a:pPr>
            <a:r>
              <a:rPr lang="pl-PL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Do 3 miesięcy   </a:t>
            </a:r>
            <a:r>
              <a:rPr lang="pl-PL" sz="2800" dirty="0">
                <a:solidFill>
                  <a:schemeClr val="accent1">
                    <a:lumMod val="60000"/>
                    <a:lumOff val="40000"/>
                  </a:schemeClr>
                </a:solidFill>
                <a:sym typeface="Wingdings 3" panose="05040102010807070707" pitchFamily="18" charset="2"/>
              </a:rPr>
              <a:t>  </a:t>
            </a:r>
            <a:r>
              <a:rPr lang="pl-PL" sz="2800" dirty="0">
                <a:solidFill>
                  <a:schemeClr val="accent1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 Do 12 miesięcy   </a:t>
            </a:r>
            <a:r>
              <a:rPr lang="pl-PL" sz="2800" dirty="0">
                <a:solidFill>
                  <a:schemeClr val="accent1"/>
                </a:solidFill>
                <a:sym typeface="Wingdings 3" panose="05040102010807070707" pitchFamily="18" charset="2"/>
              </a:rPr>
              <a:t>  </a:t>
            </a:r>
            <a:r>
              <a:rPr lang="pl-PL" sz="2800" dirty="0">
                <a:solidFill>
                  <a:schemeClr val="accent1"/>
                </a:solidFill>
                <a:sym typeface="Wingdings" panose="05000000000000000000" pitchFamily="2" charset="2"/>
              </a:rPr>
              <a:t> do 2 lat   </a:t>
            </a:r>
            <a:r>
              <a:rPr lang="pl-PL" sz="2800" dirty="0">
                <a:solidFill>
                  <a:schemeClr val="accent1">
                    <a:lumMod val="75000"/>
                  </a:schemeClr>
                </a:solidFill>
                <a:sym typeface="Wingdings 3" panose="05040102010807070707" pitchFamily="18" charset="2"/>
              </a:rPr>
              <a:t>  </a:t>
            </a:r>
            <a:r>
              <a:rPr lang="pl-PL" sz="28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 na okres oznaczony</a:t>
            </a:r>
            <a:endParaRPr lang="pl-PL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BC297596-3BC8-49EE-8136-96C45150F716}"/>
              </a:ext>
            </a:extLst>
          </p:cNvPr>
          <p:cNvSpPr txBox="1"/>
          <p:nvPr/>
        </p:nvSpPr>
        <p:spPr>
          <a:xfrm>
            <a:off x="705232" y="2617912"/>
            <a:ext cx="2015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podstawowy termin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328022EF-8F2C-448B-AFDF-DF693188256E}"/>
              </a:ext>
            </a:extLst>
          </p:cNvPr>
          <p:cNvSpPr txBox="1"/>
          <p:nvPr/>
        </p:nvSpPr>
        <p:spPr>
          <a:xfrm>
            <a:off x="3103313" y="1824292"/>
            <a:ext cx="27809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przy szczególnych okolicznościach</a:t>
            </a:r>
          </a:p>
          <a:p>
            <a:pPr algn="ctr"/>
            <a:r>
              <a:rPr lang="pl-PL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do zakończenia postępowania przygotowawczego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64AD964-3FC5-49C8-9C16-60339239097B}"/>
              </a:ext>
            </a:extLst>
          </p:cNvPr>
          <p:cNvSpPr txBox="1"/>
          <p:nvPr/>
        </p:nvSpPr>
        <p:spPr>
          <a:xfrm>
            <a:off x="5368513" y="1824292"/>
            <a:ext cx="27809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solidFill>
                  <a:schemeClr val="accent1"/>
                </a:solidFill>
              </a:rPr>
              <a:t>do chwili</a:t>
            </a:r>
          </a:p>
          <a:p>
            <a:pPr algn="ctr"/>
            <a:r>
              <a:rPr lang="pl-PL" sz="2400" dirty="0">
                <a:solidFill>
                  <a:schemeClr val="accent1"/>
                </a:solidFill>
              </a:rPr>
              <a:t>wydania</a:t>
            </a:r>
          </a:p>
          <a:p>
            <a:pPr algn="ctr"/>
            <a:r>
              <a:rPr lang="pl-PL" sz="2400" dirty="0">
                <a:solidFill>
                  <a:schemeClr val="accent1"/>
                </a:solidFill>
              </a:rPr>
              <a:t>pierwszego</a:t>
            </a:r>
          </a:p>
          <a:p>
            <a:pPr algn="ctr"/>
            <a:r>
              <a:rPr lang="pl-PL" sz="2400" dirty="0">
                <a:solidFill>
                  <a:schemeClr val="accent1"/>
                </a:solidFill>
              </a:rPr>
              <a:t>wyroku przez</a:t>
            </a:r>
          </a:p>
          <a:p>
            <a:pPr algn="ctr"/>
            <a:r>
              <a:rPr lang="pl-PL" sz="2400" dirty="0">
                <a:solidFill>
                  <a:schemeClr val="accent1"/>
                </a:solidFill>
              </a:rPr>
              <a:t>sąd I instancji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047423BA-DA00-4B28-93CA-27EC398C2923}"/>
              </a:ext>
            </a:extLst>
          </p:cNvPr>
          <p:cNvSpPr txBox="1"/>
          <p:nvPr/>
        </p:nvSpPr>
        <p:spPr>
          <a:xfrm>
            <a:off x="7794465" y="1463750"/>
            <a:ext cx="34132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w związku z zawieszeniem postępowania, czynnościami zmierzającymi do ustalenia tożsamości, wykonywaniem czynności dowodowych </a:t>
            </a:r>
          </a:p>
          <a:p>
            <a:pPr algn="ctr"/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w sprawie o szczególnej zawiłości albo poza granicami kraju lub celowym przewlekaniem 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9E0F054A-5CB2-45CC-80E1-7A0F960C3D06}"/>
              </a:ext>
            </a:extLst>
          </p:cNvPr>
          <p:cNvSpPr txBox="1"/>
          <p:nvPr/>
        </p:nvSpPr>
        <p:spPr>
          <a:xfrm>
            <a:off x="322384" y="4596268"/>
            <a:ext cx="27809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SR, w którego okręgu prowadzi się postępowanie na wniosek prokuratora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8F47A728-4E32-45F8-B0A0-E7DB24B7DEF4}"/>
              </a:ext>
            </a:extLst>
          </p:cNvPr>
          <p:cNvSpPr/>
          <p:nvPr/>
        </p:nvSpPr>
        <p:spPr>
          <a:xfrm>
            <a:off x="2426562" y="480734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sąd I instancji </a:t>
            </a:r>
            <a:r>
              <a:rPr lang="pl-PL" dirty="0">
                <a:solidFill>
                  <a:schemeClr val="accent1"/>
                </a:solidFill>
              </a:rPr>
              <a:t>właściwy </a:t>
            </a:r>
          </a:p>
          <a:p>
            <a:pPr algn="ctr"/>
            <a:r>
              <a:rPr lang="pl-PL" dirty="0">
                <a:solidFill>
                  <a:schemeClr val="accent1"/>
                </a:solidFill>
              </a:rPr>
              <a:t>do rozpoznania sprawy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5F086812-1916-4BF5-96C2-CC649664AE96}"/>
              </a:ext>
            </a:extLst>
          </p:cNvPr>
          <p:cNvSpPr/>
          <p:nvPr/>
        </p:nvSpPr>
        <p:spPr>
          <a:xfrm>
            <a:off x="7665868" y="4442380"/>
            <a:ext cx="37426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dirty="0">
                <a:solidFill>
                  <a:schemeClr val="accent1">
                    <a:lumMod val="75000"/>
                  </a:schemeClr>
                </a:solidFill>
              </a:rPr>
              <a:t>SA, w którego okręgu prowadzi się postępowanie na wniosek sądu, przed którym toczy się postępowanie lub prokuratora bezpośrednio przełożonego</a:t>
            </a:r>
          </a:p>
        </p:txBody>
      </p:sp>
      <p:sp>
        <p:nvSpPr>
          <p:cNvPr id="12" name="Nawias klamrowy zamykający 11">
            <a:extLst>
              <a:ext uri="{FF2B5EF4-FFF2-40B4-BE49-F238E27FC236}">
                <a16:creationId xmlns:a16="http://schemas.microsoft.com/office/drawing/2014/main" id="{07F885BA-4F0C-4636-8B58-FBBC27F48FC6}"/>
              </a:ext>
            </a:extLst>
          </p:cNvPr>
          <p:cNvSpPr/>
          <p:nvPr/>
        </p:nvSpPr>
        <p:spPr>
          <a:xfrm rot="5400000">
            <a:off x="5382837" y="2524312"/>
            <a:ext cx="269268" cy="4296794"/>
          </a:xfrm>
          <a:prstGeom prst="rightBrace">
            <a:avLst>
              <a:gd name="adj1" fmla="val 54491"/>
              <a:gd name="adj2" fmla="val 49793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CDCA539D-D5B2-49CF-A6A4-CDDE8ED5791C}"/>
              </a:ext>
            </a:extLst>
          </p:cNvPr>
          <p:cNvSpPr txBox="1"/>
          <p:nvPr/>
        </p:nvSpPr>
        <p:spPr>
          <a:xfrm>
            <a:off x="4397536" y="876866"/>
            <a:ext cx="2559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accent1"/>
                </a:solidFill>
              </a:rPr>
              <a:t>TYMCZASOWEGO ARESZTOWANIA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88A4F6A0-CE77-4F9A-804C-447F604AC042}"/>
              </a:ext>
            </a:extLst>
          </p:cNvPr>
          <p:cNvSpPr txBox="1"/>
          <p:nvPr/>
        </p:nvSpPr>
        <p:spPr>
          <a:xfrm>
            <a:off x="685801" y="1583813"/>
            <a:ext cx="2559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chemeClr val="accent1"/>
                </a:solidFill>
              </a:rPr>
              <a:t>art. 263 KPK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1FEFFEB2-5027-4142-9D7E-7C7F2F53BA48}"/>
              </a:ext>
            </a:extLst>
          </p:cNvPr>
          <p:cNvSpPr txBox="1"/>
          <p:nvPr/>
        </p:nvSpPr>
        <p:spPr>
          <a:xfrm>
            <a:off x="588145" y="5750301"/>
            <a:ext cx="9134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bg1">
                    <a:lumMod val="95000"/>
                  </a:schemeClr>
                </a:solidFill>
              </a:rPr>
              <a:t>BRAK BEZWZGLĘDNEGO TERMINU MAKSYMALNEGO !</a:t>
            </a:r>
          </a:p>
        </p:txBody>
      </p:sp>
    </p:spTree>
    <p:extLst>
      <p:ext uri="{BB962C8B-B14F-4D97-AF65-F5344CB8AC3E}">
        <p14:creationId xmlns:p14="http://schemas.microsoft.com/office/powerpoint/2010/main" val="13799339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pl-PL" sz="4800" dirty="0"/>
              <a:t>warunkowe </a:t>
            </a:r>
            <a:r>
              <a:rPr lang="pl-PL" sz="4800" dirty="0" err="1"/>
              <a:t>tymczas</a:t>
            </a:r>
            <a:r>
              <a:rPr lang="pl-PL" sz="4800" dirty="0"/>
              <a:t>. aresztowanie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idx="1"/>
          </p:nvPr>
        </p:nvSpPr>
        <p:spPr>
          <a:xfrm>
            <a:off x="685799" y="1261782"/>
            <a:ext cx="10820400" cy="4426527"/>
          </a:xfrm>
        </p:spPr>
        <p:txBody>
          <a:bodyPr rtlCol="0">
            <a:normAutofit/>
          </a:bodyPr>
          <a:lstStyle/>
          <a:p>
            <a:r>
              <a:rPr lang="pl-PL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Art. 257 </a:t>
            </a:r>
            <a:r>
              <a:rPr lang="pl-PL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§</a:t>
            </a:r>
            <a:r>
              <a:rPr lang="pl-PL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2 </a:t>
            </a:r>
            <a:r>
              <a:rPr lang="pl-PL" sz="28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kpk</a:t>
            </a:r>
            <a:r>
              <a:rPr lang="pl-PL" sz="2800" dirty="0"/>
              <a:t>: </a:t>
            </a:r>
            <a:r>
              <a:rPr lang="pl-PL" dirty="0"/>
              <a:t>Stosując tymczasowe aresztowanie, sąd może zastrzec, że środek ten </a:t>
            </a:r>
            <a:r>
              <a:rPr lang="pl-PL" dirty="0">
                <a:solidFill>
                  <a:schemeClr val="accent1"/>
                </a:solidFill>
              </a:rPr>
              <a:t>ulegnie zmianie pod warunkiem złożenia, nie później niż w wyznaczonym terminie, określonego poręczenia majątkowego</a:t>
            </a:r>
            <a:r>
              <a:rPr lang="pl-PL" dirty="0"/>
              <a:t>; na uzasadniony wniosek oskarżonego lub jego obrońcy, złożony najpóźniej w ostatnim dniu wyznaczonego terminu, sąd może przedłużyć termin złożenia poręczenia,</a:t>
            </a:r>
          </a:p>
          <a:p>
            <a:r>
              <a:rPr lang="pl-PL" sz="2800" dirty="0"/>
              <a:t>UWAGA ! </a:t>
            </a:r>
            <a:r>
              <a:rPr lang="pl-PL" sz="2800" u="sng" dirty="0"/>
              <a:t>OD 5.10.2019 </a:t>
            </a:r>
            <a:r>
              <a:rPr lang="pl-PL" sz="2800" dirty="0"/>
              <a:t>obowiązuje </a:t>
            </a:r>
            <a:r>
              <a:rPr lang="pl-PL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§ 3</a:t>
            </a:r>
            <a:r>
              <a:rPr lang="pl-PL" sz="2800" dirty="0">
                <a:latin typeface="Impact" panose="020B0806030902050204" pitchFamily="34" charset="0"/>
              </a:rPr>
              <a:t>:  </a:t>
            </a:r>
            <a:r>
              <a:rPr lang="pl-PL" dirty="0">
                <a:latin typeface="Impact" panose="020B0806030902050204" pitchFamily="34" charset="0"/>
              </a:rPr>
              <a:t>Jeżeli </a:t>
            </a:r>
            <a:r>
              <a:rPr lang="pl-PL" dirty="0">
                <a:solidFill>
                  <a:schemeClr val="accent1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prokurator</a:t>
            </a:r>
            <a:r>
              <a:rPr lang="pl-PL" dirty="0">
                <a:latin typeface="Impact" panose="020B0806030902050204" pitchFamily="34" charset="0"/>
              </a:rPr>
              <a:t> oświadczy, </a:t>
            </a:r>
            <a:r>
              <a:rPr lang="pl-PL" dirty="0">
                <a:solidFill>
                  <a:schemeClr val="accent1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najpóźniej na posiedzeniu po ogłoszeniu postanowienia </a:t>
            </a:r>
            <a:r>
              <a:rPr lang="pl-PL" dirty="0">
                <a:latin typeface="Impact" panose="020B0806030902050204" pitchFamily="34" charset="0"/>
              </a:rPr>
              <a:t>wydanego na podstawie § 2, że </a:t>
            </a:r>
            <a:r>
              <a:rPr lang="pl-PL" dirty="0">
                <a:solidFill>
                  <a:schemeClr val="accent1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sprzeciwia się </a:t>
            </a:r>
            <a:r>
              <a:rPr lang="pl-PL" dirty="0">
                <a:latin typeface="Impact" panose="020B0806030902050204" pitchFamily="34" charset="0"/>
              </a:rPr>
              <a:t>zmianie środka zapobiegawczego, </a:t>
            </a:r>
            <a:r>
              <a:rPr lang="pl-PL" dirty="0">
                <a:solidFill>
                  <a:schemeClr val="accent1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postanowienie to</a:t>
            </a:r>
            <a:r>
              <a:rPr lang="pl-PL" dirty="0">
                <a:latin typeface="Impact" panose="020B0806030902050204" pitchFamily="34" charset="0"/>
              </a:rPr>
              <a:t>, </a:t>
            </a:r>
            <a:r>
              <a:rPr lang="pl-PL" u="sng" dirty="0">
                <a:latin typeface="Impact" panose="020B0806030902050204" pitchFamily="34" charset="0"/>
              </a:rPr>
              <a:t>w zakresie dotyczącym zmiany tymczasowego aresztowania na poręczenie majątkowe</a:t>
            </a:r>
            <a:r>
              <a:rPr lang="pl-PL" dirty="0">
                <a:latin typeface="Impact" panose="020B0806030902050204" pitchFamily="34" charset="0"/>
              </a:rPr>
              <a:t>, </a:t>
            </a:r>
            <a:r>
              <a:rPr lang="pl-PL" dirty="0">
                <a:solidFill>
                  <a:schemeClr val="accent1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staje się wykonalne z dniem uprawomocnienia</a:t>
            </a:r>
            <a:r>
              <a:rPr lang="pl-PL" dirty="0">
                <a:latin typeface="Impact" panose="020B0806030902050204" pitchFamily="34" charset="0"/>
              </a:rPr>
              <a:t>.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5843253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576E8DBD-6DBD-4FCB-8FE8-8F0425C0B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5" name="Freeform 11">
            <a:extLst>
              <a:ext uri="{FF2B5EF4-FFF2-40B4-BE49-F238E27FC236}">
                <a16:creationId xmlns:a16="http://schemas.microsoft.com/office/drawing/2014/main" id="{70BE0118-665B-49AC-8ED9-B29C009CE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27" name="Freeform 13">
            <a:extLst>
              <a:ext uri="{FF2B5EF4-FFF2-40B4-BE49-F238E27FC236}">
                <a16:creationId xmlns:a16="http://schemas.microsoft.com/office/drawing/2014/main" id="{DB8E4593-3024-4A7B-92FB-8114D72E5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29" name="Freeform 25">
            <a:extLst>
              <a:ext uri="{FF2B5EF4-FFF2-40B4-BE49-F238E27FC236}">
                <a16:creationId xmlns:a16="http://schemas.microsoft.com/office/drawing/2014/main" id="{F72029E6-113E-4A42-8D29-4B796B39B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31" name="Freeform 14">
            <a:extLst>
              <a:ext uri="{FF2B5EF4-FFF2-40B4-BE49-F238E27FC236}">
                <a16:creationId xmlns:a16="http://schemas.microsoft.com/office/drawing/2014/main" id="{FBAE6AE5-2B20-46E6-B338-A385BFF09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pl-PL"/>
          </a:p>
        </p:txBody>
      </p:sp>
      <p:sp>
        <p:nvSpPr>
          <p:cNvPr id="33" name="5-Point Star 24">
            <a:extLst>
              <a:ext uri="{FF2B5EF4-FFF2-40B4-BE49-F238E27FC236}">
                <a16:creationId xmlns:a16="http://schemas.microsoft.com/office/drawing/2014/main" id="{4555B12C-E2CF-448D-918F-96D0958DC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81DCCE50-5BF6-42F8-A562-F8C543ADF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37593" y="1944518"/>
            <a:ext cx="5648960" cy="335216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72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Dziękuję</a:t>
            </a:r>
            <a:r>
              <a:rPr lang="en-US" sz="7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br>
              <a:rPr lang="en-US" sz="7200" dirty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en-US" sz="7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za </a:t>
            </a:r>
            <a:r>
              <a:rPr lang="en-US" sz="72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uwagę</a:t>
            </a:r>
            <a:endParaRPr lang="en-US" sz="7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78A776B-E301-4D5C-A1B5-A17C1BE18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DDFA573-E787-440F-8A24-6F6D3D549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52622"/>
            <a:ext cx="12188952" cy="780581"/>
          </a:xfrm>
          <a:prstGeom prst="rect">
            <a:avLst/>
          </a:prstGeom>
          <a:gradFill flip="none" rotWithShape="1">
            <a:gsLst>
              <a:gs pos="49000">
                <a:schemeClr val="accent1"/>
              </a:gs>
              <a:gs pos="100000">
                <a:schemeClr val="accent1">
                  <a:lumMod val="62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pic>
        <p:nvPicPr>
          <p:cNvPr id="19" name="Picture 4" descr="Znalezione obrazy dla zapytania uniwersytet wrocÅawski logo">
            <a:extLst>
              <a:ext uri="{FF2B5EF4-FFF2-40B4-BE49-F238E27FC236}">
                <a16:creationId xmlns:a16="http://schemas.microsoft.com/office/drawing/2014/main" id="{1B8CB363-956C-44C7-A302-E1B06C5CD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673" y="581891"/>
            <a:ext cx="3080288" cy="98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ytuł 1">
            <a:extLst>
              <a:ext uri="{FF2B5EF4-FFF2-40B4-BE49-F238E27FC236}">
                <a16:creationId xmlns:a16="http://schemas.microsoft.com/office/drawing/2014/main" id="{736DE9F1-517E-4B78-87E4-D1F43552786B}"/>
              </a:ext>
            </a:extLst>
          </p:cNvPr>
          <p:cNvSpPr txBox="1">
            <a:spLocks/>
          </p:cNvSpPr>
          <p:nvPr/>
        </p:nvSpPr>
        <p:spPr>
          <a:xfrm>
            <a:off x="612558" y="623836"/>
            <a:ext cx="5957093" cy="8254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/>
              <a:t>Dodatkowa literatura:</a:t>
            </a:r>
            <a:endParaRPr lang="en-US" sz="3600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652873F1-FC3A-44E5-934E-7AFDCEE1675E}"/>
              </a:ext>
            </a:extLst>
          </p:cNvPr>
          <p:cNvSpPr txBox="1"/>
          <p:nvPr/>
        </p:nvSpPr>
        <p:spPr>
          <a:xfrm>
            <a:off x="524064" y="1616196"/>
            <a:ext cx="6950933" cy="3735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/>
              <a:t>J. Skorupka, </a:t>
            </a:r>
            <a:r>
              <a:rPr lang="pl-PL" sz="1600" i="1" dirty="0"/>
              <a:t>Tymczasowe aresztowanie w praktyce stosowania prawa</a:t>
            </a:r>
            <a:r>
              <a:rPr lang="pl-PL" sz="1600" dirty="0"/>
              <a:t>, Palestra 2021, nr 1-2,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/>
              <a:t>J. Skorupka, </a:t>
            </a:r>
            <a:r>
              <a:rPr lang="pl-PL" sz="1600" i="1" dirty="0"/>
              <a:t>O niekonstytucyjności art. 258 § 2 k.p.k.</a:t>
            </a:r>
            <a:r>
              <a:rPr lang="pl-PL" sz="1600" dirty="0"/>
              <a:t>, Państwo i Prawo 2018, z. 3,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/>
              <a:t>J. Skorupka, </a:t>
            </a:r>
            <a:r>
              <a:rPr lang="pl-PL" sz="1600" i="1" dirty="0"/>
              <a:t>O podstawach i przesłankach tymczasowego aresztowania</a:t>
            </a:r>
            <a:r>
              <a:rPr lang="pl-PL" sz="1600" dirty="0"/>
              <a:t>, Wrocławskie Studia Sądowe 2012, nr 3,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/>
              <a:t>P. Kardas, M. Dąbrowska-Kardas, </a:t>
            </a:r>
            <a:r>
              <a:rPr lang="pl-PL" sz="1600" i="1" dirty="0"/>
              <a:t>Zasada minimalizacji tymczasowego aresztowania w postępowaniu jurysdykcyjnym</a:t>
            </a:r>
            <a:r>
              <a:rPr lang="pl-PL" sz="1600" dirty="0"/>
              <a:t>, Państwo i Prawo 2010, z. 1,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/>
              <a:t>W. Jasiński, </a:t>
            </a:r>
            <a:r>
              <a:rPr lang="pl-PL" sz="1600" i="1" dirty="0"/>
              <a:t>Dostęp osoby oskarżonej o popełnienie czynu zagrożonego karą do adwokata na wstępnym etapie ścigania karnego: standard strasburski,</a:t>
            </a:r>
            <a:r>
              <a:rPr lang="pl-PL" sz="1600" dirty="0"/>
              <a:t> Europejski Przegląd Sądowy 2019, nr 1.</a:t>
            </a:r>
          </a:p>
        </p:txBody>
      </p:sp>
    </p:spTree>
    <p:extLst>
      <p:ext uri="{BB962C8B-B14F-4D97-AF65-F5344CB8AC3E}">
        <p14:creationId xmlns:p14="http://schemas.microsoft.com/office/powerpoint/2010/main" val="734731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pl-PL" sz="4800" dirty="0"/>
              <a:t>zasady STOSOWANIA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idx="1"/>
          </p:nvPr>
        </p:nvSpPr>
        <p:spPr>
          <a:xfrm>
            <a:off x="685800" y="1922318"/>
            <a:ext cx="10396883" cy="4343400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pl-PL" sz="3200" dirty="0"/>
              <a:t>Środki przymusu mogą być stosowane: </a:t>
            </a:r>
          </a:p>
          <a:p>
            <a:pPr lvl="1"/>
            <a:r>
              <a:rPr lang="pl-PL" sz="3200" dirty="0"/>
              <a:t>wyłącznie na podstawie i w granicach ustawy,</a:t>
            </a:r>
          </a:p>
          <a:p>
            <a:pPr lvl="1"/>
            <a:r>
              <a:rPr lang="pl-PL" sz="3200" dirty="0"/>
              <a:t>Tylko gdy jest to niezbędne,</a:t>
            </a:r>
          </a:p>
          <a:p>
            <a:pPr lvl="1"/>
            <a:r>
              <a:rPr lang="pl-PL" sz="3200" dirty="0"/>
              <a:t>W taki sposób, by zminimalizować skutki uboczne,</a:t>
            </a:r>
          </a:p>
          <a:p>
            <a:pPr lvl="1"/>
            <a:r>
              <a:rPr lang="pl-PL" sz="3200" dirty="0"/>
              <a:t>Proporcjonalnie </a:t>
            </a:r>
            <a:r>
              <a:rPr lang="pl-PL" sz="2400" dirty="0"/>
              <a:t>(zob. </a:t>
            </a:r>
            <a:r>
              <a:rPr lang="pl-PL" sz="2400" dirty="0">
                <a:solidFill>
                  <a:srgbClr val="C00000"/>
                </a:solidFill>
              </a:rPr>
              <a:t>art. 31 ust. 3 </a:t>
            </a:r>
            <a:r>
              <a:rPr lang="pl-PL" sz="2400" dirty="0"/>
              <a:t>Konstytucji).</a:t>
            </a:r>
          </a:p>
          <a:p>
            <a:pPr lvl="1"/>
            <a:endParaRPr lang="pl-PL" sz="2800" dirty="0"/>
          </a:p>
          <a:p>
            <a:pPr rtl="0"/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336925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pl-PL" sz="4800" dirty="0"/>
              <a:t>Rodzaje środków przymusu: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idx="1"/>
          </p:nvPr>
        </p:nvSpPr>
        <p:spPr>
          <a:xfrm>
            <a:off x="685800" y="1610591"/>
            <a:ext cx="10396883" cy="4426527"/>
          </a:xfrm>
        </p:spPr>
        <p:txBody>
          <a:bodyPr rtlCol="0">
            <a:normAutofit/>
          </a:bodyPr>
          <a:lstStyle/>
          <a:p>
            <a:pPr rtl="0"/>
            <a:r>
              <a:rPr lang="pl-PL" sz="2800" dirty="0"/>
              <a:t>Zatrzymanie,</a:t>
            </a:r>
          </a:p>
          <a:p>
            <a:pPr rtl="0"/>
            <a:r>
              <a:rPr lang="pl-PL" sz="2800" dirty="0"/>
              <a:t>Środki zapobiegawcze,</a:t>
            </a:r>
          </a:p>
          <a:p>
            <a:pPr rtl="0"/>
            <a:r>
              <a:rPr lang="pl-PL" sz="2800" dirty="0"/>
              <a:t>Środki wymuszające spełnienie obowiązków                   procesowych </a:t>
            </a:r>
            <a:r>
              <a:rPr lang="pl-PL" sz="1800" dirty="0"/>
              <a:t>(kary porządkowe, przymusowe doprowadzenie,                                               przymusowe poddanie badaniom),</a:t>
            </a:r>
          </a:p>
          <a:p>
            <a:pPr rtl="0"/>
            <a:r>
              <a:rPr lang="pl-PL" sz="2800" dirty="0"/>
              <a:t>Policja sesyjna </a:t>
            </a:r>
            <a:r>
              <a:rPr lang="pl-PL" sz="1800" dirty="0"/>
              <a:t>(P.U.S.P.),</a:t>
            </a:r>
          </a:p>
          <a:p>
            <a:pPr rtl="0"/>
            <a:r>
              <a:rPr lang="pl-PL" sz="2800" dirty="0"/>
              <a:t>Zabezpieczenie majątkowe.</a:t>
            </a:r>
          </a:p>
          <a:p>
            <a:pPr rtl="0"/>
            <a:endParaRPr lang="pl-PL" sz="2800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834F5BC-EF32-CA04-B29B-1CCB823C0C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9884120"/>
              </p:ext>
            </p:extLst>
          </p:nvPr>
        </p:nvGraphicFramePr>
        <p:xfrm>
          <a:off x="8309499" y="2706615"/>
          <a:ext cx="4059784" cy="2788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pole tekstowe 3">
            <a:extLst>
              <a:ext uri="{FF2B5EF4-FFF2-40B4-BE49-F238E27FC236}">
                <a16:creationId xmlns:a16="http://schemas.microsoft.com/office/drawing/2014/main" id="{97181A62-8847-B219-1F30-B60BF4016AE2}"/>
              </a:ext>
            </a:extLst>
          </p:cNvPr>
          <p:cNvSpPr txBox="1"/>
          <p:nvPr/>
        </p:nvSpPr>
        <p:spPr>
          <a:xfrm>
            <a:off x="9390915" y="2967945"/>
            <a:ext cx="1754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środki </a:t>
            </a:r>
          </a:p>
          <a:p>
            <a:pPr algn="ctr"/>
            <a:r>
              <a:rPr lang="pl-PL" dirty="0">
                <a:solidFill>
                  <a:schemeClr val="bg1"/>
                </a:solidFill>
              </a:rPr>
              <a:t>przymusu</a:t>
            </a:r>
          </a:p>
        </p:txBody>
      </p:sp>
    </p:spTree>
    <p:extLst>
      <p:ext uri="{BB962C8B-B14F-4D97-AF65-F5344CB8AC3E}">
        <p14:creationId xmlns:p14="http://schemas.microsoft.com/office/powerpoint/2010/main" val="169466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pl-PL" sz="4800" dirty="0"/>
              <a:t>zatrzymanie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idx="1"/>
          </p:nvPr>
        </p:nvSpPr>
        <p:spPr>
          <a:xfrm>
            <a:off x="685801" y="994299"/>
            <a:ext cx="10396883" cy="5247005"/>
          </a:xfrm>
        </p:spPr>
        <p:txBody>
          <a:bodyPr rtlCol="0">
            <a:normAutofit/>
          </a:bodyPr>
          <a:lstStyle/>
          <a:p>
            <a:pPr rtl="0"/>
            <a:r>
              <a:rPr lang="pl-PL" sz="2400" dirty="0"/>
              <a:t>Polega na krótkotrwałym pozbawieniu wolności w celu zastosowania środka zapobiegawczego albo doprowadzenia przed organ procesowy,</a:t>
            </a:r>
          </a:p>
          <a:p>
            <a:pPr rtl="0"/>
            <a:r>
              <a:rPr lang="pl-PL" sz="2400" dirty="0"/>
              <a:t>Stosowane przez policję i inne organy, którym przyznano uprawnienia procesowe policji (np. ABW, CBA, SG),</a:t>
            </a:r>
          </a:p>
          <a:p>
            <a:pPr rtl="0"/>
            <a:r>
              <a:rPr lang="pl-PL" sz="2400" dirty="0"/>
              <a:t>Stosuje się wobec </a:t>
            </a:r>
            <a:r>
              <a:rPr lang="pl-PL" sz="2400" dirty="0">
                <a:solidFill>
                  <a:srgbClr val="C00000"/>
                </a:solidFill>
              </a:rPr>
              <a:t>osoby podejrzanej</a:t>
            </a:r>
            <a:r>
              <a:rPr lang="pl-PL" sz="2400" dirty="0"/>
              <a:t>,</a:t>
            </a:r>
          </a:p>
          <a:p>
            <a:pPr rtl="0"/>
            <a:r>
              <a:rPr lang="pl-PL" sz="2400" dirty="0"/>
              <a:t>Oprócz zatrzymania określonego w przepisach </a:t>
            </a:r>
            <a:r>
              <a:rPr lang="pl-PL" sz="2400" dirty="0" err="1"/>
              <a:t>kpk</a:t>
            </a:r>
            <a:r>
              <a:rPr lang="pl-PL" sz="2400" dirty="0"/>
              <a:t> występują także inne rodzaje zatrzymań: penitencjarne, porządkowe </a:t>
            </a:r>
            <a:r>
              <a:rPr lang="pl-PL" sz="1600" dirty="0"/>
              <a:t>(art. 15 ust. 1 pkt 3 ustawy o policji)</a:t>
            </a:r>
            <a:r>
              <a:rPr lang="pl-PL" sz="2400" dirty="0"/>
              <a:t>            i administracyjne</a:t>
            </a:r>
          </a:p>
        </p:txBody>
      </p:sp>
    </p:spTree>
    <p:extLst>
      <p:ext uri="{BB962C8B-B14F-4D97-AF65-F5344CB8AC3E}">
        <p14:creationId xmlns:p14="http://schemas.microsoft.com/office/powerpoint/2010/main" val="123960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pl-PL" sz="4800" dirty="0"/>
              <a:t>Ujęcie obywatelskie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idx="1"/>
          </p:nvPr>
        </p:nvSpPr>
        <p:spPr>
          <a:xfrm>
            <a:off x="685801" y="1663857"/>
            <a:ext cx="9709951" cy="4426527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pl-PL" sz="2800" dirty="0"/>
              <a:t>Art. 243 </a:t>
            </a:r>
            <a:r>
              <a:rPr lang="pl-PL" sz="2800" dirty="0" err="1"/>
              <a:t>kpk</a:t>
            </a:r>
            <a:endParaRPr lang="pl-PL" sz="2800" dirty="0"/>
          </a:p>
          <a:p>
            <a:pPr marL="457200" lvl="1" indent="0">
              <a:buNone/>
            </a:pPr>
            <a:r>
              <a:rPr lang="pl-PL" sz="2800" dirty="0">
                <a:solidFill>
                  <a:srgbClr val="C00000"/>
                </a:solidFill>
              </a:rPr>
              <a:t>§ 1 </a:t>
            </a:r>
            <a:r>
              <a:rPr lang="pl-PL" sz="2800" dirty="0"/>
              <a:t>Każdy ma prawo ująć osobę </a:t>
            </a:r>
            <a:r>
              <a:rPr lang="pl-PL" sz="2800" dirty="0">
                <a:solidFill>
                  <a:srgbClr val="C00000"/>
                </a:solidFill>
              </a:rPr>
              <a:t>na gorącym uczynku </a:t>
            </a:r>
            <a:r>
              <a:rPr lang="pl-PL" sz="2800" dirty="0"/>
              <a:t>przestępstwa lub </a:t>
            </a:r>
            <a:r>
              <a:rPr lang="pl-PL" sz="2800" dirty="0">
                <a:solidFill>
                  <a:srgbClr val="C00000"/>
                </a:solidFill>
              </a:rPr>
              <a:t>w pościgu podjętym bezpośrednio po </a:t>
            </a:r>
            <a:r>
              <a:rPr lang="pl-PL" sz="2800" dirty="0"/>
              <a:t>popełnieniu przestępstwa, jeżeli zachodzi </a:t>
            </a:r>
            <a:r>
              <a:rPr lang="pl-PL" sz="2800" dirty="0">
                <a:solidFill>
                  <a:srgbClr val="C00000"/>
                </a:solidFill>
              </a:rPr>
              <a:t>obawa ukrycia się </a:t>
            </a:r>
            <a:r>
              <a:rPr lang="pl-PL" sz="2800" dirty="0"/>
              <a:t>tej osoby lub </a:t>
            </a:r>
            <a:r>
              <a:rPr lang="pl-PL" sz="2800" dirty="0">
                <a:solidFill>
                  <a:srgbClr val="C00000"/>
                </a:solidFill>
              </a:rPr>
              <a:t>nie można ustalić jej tożsamości</a:t>
            </a:r>
            <a:r>
              <a:rPr lang="pl-PL" sz="2800" dirty="0"/>
              <a:t>,</a:t>
            </a:r>
          </a:p>
          <a:p>
            <a:pPr marL="457200" lvl="1" indent="0">
              <a:buNone/>
            </a:pPr>
            <a:r>
              <a:rPr lang="pl-PL" sz="2600" dirty="0">
                <a:solidFill>
                  <a:srgbClr val="C00000"/>
                </a:solidFill>
              </a:rPr>
              <a:t>§ 2 </a:t>
            </a:r>
            <a:r>
              <a:rPr lang="pl-PL" sz="2800" dirty="0"/>
              <a:t>Osobę ujętą należy niezwłocznie oddać w ręce Policji.</a:t>
            </a:r>
            <a:endParaRPr lang="pl-PL" sz="2600" dirty="0"/>
          </a:p>
          <a:p>
            <a:pPr rtl="0"/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940564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pl-PL" sz="4800" dirty="0"/>
              <a:t>Przesłanki zatrzymania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idx="1"/>
          </p:nvPr>
        </p:nvSpPr>
        <p:spPr>
          <a:xfrm>
            <a:off x="685799" y="1610591"/>
            <a:ext cx="10820400" cy="4426527"/>
          </a:xfrm>
        </p:spPr>
        <p:txBody>
          <a:bodyPr rtlCol="0">
            <a:normAutofit/>
          </a:bodyPr>
          <a:lstStyle/>
          <a:p>
            <a:r>
              <a:rPr lang="pl-PL" sz="2400" dirty="0"/>
              <a:t>uzasadnione </a:t>
            </a:r>
            <a:r>
              <a:rPr lang="pl-PL" sz="2400" dirty="0">
                <a:solidFill>
                  <a:srgbClr val="C00000"/>
                </a:solidFill>
              </a:rPr>
              <a:t>przypuszczenie*</a:t>
            </a:r>
            <a:r>
              <a:rPr lang="pl-PL" sz="2400" dirty="0"/>
              <a:t> popełnienia przestępstwa </a:t>
            </a:r>
            <a:r>
              <a:rPr lang="pl-PL" sz="2400" b="1" dirty="0">
                <a:solidFill>
                  <a:srgbClr val="C00000"/>
                </a:solidFill>
              </a:rPr>
              <a:t>+</a:t>
            </a:r>
            <a:r>
              <a:rPr lang="pl-PL" sz="2400" dirty="0"/>
              <a:t> obawa ucieczki </a:t>
            </a:r>
            <a:r>
              <a:rPr lang="pl-PL" sz="2400" dirty="0">
                <a:solidFill>
                  <a:srgbClr val="C00000"/>
                </a:solidFill>
              </a:rPr>
              <a:t>lub</a:t>
            </a:r>
            <a:r>
              <a:rPr lang="pl-PL" sz="2400" dirty="0"/>
              <a:t> ukrycia się tej osoby albo zatarcia śladów przestępstwa </a:t>
            </a:r>
            <a:r>
              <a:rPr lang="pl-PL" sz="2400" dirty="0">
                <a:solidFill>
                  <a:srgbClr val="C00000"/>
                </a:solidFill>
              </a:rPr>
              <a:t>lub</a:t>
            </a:r>
            <a:r>
              <a:rPr lang="pl-PL" sz="2400" dirty="0"/>
              <a:t> niemożność ustalenia tożsamości </a:t>
            </a:r>
            <a:r>
              <a:rPr lang="pl-PL" sz="2400" dirty="0">
                <a:solidFill>
                  <a:srgbClr val="C00000"/>
                </a:solidFill>
              </a:rPr>
              <a:t>lub</a:t>
            </a:r>
            <a:r>
              <a:rPr lang="pl-PL" sz="2400" dirty="0"/>
              <a:t> istnieją przesłanki postępowania w trybie przyspieszonym </a:t>
            </a:r>
            <a:r>
              <a:rPr lang="pl-PL" sz="2400" dirty="0">
                <a:solidFill>
                  <a:srgbClr val="C00000"/>
                </a:solidFill>
              </a:rPr>
              <a:t>(art. 244 § 1 </a:t>
            </a:r>
            <a:r>
              <a:rPr lang="pl-PL" sz="2400" dirty="0" err="1">
                <a:solidFill>
                  <a:srgbClr val="C00000"/>
                </a:solidFill>
              </a:rPr>
              <a:t>kpk</a:t>
            </a:r>
            <a:r>
              <a:rPr lang="pl-PL" sz="2400" dirty="0">
                <a:solidFill>
                  <a:srgbClr val="C00000"/>
                </a:solidFill>
              </a:rPr>
              <a:t>)</a:t>
            </a:r>
            <a:r>
              <a:rPr lang="pl-PL" sz="2400" dirty="0"/>
              <a:t>,</a:t>
            </a:r>
          </a:p>
          <a:p>
            <a:r>
              <a:rPr lang="pl-PL" sz="2400" dirty="0"/>
              <a:t>uzasadnione </a:t>
            </a:r>
            <a:r>
              <a:rPr lang="pl-PL" sz="2400" dirty="0">
                <a:solidFill>
                  <a:srgbClr val="C00000"/>
                </a:solidFill>
              </a:rPr>
              <a:t>przypuszczenie*</a:t>
            </a:r>
            <a:r>
              <a:rPr lang="pl-PL" sz="2400" dirty="0"/>
              <a:t> POPEŁNIENIA przestępstwa z użyciem przemocy na szkodę osoby wspólnie zamieszkującej </a:t>
            </a:r>
            <a:r>
              <a:rPr lang="pl-PL" sz="2400" b="1" dirty="0">
                <a:solidFill>
                  <a:srgbClr val="C00000"/>
                </a:solidFill>
              </a:rPr>
              <a:t>+</a:t>
            </a:r>
            <a:r>
              <a:rPr lang="pl-PL" sz="2400" dirty="0"/>
              <a:t> obawa ponownego popełnienia przestępstwa z użyciem przemocy wobec tej osoby, zwłaszcza w przypadku groźby popełnienia takiego przestępstwa </a:t>
            </a:r>
            <a:r>
              <a:rPr lang="pl-PL" sz="2400" dirty="0">
                <a:solidFill>
                  <a:srgbClr val="C00000"/>
                </a:solidFill>
              </a:rPr>
              <a:t>(art. 244 § 1a </a:t>
            </a:r>
            <a:r>
              <a:rPr lang="pl-PL" sz="2400" dirty="0" err="1">
                <a:solidFill>
                  <a:srgbClr val="C00000"/>
                </a:solidFill>
              </a:rPr>
              <a:t>kpk</a:t>
            </a:r>
            <a:r>
              <a:rPr lang="pl-PL" sz="2400" dirty="0">
                <a:solidFill>
                  <a:srgbClr val="C00000"/>
                </a:solidFill>
              </a:rPr>
              <a:t>)</a:t>
            </a:r>
            <a:r>
              <a:rPr lang="pl-PL" sz="2400" dirty="0"/>
              <a:t>,</a:t>
            </a:r>
          </a:p>
          <a:p>
            <a:endParaRPr lang="pl-PL" sz="28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EA8AE314-E5C9-42AD-A6C0-CF8D937242EF}"/>
              </a:ext>
            </a:extLst>
          </p:cNvPr>
          <p:cNvSpPr txBox="1"/>
          <p:nvPr/>
        </p:nvSpPr>
        <p:spPr>
          <a:xfrm>
            <a:off x="685799" y="5806285"/>
            <a:ext cx="10396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bg1">
                    <a:lumMod val="85000"/>
                  </a:schemeClr>
                </a:solidFill>
              </a:rPr>
              <a:t>*art. 5 ust. 1 lit. c EKPC: „uzasadnione podejrzenie”;  podejrzenie &gt; przypuszczenie !</a:t>
            </a:r>
          </a:p>
        </p:txBody>
      </p:sp>
    </p:spTree>
    <p:extLst>
      <p:ext uri="{BB962C8B-B14F-4D97-AF65-F5344CB8AC3E}">
        <p14:creationId xmlns:p14="http://schemas.microsoft.com/office/powerpoint/2010/main" val="1543977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pl-PL" sz="4800" dirty="0"/>
              <a:t>Przesłanki zatrzymania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idx="1"/>
          </p:nvPr>
        </p:nvSpPr>
        <p:spPr>
          <a:xfrm>
            <a:off x="685799" y="1056443"/>
            <a:ext cx="10820400" cy="4980675"/>
          </a:xfrm>
        </p:spPr>
        <p:txBody>
          <a:bodyPr rtlCol="0">
            <a:normAutofit/>
          </a:bodyPr>
          <a:lstStyle/>
          <a:p>
            <a:r>
              <a:rPr lang="pl-PL" sz="2400" dirty="0"/>
              <a:t>Użycie broni palnej, noża lub innego niebezpiecznego przedmiotu </a:t>
            </a:r>
            <a:r>
              <a:rPr lang="pl-PL" sz="2400" dirty="0">
                <a:solidFill>
                  <a:srgbClr val="C00000"/>
                </a:solidFill>
                <a:sym typeface="Wingdings 3" panose="05040102010807070707" pitchFamily="18" charset="2"/>
              </a:rPr>
              <a:t></a:t>
            </a:r>
            <a:r>
              <a:rPr lang="pl-PL" sz="2400" dirty="0">
                <a:sym typeface="Wingdings" panose="05000000000000000000" pitchFamily="2" charset="2"/>
              </a:rPr>
              <a:t> ZATRZYMANIE OBLIGATORYJNE </a:t>
            </a:r>
            <a:r>
              <a:rPr lang="pl-PL" sz="2400" dirty="0">
                <a:solidFill>
                  <a:srgbClr val="C00000"/>
                </a:solidFill>
                <a:sym typeface="Wingdings" panose="05000000000000000000" pitchFamily="2" charset="2"/>
              </a:rPr>
              <a:t>(art. 244 § 1b </a:t>
            </a:r>
            <a:r>
              <a:rPr lang="pl-PL" sz="2400" dirty="0" err="1">
                <a:solidFill>
                  <a:srgbClr val="C00000"/>
                </a:solidFill>
                <a:sym typeface="Wingdings" panose="05000000000000000000" pitchFamily="2" charset="2"/>
              </a:rPr>
              <a:t>kpk</a:t>
            </a:r>
            <a:r>
              <a:rPr lang="pl-PL" sz="2400" dirty="0">
                <a:solidFill>
                  <a:srgbClr val="C00000"/>
                </a:solidFill>
                <a:sym typeface="Wingdings" panose="05000000000000000000" pitchFamily="2" charset="2"/>
              </a:rPr>
              <a:t>)</a:t>
            </a:r>
            <a:r>
              <a:rPr lang="pl-PL" sz="2400" dirty="0">
                <a:sym typeface="Wingdings" panose="05000000000000000000" pitchFamily="2" charset="2"/>
              </a:rPr>
              <a:t>,</a:t>
            </a:r>
            <a:endParaRPr lang="pl-PL" sz="2400" dirty="0"/>
          </a:p>
          <a:p>
            <a:r>
              <a:rPr lang="pl-PL" sz="2400" dirty="0">
                <a:solidFill>
                  <a:srgbClr val="C00000"/>
                </a:solidFill>
              </a:rPr>
              <a:t>(na zarządzenie prokuratora) </a:t>
            </a:r>
            <a:r>
              <a:rPr lang="pl-PL" sz="2400" dirty="0"/>
              <a:t>uzasadniona obawa NIESTAWIENIA SIĘ na wezwanie w celu przeprowadzenia czynności, o których mowa w art. 313 § 1 lub art. 314, albo badań lub czynności, o których mowa w art. 74 § 2 lub 3 </a:t>
            </a:r>
            <a:r>
              <a:rPr lang="pl-PL" sz="2400" dirty="0">
                <a:solidFill>
                  <a:srgbClr val="C00000"/>
                </a:solidFill>
              </a:rPr>
              <a:t>LUB</a:t>
            </a:r>
            <a:r>
              <a:rPr lang="pl-PL" sz="2400" dirty="0"/>
              <a:t> obawa utrudniania postępowania w inny bezprawny sposób </a:t>
            </a:r>
            <a:r>
              <a:rPr lang="pl-PL" sz="2400" dirty="0">
                <a:solidFill>
                  <a:srgbClr val="C00000"/>
                </a:solidFill>
              </a:rPr>
              <a:t>lub </a:t>
            </a:r>
            <a:r>
              <a:rPr lang="pl-PL" sz="2400" dirty="0"/>
              <a:t>potrzeba niezwłocznego zastosowania środka zapobiegawczego </a:t>
            </a:r>
            <a:r>
              <a:rPr lang="pl-PL" sz="2400" dirty="0">
                <a:solidFill>
                  <a:srgbClr val="C00000"/>
                </a:solidFill>
              </a:rPr>
              <a:t>(art. 247 § 1 i 2 KPK)</a:t>
            </a:r>
            <a:r>
              <a:rPr lang="pl-PL" sz="2400" dirty="0"/>
              <a:t>.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595392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799" y="384620"/>
            <a:ext cx="10396882" cy="1151965"/>
          </a:xfrm>
        </p:spPr>
        <p:txBody>
          <a:bodyPr rtlCol="0">
            <a:noAutofit/>
          </a:bodyPr>
          <a:lstStyle/>
          <a:p>
            <a:r>
              <a:rPr lang="pl-PL" sz="4400" dirty="0"/>
              <a:t>Prawa osoby zatrzymanej 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idx="1"/>
          </p:nvPr>
        </p:nvSpPr>
        <p:spPr>
          <a:xfrm>
            <a:off x="685801" y="960602"/>
            <a:ext cx="10820400" cy="4830179"/>
          </a:xfrm>
        </p:spPr>
        <p:txBody>
          <a:bodyPr rtlCol="0">
            <a:normAutofit/>
          </a:bodyPr>
          <a:lstStyle/>
          <a:p>
            <a:r>
              <a:rPr lang="pl-PL" sz="1800" dirty="0"/>
              <a:t>Prawo do informacji o przyczynach zatrzymania i o </a:t>
            </a:r>
            <a:r>
              <a:rPr lang="pl-PL" sz="1800" dirty="0" err="1"/>
              <a:t>przysŁugujących</a:t>
            </a:r>
            <a:r>
              <a:rPr lang="pl-PL" sz="1800" dirty="0"/>
              <a:t> prawach,</a:t>
            </a:r>
          </a:p>
          <a:p>
            <a:r>
              <a:rPr lang="pl-PL" sz="1800" dirty="0"/>
              <a:t>Prawo do skorzystania z pomocy adwokata lub radcy prawnego, </a:t>
            </a:r>
          </a:p>
          <a:p>
            <a:r>
              <a:rPr lang="pl-PL" sz="1800" dirty="0"/>
              <a:t>Prawo do korzystania z bezpłatnej pomocy tłumacza, jeżeli nie włada w wystarczającym stopniu językiem polskim, </a:t>
            </a:r>
          </a:p>
          <a:p>
            <a:r>
              <a:rPr lang="pl-PL" sz="1800" dirty="0"/>
              <a:t>Prawo dostępu do pierwszej pomocy medycznej,</a:t>
            </a:r>
          </a:p>
          <a:p>
            <a:r>
              <a:rPr lang="pl-PL" sz="1800" dirty="0"/>
              <a:t>Prawo do złożenia oświadczenia i odmowy złożenia oświadczenia,</a:t>
            </a:r>
          </a:p>
          <a:p>
            <a:r>
              <a:rPr lang="pl-PL" sz="1800" dirty="0"/>
              <a:t>Prawo do bycia wysłuchanym,</a:t>
            </a:r>
          </a:p>
          <a:p>
            <a:r>
              <a:rPr lang="pl-PL" sz="1800" dirty="0"/>
              <a:t>PRAWO żądania ZAWIADOMIENIA osoby najbliższej lub wskazanej o zatrzymaniu,</a:t>
            </a:r>
          </a:p>
          <a:p>
            <a:r>
              <a:rPr lang="pl-PL" sz="1800" dirty="0"/>
              <a:t>Prawo do otrzymania odpisu protokołu zatrzymania, </a:t>
            </a:r>
          </a:p>
          <a:p>
            <a:r>
              <a:rPr lang="pl-PL" sz="1800" dirty="0"/>
              <a:t>Prawo do złożenia zażalenia na zatrzymanie.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A314B7DB-583D-4B45-9788-62F88ED79A9A}"/>
              </a:ext>
            </a:extLst>
          </p:cNvPr>
          <p:cNvSpPr txBox="1"/>
          <p:nvPr/>
        </p:nvSpPr>
        <p:spPr>
          <a:xfrm>
            <a:off x="5381625" y="5761432"/>
            <a:ext cx="6011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bg1">
                    <a:lumMod val="85000"/>
                  </a:schemeClr>
                </a:solidFill>
              </a:rPr>
              <a:t>art. 5 EKPC, art. 244 § 2-4, 245 § 1 i 3, 246 § 1 KPK</a:t>
            </a:r>
            <a:endParaRPr lang="pl-PL" dirty="0"/>
          </a:p>
        </p:txBody>
      </p:sp>
      <p:pic>
        <p:nvPicPr>
          <p:cNvPr id="22530" name="Picture 2" descr="Znalezione obrazy dla zapytania arrest clipart">
            <a:extLst>
              <a:ext uri="{FF2B5EF4-FFF2-40B4-BE49-F238E27FC236}">
                <a16:creationId xmlns:a16="http://schemas.microsoft.com/office/drawing/2014/main" id="{E6E3AB97-9E8C-4A30-89E9-56169A1E6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493" y="2949900"/>
            <a:ext cx="2525163" cy="2379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9070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darzenie główne">
  <a:themeElements>
    <a:clrScheme name="Wydarzenie główne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Wydarzenie główne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ydarzenie główne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1545</TotalTime>
  <Words>2016</Words>
  <Application>Microsoft Office PowerPoint</Application>
  <PresentationFormat>Panoramiczny</PresentationFormat>
  <Paragraphs>199</Paragraphs>
  <Slides>28</Slides>
  <Notes>27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34" baseType="lpstr">
      <vt:lpstr>Arial</vt:lpstr>
      <vt:lpstr>Calibri</vt:lpstr>
      <vt:lpstr>Impact</vt:lpstr>
      <vt:lpstr>Wingdings</vt:lpstr>
      <vt:lpstr>Wingdings 3</vt:lpstr>
      <vt:lpstr>Wydarzenie główne</vt:lpstr>
      <vt:lpstr>ZATRZYMANIE. TYMCZASOWE ARESZTOWANIE</vt:lpstr>
      <vt:lpstr>Pojęcie środków przymusu</vt:lpstr>
      <vt:lpstr>zasady STOSOWANIA</vt:lpstr>
      <vt:lpstr>Rodzaje środków przymusu:</vt:lpstr>
      <vt:lpstr>zatrzymanie</vt:lpstr>
      <vt:lpstr>Ujęcie obywatelskie</vt:lpstr>
      <vt:lpstr>Przesłanki zatrzymania</vt:lpstr>
      <vt:lpstr>Przesłanki zatrzymania</vt:lpstr>
      <vt:lpstr>Prawa osoby zatrzymanej </vt:lpstr>
      <vt:lpstr>Prezentacja programu PowerPoint</vt:lpstr>
      <vt:lpstr>PRAWO DO KONTAKU Z ADWOKATEM</vt:lpstr>
      <vt:lpstr>CZAS zatrzymania</vt:lpstr>
      <vt:lpstr>kontrola zatrzymania</vt:lpstr>
      <vt:lpstr>Środki zapobiegawcze</vt:lpstr>
      <vt:lpstr>Rodzaje środków zapobiegawczych</vt:lpstr>
      <vt:lpstr>Przesłanki stosowania</vt:lpstr>
      <vt:lpstr>Dyrektywy stosowania środków zapobiegawczych</vt:lpstr>
      <vt:lpstr>Tymczasowe aresztowanie</vt:lpstr>
      <vt:lpstr>Prezentacja programu PowerPoint</vt:lpstr>
      <vt:lpstr>statystyka</vt:lpstr>
      <vt:lpstr>„wzór” na tymczasowe aresztowanie</vt:lpstr>
      <vt:lpstr>Z orzecznictwa</vt:lpstr>
      <vt:lpstr>Problematyka art. 258 § 2 kpk</vt:lpstr>
      <vt:lpstr>Przesłanki negatywne / zakazy</vt:lpstr>
      <vt:lpstr>Zaskarżanie środków zapobiegawczych</vt:lpstr>
      <vt:lpstr>Czas trwania</vt:lpstr>
      <vt:lpstr>warunkowe tymczas. aresztowanie</vt:lpstr>
      <vt:lpstr>Dziękuję 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ZATRZYMANIE TYMCZASOWE ARESZTOWANIE</dc:title>
  <dc:creator>Artur Kowalczyk</dc:creator>
  <cp:lastModifiedBy>Artur Kowalczyk</cp:lastModifiedBy>
  <cp:revision>15</cp:revision>
  <dcterms:created xsi:type="dcterms:W3CDTF">2020-03-08T10:28:09Z</dcterms:created>
  <dcterms:modified xsi:type="dcterms:W3CDTF">2024-05-21T20:27:31Z</dcterms:modified>
</cp:coreProperties>
</file>