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1ABD-038C-4E5E-9430-D8141CD5B8CC}" type="datetimeFigureOut">
              <a:rPr lang="pl-PL" smtClean="0"/>
              <a:t>2017-03-11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8BEE-BE6D-428D-BE27-59828AE51E3A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1ABD-038C-4E5E-9430-D8141CD5B8CC}" type="datetimeFigureOut">
              <a:rPr lang="pl-PL" smtClean="0"/>
              <a:t>2017-03-11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8BEE-BE6D-428D-BE27-59828AE51E3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1ABD-038C-4E5E-9430-D8141CD5B8CC}" type="datetimeFigureOut">
              <a:rPr lang="pl-PL" smtClean="0"/>
              <a:t>2017-03-11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8BEE-BE6D-428D-BE27-59828AE51E3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1ABD-038C-4E5E-9430-D8141CD5B8CC}" type="datetimeFigureOut">
              <a:rPr lang="pl-PL" smtClean="0"/>
              <a:t>2017-03-11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8BEE-BE6D-428D-BE27-59828AE51E3A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1ABD-038C-4E5E-9430-D8141CD5B8CC}" type="datetimeFigureOut">
              <a:rPr lang="pl-PL" smtClean="0"/>
              <a:t>2017-03-11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8BEE-BE6D-428D-BE27-59828AE51E3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1ABD-038C-4E5E-9430-D8141CD5B8CC}" type="datetimeFigureOut">
              <a:rPr lang="pl-PL" smtClean="0"/>
              <a:t>2017-03-11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8BEE-BE6D-428D-BE27-59828AE51E3A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1ABD-038C-4E5E-9430-D8141CD5B8CC}" type="datetimeFigureOut">
              <a:rPr lang="pl-PL" smtClean="0"/>
              <a:t>2017-03-11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8BEE-BE6D-428D-BE27-59828AE51E3A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1ABD-038C-4E5E-9430-D8141CD5B8CC}" type="datetimeFigureOut">
              <a:rPr lang="pl-PL" smtClean="0"/>
              <a:t>2017-03-11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8BEE-BE6D-428D-BE27-59828AE51E3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1ABD-038C-4E5E-9430-D8141CD5B8CC}" type="datetimeFigureOut">
              <a:rPr lang="pl-PL" smtClean="0"/>
              <a:t>2017-03-11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8BEE-BE6D-428D-BE27-59828AE51E3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1ABD-038C-4E5E-9430-D8141CD5B8CC}" type="datetimeFigureOut">
              <a:rPr lang="pl-PL" smtClean="0"/>
              <a:t>2017-03-11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8BEE-BE6D-428D-BE27-59828AE51E3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1ABD-038C-4E5E-9430-D8141CD5B8CC}" type="datetimeFigureOut">
              <a:rPr lang="pl-PL" smtClean="0"/>
              <a:t>2017-03-11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8BEE-BE6D-428D-BE27-59828AE51E3A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731ABD-038C-4E5E-9430-D8141CD5B8CC}" type="datetimeFigureOut">
              <a:rPr lang="pl-PL" smtClean="0"/>
              <a:t>2017-03-11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C98BEE-BE6D-428D-BE27-59828AE51E3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pl-PL" dirty="0" smtClean="0"/>
              <a:t>Zadanie w sensie logicznym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7601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352928" cy="6120680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pl-PL" b="1" dirty="0" smtClean="0"/>
              <a:t>W języku polskim wyraz „jest” jest wieloznaczny i tym samym tworzy się za jego pomocą różne rodzaje zdań:</a:t>
            </a:r>
          </a:p>
          <a:p>
            <a:pPr marL="502920" indent="-457200" algn="just">
              <a:buAutoNum type="arabicPeriod"/>
            </a:pPr>
            <a:r>
              <a:rPr lang="pl-PL" dirty="0" smtClean="0"/>
              <a:t>„Jest” w znaczeniu „istnieje” lub „nie ma” w znaczeniu „brak”, „nie istnieje” tworzy </a:t>
            </a:r>
            <a:r>
              <a:rPr lang="pl-PL" b="1" dirty="0" smtClean="0"/>
              <a:t>zdania egzystencjonalne </a:t>
            </a:r>
            <a:r>
              <a:rPr lang="pl-PL" dirty="0" smtClean="0"/>
              <a:t>np. „Są mądrzy sędziowie”, „Jest autostrada we Wrocławiu” lub: „Nie ma jeziora we Wrocławiu” . </a:t>
            </a:r>
            <a:r>
              <a:rPr lang="pl-PL" u="sng" dirty="0" smtClean="0"/>
              <a:t>Zdanie egzystencjonalne przesądza o tym, czy klasa przedmiotów A jest czy też nie jest pusta.</a:t>
            </a:r>
          </a:p>
          <a:p>
            <a:pPr marL="502920" indent="-457200" algn="just">
              <a:buAutoNum type="arabicPeriod"/>
            </a:pPr>
            <a:r>
              <a:rPr lang="pl-PL" dirty="0" smtClean="0"/>
              <a:t>„Jest” użyte w celu zakwalifikowania jakiegoś indywiduum, osoby lub przedmiotu oznaczonego nazwą indywidualną do jakiejś klasy przedmiotów, tworzy </a:t>
            </a:r>
            <a:r>
              <a:rPr lang="pl-PL" b="1" dirty="0" smtClean="0"/>
              <a:t>zdania </a:t>
            </a:r>
            <a:r>
              <a:rPr lang="pl-PL" b="1" dirty="0" err="1" smtClean="0"/>
              <a:t>atomiczne</a:t>
            </a:r>
            <a:r>
              <a:rPr lang="pl-PL" b="1" dirty="0" smtClean="0"/>
              <a:t> </a:t>
            </a:r>
            <a:r>
              <a:rPr lang="pl-PL" dirty="0" smtClean="0"/>
              <a:t>np. „Karol jest (nie jest) studentem” – a więc Karol przynależy lub nie przynależy do klasy studentów.</a:t>
            </a:r>
          </a:p>
          <a:p>
            <a:pPr marL="502920" indent="-457200" algn="just">
              <a:buAutoNum type="arabicPeriod"/>
            </a:pPr>
            <a:r>
              <a:rPr lang="pl-PL" dirty="0" smtClean="0"/>
              <a:t>„Jest” użyte w celu zakwalifikowania jakiejś węższej klasy przedmiotów lub osób, do innej, szerszej, tworzy </a:t>
            </a:r>
            <a:r>
              <a:rPr lang="pl-PL" b="1" dirty="0" smtClean="0"/>
              <a:t>zdania </a:t>
            </a:r>
            <a:r>
              <a:rPr lang="pl-PL" b="1" dirty="0" err="1" smtClean="0"/>
              <a:t>subsumpcyjne</a:t>
            </a:r>
            <a:r>
              <a:rPr lang="pl-PL" b="1" dirty="0" smtClean="0"/>
              <a:t> </a:t>
            </a:r>
            <a:r>
              <a:rPr lang="pl-PL" dirty="0" smtClean="0"/>
              <a:t>np. </a:t>
            </a:r>
            <a:r>
              <a:rPr lang="pl-PL" dirty="0" smtClean="0"/>
              <a:t>„Każdy </a:t>
            </a:r>
            <a:r>
              <a:rPr lang="pl-PL" dirty="0" smtClean="0"/>
              <a:t>matka jest kobietą”. (klasa matek zawiera się w klasie kobiet</a:t>
            </a:r>
            <a:r>
              <a:rPr lang="pl-PL" dirty="0" smtClean="0"/>
              <a:t>), „Każda grupa ćwiczeniowa przypisana jest do jakiegoś roku studiów”.</a:t>
            </a:r>
            <a:endParaRPr lang="pl-PL" dirty="0" smtClean="0"/>
          </a:p>
          <a:p>
            <a:pPr marL="502920" indent="-457200" algn="just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4426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07504" y="260648"/>
            <a:ext cx="8784976" cy="6120680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b="1" dirty="0" smtClean="0"/>
              <a:t>Odpowiedniki zdań w naszej świadomości – </a:t>
            </a:r>
            <a:r>
              <a:rPr lang="pl-PL" dirty="0" smtClean="0"/>
              <a:t>usłyszane lub przeczytane zdanie wywołuje w naszej świadomości różne reakcje:</a:t>
            </a:r>
          </a:p>
          <a:p>
            <a:pPr marL="502920" indent="-457200" algn="just">
              <a:buAutoNum type="arabicPeriod"/>
            </a:pPr>
            <a:r>
              <a:rPr lang="pl-PL" dirty="0" smtClean="0"/>
              <a:t>Jeżeli </a:t>
            </a:r>
            <a:r>
              <a:rPr lang="pl-PL" b="1" dirty="0" smtClean="0"/>
              <a:t>rozumiemy</a:t>
            </a:r>
            <a:r>
              <a:rPr lang="pl-PL" dirty="0" smtClean="0"/>
              <a:t> określony wyraz lub wyrażenie to </a:t>
            </a:r>
            <a:r>
              <a:rPr lang="pl-PL" b="1" dirty="0" smtClean="0"/>
              <a:t>nasze myśli kierują się w stronę desygnatów tych nazw</a:t>
            </a:r>
            <a:r>
              <a:rPr lang="pl-PL" dirty="0" smtClean="0"/>
              <a:t>, które są nimi oznaczone, a tym samym oznacza to, że przyswoiliśmy sobie pojęcie opowiadające nazwie. To samo pojęcie odpowiada różnym nazwom w różnych językach np. pies – dog-</a:t>
            </a:r>
            <a:r>
              <a:rPr lang="pl-PL" dirty="0" err="1" smtClean="0"/>
              <a:t>Hund</a:t>
            </a:r>
            <a:r>
              <a:rPr lang="pl-PL" dirty="0" smtClean="0"/>
              <a:t>.</a:t>
            </a:r>
          </a:p>
          <a:p>
            <a:pPr marL="502920" indent="-457200" algn="just">
              <a:buAutoNum type="arabicPeriod"/>
            </a:pPr>
            <a:r>
              <a:rPr lang="pl-PL" dirty="0" smtClean="0"/>
              <a:t>Gdy w reakcji na zdanie budzi się w nas przeświadczenie, że tak a tak jest lub nie jest to tym samym </a:t>
            </a:r>
            <a:r>
              <a:rPr lang="pl-PL" b="1" dirty="0" smtClean="0"/>
              <a:t>wydajemy sąd.</a:t>
            </a:r>
          </a:p>
          <a:p>
            <a:pPr marL="502920" indent="-457200" algn="just">
              <a:buAutoNum type="arabicPeriod"/>
            </a:pPr>
            <a:r>
              <a:rPr lang="pl-PL" dirty="0" smtClean="0"/>
              <a:t>Gdy w reakcji na zdanie budzi się w nas nie przeświadczenie lecz </a:t>
            </a:r>
            <a:r>
              <a:rPr lang="pl-PL" b="1" dirty="0" smtClean="0"/>
              <a:t>skłonność do przyjmowania </a:t>
            </a:r>
            <a:r>
              <a:rPr lang="pl-PL" dirty="0" smtClean="0"/>
              <a:t>że tak a tak jest to tym samym </a:t>
            </a:r>
            <a:r>
              <a:rPr lang="pl-PL" b="1" dirty="0" smtClean="0"/>
              <a:t>przypuszczamy.</a:t>
            </a:r>
          </a:p>
          <a:p>
            <a:pPr marL="502920" indent="-457200" algn="just">
              <a:buAutoNum type="arabicPeriod"/>
            </a:pPr>
            <a:r>
              <a:rPr lang="pl-PL" dirty="0" smtClean="0"/>
              <a:t>Niekiedy </a:t>
            </a:r>
            <a:r>
              <a:rPr lang="pl-PL" dirty="0" smtClean="0"/>
              <a:t>jedynie zdanie rozumiemy, ale ani nie wydajemy sądu ani nie przypuszczamy, a więc nie żywimy żadnych przeświadczeń, co do jego wartości </a:t>
            </a:r>
            <a:r>
              <a:rPr lang="pl-PL" dirty="0"/>
              <a:t>logicznej np. </a:t>
            </a:r>
            <a:r>
              <a:rPr lang="pl-PL" dirty="0" smtClean="0"/>
              <a:t>„Powyżej </a:t>
            </a:r>
            <a:r>
              <a:rPr lang="pl-PL" dirty="0"/>
              <a:t>temperatury krytycznej nie ma makroskopowego obsadzenia stanu podstawowego i gaz zachowuje się prawie jak gaz doskonały z małymi poprawkami wynikającymi ze statystyki kwantowej</a:t>
            </a:r>
            <a:r>
              <a:rPr lang="pl-PL" dirty="0" smtClean="0"/>
              <a:t>.”</a:t>
            </a:r>
          </a:p>
          <a:p>
            <a:pPr marL="502920" indent="-457200" algn="just">
              <a:buAutoNum type="arabicPeriod"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239235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9752" y="5701567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zadania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5688632"/>
          </a:xfrm>
        </p:spPr>
        <p:txBody>
          <a:bodyPr>
            <a:normAutofit fontScale="92500" lnSpcReduction="10000"/>
          </a:bodyPr>
          <a:lstStyle/>
          <a:p>
            <a:r>
              <a:rPr lang="pl-PL" sz="2300" b="1" dirty="0" smtClean="0"/>
              <a:t>Dokonaj </a:t>
            </a:r>
            <a:r>
              <a:rPr lang="pl-PL" sz="2300" b="1" dirty="0"/>
              <a:t>takich uzupełnień, by poniższe wypowiedzi niezupełne zmieniły się w zdania w sensie logicznym: </a:t>
            </a:r>
            <a:r>
              <a:rPr lang="pl-PL" sz="2300" dirty="0"/>
              <a:t>„Przyszedł</a:t>
            </a:r>
            <a:r>
              <a:rPr lang="pl-PL" sz="2300" dirty="0" smtClean="0"/>
              <a:t>” „</a:t>
            </a:r>
            <a:r>
              <a:rPr lang="pl-PL" sz="2300" dirty="0"/>
              <a:t>Zapada zmrok</a:t>
            </a:r>
            <a:r>
              <a:rPr lang="pl-PL" sz="2300" dirty="0" smtClean="0"/>
              <a:t>” „</a:t>
            </a:r>
            <a:r>
              <a:rPr lang="pl-PL" sz="2300" dirty="0"/>
              <a:t>Jan zawarł umowę</a:t>
            </a:r>
            <a:r>
              <a:rPr lang="pl-PL" sz="2300" dirty="0" smtClean="0"/>
              <a:t>”</a:t>
            </a:r>
          </a:p>
          <a:p>
            <a:r>
              <a:rPr lang="pl-PL" sz="2300" b="1" dirty="0"/>
              <a:t>Sformułuj zdanie </a:t>
            </a:r>
            <a:r>
              <a:rPr lang="pl-PL" sz="2300" b="1" dirty="0" err="1"/>
              <a:t>atomiczne</a:t>
            </a:r>
            <a:r>
              <a:rPr lang="pl-PL" sz="2300" b="1" dirty="0"/>
              <a:t>, w którym byłaby mowa o Twoich cechach osobistych</a:t>
            </a:r>
            <a:r>
              <a:rPr lang="pl-PL" sz="2300" b="1" dirty="0" smtClean="0"/>
              <a:t>.</a:t>
            </a:r>
          </a:p>
          <a:p>
            <a:r>
              <a:rPr lang="pl-PL" sz="2300" b="1" dirty="0" smtClean="0"/>
              <a:t>Zastąp </a:t>
            </a:r>
            <a:r>
              <a:rPr lang="pl-PL" sz="2300" b="1" dirty="0"/>
              <a:t>słowo „jest” w poniższych zdaniach odpowiednio słowami: „przynależy do klasy”, „klasa... zawiera się w klasie”, „istnieje”, „jest to tyle, co” (oczywiście przypadek rzeczowników związanych ze słowem ,Jest” może ulec w związku z tym zmianie):</a:t>
            </a:r>
          </a:p>
          <a:p>
            <a:r>
              <a:rPr lang="pl-PL" sz="2300" dirty="0"/>
              <a:t> „Piotr jest studentem</a:t>
            </a:r>
            <a:r>
              <a:rPr lang="pl-PL" sz="2300" dirty="0" smtClean="0"/>
              <a:t>”</a:t>
            </a:r>
          </a:p>
          <a:p>
            <a:r>
              <a:rPr lang="pl-PL" sz="2300" dirty="0" smtClean="0"/>
              <a:t> </a:t>
            </a:r>
            <a:r>
              <a:rPr lang="pl-PL" sz="2300" dirty="0"/>
              <a:t>„Jest wielu studentów, którzy już na pierwszym roku studiów myślą o przyszłej pracy </a:t>
            </a:r>
            <a:r>
              <a:rPr lang="pl-PL" sz="2300" dirty="0" smtClean="0"/>
              <a:t>magisterskiej”</a:t>
            </a:r>
          </a:p>
          <a:p>
            <a:r>
              <a:rPr lang="pl-PL" sz="2300" dirty="0" smtClean="0"/>
              <a:t>„Największe </a:t>
            </a:r>
            <a:r>
              <a:rPr lang="pl-PL" sz="2300" dirty="0"/>
              <a:t>w Polsce miasto jest miastem nadrzecznym</a:t>
            </a:r>
            <a:r>
              <a:rPr lang="pl-PL" sz="2300" dirty="0" smtClean="0"/>
              <a:t>”</a:t>
            </a:r>
          </a:p>
          <a:p>
            <a:r>
              <a:rPr lang="pl-PL" sz="2300" dirty="0" smtClean="0"/>
              <a:t> </a:t>
            </a:r>
            <a:r>
              <a:rPr lang="pl-PL" sz="2300" dirty="0"/>
              <a:t>„Prokurator jest urzędnikiem</a:t>
            </a:r>
            <a:r>
              <a:rPr lang="pl-PL" sz="2300" dirty="0" smtClean="0"/>
              <a:t>”</a:t>
            </a:r>
          </a:p>
          <a:p>
            <a:r>
              <a:rPr lang="pl-PL" sz="2300" dirty="0" smtClean="0"/>
              <a:t>„</a:t>
            </a:r>
            <a:r>
              <a:rPr lang="pl-PL" sz="2300" dirty="0"/>
              <a:t>Repertorium jest spisem spraw pewnego rodzaju według kolejności, w jakiej wpływają one do sądu”.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811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7920880" cy="5832648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Zdanie w sensie logicznym to nie to samo co zdanie w </a:t>
            </a:r>
            <a:r>
              <a:rPr lang="pl-PL" dirty="0" smtClean="0"/>
              <a:t>gramatyce</a:t>
            </a:r>
            <a:r>
              <a:rPr lang="pl-PL" dirty="0" smtClean="0"/>
              <a:t>!</a:t>
            </a:r>
          </a:p>
          <a:p>
            <a:pPr algn="just"/>
            <a:endParaRPr lang="pl-PL" b="1" dirty="0"/>
          </a:p>
          <a:p>
            <a:pPr algn="just"/>
            <a:r>
              <a:rPr lang="pl-PL" b="1" dirty="0" smtClean="0"/>
              <a:t>Zdanie w sensie logicznym to wyrażenie jednoznacznie stwierdzające, na gruncie danego języka, że tak a tak jest albo że tak a tak nie jest.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Zdanie w sensie logicznym może być zgodne z rzeczywistością, a więc </a:t>
            </a:r>
            <a:r>
              <a:rPr lang="pl-PL" b="1" dirty="0" smtClean="0"/>
              <a:t>prawdziwe</a:t>
            </a:r>
            <a:r>
              <a:rPr lang="pl-PL" dirty="0" smtClean="0"/>
              <a:t> lub niezgodne z rzeczywistością, a więc </a:t>
            </a:r>
            <a:r>
              <a:rPr lang="pl-PL" b="1" dirty="0" smtClean="0"/>
              <a:t>fałszywe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Spośród zdań w sensie gramatycznym zdaniami w sensie logicznym są wyłącznie zdania oznajmujące.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Monika zamówiła herbatę z sokiem. – zdanie w sensie logicznym</a:t>
            </a:r>
          </a:p>
          <a:p>
            <a:pPr algn="just"/>
            <a:r>
              <a:rPr lang="pl-PL" dirty="0" smtClean="0"/>
              <a:t>Czy Monika zamówiła herbatę z sokiem</a:t>
            </a:r>
            <a:r>
              <a:rPr lang="pl-PL" dirty="0" smtClean="0"/>
              <a:t>? – nie stanowi zdania logicznego</a:t>
            </a:r>
            <a:endParaRPr lang="pl-PL" dirty="0" smtClean="0"/>
          </a:p>
          <a:p>
            <a:pPr marL="4572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684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496944" cy="6264696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Mój syn lubi golfa.</a:t>
            </a:r>
          </a:p>
          <a:p>
            <a:pPr algn="just"/>
            <a:r>
              <a:rPr lang="pl-PL" dirty="0" smtClean="0"/>
              <a:t>Homonimy powodują, że zdanie w sensie logicznym można rozumieć na różne sposoby, a więc tak naprawdę mamy do czynienia z dwoma lub więcej zdaniami logicznymi.</a:t>
            </a:r>
          </a:p>
          <a:p>
            <a:pPr algn="just"/>
            <a:endParaRPr lang="pl-PL" dirty="0"/>
          </a:p>
          <a:p>
            <a:pPr algn="just"/>
            <a:r>
              <a:rPr lang="pl-PL" b="1" dirty="0" smtClean="0"/>
              <a:t>Wartość logiczna zdania</a:t>
            </a:r>
          </a:p>
          <a:p>
            <a:pPr marL="45720" indent="0" algn="just">
              <a:buNone/>
            </a:pPr>
            <a:r>
              <a:rPr lang="pl-PL" b="1" dirty="0" smtClean="0"/>
              <a:t>Odnosi się do relacji znaczenia a więc treści zdania do pozajęzykowej rzeczywistości. Jest to prawdziwość albo fałszywość zdania.</a:t>
            </a:r>
          </a:p>
          <a:p>
            <a:pPr marL="45720" indent="0" algn="just">
              <a:buNone/>
            </a:pPr>
            <a:r>
              <a:rPr lang="pl-PL" dirty="0" smtClean="0"/>
              <a:t>Zdanie logiczne jest prawdziwe, jeżeli opisuje rzeczywistość taką, jaka ona jest, a więc wiernie opisuje rzeczywistość np.</a:t>
            </a:r>
          </a:p>
          <a:p>
            <a:pPr marL="45720" indent="0" algn="just">
              <a:buNone/>
            </a:pPr>
            <a:r>
              <a:rPr lang="pl-PL" dirty="0" smtClean="0"/>
              <a:t>„Konstytucja III RP została uchwalona 2 kwietnia 1997 r. „</a:t>
            </a:r>
          </a:p>
          <a:p>
            <a:pPr marL="45720" indent="0" algn="just">
              <a:buNone/>
            </a:pPr>
            <a:endParaRPr lang="pl-PL" b="1" dirty="0" smtClean="0"/>
          </a:p>
          <a:p>
            <a:pPr marL="45720" indent="0" algn="just">
              <a:buNone/>
            </a:pPr>
            <a:r>
              <a:rPr lang="pl-PL" dirty="0" smtClean="0"/>
              <a:t>Zdanie logiczne jest fałszywe, jeżeli opisuje rzeczywistość niezgodnie z tym, jak się ona ma. np.</a:t>
            </a:r>
          </a:p>
          <a:p>
            <a:pPr marL="45720" indent="0" algn="just">
              <a:buNone/>
            </a:pPr>
            <a:r>
              <a:rPr lang="pl-PL" dirty="0" smtClean="0"/>
              <a:t>„Budynek Wydziału Prawa </a:t>
            </a:r>
            <a:r>
              <a:rPr lang="pl-PL" dirty="0" err="1" smtClean="0"/>
              <a:t>UWr</a:t>
            </a:r>
            <a:r>
              <a:rPr lang="pl-PL" dirty="0" smtClean="0"/>
              <a:t> mieści się przy ul. Wyszyńskiego”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152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568952" cy="6336704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 smtClean="0"/>
              <a:t>Obiektywność wartości logicznej zdania</a:t>
            </a:r>
          </a:p>
          <a:p>
            <a:pPr algn="just"/>
            <a:endParaRPr lang="pl-PL" sz="2400" b="1" dirty="0"/>
          </a:p>
          <a:p>
            <a:pPr algn="just"/>
            <a:r>
              <a:rPr lang="pl-PL" sz="2400" b="1" dirty="0" smtClean="0"/>
              <a:t>Wartość logiczna zdania jest czymś obiektywnym i nie może być uzależniona od poglądów określonej osoby. </a:t>
            </a:r>
          </a:p>
          <a:p>
            <a:pPr algn="just"/>
            <a:r>
              <a:rPr lang="pl-PL" sz="2400" b="1" dirty="0" smtClean="0"/>
              <a:t>Np. zdanie: „Słońce krąży wokół Ziemi” – zawsze było i będzie fałszywe, niezależnie od przewrotu kopernikańskiego.</a:t>
            </a:r>
          </a:p>
          <a:p>
            <a:pPr algn="just"/>
            <a:endParaRPr lang="pl-PL" sz="2400" b="1" dirty="0"/>
          </a:p>
          <a:p>
            <a:pPr algn="just"/>
            <a:r>
              <a:rPr lang="pl-PL" sz="2400" b="1" dirty="0" smtClean="0"/>
              <a:t>Niekiedy wartość logiczna zdania wynika z samego sensu użytych w nim słów np. „Minuta składa się z 60 sekund” – jeżeli prawidłowo rozumiemy słowo minuta, wiemy, że to zdanie to jest prawdziwe. </a:t>
            </a:r>
          </a:p>
          <a:p>
            <a:pPr algn="just"/>
            <a:r>
              <a:rPr lang="pl-PL" sz="2400" b="1" dirty="0" smtClean="0"/>
              <a:t>Jest to tzw. </a:t>
            </a:r>
            <a:r>
              <a:rPr lang="pl-PL" sz="2400" b="1" u="sng" dirty="0" smtClean="0"/>
              <a:t>zdanie analityczne</a:t>
            </a:r>
            <a:r>
              <a:rPr lang="pl-PL" sz="2400" b="1" dirty="0" smtClean="0"/>
              <a:t>, a więc takie, którego prawdziwość wynika z samego znaczenia użytych w nim słów i któremu nie można zaprzeczyć bez zmiany znaczenia tych słów.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888721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7848872" cy="5760640"/>
          </a:xfrm>
        </p:spPr>
        <p:txBody>
          <a:bodyPr/>
          <a:lstStyle/>
          <a:p>
            <a:pPr algn="just"/>
            <a:r>
              <a:rPr lang="pl-PL" b="1" dirty="0" smtClean="0"/>
              <a:t>Zdanie wewnętrznie kontradyktoryczne </a:t>
            </a:r>
            <a:r>
              <a:rPr lang="pl-PL" dirty="0" smtClean="0"/>
              <a:t>to takie, którego fałszywość wynika z samego znaczenia użytych w nim słów np.</a:t>
            </a:r>
          </a:p>
          <a:p>
            <a:pPr marL="45720" indent="0" algn="just">
              <a:buNone/>
            </a:pPr>
            <a:r>
              <a:rPr lang="pl-PL" dirty="0" smtClean="0"/>
              <a:t>„Minuta składa się z 90 sekund”</a:t>
            </a:r>
          </a:p>
          <a:p>
            <a:pPr marL="45720" indent="0" algn="just">
              <a:buNone/>
            </a:pPr>
            <a:r>
              <a:rPr lang="pl-PL" dirty="0" smtClean="0"/>
              <a:t>„Rok składa się z 380 dni”</a:t>
            </a:r>
          </a:p>
          <a:p>
            <a:pPr marL="45720" indent="0" algn="just">
              <a:buNone/>
            </a:pPr>
            <a:r>
              <a:rPr lang="pl-PL" dirty="0" smtClean="0"/>
              <a:t>„Marzec to miesiąc przestępny”</a:t>
            </a:r>
          </a:p>
          <a:p>
            <a:pPr marL="45720" indent="0" algn="just">
              <a:buNone/>
            </a:pPr>
            <a:r>
              <a:rPr lang="pl-PL" dirty="0" smtClean="0"/>
              <a:t>„Piotr jest matką Oli”</a:t>
            </a:r>
            <a:endParaRPr lang="pl-PL" dirty="0"/>
          </a:p>
          <a:p>
            <a:pPr marL="45720" indent="0" algn="just">
              <a:buNone/>
            </a:pPr>
            <a:endParaRPr lang="pl-PL" dirty="0" smtClean="0"/>
          </a:p>
          <a:p>
            <a:pPr marL="45720" indent="0" algn="just">
              <a:buNone/>
            </a:pPr>
            <a:r>
              <a:rPr lang="pl-PL" dirty="0" smtClean="0"/>
              <a:t>Wszystkie inne zdania w sensie logicznym, których wartości nie przesądza znaczenie użytych w nim słów, są </a:t>
            </a:r>
            <a:r>
              <a:rPr lang="pl-PL" b="1" dirty="0" smtClean="0"/>
              <a:t>tzw. zdaniami syntetycznymi. </a:t>
            </a:r>
            <a:r>
              <a:rPr lang="pl-PL" dirty="0" smtClean="0"/>
              <a:t>Aby zweryfikować ich prawdziwość lub fałszywość należy odnieść się do doświadczenia, drogą dowodową, że tak a tak jest/było bądź też tak a tak jest/nie było.</a:t>
            </a:r>
          </a:p>
        </p:txBody>
      </p:sp>
    </p:spTree>
    <p:extLst>
      <p:ext uri="{BB962C8B-B14F-4D97-AF65-F5344CB8AC3E}">
        <p14:creationId xmlns:p14="http://schemas.microsoft.com/office/powerpoint/2010/main" val="184463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27584" y="332656"/>
            <a:ext cx="7488832" cy="5472608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 smtClean="0"/>
              <a:t>Wypowiedź zdaniowa niezupełna </a:t>
            </a:r>
            <a:r>
              <a:rPr lang="pl-PL" sz="2400" dirty="0" smtClean="0"/>
              <a:t>to takie wyrażenie, które na gruncie danego języka nie jest zdaniem w sensie logicznym, ale w wyniku pewnych domyślnych uzupełnień wypowiedzi, pominiętych przez mówiącego, spełnia rolę dania w sensie logicznym.</a:t>
            </a:r>
          </a:p>
          <a:p>
            <a:pPr algn="just"/>
            <a:r>
              <a:rPr lang="pl-PL" sz="2400" dirty="0" smtClean="0"/>
              <a:t>Np. „ile ulgowy do Wrocławia</a:t>
            </a:r>
            <a:r>
              <a:rPr lang="pl-PL" sz="2400" dirty="0" smtClean="0"/>
              <a:t>” [kosztuje]</a:t>
            </a:r>
            <a:endParaRPr lang="pl-PL" sz="2400" dirty="0" smtClean="0"/>
          </a:p>
          <a:p>
            <a:pPr marL="640080" lvl="2" indent="0" algn="just">
              <a:buNone/>
            </a:pPr>
            <a:r>
              <a:rPr lang="pl-PL" sz="2400" dirty="0" smtClean="0"/>
              <a:t>„10 </a:t>
            </a:r>
            <a:r>
              <a:rPr lang="pl-PL" sz="2400" dirty="0" smtClean="0"/>
              <a:t>zł</a:t>
            </a:r>
            <a:r>
              <a:rPr lang="pl-PL" sz="2400" dirty="0" smtClean="0"/>
              <a:t>” [kosztuje]</a:t>
            </a:r>
            <a:endParaRPr lang="pl-PL" sz="2400" dirty="0" smtClean="0"/>
          </a:p>
          <a:p>
            <a:pPr marL="640080" lvl="2" indent="0" algn="just">
              <a:buNone/>
            </a:pPr>
            <a:r>
              <a:rPr lang="pl-PL" sz="2400" dirty="0" smtClean="0"/>
              <a:t>„tak mało</a:t>
            </a:r>
            <a:r>
              <a:rPr lang="pl-PL" sz="2400" dirty="0" smtClean="0"/>
              <a:t>?” [kosztuje]</a:t>
            </a:r>
            <a:endParaRPr lang="pl-PL" sz="2400" dirty="0" smtClean="0"/>
          </a:p>
          <a:p>
            <a:pPr marL="640080" lvl="2" indent="0" algn="just">
              <a:buNone/>
            </a:pPr>
            <a:r>
              <a:rPr lang="pl-PL" sz="2400" dirty="0" smtClean="0"/>
              <a:t>„dlatego, że ulgowy</a:t>
            </a:r>
            <a:r>
              <a:rPr lang="pl-PL" sz="2400" dirty="0" smtClean="0"/>
              <a:t>” [jest]</a:t>
            </a:r>
            <a:endParaRPr lang="pl-P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4888"/>
            <a:ext cx="3839472" cy="255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743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55576" y="404664"/>
            <a:ext cx="7848872" cy="5904656"/>
          </a:xfrm>
        </p:spPr>
        <p:txBody>
          <a:bodyPr/>
          <a:lstStyle/>
          <a:p>
            <a:pPr algn="just"/>
            <a:r>
              <a:rPr lang="pl-PL" b="1" dirty="0" smtClean="0"/>
              <a:t>Funkcje zdaniowe</a:t>
            </a:r>
          </a:p>
          <a:p>
            <a:pPr algn="just"/>
            <a:endParaRPr lang="pl-PL" b="1" dirty="0"/>
          </a:p>
          <a:p>
            <a:pPr algn="just"/>
            <a:r>
              <a:rPr lang="pl-PL" dirty="0" smtClean="0"/>
              <a:t>Funkcja zdaniowa to takie wyrażenie, które pod dokonaniu odpowiednich podstawień na miejsce zmiennych staje się zdaniem w sensie logicznym.</a:t>
            </a:r>
          </a:p>
          <a:p>
            <a:pPr algn="just"/>
            <a:r>
              <a:rPr lang="pl-PL" dirty="0" smtClean="0"/>
              <a:t>Np. „zawsze kiedy A to B”</a:t>
            </a:r>
          </a:p>
          <a:p>
            <a:pPr algn="just"/>
            <a:r>
              <a:rPr lang="pl-PL" dirty="0" smtClean="0"/>
              <a:t>„Zawsze kiedy pada deszcz to wydłuża się droga hamowania pojazdów</a:t>
            </a:r>
            <a:r>
              <a:rPr lang="pl-PL" dirty="0" smtClean="0"/>
              <a:t>”.</a:t>
            </a:r>
          </a:p>
          <a:p>
            <a:pPr marL="45720" indent="0" algn="just">
              <a:buNone/>
            </a:pPr>
            <a:endParaRPr lang="pl-PL" dirty="0" smtClean="0"/>
          </a:p>
          <a:p>
            <a:pPr algn="just"/>
            <a:r>
              <a:rPr lang="pl-PL" b="1" dirty="0" smtClean="0"/>
              <a:t>Funkcja zdaniowa sama nie posiada wartości logicznej, nabywa ją po dokonaniu podstawień.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9663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136904" cy="61926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Niektóre funkcje zdaniowe po dokonaniu podstawień zawsze będą </a:t>
            </a:r>
            <a:r>
              <a:rPr lang="pl-PL" dirty="0" smtClean="0"/>
              <a:t>prawdziwe </a:t>
            </a:r>
            <a:r>
              <a:rPr lang="pl-PL" dirty="0"/>
              <a:t>np. „Jeżeli A ma </a:t>
            </a:r>
            <a:r>
              <a:rPr lang="pl-PL" dirty="0" smtClean="0"/>
              <a:t>siwe włosy </a:t>
            </a:r>
            <a:r>
              <a:rPr lang="pl-PL" dirty="0"/>
              <a:t>to A nie jest łysy</a:t>
            </a:r>
            <a:r>
              <a:rPr lang="pl-PL" dirty="0" smtClean="0"/>
              <a:t>”.</a:t>
            </a:r>
          </a:p>
          <a:p>
            <a:pPr algn="just"/>
            <a:r>
              <a:rPr lang="pl-PL" dirty="0" smtClean="0"/>
              <a:t>Taka funkcja zdaniowa, która przy każdym podstawieniu będzie prawdziwa oznaczana jest za pomocą </a:t>
            </a:r>
            <a:r>
              <a:rPr lang="pl-PL" b="1" dirty="0" smtClean="0"/>
              <a:t>kwantyfikatora ogólnego</a:t>
            </a:r>
          </a:p>
          <a:p>
            <a:pPr marL="45720" indent="0" algn="just">
              <a:buNone/>
            </a:pPr>
            <a:r>
              <a:rPr lang="pl-PL" b="1" dirty="0" smtClean="0"/>
              <a:t>Prawdą jest, że </a:t>
            </a:r>
          </a:p>
          <a:p>
            <a:pPr marL="45720" indent="0" algn="just">
              <a:buNone/>
            </a:pPr>
            <a:r>
              <a:rPr lang="pl-PL" b="1" dirty="0" smtClean="0"/>
              <a:t>П</a:t>
            </a:r>
            <a:r>
              <a:rPr lang="pl-PL" dirty="0"/>
              <a:t> </a:t>
            </a:r>
            <a:r>
              <a:rPr lang="pl-PL" dirty="0" smtClean="0"/>
              <a:t>A: „Jeżeli A ma siwe włosy to A nie jest łysy”.</a:t>
            </a:r>
          </a:p>
          <a:p>
            <a:pPr marL="45720" indent="0" algn="just">
              <a:buNone/>
            </a:pPr>
            <a:r>
              <a:rPr lang="pl-PL" dirty="0" smtClean="0"/>
              <a:t>Nie jest prawdą, że</a:t>
            </a:r>
          </a:p>
          <a:p>
            <a:pPr marL="45720" indent="0" algn="just">
              <a:buNone/>
            </a:pPr>
            <a:r>
              <a:rPr lang="pl-PL" dirty="0"/>
              <a:t>П A: „Jeżeli A </a:t>
            </a:r>
            <a:r>
              <a:rPr lang="pl-PL" dirty="0" smtClean="0"/>
              <a:t>nie jest łysy to A ma siwe włosy”.</a:t>
            </a:r>
          </a:p>
          <a:p>
            <a:pPr algn="just"/>
            <a:endParaRPr lang="pl-PL" dirty="0"/>
          </a:p>
          <a:p>
            <a:pPr marL="45720" indent="0" algn="just">
              <a:buNone/>
            </a:pPr>
            <a:r>
              <a:rPr lang="pl-PL" dirty="0" smtClean="0"/>
              <a:t>Zdanie </a:t>
            </a:r>
            <a:r>
              <a:rPr lang="pl-PL" dirty="0" smtClean="0"/>
              <a:t>:</a:t>
            </a:r>
          </a:p>
          <a:p>
            <a:pPr marL="45720" indent="0" algn="just">
              <a:buNone/>
            </a:pPr>
            <a:r>
              <a:rPr lang="pl-PL" dirty="0" smtClean="0"/>
              <a:t>„A nie jest łysy i A jest siwy”</a:t>
            </a:r>
          </a:p>
          <a:p>
            <a:pPr marL="45720" indent="0" algn="just">
              <a:buNone/>
            </a:pPr>
            <a:r>
              <a:rPr lang="pl-PL" dirty="0" smtClean="0"/>
              <a:t>Można </a:t>
            </a:r>
            <a:r>
              <a:rPr lang="pl-PL" dirty="0" smtClean="0"/>
              <a:t>oznaczyć za pomocą </a:t>
            </a:r>
            <a:r>
              <a:rPr lang="pl-PL" b="1" dirty="0" smtClean="0"/>
              <a:t>kwantyfikatora szczególnego:</a:t>
            </a:r>
          </a:p>
          <a:p>
            <a:pPr marL="45720" indent="0" algn="just">
              <a:buNone/>
            </a:pPr>
            <a:r>
              <a:rPr lang="pl-PL" b="1" dirty="0" smtClean="0"/>
              <a:t>Ƹ</a:t>
            </a:r>
            <a:r>
              <a:rPr lang="pl-PL" dirty="0" smtClean="0"/>
              <a:t> A</a:t>
            </a:r>
            <a:r>
              <a:rPr lang="pl-PL" dirty="0"/>
              <a:t>: „A nie jest łysy i A jest siwy”</a:t>
            </a:r>
          </a:p>
          <a:p>
            <a:pPr algn="just"/>
            <a:endParaRPr lang="pl-PL" b="1" dirty="0" smtClean="0"/>
          </a:p>
          <a:p>
            <a:pPr marL="45720" indent="0" algn="just">
              <a:buNone/>
            </a:pPr>
            <a:r>
              <a:rPr lang="pl-PL" b="1" dirty="0" smtClean="0"/>
              <a:t>Który oznacza, że funkcja zdaniowa przynajmniej przy niektórych podstawieniach zmieni się w zdanie prawdziwe.</a:t>
            </a:r>
            <a:endParaRPr lang="pl-PL" b="1" dirty="0"/>
          </a:p>
          <a:p>
            <a:pPr algn="just"/>
            <a:endParaRPr lang="pl-PL" b="1" dirty="0" smtClean="0"/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6738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8208912" cy="6120680"/>
          </a:xfrm>
        </p:spPr>
        <p:txBody>
          <a:bodyPr/>
          <a:lstStyle/>
          <a:p>
            <a:pPr marL="45720" indent="0" algn="ctr">
              <a:buNone/>
            </a:pPr>
            <a:r>
              <a:rPr lang="pl-PL" sz="2500" b="1" dirty="0" smtClean="0"/>
              <a:t>Struktura zdania</a:t>
            </a:r>
          </a:p>
          <a:p>
            <a:pPr marL="45720" indent="0" algn="ctr">
              <a:buNone/>
            </a:pPr>
            <a:endParaRPr lang="pl-PL" b="1" dirty="0"/>
          </a:p>
          <a:p>
            <a:pPr marL="45720" indent="0">
              <a:buNone/>
            </a:pPr>
            <a:r>
              <a:rPr lang="pl-PL" b="1" dirty="0" smtClean="0"/>
              <a:t>Zdanie złożone </a:t>
            </a:r>
            <a:r>
              <a:rPr lang="pl-PL" dirty="0" smtClean="0"/>
              <a:t>to zdanie, w obrębie którego występuje część będąca odrębnym zdaniem np. „Monika kupiła jajka i potłukła je na schodach”.</a:t>
            </a:r>
          </a:p>
          <a:p>
            <a:pPr marL="45720" indent="0">
              <a:buNone/>
            </a:pPr>
            <a:r>
              <a:rPr lang="pl-PL" b="1" dirty="0" smtClean="0"/>
              <a:t>Zdanie proste </a:t>
            </a:r>
            <a:r>
              <a:rPr lang="pl-PL" dirty="0" smtClean="0"/>
              <a:t>(tzw. kategoryczne) to zdanie, którego żadna część nie jest odrębnym zdaniem np. Monika kupiła jajka.</a:t>
            </a: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r>
              <a:rPr lang="pl-PL" dirty="0" smtClean="0"/>
              <a:t>Zdanie proste może być ujmowane w schemat funkcji: „a jest b” lub „a ma własność S”.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17665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czny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Złożony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106</TotalTime>
  <Words>1263</Words>
  <Application>Microsoft Office PowerPoint</Application>
  <PresentationFormat>Pokaz na ekranie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Aerodynamiczny</vt:lpstr>
      <vt:lpstr>Zadanie w sensie logicznym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zadania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Zadanie w sensie logicznym</dc:title>
  <dc:creator>user</dc:creator>
  <cp:lastModifiedBy>user</cp:lastModifiedBy>
  <cp:revision>13</cp:revision>
  <dcterms:created xsi:type="dcterms:W3CDTF">2017-03-04T06:34:03Z</dcterms:created>
  <dcterms:modified xsi:type="dcterms:W3CDTF">2017-03-11T09:16:30Z</dcterms:modified>
</cp:coreProperties>
</file>