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en-GB"/>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GB"/>
          </a:p>
        </p:txBody>
      </p:sp>
      <p:sp>
        <p:nvSpPr>
          <p:cNvPr id="4" name="Symbol zastępczy daty 3"/>
          <p:cNvSpPr>
            <a:spLocks noGrp="1"/>
          </p:cNvSpPr>
          <p:nvPr>
            <p:ph type="dt" sz="half" idx="10"/>
          </p:nvPr>
        </p:nvSpPr>
        <p:spPr/>
        <p:txBody>
          <a:bodyPr/>
          <a:lstStyle/>
          <a:p>
            <a:fld id="{3719AD42-993C-48D6-A39E-19CF06D27CB0}" type="datetimeFigureOut">
              <a:rPr lang="en-GB" smtClean="0"/>
              <a:t>02/03/2015</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DF00D551-2A21-4959-9CA1-C4B7EAFA2E8C}" type="slidenum">
              <a:rPr lang="en-GB" smtClean="0"/>
              <a:t>‹#›</a:t>
            </a:fld>
            <a:endParaRPr lang="en-GB"/>
          </a:p>
        </p:txBody>
      </p:sp>
    </p:spTree>
    <p:extLst>
      <p:ext uri="{BB962C8B-B14F-4D97-AF65-F5344CB8AC3E}">
        <p14:creationId xmlns:p14="http://schemas.microsoft.com/office/powerpoint/2010/main" val="361023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GB"/>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daty 3"/>
          <p:cNvSpPr>
            <a:spLocks noGrp="1"/>
          </p:cNvSpPr>
          <p:nvPr>
            <p:ph type="dt" sz="half" idx="10"/>
          </p:nvPr>
        </p:nvSpPr>
        <p:spPr/>
        <p:txBody>
          <a:bodyPr/>
          <a:lstStyle/>
          <a:p>
            <a:fld id="{3719AD42-993C-48D6-A39E-19CF06D27CB0}" type="datetimeFigureOut">
              <a:rPr lang="en-GB" smtClean="0"/>
              <a:t>02/03/2015</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DF00D551-2A21-4959-9CA1-C4B7EAFA2E8C}" type="slidenum">
              <a:rPr lang="en-GB" smtClean="0"/>
              <a:t>‹#›</a:t>
            </a:fld>
            <a:endParaRPr lang="en-GB"/>
          </a:p>
        </p:txBody>
      </p:sp>
    </p:spTree>
    <p:extLst>
      <p:ext uri="{BB962C8B-B14F-4D97-AF65-F5344CB8AC3E}">
        <p14:creationId xmlns:p14="http://schemas.microsoft.com/office/powerpoint/2010/main" val="121298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en-GB"/>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daty 3"/>
          <p:cNvSpPr>
            <a:spLocks noGrp="1"/>
          </p:cNvSpPr>
          <p:nvPr>
            <p:ph type="dt" sz="half" idx="10"/>
          </p:nvPr>
        </p:nvSpPr>
        <p:spPr/>
        <p:txBody>
          <a:bodyPr/>
          <a:lstStyle/>
          <a:p>
            <a:fld id="{3719AD42-993C-48D6-A39E-19CF06D27CB0}" type="datetimeFigureOut">
              <a:rPr lang="en-GB" smtClean="0"/>
              <a:t>02/03/2015</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DF00D551-2A21-4959-9CA1-C4B7EAFA2E8C}" type="slidenum">
              <a:rPr lang="en-GB" smtClean="0"/>
              <a:t>‹#›</a:t>
            </a:fld>
            <a:endParaRPr lang="en-GB"/>
          </a:p>
        </p:txBody>
      </p:sp>
    </p:spTree>
    <p:extLst>
      <p:ext uri="{BB962C8B-B14F-4D97-AF65-F5344CB8AC3E}">
        <p14:creationId xmlns:p14="http://schemas.microsoft.com/office/powerpoint/2010/main" val="3911347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GB"/>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daty 3"/>
          <p:cNvSpPr>
            <a:spLocks noGrp="1"/>
          </p:cNvSpPr>
          <p:nvPr>
            <p:ph type="dt" sz="half" idx="10"/>
          </p:nvPr>
        </p:nvSpPr>
        <p:spPr/>
        <p:txBody>
          <a:bodyPr/>
          <a:lstStyle/>
          <a:p>
            <a:fld id="{3719AD42-993C-48D6-A39E-19CF06D27CB0}" type="datetimeFigureOut">
              <a:rPr lang="en-GB" smtClean="0"/>
              <a:t>02/03/2015</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DF00D551-2A21-4959-9CA1-C4B7EAFA2E8C}" type="slidenum">
              <a:rPr lang="en-GB" smtClean="0"/>
              <a:t>‹#›</a:t>
            </a:fld>
            <a:endParaRPr lang="en-GB"/>
          </a:p>
        </p:txBody>
      </p:sp>
    </p:spTree>
    <p:extLst>
      <p:ext uri="{BB962C8B-B14F-4D97-AF65-F5344CB8AC3E}">
        <p14:creationId xmlns:p14="http://schemas.microsoft.com/office/powerpoint/2010/main" val="1583456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en-GB"/>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719AD42-993C-48D6-A39E-19CF06D27CB0}" type="datetimeFigureOut">
              <a:rPr lang="en-GB" smtClean="0"/>
              <a:t>02/03/2015</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DF00D551-2A21-4959-9CA1-C4B7EAFA2E8C}" type="slidenum">
              <a:rPr lang="en-GB" smtClean="0"/>
              <a:t>‹#›</a:t>
            </a:fld>
            <a:endParaRPr lang="en-GB"/>
          </a:p>
        </p:txBody>
      </p:sp>
    </p:spTree>
    <p:extLst>
      <p:ext uri="{BB962C8B-B14F-4D97-AF65-F5344CB8AC3E}">
        <p14:creationId xmlns:p14="http://schemas.microsoft.com/office/powerpoint/2010/main" val="190531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GB"/>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5" name="Symbol zastępczy daty 4"/>
          <p:cNvSpPr>
            <a:spLocks noGrp="1"/>
          </p:cNvSpPr>
          <p:nvPr>
            <p:ph type="dt" sz="half" idx="10"/>
          </p:nvPr>
        </p:nvSpPr>
        <p:spPr/>
        <p:txBody>
          <a:bodyPr/>
          <a:lstStyle/>
          <a:p>
            <a:fld id="{3719AD42-993C-48D6-A39E-19CF06D27CB0}" type="datetimeFigureOut">
              <a:rPr lang="en-GB" smtClean="0"/>
              <a:t>02/03/2015</a:t>
            </a:fld>
            <a:endParaRPr lang="en-GB"/>
          </a:p>
        </p:txBody>
      </p:sp>
      <p:sp>
        <p:nvSpPr>
          <p:cNvPr id="6" name="Symbol zastępczy stopki 5"/>
          <p:cNvSpPr>
            <a:spLocks noGrp="1"/>
          </p:cNvSpPr>
          <p:nvPr>
            <p:ph type="ftr" sz="quarter" idx="11"/>
          </p:nvPr>
        </p:nvSpPr>
        <p:spPr/>
        <p:txBody>
          <a:bodyPr/>
          <a:lstStyle/>
          <a:p>
            <a:endParaRPr lang="en-GB"/>
          </a:p>
        </p:txBody>
      </p:sp>
      <p:sp>
        <p:nvSpPr>
          <p:cNvPr id="7" name="Symbol zastępczy numeru slajdu 6"/>
          <p:cNvSpPr>
            <a:spLocks noGrp="1"/>
          </p:cNvSpPr>
          <p:nvPr>
            <p:ph type="sldNum" sz="quarter" idx="12"/>
          </p:nvPr>
        </p:nvSpPr>
        <p:spPr/>
        <p:txBody>
          <a:bodyPr/>
          <a:lstStyle/>
          <a:p>
            <a:fld id="{DF00D551-2A21-4959-9CA1-C4B7EAFA2E8C}" type="slidenum">
              <a:rPr lang="en-GB" smtClean="0"/>
              <a:t>‹#›</a:t>
            </a:fld>
            <a:endParaRPr lang="en-GB"/>
          </a:p>
        </p:txBody>
      </p:sp>
    </p:spTree>
    <p:extLst>
      <p:ext uri="{BB962C8B-B14F-4D97-AF65-F5344CB8AC3E}">
        <p14:creationId xmlns:p14="http://schemas.microsoft.com/office/powerpoint/2010/main" val="3692539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en-GB"/>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7" name="Symbol zastępczy daty 6"/>
          <p:cNvSpPr>
            <a:spLocks noGrp="1"/>
          </p:cNvSpPr>
          <p:nvPr>
            <p:ph type="dt" sz="half" idx="10"/>
          </p:nvPr>
        </p:nvSpPr>
        <p:spPr/>
        <p:txBody>
          <a:bodyPr/>
          <a:lstStyle/>
          <a:p>
            <a:fld id="{3719AD42-993C-48D6-A39E-19CF06D27CB0}" type="datetimeFigureOut">
              <a:rPr lang="en-GB" smtClean="0"/>
              <a:t>02/03/2015</a:t>
            </a:fld>
            <a:endParaRPr lang="en-GB"/>
          </a:p>
        </p:txBody>
      </p:sp>
      <p:sp>
        <p:nvSpPr>
          <p:cNvPr id="8" name="Symbol zastępczy stopki 7"/>
          <p:cNvSpPr>
            <a:spLocks noGrp="1"/>
          </p:cNvSpPr>
          <p:nvPr>
            <p:ph type="ftr" sz="quarter" idx="11"/>
          </p:nvPr>
        </p:nvSpPr>
        <p:spPr/>
        <p:txBody>
          <a:bodyPr/>
          <a:lstStyle/>
          <a:p>
            <a:endParaRPr lang="en-GB"/>
          </a:p>
        </p:txBody>
      </p:sp>
      <p:sp>
        <p:nvSpPr>
          <p:cNvPr id="9" name="Symbol zastępczy numeru slajdu 8"/>
          <p:cNvSpPr>
            <a:spLocks noGrp="1"/>
          </p:cNvSpPr>
          <p:nvPr>
            <p:ph type="sldNum" sz="quarter" idx="12"/>
          </p:nvPr>
        </p:nvSpPr>
        <p:spPr/>
        <p:txBody>
          <a:bodyPr/>
          <a:lstStyle/>
          <a:p>
            <a:fld id="{DF00D551-2A21-4959-9CA1-C4B7EAFA2E8C}" type="slidenum">
              <a:rPr lang="en-GB" smtClean="0"/>
              <a:t>‹#›</a:t>
            </a:fld>
            <a:endParaRPr lang="en-GB"/>
          </a:p>
        </p:txBody>
      </p:sp>
    </p:spTree>
    <p:extLst>
      <p:ext uri="{BB962C8B-B14F-4D97-AF65-F5344CB8AC3E}">
        <p14:creationId xmlns:p14="http://schemas.microsoft.com/office/powerpoint/2010/main" val="292206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GB"/>
          </a:p>
        </p:txBody>
      </p:sp>
      <p:sp>
        <p:nvSpPr>
          <p:cNvPr id="3" name="Symbol zastępczy daty 2"/>
          <p:cNvSpPr>
            <a:spLocks noGrp="1"/>
          </p:cNvSpPr>
          <p:nvPr>
            <p:ph type="dt" sz="half" idx="10"/>
          </p:nvPr>
        </p:nvSpPr>
        <p:spPr/>
        <p:txBody>
          <a:bodyPr/>
          <a:lstStyle/>
          <a:p>
            <a:fld id="{3719AD42-993C-48D6-A39E-19CF06D27CB0}" type="datetimeFigureOut">
              <a:rPr lang="en-GB" smtClean="0"/>
              <a:t>02/03/2015</a:t>
            </a:fld>
            <a:endParaRPr lang="en-GB"/>
          </a:p>
        </p:txBody>
      </p:sp>
      <p:sp>
        <p:nvSpPr>
          <p:cNvPr id="4" name="Symbol zastępczy stopki 3"/>
          <p:cNvSpPr>
            <a:spLocks noGrp="1"/>
          </p:cNvSpPr>
          <p:nvPr>
            <p:ph type="ftr" sz="quarter" idx="11"/>
          </p:nvPr>
        </p:nvSpPr>
        <p:spPr/>
        <p:txBody>
          <a:bodyPr/>
          <a:lstStyle/>
          <a:p>
            <a:endParaRPr lang="en-GB"/>
          </a:p>
        </p:txBody>
      </p:sp>
      <p:sp>
        <p:nvSpPr>
          <p:cNvPr id="5" name="Symbol zastępczy numeru slajdu 4"/>
          <p:cNvSpPr>
            <a:spLocks noGrp="1"/>
          </p:cNvSpPr>
          <p:nvPr>
            <p:ph type="sldNum" sz="quarter" idx="12"/>
          </p:nvPr>
        </p:nvSpPr>
        <p:spPr/>
        <p:txBody>
          <a:bodyPr/>
          <a:lstStyle/>
          <a:p>
            <a:fld id="{DF00D551-2A21-4959-9CA1-C4B7EAFA2E8C}" type="slidenum">
              <a:rPr lang="en-GB" smtClean="0"/>
              <a:t>‹#›</a:t>
            </a:fld>
            <a:endParaRPr lang="en-GB"/>
          </a:p>
        </p:txBody>
      </p:sp>
    </p:spTree>
    <p:extLst>
      <p:ext uri="{BB962C8B-B14F-4D97-AF65-F5344CB8AC3E}">
        <p14:creationId xmlns:p14="http://schemas.microsoft.com/office/powerpoint/2010/main" val="2114925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719AD42-993C-48D6-A39E-19CF06D27CB0}" type="datetimeFigureOut">
              <a:rPr lang="en-GB" smtClean="0"/>
              <a:t>02/03/2015</a:t>
            </a:fld>
            <a:endParaRPr lang="en-GB"/>
          </a:p>
        </p:txBody>
      </p:sp>
      <p:sp>
        <p:nvSpPr>
          <p:cNvPr id="3" name="Symbol zastępczy stopki 2"/>
          <p:cNvSpPr>
            <a:spLocks noGrp="1"/>
          </p:cNvSpPr>
          <p:nvPr>
            <p:ph type="ftr" sz="quarter" idx="11"/>
          </p:nvPr>
        </p:nvSpPr>
        <p:spPr/>
        <p:txBody>
          <a:bodyPr/>
          <a:lstStyle/>
          <a:p>
            <a:endParaRPr lang="en-GB"/>
          </a:p>
        </p:txBody>
      </p:sp>
      <p:sp>
        <p:nvSpPr>
          <p:cNvPr id="4" name="Symbol zastępczy numeru slajdu 3"/>
          <p:cNvSpPr>
            <a:spLocks noGrp="1"/>
          </p:cNvSpPr>
          <p:nvPr>
            <p:ph type="sldNum" sz="quarter" idx="12"/>
          </p:nvPr>
        </p:nvSpPr>
        <p:spPr/>
        <p:txBody>
          <a:bodyPr/>
          <a:lstStyle/>
          <a:p>
            <a:fld id="{DF00D551-2A21-4959-9CA1-C4B7EAFA2E8C}" type="slidenum">
              <a:rPr lang="en-GB" smtClean="0"/>
              <a:t>‹#›</a:t>
            </a:fld>
            <a:endParaRPr lang="en-GB"/>
          </a:p>
        </p:txBody>
      </p:sp>
    </p:spTree>
    <p:extLst>
      <p:ext uri="{BB962C8B-B14F-4D97-AF65-F5344CB8AC3E}">
        <p14:creationId xmlns:p14="http://schemas.microsoft.com/office/powerpoint/2010/main" val="3922181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en-GB"/>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719AD42-993C-48D6-A39E-19CF06D27CB0}" type="datetimeFigureOut">
              <a:rPr lang="en-GB" smtClean="0"/>
              <a:t>02/03/2015</a:t>
            </a:fld>
            <a:endParaRPr lang="en-GB"/>
          </a:p>
        </p:txBody>
      </p:sp>
      <p:sp>
        <p:nvSpPr>
          <p:cNvPr id="6" name="Symbol zastępczy stopki 5"/>
          <p:cNvSpPr>
            <a:spLocks noGrp="1"/>
          </p:cNvSpPr>
          <p:nvPr>
            <p:ph type="ftr" sz="quarter" idx="11"/>
          </p:nvPr>
        </p:nvSpPr>
        <p:spPr/>
        <p:txBody>
          <a:bodyPr/>
          <a:lstStyle/>
          <a:p>
            <a:endParaRPr lang="en-GB"/>
          </a:p>
        </p:txBody>
      </p:sp>
      <p:sp>
        <p:nvSpPr>
          <p:cNvPr id="7" name="Symbol zastępczy numeru slajdu 6"/>
          <p:cNvSpPr>
            <a:spLocks noGrp="1"/>
          </p:cNvSpPr>
          <p:nvPr>
            <p:ph type="sldNum" sz="quarter" idx="12"/>
          </p:nvPr>
        </p:nvSpPr>
        <p:spPr/>
        <p:txBody>
          <a:bodyPr/>
          <a:lstStyle/>
          <a:p>
            <a:fld id="{DF00D551-2A21-4959-9CA1-C4B7EAFA2E8C}" type="slidenum">
              <a:rPr lang="en-GB" smtClean="0"/>
              <a:t>‹#›</a:t>
            </a:fld>
            <a:endParaRPr lang="en-GB"/>
          </a:p>
        </p:txBody>
      </p:sp>
    </p:spTree>
    <p:extLst>
      <p:ext uri="{BB962C8B-B14F-4D97-AF65-F5344CB8AC3E}">
        <p14:creationId xmlns:p14="http://schemas.microsoft.com/office/powerpoint/2010/main" val="1757665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en-GB"/>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719AD42-993C-48D6-A39E-19CF06D27CB0}" type="datetimeFigureOut">
              <a:rPr lang="en-GB" smtClean="0"/>
              <a:t>02/03/2015</a:t>
            </a:fld>
            <a:endParaRPr lang="en-GB"/>
          </a:p>
        </p:txBody>
      </p:sp>
      <p:sp>
        <p:nvSpPr>
          <p:cNvPr id="6" name="Symbol zastępczy stopki 5"/>
          <p:cNvSpPr>
            <a:spLocks noGrp="1"/>
          </p:cNvSpPr>
          <p:nvPr>
            <p:ph type="ftr" sz="quarter" idx="11"/>
          </p:nvPr>
        </p:nvSpPr>
        <p:spPr/>
        <p:txBody>
          <a:bodyPr/>
          <a:lstStyle/>
          <a:p>
            <a:endParaRPr lang="en-GB"/>
          </a:p>
        </p:txBody>
      </p:sp>
      <p:sp>
        <p:nvSpPr>
          <p:cNvPr id="7" name="Symbol zastępczy numeru slajdu 6"/>
          <p:cNvSpPr>
            <a:spLocks noGrp="1"/>
          </p:cNvSpPr>
          <p:nvPr>
            <p:ph type="sldNum" sz="quarter" idx="12"/>
          </p:nvPr>
        </p:nvSpPr>
        <p:spPr/>
        <p:txBody>
          <a:bodyPr/>
          <a:lstStyle/>
          <a:p>
            <a:fld id="{DF00D551-2A21-4959-9CA1-C4B7EAFA2E8C}" type="slidenum">
              <a:rPr lang="en-GB" smtClean="0"/>
              <a:t>‹#›</a:t>
            </a:fld>
            <a:endParaRPr lang="en-GB"/>
          </a:p>
        </p:txBody>
      </p:sp>
    </p:spTree>
    <p:extLst>
      <p:ext uri="{BB962C8B-B14F-4D97-AF65-F5344CB8AC3E}">
        <p14:creationId xmlns:p14="http://schemas.microsoft.com/office/powerpoint/2010/main" val="3999337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99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en-GB"/>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9AD42-993C-48D6-A39E-19CF06D27CB0}" type="datetimeFigureOut">
              <a:rPr lang="en-GB" smtClean="0"/>
              <a:t>02/03/2015</a:t>
            </a:fld>
            <a:endParaRPr lang="en-GB"/>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00D551-2A21-4959-9CA1-C4B7EAFA2E8C}" type="slidenum">
              <a:rPr lang="en-GB" smtClean="0"/>
              <a:t>‹#›</a:t>
            </a:fld>
            <a:endParaRPr lang="en-GB"/>
          </a:p>
        </p:txBody>
      </p:sp>
    </p:spTree>
    <p:extLst>
      <p:ext uri="{BB962C8B-B14F-4D97-AF65-F5344CB8AC3E}">
        <p14:creationId xmlns:p14="http://schemas.microsoft.com/office/powerpoint/2010/main" val="149384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404664"/>
            <a:ext cx="8229600" cy="4608512"/>
          </a:xfrm>
        </p:spPr>
        <p:txBody>
          <a:bodyPr>
            <a:normAutofit/>
          </a:bodyPr>
          <a:lstStyle/>
          <a:p>
            <a:r>
              <a:rPr lang="pl-PL" sz="4800" dirty="0" smtClean="0">
                <a:latin typeface="Baskerville Old Face" panose="02020602080505020303" pitchFamily="18" charset="0"/>
              </a:rPr>
              <a:t/>
            </a:r>
            <a:br>
              <a:rPr lang="pl-PL" sz="4800" dirty="0" smtClean="0">
                <a:latin typeface="Baskerville Old Face" panose="02020602080505020303" pitchFamily="18" charset="0"/>
              </a:rPr>
            </a:br>
            <a:r>
              <a:rPr lang="pl-PL" sz="4800" dirty="0">
                <a:effectLst>
                  <a:outerShdw blurRad="38100" dist="38100" dir="2700000" algn="tl">
                    <a:srgbClr val="000000">
                      <a:alpha val="43137"/>
                    </a:srgbClr>
                  </a:outerShdw>
                </a:effectLst>
                <a:latin typeface="Bookman Old Style" panose="02050604050505020204" pitchFamily="18" charset="0"/>
              </a:rPr>
              <a:t>Z</a:t>
            </a:r>
            <a:r>
              <a:rPr lang="pl-PL" sz="4800" dirty="0" smtClean="0">
                <a:effectLst>
                  <a:outerShdw blurRad="38100" dist="38100" dir="2700000" algn="tl">
                    <a:srgbClr val="000000">
                      <a:alpha val="43137"/>
                    </a:srgbClr>
                  </a:outerShdw>
                </a:effectLst>
                <a:latin typeface="Bookman Old Style" panose="02050604050505020204" pitchFamily="18" charset="0"/>
              </a:rPr>
              <a:t>dolność </a:t>
            </a:r>
            <a:r>
              <a:rPr lang="pl-PL" sz="4800" dirty="0" smtClean="0">
                <a:effectLst>
                  <a:outerShdw blurRad="38100" dist="38100" dir="2700000" algn="tl">
                    <a:srgbClr val="000000">
                      <a:alpha val="43137"/>
                    </a:srgbClr>
                  </a:outerShdw>
                </a:effectLst>
                <a:latin typeface="Bookman Old Style" panose="02050604050505020204" pitchFamily="18" charset="0"/>
              </a:rPr>
              <a:t>prawna i zdolność do czynności </a:t>
            </a:r>
            <a:r>
              <a:rPr lang="pl-PL" sz="4800" dirty="0" smtClean="0">
                <a:effectLst>
                  <a:outerShdw blurRad="38100" dist="38100" dir="2700000" algn="tl">
                    <a:srgbClr val="000000">
                      <a:alpha val="43137"/>
                    </a:srgbClr>
                  </a:outerShdw>
                </a:effectLst>
                <a:latin typeface="Bookman Old Style" panose="02050604050505020204" pitchFamily="18" charset="0"/>
              </a:rPr>
              <a:t>prawnych</a:t>
            </a:r>
            <a:br>
              <a:rPr lang="pl-PL" sz="4800" dirty="0" smtClean="0">
                <a:effectLst>
                  <a:outerShdw blurRad="38100" dist="38100" dir="2700000" algn="tl">
                    <a:srgbClr val="000000">
                      <a:alpha val="43137"/>
                    </a:srgbClr>
                  </a:outerShdw>
                </a:effectLst>
                <a:latin typeface="Bookman Old Style" panose="02050604050505020204" pitchFamily="18" charset="0"/>
              </a:rPr>
            </a:br>
            <a:r>
              <a:rPr lang="pl-PL" sz="4800" dirty="0">
                <a:effectLst>
                  <a:outerShdw blurRad="38100" dist="38100" dir="2700000" algn="tl">
                    <a:srgbClr val="000000">
                      <a:alpha val="43137"/>
                    </a:srgbClr>
                  </a:outerShdw>
                </a:effectLst>
                <a:latin typeface="Bookman Old Style" panose="02050604050505020204" pitchFamily="18" charset="0"/>
              </a:rPr>
              <a:t/>
            </a:r>
            <a:br>
              <a:rPr lang="pl-PL" sz="4800" dirty="0">
                <a:effectLst>
                  <a:outerShdw blurRad="38100" dist="38100" dir="2700000" algn="tl">
                    <a:srgbClr val="000000">
                      <a:alpha val="43137"/>
                    </a:srgbClr>
                  </a:outerShdw>
                </a:effectLst>
                <a:latin typeface="Bookman Old Style" panose="02050604050505020204" pitchFamily="18" charset="0"/>
              </a:rPr>
            </a:br>
            <a:r>
              <a:rPr lang="pl-PL" sz="1600" i="1" dirty="0" smtClean="0">
                <a:effectLst>
                  <a:outerShdw blurRad="38100" dist="38100" dir="2700000" algn="tl">
                    <a:srgbClr val="000000">
                      <a:alpha val="43137"/>
                    </a:srgbClr>
                  </a:outerShdw>
                </a:effectLst>
                <a:latin typeface="Bookman Old Style" panose="02050604050505020204" pitchFamily="18" charset="0"/>
              </a:rPr>
              <a:t>przygotowała mgr Małgorzata Wilczyńska</a:t>
            </a:r>
            <a:endParaRPr lang="en-GB" sz="4800" i="1" dirty="0">
              <a:effectLst>
                <a:outerShdw blurRad="38100" dist="38100" dir="2700000" algn="tl">
                  <a:srgbClr val="000000">
                    <a:alpha val="43137"/>
                  </a:srgbClr>
                </a:outerShdw>
              </a:effectLst>
              <a:latin typeface="Bookman Old Style" panose="02050604050505020204" pitchFamily="18" charset="0"/>
            </a:endParaRPr>
          </a:p>
        </p:txBody>
      </p:sp>
    </p:spTree>
    <p:extLst>
      <p:ext uri="{BB962C8B-B14F-4D97-AF65-F5344CB8AC3E}">
        <p14:creationId xmlns:p14="http://schemas.microsoft.com/office/powerpoint/2010/main" val="827446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560" y="836712"/>
            <a:ext cx="900100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914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268760"/>
            <a:ext cx="9740643" cy="2447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9040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0568" y="980728"/>
            <a:ext cx="9313425"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989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548680"/>
            <a:ext cx="8136904"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546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556792"/>
            <a:ext cx="8568952"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4721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4544" y="692696"/>
            <a:ext cx="8902223" cy="4081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931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0237" y="764705"/>
            <a:ext cx="8840896"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075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268760"/>
            <a:ext cx="8343442"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6981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404664"/>
            <a:ext cx="7632848" cy="589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7691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764704"/>
            <a:ext cx="7811313"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4262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528" y="476672"/>
            <a:ext cx="8545013"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4550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1" y="1052736"/>
            <a:ext cx="7128792" cy="4008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804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1560" y="692696"/>
            <a:ext cx="7992888" cy="4503284"/>
          </a:xfrm>
          <a:prstGeom prst="rect">
            <a:avLst/>
          </a:prstGeom>
        </p:spPr>
        <p:txBody>
          <a:bodyPr wrap="square">
            <a:spAutoFit/>
          </a:bodyPr>
          <a:lstStyle/>
          <a:p>
            <a:pPr algn="just">
              <a:lnSpc>
                <a:spcPct val="115000"/>
              </a:lnSpc>
              <a:spcAft>
                <a:spcPts val="1000"/>
              </a:spcAft>
            </a:pPr>
            <a:r>
              <a:rPr lang="pl-PL" b="1" dirty="0">
                <a:ea typeface="Calibri"/>
                <a:cs typeface="Times New Roman"/>
              </a:rPr>
              <a:t>Kazus 1.</a:t>
            </a:r>
            <a:endParaRPr lang="en-GB" sz="1600" dirty="0">
              <a:ea typeface="Calibri"/>
              <a:cs typeface="Times New Roman"/>
            </a:endParaRPr>
          </a:p>
          <a:p>
            <a:pPr algn="just">
              <a:lnSpc>
                <a:spcPct val="115000"/>
              </a:lnSpc>
              <a:spcAft>
                <a:spcPts val="1000"/>
              </a:spcAft>
            </a:pPr>
            <a:r>
              <a:rPr lang="pl-PL" sz="2800" dirty="0">
                <a:ea typeface="Calibri"/>
                <a:cs typeface="Times New Roman"/>
              </a:rPr>
              <a:t>Dziesięcioletni Wojtek za zgodą swoich rodziców zamówił taksówkę. Kiedy przyjechała, sam, bez udziału rodziców, porozumiał się z taksówkarzem, wskazując mu cel jazdy: szkołę językową w centrum miasta, do której chciał jechać na swoje zajęcia. Gdy dojechali na miejsce, Wojtek oświadczył taksówkarzowi, że mu nie zapłaci. Taksówkarz domaga się od Wojtka zapłaty. Czy zasadnie?</a:t>
            </a:r>
            <a:endParaRPr lang="en-GB" sz="2400" dirty="0">
              <a:ea typeface="Calibri"/>
              <a:cs typeface="Times New Roman"/>
            </a:endParaRPr>
          </a:p>
        </p:txBody>
      </p:sp>
    </p:spTree>
    <p:extLst>
      <p:ext uri="{BB962C8B-B14F-4D97-AF65-F5344CB8AC3E}">
        <p14:creationId xmlns:p14="http://schemas.microsoft.com/office/powerpoint/2010/main" val="2079724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412776"/>
            <a:ext cx="8617977"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6382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404664"/>
            <a:ext cx="8208912" cy="6166816"/>
          </a:xfrm>
          <a:prstGeom prst="rect">
            <a:avLst/>
          </a:prstGeom>
        </p:spPr>
        <p:txBody>
          <a:bodyPr wrap="square">
            <a:spAutoFit/>
          </a:bodyPr>
          <a:lstStyle/>
          <a:p>
            <a:pPr algn="just">
              <a:lnSpc>
                <a:spcPct val="115000"/>
              </a:lnSpc>
              <a:spcAft>
                <a:spcPts val="1000"/>
              </a:spcAft>
            </a:pPr>
            <a:r>
              <a:rPr lang="pl-PL" sz="2800" b="1" dirty="0">
                <a:ea typeface="Calibri"/>
                <a:cs typeface="Times New Roman"/>
              </a:rPr>
              <a:t>Kazus 3. </a:t>
            </a:r>
            <a:endParaRPr lang="en-GB" sz="2400" dirty="0">
              <a:ea typeface="Calibri"/>
              <a:cs typeface="Times New Roman"/>
            </a:endParaRPr>
          </a:p>
          <a:p>
            <a:pPr algn="just">
              <a:lnSpc>
                <a:spcPct val="115000"/>
              </a:lnSpc>
              <a:spcAft>
                <a:spcPts val="1000"/>
              </a:spcAft>
            </a:pPr>
            <a:r>
              <a:rPr lang="pl-PL" sz="2800" dirty="0">
                <a:ea typeface="Calibri"/>
                <a:cs typeface="Times New Roman"/>
              </a:rPr>
              <a:t>Marian wynajął Urszuli garaż na czas nieoznaczony. Urszula po pewnym czasie postanowiła wypowiedzieć umowę najmu. Napisała więc odpowiednie pismo zawierające treść wypowiedzenia. Pismo to zostawiła na biurku. Sprawę jednak jeszcze raz przemyślała i postanowiła, że pisma wcale nie wyśle. Okazało się jednak, że bez wiedzy Urszuli jej sekretarka zabrała z biurka pismo z wypowiedzeniem i wysłała je Marianowi. Marian pismo otrzymał i domaga się opuszczenia przez Urszulę garażu. Czy roszczenie to Marianowi przysługuje?</a:t>
            </a:r>
            <a:endParaRPr lang="en-GB" sz="2400" dirty="0">
              <a:ea typeface="Calibri"/>
              <a:cs typeface="Times New Roman"/>
            </a:endParaRPr>
          </a:p>
        </p:txBody>
      </p:sp>
    </p:spTree>
    <p:extLst>
      <p:ext uri="{BB962C8B-B14F-4D97-AF65-F5344CB8AC3E}">
        <p14:creationId xmlns:p14="http://schemas.microsoft.com/office/powerpoint/2010/main" val="3129909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04664"/>
            <a:ext cx="8774986" cy="4171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5694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5" y="620688"/>
            <a:ext cx="7298155"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4305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32" y="620688"/>
            <a:ext cx="8897478" cy="4332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4299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43" y="764704"/>
            <a:ext cx="9032884"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9568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48680"/>
            <a:ext cx="8565470"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0180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6592" y="260648"/>
            <a:ext cx="9409598"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8384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1560" y="611048"/>
            <a:ext cx="8064896" cy="5635902"/>
          </a:xfrm>
          <a:prstGeom prst="rect">
            <a:avLst/>
          </a:prstGeom>
        </p:spPr>
        <p:txBody>
          <a:bodyPr wrap="square">
            <a:spAutoFit/>
          </a:bodyPr>
          <a:lstStyle/>
          <a:p>
            <a:pPr algn="just">
              <a:lnSpc>
                <a:spcPct val="115000"/>
              </a:lnSpc>
              <a:spcAft>
                <a:spcPts val="1000"/>
              </a:spcAft>
            </a:pPr>
            <a:r>
              <a:rPr lang="pl-PL" dirty="0">
                <a:ea typeface="Calibri"/>
                <a:cs typeface="Times New Roman"/>
              </a:rPr>
              <a:t> </a:t>
            </a:r>
            <a:endParaRPr lang="en-GB" sz="1600" dirty="0">
              <a:ea typeface="Calibri"/>
              <a:cs typeface="Times New Roman"/>
            </a:endParaRPr>
          </a:p>
          <a:p>
            <a:pPr marL="342900" lvl="0" indent="-342900" algn="just">
              <a:lnSpc>
                <a:spcPct val="115000"/>
              </a:lnSpc>
              <a:spcAft>
                <a:spcPts val="0"/>
              </a:spcAft>
              <a:buFont typeface="Wingdings"/>
              <a:buChar char=""/>
            </a:pPr>
            <a:r>
              <a:rPr lang="pl-PL" sz="2400" b="1" dirty="0">
                <a:ea typeface="Calibri"/>
                <a:cs typeface="Times New Roman"/>
              </a:rPr>
              <a:t>KONIEC ZDOLNOŚCI PRAWNEJ	</a:t>
            </a:r>
            <a:endParaRPr lang="en-GB" sz="2000" dirty="0">
              <a:ea typeface="Calibri"/>
              <a:cs typeface="Times New Roman"/>
            </a:endParaRPr>
          </a:p>
          <a:p>
            <a:pPr marL="342900" lvl="0" indent="-342900" algn="just">
              <a:lnSpc>
                <a:spcPct val="115000"/>
              </a:lnSpc>
              <a:spcAft>
                <a:spcPts val="0"/>
              </a:spcAft>
              <a:buFont typeface="Symbol"/>
              <a:buChar char=""/>
            </a:pPr>
            <a:r>
              <a:rPr lang="pl-PL" sz="2400" dirty="0">
                <a:ea typeface="Calibri"/>
                <a:cs typeface="Times New Roman"/>
              </a:rPr>
              <a:t>Zdolność prawna osoby fizycznej trwa przez całe życie człowieka i kończy się w chwili jego śmierci,</a:t>
            </a:r>
            <a:endParaRPr lang="en-GB" sz="2000" dirty="0">
              <a:ea typeface="Calibri"/>
              <a:cs typeface="Times New Roman"/>
            </a:endParaRPr>
          </a:p>
          <a:p>
            <a:pPr marL="342900" lvl="0" indent="-342900" algn="just">
              <a:lnSpc>
                <a:spcPct val="115000"/>
              </a:lnSpc>
              <a:spcAft>
                <a:spcPts val="1000"/>
              </a:spcAft>
              <a:buFont typeface="Symbol"/>
              <a:buChar char=""/>
            </a:pPr>
            <a:r>
              <a:rPr lang="pl-PL" sz="2400" dirty="0">
                <a:ea typeface="Calibri"/>
                <a:cs typeface="Times New Roman"/>
              </a:rPr>
              <a:t>Za chwilę śmierci uznaje się tzw. śmierć mózgową, polegającą na trwałym nieodwracalnym ustaniu czynności mózgu (art. 9 ustawy z 1.7.2005r. o pobieraniu, przechowywaniu i przeszczepianiu komórek, tkanek i narządów, Dz. </a:t>
            </a:r>
            <a:r>
              <a:rPr lang="pl-PL" sz="2400" dirty="0" err="1">
                <a:ea typeface="Calibri"/>
                <a:cs typeface="Times New Roman"/>
              </a:rPr>
              <a:t>U..Nr</a:t>
            </a:r>
            <a:r>
              <a:rPr lang="pl-PL" sz="2400" dirty="0">
                <a:ea typeface="Calibri"/>
                <a:cs typeface="Times New Roman"/>
              </a:rPr>
              <a:t> 169, poz. 1411 ze zm.). Uzupełnieniem wskazanej regulacji jest obwieszczenie Ministra Zdrowia z 17.7. 2007r., w sprawie kryteriów i sposobu stwierdzenia trwałego nieodwracalnego ustania czynności mózgu (MP nr 46, poz. 547).</a:t>
            </a:r>
            <a:endParaRPr lang="en-GB" sz="2000" dirty="0">
              <a:ea typeface="Calibri"/>
              <a:cs typeface="Times New Roman"/>
            </a:endParaRPr>
          </a:p>
        </p:txBody>
      </p:sp>
    </p:spTree>
    <p:extLst>
      <p:ext uri="{BB962C8B-B14F-4D97-AF65-F5344CB8AC3E}">
        <p14:creationId xmlns:p14="http://schemas.microsoft.com/office/powerpoint/2010/main" val="3189906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36712"/>
            <a:ext cx="9001001"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6907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5" y="908721"/>
            <a:ext cx="8898603"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8687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120" y="476672"/>
            <a:ext cx="8753833"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539679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155</Words>
  <Application>Microsoft Office PowerPoint</Application>
  <PresentationFormat>Pokaz na ekranie (4:3)</PresentationFormat>
  <Paragraphs>9</Paragraphs>
  <Slides>26</Slides>
  <Notes>0</Notes>
  <HiddenSlides>0</HiddenSlides>
  <MMClips>0</MMClips>
  <ScaleCrop>false</ScaleCrop>
  <HeadingPairs>
    <vt:vector size="4" baseType="variant">
      <vt:variant>
        <vt:lpstr>Motyw</vt:lpstr>
      </vt:variant>
      <vt:variant>
        <vt:i4>1</vt:i4>
      </vt:variant>
      <vt:variant>
        <vt:lpstr>Tytuły slajdów</vt:lpstr>
      </vt:variant>
      <vt:variant>
        <vt:i4>26</vt:i4>
      </vt:variant>
    </vt:vector>
  </HeadingPairs>
  <TitlesOfParts>
    <vt:vector size="27" baseType="lpstr">
      <vt:lpstr>Motyw pakietu Office</vt:lpstr>
      <vt:lpstr> Zdolność prawna i zdolność do czynności prawnych  przygotowała mgr Małgorzata Wilczyńska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prawa cywilnego zdolność prawna i zdolność do czynności prawnych</dc:title>
  <dc:creator>Gosia</dc:creator>
  <cp:lastModifiedBy>Gosia</cp:lastModifiedBy>
  <cp:revision>3</cp:revision>
  <dcterms:created xsi:type="dcterms:W3CDTF">2014-03-06T20:29:43Z</dcterms:created>
  <dcterms:modified xsi:type="dcterms:W3CDTF">2015-03-02T22:04:16Z</dcterms:modified>
</cp:coreProperties>
</file>