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Zeznania świadków jako dowód w postępowaniu administracyjnym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13645" y="4050832"/>
            <a:ext cx="7960358" cy="1744661"/>
          </a:xfrm>
        </p:spPr>
        <p:txBody>
          <a:bodyPr/>
          <a:lstStyle/>
          <a:p>
            <a:r>
              <a:rPr lang="pl-PL" dirty="0" smtClean="0"/>
              <a:t>mgr Jakub </a:t>
            </a:r>
            <a:r>
              <a:rPr lang="pl-PL" dirty="0" err="1" smtClean="0"/>
              <a:t>Szremski</a:t>
            </a:r>
            <a:endParaRPr lang="pl-PL" dirty="0" smtClean="0"/>
          </a:p>
          <a:p>
            <a:r>
              <a:rPr lang="pl-PL" dirty="0" smtClean="0"/>
              <a:t>przedmiot – Postępowanie administracyjne</a:t>
            </a:r>
          </a:p>
          <a:p>
            <a:r>
              <a:rPr lang="pl-PL" dirty="0" smtClean="0"/>
              <a:t>materiały </a:t>
            </a:r>
            <a:r>
              <a:rPr lang="pl-PL" dirty="0"/>
              <a:t>dydaktyczne dla gr. 5 – Studia Stacjonarne Administracji I stopnia </a:t>
            </a:r>
          </a:p>
        </p:txBody>
      </p:sp>
    </p:spTree>
    <p:extLst>
      <p:ext uri="{BB962C8B-B14F-4D97-AF65-F5344CB8AC3E}">
        <p14:creationId xmlns:p14="http://schemas.microsoft.com/office/powerpoint/2010/main" val="286079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/>
          <a:lstStyle/>
          <a:p>
            <a:r>
              <a:rPr lang="pl-PL" dirty="0" smtClean="0"/>
              <a:t>Pojęcie zeznań świadków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81071"/>
            <a:ext cx="8596668" cy="4560292"/>
          </a:xfrm>
        </p:spPr>
        <p:txBody>
          <a:bodyPr/>
          <a:lstStyle/>
          <a:p>
            <a:r>
              <a:rPr lang="pl-PL" dirty="0" smtClean="0"/>
              <a:t>świadkiem </a:t>
            </a:r>
            <a:r>
              <a:rPr lang="pl-PL" dirty="0"/>
              <a:t>określa się osobę fizyczną, która w postępowaniu dotyczących praw lub obowiązków innego podmiotu składa zeznania o faktycznych spostrzeżeniach lub o których otrzymała wiadomość od innych osób . Te ostatnie w doktrynie nazywane są dowodami „ze </a:t>
            </a:r>
            <a:r>
              <a:rPr lang="pl-PL" dirty="0" smtClean="0"/>
              <a:t>słyszenia”</a:t>
            </a:r>
          </a:p>
          <a:p>
            <a:r>
              <a:rPr lang="pl-PL" dirty="0" smtClean="0"/>
              <a:t>zdolność </a:t>
            </a:r>
            <a:r>
              <a:rPr lang="pl-PL" dirty="0"/>
              <a:t>do występowania w charakterze świadka mają tylko osoby fizyczne, mające pełną zdolność do czynności prawnych, posiadające wiadomości o określonych faktach, mające znaczenie dla ustalenia stanu faktycznego w danej sprawie </a:t>
            </a:r>
            <a:r>
              <a:rPr lang="pl-PL" dirty="0" smtClean="0"/>
              <a:t>administracyjnej</a:t>
            </a:r>
          </a:p>
          <a:p>
            <a:r>
              <a:rPr lang="pl-PL" dirty="0" smtClean="0"/>
              <a:t>przesłuchanie </a:t>
            </a:r>
            <a:r>
              <a:rPr lang="pl-PL" dirty="0"/>
              <a:t>świadka prowadzące do odebrania od niego zeznań jest czynnością, w której przesłuchiwana osoba poprzez odpowiedzi na zadawane pytania lub poprzez swobodną, ale ograniczoną przedmiotem sprawy wypowiedź przestawia istotne w sprawie </a:t>
            </a:r>
            <a:r>
              <a:rPr lang="pl-PL" dirty="0" smtClean="0"/>
              <a:t>okoliczności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836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Zeznania świadków w postepowaniu administracyjnym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99189"/>
          </a:xfrm>
        </p:spPr>
        <p:txBody>
          <a:bodyPr/>
          <a:lstStyle/>
          <a:p>
            <a:r>
              <a:rPr lang="pl-PL" dirty="0" smtClean="0"/>
              <a:t>w postępowaniu </a:t>
            </a:r>
            <a:r>
              <a:rPr lang="pl-PL" dirty="0"/>
              <a:t>administracyjnym dowód z zeznań świadków nie występuje tak często jak dowód z </a:t>
            </a:r>
            <a:r>
              <a:rPr lang="pl-PL" dirty="0" smtClean="0"/>
              <a:t>dokumentu, dowód </a:t>
            </a:r>
            <a:r>
              <a:rPr lang="pl-PL" dirty="0"/>
              <a:t>ten znany jest bardziej procedurom sądowym. W postępowaniu administracyjnym natomiast obejmuje on obowiązek stawienia się na wezwanie organu oraz obowiązek złożenia zeznań. Nie obejmuje jednak złożenia przyrzeczenia zeznawania </a:t>
            </a:r>
            <a:r>
              <a:rPr lang="pl-PL" dirty="0" smtClean="0"/>
              <a:t>prawdy</a:t>
            </a:r>
          </a:p>
          <a:p>
            <a:r>
              <a:rPr lang="pl-PL" dirty="0" smtClean="0"/>
              <a:t>obowiązek </a:t>
            </a:r>
            <a:r>
              <a:rPr lang="pl-PL" dirty="0"/>
              <a:t>świadkowania jest obowiązkiem powszechnym, w takim znaczeniu, że dotyczy wszystkich osób fizycznych, które są w posiadaniu informacji </a:t>
            </a:r>
            <a:r>
              <a:rPr lang="pl-PL" dirty="0" smtClean="0"/>
              <a:t>dowodowych, tak szeroko </a:t>
            </a:r>
            <a:r>
              <a:rPr lang="pl-PL" dirty="0"/>
              <a:t>rozumiany obowiązek doznaje jednak </a:t>
            </a:r>
            <a:r>
              <a:rPr lang="pl-PL" dirty="0" smtClean="0"/>
              <a:t>ograniczeń, ograniczenia </a:t>
            </a:r>
            <a:r>
              <a:rPr lang="pl-PL" dirty="0"/>
              <a:t>te mogą mieć charakter ograniczeń wynikających z przyczyn faktycznych oraz ograniczenia wynikające z przyczyn </a:t>
            </a:r>
            <a:r>
              <a:rPr lang="pl-PL" dirty="0" smtClean="0"/>
              <a:t>prawnych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071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pl-PL" dirty="0" smtClean="0"/>
              <a:t>Ograniczenia obowiązku świadkowania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26524"/>
            <a:ext cx="8596668" cy="5306095"/>
          </a:xfrm>
        </p:spPr>
        <p:txBody>
          <a:bodyPr>
            <a:normAutofit/>
          </a:bodyPr>
          <a:lstStyle/>
          <a:p>
            <a:r>
              <a:rPr lang="pl-PL" dirty="0" smtClean="0"/>
              <a:t>ograniczenia </a:t>
            </a:r>
            <a:r>
              <a:rPr lang="pl-PL" dirty="0"/>
              <a:t>faktyczne określone są w przepisie art. 82 pkt 1 Kodeksu postępowania administracyjnego, zgodnie z którym świadkami nie mogą być osoby niezdolne do spostrzegania lub komunikowania swych spostrzeżeń. Niezdolność ta może być efektem ułomności fizycznej bądź umysłowej danej osoby. Ocena czy i w jakim stopniu charakter tej ułomności wpływa na zdolność tej osoby do spostrzegania i komunikowania swych spostrzeżeń, należy do organu administracji </a:t>
            </a:r>
            <a:r>
              <a:rPr lang="pl-PL" dirty="0" smtClean="0"/>
              <a:t>publicznej</a:t>
            </a:r>
          </a:p>
          <a:p>
            <a:r>
              <a:rPr lang="pl-PL" dirty="0"/>
              <a:t>o</a:t>
            </a:r>
            <a:r>
              <a:rPr lang="pl-PL" dirty="0" smtClean="0"/>
              <a:t> tym, </a:t>
            </a:r>
            <a:r>
              <a:rPr lang="pl-PL" dirty="0"/>
              <a:t>czy dana osoba fizyczna, pełnoletnia lub małoletnia może wystąpić w charakterze świadka, decyduje faktyczna i aktualna w danym czasie zdolność do spostrzegania lub komunikowania swych </a:t>
            </a:r>
            <a:r>
              <a:rPr lang="pl-PL" dirty="0" smtClean="0"/>
              <a:t>spostrzeżeń, ograniczenie </a:t>
            </a:r>
            <a:r>
              <a:rPr lang="pl-PL" dirty="0"/>
              <a:t>to nie dotyczy osób głuchych bądź też </a:t>
            </a:r>
            <a:r>
              <a:rPr lang="pl-PL" dirty="0" smtClean="0"/>
              <a:t>niewidomych, osoby </a:t>
            </a:r>
            <a:r>
              <a:rPr lang="pl-PL" dirty="0"/>
              <a:t>te nie są niezdolne do spostrzegania lub komunikowania swych </a:t>
            </a:r>
            <a:r>
              <a:rPr lang="pl-PL" dirty="0" smtClean="0"/>
              <a:t>spostrzeżeń, w Kodeksie </a:t>
            </a:r>
            <a:r>
              <a:rPr lang="pl-PL" dirty="0"/>
              <a:t>postępowania administracyjnego jednak brak jest regulacji dotyczącej sposoby składania zeznań przez tę grupę </a:t>
            </a:r>
            <a:r>
              <a:rPr lang="pl-PL" dirty="0" smtClean="0"/>
              <a:t>osób, takie </a:t>
            </a:r>
            <a:r>
              <a:rPr lang="pl-PL" dirty="0"/>
              <a:t>uregulowanie znajduje się natomiast w art. 271 § </a:t>
            </a:r>
            <a:r>
              <a:rPr lang="pl-PL" dirty="0" smtClean="0"/>
              <a:t>2 Kodeksu </a:t>
            </a:r>
            <a:r>
              <a:rPr lang="pl-PL" dirty="0"/>
              <a:t>postępowania cywilnego , zgodnie z którym niemi i głusi składają zeznania na piśmie lub przy pomocy </a:t>
            </a:r>
            <a:r>
              <a:rPr lang="pl-PL" dirty="0" smtClean="0"/>
              <a:t>biegłego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698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71973" cy="729803"/>
          </a:xfrm>
        </p:spPr>
        <p:txBody>
          <a:bodyPr>
            <a:normAutofit/>
          </a:bodyPr>
          <a:lstStyle/>
          <a:p>
            <a:r>
              <a:rPr lang="pl-PL" dirty="0" smtClean="0"/>
              <a:t>Ograniczenia obowiązku świadkowania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39403"/>
            <a:ext cx="8596668" cy="5370490"/>
          </a:xfrm>
        </p:spPr>
        <p:txBody>
          <a:bodyPr>
            <a:normAutofit/>
          </a:bodyPr>
          <a:lstStyle/>
          <a:p>
            <a:r>
              <a:rPr lang="pl-PL" dirty="0" smtClean="0"/>
              <a:t>ograniczenia </a:t>
            </a:r>
            <a:r>
              <a:rPr lang="pl-PL" dirty="0"/>
              <a:t>prawne określone są w przepisie art. 82 pkt 2 i 3 Kodeksu postępowania administracyjnego. Zgodnie z pierwszym ograniczeniem, określonym w przepisie art. 82 pkt 2 Kodeksu postępowania administracyjnego świadkami nie mogą być osoby obowiązane do zachowania w tajemnicy informacji niejawnych na okoliczności objęte tą tajemnicą, jeżeli nie zostały w trybie określonym obowiązującymi przepisami zwolnione od obowiązki zachowania tej </a:t>
            </a:r>
            <a:r>
              <a:rPr lang="pl-PL" dirty="0" smtClean="0"/>
              <a:t>tajemnicy</a:t>
            </a:r>
          </a:p>
          <a:p>
            <a:r>
              <a:rPr lang="pl-PL" dirty="0" smtClean="0"/>
              <a:t>niezdolność </a:t>
            </a:r>
            <a:r>
              <a:rPr lang="pl-PL" dirty="0"/>
              <a:t>do składania zeznań w charakterze świadka osób obowiązanych do zachowania tajemnicy na podstawie </a:t>
            </a:r>
            <a:r>
              <a:rPr lang="pl-PL" dirty="0" smtClean="0"/>
              <a:t>ustawy o </a:t>
            </a:r>
            <a:r>
              <a:rPr lang="pl-PL" dirty="0"/>
              <a:t>ochronie informacji niejawnych  ma charakter względny. Osoby takie mogą być bowiem świadkami w odniesieniu do okoliczności objętych tajemnicą informacji niejawnych w sytuacji, gdy zostaną zgodnie z prawem zwolnione od obowiązku jej zachowania. Świadek wówczas składa zeznania wyłącznie w granicach tego zwolnienia . Osoba taka może także składać zeznania co do faktów nieobjętych tajemnicą informacji niejawnych. Przykładem takiej sytuacji może być przesłuchanie funkcjonariusza Agencji Bezpieczeństwa Wewnętrznego co do okoliczności, w których nie wykonują czynności zawodowych, a jedynie czynności o charakterze </a:t>
            </a:r>
            <a:r>
              <a:rPr lang="pl-PL" dirty="0" smtClean="0"/>
              <a:t>prywatnym</a:t>
            </a:r>
          </a:p>
        </p:txBody>
      </p:sp>
    </p:spTree>
    <p:extLst>
      <p:ext uri="{BB962C8B-B14F-4D97-AF65-F5344CB8AC3E}">
        <p14:creationId xmlns:p14="http://schemas.microsoft.com/office/powerpoint/2010/main" val="363310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81821" cy="755561"/>
          </a:xfrm>
        </p:spPr>
        <p:txBody>
          <a:bodyPr>
            <a:normAutofit/>
          </a:bodyPr>
          <a:lstStyle/>
          <a:p>
            <a:r>
              <a:rPr lang="pl-PL" dirty="0" smtClean="0"/>
              <a:t>Ograniczenia obowiązku świadkowania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96981"/>
            <a:ext cx="8596668" cy="526102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drugim </a:t>
            </a:r>
            <a:r>
              <a:rPr lang="pl-PL" dirty="0"/>
              <a:t>ograniczeniem prawnych jest ograniczenie określone w przepisie art. 82 pkt 3 Kodeksu postępowania administracyjnego, zgodnie z którym świadkiem nie mogą być duchowni co do faktów objętych tajemnicą spowiedzi. W doktrynie podkreśla się jednak, że chodzi tutaj o duchownych wszelkich wyznań, w których funkcjonuje instytucja spowiedzi, nie zaś jedynie o duchownych wyznania rzymskokatolickiego. Podobnie jak przy ograniczeniu związanych z ochroną informacji niejawnych, zakaz ten ma charakter względny, ponieważ nie ma przeszkód, aby duchowny został przesłuchany na okoliczność niezwiązaną z tajemnicą </a:t>
            </a:r>
            <a:r>
              <a:rPr lang="pl-PL" dirty="0" smtClean="0"/>
              <a:t>spowiedzi</a:t>
            </a:r>
            <a:endParaRPr lang="pl-PL" dirty="0"/>
          </a:p>
          <a:p>
            <a:r>
              <a:rPr lang="pl-PL" dirty="0"/>
              <a:t>odebranie zeznań od osób wskazanych w art. 82 Kodeksu postępowania administracyjnego jest niedopuszczalne. Osoby te nie mogą zeznawać w charakterze świadka, nawet wówczas, gdy wyrażą na to zgodę. Informacje uzyskane od takich osób nie mają mocy dowodowej, a okoliczność faktyczna, której dotyczyły, nie może być uznana na ich podstawie za udowodnioną</a:t>
            </a:r>
          </a:p>
          <a:p>
            <a:r>
              <a:rPr lang="pl-PL" dirty="0"/>
              <a:t>osoba fizyczna, do której nie stosuje się ograniczeń faktycznych lub prawnych, ma prawny obowiązek występowania w charakterze świadka. Wykonanie tego prawa jest ograniczone przez wprowadzenie instytucji odmowy zeznań i prawa odmowy odpowiedzi na pytania</a:t>
            </a:r>
          </a:p>
        </p:txBody>
      </p:sp>
    </p:spTree>
    <p:extLst>
      <p:ext uri="{BB962C8B-B14F-4D97-AF65-F5344CB8AC3E}">
        <p14:creationId xmlns:p14="http://schemas.microsoft.com/office/powerpoint/2010/main" val="1064960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729803"/>
          </a:xfrm>
        </p:spPr>
        <p:txBody>
          <a:bodyPr/>
          <a:lstStyle/>
          <a:p>
            <a:r>
              <a:rPr lang="pl-PL" dirty="0" smtClean="0"/>
              <a:t>Prawo odmowy zeznań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45466"/>
            <a:ext cx="8596668" cy="5177306"/>
          </a:xfrm>
        </p:spPr>
        <p:txBody>
          <a:bodyPr>
            <a:normAutofit/>
          </a:bodyPr>
          <a:lstStyle/>
          <a:p>
            <a:r>
              <a:rPr lang="pl-PL" dirty="0" smtClean="0"/>
              <a:t>prawo </a:t>
            </a:r>
            <a:r>
              <a:rPr lang="pl-PL" dirty="0"/>
              <a:t>odmowy zeznań określone jest w art. 83 § 1 Kodeksu postępowania administracyjnego, zgodnie z którym nikt nie ma prawa odmówić zeznań w charakterze świadka z wyjątkiem małżonka strony, wstępnych, zstępnych i rodzeństwa strony oraz jej powinowatych pierwszego stopnia, jak również osób pozostających ze stroną w stosunku przysposobienia, opieki lub kurateli. Prawo odmowy zeznań trwa także po ustaniu małżeństwa, przysposobienia, opieki lub kurateli. Regulacja ta ma na celu zapewnienie obiektywizmu przy ustalaniu stanu faktycznego w danej sprawie. Natomiast ocena, czy danej osobie przysługuje prawo do odmowy zeznań, należy do organu prowadzącego postępowanie i polega na ustaleniu, czy stronę łączy z daną osobą jeden ze wskazanych stosunków </a:t>
            </a:r>
            <a:r>
              <a:rPr lang="pl-PL" dirty="0" smtClean="0"/>
              <a:t>osobistych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288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6123" y="519447"/>
            <a:ext cx="8596668" cy="118056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Prawo odmowy odpowiedzi</a:t>
            </a:r>
            <a:br>
              <a:rPr lang="pl-PL" dirty="0" smtClean="0"/>
            </a:br>
            <a:r>
              <a:rPr lang="pl-PL" dirty="0" smtClean="0"/>
              <a:t>na zadawane pytania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00010"/>
            <a:ext cx="8596668" cy="479094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wyjątkiem </a:t>
            </a:r>
            <a:r>
              <a:rPr lang="pl-PL" dirty="0"/>
              <a:t>od powszechnego obowiązku składania zeznań jest </a:t>
            </a:r>
            <a:r>
              <a:rPr lang="pl-PL" dirty="0" smtClean="0"/>
              <a:t>również prawo </a:t>
            </a:r>
            <a:r>
              <a:rPr lang="pl-PL" dirty="0"/>
              <a:t>odmowy odpowiedzi na zadawane pytanie. Zgodnie z art. 83 § 2 Kodeksu postępowania administracyjnego świadek może odmówić odpowiedzi na pytania, gdy odpowiedź mogłaby narazić jego lub jego bliskich wymienionych w § 1 na odpowiedzialność karną, hańbę lub bezpośrednią szkodę majątkową lub spowodować naruszenie obowiązku zachowania prawnie chronionej tajemnicy </a:t>
            </a:r>
            <a:r>
              <a:rPr lang="pl-PL" dirty="0" smtClean="0"/>
              <a:t>zawodowej</a:t>
            </a:r>
          </a:p>
          <a:p>
            <a:r>
              <a:rPr lang="pl-PL" dirty="0" smtClean="0"/>
              <a:t>odpowiedzialnością </a:t>
            </a:r>
            <a:r>
              <a:rPr lang="pl-PL" dirty="0"/>
              <a:t>karną w tym przypadku jest zarówno odpowiedzialność karna, jak i karno-skarbowa. Pojęcie „hańba” oznacza natomiast spotkanie się z rażąco ujemną oceną moralną wskutek określonego postępowania. Bezpośredniość szkody majątkowej oznacza jej ścisły związek z odpowiedzią na pytanie . W przypadku spowodowania naruszenia obowiązku zachowania prawnie chronionej tajemnicy zawodowej chodzi o tajemnicę zawodową chronioną określonym przepisami prawa powszechnie obowiązującego. Przykładem jest tutaj rzecznik patentowy, zgodnie z art. 14 ustawy z dnia 11 kwietnia 2001 roku o rzecznikach patentowych , rzecznik patentowy jest obowiązany zachować  w tajemnicy wszelkie informacje, które uzyskał w związku wykonywaniem, czynności </a:t>
            </a:r>
            <a:r>
              <a:rPr lang="pl-PL" dirty="0" smtClean="0"/>
              <a:t>zawodowych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086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/>
          <a:lstStyle/>
          <a:p>
            <a:r>
              <a:rPr lang="pl-PL" dirty="0" smtClean="0"/>
              <a:t>Forma zeznań świadka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/>
          <a:lstStyle/>
          <a:p>
            <a:r>
              <a:rPr lang="pl-PL" dirty="0" smtClean="0"/>
              <a:t>tryb </a:t>
            </a:r>
            <a:r>
              <a:rPr lang="pl-PL" dirty="0"/>
              <a:t>odbierania zeznań od świadka nie został uregulowany w przepisach Kodeksu postępowania administracyjnego. Jedynie art. 83 § 3 Kodeksu postępowania administracyjnego stanowi, iż przed odebraniem zeznania organ administracji publicznej uprzedza świadka o prawie odmowy zeznań i odpowiedzi na pytania oraz o odpowiedzialności za fałszywe zeznania. Przepisy Kodeksu postępowania administracyjnego nie wprowadzają ani zaprzysiężenia świadka, ani odbierania od świadka przyrzeczenia zeznawania </a:t>
            </a:r>
            <a:r>
              <a:rPr lang="pl-PL" dirty="0" smtClean="0"/>
              <a:t>prawdy</a:t>
            </a:r>
          </a:p>
          <a:p>
            <a:r>
              <a:rPr lang="pl-PL" dirty="0"/>
              <a:t>Kodeks postępowania administracyjnego nie reguluje także formy zeznania świadka. </a:t>
            </a:r>
            <a:r>
              <a:rPr lang="pl-PL"/>
              <a:t>Regułą jednak powinno być ustne przesłuchanie świadka, podlegające utrwaleniu na piśmie w </a:t>
            </a:r>
            <a:r>
              <a:rPr lang="pl-PL"/>
              <a:t>formie </a:t>
            </a:r>
            <a:r>
              <a:rPr lang="pl-PL" smtClean="0"/>
              <a:t>protokołu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8299087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1160</Words>
  <Application>Microsoft Office PowerPoint</Application>
  <PresentationFormat>Panoramiczny</PresentationFormat>
  <Paragraphs>29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Zeznania świadków jako dowód w postępowaniu administracyjnym</vt:lpstr>
      <vt:lpstr>Pojęcie zeznań świadków</vt:lpstr>
      <vt:lpstr>Zeznania świadków w postepowaniu administracyjnym</vt:lpstr>
      <vt:lpstr>Ograniczenia obowiązku świadkowania</vt:lpstr>
      <vt:lpstr>Ograniczenia obowiązku świadkowania cd.</vt:lpstr>
      <vt:lpstr>Ograniczenia obowiązku świadkowania cd.</vt:lpstr>
      <vt:lpstr>Prawo odmowy zeznań</vt:lpstr>
      <vt:lpstr>Prawo odmowy odpowiedzi na zadawane pytania</vt:lpstr>
      <vt:lpstr>Forma zeznań świadka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Zeznania świadków jako dowód w postępowaniu administracyjnym</dc:title>
  <dc:creator>kubek</dc:creator>
  <cp:lastModifiedBy>kubek</cp:lastModifiedBy>
  <cp:revision>4</cp:revision>
  <dcterms:created xsi:type="dcterms:W3CDTF">2015-09-28T19:36:32Z</dcterms:created>
  <dcterms:modified xsi:type="dcterms:W3CDTF">2015-09-28T19:57:15Z</dcterms:modified>
</cp:coreProperties>
</file>