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9DDF564C-5EF2-41DE-B502-BB470C798E02}" type="datetimeFigureOut">
              <a:rPr lang="pl-PL" smtClean="0"/>
              <a:t>2016-01-27</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E964948D-96FC-415E-92D2-2C1214702E30}"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DDF564C-5EF2-41DE-B502-BB470C798E02}" type="datetimeFigureOut">
              <a:rPr lang="pl-PL" smtClean="0"/>
              <a:t>2016-01-27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E964948D-96FC-415E-92D2-2C1214702E30}"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DDF564C-5EF2-41DE-B502-BB470C798E02}" type="datetimeFigureOut">
              <a:rPr lang="pl-PL" smtClean="0"/>
              <a:t>2016-01-27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E964948D-96FC-415E-92D2-2C1214702E30}"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DDF564C-5EF2-41DE-B502-BB470C798E02}" type="datetimeFigureOut">
              <a:rPr lang="pl-PL" smtClean="0"/>
              <a:t>2016-01-27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E964948D-96FC-415E-92D2-2C1214702E30}"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9DDF564C-5EF2-41DE-B502-BB470C798E02}" type="datetimeFigureOut">
              <a:rPr lang="pl-PL" smtClean="0"/>
              <a:t>2016-01-27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E964948D-96FC-415E-92D2-2C1214702E30}"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9DDF564C-5EF2-41DE-B502-BB470C798E02}" type="datetimeFigureOut">
              <a:rPr lang="pl-PL" smtClean="0"/>
              <a:t>2016-01-27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E964948D-96FC-415E-92D2-2C1214702E30}"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9DDF564C-5EF2-41DE-B502-BB470C798E02}" type="datetimeFigureOut">
              <a:rPr lang="pl-PL" smtClean="0"/>
              <a:t>2016-01-27</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E964948D-96FC-415E-92D2-2C1214702E3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9DDF564C-5EF2-41DE-B502-BB470C798E02}" type="datetimeFigureOut">
              <a:rPr lang="pl-PL" smtClean="0"/>
              <a:t>2016-01-27</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E964948D-96FC-415E-92D2-2C1214702E30}"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9DDF564C-5EF2-41DE-B502-BB470C798E02}" type="datetimeFigureOut">
              <a:rPr lang="pl-PL" smtClean="0"/>
              <a:t>2016-01-27</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E964948D-96FC-415E-92D2-2C1214702E30}"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9DDF564C-5EF2-41DE-B502-BB470C798E02}" type="datetimeFigureOut">
              <a:rPr lang="pl-PL" smtClean="0"/>
              <a:t>2016-01-27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E964948D-96FC-415E-92D2-2C1214702E3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9DDF564C-5EF2-41DE-B502-BB470C798E02}" type="datetimeFigureOut">
              <a:rPr lang="pl-PL" smtClean="0"/>
              <a:t>2016-01-27</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E964948D-96FC-415E-92D2-2C1214702E30}"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DDF564C-5EF2-41DE-B502-BB470C798E02}" type="datetimeFigureOut">
              <a:rPr lang="pl-PL" smtClean="0"/>
              <a:t>2016-01-27</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64948D-96FC-415E-92D2-2C1214702E30}"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
            </a:r>
            <a:br>
              <a:rPr lang="pl-PL" dirty="0" smtClean="0"/>
            </a:br>
            <a:r>
              <a:rPr lang="pl-PL" dirty="0"/>
              <a:t/>
            </a:r>
            <a:br>
              <a:rPr lang="pl-PL" dirty="0"/>
            </a:br>
            <a:r>
              <a:rPr lang="pl-PL" smtClean="0"/>
              <a:t>Nowelizacja K</a:t>
            </a:r>
            <a:r>
              <a:rPr lang="pl-PL" smtClean="0"/>
              <a:t>odeksu </a:t>
            </a:r>
            <a:r>
              <a:rPr lang="pl-PL" dirty="0"/>
              <a:t>P</a:t>
            </a:r>
            <a:r>
              <a:rPr lang="pl-PL" smtClean="0"/>
              <a:t>racy </a:t>
            </a:r>
            <a:r>
              <a:rPr lang="pl-PL" dirty="0" smtClean="0"/>
              <a:t>2016.02.22</a:t>
            </a:r>
            <a:r>
              <a:rPr lang="pl-PL" dirty="0"/>
              <a:t/>
            </a:r>
            <a:br>
              <a:rPr lang="pl-PL" dirty="0"/>
            </a:br>
            <a:endParaRPr lang="pl-PL" dirty="0"/>
          </a:p>
        </p:txBody>
      </p:sp>
      <p:sp>
        <p:nvSpPr>
          <p:cNvPr id="3" name="Podtytuł 2"/>
          <p:cNvSpPr>
            <a:spLocks noGrp="1"/>
          </p:cNvSpPr>
          <p:nvPr>
            <p:ph type="subTitle" idx="1"/>
          </p:nvPr>
        </p:nvSpPr>
        <p:spPr/>
        <p:txBody>
          <a:bodyPr>
            <a:normAutofit fontScale="92500" lnSpcReduction="20000"/>
          </a:bodyPr>
          <a:lstStyle/>
          <a:p>
            <a:r>
              <a:rPr lang="pl-PL" dirty="0" smtClean="0"/>
              <a:t>Podstawy Prawa </a:t>
            </a:r>
            <a:r>
              <a:rPr lang="pl-PL" dirty="0" smtClean="0"/>
              <a:t>Pracy </a:t>
            </a:r>
            <a:r>
              <a:rPr lang="pl-PL" dirty="0" smtClean="0"/>
              <a:t>ćwiczenia</a:t>
            </a:r>
            <a:r>
              <a:rPr lang="pl-PL" dirty="0" smtClean="0"/>
              <a:t> </a:t>
            </a:r>
            <a:endParaRPr lang="pl-PL" dirty="0" smtClean="0"/>
          </a:p>
          <a:p>
            <a:r>
              <a:rPr lang="pl-PL" dirty="0" smtClean="0"/>
              <a:t>SSA(3)II</a:t>
            </a:r>
            <a:endParaRPr lang="pl-PL" dirty="0" smtClean="0"/>
          </a:p>
          <a:p>
            <a:r>
              <a:rPr lang="pl-PL" dirty="0" smtClean="0"/>
              <a:t>Dr Jacek Borowicz</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25</a:t>
            </a:r>
            <a:r>
              <a:rPr lang="pl-PL" b="1" baseline="30000" dirty="0" smtClean="0"/>
              <a:t>1</a:t>
            </a:r>
            <a:r>
              <a:rPr lang="pl-PL" b="1" dirty="0" smtClean="0"/>
              <a:t>.</a:t>
            </a:r>
            <a:r>
              <a:rPr lang="pl-PL" dirty="0" smtClean="0"/>
              <a:t>§ 1. </a:t>
            </a:r>
          </a:p>
          <a:p>
            <a:pPr>
              <a:buNone/>
            </a:pPr>
            <a:r>
              <a:rPr lang="pl-PL" dirty="0" smtClean="0"/>
              <a:t>	łączny okres zatrudnienia na podstawie umów o pracę na czas określony zawieranych między tymi samymi stronami stosunku pracy, </a:t>
            </a:r>
          </a:p>
          <a:p>
            <a:pPr algn="ctr">
              <a:buNone/>
            </a:pPr>
            <a:r>
              <a:rPr lang="pl-PL" dirty="0" smtClean="0"/>
              <a:t>Na przykład</a:t>
            </a:r>
          </a:p>
          <a:p>
            <a:pPr>
              <a:buNone/>
            </a:pPr>
            <a:r>
              <a:rPr lang="pl-PL" dirty="0" smtClean="0"/>
              <a:t>	</a:t>
            </a:r>
            <a:r>
              <a:rPr lang="pl-PL" i="1" dirty="0" smtClean="0"/>
              <a:t>Umowa na 12 miesięcy + umowa na 24 miesiące </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25</a:t>
            </a:r>
            <a:r>
              <a:rPr lang="pl-PL" b="1" baseline="30000" dirty="0" smtClean="0"/>
              <a:t>1</a:t>
            </a:r>
            <a:r>
              <a:rPr lang="pl-PL" b="1" dirty="0" smtClean="0"/>
              <a:t>.</a:t>
            </a:r>
            <a:r>
              <a:rPr lang="pl-PL" dirty="0" smtClean="0"/>
              <a:t>§ 1. </a:t>
            </a:r>
          </a:p>
          <a:p>
            <a:pPr>
              <a:buNone/>
            </a:pPr>
            <a:r>
              <a:rPr lang="pl-PL" dirty="0" smtClean="0"/>
              <a:t>	…a łączna liczba tych umów nie może przekraczać trzech.</a:t>
            </a:r>
          </a:p>
          <a:p>
            <a:pPr>
              <a:buNone/>
            </a:pPr>
            <a:endParaRPr lang="pl-PL" dirty="0" smtClean="0"/>
          </a:p>
          <a:p>
            <a:pPr>
              <a:buNone/>
            </a:pPr>
            <a:r>
              <a:rPr lang="pl-PL" dirty="0" smtClean="0"/>
              <a:t>	(umowa A na 12 miesięcy) + (umowa B na 6 miesięcy) + (umowa C na 6 miesięcy) + (umowa D na 6 miesięcy)</a:t>
            </a:r>
          </a:p>
          <a:p>
            <a:pPr>
              <a:buNone/>
            </a:pPr>
            <a:endParaRPr lang="pl-PL" dirty="0" smtClean="0"/>
          </a:p>
          <a:p>
            <a:pPr algn="ctr">
              <a:buNone/>
            </a:pPr>
            <a:r>
              <a:rPr lang="pl-PL" dirty="0" smtClean="0"/>
              <a:t>???</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25</a:t>
            </a:r>
            <a:r>
              <a:rPr lang="pl-PL" b="1" baseline="30000" dirty="0" smtClean="0"/>
              <a:t>1</a:t>
            </a:r>
            <a:r>
              <a:rPr lang="pl-PL" b="1" dirty="0" smtClean="0"/>
              <a:t>.</a:t>
            </a:r>
            <a:r>
              <a:rPr lang="pl-PL" dirty="0" smtClean="0"/>
              <a:t>§ 1. </a:t>
            </a:r>
          </a:p>
          <a:p>
            <a:pPr>
              <a:buNone/>
            </a:pPr>
            <a:r>
              <a:rPr lang="pl-PL" dirty="0" smtClean="0"/>
              <a:t>	</a:t>
            </a:r>
          </a:p>
          <a:p>
            <a:pPr>
              <a:buNone/>
            </a:pPr>
            <a:r>
              <a:rPr lang="pl-PL" dirty="0" smtClean="0"/>
              <a:t>	</a:t>
            </a:r>
            <a:r>
              <a:rPr lang="pl-PL" i="1" dirty="0" smtClean="0"/>
              <a:t>A  co jeśli są przerwy pomiędzy umowami na czas określony?</a:t>
            </a:r>
          </a:p>
          <a:p>
            <a:pPr>
              <a:buNone/>
            </a:pPr>
            <a:endParaRPr lang="pl-PL" i="1" dirty="0" smtClean="0"/>
          </a:p>
          <a:p>
            <a:pPr>
              <a:buNone/>
            </a:pPr>
            <a:r>
              <a:rPr lang="pl-PL" i="1" dirty="0" smtClean="0"/>
              <a:t>	A co jeśli pomiędzy umowami na czas określony jest inna umowa o pracę (nie idą one po kolei)?</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a:bodyPr>
          <a:lstStyle/>
          <a:p>
            <a:pPr algn="ctr">
              <a:buNone/>
            </a:pPr>
            <a:r>
              <a:rPr lang="pl-PL" b="1" dirty="0" smtClean="0"/>
              <a:t>Art. 25</a:t>
            </a:r>
            <a:r>
              <a:rPr lang="pl-PL" b="1" baseline="30000" dirty="0" smtClean="0"/>
              <a:t>1</a:t>
            </a:r>
            <a:r>
              <a:rPr lang="pl-PL" b="1" dirty="0" smtClean="0"/>
              <a:t>.</a:t>
            </a:r>
            <a:r>
              <a:rPr lang="pl-PL" dirty="0" smtClean="0"/>
              <a:t>§ 3. </a:t>
            </a:r>
          </a:p>
          <a:p>
            <a:r>
              <a:rPr lang="pl-PL" dirty="0" smtClean="0"/>
              <a:t>Jeżeli okres zatrudnienia na podstawie umowy o pracę na czas określony jest dłuższy niż okres, o którym mowa w § 1, lub jeżeli liczba zawartych umów jest większa niż liczba umów określona w tym przepisie, uważa się, że pracownik, odpowiednio </a:t>
            </a:r>
            <a:r>
              <a:rPr lang="pl-PL" u="sng" dirty="0" smtClean="0"/>
              <a:t>od dnia następującego po upływie okresu, o którym mowa w § 1, lub od dnia zawarcia czwartej umowy o pracę na czas określony, jest zatrudniony na podstawie umowy o pracę na czas nieokreślony</a:t>
            </a:r>
            <a:r>
              <a:rPr lang="pl-PL" dirty="0" smtClean="0"/>
              <a:t>.</a:t>
            </a:r>
          </a:p>
          <a:p>
            <a:pPr algn="ctr">
              <a:buNone/>
            </a:pPr>
            <a:endParaRPr lang="pl-PL" dirty="0" smtClean="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WYJĄTKI:</a:t>
            </a:r>
          </a:p>
          <a:p>
            <a:pPr algn="ctr">
              <a:buNone/>
            </a:pPr>
            <a:r>
              <a:rPr lang="pl-PL" dirty="0" smtClean="0"/>
              <a:t>UMOWY NA CZAS OKREŚLONY</a:t>
            </a:r>
          </a:p>
          <a:p>
            <a:pPr>
              <a:buNone/>
            </a:pPr>
            <a:r>
              <a:rPr lang="pl-PL" dirty="0" smtClean="0"/>
              <a:t> 1) w celu zastępstwa pracownika w czasie jego usprawiedliwionej nieobecności w pracy,</a:t>
            </a:r>
          </a:p>
          <a:p>
            <a:pPr>
              <a:buNone/>
            </a:pPr>
            <a:r>
              <a:rPr lang="pl-PL" dirty="0" smtClean="0"/>
              <a:t>2)   w celu wykonywania pracy o charakterze dorywczym lub sezonowym albo zadań realizowanych cyklicznie,</a:t>
            </a:r>
          </a:p>
          <a:p>
            <a:pPr>
              <a:buNone/>
            </a:pPr>
            <a:endParaRPr lang="pl-PL" dirty="0" smtClean="0"/>
          </a:p>
          <a:p>
            <a:pPr algn="ctr">
              <a:buNone/>
            </a:pPr>
            <a:endParaRPr lang="pl-PL" dirty="0" smtClean="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pPr algn="ctr">
              <a:buNone/>
            </a:pPr>
            <a:r>
              <a:rPr lang="pl-PL" b="1" dirty="0" smtClean="0"/>
              <a:t>WYJĄTKI:</a:t>
            </a:r>
          </a:p>
          <a:p>
            <a:pPr algn="ctr">
              <a:buNone/>
            </a:pPr>
            <a:r>
              <a:rPr lang="pl-PL" dirty="0" smtClean="0"/>
              <a:t>UMOWY NA CZAS OKRESLONY</a:t>
            </a:r>
          </a:p>
          <a:p>
            <a:pPr>
              <a:buNone/>
            </a:pPr>
            <a:r>
              <a:rPr lang="pl-PL" dirty="0" smtClean="0"/>
              <a:t> 3)   w celu wykonywania pracy przez okres kadencji,</a:t>
            </a:r>
          </a:p>
          <a:p>
            <a:pPr>
              <a:buNone/>
            </a:pPr>
            <a:r>
              <a:rPr lang="pl-PL" dirty="0" smtClean="0"/>
              <a:t>4)   w przypadku gdy pracodawca wskaże </a:t>
            </a:r>
            <a:r>
              <a:rPr lang="pl-PL" u="sng" dirty="0" smtClean="0"/>
              <a:t>obiektywne przyczyny </a:t>
            </a:r>
            <a:r>
              <a:rPr lang="pl-PL" dirty="0" smtClean="0"/>
              <a:t>leżące po jego stronie</a:t>
            </a:r>
          </a:p>
          <a:p>
            <a:pPr>
              <a:buNone/>
            </a:pPr>
            <a:r>
              <a:rPr lang="pl-PL" dirty="0" smtClean="0"/>
              <a:t>- jeżeli ich zawarcie w danym przypadku służy zaspokojeniu </a:t>
            </a:r>
            <a:r>
              <a:rPr lang="pl-PL" u="sng" dirty="0" smtClean="0"/>
              <a:t>rzeczywistego okresowego zapotrzebowania </a:t>
            </a:r>
            <a:r>
              <a:rPr lang="pl-PL" dirty="0" smtClean="0"/>
              <a:t>i jest </a:t>
            </a:r>
            <a:r>
              <a:rPr lang="pl-PL" u="sng" dirty="0" smtClean="0"/>
              <a:t>niezbędne</a:t>
            </a:r>
            <a:r>
              <a:rPr lang="pl-PL" dirty="0" smtClean="0"/>
              <a:t> w tym zakresie w świetle wszystkich okoliczności zawarcia umowy.</a:t>
            </a:r>
          </a:p>
          <a:p>
            <a:pPr algn="ctr">
              <a:buNone/>
            </a:pPr>
            <a:endParaRPr lang="pl-PL" dirty="0" smtClean="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25</a:t>
            </a:r>
            <a:r>
              <a:rPr lang="pl-PL" b="1" baseline="30000" dirty="0" smtClean="0"/>
              <a:t>1 </a:t>
            </a:r>
            <a:r>
              <a:rPr lang="pl-PL" dirty="0" smtClean="0"/>
              <a:t>§ 5. </a:t>
            </a:r>
          </a:p>
          <a:p>
            <a:pPr algn="ctr">
              <a:buNone/>
            </a:pPr>
            <a:r>
              <a:rPr lang="pl-PL" dirty="0" smtClean="0"/>
              <a:t>OBOWIĄZEK NOTYFIKACJI</a:t>
            </a:r>
          </a:p>
          <a:p>
            <a:pPr algn="just">
              <a:buNone/>
            </a:pPr>
            <a:r>
              <a:rPr lang="pl-PL" dirty="0" smtClean="0"/>
              <a:t>	Pracodawca zawiadamia właściwego okręgowego inspektora pracy, w formie pisemnej lub elektronicznej, o zawarciu umowy o pracę, o której mowa w § 4 </a:t>
            </a:r>
            <a:r>
              <a:rPr lang="pl-PL" dirty="0" err="1" smtClean="0"/>
              <a:t>pkt</a:t>
            </a:r>
            <a:r>
              <a:rPr lang="pl-PL" dirty="0" smtClean="0"/>
              <a:t> 4, wraz ze wskazaniem przyczyn zawarcia takiej umowy, w terminie 5 dni roboczych od dnia jej zawarcia.</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pPr algn="ctr">
              <a:buNone/>
            </a:pPr>
            <a:r>
              <a:rPr lang="pl-PL" b="1" dirty="0" smtClean="0"/>
              <a:t>Art. 29 § 1</a:t>
            </a:r>
            <a:r>
              <a:rPr lang="pl-PL" b="1" baseline="30000" dirty="0" smtClean="0"/>
              <a:t>1</a:t>
            </a:r>
            <a:r>
              <a:rPr lang="pl-PL" b="1" dirty="0" smtClean="0"/>
              <a:t>. </a:t>
            </a:r>
            <a:r>
              <a:rPr lang="pl-PL" b="1" baseline="30000" dirty="0" smtClean="0"/>
              <a:t> </a:t>
            </a:r>
            <a:r>
              <a:rPr lang="pl-PL" b="1" dirty="0" smtClean="0"/>
              <a:t> </a:t>
            </a:r>
          </a:p>
          <a:p>
            <a:pPr algn="ctr">
              <a:buNone/>
            </a:pPr>
            <a:r>
              <a:rPr lang="pl-PL" b="1" dirty="0" smtClean="0"/>
              <a:t>Treść „wyjątkowej” umowy na czas określony </a:t>
            </a:r>
          </a:p>
          <a:p>
            <a:pPr algn="ctr">
              <a:buNone/>
            </a:pPr>
            <a:endParaRPr lang="pl-PL" dirty="0" smtClean="0"/>
          </a:p>
          <a:p>
            <a:pPr algn="just">
              <a:buNone/>
            </a:pPr>
            <a:r>
              <a:rPr lang="pl-PL" dirty="0" smtClean="0"/>
              <a:t>	W przypadku zawarcia umowy o pracę na czas określony w celu, o którym mowa w art. 25</a:t>
            </a:r>
            <a:r>
              <a:rPr lang="pl-PL" baseline="30000" dirty="0" smtClean="0"/>
              <a:t>1</a:t>
            </a:r>
            <a:r>
              <a:rPr lang="pl-PL" dirty="0" smtClean="0"/>
              <a:t> § 4 </a:t>
            </a:r>
            <a:r>
              <a:rPr lang="pl-PL" dirty="0" err="1" smtClean="0"/>
              <a:t>pkt</a:t>
            </a:r>
            <a:r>
              <a:rPr lang="pl-PL" dirty="0" smtClean="0"/>
              <a:t> 1-3, lub w przypadku, o którym mowa w art. 25</a:t>
            </a:r>
            <a:r>
              <a:rPr lang="pl-PL" baseline="30000" dirty="0" smtClean="0"/>
              <a:t>1</a:t>
            </a:r>
            <a:r>
              <a:rPr lang="pl-PL" dirty="0" smtClean="0"/>
              <a:t> § 4 </a:t>
            </a:r>
            <a:r>
              <a:rPr lang="pl-PL" dirty="0" err="1" smtClean="0"/>
              <a:t>pkt</a:t>
            </a:r>
            <a:r>
              <a:rPr lang="pl-PL" dirty="0" smtClean="0"/>
              <a:t> 4, w umowie określa się ten cel lub okoliczności tego przypadku, przez zamieszczenie informacji o obiektywnych przyczynach uzasadniających zawarcie takiej umowy.</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dirty="0" smtClean="0"/>
          </a:p>
          <a:p>
            <a:pPr algn="ctr">
              <a:buNone/>
            </a:pPr>
            <a:endParaRPr lang="pl-PL" dirty="0" smtClean="0"/>
          </a:p>
          <a:p>
            <a:pPr algn="ctr">
              <a:buNone/>
            </a:pPr>
            <a:r>
              <a:rPr lang="pl-PL" b="1" dirty="0" smtClean="0"/>
              <a:t>Rozwiązywanie umów o pracę</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dirty="0" smtClean="0"/>
          </a:p>
          <a:p>
            <a:pPr>
              <a:buNone/>
            </a:pPr>
            <a:r>
              <a:rPr lang="pl-PL" b="1" dirty="0" smtClean="0"/>
              <a:t>	Art. 32.</a:t>
            </a:r>
            <a:r>
              <a:rPr lang="pl-PL" dirty="0" smtClean="0"/>
              <a:t> § 1. Każda ze stron może rozwiązać za wypowiedzeniem umowę o pracę za wypowiedzeniem.</a:t>
            </a:r>
          </a:p>
          <a:p>
            <a:pPr>
              <a:buNone/>
            </a:pPr>
            <a:r>
              <a:rPr lang="pl-PL" dirty="0" smtClean="0"/>
              <a:t>	§ 2. Rozwiązanie umowy o pracę następuje z upływem okresu wypowiedzenia.</a:t>
            </a:r>
          </a:p>
          <a:p>
            <a:pPr algn="ctr">
              <a:buNone/>
            </a:pPr>
            <a:endParaRPr lang="pl-PL" dirty="0" smtClean="0"/>
          </a:p>
          <a:p>
            <a:pPr algn="r">
              <a:buNone/>
            </a:pPr>
            <a:r>
              <a:rPr lang="pl-PL" dirty="0" smtClean="0"/>
              <a:t>Brak wyliczenie rodzajów umówi w § 1!!!</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	art. 25. </a:t>
            </a:r>
            <a:r>
              <a:rPr lang="pl-PL" dirty="0" smtClean="0"/>
              <a:t>§ 1. </a:t>
            </a:r>
          </a:p>
          <a:p>
            <a:pPr>
              <a:buNone/>
            </a:pPr>
            <a:endParaRPr lang="pl-PL" dirty="0" smtClean="0"/>
          </a:p>
          <a:p>
            <a:pPr>
              <a:buNone/>
            </a:pPr>
            <a:r>
              <a:rPr lang="pl-PL" dirty="0" smtClean="0"/>
              <a:t>Umowę o pracę zawiera się:</a:t>
            </a:r>
          </a:p>
          <a:p>
            <a:r>
              <a:rPr lang="pl-PL" dirty="0"/>
              <a:t>	</a:t>
            </a:r>
            <a:r>
              <a:rPr lang="pl-PL" dirty="0" smtClean="0"/>
              <a:t>na okres próbny, </a:t>
            </a:r>
          </a:p>
          <a:p>
            <a:r>
              <a:rPr lang="pl-PL" dirty="0" smtClean="0"/>
              <a:t>	na czas nieokreślony</a:t>
            </a:r>
          </a:p>
          <a:p>
            <a:r>
              <a:rPr lang="pl-PL" dirty="0" smtClean="0"/>
              <a:t>	na czas określony.</a:t>
            </a:r>
          </a:p>
          <a:p>
            <a:endParaRPr lang="pl-PL" dirty="0" smtClean="0"/>
          </a:p>
          <a:p>
            <a:pPr algn="r"/>
            <a:r>
              <a:rPr lang="pl-PL" dirty="0" smtClean="0"/>
              <a:t>Ograniczony katalog</a:t>
            </a:r>
          </a:p>
        </p:txBody>
      </p:sp>
      <p:sp>
        <p:nvSpPr>
          <p:cNvPr id="2" name="Tytuł 1"/>
          <p:cNvSpPr>
            <a:spLocks noGrp="1"/>
          </p:cNvSpPr>
          <p:nvPr>
            <p:ph type="title"/>
          </p:nvPr>
        </p:nvSpPr>
        <p:spPr>
          <a:xfrm>
            <a:off x="457200" y="274638"/>
            <a:ext cx="8147248" cy="1143000"/>
          </a:xfrm>
        </p:spPr>
        <p:txBody>
          <a:bodyPr>
            <a:normAutofit/>
          </a:bodyPr>
          <a:lstStyle/>
          <a:p>
            <a:pPr algn="r"/>
            <a:r>
              <a:rPr lang="pl-PL" sz="2800" u="sng" dirty="0" smtClean="0"/>
              <a:t>2016.02.22</a:t>
            </a:r>
            <a:endParaRPr lang="pl-PL" sz="2800" u="sn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p>
          <a:p>
            <a:pPr algn="ctr">
              <a:buNone/>
            </a:pPr>
            <a:r>
              <a:rPr lang="pl-PL" b="1" dirty="0" smtClean="0"/>
              <a:t>UCHYLONY!!!</a:t>
            </a:r>
          </a:p>
          <a:p>
            <a:pPr algn="ctr">
              <a:buNone/>
            </a:pPr>
            <a:r>
              <a:rPr lang="pl-PL" b="1" dirty="0" smtClean="0"/>
              <a:t>Art. 33.</a:t>
            </a:r>
            <a:r>
              <a:rPr lang="pl-PL" dirty="0" smtClean="0"/>
              <a:t> </a:t>
            </a:r>
          </a:p>
          <a:p>
            <a:pPr algn="just">
              <a:buNone/>
            </a:pPr>
            <a:r>
              <a:rPr lang="pl-PL" dirty="0" smtClean="0"/>
              <a:t>	Przy zawieraniu umowy o pracę na czas określony, dłuższy niż 6 miesięcy, strony mogą przewidzieć dopuszczalność wcześniejszego rozwiązania tej umowy za dwutygodniowym wypowiedzeniem.</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p>
          <a:p>
            <a:pPr algn="ctr">
              <a:buNone/>
            </a:pPr>
            <a:r>
              <a:rPr lang="pl-PL" b="1" dirty="0" smtClean="0"/>
              <a:t>UCHYLONY!!!</a:t>
            </a:r>
          </a:p>
          <a:p>
            <a:pPr algn="ctr">
              <a:buNone/>
            </a:pPr>
            <a:r>
              <a:rPr lang="pl-PL" b="1" dirty="0" smtClean="0"/>
              <a:t>Art. 33</a:t>
            </a:r>
            <a:r>
              <a:rPr lang="pl-PL" b="1" baseline="30000" dirty="0" smtClean="0"/>
              <a:t>1</a:t>
            </a:r>
            <a:r>
              <a:rPr lang="pl-PL" b="1" dirty="0" smtClean="0"/>
              <a:t>.</a:t>
            </a:r>
            <a:r>
              <a:rPr lang="pl-PL" dirty="0" smtClean="0"/>
              <a:t> </a:t>
            </a:r>
          </a:p>
          <a:p>
            <a:pPr algn="just">
              <a:buNone/>
            </a:pPr>
            <a:r>
              <a:rPr lang="pl-PL" dirty="0" smtClean="0"/>
              <a:t>	Okres wypowiedzenia umowy o pracę zawartej na czas określony w okolicznościach, o których mowa w art. 25 § 1 zdanie drugie ( NA ZASTEPSTWO ) , wynosi 3 dni robocze.</a:t>
            </a:r>
            <a:endParaRPr lang="pl-PL" b="1" dirty="0" smtClean="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p>
          <a:p>
            <a:pPr algn="ctr">
              <a:buNone/>
            </a:pPr>
            <a:r>
              <a:rPr lang="pl-PL" b="1" dirty="0" smtClean="0"/>
              <a:t>Art. 36. </a:t>
            </a:r>
            <a:r>
              <a:rPr lang="pl-PL" dirty="0" smtClean="0"/>
              <a:t>§ 1. </a:t>
            </a:r>
          </a:p>
          <a:p>
            <a:pPr algn="just">
              <a:buNone/>
            </a:pPr>
            <a:r>
              <a:rPr lang="pl-PL" dirty="0" smtClean="0"/>
              <a:t>	Okres wypowiedzenia umowy o pracę zawartej </a:t>
            </a:r>
            <a:r>
              <a:rPr lang="pl-PL" u="sng" dirty="0" smtClean="0"/>
              <a:t>na czas nieokreślony i umowy o pracę zawartej na czas określony </a:t>
            </a:r>
            <a:r>
              <a:rPr lang="pl-PL" dirty="0" smtClean="0"/>
              <a:t>jest uzależniony od okresu zatrudnienia u danego pracodawcy i wynosi:</a:t>
            </a:r>
          </a:p>
          <a:p>
            <a:pPr algn="ctr">
              <a:buNone/>
            </a:pPr>
            <a:endParaRPr lang="pl-PL" b="1" dirty="0" smtClean="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36. </a:t>
            </a:r>
            <a:r>
              <a:rPr lang="pl-PL" dirty="0" smtClean="0"/>
              <a:t>§ 1. </a:t>
            </a:r>
          </a:p>
          <a:p>
            <a:pPr algn="ctr">
              <a:buNone/>
            </a:pPr>
            <a:endParaRPr lang="pl-PL" dirty="0" smtClean="0"/>
          </a:p>
          <a:p>
            <a:r>
              <a:rPr lang="pl-PL" dirty="0" smtClean="0"/>
              <a:t>1)   2 tygodnie, jeżeli pracownik był zatrudniony krócej niż 6 miesięcy;</a:t>
            </a:r>
          </a:p>
          <a:p>
            <a:r>
              <a:rPr lang="pl-PL" dirty="0" smtClean="0"/>
              <a:t>2)   1 miesiąc, jeżeli pracownik był zatrudniony co najmniej 6 miesięcy;</a:t>
            </a:r>
          </a:p>
          <a:p>
            <a:r>
              <a:rPr lang="pl-PL" dirty="0" smtClean="0"/>
              <a:t>3)   </a:t>
            </a:r>
            <a:r>
              <a:rPr lang="pl-PL" dirty="0" err="1" smtClean="0"/>
              <a:t>3</a:t>
            </a:r>
            <a:r>
              <a:rPr lang="pl-PL" dirty="0" smtClean="0"/>
              <a:t> miesiące, jeżeli pracownik był zatrudniony co najmniej 3 lata.</a:t>
            </a:r>
          </a:p>
          <a:p>
            <a:pPr algn="ctr">
              <a:buNone/>
            </a:pPr>
            <a:endParaRPr lang="pl-PL" b="1" dirty="0" smtClean="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36</a:t>
            </a:r>
            <a:r>
              <a:rPr lang="pl-PL" b="1" baseline="30000" dirty="0" smtClean="0"/>
              <a:t>1</a:t>
            </a:r>
            <a:r>
              <a:rPr lang="pl-PL" b="1" dirty="0" smtClean="0"/>
              <a:t>.</a:t>
            </a:r>
            <a:r>
              <a:rPr lang="pl-PL" dirty="0" smtClean="0"/>
              <a:t> § 1.</a:t>
            </a:r>
          </a:p>
          <a:p>
            <a:pPr algn="ctr">
              <a:buNone/>
            </a:pPr>
            <a:r>
              <a:rPr lang="pl-PL" dirty="0" smtClean="0"/>
              <a:t>	</a:t>
            </a:r>
            <a:r>
              <a:rPr lang="pl-PL" b="1" dirty="0" smtClean="0"/>
              <a:t>SKRACANIE OKRESU WYPOWIEDZENIA</a:t>
            </a:r>
          </a:p>
          <a:p>
            <a:pPr algn="just">
              <a:buNone/>
            </a:pPr>
            <a:r>
              <a:rPr lang="pl-PL" dirty="0" smtClean="0"/>
              <a:t>	Jeżeli wypowiedzenie pracownikowi </a:t>
            </a:r>
            <a:r>
              <a:rPr lang="pl-PL" b="1" u="sng" dirty="0" smtClean="0"/>
              <a:t>umowy o pracę zawartej na czas nieokreślony lub umowy o pracę zawartej na czas określony </a:t>
            </a:r>
            <a:r>
              <a:rPr lang="pl-PL" dirty="0" smtClean="0"/>
              <a:t>następuje z powodu ogłoszenia upadłości lub likwidacji pracodawcy albo z innych przyczyn niedotyczących pracowników…</a:t>
            </a:r>
            <a:endParaRPr lang="pl-PL" b="1" dirty="0" smtClean="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p>
          <a:p>
            <a:pPr algn="ctr">
              <a:buNone/>
            </a:pPr>
            <a:r>
              <a:rPr lang="pl-PL" b="1" dirty="0" smtClean="0"/>
              <a:t>Art. 42.</a:t>
            </a:r>
            <a:r>
              <a:rPr lang="pl-PL" dirty="0" smtClean="0"/>
              <a:t> § 1. </a:t>
            </a:r>
          </a:p>
          <a:p>
            <a:pPr algn="just">
              <a:buNone/>
            </a:pPr>
            <a:r>
              <a:rPr lang="pl-PL" dirty="0" smtClean="0"/>
              <a:t>	Przepisy o wypowiedzeniu umowy o pracę stosuje się odpowiednio do wypowiedzenia wynikających z umowy warunków pracy i płacy.</a:t>
            </a:r>
          </a:p>
          <a:p>
            <a:pPr algn="ctr">
              <a:buNone/>
            </a:pPr>
            <a:endParaRPr lang="pl-PL" b="1" dirty="0" smtClean="0"/>
          </a:p>
          <a:p>
            <a:pPr algn="r">
              <a:buNone/>
            </a:pPr>
            <a:r>
              <a:rPr lang="pl-PL" b="1" dirty="0" smtClean="0"/>
              <a:t>A WIĘC I UMOWY NA CZAS OKREŚLONY.</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p>
          <a:p>
            <a:pPr algn="ctr">
              <a:buNone/>
            </a:pPr>
            <a:endParaRPr lang="pl-PL" b="1" dirty="0" smtClean="0"/>
          </a:p>
          <a:p>
            <a:pPr algn="ctr">
              <a:buNone/>
            </a:pPr>
            <a:r>
              <a:rPr lang="pl-PL" b="1" dirty="0" smtClean="0"/>
              <a:t>PROBLEM UMOWY NA CZAS OKREŚLONY NA ZASTĘPSTWO</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PROBLEM UMOWY NA CZAS OKREŚLONY NA ZASTĘPSTWO</a:t>
            </a:r>
          </a:p>
          <a:p>
            <a:r>
              <a:rPr lang="pl-PL" dirty="0" smtClean="0"/>
              <a:t>NIE ZOSTAŁA WYMIENIONA WŚRÓD INNYCH</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PROBLEM UMOWY NA CZAS OKREŚLONY NA ZASTĘPSTWO</a:t>
            </a:r>
          </a:p>
          <a:p>
            <a:r>
              <a:rPr lang="pl-PL" dirty="0" smtClean="0"/>
              <a:t>NIE ZOSTAŁA WYMIENIONA WŚRÓD INNYCH</a:t>
            </a:r>
          </a:p>
          <a:p>
            <a:r>
              <a:rPr lang="pl-PL" dirty="0" smtClean="0"/>
              <a:t>SKREŚLONO PRZEPIS O SZCZEGÓLNYM                  3 - DNIOWYM OKRESIE WYPOWIEDZENIA</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PROBLEM UMOWY NA CZAS OKREŚLONY NA ZASTĘPSTWO</a:t>
            </a:r>
          </a:p>
          <a:p>
            <a:r>
              <a:rPr lang="pl-PL" dirty="0" smtClean="0"/>
              <a:t>NIE ZOSTAŁA WYMIENIONA WŚRÓD INNYCH</a:t>
            </a:r>
          </a:p>
          <a:p>
            <a:r>
              <a:rPr lang="pl-PL" dirty="0" smtClean="0"/>
              <a:t>SKREŚLONO PRZEPIS O SZCZEGÓLNYM 3 DNIOWYM OKRESIE WYPOWIEDZENIA</a:t>
            </a:r>
          </a:p>
          <a:p>
            <a:r>
              <a:rPr lang="pl-PL" dirty="0" smtClean="0"/>
              <a:t>ALE ZOSTAŁA  W Art. 25</a:t>
            </a:r>
            <a:r>
              <a:rPr lang="pl-PL" baseline="30000" dirty="0" smtClean="0"/>
              <a:t>1</a:t>
            </a:r>
            <a:r>
              <a:rPr lang="pl-PL" dirty="0" smtClean="0"/>
              <a:t>. § 4. pkt. 1???</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25. </a:t>
            </a:r>
            <a:r>
              <a:rPr lang="pl-PL" dirty="0" smtClean="0"/>
              <a:t>§ 2. </a:t>
            </a:r>
          </a:p>
          <a:p>
            <a:pPr>
              <a:buNone/>
            </a:pPr>
            <a:r>
              <a:rPr lang="pl-PL" dirty="0" smtClean="0"/>
              <a:t>	Umowę o pracę na okres próbny, nieprzekraczający 3 miesięcy, </a:t>
            </a:r>
            <a:r>
              <a:rPr lang="pl-PL" u="sng" dirty="0" smtClean="0"/>
              <a:t>zawiera się w celu:</a:t>
            </a:r>
          </a:p>
          <a:p>
            <a:r>
              <a:rPr lang="pl-PL" dirty="0" smtClean="0"/>
              <a:t> 	sprawdzenia kwalifikacji pracownika i </a:t>
            </a:r>
          </a:p>
          <a:p>
            <a:r>
              <a:rPr lang="pl-PL" dirty="0" smtClean="0"/>
              <a:t>	możliwości jego zatrudnienia </a:t>
            </a:r>
          </a:p>
          <a:p>
            <a:r>
              <a:rPr lang="pl-PL" dirty="0" smtClean="0"/>
              <a:t>	w celu wykonywania określonego rodzaju pracy.</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algn="ctr">
              <a:buNone/>
            </a:pPr>
            <a:r>
              <a:rPr lang="pl-PL" b="1" dirty="0" smtClean="0"/>
              <a:t>PROBLEM UMOWY NA CZAS OKREŚLONY NA ZASTĘPSTWO</a:t>
            </a:r>
          </a:p>
          <a:p>
            <a:r>
              <a:rPr lang="pl-PL" dirty="0" smtClean="0"/>
              <a:t>NIE ZOSTAŁA WYMIENIONA WŚRÓD INNYCH</a:t>
            </a:r>
          </a:p>
          <a:p>
            <a:r>
              <a:rPr lang="pl-PL" dirty="0" smtClean="0"/>
              <a:t>SKREŚLONO PRZEPIS O SZCZEGÓLNYM 3 DNIOWYM OKRESIE WYPOWIEDZENIA</a:t>
            </a:r>
          </a:p>
          <a:p>
            <a:r>
              <a:rPr lang="pl-PL" dirty="0" smtClean="0"/>
              <a:t>ALE ZOSTAŁA  W Art. 25</a:t>
            </a:r>
            <a:r>
              <a:rPr lang="pl-PL" baseline="30000" dirty="0" smtClean="0"/>
              <a:t>1</a:t>
            </a:r>
            <a:r>
              <a:rPr lang="pl-PL" dirty="0" smtClean="0"/>
              <a:t>. § 4. pkt. 1 ???</a:t>
            </a:r>
          </a:p>
          <a:p>
            <a:r>
              <a:rPr lang="pl-PL" smtClean="0"/>
              <a:t>ZOSTAŁA TEŻ TU</a:t>
            </a:r>
            <a:r>
              <a:rPr lang="pl-PL" dirty="0" smtClean="0"/>
              <a:t>: Art. 177. § 3 - § 3</a:t>
            </a:r>
            <a:r>
              <a:rPr lang="pl-PL" baseline="30000" dirty="0" smtClean="0"/>
              <a:t>1 .</a:t>
            </a:r>
            <a:r>
              <a:rPr lang="pl-PL" dirty="0" smtClean="0"/>
              <a:t>Umowa o pracę zawarta na czas określony lub na czas wykonania określonej pracy albo na okres próbny przekraczający jeden miesiąc, która uległaby rozwiązaniu po upływie trzeciego miesiąca ciąży, ulega przedłużeniu do dnia porodu.  </a:t>
            </a:r>
            <a:r>
              <a:rPr lang="pl-PL" u="sng" dirty="0" smtClean="0"/>
              <a:t>Przepisu  tego nie stosuje się do umowy o pracę na czas określony zawartej w celu zastępstwa pracownika w czasie jego usprawiedliwionej nieobecności w pracy</a:t>
            </a:r>
            <a:r>
              <a:rPr lang="pl-PL" dirty="0" smtClean="0"/>
              <a:t>.</a:t>
            </a:r>
          </a:p>
          <a:p>
            <a:endParaRPr lang="pl-PL" dirty="0" smtClean="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p>
          <a:p>
            <a:pPr algn="ctr">
              <a:buNone/>
            </a:pPr>
            <a:endParaRPr lang="pl-PL" b="1" dirty="0" smtClean="0"/>
          </a:p>
          <a:p>
            <a:pPr algn="ctr">
              <a:buNone/>
            </a:pPr>
            <a:r>
              <a:rPr lang="pl-PL" b="1" dirty="0" smtClean="0"/>
              <a:t>art. 25. </a:t>
            </a:r>
            <a:r>
              <a:rPr lang="pl-PL" dirty="0" smtClean="0"/>
              <a:t>§ 3. </a:t>
            </a:r>
          </a:p>
          <a:p>
            <a:pPr algn="ctr">
              <a:buNone/>
            </a:pPr>
            <a:r>
              <a:rPr lang="pl-PL" dirty="0" smtClean="0"/>
              <a:t>Ponowne zawarcie umowy o pracę na okres próbny z tym samym pracownikiem</a:t>
            </a:r>
          </a:p>
          <a:p>
            <a:endParaRPr lang="pl-PL" dirty="0" smtClean="0"/>
          </a:p>
          <a:p>
            <a:endParaRPr lang="pl-PL" dirty="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endParaRPr lang="pl-PL" dirty="0" smtClean="0"/>
          </a:p>
          <a:p>
            <a:endParaRPr lang="pl-PL" dirty="0" smtClean="0"/>
          </a:p>
          <a:p>
            <a:pPr>
              <a:buNone/>
            </a:pPr>
            <a:r>
              <a:rPr lang="pl-PL" dirty="0" smtClean="0"/>
              <a:t>Po pierwsze…</a:t>
            </a:r>
          </a:p>
          <a:p>
            <a:pPr algn="ctr"/>
            <a:r>
              <a:rPr lang="pl-PL" dirty="0" smtClean="0"/>
              <a:t>  zatrudnienie w celu wykonywania </a:t>
            </a:r>
            <a:r>
              <a:rPr lang="pl-PL" u="sng" dirty="0" smtClean="0"/>
              <a:t>innego rodzaju pracy</a:t>
            </a:r>
          </a:p>
          <a:p>
            <a:pPr>
              <a:buNone/>
            </a:pPr>
            <a:endParaRPr lang="pl-PL" dirty="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dirty="0" smtClean="0"/>
              <a:t>Albo po drugie…</a:t>
            </a:r>
          </a:p>
          <a:p>
            <a:r>
              <a:rPr lang="pl-PL" dirty="0" smtClean="0"/>
              <a:t>po upływie </a:t>
            </a:r>
            <a:r>
              <a:rPr lang="pl-PL" u="sng" dirty="0" smtClean="0"/>
              <a:t>co najmniej 3 lat </a:t>
            </a:r>
            <a:r>
              <a:rPr lang="pl-PL" dirty="0" smtClean="0"/>
              <a:t>od dnia rozwiązania lub wygaśnięcia poprzedniej umowy o pracę, jeżeli pracownik ma być zatrudniony w celu wykonywania </a:t>
            </a:r>
            <a:r>
              <a:rPr lang="pl-PL" u="sng" dirty="0" smtClean="0"/>
              <a:t>tego samego rodzaju pracy</a:t>
            </a:r>
            <a:r>
              <a:rPr lang="pl-PL" dirty="0" smtClean="0"/>
              <a:t>; </a:t>
            </a:r>
          </a:p>
          <a:p>
            <a:r>
              <a:rPr lang="pl-PL" dirty="0" smtClean="0"/>
              <a:t>w tym przypadku </a:t>
            </a:r>
            <a:r>
              <a:rPr lang="pl-PL" u="sng" dirty="0" smtClean="0"/>
              <a:t>dopuszczalne</a:t>
            </a:r>
            <a:r>
              <a:rPr lang="pl-PL" dirty="0" smtClean="0"/>
              <a:t> jest </a:t>
            </a:r>
            <a:r>
              <a:rPr lang="pl-PL" u="sng" dirty="0" smtClean="0"/>
              <a:t>jednokrotne</a:t>
            </a:r>
            <a:r>
              <a:rPr lang="pl-PL" dirty="0" smtClean="0"/>
              <a:t> ponowne zawarcie umowy na okres próbny.</a:t>
            </a:r>
          </a:p>
          <a:p>
            <a:endParaRPr lang="pl-PL" dirty="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endParaRPr lang="pl-PL" dirty="0" smtClean="0"/>
          </a:p>
          <a:p>
            <a:endParaRPr lang="pl-PL" dirty="0" smtClean="0"/>
          </a:p>
          <a:p>
            <a:pPr algn="ctr">
              <a:buNone/>
            </a:pPr>
            <a:r>
              <a:rPr lang="pl-PL" b="1" dirty="0" smtClean="0"/>
              <a:t>Dopuszczalność wielokrotnego zawierania umów na czas określony</a:t>
            </a:r>
            <a:endParaRPr lang="pl-PL" b="1" dirty="0"/>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25</a:t>
            </a:r>
            <a:r>
              <a:rPr lang="pl-PL" b="1" baseline="30000" dirty="0" smtClean="0"/>
              <a:t>1</a:t>
            </a:r>
            <a:r>
              <a:rPr lang="pl-PL" b="1" dirty="0" smtClean="0"/>
              <a:t>.</a:t>
            </a:r>
            <a:r>
              <a:rPr lang="pl-PL" dirty="0" smtClean="0"/>
              <a:t>§ 1. </a:t>
            </a:r>
          </a:p>
          <a:p>
            <a:pPr>
              <a:buNone/>
            </a:pPr>
            <a:r>
              <a:rPr lang="pl-PL" dirty="0" smtClean="0"/>
              <a:t>	Okres zatrudnienia na podstawie umowy o pracę na czas określony, a także łączny okres zatrudnienia na podstawie umów o pracę na czas określony zawieranych między tymi samymi stronami stosunku pracy, nie może przekraczać 33 miesięcy, a łączna liczba tych umów nie może przekraczać trzech.</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r>
              <a:rPr lang="pl-PL" b="1" dirty="0" smtClean="0"/>
              <a:t>Art. 25</a:t>
            </a:r>
            <a:r>
              <a:rPr lang="pl-PL" b="1" baseline="30000" dirty="0" smtClean="0"/>
              <a:t>1</a:t>
            </a:r>
            <a:r>
              <a:rPr lang="pl-PL" b="1" dirty="0" smtClean="0"/>
              <a:t>.</a:t>
            </a:r>
            <a:r>
              <a:rPr lang="pl-PL" dirty="0" smtClean="0"/>
              <a:t>§ 1. </a:t>
            </a:r>
          </a:p>
          <a:p>
            <a:pPr>
              <a:buNone/>
            </a:pPr>
            <a:r>
              <a:rPr lang="pl-PL" dirty="0" smtClean="0"/>
              <a:t>	</a:t>
            </a:r>
          </a:p>
          <a:p>
            <a:pPr algn="ctr">
              <a:buNone/>
            </a:pPr>
            <a:r>
              <a:rPr lang="pl-PL" dirty="0" smtClean="0"/>
              <a:t>Na przykład</a:t>
            </a:r>
          </a:p>
          <a:p>
            <a:pPr>
              <a:buNone/>
            </a:pPr>
            <a:r>
              <a:rPr lang="pl-PL" dirty="0" smtClean="0"/>
              <a:t>	</a:t>
            </a:r>
            <a:r>
              <a:rPr lang="pl-PL" i="1" dirty="0" smtClean="0"/>
              <a:t>umowy o pracę na czas określony zawarta na 36 miesięcy</a:t>
            </a:r>
          </a:p>
          <a:p>
            <a:pPr>
              <a:buNone/>
            </a:pPr>
            <a:endParaRPr lang="pl-PL" i="1" dirty="0" smtClean="0"/>
          </a:p>
          <a:p>
            <a:pPr algn="ctr">
              <a:buNone/>
            </a:pPr>
            <a:r>
              <a:rPr lang="pl-PL" dirty="0" smtClean="0"/>
              <a:t>???</a:t>
            </a:r>
          </a:p>
        </p:txBody>
      </p:sp>
      <p:sp>
        <p:nvSpPr>
          <p:cNvPr id="2" name="Tytuł 1"/>
          <p:cNvSpPr>
            <a:spLocks noGrp="1"/>
          </p:cNvSpPr>
          <p:nvPr>
            <p:ph type="title"/>
          </p:nvPr>
        </p:nvSpPr>
        <p:spPr/>
        <p:txBody>
          <a:bodyPr>
            <a:normAutofit/>
          </a:bodyPr>
          <a:lstStyle/>
          <a:p>
            <a:pPr algn="r"/>
            <a:r>
              <a:rPr lang="pl-PL" sz="2400" u="sng" dirty="0" smtClean="0"/>
              <a:t>2016.02.22</a:t>
            </a:r>
            <a:endParaRPr lang="pl-PL"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105</TotalTime>
  <Words>237</Words>
  <Application>Microsoft Office PowerPoint</Application>
  <PresentationFormat>Pokaz na ekranie (4:3)</PresentationFormat>
  <Paragraphs>150</Paragraphs>
  <Slides>30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30</vt:i4>
      </vt:variant>
    </vt:vector>
  </HeadingPairs>
  <TitlesOfParts>
    <vt:vector size="35" baseType="lpstr">
      <vt:lpstr>Lucida Sans Unicode</vt:lpstr>
      <vt:lpstr>Verdana</vt:lpstr>
      <vt:lpstr>Wingdings 2</vt:lpstr>
      <vt:lpstr>Wingdings 3</vt:lpstr>
      <vt:lpstr>Hol</vt:lpstr>
      <vt:lpstr>  Nowelizacja Kodeksu Pracy 2016.02.22 </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lpstr>2016.02.22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Zmiany w kodeksie pracy</dc:title>
  <dc:creator>borowicz</dc:creator>
  <cp:lastModifiedBy>Jacek Borowicz</cp:lastModifiedBy>
  <cp:revision>11</cp:revision>
  <dcterms:created xsi:type="dcterms:W3CDTF">2016-01-27T14:11:32Z</dcterms:created>
  <dcterms:modified xsi:type="dcterms:W3CDTF">2016-01-27T16:58:27Z</dcterms:modified>
</cp:coreProperties>
</file>