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8280920" cy="3312368"/>
          </a:xfrm>
        </p:spPr>
        <p:txBody>
          <a:bodyPr>
            <a:normAutofit/>
          </a:bodyPr>
          <a:lstStyle/>
          <a:p>
            <a:r>
              <a:rPr lang="pl-PL" sz="4000" b="1" dirty="0"/>
              <a:t>	</a:t>
            </a:r>
            <a:r>
              <a:rPr lang="pl-PL" sz="4000" b="1"/>
              <a:t>	ZOBOWIĄZANIA</a:t>
            </a:r>
            <a:br>
              <a:rPr lang="pl-PL" sz="4000" b="1"/>
            </a:br>
            <a:r>
              <a:rPr lang="pl-PL" sz="4000" b="1"/>
              <a:t>       WIADOMOŚCI OGÓLNE</a:t>
            </a:r>
            <a:endParaRPr lang="pl-PL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/>
              <a:t>	Uprawnienia kształtujące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polegają one na możliwości doprowadzenia przez jedną stronę stosunku zobowiązaniowego do modyfikacji lub ustania tego stosunku w drodze jednostronnej czynności prawnej</a:t>
            </a:r>
          </a:p>
          <a:p>
            <a:pPr>
              <a:buNone/>
            </a:pPr>
            <a:r>
              <a:rPr lang="pl-PL" dirty="0"/>
              <a:t>	(Z. Radwański, A. Olejniczak)</a:t>
            </a:r>
          </a:p>
          <a:p>
            <a:r>
              <a:rPr lang="pl-PL" dirty="0"/>
              <a:t>mogą również prowadzić do nawiązania stosunku zobowiązaniowego</a:t>
            </a:r>
          </a:p>
          <a:p>
            <a:pPr>
              <a:buNone/>
            </a:pPr>
            <a:r>
              <a:rPr lang="pl-PL" dirty="0"/>
              <a:t>	(A. Wolter, J. Ignatowicz, K. Stefaniuk, P. Machnikowski)</a:t>
            </a:r>
          </a:p>
          <a:p>
            <a:r>
              <a:rPr lang="pl-PL" dirty="0"/>
              <a:t>w  razie skorzystania z uprawnienia kształtującego przez jedną stronę, druga jest zmuszona uznać zmienioną sytuację prawną i dostosować się do niej (Z. Radwański, A. Wolter, J. Ignatowicz, K. Stefaniuk)</a:t>
            </a:r>
          </a:p>
          <a:p>
            <a:r>
              <a:rPr lang="pl-PL" dirty="0"/>
              <a:t>Inaczej P. Machnikowski:</a:t>
            </a:r>
            <a:r>
              <a:rPr lang="pl-PL" b="1" dirty="0"/>
              <a:t> </a:t>
            </a:r>
            <a:r>
              <a:rPr lang="pl-PL" dirty="0"/>
              <a:t>obowiązek ten nie stanowi korelatu uprawnienia kształtującego, bo może odnosić się też do samego uprawnionego</a:t>
            </a:r>
          </a:p>
          <a:p>
            <a:r>
              <a:rPr lang="pl-PL" dirty="0"/>
              <a:t>uprawnienie kształtujące nie podlega ochronie w drodze postępowania sądowego i egzekucyjnego</a:t>
            </a:r>
          </a:p>
          <a:p>
            <a:r>
              <a:rPr lang="pl-PL" dirty="0"/>
              <a:t>np. wybór jednego ze świadczeń w zobowiązaniu przemiennym (art. 365 k.c.), umowne prawo odstąpienia (art. 395 k.c.), prawo odkupu (art. 593 k.c.), prawo pierwokupu (art. 596 k.c.), wypowiedzenie umowy zlecenia (art. 746 k.c.)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	Pojęcie odpowiedzialności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brak definicji ustawowej</a:t>
            </a:r>
          </a:p>
          <a:p>
            <a:r>
              <a:rPr lang="pl-PL" dirty="0"/>
              <a:t>termin rozumiany w doktrynie prawa cywilnego w następujący sposób:</a:t>
            </a:r>
          </a:p>
          <a:p>
            <a:pPr>
              <a:buNone/>
            </a:pPr>
            <a:r>
              <a:rPr lang="pl-PL" b="1" dirty="0"/>
              <a:t>	1)</a:t>
            </a:r>
            <a:r>
              <a:rPr lang="pl-PL" dirty="0"/>
              <a:t> odpowiedzialność wiąże się z długiem wskazując, że oznacza ona obowiązek spełnienia świadczenia</a:t>
            </a:r>
          </a:p>
          <a:p>
            <a:pPr>
              <a:buNone/>
            </a:pPr>
            <a:r>
              <a:rPr lang="pl-PL" dirty="0"/>
              <a:t>	np. art. 366 i nast. k.c., art. 471 i nast. k.c., art. 556 i nast. k.c.</a:t>
            </a:r>
          </a:p>
          <a:p>
            <a:pPr>
              <a:buNone/>
            </a:pPr>
            <a:r>
              <a:rPr lang="pl-PL" b="1" dirty="0"/>
              <a:t>	2)</a:t>
            </a:r>
            <a:r>
              <a:rPr lang="pl-PL" dirty="0"/>
              <a:t> odpowiedzialność wiąże się z możliwością realizacji świadczenia w drodze przymusu; związek z zagadnieniem zaskarżalności roszczeń</a:t>
            </a:r>
          </a:p>
          <a:p>
            <a:pPr>
              <a:buNone/>
            </a:pPr>
            <a:r>
              <a:rPr lang="pl-PL" dirty="0"/>
              <a:t>	np. art. 1030 i nast. k.c.</a:t>
            </a:r>
          </a:p>
          <a:p>
            <a:pPr>
              <a:buNone/>
            </a:pPr>
            <a:r>
              <a:rPr lang="pl-PL" b="1" dirty="0"/>
              <a:t>	3)</a:t>
            </a:r>
            <a:r>
              <a:rPr lang="pl-PL" dirty="0"/>
              <a:t> termin ten bywa używany do celowo niedookreślonego opisania pewnych stosunków czy stanów rzeczy stanowiących przesłanki zastosowania określonych norm prawnych</a:t>
            </a:r>
          </a:p>
          <a:p>
            <a:pPr>
              <a:buNone/>
            </a:pPr>
            <a:r>
              <a:rPr lang="pl-PL" dirty="0"/>
              <a:t>	np. art. 431 k.c.</a:t>
            </a:r>
          </a:p>
          <a:p>
            <a:r>
              <a:rPr lang="pl-PL" dirty="0"/>
              <a:t>problem istnienia długu bez odpowiedzialności i odpowiedzialności bez długu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/>
              <a:t>	Odpowiedzialność osobista dłużnika i jej ograniczenia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odpowiedzialność cywilnoprawna jest skierowana co do zasady do majątku dłużnika; możliwość przymusowej realizacji świadczenia</a:t>
            </a:r>
          </a:p>
          <a:p>
            <a:r>
              <a:rPr lang="pl-PL" dirty="0"/>
              <a:t>wyjątek: możliwość zamiany grzywny na areszt, gdy egzekucji podlega świadczenie o charakterze ściśle osobistym (art. 1053 k.p.c.)</a:t>
            </a:r>
          </a:p>
          <a:p>
            <a:endParaRPr lang="pl-PL" dirty="0"/>
          </a:p>
          <a:p>
            <a:r>
              <a:rPr lang="pl-PL" b="1" dirty="0"/>
              <a:t>dwa rodzaje ograniczenia odpowiedzialności osobistej dłużnika:</a:t>
            </a:r>
          </a:p>
          <a:p>
            <a:endParaRPr lang="pl-PL" dirty="0"/>
          </a:p>
          <a:p>
            <a:pPr>
              <a:buNone/>
            </a:pPr>
            <a:r>
              <a:rPr lang="pl-PL" b="1" dirty="0"/>
              <a:t>	1)</a:t>
            </a:r>
            <a:r>
              <a:rPr lang="pl-PL" dirty="0"/>
              <a:t> odpowiedzialność pro viribus patrimonii </a:t>
            </a:r>
          </a:p>
          <a:p>
            <a:r>
              <a:rPr lang="pl-PL"/>
              <a:t>dłużnik ponosi </a:t>
            </a:r>
            <a:r>
              <a:rPr lang="pl-PL" dirty="0"/>
              <a:t>odpowiedzialność do określonej sumy pieniężnej, stanowiącej górną wysokość świadczenia, jakie może zostać od niego wyegzekwowane</a:t>
            </a:r>
          </a:p>
          <a:p>
            <a:r>
              <a:rPr lang="pl-PL" dirty="0"/>
              <a:t>możliwość skierowania egzekucji do całego majątku dłużnika</a:t>
            </a:r>
          </a:p>
          <a:p>
            <a:r>
              <a:rPr lang="pl-PL" dirty="0"/>
              <a:t>np. 1031 § 2, art. 55</a:t>
            </a:r>
            <a:r>
              <a:rPr lang="pl-PL" baseline="30000" dirty="0"/>
              <a:t>4</a:t>
            </a:r>
            <a:r>
              <a:rPr lang="pl-PL" dirty="0"/>
              <a:t> k.c.</a:t>
            </a:r>
          </a:p>
          <a:p>
            <a:pPr>
              <a:buNone/>
            </a:pPr>
            <a:r>
              <a:rPr lang="pl-PL" b="1" dirty="0"/>
              <a:t>	2)</a:t>
            </a:r>
            <a:r>
              <a:rPr lang="pl-PL" dirty="0"/>
              <a:t> odpowiedzialność cum </a:t>
            </a:r>
            <a:r>
              <a:rPr lang="pl-PL" dirty="0" err="1"/>
              <a:t>viribus</a:t>
            </a:r>
            <a:r>
              <a:rPr lang="pl-PL" dirty="0"/>
              <a:t> patrimonii </a:t>
            </a:r>
          </a:p>
          <a:p>
            <a:r>
              <a:rPr lang="pl-PL" dirty="0"/>
              <a:t>dłużnik ponosi odpowiedzialność wyłącznie z pewnej określonej masy majątkowej</a:t>
            </a:r>
          </a:p>
          <a:p>
            <a:r>
              <a:rPr lang="pl-PL" dirty="0"/>
              <a:t>brak możliwości skierowania egzekucji do pozostałych składników majątku dłużnika</a:t>
            </a:r>
          </a:p>
          <a:p>
            <a:r>
              <a:rPr lang="pl-PL" dirty="0"/>
              <a:t>art. 1030 k.c.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	Zobowiązania naturalne (niezupełne)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brak możliwości skorzystania przez wierzyciela z przymusu państwowego w celu realizacji przysługującego mu roszczenia</a:t>
            </a:r>
          </a:p>
          <a:p>
            <a:pPr algn="just"/>
            <a:r>
              <a:rPr lang="pl-PL" dirty="0"/>
              <a:t>zobowiązania w znaczeniu prawnym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zagadnienie, czy wierzycielowi przysługuje roszczenie odszkodowawcze w razie niewykonania lub nienależytego wykonania zobowiązania naturalnego oraz odsetki z tytułu niespełnienia świadczenia pieniężnego:</a:t>
            </a:r>
            <a:endParaRPr lang="pl-PL" dirty="0"/>
          </a:p>
          <a:p>
            <a:pPr algn="just">
              <a:buNone/>
            </a:pPr>
            <a:r>
              <a:rPr lang="pl-PL" b="1" dirty="0"/>
              <a:t>	1)</a:t>
            </a:r>
            <a:r>
              <a:rPr lang="pl-PL" dirty="0"/>
              <a:t> wierzycielowi nie przysługuje roszczenie odszkodowawcze </a:t>
            </a:r>
          </a:p>
          <a:p>
            <a:pPr algn="just">
              <a:buNone/>
            </a:pPr>
            <a:r>
              <a:rPr lang="pl-PL" dirty="0"/>
              <a:t>	(R. Longchamps de Berier)</a:t>
            </a:r>
          </a:p>
          <a:p>
            <a:pPr algn="just">
              <a:buNone/>
            </a:pPr>
            <a:r>
              <a:rPr lang="pl-PL" b="1" dirty="0"/>
              <a:t>	2)</a:t>
            </a:r>
            <a:r>
              <a:rPr lang="pl-PL" dirty="0"/>
              <a:t> zobowiązanie naturalne jest stosunkiem prawnym, więc wierzycielowi przysługuje roszczenie odszkodowawcze oraz roszczenie o zapłatę odsetek za niespełnienie świadczenia pieniężnego. Roszczenia te są jednak niezaskarżalne </a:t>
            </a:r>
          </a:p>
          <a:p>
            <a:pPr algn="just">
              <a:buNone/>
            </a:pPr>
            <a:r>
              <a:rPr lang="pl-PL" dirty="0"/>
              <a:t>	(P. Machnikowski)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5915744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dwa niesporne rodzaje zobowiązań naturalnych:</a:t>
            </a:r>
          </a:p>
          <a:p>
            <a:pPr>
              <a:buNone/>
            </a:pPr>
            <a:r>
              <a:rPr lang="pl-PL" b="1" dirty="0"/>
              <a:t>	1)</a:t>
            </a:r>
            <a:r>
              <a:rPr lang="pl-PL" dirty="0"/>
              <a:t> zobowiązania, w których roszczenie wierzyciela uległo przedawnieniu (art. 117 § 2 k.c.)</a:t>
            </a:r>
          </a:p>
          <a:p>
            <a:pPr>
              <a:buNone/>
            </a:pPr>
            <a:r>
              <a:rPr lang="pl-PL" b="1" dirty="0"/>
              <a:t>	2)</a:t>
            </a:r>
            <a:r>
              <a:rPr lang="pl-PL" dirty="0"/>
              <a:t> zobowiązania z gry lub zakładu, które nie były zakazane ani nierzetelne i nie były prowadzone na podstawie zezwolenia właściwego organu państwowego (art. 413 k.c.)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podobne zobowiązanie występuje w przypadku zawarcia umowy przedwstępnej, która nie spełnia wymogów, od których zależy ważność umowy przyrzeczonej (art. 390 k.c.)</a:t>
            </a:r>
          </a:p>
          <a:p>
            <a:endParaRPr lang="pl-PL" dirty="0"/>
          </a:p>
          <a:p>
            <a:r>
              <a:rPr lang="pl-PL" b="1" dirty="0"/>
              <a:t>problem dopuszczalności zaliczania do kategorii zobowiązań naturalnych przypadków spełnienia świadczeń czyniących zadość zasadom współżycia społecznego (art. 411 pkt 2 k.c.):</a:t>
            </a:r>
            <a:endParaRPr lang="pl-PL" dirty="0"/>
          </a:p>
          <a:p>
            <a:pPr>
              <a:buNone/>
            </a:pPr>
            <a:r>
              <a:rPr lang="pl-PL" b="1" dirty="0"/>
              <a:t>	1)</a:t>
            </a:r>
            <a:r>
              <a:rPr lang="pl-PL" dirty="0"/>
              <a:t> są to zobowiązania niezupełne </a:t>
            </a:r>
          </a:p>
          <a:p>
            <a:pPr>
              <a:buNone/>
            </a:pPr>
            <a:r>
              <a:rPr lang="pl-PL" dirty="0"/>
              <a:t>	(R. Longchamps de Berier, W. Czachórski)</a:t>
            </a:r>
          </a:p>
          <a:p>
            <a:pPr>
              <a:buNone/>
            </a:pPr>
            <a:r>
              <a:rPr lang="pl-PL" b="1" dirty="0"/>
              <a:t>	2)</a:t>
            </a:r>
            <a:r>
              <a:rPr lang="pl-PL" dirty="0"/>
              <a:t> nie są to zobowiązania w znaczeniu prawnym (F. Zoll, A. Ohanowicz, Z. Radwański, A. Olejniczak, W. Dubis, P. Machnikowski)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404664"/>
            <a:ext cx="7962088" cy="58437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	Źródła stosunków zobowiązaniowych: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	1) </a:t>
            </a:r>
            <a:r>
              <a:rPr lang="pl-PL" dirty="0"/>
              <a:t>czynności prawne – jednostronne i umowy</a:t>
            </a:r>
          </a:p>
          <a:p>
            <a:pPr>
              <a:buNone/>
            </a:pPr>
            <a:r>
              <a:rPr lang="pl-PL" b="1" dirty="0"/>
              <a:t>	2) </a:t>
            </a:r>
            <a:r>
              <a:rPr lang="pl-PL" dirty="0"/>
              <a:t>akty administracyjne </a:t>
            </a:r>
          </a:p>
          <a:p>
            <a:r>
              <a:rPr lang="pl-PL" dirty="0"/>
              <a:t>akty administracyjne o skutkach bezpośrednich i pośrednich</a:t>
            </a:r>
          </a:p>
          <a:p>
            <a:pPr>
              <a:buNone/>
            </a:pPr>
            <a:r>
              <a:rPr lang="pl-PL" b="1" dirty="0"/>
              <a:t>	3) </a:t>
            </a:r>
            <a:r>
              <a:rPr lang="pl-PL" dirty="0"/>
              <a:t>konstytutywne orzeczenia sądowe </a:t>
            </a:r>
          </a:p>
          <a:p>
            <a:pPr>
              <a:buNone/>
            </a:pPr>
            <a:r>
              <a:rPr lang="pl-PL" b="1" dirty="0"/>
              <a:t>	4) </a:t>
            </a:r>
            <a:r>
              <a:rPr lang="pl-PL" dirty="0"/>
              <a:t>inne zdarzenia</a:t>
            </a:r>
          </a:p>
          <a:p>
            <a:r>
              <a:rPr lang="pl-PL" dirty="0"/>
              <a:t>czyny niedozwolone (art. 415 – 449 k.c.)</a:t>
            </a:r>
          </a:p>
          <a:p>
            <a:r>
              <a:rPr lang="pl-PL" dirty="0"/>
              <a:t>bezpodstawne wzbogacenie (art. 405 – 414 k.c.)</a:t>
            </a:r>
          </a:p>
          <a:p>
            <a:r>
              <a:rPr lang="pl-PL" dirty="0"/>
              <a:t>prowadzenie cudzych spraw bez zlecenia     (art. 752 – 757 k.c.)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04664"/>
            <a:ext cx="7498080" cy="64533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sz="3000" b="1" dirty="0"/>
              <a:t>   Miejsce prawa zobowiązań w systemie prawnym:</a:t>
            </a:r>
          </a:p>
          <a:p>
            <a:pPr algn="just"/>
            <a:r>
              <a:rPr lang="pl-PL" sz="3000" dirty="0"/>
              <a:t>prawo cywilne</a:t>
            </a:r>
          </a:p>
          <a:p>
            <a:pPr algn="just">
              <a:buNone/>
            </a:pPr>
            <a:endParaRPr lang="pl-PL" sz="3000" dirty="0"/>
          </a:p>
          <a:p>
            <a:pPr algn="just">
              <a:buNone/>
            </a:pPr>
            <a:r>
              <a:rPr lang="pl-PL" sz="3000" b="1" dirty="0"/>
              <a:t>  Działy prawa cywilnego:</a:t>
            </a:r>
          </a:p>
          <a:p>
            <a:pPr algn="just">
              <a:buFont typeface="Arial" pitchFamily="34" charset="0"/>
              <a:buChar char="•"/>
            </a:pPr>
            <a:r>
              <a:rPr lang="pl-PL" sz="3000" b="1" dirty="0"/>
              <a:t>część ogólna </a:t>
            </a:r>
            <a:r>
              <a:rPr lang="pl-PL" sz="3000" dirty="0"/>
              <a:t>– reguluje zasady i instytucje wspólne całemu prawu cywilnemu</a:t>
            </a:r>
          </a:p>
          <a:p>
            <a:pPr algn="just">
              <a:buFont typeface="Arial" pitchFamily="34" charset="0"/>
              <a:buChar char="•"/>
            </a:pPr>
            <a:r>
              <a:rPr lang="pl-PL" sz="3000" b="1" dirty="0"/>
              <a:t>prawo zobowiązań </a:t>
            </a:r>
            <a:r>
              <a:rPr lang="pl-PL" sz="3000" dirty="0"/>
              <a:t>– zawiera normy prawne regulujące stosunki prawne o charakterze względnym, skuteczne wobec indywidualnie oznaczonych podmiotów</a:t>
            </a:r>
          </a:p>
          <a:p>
            <a:pPr algn="just">
              <a:buNone/>
            </a:pPr>
            <a:r>
              <a:rPr lang="pl-PL" sz="3000" dirty="0"/>
              <a:t>    </a:t>
            </a:r>
            <a:r>
              <a:rPr lang="pl-PL" sz="3000" dirty="0" err="1"/>
              <a:t>(inter</a:t>
            </a:r>
            <a:r>
              <a:rPr lang="pl-PL" sz="3000" dirty="0"/>
              <a:t> partes);</a:t>
            </a:r>
          </a:p>
          <a:p>
            <a:pPr algn="just">
              <a:buNone/>
            </a:pPr>
            <a:r>
              <a:rPr lang="pl-PL" sz="3000" dirty="0"/>
              <a:t>    dzieli się na część ogólną i część szczegółową</a:t>
            </a:r>
          </a:p>
          <a:p>
            <a:pPr algn="just">
              <a:buFont typeface="Arial" pitchFamily="34" charset="0"/>
              <a:buChar char="•"/>
            </a:pPr>
            <a:r>
              <a:rPr lang="pl-PL" sz="3000" b="1" dirty="0"/>
              <a:t>prawo rzeczowe </a:t>
            </a:r>
            <a:r>
              <a:rPr lang="pl-PL" sz="3000" dirty="0"/>
              <a:t>– zawiera normy prawne regulujące stosunki prawne o charakterze bezwzględnym, skuteczne wobec wszystkich (erga omnes), odnoszące się do rzeczy</a:t>
            </a:r>
          </a:p>
          <a:p>
            <a:pPr algn="just">
              <a:buFont typeface="Arial" pitchFamily="34" charset="0"/>
              <a:buChar char="•"/>
            </a:pPr>
            <a:r>
              <a:rPr lang="pl-PL" sz="3000" b="1" dirty="0"/>
              <a:t>prawo spadkowe </a:t>
            </a:r>
            <a:r>
              <a:rPr lang="pl-PL" sz="3000" dirty="0"/>
              <a:t>– zawiera normy prawne regulujące przejście praw i obowiązków zmarłego na inne podmioty</a:t>
            </a:r>
          </a:p>
          <a:p>
            <a:pPr algn="just">
              <a:buFont typeface="Arial" pitchFamily="34" charset="0"/>
              <a:buChar char="•"/>
            </a:pPr>
            <a:endParaRPr lang="pl-PL" sz="3000" dirty="0"/>
          </a:p>
          <a:p>
            <a:pPr algn="just">
              <a:buFontTx/>
              <a:buChar char="-"/>
            </a:pPr>
            <a:endParaRPr lang="pl-PL" sz="3000" dirty="0"/>
          </a:p>
          <a:p>
            <a:pPr algn="just">
              <a:buFontTx/>
              <a:buChar char="-"/>
            </a:pPr>
            <a:endParaRPr lang="pl-PL" sz="3000" dirty="0"/>
          </a:p>
          <a:p>
            <a:pPr algn="just">
              <a:buNone/>
            </a:pPr>
            <a:endParaRPr lang="pl-PL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332656"/>
            <a:ext cx="7498080" cy="6048672"/>
          </a:xfrm>
        </p:spPr>
        <p:txBody>
          <a:bodyPr>
            <a:normAutofit/>
          </a:bodyPr>
          <a:lstStyle/>
          <a:p>
            <a:endParaRPr lang="pl-PL" sz="2200" dirty="0"/>
          </a:p>
          <a:p>
            <a:r>
              <a:rPr lang="pl-PL" sz="2600" b="1" dirty="0"/>
              <a:t>prawo rodzinne i opiekuńcze </a:t>
            </a:r>
            <a:r>
              <a:rPr lang="pl-PL" sz="2600" dirty="0"/>
              <a:t>– reguluje stosunki majątkowe i niemajątkowe pomiędzy małżonkami,  rodzicami i dziećmi, innymi krewnymi i powinowatymi oraz opiekę i kuratelę</a:t>
            </a:r>
          </a:p>
          <a:p>
            <a:r>
              <a:rPr lang="pl-PL" sz="2600" b="1" dirty="0"/>
              <a:t>prawo własności intelektualnej </a:t>
            </a:r>
            <a:r>
              <a:rPr lang="pl-PL" sz="2600" dirty="0"/>
              <a:t>–</a:t>
            </a:r>
          </a:p>
          <a:p>
            <a:pPr>
              <a:buNone/>
            </a:pPr>
            <a:r>
              <a:rPr lang="pl-PL" sz="2600" dirty="0"/>
              <a:t>   tzw.  prawo na dobrach niematerialnych; </a:t>
            </a:r>
          </a:p>
          <a:p>
            <a:pPr>
              <a:buNone/>
            </a:pPr>
            <a:r>
              <a:rPr lang="pl-PL" sz="2600" dirty="0"/>
              <a:t>   reguluje majątkowe i niemajątkowe prawa podmiotowe do oryginalnego, niematerialnego wytworu myśli ludzkiej (utworu, wynalazku, wzoru użytkowego, projektu racjonalizatorskiego, itp.)</a:t>
            </a:r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pPr>
              <a:buFont typeface="Arial" pitchFamily="34" charset="0"/>
              <a:buChar char="•"/>
            </a:pPr>
            <a:endParaRPr lang="pl-PL" sz="2600" dirty="0"/>
          </a:p>
          <a:p>
            <a:pPr>
              <a:buFont typeface="Arial" pitchFamily="34" charset="0"/>
              <a:buChar char="•"/>
            </a:pPr>
            <a:endParaRPr lang="pl-PL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pl-PL" dirty="0"/>
              <a:t>	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art. 353 k.c.:</a:t>
            </a:r>
          </a:p>
          <a:p>
            <a:pPr>
              <a:buNone/>
            </a:pPr>
            <a:r>
              <a:rPr lang="pl-PL" dirty="0"/>
              <a:t>	§ 1. „Zobowiązanie polega na tym, że wierzyciel może żądać od dłużnika świadczenia, a dłużnik powinien świadczenie spełnić.</a:t>
            </a:r>
          </a:p>
          <a:p>
            <a:pPr>
              <a:buNone/>
            </a:pPr>
            <a:r>
              <a:rPr lang="pl-PL" dirty="0"/>
              <a:t>	§ 2. Świadczenie może polegać na działaniu albo na zaniechaniu.”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stosunek prawny typu względnego</a:t>
            </a:r>
          </a:p>
          <a:p>
            <a:r>
              <a:rPr lang="pl-PL" dirty="0"/>
              <a:t>skuteczny co do zasady między stronami</a:t>
            </a:r>
          </a:p>
          <a:p>
            <a:pPr>
              <a:buNone/>
            </a:pPr>
            <a:r>
              <a:rPr lang="pl-PL" dirty="0"/>
              <a:t>  </a:t>
            </a:r>
            <a:r>
              <a:rPr lang="pl-PL" dirty="0" err="1"/>
              <a:t>(inter</a:t>
            </a:r>
            <a:r>
              <a:rPr lang="pl-PL" dirty="0"/>
              <a:t> partes)</a:t>
            </a:r>
          </a:p>
          <a:p>
            <a:r>
              <a:rPr lang="pl-PL" dirty="0"/>
              <a:t>„złożony stosunek cywilnoprawny, którego koniecznym i najważniejszym składnikiem jest przynajmniej jeden elementarny stosunek prawny typu względnego (dwustronnie zindywidualizowany), w ramach którego jeden podmiot (dłużnik) jest zobowiązany do spełnienia świadczenia (podjęcia określonego działania lub zaniechania na rzecz drugiej strony), a drugi podmiot (wierzyciel) jest uprawniony do otrzymania tego świadczenia” (P. Machnikowski)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	Zobowiązania wzajemne</a:t>
            </a:r>
            <a:endParaRPr lang="pl-PL" dirty="0"/>
          </a:p>
          <a:p>
            <a:pPr>
              <a:buNone/>
            </a:pPr>
            <a:r>
              <a:rPr lang="pl-PL" b="1" dirty="0"/>
              <a:t>	1)</a:t>
            </a:r>
            <a:r>
              <a:rPr lang="pl-PL" dirty="0"/>
              <a:t> „Umowa jest wzajemna, gdy obie strony zobowiązują się w taki sposób, że świadczenie jednej z nich ma być odpowiednikiem </a:t>
            </a:r>
            <a:r>
              <a:rPr lang="pl-PL"/>
              <a:t>świadczenia drugiej.” </a:t>
            </a:r>
            <a:r>
              <a:rPr lang="pl-PL" dirty="0"/>
              <a:t>(art. 487 § 2 k.c.)</a:t>
            </a:r>
          </a:p>
          <a:p>
            <a:pPr>
              <a:buNone/>
            </a:pPr>
            <a:r>
              <a:rPr lang="pl-PL" b="1" dirty="0"/>
              <a:t>	2)</a:t>
            </a:r>
            <a:r>
              <a:rPr lang="pl-PL" dirty="0"/>
              <a:t> Z. Radwański: formuła „do ut des” – „daję abyś dał”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r>
              <a:rPr lang="pl-PL" dirty="0"/>
              <a:t>konieczność odróżniania podmiotów od stron stosunku zobowiązaniowego</a:t>
            </a:r>
          </a:p>
          <a:p>
            <a:r>
              <a:rPr lang="pl-PL" dirty="0"/>
              <a:t>możliwość wystąpienia osoby trzeciej w ramach stosunku zobowiązaniowego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9350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/>
              <a:t>	Zobowiązania realne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wierzycielem lub dłużnikiem jest podmiot pozostający w określonym stosunku prawnorzeczowym, np. każdoczesny właściciel rzeczy</a:t>
            </a:r>
          </a:p>
          <a:p>
            <a:pPr>
              <a:buNone/>
            </a:pPr>
            <a:r>
              <a:rPr lang="pl-PL" dirty="0"/>
              <a:t>	np. art. 678 k.c.:</a:t>
            </a:r>
          </a:p>
          <a:p>
            <a:pPr>
              <a:buNone/>
            </a:pPr>
            <a:r>
              <a:rPr lang="pl-PL" dirty="0"/>
              <a:t>	„§ 1: W razie zbycia rzeczy najętej w czasie trwania najmu nabywca wstępuje w stosunek najmu w miejsce zbywcy; może jednak wypowiedzieć najem z zachowaniem ustawowych terminów wypowiedzenia.</a:t>
            </a:r>
          </a:p>
          <a:p>
            <a:pPr>
              <a:buNone/>
            </a:pPr>
            <a:r>
              <a:rPr lang="pl-PL" dirty="0"/>
              <a:t>	§ 2: Powyższe uprawnienie do wypowiedzenia najmu nie przysługuje nabywcy, jeżeli umowa najmu była zawarta na czas oznaczony z zachowaniem formy pisemnej i z datą pewną, a rzecz została najemcy wydana.”</a:t>
            </a:r>
          </a:p>
          <a:p>
            <a:r>
              <a:rPr lang="pl-PL" dirty="0"/>
              <a:t>od zobowiązań realnych należy odróżniać tzw. przyporządkowane prawa bezwzględne polegające na tym, że z zobowiązaniem jest związane prawo o charakterze bezwzględnym, skuteczne wobec wszystkich (erga omnes)</a:t>
            </a:r>
          </a:p>
          <a:p>
            <a:pPr>
              <a:buNone/>
            </a:pPr>
            <a:r>
              <a:rPr lang="pl-PL" dirty="0"/>
              <a:t>	np. art. 690 k.c.:</a:t>
            </a:r>
          </a:p>
          <a:p>
            <a:pPr>
              <a:buNone/>
            </a:pPr>
            <a:r>
              <a:rPr lang="pl-PL" dirty="0"/>
              <a:t>	„Do ochrony praw najemcy do używania lokalu stosuje się odpowiednio przepisy o ochronie własności”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	Treść stosunku zobowiązaniowego i cel świadczenia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treść zobowiązania stanowią uprawnienia wierzyciela i odpowiadające im obowiązki dłużnika</a:t>
            </a:r>
          </a:p>
          <a:p>
            <a:r>
              <a:rPr lang="pl-PL" dirty="0"/>
              <a:t>interes podlegający zaspokojeniu nazywany celem świadczenia; podlega on ocenie ze względu na swoją zgodność ze społeczno-gospodarczym przeznaczeniem prawa i z zasadami współżycia społecznego (art. 5 k.c.)</a:t>
            </a:r>
          </a:p>
          <a:p>
            <a:r>
              <a:rPr lang="pl-PL" dirty="0"/>
              <a:t>majątkowy lub niemajątkowy charakter interesu wierzyciela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7214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	 Cel świadczenia a istnienie i treść długu: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/>
              <a:t>	1)</a:t>
            </a:r>
            <a:r>
              <a:rPr lang="pl-PL" dirty="0"/>
              <a:t> prawidłowe spełnienie świadczenia następuje jedynie wówczas, gdy wskutek zachowania dłużnika wierzyciel odniósł korzyści czyniące zadość jego interesowi;</a:t>
            </a:r>
          </a:p>
          <a:p>
            <a:pPr>
              <a:buNone/>
            </a:pPr>
            <a:r>
              <a:rPr lang="pl-PL" dirty="0"/>
              <a:t>	zaspokojenie tego interesu w inny sposób, niż przez świadczenie dłużnika prowadzi do wygaśnięcia zobowiązania</a:t>
            </a:r>
          </a:p>
          <a:p>
            <a:pPr>
              <a:buNone/>
            </a:pPr>
            <a:r>
              <a:rPr lang="pl-PL" dirty="0"/>
              <a:t>    (W. Czachórski, T. Dybowski, T. Pajor)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	2)</a:t>
            </a:r>
            <a:r>
              <a:rPr lang="pl-PL" dirty="0"/>
              <a:t> krytyka: A. Klein, P. Machnikowski</a:t>
            </a:r>
          </a:p>
          <a:p>
            <a:pPr>
              <a:buNone/>
            </a:pPr>
            <a:r>
              <a:rPr lang="pl-PL" dirty="0"/>
              <a:t>   pojęcie interesu wierzyciela nie stanowi przyjętego przez ustawodawcę kryterium;</a:t>
            </a:r>
          </a:p>
          <a:p>
            <a:pPr>
              <a:buNone/>
            </a:pPr>
            <a:r>
              <a:rPr lang="pl-PL" dirty="0"/>
              <a:t>	brak podstaw do formułowania generalnego twierdzenia, że każdy przypadek zadośćuczynienia interesowi wierzyciela oznacza wygaśnięcie zobowiązania (P. Machnikowski)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/>
              <a:t>	Roszczenie </a:t>
            </a:r>
            <a:endParaRPr lang="pl-PL" dirty="0"/>
          </a:p>
          <a:p>
            <a:pPr>
              <a:buNone/>
            </a:pPr>
            <a:r>
              <a:rPr lang="pl-PL" b="1" dirty="0"/>
              <a:t>	1)</a:t>
            </a:r>
            <a:r>
              <a:rPr lang="pl-PL" dirty="0"/>
              <a:t> uprawnienie podmiotowo i przedmiotowo    skonkretyzowane</a:t>
            </a:r>
          </a:p>
          <a:p>
            <a:pPr>
              <a:buNone/>
            </a:pPr>
            <a:r>
              <a:rPr lang="pl-PL" dirty="0"/>
              <a:t>   (Z. Radwański, A. Olejniczak) 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/>
              <a:t>	2)</a:t>
            </a:r>
            <a:r>
              <a:rPr lang="pl-PL" dirty="0"/>
              <a:t> „Pochodna sytuacja prawna osoby, wobec której inna indywidualnie oznaczona osoba ma podjąć jakieś zachowanie” (P. Machnikowski)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inne </a:t>
            </a:r>
            <a:r>
              <a:rPr lang="pl-PL"/>
              <a:t>definicje terminu </a:t>
            </a:r>
            <a:r>
              <a:rPr lang="pl-PL" dirty="0"/>
              <a:t>roszczenie obejmują także możliwość realizacji uprawnienia w drodze przymusu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	Główne i uboczne uprawnienia wierzyciela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uprawnienia główne (zasadnicze) mają na celu zaspokojenie podstawowego interesu wierzyciela; są one realizowane wskutek spełnienia przez dłużnika świadczenia pierwotnego lub zastępczego</a:t>
            </a:r>
          </a:p>
          <a:p>
            <a:endParaRPr lang="pl-PL" dirty="0"/>
          </a:p>
          <a:p>
            <a:r>
              <a:rPr lang="pl-PL" dirty="0"/>
              <a:t>uprawnienia uboczne (pomocnicze) wspomagają realizację uprawnienia głównego i mogą istnieć tylko w przypadku, gdy istnieje uprawnienie główne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288</TotalTime>
  <Words>246</Words>
  <Application>Microsoft Office PowerPoint</Application>
  <PresentationFormat>Pokaz na ekranie (4:3)</PresentationFormat>
  <Paragraphs>139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Verdana</vt:lpstr>
      <vt:lpstr>Wingdings 2</vt:lpstr>
      <vt:lpstr>Przesilenie</vt:lpstr>
      <vt:lpstr>  ZOBOWIĄZANIA        WIADOMOŚCI OGÓLNE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50</cp:revision>
  <dcterms:created xsi:type="dcterms:W3CDTF">2013-10-05T07:34:23Z</dcterms:created>
  <dcterms:modified xsi:type="dcterms:W3CDTF">2018-10-21T08:18:14Z</dcterms:modified>
</cp:coreProperties>
</file>