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59" r:id="rId6"/>
    <p:sldId id="260" r:id="rId7"/>
    <p:sldId id="264" r:id="rId8"/>
    <p:sldId id="257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737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0DF794F-91B5-4775-AAF6-4EBFAC086A15}" type="datetimeFigureOut">
              <a:rPr lang="pl-PL" smtClean="0"/>
              <a:pPr/>
              <a:t>2014-05-28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A89738-A98A-425D-83F8-55BEC509C61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l-PL" dirty="0" smtClean="0">
                <a:latin typeface="Cambria" pitchFamily="18" charset="0"/>
              </a:rPr>
              <a:t>Zróżnicowanie kulturowe społeczeństwa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jako element kształtujący współczesną jurysprudencję </a:t>
            </a: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588224" y="436510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Anna </a:t>
            </a:r>
            <a:r>
              <a:rPr lang="pl-PL" i="1" dirty="0" err="1" smtClean="0"/>
              <a:t>Koropczuk</a:t>
            </a:r>
            <a:endParaRPr lang="pl-PL" i="1" dirty="0" smtClean="0"/>
          </a:p>
          <a:p>
            <a:endParaRPr lang="pl-PL" i="1" dirty="0" smtClean="0"/>
          </a:p>
          <a:p>
            <a:endParaRPr lang="pl-PL" i="1" dirty="0"/>
          </a:p>
        </p:txBody>
      </p:sp>
      <p:sp>
        <p:nvSpPr>
          <p:cNvPr id="5" name="Prostokąt 4"/>
          <p:cNvSpPr/>
          <p:nvPr/>
        </p:nvSpPr>
        <p:spPr>
          <a:xfrm>
            <a:off x="3131840" y="4797152"/>
            <a:ext cx="5364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/>
              <a:t>doktorant w Katedrze Teorii i Filozofii Prawa Wydziału Prawa, Administracji i Ekonomii Uniwersytetu Wrocławskiego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399032"/>
          </a:xfrm>
        </p:spPr>
        <p:txBody>
          <a:bodyPr/>
          <a:lstStyle/>
          <a:p>
            <a:r>
              <a:rPr lang="pl-PL" dirty="0" smtClean="0"/>
              <a:t>Dziękuję za uwagę,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789040"/>
            <a:ext cx="8229600" cy="1330168"/>
          </a:xfrm>
        </p:spPr>
        <p:txBody>
          <a:bodyPr/>
          <a:lstStyle/>
          <a:p>
            <a:pPr algn="r">
              <a:buNone/>
            </a:pPr>
            <a:r>
              <a:rPr lang="pl-PL" i="1" dirty="0" smtClean="0">
                <a:latin typeface="Cambria" pitchFamily="18" charset="0"/>
              </a:rPr>
              <a:t>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Współczesne społeczeństwo multikulturowe</a:t>
            </a:r>
            <a:endParaRPr lang="pl-PL" sz="28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>
                <a:solidFill>
                  <a:srgbClr val="00B0F0"/>
                </a:solidFill>
                <a:latin typeface="Cambria" pitchFamily="18" charset="0"/>
              </a:rPr>
              <a:t>Definicje:</a:t>
            </a:r>
            <a:r>
              <a:rPr lang="pl-PL" sz="2400" dirty="0" smtClean="0">
                <a:latin typeface="Cambria" pitchFamily="18" charset="0"/>
              </a:rPr>
              <a:t> </a:t>
            </a:r>
          </a:p>
          <a:p>
            <a:pPr marL="514350" indent="-514350" algn="just">
              <a:buClr>
                <a:schemeClr val="tx2"/>
              </a:buClr>
              <a:buFont typeface="+mj-lt"/>
              <a:buAutoNum type="arabicParenR"/>
            </a:pPr>
            <a:r>
              <a:rPr lang="pl-PL" sz="2400" dirty="0" smtClean="0">
                <a:latin typeface="Cambria" pitchFamily="18" charset="0"/>
              </a:rPr>
              <a:t>w płaszczyźnie opisowej wskazuje na wielość kultur, jest stwierdzeniem faktu istnienia na określonym terytorium odmiennych kultur etnicznych, grup religijnych itp.; </a:t>
            </a:r>
          </a:p>
          <a:p>
            <a:pPr marL="514350" indent="-514350" algn="just">
              <a:buClr>
                <a:schemeClr val="tx2"/>
              </a:buClr>
              <a:buFont typeface="+mj-lt"/>
              <a:buAutoNum type="arabicParenR"/>
            </a:pPr>
            <a:r>
              <a:rPr lang="pl-PL" sz="2400" dirty="0" smtClean="0">
                <a:latin typeface="Cambria" pitchFamily="18" charset="0"/>
              </a:rPr>
              <a:t>oznacza również politykę rządową zmierzającą do niwelacji napięć społecznych związanych z faktem wielokulturowości populacji;</a:t>
            </a:r>
          </a:p>
          <a:p>
            <a:pPr marL="514350" indent="-514350" algn="just">
              <a:buClr>
                <a:schemeClr val="tx2"/>
              </a:buClr>
              <a:buFont typeface="+mj-lt"/>
              <a:buAutoNum type="arabicParenR"/>
            </a:pPr>
            <a:r>
              <a:rPr lang="pl-PL" sz="2400" dirty="0" smtClean="0">
                <a:latin typeface="Cambria" pitchFamily="18" charset="0"/>
              </a:rPr>
              <a:t> jest też nazwą pewnej doktryny, ruchu, nawet filozofii. Oznacza działania środowisk mniejszościowych skierowane na emancypację i pełniejszy udział różnych środowisk w życiu społecznym, politycznym i kulturalnym kraju.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Stanowiska wobec wielokulturowości (klasyfikacja A. </a:t>
            </a:r>
            <a:r>
              <a:rPr lang="pl-PL" sz="2800" dirty="0" err="1" smtClean="0"/>
              <a:t>Szahaja</a:t>
            </a:r>
            <a:r>
              <a:rPr lang="pl-PL" sz="2800" dirty="0" smtClean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 smtClean="0">
                <a:latin typeface="Cambria" pitchFamily="18" charset="0"/>
              </a:rPr>
              <a:t>1.	Stanowisko fundamentalistyczne – negacja różnorodności, brak instytucji umożliwiających współwystępowanie zróżnicowanych kultur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2. 	Stanowisko konserwatywne – świadomość zróżnicowania, marginalizowanie problemu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3. 	Stanowisko umiarkowane – akceptacja odmienności, możliwość praktykowania , świadome działanie oparte na dostosowywaniu 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4. 	Stanowisko idealizujące – podkreślające różnorodność, odrębność stanowi podstawową wartość, prymat mniejszości</a:t>
            </a:r>
          </a:p>
          <a:p>
            <a:pPr algn="just">
              <a:buNone/>
            </a:pPr>
            <a:endParaRPr lang="pl-PL" sz="2400" dirty="0" smtClean="0">
              <a:latin typeface="Cambri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Stanowisko umiarkowane, dlaczego?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>
                <a:latin typeface="Cambria" pitchFamily="18" charset="0"/>
              </a:rPr>
              <a:t>Dopuszcza zróżnicowanie kulturowe i swobodę w tym zakresie,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Stanowisko oparte na asymilacji i podejściu ewolucyjnym nie rewolucyjnym,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Nie odrywa się od podstawowych wartości w danym społeczeństwie,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Zakłada </a:t>
            </a:r>
            <a:r>
              <a:rPr lang="pl-PL" sz="2400" dirty="0" err="1" smtClean="0">
                <a:latin typeface="Cambria" pitchFamily="18" charset="0"/>
              </a:rPr>
              <a:t>współegzystencję</a:t>
            </a:r>
            <a:r>
              <a:rPr lang="pl-PL" sz="2400" dirty="0" smtClean="0">
                <a:latin typeface="Cambria" pitchFamily="18" charset="0"/>
              </a:rPr>
              <a:t> zróżnicowanych grup kulturowych,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Zróżnicowanie oparte na określonych regułach i instytucjach (w tym prawnych).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Kiedy pojawia się „punkt zapalny” w zróżnicowanym kulturowo społeczeństwie?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>
                <a:latin typeface="Cambria" pitchFamily="18" charset="0"/>
              </a:rPr>
              <a:t>W sytuacji, gdy kultura: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1) tworzy,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2) dopuszcza,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3) sanuje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pewne zachowania podmiotów jako zachowania nie tylko prawnie/kulturowo dopuszczalne, ale prawnie/kulturowo nakazane lub też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zabrania tych, które na danym terytorium są nakazane</a:t>
            </a:r>
            <a:endParaRPr lang="pl-PL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Przykładowe sytuacje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Cambria" pitchFamily="18" charset="0"/>
              </a:rPr>
              <a:t>Ad. a) zabójstwo czy samobójstwo honorowe,</a:t>
            </a:r>
          </a:p>
          <a:p>
            <a:r>
              <a:rPr lang="pl-PL" sz="2400" dirty="0" smtClean="0">
                <a:latin typeface="Cambria" pitchFamily="18" charset="0"/>
              </a:rPr>
              <a:t>Ad. b) noszenie </a:t>
            </a:r>
            <a:r>
              <a:rPr lang="pl-PL" sz="2400" dirty="0" err="1" smtClean="0">
                <a:latin typeface="Cambria" pitchFamily="18" charset="0"/>
              </a:rPr>
              <a:t>Kirpanów</a:t>
            </a:r>
            <a:r>
              <a:rPr lang="pl-PL" sz="2400" dirty="0" smtClean="0">
                <a:latin typeface="Cambria" pitchFamily="18" charset="0"/>
              </a:rPr>
              <a:t>,</a:t>
            </a:r>
          </a:p>
          <a:p>
            <a:r>
              <a:rPr lang="pl-PL" sz="2400" dirty="0" smtClean="0">
                <a:latin typeface="Cambria" pitchFamily="18" charset="0"/>
              </a:rPr>
              <a:t>Ad. c) Romskie porwanie przyszłej żony.</a:t>
            </a:r>
          </a:p>
          <a:p>
            <a:r>
              <a:rPr lang="pl-PL" sz="2400" dirty="0" smtClean="0">
                <a:latin typeface="Cambria" pitchFamily="18" charset="0"/>
              </a:rPr>
              <a:t>Co do zabronienia zachowań nakazanych – </a:t>
            </a:r>
            <a:r>
              <a:rPr lang="pl-PL" sz="2400" dirty="0" err="1" smtClean="0">
                <a:latin typeface="Cambria" pitchFamily="18" charset="0"/>
              </a:rPr>
              <a:t>Amishe</a:t>
            </a:r>
            <a:r>
              <a:rPr lang="pl-PL" sz="2400" dirty="0" smtClean="0">
                <a:latin typeface="Cambria" pitchFamily="18" charset="0"/>
              </a:rPr>
              <a:t> </a:t>
            </a:r>
          </a:p>
          <a:p>
            <a:r>
              <a:rPr lang="pl-PL" sz="2400" dirty="0" smtClean="0">
                <a:latin typeface="Cambria" pitchFamily="18" charset="0"/>
              </a:rPr>
              <a:t>Ponadto:</a:t>
            </a:r>
          </a:p>
          <a:p>
            <a:pPr marL="514350" lvl="0" indent="-514350">
              <a:buClr>
                <a:schemeClr val="tx2"/>
              </a:buClr>
              <a:buNone/>
            </a:pPr>
            <a:r>
              <a:rPr lang="pl-PL" sz="2400" dirty="0" smtClean="0">
                <a:latin typeface="Cambria" pitchFamily="18" charset="0"/>
              </a:rPr>
              <a:t>	</a:t>
            </a:r>
            <a:r>
              <a:rPr lang="pl-PL" sz="2400" dirty="0" err="1" smtClean="0">
                <a:latin typeface="Cambria" pitchFamily="18" charset="0"/>
              </a:rPr>
              <a:t>Sikhowie</a:t>
            </a:r>
            <a:r>
              <a:rPr lang="pl-PL" sz="2400" dirty="0" smtClean="0">
                <a:latin typeface="Cambria" pitchFamily="18" charset="0"/>
              </a:rPr>
              <a:t> – problem noszenia kasków;</a:t>
            </a:r>
          </a:p>
          <a:p>
            <a:pPr marL="514350" lvl="0" indent="-514350">
              <a:buClr>
                <a:schemeClr val="tx2"/>
              </a:buClr>
              <a:buNone/>
            </a:pPr>
            <a:r>
              <a:rPr lang="pl-PL" sz="2400" dirty="0" smtClean="0">
                <a:latin typeface="Cambria" pitchFamily="18" charset="0"/>
              </a:rPr>
              <a:t>	Żydzi – operacje na sercu czy też problem przetaczania krwi;</a:t>
            </a:r>
          </a:p>
          <a:p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Możliwe sposoby rozwiązań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>
                <a:latin typeface="Cambria" pitchFamily="18" charset="0"/>
              </a:rPr>
              <a:t>Obojętność – nie dostrzeganie problemu – współczesna wieża Babel</a:t>
            </a:r>
          </a:p>
          <a:p>
            <a:r>
              <a:rPr lang="pl-PL" sz="2400" dirty="0" smtClean="0">
                <a:latin typeface="Cambria" pitchFamily="18" charset="0"/>
              </a:rPr>
              <a:t>Odrębne prawodawstwo – akceptacja wewnętrznego porządku określonych społeczności – co w sytuacji połączenia?</a:t>
            </a:r>
          </a:p>
          <a:p>
            <a:r>
              <a:rPr lang="pl-PL" sz="2400" dirty="0" smtClean="0">
                <a:latin typeface="Cambria" pitchFamily="18" charset="0"/>
              </a:rPr>
              <a:t>Rozstrzyganie na gruncie prowadzonej polityki rządowej (społecznej, edukacyjnej, zdrowotnej) - zmienność</a:t>
            </a:r>
          </a:p>
          <a:p>
            <a:r>
              <a:rPr lang="pl-PL" sz="2400" dirty="0" smtClean="0">
                <a:latin typeface="Cambria" pitchFamily="18" charset="0"/>
              </a:rPr>
              <a:t>Rozstrzyganie w ramach poszczególnych gałęzi prawnych – zróżnicowanie i niejednolitość</a:t>
            </a:r>
          </a:p>
          <a:p>
            <a:r>
              <a:rPr lang="pl-PL" sz="2400" dirty="0" smtClean="0">
                <a:latin typeface="Cambria" pitchFamily="18" charset="0"/>
              </a:rPr>
              <a:t>Oparcie się na swobodnej ocenie sądu – wprowadzenie rozwiązania tylko na etapie jurysdykcyjnym</a:t>
            </a:r>
          </a:p>
          <a:p>
            <a:r>
              <a:rPr lang="pl-PL" sz="2400" dirty="0" smtClean="0">
                <a:latin typeface="Cambria" pitchFamily="18" charset="0"/>
              </a:rPr>
              <a:t>Stworzenie odrębnych instytucji – obrona przez kulturę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Czym jest obrona przez kulturę?</a:t>
            </a:r>
            <a:endParaRPr lang="pl-PL" sz="28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/>
          </a:bodyPr>
          <a:lstStyle/>
          <a:p>
            <a:pPr algn="just"/>
            <a:endParaRPr lang="pl-PL" sz="2800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pl-PL" sz="2400" b="1" i="1" dirty="0" err="1" smtClean="0">
                <a:solidFill>
                  <a:srgbClr val="00B0F0"/>
                </a:solidFill>
                <a:latin typeface="Cambria" pitchFamily="18" charset="0"/>
              </a:rPr>
              <a:t>cultural</a:t>
            </a:r>
            <a:r>
              <a:rPr lang="pl-PL" sz="2400" b="1" i="1" dirty="0" smtClean="0">
                <a:solidFill>
                  <a:srgbClr val="00B0F0"/>
                </a:solidFill>
                <a:latin typeface="Cambria" pitchFamily="18" charset="0"/>
              </a:rPr>
              <a:t> </a:t>
            </a:r>
            <a:r>
              <a:rPr lang="pl-PL" sz="2400" b="1" i="1" dirty="0" err="1" smtClean="0">
                <a:solidFill>
                  <a:srgbClr val="00B0F0"/>
                </a:solidFill>
                <a:latin typeface="Cambria" pitchFamily="18" charset="0"/>
              </a:rPr>
              <a:t>defence</a:t>
            </a:r>
            <a:r>
              <a:rPr lang="pl-PL" sz="2400" b="1" dirty="0" smtClean="0">
                <a:latin typeface="Cambria" pitchFamily="18" charset="0"/>
              </a:rPr>
              <a:t> </a:t>
            </a:r>
            <a:r>
              <a:rPr lang="pl-PL" sz="2400" dirty="0" smtClean="0">
                <a:latin typeface="Cambria" pitchFamily="18" charset="0"/>
              </a:rPr>
              <a:t>to strategia argumentacyjna stosowana najczęściej w sądownictwie państw o systemie prawa </a:t>
            </a:r>
            <a:r>
              <a:rPr lang="pl-PL" sz="2400" dirty="0" err="1" smtClean="0">
                <a:latin typeface="Cambria" pitchFamily="18" charset="0"/>
              </a:rPr>
              <a:t>common</a:t>
            </a:r>
            <a:r>
              <a:rPr lang="pl-PL" sz="2400" dirty="0" smtClean="0">
                <a:latin typeface="Cambria" pitchFamily="18" charset="0"/>
              </a:rPr>
              <a:t> law w sprawach karnych, sprowadzająca się do próby wyłączenia lub umniejszenia odpowiedzialności oskarżonego a przeto jego obrony, z uwagi na określony imperatyw kulturowy.</a:t>
            </a:r>
          </a:p>
          <a:p>
            <a:pPr algn="just">
              <a:buNone/>
            </a:pPr>
            <a:r>
              <a:rPr lang="pl-PL" sz="2400" dirty="0" smtClean="0">
                <a:latin typeface="Cambria" pitchFamily="18" charset="0"/>
              </a:rPr>
              <a:t>	Pojawia się także na gruncie spraw cywilnych i administracyjnych – jako uzasadnienie dla dochodzonych praw i roszczeń.</a:t>
            </a:r>
          </a:p>
          <a:p>
            <a:pPr algn="just">
              <a:buNone/>
            </a:pPr>
            <a:r>
              <a:rPr lang="pl-PL" sz="2400" dirty="0" smtClean="0">
                <a:latin typeface="Cambria" pitchFamily="18" charset="0"/>
              </a:rPr>
              <a:t>Wywodzona z podstawowego prawa – </a:t>
            </a:r>
            <a:r>
              <a:rPr lang="pl-PL" sz="2400" dirty="0" err="1" smtClean="0">
                <a:latin typeface="Cambria" pitchFamily="18" charset="0"/>
              </a:rPr>
              <a:t>prawa</a:t>
            </a:r>
            <a:r>
              <a:rPr lang="pl-PL" sz="2400" dirty="0" smtClean="0">
                <a:latin typeface="Cambria" pitchFamily="18" charset="0"/>
              </a:rPr>
              <a:t> do kultury.</a:t>
            </a:r>
            <a:endParaRPr lang="pl-PL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Wnioski: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400" dirty="0" smtClean="0">
                <a:latin typeface="Cambria" pitchFamily="18" charset="0"/>
              </a:rPr>
              <a:t>Obrona przez kulturę jest jedną z ciekawszych instytucji wypracowanych na gruncie systemu </a:t>
            </a:r>
            <a:r>
              <a:rPr lang="pl-PL" sz="2400" dirty="0" err="1" smtClean="0">
                <a:latin typeface="Cambria" pitchFamily="18" charset="0"/>
              </a:rPr>
              <a:t>common</a:t>
            </a:r>
            <a:r>
              <a:rPr lang="pl-PL" sz="2400" dirty="0" smtClean="0">
                <a:latin typeface="Cambria" pitchFamily="18" charset="0"/>
              </a:rPr>
              <a:t> law, która zyskuje coraz większe uznanie w świecie prawa stanowionego – w szczególności we Francji, Szwecji, Niemczech.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Stanowi interesującą próbę stworzenia ram dla funkcjonowania </a:t>
            </a:r>
            <a:r>
              <a:rPr lang="pl-PL" sz="2400" dirty="0" smtClean="0">
                <a:latin typeface="Cambria" pitchFamily="18" charset="0"/>
              </a:rPr>
              <a:t>zróżnicowanego </a:t>
            </a:r>
            <a:r>
              <a:rPr lang="pl-PL" sz="2400" dirty="0" smtClean="0">
                <a:latin typeface="Cambria" pitchFamily="18" charset="0"/>
              </a:rPr>
              <a:t>kulturowo  społeczeństwa, działającego w ramach prawa.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Oczywistym jest, że współczesna jurysprudencja musi uwzględniać czynnik kulturowy – działanie zdeterminowane imperatywem kulturowym jest bowiem niczym innym jak działaniem motywowanym określonymi wartościami, które często są akceptowane także przez „nasz” system prawa</a:t>
            </a:r>
          </a:p>
          <a:p>
            <a:pPr algn="just"/>
            <a:r>
              <a:rPr lang="pl-PL" sz="2400" dirty="0" smtClean="0">
                <a:latin typeface="Cambria" pitchFamily="18" charset="0"/>
              </a:rPr>
              <a:t>Sposób  uwzględnienia zróżnicowanie kulturowego nie został jeszcze określony, ale obrona przez kulturę jawi się jako jeden z najmniej dotkliwych dla fundamentów znanego nam prawodawstwa sposobów jego uwzględnienia.</a:t>
            </a:r>
            <a:endParaRPr lang="pl-PL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363636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402</TotalTime>
  <Words>493</Words>
  <Application>Microsoft Office PowerPoint</Application>
  <PresentationFormat>Pokaz na ekranie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Zróżnicowanie kulturowe społeczeństwa</vt:lpstr>
      <vt:lpstr>Współczesne społeczeństwo multikulturowe</vt:lpstr>
      <vt:lpstr>Stanowiska wobec wielokulturowości (klasyfikacja A. Szahaja)</vt:lpstr>
      <vt:lpstr>Stanowisko umiarkowane, dlaczego?</vt:lpstr>
      <vt:lpstr>Kiedy pojawia się „punkt zapalny” w zróżnicowanym kulturowo społeczeństwie?</vt:lpstr>
      <vt:lpstr>Przykładowe sytuacje</vt:lpstr>
      <vt:lpstr>Możliwe sposoby rozwiązań</vt:lpstr>
      <vt:lpstr>Czym jest obrona przez kulturę?</vt:lpstr>
      <vt:lpstr>Wnioski:</vt:lpstr>
      <vt:lpstr>Dziękuję za uwagę,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Dowód z kultury</dc:title>
  <dc:creator>Anna Koropczuk</dc:creator>
  <cp:lastModifiedBy>Anna Koropczuk</cp:lastModifiedBy>
  <cp:revision>23</cp:revision>
  <dcterms:created xsi:type="dcterms:W3CDTF">2013-12-15T13:39:01Z</dcterms:created>
  <dcterms:modified xsi:type="dcterms:W3CDTF">2014-05-28T17:32:10Z</dcterms:modified>
</cp:coreProperties>
</file>