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36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457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418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70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532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286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485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595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245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006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C81-2E0E-4000-B8DE-FA35CBFE9AF8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573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F0C81-2E0E-4000-B8DE-FA35CBFE9AF8}" type="datetimeFigureOut">
              <a:rPr lang="pl-PL" smtClean="0"/>
              <a:t>2018-10-24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A5009-62D1-4D66-A1AB-E841175A09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6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Zwierciadło saskie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Zajęcia nr 4 – 24.10.2018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26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Kontekst polityczny i historyczny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Rzesza Niemiecka (Święte Cesarstwo Rzymskie Narodu Niemieckiego) od X do XIII wieku</a:t>
            </a:r>
          </a:p>
          <a:p>
            <a:pPr marL="514350" indent="-514350">
              <a:buAutoNum type="arabicPeriod"/>
            </a:pPr>
            <a:r>
              <a:rPr lang="pl-PL" dirty="0" err="1" smtClean="0"/>
              <a:t>Saskonia</a:t>
            </a:r>
            <a:r>
              <a:rPr lang="pl-PL" dirty="0" smtClean="0"/>
              <a:t> jako jedna z krain niemieckich</a:t>
            </a:r>
          </a:p>
          <a:p>
            <a:pPr marL="514350" indent="-514350">
              <a:buAutoNum type="arabicPeriod"/>
            </a:pPr>
            <a:r>
              <a:rPr lang="pl-PL" dirty="0" smtClean="0"/>
              <a:t>Rzesza Niemiecka na tle Europy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428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Zwierciadło saskie – informacje ogólne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1668" y="180786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o</a:t>
            </a:r>
            <a:r>
              <a:rPr lang="pl-PL" dirty="0" smtClean="0"/>
              <a:t>ryginalna nazwa: </a:t>
            </a:r>
            <a:r>
              <a:rPr lang="pl-PL" i="1" dirty="0" err="1" smtClean="0"/>
              <a:t>Sassenspiegiel</a:t>
            </a:r>
            <a:r>
              <a:rPr lang="pl-PL" dirty="0" smtClean="0"/>
              <a:t>, </a:t>
            </a:r>
            <a:r>
              <a:rPr lang="pl-PL" i="1" dirty="0" err="1" smtClean="0"/>
              <a:t>Sachsenspiegiel</a:t>
            </a:r>
            <a:endParaRPr lang="pl-PL" i="1" dirty="0" smtClean="0"/>
          </a:p>
          <a:p>
            <a:pPr marL="0" indent="0">
              <a:buNone/>
            </a:pPr>
            <a:r>
              <a:rPr lang="pl-PL" dirty="0" smtClean="0"/>
              <a:t>autor: </a:t>
            </a:r>
            <a:r>
              <a:rPr lang="pl-PL" dirty="0" err="1" smtClean="0"/>
              <a:t>Eike</a:t>
            </a:r>
            <a:r>
              <a:rPr lang="pl-PL" dirty="0" smtClean="0"/>
              <a:t> von </a:t>
            </a:r>
            <a:r>
              <a:rPr lang="pl-PL" dirty="0" err="1" smtClean="0"/>
              <a:t>Repkow</a:t>
            </a:r>
            <a:r>
              <a:rPr lang="pl-PL" dirty="0" smtClean="0"/>
              <a:t> (saski ławnik sądowy) na zlecenie lokalnej szlachty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d</a:t>
            </a:r>
            <a:r>
              <a:rPr lang="pl-PL" dirty="0" smtClean="0"/>
              <a:t>ata kompilacji: 1220-1235</a:t>
            </a:r>
          </a:p>
          <a:p>
            <a:pPr marL="0" indent="0">
              <a:buNone/>
            </a:pPr>
            <a:r>
              <a:rPr lang="pl-PL" dirty="0" smtClean="0"/>
              <a:t>terytorium: </a:t>
            </a:r>
            <a:r>
              <a:rPr lang="pl-PL" dirty="0" err="1" smtClean="0"/>
              <a:t>Saskonia</a:t>
            </a:r>
            <a:r>
              <a:rPr lang="pl-PL" dirty="0" smtClean="0"/>
              <a:t> (tereny pomiędzy Wezerą a Łabą) – dzisiejsza Dolna Saksonia (niem. </a:t>
            </a:r>
            <a:r>
              <a:rPr lang="pl-PL" dirty="0" err="1" smtClean="0"/>
              <a:t>Niedersachsen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r>
              <a:rPr lang="pl-PL" dirty="0" smtClean="0"/>
              <a:t>przedmiot: saskie prawo zwyczajowe</a:t>
            </a:r>
          </a:p>
          <a:p>
            <a:pPr marL="0" indent="0">
              <a:buNone/>
            </a:pPr>
            <a:r>
              <a:rPr lang="pl-PL" dirty="0"/>
              <a:t>j</a:t>
            </a:r>
            <a:r>
              <a:rPr lang="pl-PL" dirty="0" smtClean="0"/>
              <a:t>ęzyk: łaciński i niemiecki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860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Struktura formalna </a:t>
            </a:r>
            <a:r>
              <a:rPr lang="pl-PL" b="1" dirty="0"/>
              <a:t>Z</a:t>
            </a:r>
            <a:r>
              <a:rPr lang="pl-PL" b="1" dirty="0" smtClean="0"/>
              <a:t>wierciadła saskiego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Część  (255 artykułów) – prawo ziemskie (niem. </a:t>
            </a:r>
            <a:r>
              <a:rPr lang="pl-PL" dirty="0" err="1" smtClean="0"/>
              <a:t>Landrecht</a:t>
            </a:r>
            <a:r>
              <a:rPr lang="pl-PL" dirty="0" smtClean="0"/>
              <a:t>), prawo sądowe (karne, prywatne i procesowe), ustawy cesarskie obowiązujące na terytorium Rzeszy oraz prawo kanoniczne.</a:t>
            </a:r>
          </a:p>
          <a:p>
            <a:pPr marL="514350" indent="-514350">
              <a:buAutoNum type="arabicPeriod"/>
            </a:pPr>
            <a:endParaRPr lang="pl-PL" dirty="0"/>
          </a:p>
          <a:p>
            <a:pPr marL="514350" indent="-514350">
              <a:buAutoNum type="arabicPeriod"/>
            </a:pPr>
            <a:r>
              <a:rPr lang="pl-PL" dirty="0" smtClean="0"/>
              <a:t>Część (86 artykułów) – prawo lenne (niem. </a:t>
            </a:r>
            <a:r>
              <a:rPr lang="pl-PL" dirty="0" err="1" smtClean="0"/>
              <a:t>Lehnrecht</a:t>
            </a:r>
            <a:r>
              <a:rPr lang="pl-PL" dirty="0" smtClean="0"/>
              <a:t>) regulujące stosunki pomiędzy suzerenem i wasalami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1856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Charakter Zwierciadła saskiego i skutki jego powstania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Dominacja saskiego prawa zwyczajowego nad prawem rzymskim</a:t>
            </a:r>
          </a:p>
          <a:p>
            <a:pPr marL="514350" indent="-514350">
              <a:buAutoNum type="arabicPeriod"/>
            </a:pPr>
            <a:r>
              <a:rPr lang="pl-PL" dirty="0" smtClean="0"/>
              <a:t>Akcentowanie języka niemieckiego nad łacinę</a:t>
            </a:r>
          </a:p>
          <a:p>
            <a:pPr marL="514350" indent="-514350">
              <a:buAutoNum type="arabicPeriod"/>
            </a:pPr>
            <a:r>
              <a:rPr lang="pl-PL" dirty="0" smtClean="0"/>
              <a:t>Prymat władzy cesarskiej nad papieską oraz prawa świeckiego nad kanonicznym (patrz -&gt; </a:t>
            </a:r>
            <a:r>
              <a:rPr lang="pl-PL" i="1" dirty="0" err="1" smtClean="0"/>
              <a:t>articuli</a:t>
            </a:r>
            <a:r>
              <a:rPr lang="pl-PL" i="1" dirty="0" smtClean="0"/>
              <a:t> </a:t>
            </a:r>
            <a:r>
              <a:rPr lang="pl-PL" i="1" dirty="0" err="1" smtClean="0"/>
              <a:t>reprobati</a:t>
            </a:r>
            <a:r>
              <a:rPr lang="pl-PL" i="1" dirty="0" smtClean="0"/>
              <a:t> </a:t>
            </a:r>
            <a:r>
              <a:rPr lang="pl-PL" dirty="0" smtClean="0"/>
              <a:t>Grzegorza XI </a:t>
            </a:r>
            <a:r>
              <a:rPr lang="pl-PL" smtClean="0"/>
              <a:t>z 1374-5</a:t>
            </a:r>
            <a:r>
              <a:rPr lang="pl-PL" dirty="0" smtClean="0"/>
              <a:t>)</a:t>
            </a:r>
          </a:p>
          <a:p>
            <a:pPr marL="514350" indent="-514350">
              <a:buAutoNum type="arabicPeriod"/>
            </a:pPr>
            <a:r>
              <a:rPr lang="pl-PL" dirty="0" smtClean="0"/>
              <a:t>Zwiększenie kar publicznych, kary cielesne (bez możliwość wykupienia się w niektórych przypadkach)</a:t>
            </a:r>
          </a:p>
          <a:p>
            <a:pPr marL="514350" indent="-514350">
              <a:buAutoNum type="arabicPeriod"/>
            </a:pPr>
            <a:r>
              <a:rPr lang="pl-PL" dirty="0" smtClean="0"/>
              <a:t>Przyczynek do kodyfikacji prawa na terytorium Rzeszy Niemieckiej</a:t>
            </a:r>
          </a:p>
          <a:p>
            <a:pPr marL="514350" indent="-514350">
              <a:buAutoNum type="arabicPeriod"/>
            </a:pPr>
            <a:r>
              <a:rPr lang="pl-PL" dirty="0" smtClean="0"/>
              <a:t>Wpływ na kraje ościenne (Czechy, Węgry i Polska)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67278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222</Words>
  <Application>Microsoft Office PowerPoint</Application>
  <PresentationFormat>Panoramiczny</PresentationFormat>
  <Paragraphs>24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Zwierciadło saskie</vt:lpstr>
      <vt:lpstr>Kontekst polityczny i historyczny</vt:lpstr>
      <vt:lpstr>Zwierciadło saskie – informacje ogólne</vt:lpstr>
      <vt:lpstr>Struktura formalna Zwierciadła saskiego</vt:lpstr>
      <vt:lpstr>Charakter Zwierciadła saskiego i skutki jego powstania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Zwierciadło saskie</dc:title>
  <dc:creator>Piegzik Michał DCO-BZZ Wrocław</dc:creator>
  <cp:lastModifiedBy>Piegzik Michał DCO-BZZ Wrocław</cp:lastModifiedBy>
  <cp:revision>4</cp:revision>
  <dcterms:created xsi:type="dcterms:W3CDTF">2018-10-24T08:22:47Z</dcterms:created>
  <dcterms:modified xsi:type="dcterms:W3CDTF">2018-10-24T08:41:05Z</dcterms:modified>
</cp:coreProperties>
</file>