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3595AC-CEA6-44A6-86C5-580BA4CD67B6}" type="doc">
      <dgm:prSet loTypeId="urn:microsoft.com/office/officeart/2005/8/layout/list1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D1D9C3B-3705-44E2-8CED-4DD4B5A6B871}">
      <dgm:prSet phldrT="[Tekst]"/>
      <dgm:spPr/>
      <dgm:t>
        <a:bodyPr/>
        <a:lstStyle/>
        <a:p>
          <a:r>
            <a:rPr lang="pl-PL" dirty="0" smtClean="0"/>
            <a:t>umożliwienie prowadzenia racjonalnej polityki zatrudnienia</a:t>
          </a:r>
          <a:endParaRPr lang="pl-PL" dirty="0"/>
        </a:p>
      </dgm:t>
    </dgm:pt>
    <dgm:pt modelId="{3C0C1F44-563B-4623-BB05-AD9E9D5BCA0A}" type="parTrans" cxnId="{43917F6E-2E82-484E-AEF8-BD40F2A60271}">
      <dgm:prSet/>
      <dgm:spPr/>
      <dgm:t>
        <a:bodyPr/>
        <a:lstStyle/>
        <a:p>
          <a:endParaRPr lang="pl-PL"/>
        </a:p>
      </dgm:t>
    </dgm:pt>
    <dgm:pt modelId="{11BB04B4-F305-4E65-913D-9FBC971037E7}" type="sibTrans" cxnId="{43917F6E-2E82-484E-AEF8-BD40F2A60271}">
      <dgm:prSet/>
      <dgm:spPr/>
      <dgm:t>
        <a:bodyPr/>
        <a:lstStyle/>
        <a:p>
          <a:endParaRPr lang="pl-PL"/>
        </a:p>
      </dgm:t>
    </dgm:pt>
    <dgm:pt modelId="{C06F7C32-77FA-407B-A09E-BBD065604AD7}">
      <dgm:prSet phldrT="[Tekst]"/>
      <dgm:spPr/>
      <dgm:t>
        <a:bodyPr/>
        <a:lstStyle/>
        <a:p>
          <a:r>
            <a:rPr lang="pl-PL" dirty="0" smtClean="0"/>
            <a:t>ochrona interesów pracowników przed arbitralnymi działaniami pracodawców</a:t>
          </a:r>
          <a:endParaRPr lang="pl-PL" dirty="0"/>
        </a:p>
      </dgm:t>
    </dgm:pt>
    <dgm:pt modelId="{35577EC0-73A9-4503-BC96-02A49D107C5F}" type="parTrans" cxnId="{B8890CC3-41F1-458B-9011-3AFFDC515CEC}">
      <dgm:prSet/>
      <dgm:spPr/>
      <dgm:t>
        <a:bodyPr/>
        <a:lstStyle/>
        <a:p>
          <a:endParaRPr lang="pl-PL"/>
        </a:p>
      </dgm:t>
    </dgm:pt>
    <dgm:pt modelId="{CB527D0B-2898-4686-B592-E4D8ECE84C04}" type="sibTrans" cxnId="{B8890CC3-41F1-458B-9011-3AFFDC515CEC}">
      <dgm:prSet/>
      <dgm:spPr/>
      <dgm:t>
        <a:bodyPr/>
        <a:lstStyle/>
        <a:p>
          <a:endParaRPr lang="pl-PL"/>
        </a:p>
      </dgm:t>
    </dgm:pt>
    <dgm:pt modelId="{3BA25DBF-F837-46B2-B1FE-C1385AF77CA5}">
      <dgm:prSet phldrT="[Tekst]"/>
      <dgm:spPr/>
      <dgm:t>
        <a:bodyPr/>
        <a:lstStyle/>
        <a:p>
          <a:r>
            <a:rPr lang="pl-PL" dirty="0" smtClean="0"/>
            <a:t>ochrona rynku pracy przed destabilizacją</a:t>
          </a:r>
          <a:endParaRPr lang="pl-PL" dirty="0"/>
        </a:p>
      </dgm:t>
    </dgm:pt>
    <dgm:pt modelId="{3E99FC64-16EF-4757-B589-4305CA5094AA}" type="parTrans" cxnId="{61CE3F22-BAEB-41AC-A9CB-93E59B856512}">
      <dgm:prSet/>
      <dgm:spPr/>
      <dgm:t>
        <a:bodyPr/>
        <a:lstStyle/>
        <a:p>
          <a:endParaRPr lang="pl-PL"/>
        </a:p>
      </dgm:t>
    </dgm:pt>
    <dgm:pt modelId="{EC9FEA76-086C-430E-A7B5-02880E0C7676}" type="sibTrans" cxnId="{61CE3F22-BAEB-41AC-A9CB-93E59B856512}">
      <dgm:prSet/>
      <dgm:spPr/>
      <dgm:t>
        <a:bodyPr/>
        <a:lstStyle/>
        <a:p>
          <a:endParaRPr lang="pl-PL"/>
        </a:p>
      </dgm:t>
    </dgm:pt>
    <dgm:pt modelId="{262EC1D8-303B-4826-B97E-9AD278F8ACE6}">
      <dgm:prSet phldrT="[Tekst]"/>
      <dgm:spPr/>
      <dgm:t>
        <a:bodyPr/>
        <a:lstStyle/>
        <a:p>
          <a:r>
            <a:rPr lang="pl-PL" dirty="0" smtClean="0"/>
            <a:t>dostosowanie do regulacji międzynarodowych, w tym unijnych</a:t>
          </a:r>
          <a:endParaRPr lang="pl-PL" dirty="0"/>
        </a:p>
      </dgm:t>
    </dgm:pt>
    <dgm:pt modelId="{DB87E292-C1AE-4905-B9BA-8A92C0A72CD1}" type="parTrans" cxnId="{6DCB4D3C-4883-42B9-980D-F79DED5EEC15}">
      <dgm:prSet/>
      <dgm:spPr/>
      <dgm:t>
        <a:bodyPr/>
        <a:lstStyle/>
        <a:p>
          <a:endParaRPr lang="pl-PL"/>
        </a:p>
      </dgm:t>
    </dgm:pt>
    <dgm:pt modelId="{AD9C9D67-C183-4E8A-B1FF-5C493CDB344C}" type="sibTrans" cxnId="{6DCB4D3C-4883-42B9-980D-F79DED5EEC15}">
      <dgm:prSet/>
      <dgm:spPr/>
      <dgm:t>
        <a:bodyPr/>
        <a:lstStyle/>
        <a:p>
          <a:endParaRPr lang="pl-PL"/>
        </a:p>
      </dgm:t>
    </dgm:pt>
    <dgm:pt modelId="{C5586CB6-F05B-4EF9-9AF6-151A4AC63E29}" type="pres">
      <dgm:prSet presAssocID="{C23595AC-CEA6-44A6-86C5-580BA4CD67B6}" presName="linear" presStyleCnt="0">
        <dgm:presLayoutVars>
          <dgm:dir/>
          <dgm:animLvl val="lvl"/>
          <dgm:resizeHandles val="exact"/>
        </dgm:presLayoutVars>
      </dgm:prSet>
      <dgm:spPr/>
    </dgm:pt>
    <dgm:pt modelId="{64161ACF-83C5-4D9B-9243-273E65BE404A}" type="pres">
      <dgm:prSet presAssocID="{AD1D9C3B-3705-44E2-8CED-4DD4B5A6B871}" presName="parentLin" presStyleCnt="0"/>
      <dgm:spPr/>
    </dgm:pt>
    <dgm:pt modelId="{BD0607E5-EC74-4DB6-AA73-22D4F1F232B4}" type="pres">
      <dgm:prSet presAssocID="{AD1D9C3B-3705-44E2-8CED-4DD4B5A6B871}" presName="parentLeftMargin" presStyleLbl="node1" presStyleIdx="0" presStyleCnt="4"/>
      <dgm:spPr/>
    </dgm:pt>
    <dgm:pt modelId="{9BE99182-48B5-4BC3-9CC0-5F12A7E2F298}" type="pres">
      <dgm:prSet presAssocID="{AD1D9C3B-3705-44E2-8CED-4DD4B5A6B871}" presName="parentText" presStyleLbl="node1" presStyleIdx="0" presStyleCnt="4" custScaleY="9259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DD6F4C-0D38-4844-B097-ADC538C5210C}" type="pres">
      <dgm:prSet presAssocID="{AD1D9C3B-3705-44E2-8CED-4DD4B5A6B871}" presName="negativeSpace" presStyleCnt="0"/>
      <dgm:spPr/>
    </dgm:pt>
    <dgm:pt modelId="{3924A9E4-B97F-439C-BF1A-0CD453F40029}" type="pres">
      <dgm:prSet presAssocID="{AD1D9C3B-3705-44E2-8CED-4DD4B5A6B871}" presName="childText" presStyleLbl="conFgAcc1" presStyleIdx="0" presStyleCnt="4">
        <dgm:presLayoutVars>
          <dgm:bulletEnabled val="1"/>
        </dgm:presLayoutVars>
      </dgm:prSet>
      <dgm:spPr/>
    </dgm:pt>
    <dgm:pt modelId="{C6B55F0D-A741-4D4B-B1E2-7CF063AA76A4}" type="pres">
      <dgm:prSet presAssocID="{11BB04B4-F305-4E65-913D-9FBC971037E7}" presName="spaceBetweenRectangles" presStyleCnt="0"/>
      <dgm:spPr/>
    </dgm:pt>
    <dgm:pt modelId="{77CEB630-2F6B-4830-B30B-33D956719B57}" type="pres">
      <dgm:prSet presAssocID="{C06F7C32-77FA-407B-A09E-BBD065604AD7}" presName="parentLin" presStyleCnt="0"/>
      <dgm:spPr/>
    </dgm:pt>
    <dgm:pt modelId="{DD717604-F823-4C9F-8D28-8B7CF74FC74B}" type="pres">
      <dgm:prSet presAssocID="{C06F7C32-77FA-407B-A09E-BBD065604AD7}" presName="parentLeftMargin" presStyleLbl="node1" presStyleIdx="0" presStyleCnt="4"/>
      <dgm:spPr/>
    </dgm:pt>
    <dgm:pt modelId="{C97E16E8-A4CE-4062-80A4-FC66D1E8CD22}" type="pres">
      <dgm:prSet presAssocID="{C06F7C32-77FA-407B-A09E-BBD065604AD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761D22-0A57-4EB9-9738-7BE70BB692A5}" type="pres">
      <dgm:prSet presAssocID="{C06F7C32-77FA-407B-A09E-BBD065604AD7}" presName="negativeSpace" presStyleCnt="0"/>
      <dgm:spPr/>
    </dgm:pt>
    <dgm:pt modelId="{C98FE2DD-BDDD-4B07-8A06-359FC9539A92}" type="pres">
      <dgm:prSet presAssocID="{C06F7C32-77FA-407B-A09E-BBD065604AD7}" presName="childText" presStyleLbl="conFgAcc1" presStyleIdx="1" presStyleCnt="4">
        <dgm:presLayoutVars>
          <dgm:bulletEnabled val="1"/>
        </dgm:presLayoutVars>
      </dgm:prSet>
      <dgm:spPr/>
    </dgm:pt>
    <dgm:pt modelId="{BE12430D-1358-4CA8-8160-4737F22A5F93}" type="pres">
      <dgm:prSet presAssocID="{CB527D0B-2898-4686-B592-E4D8ECE84C04}" presName="spaceBetweenRectangles" presStyleCnt="0"/>
      <dgm:spPr/>
    </dgm:pt>
    <dgm:pt modelId="{D4D42DED-1B0F-43B2-AF86-B39502A07CCE}" type="pres">
      <dgm:prSet presAssocID="{3BA25DBF-F837-46B2-B1FE-C1385AF77CA5}" presName="parentLin" presStyleCnt="0"/>
      <dgm:spPr/>
    </dgm:pt>
    <dgm:pt modelId="{689D824E-B092-4E42-A865-53246CD3B54D}" type="pres">
      <dgm:prSet presAssocID="{3BA25DBF-F837-46B2-B1FE-C1385AF77CA5}" presName="parentLeftMargin" presStyleLbl="node1" presStyleIdx="1" presStyleCnt="4"/>
      <dgm:spPr/>
    </dgm:pt>
    <dgm:pt modelId="{9F3C3976-F4D8-4CCB-BCCD-3E42F780A17D}" type="pres">
      <dgm:prSet presAssocID="{3BA25DBF-F837-46B2-B1FE-C1385AF77CA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91C751-3F55-46AD-A246-5D2C8CC0CCE7}" type="pres">
      <dgm:prSet presAssocID="{3BA25DBF-F837-46B2-B1FE-C1385AF77CA5}" presName="negativeSpace" presStyleCnt="0"/>
      <dgm:spPr/>
    </dgm:pt>
    <dgm:pt modelId="{61EFE123-F7CB-4B77-B4BC-AE3E4C700A35}" type="pres">
      <dgm:prSet presAssocID="{3BA25DBF-F837-46B2-B1FE-C1385AF77CA5}" presName="childText" presStyleLbl="conFgAcc1" presStyleIdx="2" presStyleCnt="4">
        <dgm:presLayoutVars>
          <dgm:bulletEnabled val="1"/>
        </dgm:presLayoutVars>
      </dgm:prSet>
      <dgm:spPr/>
    </dgm:pt>
    <dgm:pt modelId="{900A64C0-79E9-4D22-98A9-C09B0DB51B76}" type="pres">
      <dgm:prSet presAssocID="{EC9FEA76-086C-430E-A7B5-02880E0C7676}" presName="spaceBetweenRectangles" presStyleCnt="0"/>
      <dgm:spPr/>
    </dgm:pt>
    <dgm:pt modelId="{34DC137F-174B-4E58-9C98-11A47D0B2B19}" type="pres">
      <dgm:prSet presAssocID="{262EC1D8-303B-4826-B97E-9AD278F8ACE6}" presName="parentLin" presStyleCnt="0"/>
      <dgm:spPr/>
    </dgm:pt>
    <dgm:pt modelId="{208042C5-6F4E-446F-B85A-A42718E2AD06}" type="pres">
      <dgm:prSet presAssocID="{262EC1D8-303B-4826-B97E-9AD278F8ACE6}" presName="parentLeftMargin" presStyleLbl="node1" presStyleIdx="2" presStyleCnt="4"/>
      <dgm:spPr/>
    </dgm:pt>
    <dgm:pt modelId="{C02C4B25-4540-4703-B2A7-1F454F04D3DC}" type="pres">
      <dgm:prSet presAssocID="{262EC1D8-303B-4826-B97E-9AD278F8ACE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55FA5E4-9F29-4C46-8E9A-8387F75D9031}" type="pres">
      <dgm:prSet presAssocID="{262EC1D8-303B-4826-B97E-9AD278F8ACE6}" presName="negativeSpace" presStyleCnt="0"/>
      <dgm:spPr/>
    </dgm:pt>
    <dgm:pt modelId="{C9E3FF49-7720-4685-BCBA-174B240A58FC}" type="pres">
      <dgm:prSet presAssocID="{262EC1D8-303B-4826-B97E-9AD278F8ACE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CEB53D5-52CD-44E8-B5CD-61FBD20F26B5}" type="presOf" srcId="{C23595AC-CEA6-44A6-86C5-580BA4CD67B6}" destId="{C5586CB6-F05B-4EF9-9AF6-151A4AC63E29}" srcOrd="0" destOrd="0" presId="urn:microsoft.com/office/officeart/2005/8/layout/list1"/>
    <dgm:cxn modelId="{7E49540F-5D41-413C-AF71-14FAB9D108C4}" type="presOf" srcId="{3BA25DBF-F837-46B2-B1FE-C1385AF77CA5}" destId="{9F3C3976-F4D8-4CCB-BCCD-3E42F780A17D}" srcOrd="1" destOrd="0" presId="urn:microsoft.com/office/officeart/2005/8/layout/list1"/>
    <dgm:cxn modelId="{8FE48713-0CC5-4ACA-9376-4CD537032066}" type="presOf" srcId="{C06F7C32-77FA-407B-A09E-BBD065604AD7}" destId="{DD717604-F823-4C9F-8D28-8B7CF74FC74B}" srcOrd="0" destOrd="0" presId="urn:microsoft.com/office/officeart/2005/8/layout/list1"/>
    <dgm:cxn modelId="{0AA7D7E9-3D53-40F4-8593-9B991C639E42}" type="presOf" srcId="{AD1D9C3B-3705-44E2-8CED-4DD4B5A6B871}" destId="{BD0607E5-EC74-4DB6-AA73-22D4F1F232B4}" srcOrd="0" destOrd="0" presId="urn:microsoft.com/office/officeart/2005/8/layout/list1"/>
    <dgm:cxn modelId="{A422198B-5CD9-4CA1-822B-43600C9EC3AD}" type="presOf" srcId="{AD1D9C3B-3705-44E2-8CED-4DD4B5A6B871}" destId="{9BE99182-48B5-4BC3-9CC0-5F12A7E2F298}" srcOrd="1" destOrd="0" presId="urn:microsoft.com/office/officeart/2005/8/layout/list1"/>
    <dgm:cxn modelId="{43917F6E-2E82-484E-AEF8-BD40F2A60271}" srcId="{C23595AC-CEA6-44A6-86C5-580BA4CD67B6}" destId="{AD1D9C3B-3705-44E2-8CED-4DD4B5A6B871}" srcOrd="0" destOrd="0" parTransId="{3C0C1F44-563B-4623-BB05-AD9E9D5BCA0A}" sibTransId="{11BB04B4-F305-4E65-913D-9FBC971037E7}"/>
    <dgm:cxn modelId="{61CE3F22-BAEB-41AC-A9CB-93E59B856512}" srcId="{C23595AC-CEA6-44A6-86C5-580BA4CD67B6}" destId="{3BA25DBF-F837-46B2-B1FE-C1385AF77CA5}" srcOrd="2" destOrd="0" parTransId="{3E99FC64-16EF-4757-B589-4305CA5094AA}" sibTransId="{EC9FEA76-086C-430E-A7B5-02880E0C7676}"/>
    <dgm:cxn modelId="{5E3FB97E-573B-49CC-86C2-16D558A98D10}" type="presOf" srcId="{C06F7C32-77FA-407B-A09E-BBD065604AD7}" destId="{C97E16E8-A4CE-4062-80A4-FC66D1E8CD22}" srcOrd="1" destOrd="0" presId="urn:microsoft.com/office/officeart/2005/8/layout/list1"/>
    <dgm:cxn modelId="{B8890CC3-41F1-458B-9011-3AFFDC515CEC}" srcId="{C23595AC-CEA6-44A6-86C5-580BA4CD67B6}" destId="{C06F7C32-77FA-407B-A09E-BBD065604AD7}" srcOrd="1" destOrd="0" parTransId="{35577EC0-73A9-4503-BC96-02A49D107C5F}" sibTransId="{CB527D0B-2898-4686-B592-E4D8ECE84C04}"/>
    <dgm:cxn modelId="{E0FD3320-D642-490B-AF77-8A56ECF580E5}" type="presOf" srcId="{262EC1D8-303B-4826-B97E-9AD278F8ACE6}" destId="{C02C4B25-4540-4703-B2A7-1F454F04D3DC}" srcOrd="1" destOrd="0" presId="urn:microsoft.com/office/officeart/2005/8/layout/list1"/>
    <dgm:cxn modelId="{B92BC425-4405-4641-8459-7943FA2508E7}" type="presOf" srcId="{262EC1D8-303B-4826-B97E-9AD278F8ACE6}" destId="{208042C5-6F4E-446F-B85A-A42718E2AD06}" srcOrd="0" destOrd="0" presId="urn:microsoft.com/office/officeart/2005/8/layout/list1"/>
    <dgm:cxn modelId="{02D37F8F-0849-4BB6-BC1E-715B208608DD}" type="presOf" srcId="{3BA25DBF-F837-46B2-B1FE-C1385AF77CA5}" destId="{689D824E-B092-4E42-A865-53246CD3B54D}" srcOrd="0" destOrd="0" presId="urn:microsoft.com/office/officeart/2005/8/layout/list1"/>
    <dgm:cxn modelId="{6DCB4D3C-4883-42B9-980D-F79DED5EEC15}" srcId="{C23595AC-CEA6-44A6-86C5-580BA4CD67B6}" destId="{262EC1D8-303B-4826-B97E-9AD278F8ACE6}" srcOrd="3" destOrd="0" parTransId="{DB87E292-C1AE-4905-B9BA-8A92C0A72CD1}" sibTransId="{AD9C9D67-C183-4E8A-B1FF-5C493CDB344C}"/>
    <dgm:cxn modelId="{4AB4C0BC-89FA-4A54-8A13-93F4DDACFED3}" type="presParOf" srcId="{C5586CB6-F05B-4EF9-9AF6-151A4AC63E29}" destId="{64161ACF-83C5-4D9B-9243-273E65BE404A}" srcOrd="0" destOrd="0" presId="urn:microsoft.com/office/officeart/2005/8/layout/list1"/>
    <dgm:cxn modelId="{E07561D6-9E9A-4C9B-9258-39AF38FE8E34}" type="presParOf" srcId="{64161ACF-83C5-4D9B-9243-273E65BE404A}" destId="{BD0607E5-EC74-4DB6-AA73-22D4F1F232B4}" srcOrd="0" destOrd="0" presId="urn:microsoft.com/office/officeart/2005/8/layout/list1"/>
    <dgm:cxn modelId="{359ED5B4-22B2-4A66-AF13-0CEE23A75551}" type="presParOf" srcId="{64161ACF-83C5-4D9B-9243-273E65BE404A}" destId="{9BE99182-48B5-4BC3-9CC0-5F12A7E2F298}" srcOrd="1" destOrd="0" presId="urn:microsoft.com/office/officeart/2005/8/layout/list1"/>
    <dgm:cxn modelId="{5F493414-EFB9-458A-9EF5-1239F192B413}" type="presParOf" srcId="{C5586CB6-F05B-4EF9-9AF6-151A4AC63E29}" destId="{76DD6F4C-0D38-4844-B097-ADC538C5210C}" srcOrd="1" destOrd="0" presId="urn:microsoft.com/office/officeart/2005/8/layout/list1"/>
    <dgm:cxn modelId="{E105E2ED-EE5F-460C-AFF6-41E896FA9434}" type="presParOf" srcId="{C5586CB6-F05B-4EF9-9AF6-151A4AC63E29}" destId="{3924A9E4-B97F-439C-BF1A-0CD453F40029}" srcOrd="2" destOrd="0" presId="urn:microsoft.com/office/officeart/2005/8/layout/list1"/>
    <dgm:cxn modelId="{722C9AE4-F4DE-4337-97D0-2FCE515E8559}" type="presParOf" srcId="{C5586CB6-F05B-4EF9-9AF6-151A4AC63E29}" destId="{C6B55F0D-A741-4D4B-B1E2-7CF063AA76A4}" srcOrd="3" destOrd="0" presId="urn:microsoft.com/office/officeart/2005/8/layout/list1"/>
    <dgm:cxn modelId="{22A9CB8B-3CD1-4BF2-9BF9-C1C385AF3C44}" type="presParOf" srcId="{C5586CB6-F05B-4EF9-9AF6-151A4AC63E29}" destId="{77CEB630-2F6B-4830-B30B-33D956719B57}" srcOrd="4" destOrd="0" presId="urn:microsoft.com/office/officeart/2005/8/layout/list1"/>
    <dgm:cxn modelId="{E4723FF5-CC98-4069-BDA9-E970CA1FD4D4}" type="presParOf" srcId="{77CEB630-2F6B-4830-B30B-33D956719B57}" destId="{DD717604-F823-4C9F-8D28-8B7CF74FC74B}" srcOrd="0" destOrd="0" presId="urn:microsoft.com/office/officeart/2005/8/layout/list1"/>
    <dgm:cxn modelId="{AFD2D781-0C24-435D-BAFC-591E2A5F8F07}" type="presParOf" srcId="{77CEB630-2F6B-4830-B30B-33D956719B57}" destId="{C97E16E8-A4CE-4062-80A4-FC66D1E8CD22}" srcOrd="1" destOrd="0" presId="urn:microsoft.com/office/officeart/2005/8/layout/list1"/>
    <dgm:cxn modelId="{03CD6893-06B0-4E28-8353-A9B6C5D7D675}" type="presParOf" srcId="{C5586CB6-F05B-4EF9-9AF6-151A4AC63E29}" destId="{9E761D22-0A57-4EB9-9738-7BE70BB692A5}" srcOrd="5" destOrd="0" presId="urn:microsoft.com/office/officeart/2005/8/layout/list1"/>
    <dgm:cxn modelId="{56D055B6-47C5-48F7-B2C4-EB681542E5E6}" type="presParOf" srcId="{C5586CB6-F05B-4EF9-9AF6-151A4AC63E29}" destId="{C98FE2DD-BDDD-4B07-8A06-359FC9539A92}" srcOrd="6" destOrd="0" presId="urn:microsoft.com/office/officeart/2005/8/layout/list1"/>
    <dgm:cxn modelId="{14538B72-28AD-48A2-872E-C2A062A097E6}" type="presParOf" srcId="{C5586CB6-F05B-4EF9-9AF6-151A4AC63E29}" destId="{BE12430D-1358-4CA8-8160-4737F22A5F93}" srcOrd="7" destOrd="0" presId="urn:microsoft.com/office/officeart/2005/8/layout/list1"/>
    <dgm:cxn modelId="{AF09F794-2A7B-4B35-BC08-BAA2AE05D9B5}" type="presParOf" srcId="{C5586CB6-F05B-4EF9-9AF6-151A4AC63E29}" destId="{D4D42DED-1B0F-43B2-AF86-B39502A07CCE}" srcOrd="8" destOrd="0" presId="urn:microsoft.com/office/officeart/2005/8/layout/list1"/>
    <dgm:cxn modelId="{196BFE3C-B8BB-4943-A439-AA1FAC7B6AB9}" type="presParOf" srcId="{D4D42DED-1B0F-43B2-AF86-B39502A07CCE}" destId="{689D824E-B092-4E42-A865-53246CD3B54D}" srcOrd="0" destOrd="0" presId="urn:microsoft.com/office/officeart/2005/8/layout/list1"/>
    <dgm:cxn modelId="{56EE3250-4333-40B5-BEEB-966AC5E62720}" type="presParOf" srcId="{D4D42DED-1B0F-43B2-AF86-B39502A07CCE}" destId="{9F3C3976-F4D8-4CCB-BCCD-3E42F780A17D}" srcOrd="1" destOrd="0" presId="urn:microsoft.com/office/officeart/2005/8/layout/list1"/>
    <dgm:cxn modelId="{0278AE7A-CDB0-4722-9B57-202DC875849E}" type="presParOf" srcId="{C5586CB6-F05B-4EF9-9AF6-151A4AC63E29}" destId="{5191C751-3F55-46AD-A246-5D2C8CC0CCE7}" srcOrd="9" destOrd="0" presId="urn:microsoft.com/office/officeart/2005/8/layout/list1"/>
    <dgm:cxn modelId="{7CD2DA83-8D40-436B-94C4-388672EB9876}" type="presParOf" srcId="{C5586CB6-F05B-4EF9-9AF6-151A4AC63E29}" destId="{61EFE123-F7CB-4B77-B4BC-AE3E4C700A35}" srcOrd="10" destOrd="0" presId="urn:microsoft.com/office/officeart/2005/8/layout/list1"/>
    <dgm:cxn modelId="{ED943A8D-2639-4DCC-B16F-69FC6F07B2E7}" type="presParOf" srcId="{C5586CB6-F05B-4EF9-9AF6-151A4AC63E29}" destId="{900A64C0-79E9-4D22-98A9-C09B0DB51B76}" srcOrd="11" destOrd="0" presId="urn:microsoft.com/office/officeart/2005/8/layout/list1"/>
    <dgm:cxn modelId="{1638A80C-7DFA-4302-8AEA-293E7F29EC06}" type="presParOf" srcId="{C5586CB6-F05B-4EF9-9AF6-151A4AC63E29}" destId="{34DC137F-174B-4E58-9C98-11A47D0B2B19}" srcOrd="12" destOrd="0" presId="urn:microsoft.com/office/officeart/2005/8/layout/list1"/>
    <dgm:cxn modelId="{4F9CF9FC-AD79-4240-8FF8-CCCA9BF53060}" type="presParOf" srcId="{34DC137F-174B-4E58-9C98-11A47D0B2B19}" destId="{208042C5-6F4E-446F-B85A-A42718E2AD06}" srcOrd="0" destOrd="0" presId="urn:microsoft.com/office/officeart/2005/8/layout/list1"/>
    <dgm:cxn modelId="{94B6D8A5-0598-4209-8B08-BEC850ECB655}" type="presParOf" srcId="{34DC137F-174B-4E58-9C98-11A47D0B2B19}" destId="{C02C4B25-4540-4703-B2A7-1F454F04D3DC}" srcOrd="1" destOrd="0" presId="urn:microsoft.com/office/officeart/2005/8/layout/list1"/>
    <dgm:cxn modelId="{D0C88ED9-2BE9-4769-91D5-E22784872C45}" type="presParOf" srcId="{C5586CB6-F05B-4EF9-9AF6-151A4AC63E29}" destId="{E55FA5E4-9F29-4C46-8E9A-8387F75D9031}" srcOrd="13" destOrd="0" presId="urn:microsoft.com/office/officeart/2005/8/layout/list1"/>
    <dgm:cxn modelId="{4449834D-FDC6-4CBC-A8F9-8BB53ED2E39C}" type="presParOf" srcId="{C5586CB6-F05B-4EF9-9AF6-151A4AC63E29}" destId="{C9E3FF49-7720-4685-BCBA-174B240A58F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C2EF21-959A-4DBB-9652-9E6C3FE76572}" type="doc">
      <dgm:prSet loTypeId="urn:microsoft.com/office/officeart/2005/8/layout/radial5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DE34A47-B98B-4434-ACA2-41122DFAA847}">
      <dgm:prSet phldrT="[Tekst]" custT="1"/>
      <dgm:spPr/>
      <dgm:t>
        <a:bodyPr/>
        <a:lstStyle/>
        <a:p>
          <a:r>
            <a:rPr lang="pl-PL" sz="1300" b="1" dirty="0" smtClean="0"/>
            <a:t>ZWOLNIENIE GRUPOWE </a:t>
          </a:r>
          <a:endParaRPr lang="pl-PL" sz="1300" b="1" dirty="0"/>
        </a:p>
      </dgm:t>
    </dgm:pt>
    <dgm:pt modelId="{0AE09D24-39A1-479A-93C6-C850851D740D}" type="parTrans" cxnId="{52F65084-7541-4443-A801-37B983C1CD4B}">
      <dgm:prSet/>
      <dgm:spPr/>
      <dgm:t>
        <a:bodyPr/>
        <a:lstStyle/>
        <a:p>
          <a:endParaRPr lang="pl-PL"/>
        </a:p>
      </dgm:t>
    </dgm:pt>
    <dgm:pt modelId="{56861CFE-6A0C-4028-A16A-90EC99631431}" type="sibTrans" cxnId="{52F65084-7541-4443-A801-37B983C1CD4B}">
      <dgm:prSet/>
      <dgm:spPr/>
      <dgm:t>
        <a:bodyPr/>
        <a:lstStyle/>
        <a:p>
          <a:endParaRPr lang="pl-PL"/>
        </a:p>
      </dgm:t>
    </dgm:pt>
    <dgm:pt modelId="{7E8469CF-58D4-463C-96B1-B25D7493A079}">
      <dgm:prSet phldrT="[Tekst]"/>
      <dgm:spPr/>
      <dgm:t>
        <a:bodyPr/>
        <a:lstStyle/>
        <a:p>
          <a:r>
            <a:rPr lang="pl-PL" b="1" dirty="0" smtClean="0"/>
            <a:t>PRZYCZYNY</a:t>
          </a:r>
          <a:endParaRPr lang="pl-PL" b="1" dirty="0"/>
        </a:p>
      </dgm:t>
    </dgm:pt>
    <dgm:pt modelId="{11916132-1EB3-4B69-AFB1-DA3077D32DE1}" type="parTrans" cxnId="{A38BA82C-3C79-45D5-8D2F-D2CD5F783DCF}">
      <dgm:prSet/>
      <dgm:spPr/>
      <dgm:t>
        <a:bodyPr/>
        <a:lstStyle/>
        <a:p>
          <a:endParaRPr lang="pl-PL"/>
        </a:p>
      </dgm:t>
    </dgm:pt>
    <dgm:pt modelId="{BD47FB8C-D273-46DB-A5C0-D8D1172B9E91}" type="sibTrans" cxnId="{A38BA82C-3C79-45D5-8D2F-D2CD5F783DCF}">
      <dgm:prSet/>
      <dgm:spPr/>
      <dgm:t>
        <a:bodyPr/>
        <a:lstStyle/>
        <a:p>
          <a:endParaRPr lang="pl-PL"/>
        </a:p>
      </dgm:t>
    </dgm:pt>
    <dgm:pt modelId="{28145872-3729-4EAC-9F10-E9034D58653C}">
      <dgm:prSet phldrT="[Tekst]" custT="1"/>
      <dgm:spPr/>
      <dgm:t>
        <a:bodyPr/>
        <a:lstStyle/>
        <a:p>
          <a:r>
            <a:rPr lang="pl-PL" sz="1300" b="1" dirty="0" smtClean="0"/>
            <a:t>CZAS</a:t>
          </a:r>
          <a:endParaRPr lang="pl-PL" sz="1300" b="1" dirty="0"/>
        </a:p>
      </dgm:t>
    </dgm:pt>
    <dgm:pt modelId="{720043F7-C56C-4A33-9AC9-254930D9ECD8}" type="parTrans" cxnId="{3BD8DD20-4A59-44B6-8A2E-26DD5BEF3966}">
      <dgm:prSet/>
      <dgm:spPr/>
      <dgm:t>
        <a:bodyPr/>
        <a:lstStyle/>
        <a:p>
          <a:endParaRPr lang="pl-PL"/>
        </a:p>
      </dgm:t>
    </dgm:pt>
    <dgm:pt modelId="{0CDDF10E-8CA8-4298-A611-98C2F756522B}" type="sibTrans" cxnId="{3BD8DD20-4A59-44B6-8A2E-26DD5BEF3966}">
      <dgm:prSet/>
      <dgm:spPr/>
      <dgm:t>
        <a:bodyPr/>
        <a:lstStyle/>
        <a:p>
          <a:endParaRPr lang="pl-PL"/>
        </a:p>
      </dgm:t>
    </dgm:pt>
    <dgm:pt modelId="{F882171A-AB6B-4C97-84BF-3C11CB1350E7}">
      <dgm:prSet phldrT="[Tekst]" custT="1"/>
      <dgm:spPr/>
      <dgm:t>
        <a:bodyPr/>
        <a:lstStyle/>
        <a:p>
          <a:r>
            <a:rPr lang="pl-PL" sz="1300" b="1" u="none" dirty="0" smtClean="0"/>
            <a:t>ILOŚĆ</a:t>
          </a:r>
          <a:endParaRPr lang="pl-PL" sz="1300" b="1" u="none" dirty="0"/>
        </a:p>
      </dgm:t>
    </dgm:pt>
    <dgm:pt modelId="{7F8498AF-3F6E-4685-9DC6-0073B2244B05}" type="parTrans" cxnId="{549A5C9D-D578-4620-96FB-F79060177C12}">
      <dgm:prSet/>
      <dgm:spPr/>
      <dgm:t>
        <a:bodyPr/>
        <a:lstStyle/>
        <a:p>
          <a:endParaRPr lang="pl-PL"/>
        </a:p>
      </dgm:t>
    </dgm:pt>
    <dgm:pt modelId="{9B0BB550-F9E7-4511-AD9F-66EC7F69DB71}" type="sibTrans" cxnId="{549A5C9D-D578-4620-96FB-F79060177C12}">
      <dgm:prSet/>
      <dgm:spPr/>
      <dgm:t>
        <a:bodyPr/>
        <a:lstStyle/>
        <a:p>
          <a:endParaRPr lang="pl-PL"/>
        </a:p>
      </dgm:t>
    </dgm:pt>
    <dgm:pt modelId="{AF0B8CBF-6E8A-4B59-9220-DE1C7F00F5EE}" type="pres">
      <dgm:prSet presAssocID="{59C2EF21-959A-4DBB-9652-9E6C3FE7657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6A1B78D-678B-452B-A0D9-77FC0EF0DD22}" type="pres">
      <dgm:prSet presAssocID="{7DE34A47-B98B-4434-ACA2-41122DFAA847}" presName="centerShape" presStyleLbl="node0" presStyleIdx="0" presStyleCnt="1" custScaleX="119540" custScaleY="114932" custLinFactNeighborX="-2637" custLinFactNeighborY="-16165"/>
      <dgm:spPr/>
      <dgm:t>
        <a:bodyPr/>
        <a:lstStyle/>
        <a:p>
          <a:endParaRPr lang="pl-PL"/>
        </a:p>
      </dgm:t>
    </dgm:pt>
    <dgm:pt modelId="{584C165F-7217-4C48-8A8C-58B1497E68AB}" type="pres">
      <dgm:prSet presAssocID="{11916132-1EB3-4B69-AFB1-DA3077D32DE1}" presName="parTrans" presStyleLbl="sibTrans2D1" presStyleIdx="0" presStyleCnt="3"/>
      <dgm:spPr/>
    </dgm:pt>
    <dgm:pt modelId="{F16157B0-CD06-4967-8ADD-C4BD14ABDE80}" type="pres">
      <dgm:prSet presAssocID="{11916132-1EB3-4B69-AFB1-DA3077D32DE1}" presName="connectorText" presStyleLbl="sibTrans2D1" presStyleIdx="0" presStyleCnt="3"/>
      <dgm:spPr/>
    </dgm:pt>
    <dgm:pt modelId="{51F7DA04-4DC9-42BE-B641-DC7981C4F9FD}" type="pres">
      <dgm:prSet presAssocID="{7E8469CF-58D4-463C-96B1-B25D7493A079}" presName="node" presStyleLbl="node1" presStyleIdx="0" presStyleCnt="3" custRadScaleRad="117354" custRadScaleInc="100441">
        <dgm:presLayoutVars>
          <dgm:bulletEnabled val="1"/>
        </dgm:presLayoutVars>
      </dgm:prSet>
      <dgm:spPr/>
    </dgm:pt>
    <dgm:pt modelId="{66121FE1-9615-42E1-AA30-8D96D3A300D7}" type="pres">
      <dgm:prSet presAssocID="{720043F7-C56C-4A33-9AC9-254930D9ECD8}" presName="parTrans" presStyleLbl="sibTrans2D1" presStyleIdx="1" presStyleCnt="3"/>
      <dgm:spPr/>
    </dgm:pt>
    <dgm:pt modelId="{47B82D00-473D-43B1-93F3-527AF9C215C1}" type="pres">
      <dgm:prSet presAssocID="{720043F7-C56C-4A33-9AC9-254930D9ECD8}" presName="connectorText" presStyleLbl="sibTrans2D1" presStyleIdx="1" presStyleCnt="3"/>
      <dgm:spPr/>
    </dgm:pt>
    <dgm:pt modelId="{14FC2D6B-3C59-48F0-9F03-06719AB91F7F}" type="pres">
      <dgm:prSet presAssocID="{28145872-3729-4EAC-9F10-E9034D58653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5FC45F-2559-4BBE-8AC7-BE627A586612}" type="pres">
      <dgm:prSet presAssocID="{7F8498AF-3F6E-4685-9DC6-0073B2244B05}" presName="parTrans" presStyleLbl="sibTrans2D1" presStyleIdx="2" presStyleCnt="3"/>
      <dgm:spPr/>
    </dgm:pt>
    <dgm:pt modelId="{E939B385-3923-4518-AF86-958EAAC1617B}" type="pres">
      <dgm:prSet presAssocID="{7F8498AF-3F6E-4685-9DC6-0073B2244B05}" presName="connectorText" presStyleLbl="sibTrans2D1" presStyleIdx="2" presStyleCnt="3"/>
      <dgm:spPr/>
    </dgm:pt>
    <dgm:pt modelId="{3DFFFE56-8150-46E4-A057-C205ECF17272}" type="pres">
      <dgm:prSet presAssocID="{F882171A-AB6B-4C97-84BF-3C11CB1350E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D726575-28F9-4E00-8BC1-2465AF7EAC79}" type="presOf" srcId="{F882171A-AB6B-4C97-84BF-3C11CB1350E7}" destId="{3DFFFE56-8150-46E4-A057-C205ECF17272}" srcOrd="0" destOrd="0" presId="urn:microsoft.com/office/officeart/2005/8/layout/radial5"/>
    <dgm:cxn modelId="{549A5C9D-D578-4620-96FB-F79060177C12}" srcId="{7DE34A47-B98B-4434-ACA2-41122DFAA847}" destId="{F882171A-AB6B-4C97-84BF-3C11CB1350E7}" srcOrd="2" destOrd="0" parTransId="{7F8498AF-3F6E-4685-9DC6-0073B2244B05}" sibTransId="{9B0BB550-F9E7-4511-AD9F-66EC7F69DB71}"/>
    <dgm:cxn modelId="{01C52C62-2916-4C78-BD7E-648B25DA665B}" type="presOf" srcId="{7DE34A47-B98B-4434-ACA2-41122DFAA847}" destId="{26A1B78D-678B-452B-A0D9-77FC0EF0DD22}" srcOrd="0" destOrd="0" presId="urn:microsoft.com/office/officeart/2005/8/layout/radial5"/>
    <dgm:cxn modelId="{52F65084-7541-4443-A801-37B983C1CD4B}" srcId="{59C2EF21-959A-4DBB-9652-9E6C3FE76572}" destId="{7DE34A47-B98B-4434-ACA2-41122DFAA847}" srcOrd="0" destOrd="0" parTransId="{0AE09D24-39A1-479A-93C6-C850851D740D}" sibTransId="{56861CFE-6A0C-4028-A16A-90EC99631431}"/>
    <dgm:cxn modelId="{68C0F54A-8EB5-406F-A52C-0A8CDB4C8359}" type="presOf" srcId="{59C2EF21-959A-4DBB-9652-9E6C3FE76572}" destId="{AF0B8CBF-6E8A-4B59-9220-DE1C7F00F5EE}" srcOrd="0" destOrd="0" presId="urn:microsoft.com/office/officeart/2005/8/layout/radial5"/>
    <dgm:cxn modelId="{5D6D2C92-4F0B-4A8D-B633-BD090BCD4DFA}" type="presOf" srcId="{720043F7-C56C-4A33-9AC9-254930D9ECD8}" destId="{66121FE1-9615-42E1-AA30-8D96D3A300D7}" srcOrd="0" destOrd="0" presId="urn:microsoft.com/office/officeart/2005/8/layout/radial5"/>
    <dgm:cxn modelId="{45CE9D9E-4632-45AB-A9FA-D4502D28FE1F}" type="presOf" srcId="{7F8498AF-3F6E-4685-9DC6-0073B2244B05}" destId="{785FC45F-2559-4BBE-8AC7-BE627A586612}" srcOrd="0" destOrd="0" presId="urn:microsoft.com/office/officeart/2005/8/layout/radial5"/>
    <dgm:cxn modelId="{A96239F3-2CB7-4343-A167-1CF2B915C1B5}" type="presOf" srcId="{28145872-3729-4EAC-9F10-E9034D58653C}" destId="{14FC2D6B-3C59-48F0-9F03-06719AB91F7F}" srcOrd="0" destOrd="0" presId="urn:microsoft.com/office/officeart/2005/8/layout/radial5"/>
    <dgm:cxn modelId="{53233991-F701-43C6-B055-4027589AB77C}" type="presOf" srcId="{7E8469CF-58D4-463C-96B1-B25D7493A079}" destId="{51F7DA04-4DC9-42BE-B641-DC7981C4F9FD}" srcOrd="0" destOrd="0" presId="urn:microsoft.com/office/officeart/2005/8/layout/radial5"/>
    <dgm:cxn modelId="{0C320490-CD56-4FCC-86D7-731AD07E5A37}" type="presOf" srcId="{7F8498AF-3F6E-4685-9DC6-0073B2244B05}" destId="{E939B385-3923-4518-AF86-958EAAC1617B}" srcOrd="1" destOrd="0" presId="urn:microsoft.com/office/officeart/2005/8/layout/radial5"/>
    <dgm:cxn modelId="{D18F3D17-A781-481A-AB27-A5AC6093B2C0}" type="presOf" srcId="{720043F7-C56C-4A33-9AC9-254930D9ECD8}" destId="{47B82D00-473D-43B1-93F3-527AF9C215C1}" srcOrd="1" destOrd="0" presId="urn:microsoft.com/office/officeart/2005/8/layout/radial5"/>
    <dgm:cxn modelId="{C8175E05-11BC-4A09-B1F4-10BFF94CFCE4}" type="presOf" srcId="{11916132-1EB3-4B69-AFB1-DA3077D32DE1}" destId="{584C165F-7217-4C48-8A8C-58B1497E68AB}" srcOrd="0" destOrd="0" presId="urn:microsoft.com/office/officeart/2005/8/layout/radial5"/>
    <dgm:cxn modelId="{E5999A48-06AB-4EFB-8D19-B787CDF10A83}" type="presOf" srcId="{11916132-1EB3-4B69-AFB1-DA3077D32DE1}" destId="{F16157B0-CD06-4967-8ADD-C4BD14ABDE80}" srcOrd="1" destOrd="0" presId="urn:microsoft.com/office/officeart/2005/8/layout/radial5"/>
    <dgm:cxn modelId="{A38BA82C-3C79-45D5-8D2F-D2CD5F783DCF}" srcId="{7DE34A47-B98B-4434-ACA2-41122DFAA847}" destId="{7E8469CF-58D4-463C-96B1-B25D7493A079}" srcOrd="0" destOrd="0" parTransId="{11916132-1EB3-4B69-AFB1-DA3077D32DE1}" sibTransId="{BD47FB8C-D273-46DB-A5C0-D8D1172B9E91}"/>
    <dgm:cxn modelId="{3BD8DD20-4A59-44B6-8A2E-26DD5BEF3966}" srcId="{7DE34A47-B98B-4434-ACA2-41122DFAA847}" destId="{28145872-3729-4EAC-9F10-E9034D58653C}" srcOrd="1" destOrd="0" parTransId="{720043F7-C56C-4A33-9AC9-254930D9ECD8}" sibTransId="{0CDDF10E-8CA8-4298-A611-98C2F756522B}"/>
    <dgm:cxn modelId="{76394214-2FF3-4276-811D-69799C8ACAA0}" type="presParOf" srcId="{AF0B8CBF-6E8A-4B59-9220-DE1C7F00F5EE}" destId="{26A1B78D-678B-452B-A0D9-77FC0EF0DD22}" srcOrd="0" destOrd="0" presId="urn:microsoft.com/office/officeart/2005/8/layout/radial5"/>
    <dgm:cxn modelId="{48B1BF76-6B9F-4679-A7FA-2111908C9781}" type="presParOf" srcId="{AF0B8CBF-6E8A-4B59-9220-DE1C7F00F5EE}" destId="{584C165F-7217-4C48-8A8C-58B1497E68AB}" srcOrd="1" destOrd="0" presId="urn:microsoft.com/office/officeart/2005/8/layout/radial5"/>
    <dgm:cxn modelId="{194D03EE-A4C1-44FE-8689-53E0D9F75284}" type="presParOf" srcId="{584C165F-7217-4C48-8A8C-58B1497E68AB}" destId="{F16157B0-CD06-4967-8ADD-C4BD14ABDE80}" srcOrd="0" destOrd="0" presId="urn:microsoft.com/office/officeart/2005/8/layout/radial5"/>
    <dgm:cxn modelId="{887A861F-4122-41B0-9CF6-B96DCC60D046}" type="presParOf" srcId="{AF0B8CBF-6E8A-4B59-9220-DE1C7F00F5EE}" destId="{51F7DA04-4DC9-42BE-B641-DC7981C4F9FD}" srcOrd="2" destOrd="0" presId="urn:microsoft.com/office/officeart/2005/8/layout/radial5"/>
    <dgm:cxn modelId="{DF5F3E8A-CEDA-42D9-BDFC-7FB8F68A1D5F}" type="presParOf" srcId="{AF0B8CBF-6E8A-4B59-9220-DE1C7F00F5EE}" destId="{66121FE1-9615-42E1-AA30-8D96D3A300D7}" srcOrd="3" destOrd="0" presId="urn:microsoft.com/office/officeart/2005/8/layout/radial5"/>
    <dgm:cxn modelId="{73870E1B-025B-4853-AF4A-716DECF9FDAA}" type="presParOf" srcId="{66121FE1-9615-42E1-AA30-8D96D3A300D7}" destId="{47B82D00-473D-43B1-93F3-527AF9C215C1}" srcOrd="0" destOrd="0" presId="urn:microsoft.com/office/officeart/2005/8/layout/radial5"/>
    <dgm:cxn modelId="{CDC001F4-81AF-445E-8F13-C8891C577939}" type="presParOf" srcId="{AF0B8CBF-6E8A-4B59-9220-DE1C7F00F5EE}" destId="{14FC2D6B-3C59-48F0-9F03-06719AB91F7F}" srcOrd="4" destOrd="0" presId="urn:microsoft.com/office/officeart/2005/8/layout/radial5"/>
    <dgm:cxn modelId="{1F877268-3BD3-462D-ABFD-9E4AB0132E58}" type="presParOf" srcId="{AF0B8CBF-6E8A-4B59-9220-DE1C7F00F5EE}" destId="{785FC45F-2559-4BBE-8AC7-BE627A586612}" srcOrd="5" destOrd="0" presId="urn:microsoft.com/office/officeart/2005/8/layout/radial5"/>
    <dgm:cxn modelId="{45F18BC3-2D88-48CB-B94F-597A0A376FE9}" type="presParOf" srcId="{785FC45F-2559-4BBE-8AC7-BE627A586612}" destId="{E939B385-3923-4518-AF86-958EAAC1617B}" srcOrd="0" destOrd="0" presId="urn:microsoft.com/office/officeart/2005/8/layout/radial5"/>
    <dgm:cxn modelId="{5EE63E83-A050-42D0-9F13-5636533F589D}" type="presParOf" srcId="{AF0B8CBF-6E8A-4B59-9220-DE1C7F00F5EE}" destId="{3DFFFE56-8150-46E4-A057-C205ECF17272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C0D6E5-3B2F-4DFA-B189-F5EDF5087C0A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6E1B5BC-E732-4BC2-A781-FC30DF6F20B6}">
      <dgm:prSet phldrT="[Tekst]"/>
      <dgm:spPr/>
      <dgm:t>
        <a:bodyPr/>
        <a:lstStyle/>
        <a:p>
          <a:pPr algn="ctr"/>
          <a:r>
            <a:rPr lang="pl-PL" b="1" dirty="0" smtClean="0"/>
            <a:t>Pisemne zawiadomienie ZOZ</a:t>
          </a:r>
          <a:endParaRPr lang="pl-PL" b="1" dirty="0"/>
        </a:p>
      </dgm:t>
    </dgm:pt>
    <dgm:pt modelId="{5F761A9C-FE97-4B61-ABA8-6B799D1A40C4}" type="parTrans" cxnId="{0416EBF4-6B3E-4EE5-A0B3-7F167F348AB7}">
      <dgm:prSet/>
      <dgm:spPr/>
      <dgm:t>
        <a:bodyPr/>
        <a:lstStyle/>
        <a:p>
          <a:endParaRPr lang="pl-PL"/>
        </a:p>
      </dgm:t>
    </dgm:pt>
    <dgm:pt modelId="{B13B4040-5BE5-4B03-9DB0-1BCA762A0500}" type="sibTrans" cxnId="{0416EBF4-6B3E-4EE5-A0B3-7F167F348AB7}">
      <dgm:prSet/>
      <dgm:spPr/>
      <dgm:t>
        <a:bodyPr/>
        <a:lstStyle/>
        <a:p>
          <a:endParaRPr lang="pl-PL"/>
        </a:p>
      </dgm:t>
    </dgm:pt>
    <dgm:pt modelId="{8B7ADCED-33ED-48CF-A0A5-FB4FE8AFA349}">
      <dgm:prSet phldrT="[Tekst]"/>
      <dgm:spPr/>
      <dgm:t>
        <a:bodyPr/>
        <a:lstStyle/>
        <a:p>
          <a:pPr algn="ctr"/>
          <a:r>
            <a:rPr lang="pl-PL" dirty="0" smtClean="0"/>
            <a:t>przyczyny zwolnienia,</a:t>
          </a:r>
        </a:p>
        <a:p>
          <a:pPr algn="ctr"/>
          <a:r>
            <a:rPr lang="pl-PL" dirty="0" smtClean="0"/>
            <a:t>liczba zatrudnionych pracowników i grupach zawodowych, do których należą </a:t>
          </a:r>
        </a:p>
        <a:p>
          <a:pPr algn="ctr"/>
          <a:r>
            <a:rPr lang="pl-PL" dirty="0" smtClean="0"/>
            <a:t>grupy zawodowe pracowników objętych zamiarem zwolnienia</a:t>
          </a:r>
        </a:p>
        <a:p>
          <a:pPr algn="ctr"/>
          <a:r>
            <a:rPr lang="pl-PL" dirty="0" smtClean="0"/>
            <a:t> okres zwolnienia,</a:t>
          </a:r>
        </a:p>
        <a:p>
          <a:pPr algn="ctr"/>
          <a:r>
            <a:rPr lang="pl-PL" dirty="0" smtClean="0"/>
            <a:t>kryteria doboru pracowników </a:t>
          </a:r>
        </a:p>
        <a:p>
          <a:pPr algn="ctr"/>
          <a:r>
            <a:rPr lang="pl-PL" dirty="0" smtClean="0"/>
            <a:t> kolejność zwolnień</a:t>
          </a:r>
        </a:p>
        <a:p>
          <a:pPr algn="ctr"/>
          <a:r>
            <a:rPr lang="pl-PL" dirty="0" smtClean="0"/>
            <a:t>propozycje rozstrzygnięcia spraw pracowniczych </a:t>
          </a:r>
        </a:p>
        <a:p>
          <a:pPr algn="ctr"/>
          <a:r>
            <a:rPr lang="pl-PL" dirty="0" smtClean="0"/>
            <a:t>sposób ustalania wysokości świadczeń pieniężnych</a:t>
          </a:r>
          <a:endParaRPr lang="pl-PL" dirty="0"/>
        </a:p>
      </dgm:t>
    </dgm:pt>
    <dgm:pt modelId="{A3CDD71B-D281-4822-B89B-C8D1F4CAC4BA}" type="parTrans" cxnId="{DD9DBF8F-2224-4F4E-915A-19E5EC85548E}">
      <dgm:prSet/>
      <dgm:spPr/>
      <dgm:t>
        <a:bodyPr/>
        <a:lstStyle/>
        <a:p>
          <a:endParaRPr lang="pl-PL"/>
        </a:p>
      </dgm:t>
    </dgm:pt>
    <dgm:pt modelId="{014C0CCE-3D14-462F-895A-43789FBBB9F3}" type="sibTrans" cxnId="{DD9DBF8F-2224-4F4E-915A-19E5EC85548E}">
      <dgm:prSet/>
      <dgm:spPr/>
      <dgm:t>
        <a:bodyPr/>
        <a:lstStyle/>
        <a:p>
          <a:endParaRPr lang="pl-PL"/>
        </a:p>
      </dgm:t>
    </dgm:pt>
    <dgm:pt modelId="{FB5D6A1E-8983-4806-992D-10F3AB571C7F}">
      <dgm:prSet phldrT="[Tekst]" custT="1"/>
      <dgm:spPr/>
      <dgm:t>
        <a:bodyPr/>
        <a:lstStyle/>
        <a:p>
          <a:pPr algn="ctr"/>
          <a:r>
            <a:rPr lang="pl-PL" sz="1800" b="1" dirty="0" smtClean="0"/>
            <a:t>Pisemne zawiadomienie PUP</a:t>
          </a:r>
          <a:endParaRPr lang="pl-PL" sz="1800" b="1" dirty="0"/>
        </a:p>
      </dgm:t>
    </dgm:pt>
    <dgm:pt modelId="{307A332E-550D-4904-A835-20F518892E78}" type="parTrans" cxnId="{D18D12ED-30FE-40FB-A5CE-CDB894413010}">
      <dgm:prSet/>
      <dgm:spPr/>
      <dgm:t>
        <a:bodyPr/>
        <a:lstStyle/>
        <a:p>
          <a:endParaRPr lang="pl-PL"/>
        </a:p>
      </dgm:t>
    </dgm:pt>
    <dgm:pt modelId="{CEB6CC80-4912-46C7-9E34-56AC6C2C8ABB}" type="sibTrans" cxnId="{D18D12ED-30FE-40FB-A5CE-CDB894413010}">
      <dgm:prSet/>
      <dgm:spPr/>
      <dgm:t>
        <a:bodyPr/>
        <a:lstStyle/>
        <a:p>
          <a:endParaRPr lang="pl-PL"/>
        </a:p>
      </dgm:t>
    </dgm:pt>
    <dgm:pt modelId="{4DDD8A84-EB4E-4CF8-B23F-D7FD68462322}">
      <dgm:prSet phldrT="[Tekst]" custT="1"/>
      <dgm:spPr/>
      <dgm:t>
        <a:bodyPr/>
        <a:lstStyle/>
        <a:p>
          <a:pPr algn="ctr"/>
          <a:endParaRPr lang="pl-PL" sz="1400" b="0" dirty="0" smtClean="0"/>
        </a:p>
        <a:p>
          <a:pPr algn="ctr"/>
          <a:r>
            <a:rPr lang="pl-PL" sz="1400" b="0" dirty="0" smtClean="0"/>
            <a:t>przyczyny zwolnienia,</a:t>
          </a:r>
          <a:endParaRPr lang="pl-PL" sz="1400" b="0" dirty="0"/>
        </a:p>
      </dgm:t>
    </dgm:pt>
    <dgm:pt modelId="{93809BE0-06D3-49D5-9A64-5710B784EC9F}" type="parTrans" cxnId="{C9FBC245-84BC-4C6C-90ED-5B1905897B24}">
      <dgm:prSet/>
      <dgm:spPr/>
      <dgm:t>
        <a:bodyPr/>
        <a:lstStyle/>
        <a:p>
          <a:endParaRPr lang="pl-PL"/>
        </a:p>
      </dgm:t>
    </dgm:pt>
    <dgm:pt modelId="{6F8D8296-0B23-41C6-8A89-E6DB267602B8}" type="sibTrans" cxnId="{C9FBC245-84BC-4C6C-90ED-5B1905897B24}">
      <dgm:prSet/>
      <dgm:spPr/>
      <dgm:t>
        <a:bodyPr/>
        <a:lstStyle/>
        <a:p>
          <a:endParaRPr lang="pl-PL"/>
        </a:p>
      </dgm:t>
    </dgm:pt>
    <dgm:pt modelId="{3BF82471-9AA3-4BF4-818D-600791656C03}">
      <dgm:prSet phldrT="[Tekst]"/>
      <dgm:spPr/>
      <dgm:t>
        <a:bodyPr/>
        <a:lstStyle/>
        <a:p>
          <a:pPr algn="ctr"/>
          <a:r>
            <a:rPr lang="pl-PL" b="1" dirty="0" smtClean="0"/>
            <a:t>Konsultacje z ZOZ</a:t>
          </a:r>
          <a:endParaRPr lang="pl-PL" b="1" dirty="0"/>
        </a:p>
      </dgm:t>
    </dgm:pt>
    <dgm:pt modelId="{CFD7068F-4794-468C-83B6-3EE20681C280}" type="parTrans" cxnId="{86414093-C39B-4953-865C-B7E3C9EC6DC6}">
      <dgm:prSet/>
      <dgm:spPr/>
      <dgm:t>
        <a:bodyPr/>
        <a:lstStyle/>
        <a:p>
          <a:endParaRPr lang="pl-PL"/>
        </a:p>
      </dgm:t>
    </dgm:pt>
    <dgm:pt modelId="{1D817A95-2F3F-4B5B-B238-474B96CC55A6}" type="sibTrans" cxnId="{86414093-C39B-4953-865C-B7E3C9EC6DC6}">
      <dgm:prSet/>
      <dgm:spPr/>
      <dgm:t>
        <a:bodyPr/>
        <a:lstStyle/>
        <a:p>
          <a:endParaRPr lang="pl-PL"/>
        </a:p>
      </dgm:t>
    </dgm:pt>
    <dgm:pt modelId="{9BCE2DC9-6B27-4249-A76B-786BAD3E4637}">
      <dgm:prSet phldrT="[Tekst]" custT="1"/>
      <dgm:spPr/>
      <dgm:t>
        <a:bodyPr/>
        <a:lstStyle/>
        <a:p>
          <a:pPr algn="ctr"/>
          <a:r>
            <a:rPr lang="pl-PL" sz="1400" dirty="0" smtClean="0"/>
            <a:t>pracodawca jest obowiązany przekazać zakładowym organizacjom związkowym także inne informacje, jeżeli mogą mieć wpływ na przebieg konsultacji </a:t>
          </a:r>
        </a:p>
        <a:p>
          <a:pPr algn="ctr"/>
          <a:endParaRPr lang="pl-PL" sz="1400" dirty="0"/>
        </a:p>
      </dgm:t>
    </dgm:pt>
    <dgm:pt modelId="{777AED6A-7DEF-49EB-BEF6-FA0A1145518E}" type="parTrans" cxnId="{E3660789-4787-4239-9495-53BDE6246B04}">
      <dgm:prSet/>
      <dgm:spPr/>
      <dgm:t>
        <a:bodyPr/>
        <a:lstStyle/>
        <a:p>
          <a:endParaRPr lang="pl-PL"/>
        </a:p>
      </dgm:t>
    </dgm:pt>
    <dgm:pt modelId="{89A45098-3BC0-4E0C-9355-2774E3C34EA9}" type="sibTrans" cxnId="{E3660789-4787-4239-9495-53BDE6246B04}">
      <dgm:prSet/>
      <dgm:spPr/>
      <dgm:t>
        <a:bodyPr/>
        <a:lstStyle/>
        <a:p>
          <a:endParaRPr lang="pl-PL"/>
        </a:p>
      </dgm:t>
    </dgm:pt>
    <dgm:pt modelId="{448F7906-2E15-41DB-A6DE-72D6B2506424}">
      <dgm:prSet custT="1"/>
      <dgm:spPr/>
      <dgm:t>
        <a:bodyPr/>
        <a:lstStyle/>
        <a:p>
          <a:pPr algn="ctr"/>
          <a:r>
            <a:rPr lang="pl-PL" sz="1400" b="0" dirty="0" smtClean="0"/>
            <a:t>liczba zatrudnionych pracowników i grupach zawodowych, do których </a:t>
          </a:r>
          <a:r>
            <a:rPr lang="pl-PL" sz="1400" b="0" smtClean="0"/>
            <a:t>należą </a:t>
          </a:r>
          <a:endParaRPr lang="pl-PL" sz="1400" b="0" dirty="0" smtClean="0"/>
        </a:p>
      </dgm:t>
    </dgm:pt>
    <dgm:pt modelId="{2121C095-4549-4351-B127-F3DEA0287276}" type="parTrans" cxnId="{8509CF3A-FBDC-435C-A0D4-F4DA2236C453}">
      <dgm:prSet/>
      <dgm:spPr/>
      <dgm:t>
        <a:bodyPr/>
        <a:lstStyle/>
        <a:p>
          <a:endParaRPr lang="pl-PL"/>
        </a:p>
      </dgm:t>
    </dgm:pt>
    <dgm:pt modelId="{CA81CC54-3D91-45C6-AD63-0D96639BB91C}" type="sibTrans" cxnId="{8509CF3A-FBDC-435C-A0D4-F4DA2236C453}">
      <dgm:prSet/>
      <dgm:spPr/>
      <dgm:t>
        <a:bodyPr/>
        <a:lstStyle/>
        <a:p>
          <a:endParaRPr lang="pl-PL"/>
        </a:p>
      </dgm:t>
    </dgm:pt>
    <dgm:pt modelId="{5D380E12-9D16-4B4B-83AE-999FC154BCF9}">
      <dgm:prSet custT="1"/>
      <dgm:spPr/>
      <dgm:t>
        <a:bodyPr/>
        <a:lstStyle/>
        <a:p>
          <a:pPr algn="ctr"/>
          <a:r>
            <a:rPr lang="pl-PL" sz="1400" b="0" dirty="0" smtClean="0"/>
            <a:t>grupy zawodowe pracowników objętych zamiarem zwolnienia</a:t>
          </a:r>
          <a:endParaRPr lang="pl-PL" sz="1400" b="0" dirty="0" smtClean="0"/>
        </a:p>
      </dgm:t>
    </dgm:pt>
    <dgm:pt modelId="{9E605858-8FCD-40A6-B165-4A0ED6F25361}" type="parTrans" cxnId="{D183AF39-1C1D-4A61-8807-5A94446A528E}">
      <dgm:prSet/>
      <dgm:spPr/>
      <dgm:t>
        <a:bodyPr/>
        <a:lstStyle/>
        <a:p>
          <a:endParaRPr lang="pl-PL"/>
        </a:p>
      </dgm:t>
    </dgm:pt>
    <dgm:pt modelId="{72A093FE-0D66-4DF0-ABBA-2DB89FA4C37C}" type="sibTrans" cxnId="{D183AF39-1C1D-4A61-8807-5A94446A528E}">
      <dgm:prSet/>
      <dgm:spPr/>
      <dgm:t>
        <a:bodyPr/>
        <a:lstStyle/>
        <a:p>
          <a:endParaRPr lang="pl-PL"/>
        </a:p>
      </dgm:t>
    </dgm:pt>
    <dgm:pt modelId="{0355B0EF-2FF1-4BAE-9501-4704761F6B9D}">
      <dgm:prSet custT="1"/>
      <dgm:spPr/>
      <dgm:t>
        <a:bodyPr/>
        <a:lstStyle/>
        <a:p>
          <a:pPr algn="ctr"/>
          <a:r>
            <a:rPr lang="pl-PL" sz="1400" b="0" smtClean="0"/>
            <a:t>okres zwolnienia,</a:t>
          </a:r>
          <a:endParaRPr lang="pl-PL" sz="1400" b="0" dirty="0" smtClean="0"/>
        </a:p>
      </dgm:t>
    </dgm:pt>
    <dgm:pt modelId="{BDEC255B-79BE-4088-B4C2-BB8554EB29DC}" type="parTrans" cxnId="{B6873843-AB07-4200-A1A5-D30A9A672A3A}">
      <dgm:prSet/>
      <dgm:spPr/>
      <dgm:t>
        <a:bodyPr/>
        <a:lstStyle/>
        <a:p>
          <a:endParaRPr lang="pl-PL"/>
        </a:p>
      </dgm:t>
    </dgm:pt>
    <dgm:pt modelId="{DE4BFCBD-62EA-4BBC-BD6D-B43547AD4C45}" type="sibTrans" cxnId="{B6873843-AB07-4200-A1A5-D30A9A672A3A}">
      <dgm:prSet/>
      <dgm:spPr/>
      <dgm:t>
        <a:bodyPr/>
        <a:lstStyle/>
        <a:p>
          <a:endParaRPr lang="pl-PL"/>
        </a:p>
      </dgm:t>
    </dgm:pt>
    <dgm:pt modelId="{522A2006-0EF8-4E73-9DE5-A5F8EA869249}">
      <dgm:prSet custT="1"/>
      <dgm:spPr/>
      <dgm:t>
        <a:bodyPr/>
        <a:lstStyle/>
        <a:p>
          <a:pPr algn="ctr"/>
          <a:r>
            <a:rPr lang="pl-PL" sz="1400" b="0" dirty="0" smtClean="0"/>
            <a:t>kryteria doboru pracowników </a:t>
          </a:r>
          <a:endParaRPr lang="pl-PL" sz="1400" b="0" dirty="0" smtClean="0"/>
        </a:p>
      </dgm:t>
    </dgm:pt>
    <dgm:pt modelId="{ECB1BA28-10F9-4649-9630-FE5370D2A75E}" type="parTrans" cxnId="{17146FAD-4310-4C4E-B174-9C1BDBBE8D62}">
      <dgm:prSet/>
      <dgm:spPr/>
      <dgm:t>
        <a:bodyPr/>
        <a:lstStyle/>
        <a:p>
          <a:endParaRPr lang="pl-PL"/>
        </a:p>
      </dgm:t>
    </dgm:pt>
    <dgm:pt modelId="{E8AC7A26-CD15-45D0-8357-E73ABA43C507}" type="sibTrans" cxnId="{17146FAD-4310-4C4E-B174-9C1BDBBE8D62}">
      <dgm:prSet/>
      <dgm:spPr/>
      <dgm:t>
        <a:bodyPr/>
        <a:lstStyle/>
        <a:p>
          <a:endParaRPr lang="pl-PL"/>
        </a:p>
      </dgm:t>
    </dgm:pt>
    <dgm:pt modelId="{7C1042FB-8461-479F-86F4-4805ED2DA43D}">
      <dgm:prSet custT="1"/>
      <dgm:spPr/>
      <dgm:t>
        <a:bodyPr/>
        <a:lstStyle/>
        <a:p>
          <a:pPr algn="ctr"/>
          <a:r>
            <a:rPr lang="pl-PL" sz="1400" b="0" smtClean="0"/>
            <a:t>kolejność zwolnień</a:t>
          </a:r>
          <a:endParaRPr lang="pl-PL" sz="1400" b="0" dirty="0" smtClean="0"/>
        </a:p>
      </dgm:t>
    </dgm:pt>
    <dgm:pt modelId="{328F2435-8FF7-4AD4-891C-F31268EB9479}" type="parTrans" cxnId="{A93A4D53-1DCC-4622-AB4E-DB19D1FFD222}">
      <dgm:prSet/>
      <dgm:spPr/>
      <dgm:t>
        <a:bodyPr/>
        <a:lstStyle/>
        <a:p>
          <a:endParaRPr lang="pl-PL"/>
        </a:p>
      </dgm:t>
    </dgm:pt>
    <dgm:pt modelId="{F02455D9-9BAE-42A7-9F14-FD7D2D7875CF}" type="sibTrans" cxnId="{A93A4D53-1DCC-4622-AB4E-DB19D1FFD222}">
      <dgm:prSet/>
      <dgm:spPr/>
      <dgm:t>
        <a:bodyPr/>
        <a:lstStyle/>
        <a:p>
          <a:endParaRPr lang="pl-PL"/>
        </a:p>
      </dgm:t>
    </dgm:pt>
    <dgm:pt modelId="{D1666F8E-0040-499A-87F7-DC2920284874}">
      <dgm:prSet custT="1"/>
      <dgm:spPr/>
      <dgm:t>
        <a:bodyPr/>
        <a:lstStyle/>
        <a:p>
          <a:pPr algn="ctr"/>
          <a:r>
            <a:rPr lang="pl-PL" sz="1400" b="0" dirty="0" smtClean="0"/>
            <a:t>propozycje rozstrzygnięcia spraw pracowniczych </a:t>
          </a:r>
          <a:endParaRPr lang="pl-PL" sz="1400" b="0" dirty="0" smtClean="0"/>
        </a:p>
      </dgm:t>
    </dgm:pt>
    <dgm:pt modelId="{57371E26-9011-4476-A059-44820527628D}" type="parTrans" cxnId="{C19B9A63-3527-40E6-9D9C-AE2C90513118}">
      <dgm:prSet/>
      <dgm:spPr/>
      <dgm:t>
        <a:bodyPr/>
        <a:lstStyle/>
        <a:p>
          <a:endParaRPr lang="pl-PL"/>
        </a:p>
      </dgm:t>
    </dgm:pt>
    <dgm:pt modelId="{FFD8EB1C-02B9-420D-AB76-DCBD969CA4C4}" type="sibTrans" cxnId="{C19B9A63-3527-40E6-9D9C-AE2C90513118}">
      <dgm:prSet/>
      <dgm:spPr/>
      <dgm:t>
        <a:bodyPr/>
        <a:lstStyle/>
        <a:p>
          <a:endParaRPr lang="pl-PL"/>
        </a:p>
      </dgm:t>
    </dgm:pt>
    <dgm:pt modelId="{40F35184-6705-45F8-9A34-6882A619B49F}">
      <dgm:prSet phldrT="[Tekst]" custT="1"/>
      <dgm:spPr/>
      <dgm:t>
        <a:bodyPr/>
        <a:lstStyle/>
        <a:p>
          <a:pPr algn="ctr"/>
          <a:r>
            <a:rPr lang="pl-PL" sz="1400" dirty="0" smtClean="0"/>
            <a:t>termin  do 20 dni</a:t>
          </a:r>
          <a:endParaRPr lang="pl-PL" sz="1400" dirty="0"/>
        </a:p>
      </dgm:t>
    </dgm:pt>
    <dgm:pt modelId="{923C41AA-8649-46E9-B5F2-3A06F0472535}" type="parTrans" cxnId="{BCA731D2-8BC3-45CA-9D88-3B698EA4914B}">
      <dgm:prSet/>
      <dgm:spPr/>
      <dgm:t>
        <a:bodyPr/>
        <a:lstStyle/>
        <a:p>
          <a:endParaRPr lang="pl-PL"/>
        </a:p>
      </dgm:t>
    </dgm:pt>
    <dgm:pt modelId="{F916F907-6D8D-4DAD-9FD1-FD142862FCEC}" type="sibTrans" cxnId="{BCA731D2-8BC3-45CA-9D88-3B698EA4914B}">
      <dgm:prSet/>
      <dgm:spPr/>
      <dgm:t>
        <a:bodyPr/>
        <a:lstStyle/>
        <a:p>
          <a:endParaRPr lang="pl-PL"/>
        </a:p>
      </dgm:t>
    </dgm:pt>
    <dgm:pt modelId="{3C4875E9-FC28-4FA5-A948-2EB2BAC56208}">
      <dgm:prSet phldrT="[Tekst]" custT="1"/>
      <dgm:spPr/>
      <dgm:t>
        <a:bodyPr/>
        <a:lstStyle/>
        <a:p>
          <a:pPr algn="ctr"/>
          <a:endParaRPr lang="pl-PL" sz="1400" dirty="0" smtClean="0"/>
        </a:p>
        <a:p>
          <a:pPr algn="ctr"/>
          <a:r>
            <a:rPr lang="pl-PL" sz="1400" dirty="0" smtClean="0"/>
            <a:t>przy braku organizacji związkowych ich uprawnienia przysługują </a:t>
          </a:r>
          <a:r>
            <a:rPr lang="pl-PL" sz="1400" b="1" dirty="0" smtClean="0"/>
            <a:t>przedstawicielom pracowników </a:t>
          </a:r>
          <a:r>
            <a:rPr lang="pl-PL" sz="1400" dirty="0" smtClean="0"/>
            <a:t>wyłonionym w trybie przyjętym u danego pracodawcy</a:t>
          </a:r>
        </a:p>
        <a:p>
          <a:pPr algn="ctr"/>
          <a:endParaRPr lang="pl-PL" sz="1400" dirty="0" smtClean="0"/>
        </a:p>
      </dgm:t>
    </dgm:pt>
    <dgm:pt modelId="{BC43EE3D-A8C5-4382-A424-6191611BD3CA}" type="parTrans" cxnId="{015D4C82-2876-4CD3-ACA2-2E7C37B9BC51}">
      <dgm:prSet/>
      <dgm:spPr/>
      <dgm:t>
        <a:bodyPr/>
        <a:lstStyle/>
        <a:p>
          <a:endParaRPr lang="pl-PL"/>
        </a:p>
      </dgm:t>
    </dgm:pt>
    <dgm:pt modelId="{8FEC0082-CEBB-4E62-AA09-C175D638DE74}" type="sibTrans" cxnId="{015D4C82-2876-4CD3-ACA2-2E7C37B9BC51}">
      <dgm:prSet/>
      <dgm:spPr/>
      <dgm:t>
        <a:bodyPr/>
        <a:lstStyle/>
        <a:p>
          <a:endParaRPr lang="pl-PL"/>
        </a:p>
      </dgm:t>
    </dgm:pt>
    <dgm:pt modelId="{6748DCB1-3525-4555-8333-74BA58AA5C8F}" type="pres">
      <dgm:prSet presAssocID="{8CC0D6E5-3B2F-4DFA-B189-F5EDF5087C0A}" presName="Name0" presStyleCnt="0">
        <dgm:presLayoutVars>
          <dgm:dir/>
          <dgm:animLvl val="lvl"/>
          <dgm:resizeHandles val="exact"/>
        </dgm:presLayoutVars>
      </dgm:prSet>
      <dgm:spPr/>
    </dgm:pt>
    <dgm:pt modelId="{260022FF-5975-4E33-9534-E010F0EB6FD0}" type="pres">
      <dgm:prSet presAssocID="{36E1B5BC-E732-4BC2-A781-FC30DF6F20B6}" presName="compositeNode" presStyleCnt="0">
        <dgm:presLayoutVars>
          <dgm:bulletEnabled val="1"/>
        </dgm:presLayoutVars>
      </dgm:prSet>
      <dgm:spPr/>
    </dgm:pt>
    <dgm:pt modelId="{2A054F9F-6C5E-4303-A6C0-265277622FE5}" type="pres">
      <dgm:prSet presAssocID="{36E1B5BC-E732-4BC2-A781-FC30DF6F20B6}" presName="bgRect" presStyleLbl="node1" presStyleIdx="0" presStyleCnt="3" custScaleY="126713" custLinFactNeighborX="768" custLinFactNeighborY="1610"/>
      <dgm:spPr/>
      <dgm:t>
        <a:bodyPr/>
        <a:lstStyle/>
        <a:p>
          <a:endParaRPr lang="pl-PL"/>
        </a:p>
      </dgm:t>
    </dgm:pt>
    <dgm:pt modelId="{CDC4FCFE-F8B9-4219-91AB-64BD969D5C9D}" type="pres">
      <dgm:prSet presAssocID="{36E1B5BC-E732-4BC2-A781-FC30DF6F20B6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F1EA06-177D-4412-A995-49EA47D2C5C7}" type="pres">
      <dgm:prSet presAssocID="{36E1B5BC-E732-4BC2-A781-FC30DF6F20B6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3E717D-0925-4754-9EC3-64392F4220CC}" type="pres">
      <dgm:prSet presAssocID="{B13B4040-5BE5-4B03-9DB0-1BCA762A0500}" presName="hSp" presStyleCnt="0"/>
      <dgm:spPr/>
    </dgm:pt>
    <dgm:pt modelId="{E25035C2-AF4F-4E21-8C55-3DD996FDEF66}" type="pres">
      <dgm:prSet presAssocID="{B13B4040-5BE5-4B03-9DB0-1BCA762A0500}" presName="vProcSp" presStyleCnt="0"/>
      <dgm:spPr/>
    </dgm:pt>
    <dgm:pt modelId="{53D4A051-3A63-4718-9324-10602479D7DA}" type="pres">
      <dgm:prSet presAssocID="{B13B4040-5BE5-4B03-9DB0-1BCA762A0500}" presName="vSp1" presStyleCnt="0"/>
      <dgm:spPr/>
    </dgm:pt>
    <dgm:pt modelId="{004D3C14-39C5-4F2B-9F22-447697A2ED00}" type="pres">
      <dgm:prSet presAssocID="{B13B4040-5BE5-4B03-9DB0-1BCA762A0500}" presName="simulatedConn" presStyleLbl="solidFgAcc1" presStyleIdx="0" presStyleCnt="2" custLinFactY="100000" custLinFactNeighborX="20414" custLinFactNeighborY="127419"/>
      <dgm:spPr/>
    </dgm:pt>
    <dgm:pt modelId="{B3C2D914-A157-4327-9783-B262C5BAB9F9}" type="pres">
      <dgm:prSet presAssocID="{B13B4040-5BE5-4B03-9DB0-1BCA762A0500}" presName="vSp2" presStyleCnt="0"/>
      <dgm:spPr/>
    </dgm:pt>
    <dgm:pt modelId="{4EEF7CA9-C1E1-4CDF-BBB9-147ABD01660B}" type="pres">
      <dgm:prSet presAssocID="{B13B4040-5BE5-4B03-9DB0-1BCA762A0500}" presName="sibTrans" presStyleCnt="0"/>
      <dgm:spPr/>
    </dgm:pt>
    <dgm:pt modelId="{3307DD27-983A-4118-97B5-4331D2943812}" type="pres">
      <dgm:prSet presAssocID="{FB5D6A1E-8983-4806-992D-10F3AB571C7F}" presName="compositeNode" presStyleCnt="0">
        <dgm:presLayoutVars>
          <dgm:bulletEnabled val="1"/>
        </dgm:presLayoutVars>
      </dgm:prSet>
      <dgm:spPr/>
    </dgm:pt>
    <dgm:pt modelId="{EA4681CF-7B2B-4793-8C84-B9293A93F93B}" type="pres">
      <dgm:prSet presAssocID="{FB5D6A1E-8983-4806-992D-10F3AB571C7F}" presName="bgRect" presStyleLbl="node1" presStyleIdx="1" presStyleCnt="3" custScaleY="127826" custLinFactNeighborX="-1338" custLinFactNeighborY="0"/>
      <dgm:spPr/>
      <dgm:t>
        <a:bodyPr/>
        <a:lstStyle/>
        <a:p>
          <a:endParaRPr lang="pl-PL"/>
        </a:p>
      </dgm:t>
    </dgm:pt>
    <dgm:pt modelId="{D7305AF2-E2C4-4F21-94A4-382F5EBA862B}" type="pres">
      <dgm:prSet presAssocID="{FB5D6A1E-8983-4806-992D-10F3AB571C7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13F6A8-F8F8-41FD-904A-096346E5BBCB}" type="pres">
      <dgm:prSet presAssocID="{FB5D6A1E-8983-4806-992D-10F3AB571C7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A2D814-92DF-48A6-94D5-29FC8B26C1CE}" type="pres">
      <dgm:prSet presAssocID="{CEB6CC80-4912-46C7-9E34-56AC6C2C8ABB}" presName="hSp" presStyleCnt="0"/>
      <dgm:spPr/>
    </dgm:pt>
    <dgm:pt modelId="{C4124F04-736E-49CC-8ED1-E1A3451F7463}" type="pres">
      <dgm:prSet presAssocID="{CEB6CC80-4912-46C7-9E34-56AC6C2C8ABB}" presName="vProcSp" presStyleCnt="0"/>
      <dgm:spPr/>
    </dgm:pt>
    <dgm:pt modelId="{89FCE461-C889-45EC-B918-3060FD919F8F}" type="pres">
      <dgm:prSet presAssocID="{CEB6CC80-4912-46C7-9E34-56AC6C2C8ABB}" presName="vSp1" presStyleCnt="0"/>
      <dgm:spPr/>
    </dgm:pt>
    <dgm:pt modelId="{B6E30C94-1A51-4BF6-96DE-68AEA6017138}" type="pres">
      <dgm:prSet presAssocID="{CEB6CC80-4912-46C7-9E34-56AC6C2C8ABB}" presName="simulatedConn" presStyleLbl="solidFgAcc1" presStyleIdx="1" presStyleCnt="2" custLinFactY="100000" custLinFactNeighborX="6377" custLinFactNeighborY="127419"/>
      <dgm:spPr/>
    </dgm:pt>
    <dgm:pt modelId="{15DB3622-49FA-4725-846F-E3064AF4F3F5}" type="pres">
      <dgm:prSet presAssocID="{CEB6CC80-4912-46C7-9E34-56AC6C2C8ABB}" presName="vSp2" presStyleCnt="0"/>
      <dgm:spPr/>
    </dgm:pt>
    <dgm:pt modelId="{7E344C1B-0461-4722-BE59-AE6CA99BB815}" type="pres">
      <dgm:prSet presAssocID="{CEB6CC80-4912-46C7-9E34-56AC6C2C8ABB}" presName="sibTrans" presStyleCnt="0"/>
      <dgm:spPr/>
    </dgm:pt>
    <dgm:pt modelId="{B86AADAD-59D6-4CBF-9063-09F6A6D3FE15}" type="pres">
      <dgm:prSet presAssocID="{3BF82471-9AA3-4BF4-818D-600791656C03}" presName="compositeNode" presStyleCnt="0">
        <dgm:presLayoutVars>
          <dgm:bulletEnabled val="1"/>
        </dgm:presLayoutVars>
      </dgm:prSet>
      <dgm:spPr/>
    </dgm:pt>
    <dgm:pt modelId="{423CD6EC-2E0F-4E32-A203-7ADE6EB8A32F}" type="pres">
      <dgm:prSet presAssocID="{3BF82471-9AA3-4BF4-818D-600791656C03}" presName="bgRect" presStyleLbl="node1" presStyleIdx="2" presStyleCnt="3" custScaleY="127826"/>
      <dgm:spPr/>
    </dgm:pt>
    <dgm:pt modelId="{2244F9F3-DE6D-4023-9629-5C2BE68B9AAE}" type="pres">
      <dgm:prSet presAssocID="{3BF82471-9AA3-4BF4-818D-600791656C03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65B8CCFA-1F19-4C88-A56F-EDB4CEF153E4}" type="pres">
      <dgm:prSet presAssocID="{3BF82471-9AA3-4BF4-818D-600791656C0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1AB7116-BD46-4B4A-93EE-98CF1E81BD15}" type="presOf" srcId="{FB5D6A1E-8983-4806-992D-10F3AB571C7F}" destId="{D7305AF2-E2C4-4F21-94A4-382F5EBA862B}" srcOrd="1" destOrd="0" presId="urn:microsoft.com/office/officeart/2005/8/layout/hProcess7"/>
    <dgm:cxn modelId="{DD9DBF8F-2224-4F4E-915A-19E5EC85548E}" srcId="{36E1B5BC-E732-4BC2-A781-FC30DF6F20B6}" destId="{8B7ADCED-33ED-48CF-A0A5-FB4FE8AFA349}" srcOrd="0" destOrd="0" parTransId="{A3CDD71B-D281-4822-B89B-C8D1F4CAC4BA}" sibTransId="{014C0CCE-3D14-462F-895A-43789FBBB9F3}"/>
    <dgm:cxn modelId="{8509CF3A-FBDC-435C-A0D4-F4DA2236C453}" srcId="{FB5D6A1E-8983-4806-992D-10F3AB571C7F}" destId="{448F7906-2E15-41DB-A6DE-72D6B2506424}" srcOrd="1" destOrd="0" parTransId="{2121C095-4549-4351-B127-F3DEA0287276}" sibTransId="{CA81CC54-3D91-45C6-AD63-0D96639BB91C}"/>
    <dgm:cxn modelId="{36255BD5-7758-48C3-B7D3-AD97DD36A3DD}" type="presOf" srcId="{7C1042FB-8461-479F-86F4-4805ED2DA43D}" destId="{DF13F6A8-F8F8-41FD-904A-096346E5BBCB}" srcOrd="0" destOrd="5" presId="urn:microsoft.com/office/officeart/2005/8/layout/hProcess7"/>
    <dgm:cxn modelId="{354942A2-7D38-475A-9A92-166488D8CE93}" type="presOf" srcId="{40F35184-6705-45F8-9A34-6882A619B49F}" destId="{65B8CCFA-1F19-4C88-A56F-EDB4CEF153E4}" srcOrd="0" destOrd="2" presId="urn:microsoft.com/office/officeart/2005/8/layout/hProcess7"/>
    <dgm:cxn modelId="{A6269CC2-4ED0-432E-AE60-F8561F454260}" type="presOf" srcId="{3BF82471-9AA3-4BF4-818D-600791656C03}" destId="{423CD6EC-2E0F-4E32-A203-7ADE6EB8A32F}" srcOrd="0" destOrd="0" presId="urn:microsoft.com/office/officeart/2005/8/layout/hProcess7"/>
    <dgm:cxn modelId="{17146FAD-4310-4C4E-B174-9C1BDBBE8D62}" srcId="{FB5D6A1E-8983-4806-992D-10F3AB571C7F}" destId="{522A2006-0EF8-4E73-9DE5-A5F8EA869249}" srcOrd="4" destOrd="0" parTransId="{ECB1BA28-10F9-4649-9630-FE5370D2A75E}" sibTransId="{E8AC7A26-CD15-45D0-8357-E73ABA43C507}"/>
    <dgm:cxn modelId="{BCA731D2-8BC3-45CA-9D88-3B698EA4914B}" srcId="{3BF82471-9AA3-4BF4-818D-600791656C03}" destId="{40F35184-6705-45F8-9A34-6882A619B49F}" srcOrd="2" destOrd="0" parTransId="{923C41AA-8649-46E9-B5F2-3A06F0472535}" sibTransId="{F916F907-6D8D-4DAD-9FD1-FD142862FCEC}"/>
    <dgm:cxn modelId="{4B46E9D0-EDD3-41FA-97DF-3CF66822EDA5}" type="presOf" srcId="{0355B0EF-2FF1-4BAE-9501-4704761F6B9D}" destId="{DF13F6A8-F8F8-41FD-904A-096346E5BBCB}" srcOrd="0" destOrd="3" presId="urn:microsoft.com/office/officeart/2005/8/layout/hProcess7"/>
    <dgm:cxn modelId="{FFBB9D10-607D-4526-B225-569E2F7EFB61}" type="presOf" srcId="{FB5D6A1E-8983-4806-992D-10F3AB571C7F}" destId="{EA4681CF-7B2B-4793-8C84-B9293A93F93B}" srcOrd="0" destOrd="0" presId="urn:microsoft.com/office/officeart/2005/8/layout/hProcess7"/>
    <dgm:cxn modelId="{E3660789-4787-4239-9495-53BDE6246B04}" srcId="{3BF82471-9AA3-4BF4-818D-600791656C03}" destId="{9BCE2DC9-6B27-4249-A76B-786BAD3E4637}" srcOrd="1" destOrd="0" parTransId="{777AED6A-7DEF-49EB-BEF6-FA0A1145518E}" sibTransId="{89A45098-3BC0-4E0C-9355-2774E3C34EA9}"/>
    <dgm:cxn modelId="{C19B9A63-3527-40E6-9D9C-AE2C90513118}" srcId="{FB5D6A1E-8983-4806-992D-10F3AB571C7F}" destId="{D1666F8E-0040-499A-87F7-DC2920284874}" srcOrd="6" destOrd="0" parTransId="{57371E26-9011-4476-A059-44820527628D}" sibTransId="{FFD8EB1C-02B9-420D-AB76-DCBD969CA4C4}"/>
    <dgm:cxn modelId="{D183AF39-1C1D-4A61-8807-5A94446A528E}" srcId="{FB5D6A1E-8983-4806-992D-10F3AB571C7F}" destId="{5D380E12-9D16-4B4B-83AE-999FC154BCF9}" srcOrd="2" destOrd="0" parTransId="{9E605858-8FCD-40A6-B165-4A0ED6F25361}" sibTransId="{72A093FE-0D66-4DF0-ABBA-2DB89FA4C37C}"/>
    <dgm:cxn modelId="{0416EBF4-6B3E-4EE5-A0B3-7F167F348AB7}" srcId="{8CC0D6E5-3B2F-4DFA-B189-F5EDF5087C0A}" destId="{36E1B5BC-E732-4BC2-A781-FC30DF6F20B6}" srcOrd="0" destOrd="0" parTransId="{5F761A9C-FE97-4B61-ABA8-6B799D1A40C4}" sibTransId="{B13B4040-5BE5-4B03-9DB0-1BCA762A0500}"/>
    <dgm:cxn modelId="{FB9A7103-82FF-426C-92A0-D774A16A70E2}" type="presOf" srcId="{3BF82471-9AA3-4BF4-818D-600791656C03}" destId="{2244F9F3-DE6D-4023-9629-5C2BE68B9AAE}" srcOrd="1" destOrd="0" presId="urn:microsoft.com/office/officeart/2005/8/layout/hProcess7"/>
    <dgm:cxn modelId="{25602FF2-307D-44F6-AEFD-6046BA1E0A60}" type="presOf" srcId="{9BCE2DC9-6B27-4249-A76B-786BAD3E4637}" destId="{65B8CCFA-1F19-4C88-A56F-EDB4CEF153E4}" srcOrd="0" destOrd="1" presId="urn:microsoft.com/office/officeart/2005/8/layout/hProcess7"/>
    <dgm:cxn modelId="{86414093-C39B-4953-865C-B7E3C9EC6DC6}" srcId="{8CC0D6E5-3B2F-4DFA-B189-F5EDF5087C0A}" destId="{3BF82471-9AA3-4BF4-818D-600791656C03}" srcOrd="2" destOrd="0" parTransId="{CFD7068F-4794-468C-83B6-3EE20681C280}" sibTransId="{1D817A95-2F3F-4B5B-B238-474B96CC55A6}"/>
    <dgm:cxn modelId="{D18D12ED-30FE-40FB-A5CE-CDB894413010}" srcId="{8CC0D6E5-3B2F-4DFA-B189-F5EDF5087C0A}" destId="{FB5D6A1E-8983-4806-992D-10F3AB571C7F}" srcOrd="1" destOrd="0" parTransId="{307A332E-550D-4904-A835-20F518892E78}" sibTransId="{CEB6CC80-4912-46C7-9E34-56AC6C2C8ABB}"/>
    <dgm:cxn modelId="{517D6BA3-8E79-4681-B4A0-9CEA6B559174}" type="presOf" srcId="{522A2006-0EF8-4E73-9DE5-A5F8EA869249}" destId="{DF13F6A8-F8F8-41FD-904A-096346E5BBCB}" srcOrd="0" destOrd="4" presId="urn:microsoft.com/office/officeart/2005/8/layout/hProcess7"/>
    <dgm:cxn modelId="{A93A4D53-1DCC-4622-AB4E-DB19D1FFD222}" srcId="{FB5D6A1E-8983-4806-992D-10F3AB571C7F}" destId="{7C1042FB-8461-479F-86F4-4805ED2DA43D}" srcOrd="5" destOrd="0" parTransId="{328F2435-8FF7-4AD4-891C-F31268EB9479}" sibTransId="{F02455D9-9BAE-42A7-9F14-FD7D2D7875CF}"/>
    <dgm:cxn modelId="{E6BE9209-B202-4C39-8952-6BE6DA154B61}" type="presOf" srcId="{8CC0D6E5-3B2F-4DFA-B189-F5EDF5087C0A}" destId="{6748DCB1-3525-4555-8333-74BA58AA5C8F}" srcOrd="0" destOrd="0" presId="urn:microsoft.com/office/officeart/2005/8/layout/hProcess7"/>
    <dgm:cxn modelId="{AFA7D2F4-8754-4489-A083-9A16E12C96FD}" type="presOf" srcId="{8B7ADCED-33ED-48CF-A0A5-FB4FE8AFA349}" destId="{ECF1EA06-177D-4412-A995-49EA47D2C5C7}" srcOrd="0" destOrd="0" presId="urn:microsoft.com/office/officeart/2005/8/layout/hProcess7"/>
    <dgm:cxn modelId="{52A11085-D53C-441F-BEDB-9E91B15E81A2}" type="presOf" srcId="{D1666F8E-0040-499A-87F7-DC2920284874}" destId="{DF13F6A8-F8F8-41FD-904A-096346E5BBCB}" srcOrd="0" destOrd="6" presId="urn:microsoft.com/office/officeart/2005/8/layout/hProcess7"/>
    <dgm:cxn modelId="{015D4C82-2876-4CD3-ACA2-2E7C37B9BC51}" srcId="{3BF82471-9AA3-4BF4-818D-600791656C03}" destId="{3C4875E9-FC28-4FA5-A948-2EB2BAC56208}" srcOrd="0" destOrd="0" parTransId="{BC43EE3D-A8C5-4382-A424-6191611BD3CA}" sibTransId="{8FEC0082-CEBB-4E62-AA09-C175D638DE74}"/>
    <dgm:cxn modelId="{5A8AB7A9-76DB-4849-9319-9A87AC7240AC}" type="presOf" srcId="{448F7906-2E15-41DB-A6DE-72D6B2506424}" destId="{DF13F6A8-F8F8-41FD-904A-096346E5BBCB}" srcOrd="0" destOrd="1" presId="urn:microsoft.com/office/officeart/2005/8/layout/hProcess7"/>
    <dgm:cxn modelId="{0E22B9C4-A98F-4E2F-A44D-09908D241BE3}" type="presOf" srcId="{36E1B5BC-E732-4BC2-A781-FC30DF6F20B6}" destId="{CDC4FCFE-F8B9-4219-91AB-64BD969D5C9D}" srcOrd="1" destOrd="0" presId="urn:microsoft.com/office/officeart/2005/8/layout/hProcess7"/>
    <dgm:cxn modelId="{E11C634F-B2C5-4360-A96A-BCA12DC6A82C}" type="presOf" srcId="{5D380E12-9D16-4B4B-83AE-999FC154BCF9}" destId="{DF13F6A8-F8F8-41FD-904A-096346E5BBCB}" srcOrd="0" destOrd="2" presId="urn:microsoft.com/office/officeart/2005/8/layout/hProcess7"/>
    <dgm:cxn modelId="{C9FBC245-84BC-4C6C-90ED-5B1905897B24}" srcId="{FB5D6A1E-8983-4806-992D-10F3AB571C7F}" destId="{4DDD8A84-EB4E-4CF8-B23F-D7FD68462322}" srcOrd="0" destOrd="0" parTransId="{93809BE0-06D3-49D5-9A64-5710B784EC9F}" sibTransId="{6F8D8296-0B23-41C6-8A89-E6DB267602B8}"/>
    <dgm:cxn modelId="{0C4D75F2-37F6-47BF-B901-8C9392EBC0FE}" type="presOf" srcId="{4DDD8A84-EB4E-4CF8-B23F-D7FD68462322}" destId="{DF13F6A8-F8F8-41FD-904A-096346E5BBCB}" srcOrd="0" destOrd="0" presId="urn:microsoft.com/office/officeart/2005/8/layout/hProcess7"/>
    <dgm:cxn modelId="{83C34173-FA3A-4AD0-9135-9C6351051E02}" type="presOf" srcId="{36E1B5BC-E732-4BC2-A781-FC30DF6F20B6}" destId="{2A054F9F-6C5E-4303-A6C0-265277622FE5}" srcOrd="0" destOrd="0" presId="urn:microsoft.com/office/officeart/2005/8/layout/hProcess7"/>
    <dgm:cxn modelId="{B6873843-AB07-4200-A1A5-D30A9A672A3A}" srcId="{FB5D6A1E-8983-4806-992D-10F3AB571C7F}" destId="{0355B0EF-2FF1-4BAE-9501-4704761F6B9D}" srcOrd="3" destOrd="0" parTransId="{BDEC255B-79BE-4088-B4C2-BB8554EB29DC}" sibTransId="{DE4BFCBD-62EA-4BBC-BD6D-B43547AD4C45}"/>
    <dgm:cxn modelId="{6310AC53-F171-47F8-9671-CC25D55D3938}" type="presOf" srcId="{3C4875E9-FC28-4FA5-A948-2EB2BAC56208}" destId="{65B8CCFA-1F19-4C88-A56F-EDB4CEF153E4}" srcOrd="0" destOrd="0" presId="urn:microsoft.com/office/officeart/2005/8/layout/hProcess7"/>
    <dgm:cxn modelId="{638DAD06-8916-4A21-B3A5-CA78144B192F}" type="presParOf" srcId="{6748DCB1-3525-4555-8333-74BA58AA5C8F}" destId="{260022FF-5975-4E33-9534-E010F0EB6FD0}" srcOrd="0" destOrd="0" presId="urn:microsoft.com/office/officeart/2005/8/layout/hProcess7"/>
    <dgm:cxn modelId="{C4F43413-9E12-4AAA-995E-CD3A013F25DE}" type="presParOf" srcId="{260022FF-5975-4E33-9534-E010F0EB6FD0}" destId="{2A054F9F-6C5E-4303-A6C0-265277622FE5}" srcOrd="0" destOrd="0" presId="urn:microsoft.com/office/officeart/2005/8/layout/hProcess7"/>
    <dgm:cxn modelId="{72975718-E546-4EE4-95E4-D99B37362536}" type="presParOf" srcId="{260022FF-5975-4E33-9534-E010F0EB6FD0}" destId="{CDC4FCFE-F8B9-4219-91AB-64BD969D5C9D}" srcOrd="1" destOrd="0" presId="urn:microsoft.com/office/officeart/2005/8/layout/hProcess7"/>
    <dgm:cxn modelId="{A0D2F30F-9B6A-4105-81B2-7E4A3BC27E23}" type="presParOf" srcId="{260022FF-5975-4E33-9534-E010F0EB6FD0}" destId="{ECF1EA06-177D-4412-A995-49EA47D2C5C7}" srcOrd="2" destOrd="0" presId="urn:microsoft.com/office/officeart/2005/8/layout/hProcess7"/>
    <dgm:cxn modelId="{4154E431-BDE6-4DD0-B82E-6D0D9D08067B}" type="presParOf" srcId="{6748DCB1-3525-4555-8333-74BA58AA5C8F}" destId="{CC3E717D-0925-4754-9EC3-64392F4220CC}" srcOrd="1" destOrd="0" presId="urn:microsoft.com/office/officeart/2005/8/layout/hProcess7"/>
    <dgm:cxn modelId="{11F0E61B-BD40-4E80-B174-57EBF817F230}" type="presParOf" srcId="{6748DCB1-3525-4555-8333-74BA58AA5C8F}" destId="{E25035C2-AF4F-4E21-8C55-3DD996FDEF66}" srcOrd="2" destOrd="0" presId="urn:microsoft.com/office/officeart/2005/8/layout/hProcess7"/>
    <dgm:cxn modelId="{0F39AFCF-DDE6-44A2-A6E2-B08E5AD4E98E}" type="presParOf" srcId="{E25035C2-AF4F-4E21-8C55-3DD996FDEF66}" destId="{53D4A051-3A63-4718-9324-10602479D7DA}" srcOrd="0" destOrd="0" presId="urn:microsoft.com/office/officeart/2005/8/layout/hProcess7"/>
    <dgm:cxn modelId="{6B1C0F2A-B69F-4169-B8F5-69654737BBCC}" type="presParOf" srcId="{E25035C2-AF4F-4E21-8C55-3DD996FDEF66}" destId="{004D3C14-39C5-4F2B-9F22-447697A2ED00}" srcOrd="1" destOrd="0" presId="urn:microsoft.com/office/officeart/2005/8/layout/hProcess7"/>
    <dgm:cxn modelId="{7CFE41D1-7C0B-47CF-8DF2-630166C62FC7}" type="presParOf" srcId="{E25035C2-AF4F-4E21-8C55-3DD996FDEF66}" destId="{B3C2D914-A157-4327-9783-B262C5BAB9F9}" srcOrd="2" destOrd="0" presId="urn:microsoft.com/office/officeart/2005/8/layout/hProcess7"/>
    <dgm:cxn modelId="{80F7CC49-C67B-4C58-A8FB-C73E59ABC523}" type="presParOf" srcId="{6748DCB1-3525-4555-8333-74BA58AA5C8F}" destId="{4EEF7CA9-C1E1-4CDF-BBB9-147ABD01660B}" srcOrd="3" destOrd="0" presId="urn:microsoft.com/office/officeart/2005/8/layout/hProcess7"/>
    <dgm:cxn modelId="{17927615-3193-4855-AAB0-4B915C5934C6}" type="presParOf" srcId="{6748DCB1-3525-4555-8333-74BA58AA5C8F}" destId="{3307DD27-983A-4118-97B5-4331D2943812}" srcOrd="4" destOrd="0" presId="urn:microsoft.com/office/officeart/2005/8/layout/hProcess7"/>
    <dgm:cxn modelId="{2586D11F-B6E2-4287-9409-6E5A23B283FA}" type="presParOf" srcId="{3307DD27-983A-4118-97B5-4331D2943812}" destId="{EA4681CF-7B2B-4793-8C84-B9293A93F93B}" srcOrd="0" destOrd="0" presId="urn:microsoft.com/office/officeart/2005/8/layout/hProcess7"/>
    <dgm:cxn modelId="{A128C191-6AAF-4035-B2FD-5B262D85FFB3}" type="presParOf" srcId="{3307DD27-983A-4118-97B5-4331D2943812}" destId="{D7305AF2-E2C4-4F21-94A4-382F5EBA862B}" srcOrd="1" destOrd="0" presId="urn:microsoft.com/office/officeart/2005/8/layout/hProcess7"/>
    <dgm:cxn modelId="{790A9426-B6D4-4447-9C5D-2D101D510F8E}" type="presParOf" srcId="{3307DD27-983A-4118-97B5-4331D2943812}" destId="{DF13F6A8-F8F8-41FD-904A-096346E5BBCB}" srcOrd="2" destOrd="0" presId="urn:microsoft.com/office/officeart/2005/8/layout/hProcess7"/>
    <dgm:cxn modelId="{E6DE5CA6-FE5C-4157-B7D5-9DCB3F2ED8F8}" type="presParOf" srcId="{6748DCB1-3525-4555-8333-74BA58AA5C8F}" destId="{B1A2D814-92DF-48A6-94D5-29FC8B26C1CE}" srcOrd="5" destOrd="0" presId="urn:microsoft.com/office/officeart/2005/8/layout/hProcess7"/>
    <dgm:cxn modelId="{D3CEE5A0-C0E5-4D26-84D6-F96FF1C31039}" type="presParOf" srcId="{6748DCB1-3525-4555-8333-74BA58AA5C8F}" destId="{C4124F04-736E-49CC-8ED1-E1A3451F7463}" srcOrd="6" destOrd="0" presId="urn:microsoft.com/office/officeart/2005/8/layout/hProcess7"/>
    <dgm:cxn modelId="{B8DE9D94-8108-4889-B09F-81DB90A108BC}" type="presParOf" srcId="{C4124F04-736E-49CC-8ED1-E1A3451F7463}" destId="{89FCE461-C889-45EC-B918-3060FD919F8F}" srcOrd="0" destOrd="0" presId="urn:microsoft.com/office/officeart/2005/8/layout/hProcess7"/>
    <dgm:cxn modelId="{81306FDF-0501-490B-861D-E3EE59C97CFB}" type="presParOf" srcId="{C4124F04-736E-49CC-8ED1-E1A3451F7463}" destId="{B6E30C94-1A51-4BF6-96DE-68AEA6017138}" srcOrd="1" destOrd="0" presId="urn:microsoft.com/office/officeart/2005/8/layout/hProcess7"/>
    <dgm:cxn modelId="{E80BF2FB-659A-4EE8-BC08-14F934CE80C0}" type="presParOf" srcId="{C4124F04-736E-49CC-8ED1-E1A3451F7463}" destId="{15DB3622-49FA-4725-846F-E3064AF4F3F5}" srcOrd="2" destOrd="0" presId="urn:microsoft.com/office/officeart/2005/8/layout/hProcess7"/>
    <dgm:cxn modelId="{E0CB06E2-84BA-4744-AEAB-619833DA98BE}" type="presParOf" srcId="{6748DCB1-3525-4555-8333-74BA58AA5C8F}" destId="{7E344C1B-0461-4722-BE59-AE6CA99BB815}" srcOrd="7" destOrd="0" presId="urn:microsoft.com/office/officeart/2005/8/layout/hProcess7"/>
    <dgm:cxn modelId="{FE11DB3C-78A9-434F-B038-630353C6D439}" type="presParOf" srcId="{6748DCB1-3525-4555-8333-74BA58AA5C8F}" destId="{B86AADAD-59D6-4CBF-9063-09F6A6D3FE15}" srcOrd="8" destOrd="0" presId="urn:microsoft.com/office/officeart/2005/8/layout/hProcess7"/>
    <dgm:cxn modelId="{C6E0FB75-8734-4564-B28C-85D854D3449B}" type="presParOf" srcId="{B86AADAD-59D6-4CBF-9063-09F6A6D3FE15}" destId="{423CD6EC-2E0F-4E32-A203-7ADE6EB8A32F}" srcOrd="0" destOrd="0" presId="urn:microsoft.com/office/officeart/2005/8/layout/hProcess7"/>
    <dgm:cxn modelId="{6F352342-2FF5-4653-BB06-A0093A41EE88}" type="presParOf" srcId="{B86AADAD-59D6-4CBF-9063-09F6A6D3FE15}" destId="{2244F9F3-DE6D-4023-9629-5C2BE68B9AAE}" srcOrd="1" destOrd="0" presId="urn:microsoft.com/office/officeart/2005/8/layout/hProcess7"/>
    <dgm:cxn modelId="{36EAD490-55C4-4FF5-830E-44CF3AEA18CC}" type="presParOf" srcId="{B86AADAD-59D6-4CBF-9063-09F6A6D3FE15}" destId="{65B8CCFA-1F19-4C88-A56F-EDB4CEF153E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2660E4-F6F3-4715-9662-CD3F98725D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D070A41-C091-4C13-B809-EC4154F0EBA5}">
      <dgm:prSet phldrT="[Tekst]"/>
      <dgm:spPr/>
      <dgm:t>
        <a:bodyPr/>
        <a:lstStyle/>
        <a:p>
          <a:r>
            <a:rPr lang="pl-PL" dirty="0" smtClean="0"/>
            <a:t>Pisemne zawiadomienie PUP</a:t>
          </a:r>
          <a:endParaRPr lang="pl-PL" dirty="0"/>
        </a:p>
      </dgm:t>
    </dgm:pt>
    <dgm:pt modelId="{FA4E6771-9E3B-4CB4-9747-CB0AA4B18FB6}" type="parTrans" cxnId="{226E17CC-80A1-43DB-B8D1-0680E850888B}">
      <dgm:prSet/>
      <dgm:spPr/>
      <dgm:t>
        <a:bodyPr/>
        <a:lstStyle/>
        <a:p>
          <a:endParaRPr lang="pl-PL"/>
        </a:p>
      </dgm:t>
    </dgm:pt>
    <dgm:pt modelId="{21935E23-8F1C-416C-A40B-7D7B64BA6B74}" type="sibTrans" cxnId="{226E17CC-80A1-43DB-B8D1-0680E850888B}">
      <dgm:prSet/>
      <dgm:spPr/>
      <dgm:t>
        <a:bodyPr/>
        <a:lstStyle/>
        <a:p>
          <a:endParaRPr lang="pl-PL"/>
        </a:p>
      </dgm:t>
    </dgm:pt>
    <dgm:pt modelId="{E9407126-1F7C-4C00-9E52-02FF69319CCE}">
      <dgm:prSet phldrT="[Tekst]"/>
      <dgm:spPr/>
      <dgm:t>
        <a:bodyPr/>
        <a:lstStyle/>
        <a:p>
          <a:r>
            <a:rPr lang="pl-PL" dirty="0" smtClean="0"/>
            <a:t>o przyjętych ustaleniach dotyczących grupowego zwolnienia, </a:t>
          </a:r>
          <a:br>
            <a:rPr lang="pl-PL" dirty="0" smtClean="0"/>
          </a:br>
          <a:r>
            <a:rPr lang="pl-PL" dirty="0" smtClean="0"/>
            <a:t>w tym o liczbie zatrudnionych i zwalnianych pracowników oraz o przyczynach ich zwolnienia, okresie zwolnienia, przeprowadzonej konsultacji </a:t>
          </a:r>
          <a:endParaRPr lang="pl-PL" dirty="0"/>
        </a:p>
      </dgm:t>
    </dgm:pt>
    <dgm:pt modelId="{72395D8E-7F12-4E92-973A-6AECB95A3A49}" type="parTrans" cxnId="{DA1532A0-6FDA-44FC-9602-AE155AEF64C1}">
      <dgm:prSet/>
      <dgm:spPr/>
      <dgm:t>
        <a:bodyPr/>
        <a:lstStyle/>
        <a:p>
          <a:endParaRPr lang="pl-PL"/>
        </a:p>
      </dgm:t>
    </dgm:pt>
    <dgm:pt modelId="{E7897517-5982-4235-968F-9120D6AD56F0}" type="sibTrans" cxnId="{DA1532A0-6FDA-44FC-9602-AE155AEF64C1}">
      <dgm:prSet/>
      <dgm:spPr/>
      <dgm:t>
        <a:bodyPr/>
        <a:lstStyle/>
        <a:p>
          <a:endParaRPr lang="pl-PL"/>
        </a:p>
      </dgm:t>
    </dgm:pt>
    <dgm:pt modelId="{62E3BB55-B125-40BC-903E-E975ADA60FF9}">
      <dgm:prSet phldrT="[Tekst]"/>
      <dgm:spPr/>
      <dgm:t>
        <a:bodyPr/>
        <a:lstStyle/>
        <a:p>
          <a:r>
            <a:rPr lang="pl-PL" dirty="0" smtClean="0"/>
            <a:t>Wypowiedzenia stosunków pracy</a:t>
          </a:r>
          <a:endParaRPr lang="pl-PL" dirty="0"/>
        </a:p>
      </dgm:t>
    </dgm:pt>
    <dgm:pt modelId="{849F7FFC-89FB-4938-BF41-D9F5EA0B4CA4}" type="parTrans" cxnId="{A2205AE9-9A17-48E4-A995-84987DDA0A11}">
      <dgm:prSet/>
      <dgm:spPr/>
      <dgm:t>
        <a:bodyPr/>
        <a:lstStyle/>
        <a:p>
          <a:endParaRPr lang="pl-PL"/>
        </a:p>
      </dgm:t>
    </dgm:pt>
    <dgm:pt modelId="{5B5F3FDF-3CC3-4E25-90C8-F64D96726A5C}" type="sibTrans" cxnId="{A2205AE9-9A17-48E4-A995-84987DDA0A11}">
      <dgm:prSet/>
      <dgm:spPr/>
      <dgm:t>
        <a:bodyPr/>
        <a:lstStyle/>
        <a:p>
          <a:endParaRPr lang="pl-PL"/>
        </a:p>
      </dgm:t>
    </dgm:pt>
    <dgm:pt modelId="{2EF37CD4-F366-4438-BF5F-477596F9D06D}">
      <dgm:prSet phldrT="[Tekst]"/>
      <dgm:spPr/>
      <dgm:t>
        <a:bodyPr/>
        <a:lstStyle/>
        <a:p>
          <a:r>
            <a:rPr lang="pl-PL" dirty="0" smtClean="0"/>
            <a:t>brak sprecyzowanego terminu na zawiadomienie</a:t>
          </a:r>
          <a:endParaRPr lang="pl-PL" dirty="0"/>
        </a:p>
      </dgm:t>
    </dgm:pt>
    <dgm:pt modelId="{8E708459-0103-4BE1-A2B9-D932714C9809}" type="parTrans" cxnId="{5EF59D70-DAE5-4BEC-976B-DB4A26B76850}">
      <dgm:prSet/>
      <dgm:spPr/>
      <dgm:t>
        <a:bodyPr/>
        <a:lstStyle/>
        <a:p>
          <a:endParaRPr lang="pl-PL"/>
        </a:p>
      </dgm:t>
    </dgm:pt>
    <dgm:pt modelId="{FF871D4A-1E49-44DA-A694-277B8D5F29A5}" type="sibTrans" cxnId="{5EF59D70-DAE5-4BEC-976B-DB4A26B76850}">
      <dgm:prSet/>
      <dgm:spPr/>
      <dgm:t>
        <a:bodyPr/>
        <a:lstStyle/>
        <a:p>
          <a:endParaRPr lang="pl-PL"/>
        </a:p>
      </dgm:t>
    </dgm:pt>
    <dgm:pt modelId="{2BB7294A-076E-412E-89C9-6E71ECF19915}">
      <dgm:prSet phldrT="[Tekst]"/>
      <dgm:spPr/>
      <dgm:t>
        <a:bodyPr/>
        <a:lstStyle/>
        <a:p>
          <a:r>
            <a:rPr lang="pl-PL" dirty="0" smtClean="0"/>
            <a:t>wypowiedzenie stosunku pracy nie może nastąpić wcześniej niż po drugim zawiadomieniu PUP</a:t>
          </a:r>
          <a:endParaRPr lang="pl-PL" dirty="0"/>
        </a:p>
      </dgm:t>
    </dgm:pt>
    <dgm:pt modelId="{05FBF328-879E-4A4D-B2A9-65FCB804DD01}" type="sibTrans" cxnId="{B0315CC6-7D8E-4320-9417-E59698274315}">
      <dgm:prSet/>
      <dgm:spPr/>
      <dgm:t>
        <a:bodyPr/>
        <a:lstStyle/>
        <a:p>
          <a:endParaRPr lang="pl-PL"/>
        </a:p>
      </dgm:t>
    </dgm:pt>
    <dgm:pt modelId="{B5CE3583-DFB8-4B89-B2D8-BA479BDD1CE2}" type="parTrans" cxnId="{B0315CC6-7D8E-4320-9417-E59698274315}">
      <dgm:prSet/>
      <dgm:spPr/>
      <dgm:t>
        <a:bodyPr/>
        <a:lstStyle/>
        <a:p>
          <a:endParaRPr lang="pl-PL"/>
        </a:p>
      </dgm:t>
    </dgm:pt>
    <dgm:pt modelId="{D6810A07-E3B3-4B33-8E87-A8A6411B3464}">
      <dgm:prSet/>
      <dgm:spPr/>
      <dgm:t>
        <a:bodyPr/>
        <a:lstStyle/>
        <a:p>
          <a:r>
            <a:rPr lang="pl-PL" dirty="0" smtClean="0"/>
            <a:t>rozwiązanie stosunku pracy w ramach grupowego zwolnienia może nastąpić nie wcześniej niż po upływie 30 dni od drugiego zawiadomienia PUP</a:t>
          </a:r>
          <a:endParaRPr lang="pl-PL" dirty="0"/>
        </a:p>
      </dgm:t>
    </dgm:pt>
    <dgm:pt modelId="{15777EC4-3DA0-40B9-9F7E-02EACA00C27F}" type="parTrans" cxnId="{79C281D8-A638-404E-B25D-3F7295C8A185}">
      <dgm:prSet/>
      <dgm:spPr/>
      <dgm:t>
        <a:bodyPr/>
        <a:lstStyle/>
        <a:p>
          <a:endParaRPr lang="pl-PL"/>
        </a:p>
      </dgm:t>
    </dgm:pt>
    <dgm:pt modelId="{434273C2-F2DE-4526-9D83-EC150DD88915}" type="sibTrans" cxnId="{79C281D8-A638-404E-B25D-3F7295C8A185}">
      <dgm:prSet/>
      <dgm:spPr/>
      <dgm:t>
        <a:bodyPr/>
        <a:lstStyle/>
        <a:p>
          <a:endParaRPr lang="pl-PL"/>
        </a:p>
      </dgm:t>
    </dgm:pt>
    <dgm:pt modelId="{DD24F44A-BED0-4843-B74E-D1CD694237A4}" type="pres">
      <dgm:prSet presAssocID="{BE2660E4-F6F3-4715-9662-CD3F98725DC5}" presName="linear" presStyleCnt="0">
        <dgm:presLayoutVars>
          <dgm:animLvl val="lvl"/>
          <dgm:resizeHandles val="exact"/>
        </dgm:presLayoutVars>
      </dgm:prSet>
      <dgm:spPr/>
    </dgm:pt>
    <dgm:pt modelId="{C0E72AF8-F36F-4371-BA87-172DB4248724}" type="pres">
      <dgm:prSet presAssocID="{4D070A41-C091-4C13-B809-EC4154F0EBA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3634AC8-1A28-40F5-BF99-6AC05FD835F2}" type="pres">
      <dgm:prSet presAssocID="{4D070A41-C091-4C13-B809-EC4154F0EBA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98792C-B306-48A2-A59D-1EA560B9CC0A}" type="pres">
      <dgm:prSet presAssocID="{62E3BB55-B125-40BC-903E-E975ADA60FF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8904004-91F2-4776-B6E7-0F7796BD8697}" type="pres">
      <dgm:prSet presAssocID="{62E3BB55-B125-40BC-903E-E975ADA60FF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9C281D8-A638-404E-B25D-3F7295C8A185}" srcId="{62E3BB55-B125-40BC-903E-E975ADA60FF9}" destId="{D6810A07-E3B3-4B33-8E87-A8A6411B3464}" srcOrd="1" destOrd="0" parTransId="{15777EC4-3DA0-40B9-9F7E-02EACA00C27F}" sibTransId="{434273C2-F2DE-4526-9D83-EC150DD88915}"/>
    <dgm:cxn modelId="{58187A54-5A1D-412A-9F73-1BBDD67181C7}" type="presOf" srcId="{BE2660E4-F6F3-4715-9662-CD3F98725DC5}" destId="{DD24F44A-BED0-4843-B74E-D1CD694237A4}" srcOrd="0" destOrd="0" presId="urn:microsoft.com/office/officeart/2005/8/layout/vList2"/>
    <dgm:cxn modelId="{4EF878D1-F5C2-4C6A-AA4B-855C3BD4B065}" type="presOf" srcId="{62E3BB55-B125-40BC-903E-E975ADA60FF9}" destId="{4D98792C-B306-48A2-A59D-1EA560B9CC0A}" srcOrd="0" destOrd="0" presId="urn:microsoft.com/office/officeart/2005/8/layout/vList2"/>
    <dgm:cxn modelId="{B0315CC6-7D8E-4320-9417-E59698274315}" srcId="{62E3BB55-B125-40BC-903E-E975ADA60FF9}" destId="{2BB7294A-076E-412E-89C9-6E71ECF19915}" srcOrd="0" destOrd="0" parTransId="{B5CE3583-DFB8-4B89-B2D8-BA479BDD1CE2}" sibTransId="{05FBF328-879E-4A4D-B2A9-65FCB804DD01}"/>
    <dgm:cxn modelId="{A2205AE9-9A17-48E4-A995-84987DDA0A11}" srcId="{BE2660E4-F6F3-4715-9662-CD3F98725DC5}" destId="{62E3BB55-B125-40BC-903E-E975ADA60FF9}" srcOrd="1" destOrd="0" parTransId="{849F7FFC-89FB-4938-BF41-D9F5EA0B4CA4}" sibTransId="{5B5F3FDF-3CC3-4E25-90C8-F64D96726A5C}"/>
    <dgm:cxn modelId="{22857719-0164-4830-913B-5DAE0717768C}" type="presOf" srcId="{D6810A07-E3B3-4B33-8E87-A8A6411B3464}" destId="{08904004-91F2-4776-B6E7-0F7796BD8697}" srcOrd="0" destOrd="1" presId="urn:microsoft.com/office/officeart/2005/8/layout/vList2"/>
    <dgm:cxn modelId="{5EF59D70-DAE5-4BEC-976B-DB4A26B76850}" srcId="{4D070A41-C091-4C13-B809-EC4154F0EBA5}" destId="{2EF37CD4-F366-4438-BF5F-477596F9D06D}" srcOrd="1" destOrd="0" parTransId="{8E708459-0103-4BE1-A2B9-D932714C9809}" sibTransId="{FF871D4A-1E49-44DA-A694-277B8D5F29A5}"/>
    <dgm:cxn modelId="{EE1F8E69-9D2D-4524-AE01-09315B57D253}" type="presOf" srcId="{4D070A41-C091-4C13-B809-EC4154F0EBA5}" destId="{C0E72AF8-F36F-4371-BA87-172DB4248724}" srcOrd="0" destOrd="0" presId="urn:microsoft.com/office/officeart/2005/8/layout/vList2"/>
    <dgm:cxn modelId="{DA1532A0-6FDA-44FC-9602-AE155AEF64C1}" srcId="{4D070A41-C091-4C13-B809-EC4154F0EBA5}" destId="{E9407126-1F7C-4C00-9E52-02FF69319CCE}" srcOrd="0" destOrd="0" parTransId="{72395D8E-7F12-4E92-973A-6AECB95A3A49}" sibTransId="{E7897517-5982-4235-968F-9120D6AD56F0}"/>
    <dgm:cxn modelId="{635C4EBE-F861-4F75-81F9-2C33A20F87EE}" type="presOf" srcId="{E9407126-1F7C-4C00-9E52-02FF69319CCE}" destId="{A3634AC8-1A28-40F5-BF99-6AC05FD835F2}" srcOrd="0" destOrd="0" presId="urn:microsoft.com/office/officeart/2005/8/layout/vList2"/>
    <dgm:cxn modelId="{EE499DC0-1165-4A96-9A94-D74EE0B05CA6}" type="presOf" srcId="{2EF37CD4-F366-4438-BF5F-477596F9D06D}" destId="{A3634AC8-1A28-40F5-BF99-6AC05FD835F2}" srcOrd="0" destOrd="1" presId="urn:microsoft.com/office/officeart/2005/8/layout/vList2"/>
    <dgm:cxn modelId="{226E17CC-80A1-43DB-B8D1-0680E850888B}" srcId="{BE2660E4-F6F3-4715-9662-CD3F98725DC5}" destId="{4D070A41-C091-4C13-B809-EC4154F0EBA5}" srcOrd="0" destOrd="0" parTransId="{FA4E6771-9E3B-4CB4-9747-CB0AA4B18FB6}" sibTransId="{21935E23-8F1C-416C-A40B-7D7B64BA6B74}"/>
    <dgm:cxn modelId="{91D389EB-B94A-44F1-87F3-EA02E34F2BEF}" type="presOf" srcId="{2BB7294A-076E-412E-89C9-6E71ECF19915}" destId="{08904004-91F2-4776-B6E7-0F7796BD8697}" srcOrd="0" destOrd="0" presId="urn:microsoft.com/office/officeart/2005/8/layout/vList2"/>
    <dgm:cxn modelId="{77956347-61BD-48F0-911A-0F1D49857FCB}" type="presParOf" srcId="{DD24F44A-BED0-4843-B74E-D1CD694237A4}" destId="{C0E72AF8-F36F-4371-BA87-172DB4248724}" srcOrd="0" destOrd="0" presId="urn:microsoft.com/office/officeart/2005/8/layout/vList2"/>
    <dgm:cxn modelId="{B0DCB0F8-6E22-4A56-9185-19A293749744}" type="presParOf" srcId="{DD24F44A-BED0-4843-B74E-D1CD694237A4}" destId="{A3634AC8-1A28-40F5-BF99-6AC05FD835F2}" srcOrd="1" destOrd="0" presId="urn:microsoft.com/office/officeart/2005/8/layout/vList2"/>
    <dgm:cxn modelId="{EB57551F-0713-43D6-A658-DF595A6E8FB8}" type="presParOf" srcId="{DD24F44A-BED0-4843-B74E-D1CD694237A4}" destId="{4D98792C-B306-48A2-A59D-1EA560B9CC0A}" srcOrd="2" destOrd="0" presId="urn:microsoft.com/office/officeart/2005/8/layout/vList2"/>
    <dgm:cxn modelId="{F1D274A4-AC0E-4BD8-A0D0-2AB99D20F842}" type="presParOf" srcId="{DD24F44A-BED0-4843-B74E-D1CD694237A4}" destId="{08904004-91F2-4776-B6E7-0F7796BD869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2E4BC6-261A-432E-98D2-46B36D70AE8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342416D-8FAB-4180-84AC-84F112A7D46D}">
      <dgm:prSet phldrT="[Tekst]"/>
      <dgm:spPr/>
      <dgm:t>
        <a:bodyPr/>
        <a:lstStyle/>
        <a:p>
          <a:pPr algn="l"/>
          <a:r>
            <a:rPr lang="pl-PL" b="1" dirty="0" smtClean="0"/>
            <a:t>- w razie ponownego zatrudniania </a:t>
          </a:r>
          <a:r>
            <a:rPr lang="pl-PL" dirty="0" smtClean="0"/>
            <a:t>pracowników w tej samej grupie zawodowej pracodawca </a:t>
          </a:r>
          <a:r>
            <a:rPr lang="pl-PL" b="1" dirty="0" smtClean="0"/>
            <a:t>powinien zatrudnić pracownika</a:t>
          </a:r>
          <a:r>
            <a:rPr lang="pl-PL" dirty="0" smtClean="0"/>
            <a:t>, z którym rozwiązał stosunek pracy w ramach grupowego zwolnienia, jeżeli zwolniony pracownik </a:t>
          </a:r>
          <a:r>
            <a:rPr lang="pl-PL" b="1" dirty="0" smtClean="0"/>
            <a:t>zgłosi zamiar podjęcia zatrudnienia u tego pracodawcy w ciągu roku od dnia rozwiązania z nim stosunku pracy</a:t>
          </a:r>
        </a:p>
        <a:p>
          <a:pPr algn="l"/>
          <a:r>
            <a:rPr lang="pl-PL" dirty="0" smtClean="0"/>
            <a:t>- pracownik </a:t>
          </a:r>
          <a:r>
            <a:rPr lang="pl-PL" b="1" dirty="0" smtClean="0"/>
            <a:t>traci to uprawnienie 15 miesięcy od dnia rozwiązania z nim stosunku pracy </a:t>
          </a:r>
          <a:r>
            <a:rPr lang="pl-PL" dirty="0" smtClean="0"/>
            <a:t>w ramach grupowego zwolnienia</a:t>
          </a:r>
          <a:endParaRPr lang="pl-PL" dirty="0"/>
        </a:p>
      </dgm:t>
    </dgm:pt>
    <dgm:pt modelId="{BEAF0D4B-12E1-4D7B-8CC6-9BCD8C986524}" type="sibTrans" cxnId="{4F573AFF-A434-4816-BD1F-849BBCD0E337}">
      <dgm:prSet/>
      <dgm:spPr/>
      <dgm:t>
        <a:bodyPr/>
        <a:lstStyle/>
        <a:p>
          <a:endParaRPr lang="pl-PL"/>
        </a:p>
      </dgm:t>
    </dgm:pt>
    <dgm:pt modelId="{F154D760-1B30-4705-9BD9-1477C40D60AA}" type="parTrans" cxnId="{4F573AFF-A434-4816-BD1F-849BBCD0E337}">
      <dgm:prSet/>
      <dgm:spPr/>
      <dgm:t>
        <a:bodyPr/>
        <a:lstStyle/>
        <a:p>
          <a:endParaRPr lang="pl-PL"/>
        </a:p>
      </dgm:t>
    </dgm:pt>
    <dgm:pt modelId="{80215A95-C9FE-4EE2-887F-BE224DF76394}">
      <dgm:prSet phldrT="[Tekst]"/>
      <dgm:spPr/>
      <dgm:t>
        <a:bodyPr/>
        <a:lstStyle/>
        <a:p>
          <a:pPr algn="l"/>
          <a:r>
            <a:rPr lang="pl-PL" b="1" dirty="0" smtClean="0"/>
            <a:t>- jednomiesięczne wynagrodzenie</a:t>
          </a:r>
          <a:r>
            <a:rPr lang="pl-PL" dirty="0" smtClean="0"/>
            <a:t>, jeżeli pracownik był zatrudniony u danego pracodawcy krócej niż 2 lata</a:t>
          </a:r>
        </a:p>
        <a:p>
          <a:pPr algn="l"/>
          <a:r>
            <a:rPr lang="pl-PL" b="1" dirty="0" smtClean="0"/>
            <a:t>dwumiesięczne wynagrodzenie</a:t>
          </a:r>
          <a:r>
            <a:rPr lang="pl-PL" dirty="0" smtClean="0"/>
            <a:t>, jeżeli pracownik był zatrudniony 	   u danego pracodawcy od 2 do 8 lat</a:t>
          </a:r>
        </a:p>
        <a:p>
          <a:pPr algn="l"/>
          <a:r>
            <a:rPr lang="pl-PL" b="1" dirty="0" smtClean="0"/>
            <a:t>trzymiesięczne wynagrodzenie</a:t>
          </a:r>
          <a:r>
            <a:rPr lang="pl-PL" dirty="0" smtClean="0"/>
            <a:t>, jeżeli pracownik był zatrudniony   	  u danego pracodawcy ponad 8 lat</a:t>
          </a:r>
        </a:p>
        <a:p>
          <a:pPr algn="l"/>
          <a:r>
            <a:rPr lang="pl-PL" b="1" dirty="0" smtClean="0"/>
            <a:t>- nie  więcej niż15-krotnośćminimalnego wynagrodzenia z</a:t>
          </a:r>
          <a:r>
            <a:rPr lang="pl-PL" dirty="0" smtClean="0"/>
            <a:t>a pracę z dnia rozwiązania stosunku pracy</a:t>
          </a:r>
        </a:p>
      </dgm:t>
    </dgm:pt>
    <dgm:pt modelId="{6086E957-0EF0-4B0B-BEC8-C46DFDA193FA}" type="sibTrans" cxnId="{82711E19-FADB-4F65-AB2C-C8CF6EB9B60C}">
      <dgm:prSet/>
      <dgm:spPr/>
      <dgm:t>
        <a:bodyPr/>
        <a:lstStyle/>
        <a:p>
          <a:endParaRPr lang="pl-PL"/>
        </a:p>
      </dgm:t>
    </dgm:pt>
    <dgm:pt modelId="{D276EC71-3AC3-4E5F-8815-9990AD65645F}" type="parTrans" cxnId="{82711E19-FADB-4F65-AB2C-C8CF6EB9B60C}">
      <dgm:prSet/>
      <dgm:spPr/>
      <dgm:t>
        <a:bodyPr/>
        <a:lstStyle/>
        <a:p>
          <a:endParaRPr lang="pl-PL"/>
        </a:p>
      </dgm:t>
    </dgm:pt>
    <dgm:pt modelId="{3E45796A-34CE-438E-B0EB-F74893512E95}" type="pres">
      <dgm:prSet presAssocID="{812E4BC6-261A-432E-98D2-46B36D70AE88}" presName="linearFlow" presStyleCnt="0">
        <dgm:presLayoutVars>
          <dgm:dir/>
          <dgm:resizeHandles val="exact"/>
        </dgm:presLayoutVars>
      </dgm:prSet>
      <dgm:spPr/>
    </dgm:pt>
    <dgm:pt modelId="{4899222A-DBC8-4DA2-9BFF-470A48D039B5}" type="pres">
      <dgm:prSet presAssocID="{80215A95-C9FE-4EE2-887F-BE224DF76394}" presName="composite" presStyleCnt="0"/>
      <dgm:spPr/>
    </dgm:pt>
    <dgm:pt modelId="{019ABDE4-6E24-4473-A479-D69A13589F9D}" type="pres">
      <dgm:prSet presAssocID="{80215A95-C9FE-4EE2-887F-BE224DF76394}" presName="imgShp" presStyleLbl="fgImgPlace1" presStyleIdx="0" presStyleCnt="2" custScaleX="134412" custScaleY="127742" custLinFactNeighborX="-33852" custLinFactNeighborY="1837"/>
      <dgm:spPr/>
    </dgm:pt>
    <dgm:pt modelId="{EF18346A-B226-4E07-9B03-0DC1225B37A3}" type="pres">
      <dgm:prSet presAssocID="{80215A95-C9FE-4EE2-887F-BE224DF76394}" presName="txShp" presStyleLbl="node1" presStyleIdx="0" presStyleCnt="2" custScaleX="115507" custScaleY="1297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8F77CF-C477-4670-866D-95C6778EBD03}" type="pres">
      <dgm:prSet presAssocID="{6086E957-0EF0-4B0B-BEC8-C46DFDA193FA}" presName="spacing" presStyleCnt="0"/>
      <dgm:spPr/>
    </dgm:pt>
    <dgm:pt modelId="{46E843DE-83CD-4F84-B883-D9B074C093C4}" type="pres">
      <dgm:prSet presAssocID="{8342416D-8FAB-4180-84AC-84F112A7D46D}" presName="composite" presStyleCnt="0"/>
      <dgm:spPr/>
    </dgm:pt>
    <dgm:pt modelId="{557778AC-9644-47B6-8102-173388D6F5BC}" type="pres">
      <dgm:prSet presAssocID="{8342416D-8FAB-4180-84AC-84F112A7D46D}" presName="imgShp" presStyleLbl="fgImgPlace1" presStyleIdx="1" presStyleCnt="2" custScaleX="140156" custScaleY="129161" custLinFactNeighborX="-40214" custLinFactNeighborY="-5796"/>
      <dgm:spPr/>
    </dgm:pt>
    <dgm:pt modelId="{A1665DF2-92FB-41F0-AEA1-F9DE311FDE31}" type="pres">
      <dgm:prSet presAssocID="{8342416D-8FAB-4180-84AC-84F112A7D46D}" presName="txShp" presStyleLbl="node1" presStyleIdx="1" presStyleCnt="2" custScaleX="116109" custScaleY="15995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68543D7-186B-4B95-8F33-4A47EBE07E62}" type="presOf" srcId="{812E4BC6-261A-432E-98D2-46B36D70AE88}" destId="{3E45796A-34CE-438E-B0EB-F74893512E95}" srcOrd="0" destOrd="0" presId="urn:microsoft.com/office/officeart/2005/8/layout/vList3"/>
    <dgm:cxn modelId="{60299525-8A81-47BC-98F1-8D68F2DDEEEF}" type="presOf" srcId="{80215A95-C9FE-4EE2-887F-BE224DF76394}" destId="{EF18346A-B226-4E07-9B03-0DC1225B37A3}" srcOrd="0" destOrd="0" presId="urn:microsoft.com/office/officeart/2005/8/layout/vList3"/>
    <dgm:cxn modelId="{6C51334F-8DFF-4148-8321-9F756A6D4FB8}" type="presOf" srcId="{8342416D-8FAB-4180-84AC-84F112A7D46D}" destId="{A1665DF2-92FB-41F0-AEA1-F9DE311FDE31}" srcOrd="0" destOrd="0" presId="urn:microsoft.com/office/officeart/2005/8/layout/vList3"/>
    <dgm:cxn modelId="{4F573AFF-A434-4816-BD1F-849BBCD0E337}" srcId="{812E4BC6-261A-432E-98D2-46B36D70AE88}" destId="{8342416D-8FAB-4180-84AC-84F112A7D46D}" srcOrd="1" destOrd="0" parTransId="{F154D760-1B30-4705-9BD9-1477C40D60AA}" sibTransId="{BEAF0D4B-12E1-4D7B-8CC6-9BCD8C986524}"/>
    <dgm:cxn modelId="{82711E19-FADB-4F65-AB2C-C8CF6EB9B60C}" srcId="{812E4BC6-261A-432E-98D2-46B36D70AE88}" destId="{80215A95-C9FE-4EE2-887F-BE224DF76394}" srcOrd="0" destOrd="0" parTransId="{D276EC71-3AC3-4E5F-8815-9990AD65645F}" sibTransId="{6086E957-0EF0-4B0B-BEC8-C46DFDA193FA}"/>
    <dgm:cxn modelId="{26473010-AA99-42D1-874C-B031CFE5E664}" type="presParOf" srcId="{3E45796A-34CE-438E-B0EB-F74893512E95}" destId="{4899222A-DBC8-4DA2-9BFF-470A48D039B5}" srcOrd="0" destOrd="0" presId="urn:microsoft.com/office/officeart/2005/8/layout/vList3"/>
    <dgm:cxn modelId="{5A7B721D-0C7D-4ABE-89F3-3DB4A56DE839}" type="presParOf" srcId="{4899222A-DBC8-4DA2-9BFF-470A48D039B5}" destId="{019ABDE4-6E24-4473-A479-D69A13589F9D}" srcOrd="0" destOrd="0" presId="urn:microsoft.com/office/officeart/2005/8/layout/vList3"/>
    <dgm:cxn modelId="{9BA53FD6-996A-4921-B664-490112F83DEC}" type="presParOf" srcId="{4899222A-DBC8-4DA2-9BFF-470A48D039B5}" destId="{EF18346A-B226-4E07-9B03-0DC1225B37A3}" srcOrd="1" destOrd="0" presId="urn:microsoft.com/office/officeart/2005/8/layout/vList3"/>
    <dgm:cxn modelId="{E173F576-BF30-4333-9511-9D0E77C2D1AC}" type="presParOf" srcId="{3E45796A-34CE-438E-B0EB-F74893512E95}" destId="{A78F77CF-C477-4670-866D-95C6778EBD03}" srcOrd="1" destOrd="0" presId="urn:microsoft.com/office/officeart/2005/8/layout/vList3"/>
    <dgm:cxn modelId="{545C99AC-08BC-4EF0-9829-5CC236A1FDAC}" type="presParOf" srcId="{3E45796A-34CE-438E-B0EB-F74893512E95}" destId="{46E843DE-83CD-4F84-B883-D9B074C093C4}" srcOrd="2" destOrd="0" presId="urn:microsoft.com/office/officeart/2005/8/layout/vList3"/>
    <dgm:cxn modelId="{99E547CE-E65C-419E-82AC-2BE5559CFCED}" type="presParOf" srcId="{46E843DE-83CD-4F84-B883-D9B074C093C4}" destId="{557778AC-9644-47B6-8102-173388D6F5BC}" srcOrd="0" destOrd="0" presId="urn:microsoft.com/office/officeart/2005/8/layout/vList3"/>
    <dgm:cxn modelId="{76BD80A3-883C-4F80-AA9D-B8E9F4021F04}" type="presParOf" srcId="{46E843DE-83CD-4F84-B883-D9B074C093C4}" destId="{A1665DF2-92FB-41F0-AEA1-F9DE311FDE3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24A9E4-B97F-439C-BF1A-0CD453F40029}">
      <dsp:nvSpPr>
        <dsp:cNvPr id="0" name=""/>
        <dsp:cNvSpPr/>
      </dsp:nvSpPr>
      <dsp:spPr>
        <a:xfrm>
          <a:off x="0" y="342092"/>
          <a:ext cx="859085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99182-48B5-4BC3-9CC0-5F12A7E2F298}">
      <dsp:nvSpPr>
        <dsp:cNvPr id="0" name=""/>
        <dsp:cNvSpPr/>
      </dsp:nvSpPr>
      <dsp:spPr>
        <a:xfrm>
          <a:off x="429542" y="52923"/>
          <a:ext cx="6013598" cy="628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00" tIns="0" rIns="22730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umożliwienie prowadzenia racjonalnej polityki zatrudnienia</a:t>
          </a:r>
          <a:endParaRPr lang="pl-PL" sz="2100" kern="1200" dirty="0"/>
        </a:p>
      </dsp:txBody>
      <dsp:txXfrm>
        <a:off x="429542" y="52923"/>
        <a:ext cx="6013598" cy="628649"/>
      </dsp:txXfrm>
    </dsp:sp>
    <dsp:sp modelId="{C98FE2DD-BDDD-4B07-8A06-359FC9539A92}">
      <dsp:nvSpPr>
        <dsp:cNvPr id="0" name=""/>
        <dsp:cNvSpPr/>
      </dsp:nvSpPr>
      <dsp:spPr>
        <a:xfrm>
          <a:off x="0" y="1385372"/>
          <a:ext cx="859085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7E16E8-A4CE-4062-80A4-FC66D1E8CD22}">
      <dsp:nvSpPr>
        <dsp:cNvPr id="0" name=""/>
        <dsp:cNvSpPr/>
      </dsp:nvSpPr>
      <dsp:spPr>
        <a:xfrm>
          <a:off x="429542" y="1045892"/>
          <a:ext cx="601359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00" tIns="0" rIns="22730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ochrona interesów pracowników przed arbitralnymi działaniami pracodawców</a:t>
          </a:r>
          <a:endParaRPr lang="pl-PL" sz="2100" kern="1200" dirty="0"/>
        </a:p>
      </dsp:txBody>
      <dsp:txXfrm>
        <a:off x="429542" y="1045892"/>
        <a:ext cx="6013598" cy="678960"/>
      </dsp:txXfrm>
    </dsp:sp>
    <dsp:sp modelId="{61EFE123-F7CB-4B77-B4BC-AE3E4C700A35}">
      <dsp:nvSpPr>
        <dsp:cNvPr id="0" name=""/>
        <dsp:cNvSpPr/>
      </dsp:nvSpPr>
      <dsp:spPr>
        <a:xfrm>
          <a:off x="0" y="2428652"/>
          <a:ext cx="859085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C3976-F4D8-4CCB-BCCD-3E42F780A17D}">
      <dsp:nvSpPr>
        <dsp:cNvPr id="0" name=""/>
        <dsp:cNvSpPr/>
      </dsp:nvSpPr>
      <dsp:spPr>
        <a:xfrm>
          <a:off x="429542" y="2089172"/>
          <a:ext cx="601359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00" tIns="0" rIns="22730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ochrona rynku pracy przed destabilizacją</a:t>
          </a:r>
          <a:endParaRPr lang="pl-PL" sz="2100" kern="1200" dirty="0"/>
        </a:p>
      </dsp:txBody>
      <dsp:txXfrm>
        <a:off x="429542" y="2089172"/>
        <a:ext cx="6013598" cy="678960"/>
      </dsp:txXfrm>
    </dsp:sp>
    <dsp:sp modelId="{C9E3FF49-7720-4685-BCBA-174B240A58FC}">
      <dsp:nvSpPr>
        <dsp:cNvPr id="0" name=""/>
        <dsp:cNvSpPr/>
      </dsp:nvSpPr>
      <dsp:spPr>
        <a:xfrm>
          <a:off x="0" y="3471932"/>
          <a:ext cx="859085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2C4B25-4540-4703-B2A7-1F454F04D3DC}">
      <dsp:nvSpPr>
        <dsp:cNvPr id="0" name=""/>
        <dsp:cNvSpPr/>
      </dsp:nvSpPr>
      <dsp:spPr>
        <a:xfrm>
          <a:off x="429542" y="3132452"/>
          <a:ext cx="601359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00" tIns="0" rIns="22730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dostosowanie do regulacji międzynarodowych, w tym unijnych</a:t>
          </a:r>
          <a:endParaRPr lang="pl-PL" sz="2100" kern="1200" dirty="0"/>
        </a:p>
      </dsp:txBody>
      <dsp:txXfrm>
        <a:off x="429542" y="3132452"/>
        <a:ext cx="6013598" cy="678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A1B78D-678B-452B-A0D9-77FC0EF0DD22}">
      <dsp:nvSpPr>
        <dsp:cNvPr id="0" name=""/>
        <dsp:cNvSpPr/>
      </dsp:nvSpPr>
      <dsp:spPr>
        <a:xfrm>
          <a:off x="3262266" y="1287709"/>
          <a:ext cx="1762166" cy="16942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ZWOLNIENIE GRUPOWE </a:t>
          </a:r>
          <a:endParaRPr lang="pl-PL" sz="1300" b="1" kern="1200" dirty="0"/>
        </a:p>
      </dsp:txBody>
      <dsp:txXfrm>
        <a:off x="3262266" y="1287709"/>
        <a:ext cx="1762166" cy="1694239"/>
      </dsp:txXfrm>
    </dsp:sp>
    <dsp:sp modelId="{584C165F-7217-4C48-8A8C-58B1497E68AB}">
      <dsp:nvSpPr>
        <dsp:cNvPr id="0" name=""/>
        <dsp:cNvSpPr/>
      </dsp:nvSpPr>
      <dsp:spPr>
        <a:xfrm rot="20785559">
          <a:off x="5133681" y="1603035"/>
          <a:ext cx="348575" cy="501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20785559">
        <a:off x="5133681" y="1603035"/>
        <a:ext cx="348575" cy="501201"/>
      </dsp:txXfrm>
    </dsp:sp>
    <dsp:sp modelId="{51F7DA04-4DC9-42BE-B641-DC7981C4F9FD}">
      <dsp:nvSpPr>
        <dsp:cNvPr id="0" name=""/>
        <dsp:cNvSpPr/>
      </dsp:nvSpPr>
      <dsp:spPr>
        <a:xfrm>
          <a:off x="5616631" y="864090"/>
          <a:ext cx="1474123" cy="14741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PRZYCZYNY</a:t>
          </a:r>
          <a:endParaRPr lang="pl-PL" sz="1200" b="1" kern="1200" dirty="0"/>
        </a:p>
      </dsp:txBody>
      <dsp:txXfrm>
        <a:off x="5616631" y="864090"/>
        <a:ext cx="1474123" cy="1474123"/>
      </dsp:txXfrm>
    </dsp:sp>
    <dsp:sp modelId="{66121FE1-9615-42E1-AA30-8D96D3A300D7}">
      <dsp:nvSpPr>
        <dsp:cNvPr id="0" name=""/>
        <dsp:cNvSpPr/>
      </dsp:nvSpPr>
      <dsp:spPr>
        <a:xfrm rot="2511799">
          <a:off x="4878488" y="2766615"/>
          <a:ext cx="499131" cy="501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2511799">
        <a:off x="4878488" y="2766615"/>
        <a:ext cx="499131" cy="501201"/>
      </dsp:txXfrm>
    </dsp:sp>
    <dsp:sp modelId="{14FC2D6B-3C59-48F0-9F03-06719AB91F7F}">
      <dsp:nvSpPr>
        <dsp:cNvPr id="0" name=""/>
        <dsp:cNvSpPr/>
      </dsp:nvSpPr>
      <dsp:spPr>
        <a:xfrm>
          <a:off x="5301113" y="3095708"/>
          <a:ext cx="1474123" cy="14741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CZAS</a:t>
          </a:r>
          <a:endParaRPr lang="pl-PL" sz="1300" b="1" kern="1200" dirty="0"/>
        </a:p>
      </dsp:txBody>
      <dsp:txXfrm>
        <a:off x="5301113" y="3095708"/>
        <a:ext cx="1474123" cy="1474123"/>
      </dsp:txXfrm>
    </dsp:sp>
    <dsp:sp modelId="{785FC45F-2559-4BBE-8AC7-BE627A586612}">
      <dsp:nvSpPr>
        <dsp:cNvPr id="0" name=""/>
        <dsp:cNvSpPr/>
      </dsp:nvSpPr>
      <dsp:spPr>
        <a:xfrm rot="8078964">
          <a:off x="3060251" y="2769745"/>
          <a:ext cx="416704" cy="501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8078964">
        <a:off x="3060251" y="2769745"/>
        <a:ext cx="416704" cy="501201"/>
      </dsp:txXfrm>
    </dsp:sp>
    <dsp:sp modelId="{3DFFFE56-8150-46E4-A057-C205ECF17272}">
      <dsp:nvSpPr>
        <dsp:cNvPr id="0" name=""/>
        <dsp:cNvSpPr/>
      </dsp:nvSpPr>
      <dsp:spPr>
        <a:xfrm>
          <a:off x="1729001" y="3095708"/>
          <a:ext cx="1474123" cy="14741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u="none" kern="1200" dirty="0" smtClean="0"/>
            <a:t>ILOŚĆ</a:t>
          </a:r>
          <a:endParaRPr lang="pl-PL" sz="1300" b="1" u="none" kern="1200" dirty="0"/>
        </a:p>
      </dsp:txBody>
      <dsp:txXfrm>
        <a:off x="1729001" y="3095708"/>
        <a:ext cx="1474123" cy="147412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054F9F-6C5E-4303-A6C0-265277622FE5}">
      <dsp:nvSpPr>
        <dsp:cNvPr id="0" name=""/>
        <dsp:cNvSpPr/>
      </dsp:nvSpPr>
      <dsp:spPr>
        <a:xfrm>
          <a:off x="21914" y="701587"/>
          <a:ext cx="2769690" cy="421146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Pisemne zawiadomienie ZOZ</a:t>
          </a:r>
          <a:endParaRPr lang="pl-PL" sz="1800" b="1" kern="1200" dirty="0"/>
        </a:p>
      </dsp:txBody>
      <dsp:txXfrm rot="16200000">
        <a:off x="-1427818" y="2151321"/>
        <a:ext cx="3453405" cy="553938"/>
      </dsp:txXfrm>
    </dsp:sp>
    <dsp:sp modelId="{ECF1EA06-177D-4412-A995-49EA47D2C5C7}">
      <dsp:nvSpPr>
        <dsp:cNvPr id="0" name=""/>
        <dsp:cNvSpPr/>
      </dsp:nvSpPr>
      <dsp:spPr>
        <a:xfrm>
          <a:off x="575853" y="701587"/>
          <a:ext cx="2063419" cy="4211469"/>
        </a:xfrm>
        <a:prstGeom prst="rect">
          <a:avLst/>
        </a:prstGeom>
        <a:noFill/>
        <a:ln w="11429" cap="flat" cmpd="sng" algn="ctr">
          <a:noFill/>
          <a:prstDash val="sysDash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1435" rIns="0" bIns="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przyczyny zwolnienia,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liczba zatrudnionych pracowników i grupach zawodowych, do których należą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grupy zawodowe pracowników objętych zamiarem zwolnienia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 okres zwolnienia,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kryteria doboru pracowników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 kolejność zwolnień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propozycje rozstrzygnięcia spraw pracowniczych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sposób ustalania wysokości świadczeń pieniężnych</a:t>
          </a:r>
          <a:endParaRPr lang="pl-PL" sz="1500" kern="1200" dirty="0"/>
        </a:p>
      </dsp:txBody>
      <dsp:txXfrm>
        <a:off x="575853" y="701587"/>
        <a:ext cx="2063419" cy="4211469"/>
      </dsp:txXfrm>
    </dsp:sp>
    <dsp:sp modelId="{EA4681CF-7B2B-4793-8C84-B9293A93F93B}">
      <dsp:nvSpPr>
        <dsp:cNvPr id="0" name=""/>
        <dsp:cNvSpPr/>
      </dsp:nvSpPr>
      <dsp:spPr>
        <a:xfrm>
          <a:off x="2830215" y="648077"/>
          <a:ext cx="2769690" cy="424846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Pisemne zawiadomienie PUP</a:t>
          </a:r>
          <a:endParaRPr lang="pl-PL" sz="1800" b="1" kern="1200" dirty="0"/>
        </a:p>
      </dsp:txBody>
      <dsp:txXfrm rot="16200000">
        <a:off x="1365314" y="2112977"/>
        <a:ext cx="3483738" cy="553938"/>
      </dsp:txXfrm>
    </dsp:sp>
    <dsp:sp modelId="{004D3C14-39C5-4F2B-9F22-447697A2ED00}">
      <dsp:nvSpPr>
        <dsp:cNvPr id="0" name=""/>
        <dsp:cNvSpPr/>
      </dsp:nvSpPr>
      <dsp:spPr>
        <a:xfrm rot="5400000">
          <a:off x="2721678" y="4068975"/>
          <a:ext cx="488509" cy="41545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3F6A8-F8F8-41FD-904A-096346E5BBCB}">
      <dsp:nvSpPr>
        <dsp:cNvPr id="0" name=""/>
        <dsp:cNvSpPr/>
      </dsp:nvSpPr>
      <dsp:spPr>
        <a:xfrm>
          <a:off x="3384153" y="648077"/>
          <a:ext cx="2063419" cy="4248461"/>
        </a:xfrm>
        <a:prstGeom prst="rect">
          <a:avLst/>
        </a:prstGeom>
        <a:noFill/>
        <a:ln w="11429" cap="flat" cmpd="sng" algn="ctr">
          <a:noFill/>
          <a:prstDash val="sysDash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b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/>
            <a:t>przyczyny zwolnienia,</a:t>
          </a:r>
          <a:endParaRPr lang="pl-PL" sz="1400" b="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/>
            <a:t>liczba zatrudnionych pracowników i grupach zawodowych, do których </a:t>
          </a:r>
          <a:r>
            <a:rPr lang="pl-PL" sz="1400" b="0" kern="1200" smtClean="0"/>
            <a:t>należą </a:t>
          </a:r>
          <a:endParaRPr lang="pl-PL" sz="1400" b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/>
            <a:t>grupy zawodowe pracowników objętych zamiarem zwolnienia</a:t>
          </a:r>
          <a:endParaRPr lang="pl-PL" sz="1400" b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smtClean="0"/>
            <a:t>okres zwolnienia,</a:t>
          </a:r>
          <a:endParaRPr lang="pl-PL" sz="1400" b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/>
            <a:t>kryteria doboru pracowników </a:t>
          </a:r>
          <a:endParaRPr lang="pl-PL" sz="1400" b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smtClean="0"/>
            <a:t>kolejność zwolnień</a:t>
          </a:r>
          <a:endParaRPr lang="pl-PL" sz="1400" b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/>
            <a:t>propozycje rozstrzygnięcia spraw pracowniczych </a:t>
          </a:r>
          <a:endParaRPr lang="pl-PL" sz="1400" b="0" kern="1200" dirty="0" smtClean="0"/>
        </a:p>
      </dsp:txBody>
      <dsp:txXfrm>
        <a:off x="3384153" y="648077"/>
        <a:ext cx="2063419" cy="4248461"/>
      </dsp:txXfrm>
    </dsp:sp>
    <dsp:sp modelId="{423CD6EC-2E0F-4E32-A203-7ADE6EB8A32F}">
      <dsp:nvSpPr>
        <dsp:cNvPr id="0" name=""/>
        <dsp:cNvSpPr/>
      </dsp:nvSpPr>
      <dsp:spPr>
        <a:xfrm>
          <a:off x="5733903" y="648077"/>
          <a:ext cx="2769690" cy="424846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Konsultacje z ZOZ</a:t>
          </a:r>
          <a:endParaRPr lang="pl-PL" sz="1800" b="1" kern="1200" dirty="0"/>
        </a:p>
      </dsp:txBody>
      <dsp:txXfrm rot="16200000">
        <a:off x="4269003" y="2112977"/>
        <a:ext cx="3483738" cy="553938"/>
      </dsp:txXfrm>
    </dsp:sp>
    <dsp:sp modelId="{B6E30C94-1A51-4BF6-96DE-68AEA6017138}">
      <dsp:nvSpPr>
        <dsp:cNvPr id="0" name=""/>
        <dsp:cNvSpPr/>
      </dsp:nvSpPr>
      <dsp:spPr>
        <a:xfrm rot="5400000">
          <a:off x="5529990" y="4068975"/>
          <a:ext cx="488509" cy="41545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B8CCFA-1F19-4C88-A56F-EDB4CEF153E4}">
      <dsp:nvSpPr>
        <dsp:cNvPr id="0" name=""/>
        <dsp:cNvSpPr/>
      </dsp:nvSpPr>
      <dsp:spPr>
        <a:xfrm>
          <a:off x="6287841" y="648077"/>
          <a:ext cx="2063419" cy="4248461"/>
        </a:xfrm>
        <a:prstGeom prst="rect">
          <a:avLst/>
        </a:prstGeom>
        <a:noFill/>
        <a:ln w="11429" cap="flat" cmpd="sng" algn="ctr">
          <a:noFill/>
          <a:prstDash val="sysDash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przy braku organizacji związkowych ich uprawnienia przysługują </a:t>
          </a:r>
          <a:r>
            <a:rPr lang="pl-PL" sz="1400" b="1" kern="1200" dirty="0" smtClean="0"/>
            <a:t>przedstawicielom pracowników </a:t>
          </a:r>
          <a:r>
            <a:rPr lang="pl-PL" sz="1400" kern="1200" dirty="0" smtClean="0"/>
            <a:t>wyłonionym w trybie przyjętym u danego pracodawcy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pracodawca jest obowiązany przekazać zakładowym organizacjom związkowym także inne informacje, jeżeli mogą mieć wpływ na przebieg konsultacji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termin  do 20 dni</a:t>
          </a:r>
          <a:endParaRPr lang="pl-PL" sz="1400" kern="1200" dirty="0"/>
        </a:p>
      </dsp:txBody>
      <dsp:txXfrm>
        <a:off x="6287841" y="648077"/>
        <a:ext cx="2063419" cy="424846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E72AF8-F36F-4371-BA87-172DB4248724}">
      <dsp:nvSpPr>
        <dsp:cNvPr id="0" name=""/>
        <dsp:cNvSpPr/>
      </dsp:nvSpPr>
      <dsp:spPr>
        <a:xfrm>
          <a:off x="0" y="65879"/>
          <a:ext cx="85039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Pisemne zawiadomienie PUP</a:t>
          </a:r>
          <a:endParaRPr lang="pl-PL" sz="2800" kern="1200" dirty="0"/>
        </a:p>
      </dsp:txBody>
      <dsp:txXfrm>
        <a:off x="0" y="65879"/>
        <a:ext cx="8503920" cy="655200"/>
      </dsp:txXfrm>
    </dsp:sp>
    <dsp:sp modelId="{A3634AC8-1A28-40F5-BF99-6AC05FD835F2}">
      <dsp:nvSpPr>
        <dsp:cNvPr id="0" name=""/>
        <dsp:cNvSpPr/>
      </dsp:nvSpPr>
      <dsp:spPr>
        <a:xfrm>
          <a:off x="0" y="721079"/>
          <a:ext cx="8503920" cy="1564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999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 smtClean="0"/>
            <a:t>o przyjętych ustaleniach dotyczących grupowego zwolnienia, </a:t>
          </a:r>
          <a:br>
            <a:rPr lang="pl-PL" sz="2200" kern="1200" dirty="0" smtClean="0"/>
          </a:br>
          <a:r>
            <a:rPr lang="pl-PL" sz="2200" kern="1200" dirty="0" smtClean="0"/>
            <a:t>w tym o liczbie zatrudnionych i zwalnianych pracowników oraz o przyczynach ich zwolnienia, okresie zwolnienia, przeprowadzonej konsultacji </a:t>
          </a:r>
          <a:endParaRPr lang="pl-PL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 smtClean="0"/>
            <a:t>brak sprecyzowanego terminu na zawiadomienie</a:t>
          </a:r>
          <a:endParaRPr lang="pl-PL" sz="2200" kern="1200" dirty="0"/>
        </a:p>
      </dsp:txBody>
      <dsp:txXfrm>
        <a:off x="0" y="721079"/>
        <a:ext cx="8503920" cy="1564920"/>
      </dsp:txXfrm>
    </dsp:sp>
    <dsp:sp modelId="{4D98792C-B306-48A2-A59D-1EA560B9CC0A}">
      <dsp:nvSpPr>
        <dsp:cNvPr id="0" name=""/>
        <dsp:cNvSpPr/>
      </dsp:nvSpPr>
      <dsp:spPr>
        <a:xfrm>
          <a:off x="0" y="2286000"/>
          <a:ext cx="85039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Wypowiedzenia stosunków pracy</a:t>
          </a:r>
          <a:endParaRPr lang="pl-PL" sz="2800" kern="1200" dirty="0"/>
        </a:p>
      </dsp:txBody>
      <dsp:txXfrm>
        <a:off x="0" y="2286000"/>
        <a:ext cx="8503920" cy="655200"/>
      </dsp:txXfrm>
    </dsp:sp>
    <dsp:sp modelId="{08904004-91F2-4776-B6E7-0F7796BD8697}">
      <dsp:nvSpPr>
        <dsp:cNvPr id="0" name=""/>
        <dsp:cNvSpPr/>
      </dsp:nvSpPr>
      <dsp:spPr>
        <a:xfrm>
          <a:off x="0" y="2941200"/>
          <a:ext cx="8503920" cy="1564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999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 smtClean="0"/>
            <a:t>wypowiedzenie stosunku pracy nie może nastąpić wcześniej niż po drugim zawiadomieniu PUP</a:t>
          </a:r>
          <a:endParaRPr lang="pl-PL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 smtClean="0"/>
            <a:t>rozwiązanie stosunku pracy w ramach grupowego zwolnienia może nastąpić nie wcześniej niż po upływie 30 dni od drugiego zawiadomienia PUP</a:t>
          </a:r>
          <a:endParaRPr lang="pl-PL" sz="2200" kern="1200" dirty="0"/>
        </a:p>
      </dsp:txBody>
      <dsp:txXfrm>
        <a:off x="0" y="2941200"/>
        <a:ext cx="8503920" cy="15649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18346A-B226-4E07-9B03-0DC1225B37A3}">
      <dsp:nvSpPr>
        <dsp:cNvPr id="0" name=""/>
        <dsp:cNvSpPr/>
      </dsp:nvSpPr>
      <dsp:spPr>
        <a:xfrm rot="10800000">
          <a:off x="1247263" y="873"/>
          <a:ext cx="6532288" cy="18559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0601" tIns="49530" rIns="92456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- jednomiesięczne wynagrodzenie</a:t>
          </a:r>
          <a:r>
            <a:rPr lang="pl-PL" sz="1300" kern="1200" dirty="0" smtClean="0"/>
            <a:t>, jeżeli pracownik był zatrudniony u danego pracodawcy krócej niż 2 lata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dwumiesięczne wynagrodzenie</a:t>
          </a:r>
          <a:r>
            <a:rPr lang="pl-PL" sz="1300" kern="1200" dirty="0" smtClean="0"/>
            <a:t>, jeżeli pracownik był zatrudniony 	   u danego pracodawcy od 2 do 8 lat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trzymiesięczne wynagrodzenie</a:t>
          </a:r>
          <a:r>
            <a:rPr lang="pl-PL" sz="1300" kern="1200" dirty="0" smtClean="0"/>
            <a:t>, jeżeli pracownik był zatrudniony   	  u danego pracodawcy ponad 8 lat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- nie  więcej niż15-krotnośćminimalnego wynagrodzenia z</a:t>
          </a:r>
          <a:r>
            <a:rPr lang="pl-PL" sz="1300" kern="1200" dirty="0" smtClean="0"/>
            <a:t>a pracę z dnia rozwiązania stosunku pracy</a:t>
          </a:r>
        </a:p>
      </dsp:txBody>
      <dsp:txXfrm rot="10800000">
        <a:off x="1247263" y="873"/>
        <a:ext cx="6532288" cy="1855999"/>
      </dsp:txXfrm>
    </dsp:sp>
    <dsp:sp modelId="{019ABDE4-6E24-4473-A479-D69A13589F9D}">
      <dsp:nvSpPr>
        <dsp:cNvPr id="0" name=""/>
        <dsp:cNvSpPr/>
      </dsp:nvSpPr>
      <dsp:spPr>
        <a:xfrm>
          <a:off x="240594" y="41771"/>
          <a:ext cx="1922124" cy="18267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665DF2-92FB-41F0-AEA1-F9DE311FDE31}">
      <dsp:nvSpPr>
        <dsp:cNvPr id="0" name=""/>
        <dsp:cNvSpPr/>
      </dsp:nvSpPr>
      <dsp:spPr>
        <a:xfrm rot="10800000">
          <a:off x="1242264" y="2283745"/>
          <a:ext cx="6566333" cy="22873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0601" tIns="49530" rIns="92456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- w razie ponownego zatrudniania </a:t>
          </a:r>
          <a:r>
            <a:rPr lang="pl-PL" sz="1300" kern="1200" dirty="0" smtClean="0"/>
            <a:t>pracowników w tej samej grupie zawodowej pracodawca </a:t>
          </a:r>
          <a:r>
            <a:rPr lang="pl-PL" sz="1300" b="1" kern="1200" dirty="0" smtClean="0"/>
            <a:t>powinien zatrudnić pracownika</a:t>
          </a:r>
          <a:r>
            <a:rPr lang="pl-PL" sz="1300" kern="1200" dirty="0" smtClean="0"/>
            <a:t>, z którym rozwiązał stosunek pracy w ramach grupowego zwolnienia, jeżeli zwolniony pracownik </a:t>
          </a:r>
          <a:r>
            <a:rPr lang="pl-PL" sz="1300" b="1" kern="1200" dirty="0" smtClean="0"/>
            <a:t>zgłosi zamiar podjęcia zatrudnienia u tego pracodawcy w ciągu roku od dnia rozwiązania z nim stosunku pracy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- pracownik </a:t>
          </a:r>
          <a:r>
            <a:rPr lang="pl-PL" sz="1300" b="1" kern="1200" dirty="0" smtClean="0"/>
            <a:t>traci to uprawnienie 15 miesięcy od dnia rozwiązania z nim stosunku pracy </a:t>
          </a:r>
          <a:r>
            <a:rPr lang="pl-PL" sz="1300" kern="1200" dirty="0" smtClean="0"/>
            <a:t>w ramach grupowego zwolnienia</a:t>
          </a:r>
          <a:endParaRPr lang="pl-PL" sz="1300" kern="1200" dirty="0"/>
        </a:p>
      </dsp:txBody>
      <dsp:txXfrm rot="10800000">
        <a:off x="1242264" y="2283745"/>
        <a:ext cx="6566333" cy="2287380"/>
      </dsp:txXfrm>
    </dsp:sp>
    <dsp:sp modelId="{557778AC-9644-47B6-8102-173388D6F5BC}">
      <dsp:nvSpPr>
        <dsp:cNvPr id="0" name=""/>
        <dsp:cNvSpPr/>
      </dsp:nvSpPr>
      <dsp:spPr>
        <a:xfrm>
          <a:off x="120569" y="2421035"/>
          <a:ext cx="2004264" cy="184703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EFAB-AA15-43A2-AE6D-A352CD4CB747}" type="datetimeFigureOut">
              <a:rPr lang="pl-PL" smtClean="0"/>
              <a:t>2016-12-03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75BF3-6D0F-4668-969C-F083AC8FA0F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EFAB-AA15-43A2-AE6D-A352CD4CB747}" type="datetimeFigureOut">
              <a:rPr lang="pl-PL" smtClean="0"/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5BF3-6D0F-4668-969C-F083AC8FA0F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A75BF3-6D0F-4668-969C-F083AC8FA0FE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EFAB-AA15-43A2-AE6D-A352CD4CB747}" type="datetimeFigureOut">
              <a:rPr lang="pl-PL" smtClean="0"/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EFAB-AA15-43A2-AE6D-A352CD4CB747}" type="datetimeFigureOut">
              <a:rPr lang="pl-PL" smtClean="0"/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A75BF3-6D0F-4668-969C-F083AC8FA0F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EFAB-AA15-43A2-AE6D-A352CD4CB747}" type="datetimeFigureOut">
              <a:rPr lang="pl-PL" smtClean="0"/>
              <a:t>2016-12-03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75BF3-6D0F-4668-969C-F083AC8FA0FE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6CFEFAB-AA15-43A2-AE6D-A352CD4CB747}" type="datetimeFigureOut">
              <a:rPr lang="pl-PL" smtClean="0"/>
              <a:t>2016-12-03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5BF3-6D0F-4668-969C-F083AC8FA0F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EFAB-AA15-43A2-AE6D-A352CD4CB747}" type="datetimeFigureOut">
              <a:rPr lang="pl-PL" smtClean="0"/>
              <a:t>2016-12-03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A75BF3-6D0F-4668-969C-F083AC8FA0FE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EFAB-AA15-43A2-AE6D-A352CD4CB747}" type="datetimeFigureOut">
              <a:rPr lang="pl-PL" smtClean="0"/>
              <a:t>2016-12-03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A75BF3-6D0F-4668-969C-F083AC8FA0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EFAB-AA15-43A2-AE6D-A352CD4CB747}" type="datetimeFigureOut">
              <a:rPr lang="pl-PL" smtClean="0"/>
              <a:t>2016-12-03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A75BF3-6D0F-4668-969C-F083AC8FA0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75BF3-6D0F-4668-969C-F083AC8FA0FE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EFAB-AA15-43A2-AE6D-A352CD4CB747}" type="datetimeFigureOut">
              <a:rPr lang="pl-PL" smtClean="0"/>
              <a:t>2016-12-03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A75BF3-6D0F-4668-969C-F083AC8FA0FE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6CFEFAB-AA15-43A2-AE6D-A352CD4CB747}" type="datetimeFigureOut">
              <a:rPr lang="pl-PL" smtClean="0"/>
              <a:t>2016-12-03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6CFEFAB-AA15-43A2-AE6D-A352CD4CB747}" type="datetimeFigureOut">
              <a:rPr lang="pl-PL" smtClean="0"/>
              <a:t>2016-12-03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75BF3-6D0F-4668-969C-F083AC8FA0FE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228118"/>
          </a:xfrm>
        </p:spPr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Zwolnienia grupowe</a:t>
            </a:r>
            <a:endParaRPr lang="pl-PL" dirty="0">
              <a:latin typeface="Georgia" pitchFamily="18" charset="0"/>
            </a:endParaRPr>
          </a:p>
        </p:txBody>
      </p:sp>
      <p:pic>
        <p:nvPicPr>
          <p:cNvPr id="4" name="Obraz 3" descr="zwolnienia grupow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852936"/>
            <a:ext cx="6408712" cy="2967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200" dirty="0" smtClean="0">
                <a:solidFill>
                  <a:srgbClr val="D16349"/>
                </a:solidFill>
                <a:latin typeface="Georgia" pitchFamily="18" charset="0"/>
              </a:rPr>
              <a:t>Zwolnienia grupowe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51125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l-PL" sz="3800" b="1" dirty="0" smtClean="0">
                <a:solidFill>
                  <a:schemeClr val="bg1"/>
                </a:solidFill>
              </a:rPr>
              <a:t>Indywidualne zwolnienia z przyczyn niedotyczących pracowników</a:t>
            </a:r>
          </a:p>
          <a:p>
            <a:pPr>
              <a:buNone/>
            </a:pPr>
            <a:endParaRPr lang="pl-PL" dirty="0" smtClean="0"/>
          </a:p>
          <a:p>
            <a:pPr algn="just"/>
            <a:r>
              <a:rPr lang="pl-PL" sz="3200" dirty="0" smtClean="0"/>
              <a:t>stosując tryb indywidualnych zwolnień z przyczyn niedotyczących pracowników pracodawca jest uprawniony do </a:t>
            </a:r>
            <a:r>
              <a:rPr lang="pl-PL" sz="3200" b="1" dirty="0" smtClean="0"/>
              <a:t>rozwiązania stosunku pracy w drodze wypowiedzenia z pracownikami, którym z mocy odrębnych przepisów przysługuje szczególna ochrona trwałości stosunku pracy </a:t>
            </a:r>
            <a:r>
              <a:rPr lang="pl-PL" sz="3200" dirty="0" smtClean="0"/>
              <a:t>i z którymi możliwe jest wypowiedzenie stosunku pracy w ramach grupowego zwolnienia, </a:t>
            </a:r>
            <a:r>
              <a:rPr lang="pl-PL" sz="3200" b="1" dirty="0" smtClean="0"/>
              <a:t>pod warunkiem niezgłoszenia sprzeciwu przez ZOZ w terminie 14 dni </a:t>
            </a:r>
            <a:r>
              <a:rPr lang="pl-PL" sz="3200" dirty="0" smtClean="0"/>
              <a:t>od otrzymania zawiadomienia o zamierzonym wypowiedzeniu</a:t>
            </a:r>
          </a:p>
          <a:p>
            <a:pPr algn="just"/>
            <a:r>
              <a:rPr lang="pl-PL" sz="3200" dirty="0" smtClean="0"/>
              <a:t>p</a:t>
            </a:r>
            <a:r>
              <a:rPr lang="pl-PL" sz="3200" dirty="0" smtClean="0"/>
              <a:t>racodawca </a:t>
            </a:r>
            <a:r>
              <a:rPr lang="pl-PL" sz="3200" b="1" dirty="0" smtClean="0"/>
              <a:t>może wypowiedzieć takim pracownikom warunki </a:t>
            </a:r>
            <a:r>
              <a:rPr lang="pl-PL" sz="3200" b="1" smtClean="0"/>
              <a:t>pracy </a:t>
            </a:r>
            <a:br>
              <a:rPr lang="pl-PL" sz="3200" b="1" smtClean="0"/>
            </a:br>
            <a:r>
              <a:rPr lang="pl-PL" sz="3200" b="1" smtClean="0"/>
              <a:t>i </a:t>
            </a:r>
            <a:r>
              <a:rPr lang="pl-PL" sz="3200" b="1" dirty="0" smtClean="0"/>
              <a:t>płacy</a:t>
            </a:r>
            <a:r>
              <a:rPr lang="pl-PL" sz="3200" dirty="0" smtClean="0"/>
              <a:t> jeżeli nie jest możliwe ich dalsze zatrudnianie na dotychczasowych stanowiskach z przyczyn ich niedotyczących, w tym wypadku </a:t>
            </a:r>
            <a:r>
              <a:rPr lang="pl-PL" sz="3200" b="1" dirty="0" smtClean="0"/>
              <a:t>stosuje się tryb konsultacyjny z art. 38 </a:t>
            </a:r>
            <a:r>
              <a:rPr lang="pl-PL" sz="3200" b="1" dirty="0" err="1" smtClean="0"/>
              <a:t>kp</a:t>
            </a:r>
            <a:r>
              <a:rPr lang="pl-PL" sz="3200" dirty="0" smtClean="0"/>
              <a:t>, a pracownikom przysługuje </a:t>
            </a:r>
            <a:r>
              <a:rPr lang="pl-PL" sz="3200" b="1" dirty="0" smtClean="0"/>
              <a:t>dodatek wyrównawczy przez 6 miesięc</a:t>
            </a:r>
            <a:r>
              <a:rPr lang="pl-PL" sz="3200" dirty="0" smtClean="0"/>
              <a:t>y (poza pracownikami, o których mowa w art. 41 </a:t>
            </a:r>
            <a:r>
              <a:rPr lang="pl-PL" sz="3200" dirty="0" err="1" smtClean="0"/>
              <a:t>kp</a:t>
            </a:r>
            <a:r>
              <a:rPr lang="pl-PL" sz="3200" dirty="0" smtClean="0"/>
              <a:t>)</a:t>
            </a:r>
          </a:p>
          <a:p>
            <a:pPr algn="just"/>
            <a:r>
              <a:rPr lang="pl-PL" sz="3200" b="1" dirty="0" smtClean="0"/>
              <a:t>p</a:t>
            </a:r>
            <a:r>
              <a:rPr lang="pl-PL" sz="3200" b="1" dirty="0" smtClean="0"/>
              <a:t>racownikom przysługuje</a:t>
            </a:r>
            <a:r>
              <a:rPr lang="pl-PL" sz="3200" dirty="0" smtClean="0"/>
              <a:t> </a:t>
            </a:r>
            <a:r>
              <a:rPr lang="pl-PL" sz="3200" b="1" dirty="0" smtClean="0"/>
              <a:t>odprawa </a:t>
            </a:r>
            <a:r>
              <a:rPr lang="pl-PL" sz="3200" dirty="0" smtClean="0"/>
              <a:t>analogicznie do zwolnienia grupowego</a:t>
            </a:r>
          </a:p>
          <a:p>
            <a:pPr algn="just"/>
            <a:r>
              <a:rPr lang="pl-PL" sz="3200" dirty="0" smtClean="0"/>
              <a:t>trybu  </a:t>
            </a:r>
            <a:r>
              <a:rPr lang="pl-PL" sz="3200" b="1" dirty="0" smtClean="0"/>
              <a:t>nie </a:t>
            </a:r>
            <a:r>
              <a:rPr lang="pl-PL" sz="3200" b="1" dirty="0" smtClean="0"/>
              <a:t>stosuje się do </a:t>
            </a:r>
            <a:r>
              <a:rPr lang="pl-PL" sz="3200" dirty="0" smtClean="0"/>
              <a:t>pracowników będących </a:t>
            </a:r>
            <a:r>
              <a:rPr lang="pl-PL" sz="3200" b="1" dirty="0" smtClean="0"/>
              <a:t>posłami, senatorami lub radnymi,</a:t>
            </a:r>
            <a:r>
              <a:rPr lang="pl-PL" sz="3200" dirty="0" smtClean="0"/>
              <a:t> w okresie, w którym ich stosunek pracy podlega z mocy odrębnych przepisów szczególnej ochronie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200" dirty="0" smtClean="0">
                <a:solidFill>
                  <a:srgbClr val="D16349"/>
                </a:solidFill>
                <a:latin typeface="Georgia" pitchFamily="18" charset="0"/>
              </a:rPr>
              <a:t>Zwolnienia grupowe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251520" y="2204864"/>
          <a:ext cx="8590855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 rot="508176">
            <a:off x="4838429" y="1721262"/>
            <a:ext cx="4259079" cy="946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rgbClr val="C00000"/>
                </a:solidFill>
              </a:rPr>
              <a:t>C</a:t>
            </a:r>
            <a:r>
              <a:rPr lang="pl-PL" sz="2800" dirty="0" smtClean="0">
                <a:solidFill>
                  <a:srgbClr val="C00000"/>
                </a:solidFill>
              </a:rPr>
              <a:t>ele i motywy wprowadzenia regulacji </a:t>
            </a:r>
            <a:endParaRPr lang="pl-PL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200" dirty="0" smtClean="0">
                <a:solidFill>
                  <a:srgbClr val="D16349"/>
                </a:solidFill>
                <a:latin typeface="Georgia" pitchFamily="18" charset="0"/>
              </a:rPr>
              <a:t>Zwolnienia grupowe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628800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5220072" y="1484784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konieczność rozwiązania stosunków pracy z przyczyn </a:t>
            </a:r>
            <a:r>
              <a:rPr lang="pl-PL" b="1" dirty="0"/>
              <a:t>niedotyczących pracowników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76256" y="5445224"/>
            <a:ext cx="2051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okres nieprzekraczający </a:t>
            </a:r>
            <a:r>
              <a:rPr lang="pl-PL" b="1" dirty="0" smtClean="0"/>
              <a:t>30 dni</a:t>
            </a: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79512" y="1412776"/>
            <a:ext cx="39604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1. u pracodawców </a:t>
            </a:r>
            <a:r>
              <a:rPr lang="pl-PL" sz="1600" b="1" dirty="0" smtClean="0"/>
              <a:t>zatrudniających co najmniej 20 pracowników</a:t>
            </a:r>
          </a:p>
          <a:p>
            <a:endParaRPr lang="pl-PL" sz="800" b="1" dirty="0" smtClean="0"/>
          </a:p>
          <a:p>
            <a:r>
              <a:rPr lang="pl-PL" sz="1600" dirty="0" smtClean="0"/>
              <a:t>2. konieczność </a:t>
            </a:r>
            <a:r>
              <a:rPr lang="pl-PL" sz="1600" dirty="0"/>
              <a:t>rozwiązania w terminie </a:t>
            </a:r>
            <a:r>
              <a:rPr lang="pl-PL" sz="1600" dirty="0" smtClean="0"/>
              <a:t>stosunków </a:t>
            </a:r>
            <a:r>
              <a:rPr lang="pl-PL" sz="1600" dirty="0"/>
              <a:t>pracy z grupą pracowników obejmującą co najmniej </a:t>
            </a:r>
          </a:p>
          <a:p>
            <a:pPr>
              <a:buFont typeface="Wingdings" pitchFamily="2" charset="2"/>
              <a:buChar char="ü"/>
            </a:pPr>
            <a:r>
              <a:rPr lang="pl-PL" sz="1600" b="1" dirty="0" smtClean="0"/>
              <a:t>10 </a:t>
            </a:r>
            <a:r>
              <a:rPr lang="pl-PL" sz="1600" b="1" dirty="0"/>
              <a:t>pracowników</a:t>
            </a:r>
            <a:r>
              <a:rPr lang="pl-PL" sz="1600" dirty="0"/>
              <a:t>, </a:t>
            </a:r>
            <a:endParaRPr lang="pl-PL" sz="1600" dirty="0" smtClean="0"/>
          </a:p>
          <a:p>
            <a:r>
              <a:rPr lang="pl-PL" sz="1600" dirty="0" smtClean="0"/>
              <a:t>gdy </a:t>
            </a:r>
            <a:r>
              <a:rPr lang="pl-PL" sz="1600" dirty="0"/>
              <a:t>pracodawca zatrudnia </a:t>
            </a:r>
            <a:endParaRPr lang="pl-PL" sz="1600" dirty="0" smtClean="0"/>
          </a:p>
          <a:p>
            <a:r>
              <a:rPr lang="pl-PL" sz="1600" dirty="0" smtClean="0"/>
              <a:t>mniej </a:t>
            </a:r>
            <a:r>
              <a:rPr lang="pl-PL" sz="1600" dirty="0"/>
              <a:t>niż 100 pracowników</a:t>
            </a:r>
            <a:r>
              <a:rPr lang="pl-PL" sz="1600" dirty="0" smtClean="0"/>
              <a:t>,</a:t>
            </a:r>
            <a:endParaRPr lang="pl-PL" sz="1600" dirty="0"/>
          </a:p>
          <a:p>
            <a:pPr>
              <a:buFont typeface="Wingdings" pitchFamily="2" charset="2"/>
              <a:buChar char="ü"/>
            </a:pPr>
            <a:r>
              <a:rPr lang="pl-PL" sz="1600" b="1" dirty="0"/>
              <a:t>10% pracowników</a:t>
            </a:r>
            <a:r>
              <a:rPr lang="pl-PL" sz="1600" dirty="0"/>
              <a:t>, </a:t>
            </a:r>
            <a:endParaRPr lang="pl-PL" sz="1600" dirty="0" smtClean="0"/>
          </a:p>
          <a:p>
            <a:r>
              <a:rPr lang="pl-PL" sz="1600" dirty="0" smtClean="0"/>
              <a:t>gdy </a:t>
            </a:r>
            <a:r>
              <a:rPr lang="pl-PL" sz="1600" dirty="0"/>
              <a:t>pracodawca zatrudnia </a:t>
            </a:r>
            <a:endParaRPr lang="pl-PL" sz="1600" dirty="0" smtClean="0"/>
          </a:p>
          <a:p>
            <a:r>
              <a:rPr lang="pl-PL" sz="1600" dirty="0" smtClean="0"/>
              <a:t>przynajmniej </a:t>
            </a:r>
            <a:r>
              <a:rPr lang="pl-PL" sz="1600" dirty="0"/>
              <a:t>100, jednakże </a:t>
            </a:r>
            <a:endParaRPr lang="pl-PL" sz="1600" dirty="0" smtClean="0"/>
          </a:p>
          <a:p>
            <a:r>
              <a:rPr lang="pl-PL" sz="1600" dirty="0" smtClean="0"/>
              <a:t>mniej </a:t>
            </a:r>
            <a:r>
              <a:rPr lang="pl-PL" sz="1600" dirty="0"/>
              <a:t>niż 300 pracowników</a:t>
            </a:r>
            <a:r>
              <a:rPr lang="pl-PL" sz="1600" dirty="0" smtClean="0"/>
              <a:t>,</a:t>
            </a:r>
            <a:endParaRPr lang="pl-PL" sz="1600" dirty="0"/>
          </a:p>
          <a:p>
            <a:pPr>
              <a:buFont typeface="Wingdings" pitchFamily="2" charset="2"/>
              <a:buChar char="ü"/>
            </a:pPr>
            <a:r>
              <a:rPr lang="pl-PL" sz="1600" b="1" dirty="0"/>
              <a:t>30 pracowników</a:t>
            </a:r>
            <a:r>
              <a:rPr lang="pl-PL" sz="1600" dirty="0"/>
              <a:t>, </a:t>
            </a:r>
            <a:endParaRPr lang="pl-PL" sz="1600" dirty="0" smtClean="0"/>
          </a:p>
          <a:p>
            <a:r>
              <a:rPr lang="pl-PL" sz="1600" dirty="0" smtClean="0"/>
              <a:t>gdy </a:t>
            </a:r>
            <a:r>
              <a:rPr lang="pl-PL" sz="1600" dirty="0"/>
              <a:t>pracodawca </a:t>
            </a:r>
            <a:endParaRPr lang="pl-PL" sz="1600" dirty="0" smtClean="0"/>
          </a:p>
          <a:p>
            <a:r>
              <a:rPr lang="pl-PL" sz="1600" dirty="0" smtClean="0"/>
              <a:t>zatrudnia </a:t>
            </a:r>
            <a:r>
              <a:rPr lang="pl-PL" sz="1600" dirty="0"/>
              <a:t>300 </a:t>
            </a:r>
            <a:endParaRPr lang="pl-PL" sz="1600" dirty="0" smtClean="0"/>
          </a:p>
          <a:p>
            <a:r>
              <a:rPr lang="pl-PL" sz="1600" dirty="0" smtClean="0"/>
              <a:t>lub </a:t>
            </a:r>
            <a:r>
              <a:rPr lang="pl-PL" sz="1600" dirty="0"/>
              <a:t>więcej </a:t>
            </a:r>
            <a:endParaRPr lang="pl-PL" sz="1600" dirty="0" smtClean="0"/>
          </a:p>
          <a:p>
            <a:r>
              <a:rPr lang="pl-PL" sz="1600" dirty="0" smtClean="0"/>
              <a:t>pracowników</a:t>
            </a:r>
            <a:endParaRPr lang="pl-PL" sz="1600" dirty="0"/>
          </a:p>
          <a:p>
            <a:pPr marL="342900" indent="-342900" algn="ctr">
              <a:buAutoNum type="arabicParenR"/>
            </a:pPr>
            <a:endParaRPr lang="pl-PL" sz="16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6309320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solidFill>
                  <a:srgbClr val="C00000"/>
                </a:solidFill>
              </a:rPr>
              <a:t>PRZEPISÓW USTAWY NIE STOSUJE SIĘ DO PRACOWNIKÓW ZATRUDNIONYCH NA PODSTAWIE MIANOWANIA</a:t>
            </a:r>
            <a:endParaRPr lang="pl-PL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200" dirty="0" smtClean="0">
                <a:solidFill>
                  <a:srgbClr val="D16349"/>
                </a:solidFill>
                <a:latin typeface="Georgia" pitchFamily="18" charset="0"/>
              </a:rPr>
              <a:t>Zwolnienia </a:t>
            </a:r>
            <a:r>
              <a:rPr lang="pl-PL" sz="4200" dirty="0" smtClean="0">
                <a:solidFill>
                  <a:srgbClr val="D16349"/>
                </a:solidFill>
                <a:latin typeface="Georgia" pitchFamily="18" charset="0"/>
              </a:rPr>
              <a:t>grupowe - procedura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301625" y="1124744"/>
          <a:ext cx="850423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POROZUMIENIE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pl-PL" dirty="0" smtClean="0"/>
              <a:t>REGULAMIN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270248" cy="3818404"/>
          </a:xfrm>
        </p:spPr>
        <p:txBody>
          <a:bodyPr>
            <a:noAutofit/>
          </a:bodyPr>
          <a:lstStyle/>
          <a:p>
            <a:r>
              <a:rPr lang="pl-PL" sz="1800" dirty="0" smtClean="0"/>
              <a:t>źródło prawa pracy</a:t>
            </a:r>
          </a:p>
          <a:p>
            <a:r>
              <a:rPr lang="pl-PL" sz="1800" dirty="0" smtClean="0"/>
              <a:t>zawierają pracodawca i ZOZ</a:t>
            </a:r>
            <a:endParaRPr lang="pl-PL" sz="1800" dirty="0" smtClean="0"/>
          </a:p>
          <a:p>
            <a:r>
              <a:rPr lang="pl-PL" sz="1800" dirty="0" smtClean="0"/>
              <a:t>określa: 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zasady postępowania w sprawach dotyczących pracowników objętych zamiarem grupowego zwolnienia 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obowiązki pracodawcy w zakresie niezbędnym do rozstrzygnięcia innych spraw pracowniczych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w szczególności: kryteria doboru pracowników, kolejność, terminy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i </a:t>
            </a:r>
            <a:r>
              <a:rPr lang="pl-PL" sz="1800" dirty="0" smtClean="0"/>
              <a:t>procedury wypowiedzeń, uprawnienia pracowników</a:t>
            </a:r>
          </a:p>
          <a:p>
            <a:pPr>
              <a:lnSpc>
                <a:spcPct val="80000"/>
              </a:lnSpc>
            </a:pPr>
            <a:endParaRPr lang="pl-PL" sz="18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pl-PL" sz="1800" dirty="0" smtClean="0"/>
              <a:t>źródło prawa pracy</a:t>
            </a:r>
          </a:p>
          <a:p>
            <a:r>
              <a:rPr lang="pl-PL" sz="1800" dirty="0" smtClean="0"/>
              <a:t>ustala pracodawca</a:t>
            </a:r>
          </a:p>
          <a:p>
            <a:r>
              <a:rPr lang="pl-PL" sz="1800" dirty="0" smtClean="0"/>
              <a:t>określa: 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zasady postępowania w sprawach dotyczących pracowników objętych zamiarem grupowego zwolnienia 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obowiązki pracodawcy w zakresie niezbędnym do rozstrzygnięcia innych spraw pracowniczych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w szczególności: kryteria doboru pracowników, kolejność, terminy </a:t>
            </a:r>
            <a:br>
              <a:rPr lang="pl-PL" sz="1800" dirty="0" smtClean="0"/>
            </a:br>
            <a:r>
              <a:rPr lang="pl-PL" sz="1800" dirty="0" smtClean="0"/>
              <a:t>i procedury wypowiedzeń, uprawnienia pracowników</a:t>
            </a:r>
          </a:p>
          <a:p>
            <a:pPr>
              <a:buNone/>
            </a:pPr>
            <a:endParaRPr lang="pl-PL" sz="1800" dirty="0" smtClean="0"/>
          </a:p>
          <a:p>
            <a:endParaRPr lang="pl-PL" sz="1800" dirty="0" smtClean="0"/>
          </a:p>
          <a:p>
            <a:endParaRPr lang="pl-PL" sz="1800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200" dirty="0" smtClean="0">
                <a:solidFill>
                  <a:srgbClr val="D16349"/>
                </a:solidFill>
                <a:latin typeface="Georgia" pitchFamily="18" charset="0"/>
              </a:rPr>
              <a:t>Zwolnienia </a:t>
            </a:r>
            <a:r>
              <a:rPr lang="pl-PL" sz="4200" dirty="0" smtClean="0">
                <a:solidFill>
                  <a:srgbClr val="D16349"/>
                </a:solidFill>
                <a:latin typeface="Georgia" pitchFamily="18" charset="0"/>
              </a:rPr>
              <a:t>grupowe</a:t>
            </a:r>
            <a:r>
              <a:rPr lang="pl-PL" sz="4200" dirty="0" smtClean="0">
                <a:solidFill>
                  <a:srgbClr val="D16349"/>
                </a:solidFill>
                <a:latin typeface="Georgia" pitchFamily="18" charset="0"/>
              </a:rPr>
              <a:t> - procedura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200" dirty="0" smtClean="0">
                <a:solidFill>
                  <a:srgbClr val="D16349"/>
                </a:solidFill>
                <a:latin typeface="Georgia" pitchFamily="18" charset="0"/>
              </a:rPr>
              <a:t>Zwolnienia </a:t>
            </a:r>
            <a:r>
              <a:rPr lang="pl-PL" sz="4200" dirty="0" smtClean="0">
                <a:solidFill>
                  <a:srgbClr val="D16349"/>
                </a:solidFill>
                <a:latin typeface="Georgia" pitchFamily="18" charset="0"/>
              </a:rPr>
              <a:t>grupowe</a:t>
            </a:r>
            <a:r>
              <a:rPr lang="pl-PL" sz="4200" dirty="0" smtClean="0">
                <a:solidFill>
                  <a:srgbClr val="D16349"/>
                </a:solidFill>
                <a:latin typeface="Georgia" pitchFamily="18" charset="0"/>
              </a:rPr>
              <a:t> - procedura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200" dirty="0" smtClean="0">
                <a:solidFill>
                  <a:srgbClr val="D16349"/>
                </a:solidFill>
                <a:latin typeface="Georgia" pitchFamily="18" charset="0"/>
              </a:rPr>
              <a:t>Zwolnienia grupowe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4100" b="1" dirty="0" smtClean="0">
                <a:solidFill>
                  <a:srgbClr val="C00000"/>
                </a:solidFill>
              </a:rPr>
              <a:t>Uchylenie szczególnej ochrony trwałości stosunku pracy </a:t>
            </a:r>
            <a:br>
              <a:rPr lang="pl-PL" sz="4100" b="1" dirty="0" smtClean="0">
                <a:solidFill>
                  <a:srgbClr val="C00000"/>
                </a:solidFill>
              </a:rPr>
            </a:br>
            <a:r>
              <a:rPr lang="pl-PL" sz="4100" b="1" dirty="0" smtClean="0">
                <a:solidFill>
                  <a:srgbClr val="C00000"/>
                </a:solidFill>
              </a:rPr>
              <a:t>(art. 38, 41 </a:t>
            </a:r>
            <a:r>
              <a:rPr lang="pl-PL" sz="4100" b="1" dirty="0" err="1" smtClean="0">
                <a:solidFill>
                  <a:srgbClr val="C00000"/>
                </a:solidFill>
              </a:rPr>
              <a:t>kp</a:t>
            </a:r>
            <a:r>
              <a:rPr lang="pl-PL" sz="4100" b="1" dirty="0" smtClean="0">
                <a:solidFill>
                  <a:srgbClr val="C00000"/>
                </a:solidFill>
              </a:rPr>
              <a:t>)</a:t>
            </a:r>
          </a:p>
          <a:p>
            <a:pPr algn="ctr">
              <a:buNone/>
            </a:pPr>
            <a:endParaRPr lang="pl-PL" sz="3500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pl-PL" b="1" dirty="0" smtClean="0"/>
              <a:t>umożliwienie dokonania określonym kategoriom pracowników wypowiedzenia warunków pracy i płacy </a:t>
            </a:r>
            <a:r>
              <a:rPr lang="pl-PL" dirty="0" smtClean="0"/>
              <a:t>		przy obniżeniu wynagrodzenia - dodatek </a:t>
            </a:r>
            <a:r>
              <a:rPr lang="pl-PL" dirty="0" smtClean="0"/>
              <a:t>wyrównawczy do </a:t>
            </a:r>
            <a:r>
              <a:rPr lang="pl-PL" dirty="0" smtClean="0"/>
              <a:t>	końca okresu szczególnej </a:t>
            </a:r>
            <a:r>
              <a:rPr lang="pl-PL" dirty="0" smtClean="0"/>
              <a:t>ochrony przed wypowiedzeniem lub </a:t>
            </a:r>
            <a:r>
              <a:rPr lang="pl-PL" dirty="0" smtClean="0"/>
              <a:t>	rozwiązaniem </a:t>
            </a:r>
            <a:r>
              <a:rPr lang="pl-PL" dirty="0" smtClean="0"/>
              <a:t>stosunku </a:t>
            </a:r>
            <a:r>
              <a:rPr lang="pl-PL" dirty="0" smtClean="0"/>
              <a:t>pracy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b="1" dirty="0" smtClean="0"/>
              <a:t>dopuszczenie wypowiedzenia definitywnego umów </a:t>
            </a:r>
            <a:br>
              <a:rPr lang="pl-PL" b="1" dirty="0" smtClean="0"/>
            </a:br>
            <a:r>
              <a:rPr lang="pl-PL" b="1" dirty="0" smtClean="0"/>
              <a:t>o pracę niektórym grupom pracowników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b="1" dirty="0" smtClean="0"/>
              <a:t>uchylenie konsultacji wypowiedzenia umowy o pracę </a:t>
            </a:r>
            <a:br>
              <a:rPr lang="pl-PL" b="1" dirty="0" smtClean="0"/>
            </a:br>
            <a:r>
              <a:rPr lang="pl-PL" b="1" dirty="0" smtClean="0"/>
              <a:t>w trybie art. 38 </a:t>
            </a:r>
            <a:r>
              <a:rPr lang="pl-PL" b="1" dirty="0" err="1" smtClean="0"/>
              <a:t>kp</a:t>
            </a:r>
            <a:r>
              <a:rPr lang="pl-PL" b="1" dirty="0" smtClean="0"/>
              <a:t> </a:t>
            </a:r>
            <a:r>
              <a:rPr lang="pl-PL" dirty="0" smtClean="0"/>
              <a:t>							stosuje się tryb konsultacyjny w razie niezawarcia 	porozumienia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200" dirty="0" smtClean="0">
                <a:solidFill>
                  <a:srgbClr val="D16349"/>
                </a:solidFill>
                <a:latin typeface="Georgia" pitchFamily="18" charset="0"/>
              </a:rPr>
              <a:t>Zwolnienia grupowe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83568" y="227687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/>
                </a:solidFill>
              </a:rPr>
              <a:t>ODPRAWA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79512" y="4293096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ROSZCZENIE </a:t>
            </a:r>
            <a:br>
              <a:rPr lang="pl-PL" b="1" dirty="0" smtClean="0">
                <a:solidFill>
                  <a:schemeClr val="bg1"/>
                </a:solidFill>
              </a:rPr>
            </a:br>
            <a:r>
              <a:rPr lang="pl-PL" b="1" dirty="0" smtClean="0">
                <a:solidFill>
                  <a:schemeClr val="bg1"/>
                </a:solidFill>
              </a:rPr>
              <a:t>O PONOWNE ZATRUDNIE-</a:t>
            </a:r>
            <a:br>
              <a:rPr lang="pl-PL" b="1" dirty="0" smtClean="0">
                <a:solidFill>
                  <a:schemeClr val="bg1"/>
                </a:solidFill>
              </a:rPr>
            </a:br>
            <a:r>
              <a:rPr lang="pl-PL" b="1" dirty="0" smtClean="0">
                <a:solidFill>
                  <a:schemeClr val="bg1"/>
                </a:solidFill>
              </a:rPr>
              <a:t>NIE</a:t>
            </a:r>
            <a:endParaRPr lang="pl-P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200" dirty="0" smtClean="0">
                <a:solidFill>
                  <a:srgbClr val="D16349"/>
                </a:solidFill>
                <a:latin typeface="Georgia" pitchFamily="18" charset="0"/>
              </a:rPr>
              <a:t>Zwolnienia grupowe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pl-PL" sz="3200" b="1" dirty="0" smtClean="0">
                <a:solidFill>
                  <a:schemeClr val="bg1"/>
                </a:solidFill>
              </a:rPr>
              <a:t>Indywidualne zwolnienia z przyczyn niedotyczących pracowników</a:t>
            </a:r>
          </a:p>
          <a:p>
            <a:pPr algn="just">
              <a:buNone/>
            </a:pPr>
            <a:r>
              <a:rPr lang="pl-PL" dirty="0" smtClean="0"/>
              <a:t>	rozwiązanie przez pracodawcę zatrudniającego co najmniej 20 pracowników stosunków pracy </a:t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 smtClean="0"/>
              <a:t>przyczyn niedotyczących </a:t>
            </a:r>
            <a:r>
              <a:rPr lang="pl-PL" dirty="0" smtClean="0"/>
              <a:t>pracowników, jeśli stanowiły one wyłączny powód uzasadniający wypowiedzenie stosunku pracy lub jego rozwiązanie za porozumieniem, a zwolnienia w okresie 30 dni obejmują mniejszą liczbę pracowników niż wymagana do zwolnienia grupowego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175</TotalTime>
  <Words>562</Words>
  <Application>Microsoft Office PowerPoint</Application>
  <PresentationFormat>Pokaz na ekranie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Miejski</vt:lpstr>
      <vt:lpstr>Zwolnienia grupowe</vt:lpstr>
      <vt:lpstr>Zwolnienia grupowe</vt:lpstr>
      <vt:lpstr>Zwolnienia grupowe</vt:lpstr>
      <vt:lpstr>Zwolnienia grupowe - procedura</vt:lpstr>
      <vt:lpstr>Zwolnienia grupowe - procedura</vt:lpstr>
      <vt:lpstr>Zwolnienia grupowe - procedura</vt:lpstr>
      <vt:lpstr>Zwolnienia grupowe</vt:lpstr>
      <vt:lpstr>Zwolnienia grupowe</vt:lpstr>
      <vt:lpstr>Zwolnienia grupowe</vt:lpstr>
      <vt:lpstr>Zwolnienia grupowe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Zwolnienia grupowe</dc:title>
  <dc:creator>Kamila</dc:creator>
  <cp:lastModifiedBy>Kamila</cp:lastModifiedBy>
  <cp:revision>24</cp:revision>
  <dcterms:created xsi:type="dcterms:W3CDTF">2016-12-03T02:18:24Z</dcterms:created>
  <dcterms:modified xsi:type="dcterms:W3CDTF">2016-12-03T05:13:35Z</dcterms:modified>
</cp:coreProperties>
</file>