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91" r:id="rId3"/>
    <p:sldId id="292" r:id="rId4"/>
    <p:sldId id="293" r:id="rId5"/>
    <p:sldId id="297" r:id="rId6"/>
    <p:sldId id="298" r:id="rId7"/>
    <p:sldId id="302" r:id="rId8"/>
    <p:sldId id="303" r:id="rId9"/>
    <p:sldId id="304" r:id="rId10"/>
    <p:sldId id="305" r:id="rId11"/>
    <p:sldId id="306" r:id="rId12"/>
    <p:sldId id="294" r:id="rId13"/>
    <p:sldId id="295" r:id="rId14"/>
    <p:sldId id="296" r:id="rId15"/>
    <p:sldId id="301" r:id="rId16"/>
    <p:sldId id="299" r:id="rId17"/>
    <p:sldId id="300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  <p:sldId id="318" r:id="rId30"/>
    <p:sldId id="319" r:id="rId31"/>
    <p:sldId id="320" r:id="rId32"/>
    <p:sldId id="321" r:id="rId33"/>
    <p:sldId id="323" r:id="rId34"/>
    <p:sldId id="324" r:id="rId35"/>
    <p:sldId id="325" r:id="rId36"/>
    <p:sldId id="326" r:id="rId37"/>
    <p:sldId id="327" r:id="rId38"/>
    <p:sldId id="328" r:id="rId39"/>
    <p:sldId id="330" r:id="rId40"/>
    <p:sldId id="332" r:id="rId41"/>
    <p:sldId id="333" r:id="rId42"/>
    <p:sldId id="334" r:id="rId43"/>
    <p:sldId id="335" r:id="rId44"/>
    <p:sldId id="336" r:id="rId4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35"/>
    <p:restoredTop sz="94630"/>
  </p:normalViewPr>
  <p:slideViewPr>
    <p:cSldViewPr snapToGrid="0">
      <p:cViewPr varScale="1">
        <p:scale>
          <a:sx n="113" d="100"/>
          <a:sy n="113" d="100"/>
        </p:scale>
        <p:origin x="5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1A759-BFF8-4B5B-9ECE-D93AC303B331}" type="datetime1">
              <a:rPr lang="en-US" smtClean="0"/>
              <a:t>12/8/24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9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DF398-5DA3-4937-BE3F-7CA1B9158252}" type="datetime1">
              <a:rPr lang="en-US" smtClean="0"/>
              <a:t>12/8/24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5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91ED9-F929-4A92-90F9-3C9C84ABBE83}" type="datetime1">
              <a:rPr lang="en-US" smtClean="0"/>
              <a:t>12/8/24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7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B316-A2E6-49F2-825C-64AA951E4184}" type="datetime1">
              <a:rPr lang="en-US" smtClean="0"/>
              <a:t>12/8/24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41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9748B-ADD6-4C5A-8C2A-A39721276E74}" type="datetime1">
              <a:rPr lang="en-US" smtClean="0"/>
              <a:t>12/8/24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19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FB0F-3C5C-4949-B933-9C7E511ED094}" type="datetime1">
              <a:rPr lang="en-US" smtClean="0"/>
              <a:t>12/8/24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32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C2F01D58-E949-4BCB-829A-BBF80E38D59C}" type="datetime1">
              <a:rPr lang="en-US" smtClean="0"/>
              <a:t>12/8/24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84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846-0DA4-4D92-9BF1-DE8C52C1F4DF}" type="datetime1">
              <a:rPr lang="en-US" smtClean="0"/>
              <a:t>12/8/24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8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12331-4A9C-472F-A7FA-968157338839}" type="datetime1">
              <a:rPr lang="en-US" smtClean="0"/>
              <a:t>12/8/24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2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7F3D-ED52-43FD-A26D-318B71534485}" type="datetime1">
              <a:rPr lang="en-US" smtClean="0"/>
              <a:t>12/8/24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84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1FA4-6264-4BB8-B3B5-77711EED2D82}" type="datetime1">
              <a:rPr lang="en-US" smtClean="0"/>
              <a:t>12/8/24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4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E7F6A1D9-D323-4F4E-8655-25E2D32CE742}" type="datetime1">
              <a:rPr lang="en-US" smtClean="0"/>
              <a:t>12/8/24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8F8250-7A81-4A19-87AD-FFB2CE4E39A5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9F38FC-2DEA-2647-C409-EF75720C1017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80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7" r:id="rId6"/>
    <p:sldLayoutId id="2147483732" r:id="rId7"/>
    <p:sldLayoutId id="2147483733" r:id="rId8"/>
    <p:sldLayoutId id="2147483734" r:id="rId9"/>
    <p:sldLayoutId id="2147483736" r:id="rId10"/>
    <p:sldLayoutId id="214748373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508F7DC-CA28-4ACE-AF79-D7E98ED1B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89239" y="-389238"/>
            <a:ext cx="6858000" cy="7636476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7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AB20218-A500-457C-B65C-F3D198B1F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1524" y="0"/>
            <a:ext cx="12188952" cy="3652125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7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1537E8BB-4D9C-8E8E-5EC7-6BA9812FD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8686796" cy="2334247"/>
          </a:xfrm>
        </p:spPr>
        <p:txBody>
          <a:bodyPr anchor="t">
            <a:normAutofit/>
          </a:bodyPr>
          <a:lstStyle/>
          <a:p>
            <a:br>
              <a:rPr lang="pl-PL" dirty="0">
                <a:solidFill>
                  <a:srgbClr val="FFFFFF"/>
                </a:solidFill>
              </a:rPr>
            </a:br>
            <a:endParaRPr lang="pl-PL" dirty="0">
              <a:solidFill>
                <a:srgbClr val="FFFFFF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D014287-2D95-DEEC-06E1-104536B13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870" y="3552826"/>
            <a:ext cx="8720710" cy="2653653"/>
          </a:xfrm>
        </p:spPr>
        <p:txBody>
          <a:bodyPr anchor="t">
            <a:normAutofit/>
          </a:bodyPr>
          <a:lstStyle/>
          <a:p>
            <a:r>
              <a:rPr lang="pl-PL" dirty="0">
                <a:solidFill>
                  <a:srgbClr val="FFFFFF"/>
                </a:solidFill>
              </a:rPr>
              <a:t>Ćwiczenia </a:t>
            </a:r>
            <a:r>
              <a:rPr lang="uk-UA" dirty="0">
                <a:solidFill>
                  <a:srgbClr val="FFFFFF"/>
                </a:solidFill>
              </a:rPr>
              <a:t>4</a:t>
            </a:r>
            <a:endParaRPr lang="pl-PL" dirty="0">
              <a:solidFill>
                <a:srgbClr val="FFFFFF"/>
              </a:solidFill>
            </a:endParaRPr>
          </a:p>
          <a:p>
            <a:endParaRPr lang="pl-PL" dirty="0">
              <a:solidFill>
                <a:srgbClr val="FFFFFF"/>
              </a:solidFill>
            </a:endParaRPr>
          </a:p>
          <a:p>
            <a:r>
              <a:rPr lang="pl-PL" dirty="0">
                <a:solidFill>
                  <a:srgbClr val="FFFFFF"/>
                </a:solidFill>
              </a:rPr>
              <a:t>Ekonomia dla prawników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508090"/>
            <a:ext cx="8686800" cy="14927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428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Prawda czy fałsz?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l-PL" dirty="0"/>
              <a:t>Dodanie wartości produktów pośrednich do rachunku PKB spowoduje obniżenie jego wartości.</a:t>
            </a:r>
          </a:p>
          <a:p>
            <a:pPr marL="457200" indent="-457200">
              <a:buAutoNum type="arabicPeriod"/>
            </a:pPr>
            <a:r>
              <a:rPr lang="pl-PL" dirty="0"/>
              <a:t>Renta z tytułu niezdolności do pracy stanowi dochód gospodarstwa domowego, który jest wliczany do PKB w ramach metody sumowania wydatków.</a:t>
            </a:r>
          </a:p>
          <a:p>
            <a:pPr marL="457200" indent="-457200">
              <a:buAutoNum type="arabicPeriod"/>
            </a:pPr>
            <a:r>
              <a:rPr lang="pl-PL" dirty="0"/>
              <a:t>PKB i PNB nie uwzględniają płatności transferowanych. </a:t>
            </a:r>
          </a:p>
          <a:p>
            <a:pPr marL="457200" indent="-457200">
              <a:buAutoNum type="arabicPeriod"/>
            </a:pPr>
            <a:r>
              <a:rPr lang="pl-PL" dirty="0"/>
              <a:t>PKB w cenach czynników produkcji to PKB w cenach rynkowych pomniejszony o podatki pośrednie oraz zwiększony o subsydia.</a:t>
            </a:r>
          </a:p>
          <a:p>
            <a:pPr marL="457200" indent="-457200">
              <a:buAutoNum type="arabicPeriod"/>
            </a:pPr>
            <a:r>
              <a:rPr lang="pl-PL" dirty="0"/>
              <a:t>Eksport netto może przyjmować wartości dodatnie.</a:t>
            </a:r>
          </a:p>
        </p:txBody>
      </p:sp>
    </p:spTree>
    <p:extLst>
      <p:ext uri="{BB962C8B-B14F-4D97-AF65-F5344CB8AC3E}">
        <p14:creationId xmlns:p14="http://schemas.microsoft.com/office/powerpoint/2010/main" val="387409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Prawda czy fałsz?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l-PL" dirty="0"/>
              <a:t>PKB w cenach rynkowych to suma wydatków konsumpcyjnych, wydatków inwestycyjnych, wydatków rządowych oraz wydatków na produkty importowane.</a:t>
            </a:r>
          </a:p>
          <a:p>
            <a:pPr marL="457200" indent="-457200">
              <a:buAutoNum type="arabicPeriod"/>
            </a:pPr>
            <a:r>
              <a:rPr lang="pl-PL" dirty="0"/>
              <a:t>PNN to PKB pomniejszony o amortyzację.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pl-PL" dirty="0"/>
              <a:t>Wzrost importu spowoduje wzrost PKB.</a:t>
            </a:r>
          </a:p>
          <a:p>
            <a:pPr marL="457200" indent="-457200">
              <a:buFont typeface="Arial" panose="020B0604020202020204" pitchFamily="34" charset="0"/>
              <a:buAutoNum type="arabicPeriod"/>
            </a:pPr>
            <a:r>
              <a:rPr lang="pl-PL" dirty="0"/>
              <a:t>Przy obliczaniu PKB metodą sumowania dochodów zaleca się sumowanie wyłącznie dochodów ze sprzedaży dóbr i usług. </a:t>
            </a:r>
          </a:p>
          <a:p>
            <a:pPr marL="457200" indent="-457200">
              <a:buAutoNum type="arabicPeriod"/>
            </a:pPr>
            <a:endParaRPr lang="pl-PL" dirty="0"/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231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Wskaż prawidłową zależność: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 err="1"/>
              <a:t>Inetto</a:t>
            </a:r>
            <a:r>
              <a:rPr lang="pl-PL" dirty="0"/>
              <a:t> = I </a:t>
            </a:r>
            <a:r>
              <a:rPr lang="pl-PL" dirty="0" err="1"/>
              <a:t>brutto+amortyzacja</a:t>
            </a:r>
            <a:endParaRPr lang="pl-PL" dirty="0"/>
          </a:p>
          <a:p>
            <a:pPr marL="457200" indent="-457200">
              <a:buAutoNum type="alphaLcParenR"/>
            </a:pPr>
            <a:r>
              <a:rPr lang="pl-PL" dirty="0"/>
              <a:t>PNB w cenach czynników produkcji=dochód narodowy</a:t>
            </a:r>
          </a:p>
          <a:p>
            <a:pPr marL="457200" indent="-457200">
              <a:buAutoNum type="alphaLcParenR"/>
            </a:pPr>
            <a:r>
              <a:rPr lang="pl-PL" dirty="0"/>
              <a:t>PNB + dochody netto z tytułu własności za granicą = PKB</a:t>
            </a:r>
          </a:p>
          <a:p>
            <a:pPr marL="457200" indent="-457200">
              <a:buAutoNum type="alphaLcParenR"/>
            </a:pPr>
            <a:r>
              <a:rPr lang="pl-PL" dirty="0"/>
              <a:t>PKB w cenach rynkowych = PKB w cenach czynników produkcji – subsydia + podatki pośrednie.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3574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PNB to PNN powiększony o: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dochody netto z tytułu własności za granicą</a:t>
            </a:r>
          </a:p>
          <a:p>
            <a:pPr marL="457200" indent="-457200">
              <a:buAutoNum type="alphaLcParenR"/>
            </a:pPr>
            <a:r>
              <a:rPr lang="pl-PL"/>
              <a:t>amortyzację</a:t>
            </a:r>
            <a:endParaRPr lang="pl-PL" dirty="0"/>
          </a:p>
          <a:p>
            <a:pPr marL="457200" indent="-457200">
              <a:buAutoNum type="alphaLcParenR"/>
            </a:pPr>
            <a:r>
              <a:rPr lang="pl-PL" dirty="0"/>
              <a:t>PNB + dochody netto z tytułu własności za granicą = PKB</a:t>
            </a:r>
          </a:p>
          <a:p>
            <a:pPr marL="457200" indent="-457200">
              <a:buAutoNum type="alphaLcParenR"/>
            </a:pPr>
            <a:r>
              <a:rPr lang="pl-PL" dirty="0"/>
              <a:t>PKB w cenach rynkowych = PKB w cenach czynników produkcji – subsydia + podatki pośrednie.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0991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Eksport netto to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suma eksportu i importu</a:t>
            </a:r>
          </a:p>
          <a:p>
            <a:pPr marL="457200" indent="-457200">
              <a:buAutoNum type="alphaLcParenR"/>
            </a:pPr>
            <a:r>
              <a:rPr lang="pl-PL" dirty="0"/>
              <a:t>wartość eksportu pomniejszona o wartość importu</a:t>
            </a:r>
          </a:p>
          <a:p>
            <a:pPr marL="457200" indent="-457200">
              <a:buAutoNum type="alphaLcParenR"/>
            </a:pPr>
            <a:r>
              <a:rPr lang="pl-PL" dirty="0"/>
              <a:t>PNB + dochody netto z tytułu własności za granicą = PKB</a:t>
            </a:r>
          </a:p>
          <a:p>
            <a:pPr marL="457200" indent="-457200">
              <a:buAutoNum type="alphaLcParenR"/>
            </a:pPr>
            <a:r>
              <a:rPr lang="pl-PL" dirty="0"/>
              <a:t>PKB w cenach rynkowych = PKB w cenach czynników produkcji – subsydia + podatki pośrednie.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9204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Eksport netto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l-PL" dirty="0"/>
              <a:t>przyjmuje zawsze wartości dodatnie</a:t>
            </a:r>
          </a:p>
          <a:p>
            <a:pPr marL="457200" indent="-457200">
              <a:buAutoNum type="alphaLcParenR"/>
            </a:pPr>
            <a:r>
              <a:rPr lang="pl-PL" dirty="0"/>
              <a:t>przyjmuje zawsze wartości  ujemne</a:t>
            </a:r>
          </a:p>
          <a:p>
            <a:pPr marL="457200" indent="-457200">
              <a:buAutoNum type="alphaLcParenR"/>
            </a:pPr>
            <a:r>
              <a:rPr lang="pl-PL" dirty="0"/>
              <a:t>może przyjmować wartości dodatnie, ujemne lub zero</a:t>
            </a:r>
          </a:p>
          <a:p>
            <a:pPr marL="457200" indent="-457200">
              <a:buAutoNum type="alphaLcParenR"/>
            </a:pPr>
            <a:r>
              <a:rPr lang="pl-PL" dirty="0"/>
              <a:t>żadna z powyższych.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7788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Amortyzacja to różnica między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PNB i PNN,</a:t>
            </a:r>
          </a:p>
          <a:p>
            <a:pPr marL="457200" indent="-457200">
              <a:buAutoNum type="alphaLcParenR"/>
            </a:pPr>
            <a:r>
              <a:rPr lang="pl-PL" dirty="0"/>
              <a:t>inwestycjami brutto i inwestycjami netto,</a:t>
            </a:r>
          </a:p>
          <a:p>
            <a:pPr marL="457200" indent="-457200">
              <a:buAutoNum type="alphaLcParenR"/>
            </a:pPr>
            <a:r>
              <a:rPr lang="pl-PL" dirty="0"/>
              <a:t>PNB w cenach czynników produkcji i dochodem narodowym</a:t>
            </a:r>
          </a:p>
          <a:p>
            <a:pPr marL="457200" indent="-457200">
              <a:buAutoNum type="alphaLcParenR"/>
            </a:pPr>
            <a:r>
              <a:rPr lang="pl-PL" dirty="0"/>
              <a:t>wszystkie powyższe odpowiedzi są prawdziwe.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3001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Wskaźnik dobrobytu ekonomicznego netto to PNN powiększony m. in. o: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amortyzacja</a:t>
            </a:r>
          </a:p>
          <a:p>
            <a:pPr marL="457200" indent="-457200">
              <a:buAutoNum type="alphaLcParenR"/>
            </a:pPr>
            <a:r>
              <a:rPr lang="pl-PL" dirty="0"/>
              <a:t>dochody netto z tytułu własności za granicą</a:t>
            </a:r>
          </a:p>
          <a:p>
            <a:pPr marL="457200" indent="-457200">
              <a:buAutoNum type="alphaLcParenR"/>
            </a:pPr>
            <a:r>
              <a:rPr lang="pl-PL" dirty="0"/>
              <a:t>podatki pośrednie plus subsydia</a:t>
            </a:r>
          </a:p>
          <a:p>
            <a:pPr marL="457200" indent="-457200">
              <a:buAutoNum type="alphaLcParenR"/>
            </a:pPr>
            <a:r>
              <a:rPr lang="pl-PL" dirty="0"/>
              <a:t>żadna z powyższych.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6565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Przy obliczaniu PKB metodą sumowania wydatków: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uwzględnia się wydatki na produkty finalne wytworzone przez przedsiębiorstwa krajowe i zagraniczne</a:t>
            </a:r>
          </a:p>
          <a:p>
            <a:pPr marL="457200" indent="-457200">
              <a:buAutoNum type="alphaLcParenR"/>
            </a:pPr>
            <a:r>
              <a:rPr lang="pl-PL" dirty="0"/>
              <a:t>uwzględnia się wydatki na produkty finalne wytworzone przez przedsiębiorstwa krajowe,</a:t>
            </a:r>
          </a:p>
          <a:p>
            <a:pPr marL="457200" indent="-457200">
              <a:buAutoNum type="alphaLcParenR"/>
            </a:pPr>
            <a:r>
              <a:rPr lang="pl-PL" dirty="0"/>
              <a:t>uwzględnia się wydatki na produkty finalne wytworzone przez przedsiębiorstwa zagraniczne</a:t>
            </a:r>
          </a:p>
          <a:p>
            <a:pPr marL="457200" indent="-457200">
              <a:buAutoNum type="alphaLcParenR"/>
            </a:pPr>
            <a:r>
              <a:rPr lang="pl-PL" dirty="0"/>
              <a:t>wszystkie odpowiedzi są prawdziwe.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88875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Jeśli dochody netto z własności za granicą wynoszą zero to: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import równy eksportowi;</a:t>
            </a:r>
          </a:p>
          <a:p>
            <a:pPr marL="457200" indent="-457200">
              <a:buAutoNum type="alphaLcParenR"/>
            </a:pPr>
            <a:r>
              <a:rPr lang="pl-PL" dirty="0"/>
              <a:t>PKB jest równy PNN,</a:t>
            </a:r>
          </a:p>
          <a:p>
            <a:pPr marL="457200" indent="-457200">
              <a:buAutoNum type="alphaLcParenR"/>
            </a:pPr>
            <a:r>
              <a:rPr lang="pl-PL" dirty="0"/>
              <a:t>PNB jest równy PNN,</a:t>
            </a:r>
          </a:p>
          <a:p>
            <a:pPr marL="457200" indent="-457200">
              <a:buAutoNum type="alphaLcParenR"/>
            </a:pPr>
            <a:r>
              <a:rPr lang="pl-PL" dirty="0"/>
              <a:t>PKB jest równy PNB.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7420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 fontScale="90000"/>
          </a:bodyPr>
          <a:lstStyle/>
          <a:p>
            <a:r>
              <a:rPr lang="pl-PL" sz="2400" dirty="0">
                <a:cs typeface="Calibri Light"/>
              </a:rPr>
              <a:t>1. PKB</a:t>
            </a:r>
            <a:br>
              <a:rPr lang="pl-PL" sz="2400" dirty="0">
                <a:cs typeface="Calibri Light"/>
              </a:rPr>
            </a:br>
            <a:br>
              <a:rPr lang="pl-PL" sz="2400" dirty="0">
                <a:cs typeface="Calibri Light"/>
              </a:rPr>
            </a:br>
            <a:r>
              <a:rPr lang="pl-PL" sz="2400" dirty="0">
                <a:cs typeface="Calibri Light"/>
              </a:rPr>
              <a:t>Prawda czy fałsz?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l-PL" dirty="0"/>
              <a:t>Ekonomiści częściej posługują się PKB wyrażonym w jednostkach naturalnych niż PKB wyrażonym w jednostkach pieniężnych.</a:t>
            </a:r>
          </a:p>
          <a:p>
            <a:pPr marL="457200" indent="-457200">
              <a:buAutoNum type="arabicPeriod"/>
            </a:pPr>
            <a:r>
              <a:rPr lang="pl-PL" dirty="0"/>
              <a:t>Najbardziej miarodajne wyniki uzyskuje się, gdy porównywane w czasie </a:t>
            </a:r>
            <a:r>
              <a:rPr lang="pl-PL" dirty="0" err="1"/>
              <a:t>makrowielkości</a:t>
            </a:r>
            <a:r>
              <a:rPr lang="pl-PL" dirty="0"/>
              <a:t> wyrażone są w cenach bieżących zamiast w cenach stałych.</a:t>
            </a:r>
          </a:p>
          <a:p>
            <a:pPr marL="457200" indent="-457200">
              <a:buAutoNum type="arabicPeriod"/>
            </a:pPr>
            <a:r>
              <a:rPr lang="pl-PL" dirty="0"/>
              <a:t>PNN w cenach czynników produkcji określany jest mianem dochodu narodowego. </a:t>
            </a:r>
          </a:p>
          <a:p>
            <a:pPr marL="457200" indent="-457200">
              <a:buAutoNum type="arabicPeriod"/>
            </a:pPr>
            <a:r>
              <a:rPr lang="pl-PL" dirty="0"/>
              <a:t>Amortyzacja odzwierciedla wartość zużywania się zasobu kapitału w gospodarce.</a:t>
            </a:r>
          </a:p>
          <a:p>
            <a:pPr marL="457200" indent="-457200">
              <a:buAutoNum type="arabicPeriod"/>
            </a:pPr>
            <a:r>
              <a:rPr lang="pl-PL" dirty="0"/>
              <a:t>Zgodnie z systemem rachunków narodowych PKB jest zawsze wyższy od PNB.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36136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PKB to suma: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konsumpcji, inwestycji, importu, eksportu i wydatków rządowych;</a:t>
            </a:r>
          </a:p>
          <a:p>
            <a:pPr marL="457200" indent="-457200">
              <a:buAutoNum type="alphaLcParenR"/>
            </a:pPr>
            <a:r>
              <a:rPr lang="pl-PL" dirty="0"/>
              <a:t>PKB jest równy PNN,</a:t>
            </a:r>
          </a:p>
          <a:p>
            <a:pPr marL="457200" indent="-457200">
              <a:buAutoNum type="alphaLcParenR"/>
            </a:pPr>
            <a:r>
              <a:rPr lang="pl-PL" dirty="0"/>
              <a:t>PNB jest równy PNN,</a:t>
            </a:r>
          </a:p>
          <a:p>
            <a:pPr marL="457200" indent="-457200">
              <a:buAutoNum type="alphaLcParenR"/>
            </a:pPr>
            <a:r>
              <a:rPr lang="pl-PL" dirty="0"/>
              <a:t>PKB jest równy PNB.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18230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Podana tabela przedstawia kolejne etapy produkcji samochodu</a:t>
            </a:r>
          </a:p>
        </p:txBody>
      </p:sp>
      <p:graphicFrame>
        <p:nvGraphicFramePr>
          <p:cNvPr id="7" name="Tabela 7">
            <a:extLst>
              <a:ext uri="{FF2B5EF4-FFF2-40B4-BE49-F238E27FC236}">
                <a16:creationId xmlns:a16="http://schemas.microsoft.com/office/drawing/2014/main" id="{9C4C0CE3-ABC3-261A-1B1C-132B5895708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2865" y="1535140"/>
          <a:ext cx="11146424" cy="3254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606">
                  <a:extLst>
                    <a:ext uri="{9D8B030D-6E8A-4147-A177-3AD203B41FA5}">
                      <a16:colId xmlns:a16="http://schemas.microsoft.com/office/drawing/2014/main" val="3300735517"/>
                    </a:ext>
                  </a:extLst>
                </a:gridCol>
                <a:gridCol w="2786606">
                  <a:extLst>
                    <a:ext uri="{9D8B030D-6E8A-4147-A177-3AD203B41FA5}">
                      <a16:colId xmlns:a16="http://schemas.microsoft.com/office/drawing/2014/main" val="2376731593"/>
                    </a:ext>
                  </a:extLst>
                </a:gridCol>
                <a:gridCol w="2786606">
                  <a:extLst>
                    <a:ext uri="{9D8B030D-6E8A-4147-A177-3AD203B41FA5}">
                      <a16:colId xmlns:a16="http://schemas.microsoft.com/office/drawing/2014/main" val="2129578815"/>
                    </a:ext>
                  </a:extLst>
                </a:gridCol>
                <a:gridCol w="2786606">
                  <a:extLst>
                    <a:ext uri="{9D8B030D-6E8A-4147-A177-3AD203B41FA5}">
                      <a16:colId xmlns:a16="http://schemas.microsoft.com/office/drawing/2014/main" val="3996763589"/>
                    </a:ext>
                  </a:extLst>
                </a:gridCol>
              </a:tblGrid>
              <a:tr h="522790">
                <a:tc>
                  <a:txBody>
                    <a:bodyPr/>
                    <a:lstStyle/>
                    <a:p>
                      <a:r>
                        <a:rPr lang="pl-PL" dirty="0"/>
                        <a:t>Stadium produkcji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Wpływy ze sprzedaży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Koszty materiałów i dóbr pośrednich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Wartość dodana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956591"/>
                  </a:ext>
                </a:extLst>
              </a:tr>
              <a:tr h="522790">
                <a:tc>
                  <a:txBody>
                    <a:bodyPr/>
                    <a:lstStyle/>
                    <a:p>
                      <a:r>
                        <a:rPr lang="pl-PL" dirty="0"/>
                        <a:t>Ruda żelazna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076588"/>
                  </a:ext>
                </a:extLst>
              </a:tr>
              <a:tr h="522790">
                <a:tc>
                  <a:txBody>
                    <a:bodyPr/>
                    <a:lstStyle/>
                    <a:p>
                      <a:r>
                        <a:rPr lang="pl-PL" dirty="0"/>
                        <a:t>Stal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25370"/>
                  </a:ext>
                </a:extLst>
              </a:tr>
              <a:tr h="522790">
                <a:tc>
                  <a:txBody>
                    <a:bodyPr/>
                    <a:lstStyle/>
                    <a:p>
                      <a:r>
                        <a:rPr lang="pl-PL" dirty="0"/>
                        <a:t>Elementy konstrukcyjne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0513785"/>
                  </a:ext>
                </a:extLst>
              </a:tr>
              <a:tr h="522790">
                <a:tc>
                  <a:txBody>
                    <a:bodyPr/>
                    <a:lstStyle/>
                    <a:p>
                      <a:r>
                        <a:rPr lang="pl-PL" dirty="0"/>
                        <a:t>Samochód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4 800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305662"/>
                  </a:ext>
                </a:extLst>
              </a:tr>
              <a:tr h="522790">
                <a:tc>
                  <a:txBody>
                    <a:bodyPr/>
                    <a:lstStyle/>
                    <a:p>
                      <a:r>
                        <a:rPr lang="pl-PL" dirty="0"/>
                        <a:t>Razem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965460"/>
                  </a:ext>
                </a:extLst>
              </a:tr>
            </a:tbl>
          </a:graphicData>
        </a:graphic>
      </p:graphicFrame>
      <p:sp>
        <p:nvSpPr>
          <p:cNvPr id="8" name="Tytuł 1">
            <a:extLst>
              <a:ext uri="{FF2B5EF4-FFF2-40B4-BE49-F238E27FC236}">
                <a16:creationId xmlns:a16="http://schemas.microsoft.com/office/drawing/2014/main" id="{41A6CBF8-38D5-B7D2-B6E0-6F2083876097}"/>
              </a:ext>
            </a:extLst>
          </p:cNvPr>
          <p:cNvSpPr txBox="1">
            <a:spLocks/>
          </p:cNvSpPr>
          <p:nvPr/>
        </p:nvSpPr>
        <p:spPr>
          <a:xfrm>
            <a:off x="592865" y="5104435"/>
            <a:ext cx="10429465" cy="134266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AutoNum type="arabicPeriod"/>
            </a:pPr>
            <a:r>
              <a:rPr lang="pl-PL" sz="2400" dirty="0">
                <a:cs typeface="Calibri Light"/>
              </a:rPr>
              <a:t>Uzupełnij tabelę</a:t>
            </a:r>
          </a:p>
          <a:p>
            <a:pPr marL="457200" indent="-457200">
              <a:buAutoNum type="arabicPeriod"/>
            </a:pPr>
            <a:r>
              <a:rPr lang="pl-PL" sz="2400" dirty="0">
                <a:cs typeface="Calibri Light"/>
              </a:rPr>
              <a:t>O ile jednostek pieniężnych zostałby zawyżony PKB, gdyby do jego obliczenia wykorzystano wszystkie wpływy ze sprzedaży, a nie tylko samą wartość dodaną?</a:t>
            </a:r>
          </a:p>
        </p:txBody>
      </p:sp>
    </p:spTree>
    <p:extLst>
      <p:ext uri="{BB962C8B-B14F-4D97-AF65-F5344CB8AC3E}">
        <p14:creationId xmlns:p14="http://schemas.microsoft.com/office/powerpoint/2010/main" val="10441555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16" y="648182"/>
            <a:ext cx="10774728" cy="816015"/>
          </a:xfrm>
        </p:spPr>
        <p:txBody>
          <a:bodyPr>
            <a:normAutofit fontScale="90000"/>
          </a:bodyPr>
          <a:lstStyle/>
          <a:p>
            <a:r>
              <a:rPr lang="pl-PL" sz="2400" dirty="0">
                <a:cs typeface="Calibri Light"/>
              </a:rPr>
              <a:t>Podana tabela przedstawia składniki PKB pewnej gospodarki w danym roku, wyrażone w cenach bieżących (z tego samego roku):</a:t>
            </a:r>
            <a:br>
              <a:rPr lang="pl-PL" sz="2400" dirty="0">
                <a:cs typeface="Calibri Light"/>
              </a:rPr>
            </a:br>
            <a:br>
              <a:rPr lang="pl-PL" sz="2400" dirty="0">
                <a:cs typeface="Calibri Light"/>
              </a:rPr>
            </a:br>
            <a:endParaRPr lang="pl-PL" sz="2400" dirty="0">
              <a:cs typeface="Calibri Ligh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884" y="5150734"/>
            <a:ext cx="11081466" cy="1707266"/>
          </a:xfrm>
        </p:spPr>
        <p:txBody>
          <a:bodyPr>
            <a:normAutofit lnSpcReduction="10000"/>
          </a:bodyPr>
          <a:lstStyle/>
          <a:p>
            <a:r>
              <a:rPr lang="pl-PL" dirty="0"/>
              <a:t>Oblicz</a:t>
            </a:r>
          </a:p>
          <a:p>
            <a:pPr marL="457200" indent="-457200">
              <a:buAutoNum type="arabicPeriod"/>
            </a:pPr>
            <a:r>
              <a:rPr lang="pl-PL" dirty="0"/>
              <a:t>PKB w cenach rynkowych.			4. PNB w cenach czynników produkcji.</a:t>
            </a:r>
          </a:p>
          <a:p>
            <a:pPr marL="457200" indent="-457200">
              <a:buAutoNum type="arabicPeriod"/>
            </a:pPr>
            <a:r>
              <a:rPr lang="pl-PL" dirty="0"/>
              <a:t>PKB w cenach czynników produkcji.		5. PNN w cenach rynkowych.</a:t>
            </a:r>
          </a:p>
          <a:p>
            <a:pPr marL="457200" indent="-457200">
              <a:buAutoNum type="arabicPeriod"/>
            </a:pPr>
            <a:r>
              <a:rPr lang="pl-PL" dirty="0"/>
              <a:t>PNB w cenach rynkowych.			6. PNN w cenach czynników produkcji.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0116D7A5-0509-964D-5E19-EEBE4045E3B4}"/>
              </a:ext>
            </a:extLst>
          </p:cNvPr>
          <p:cNvGraphicFramePr>
            <a:graphicFrameLocks noGrp="1"/>
          </p:cNvGraphicFramePr>
          <p:nvPr/>
        </p:nvGraphicFramePr>
        <p:xfrm>
          <a:off x="508650" y="1319514"/>
          <a:ext cx="10672494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6247">
                  <a:extLst>
                    <a:ext uri="{9D8B030D-6E8A-4147-A177-3AD203B41FA5}">
                      <a16:colId xmlns:a16="http://schemas.microsoft.com/office/drawing/2014/main" val="2242612469"/>
                    </a:ext>
                  </a:extLst>
                </a:gridCol>
                <a:gridCol w="5336247">
                  <a:extLst>
                    <a:ext uri="{9D8B030D-6E8A-4147-A177-3AD203B41FA5}">
                      <a16:colId xmlns:a16="http://schemas.microsoft.com/office/drawing/2014/main" val="2734282333"/>
                    </a:ext>
                  </a:extLst>
                </a:gridCol>
              </a:tblGrid>
              <a:tr h="358815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Składniki PKB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Wartość (mld </a:t>
                      </a:r>
                      <a:r>
                        <a:rPr lang="pl-PL" dirty="0" err="1"/>
                        <a:t>j.p</a:t>
                      </a:r>
                      <a:r>
                        <a:rPr lang="pl-PL" dirty="0"/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719122"/>
                  </a:ext>
                </a:extLst>
              </a:tr>
              <a:tr h="358815">
                <a:tc>
                  <a:txBody>
                    <a:bodyPr/>
                    <a:lstStyle/>
                    <a:p>
                      <a:r>
                        <a:rPr lang="pl-PL" dirty="0"/>
                        <a:t>Wydatki konsumpcyjne (C)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380876"/>
                  </a:ext>
                </a:extLst>
              </a:tr>
              <a:tr h="358815">
                <a:tc>
                  <a:txBody>
                    <a:bodyPr/>
                    <a:lstStyle/>
                    <a:p>
                      <a:r>
                        <a:rPr lang="pl-PL" dirty="0"/>
                        <a:t>Inwestycje (I)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962336"/>
                  </a:ext>
                </a:extLst>
              </a:tr>
              <a:tr h="358815">
                <a:tc>
                  <a:txBody>
                    <a:bodyPr/>
                    <a:lstStyle/>
                    <a:p>
                      <a:r>
                        <a:rPr lang="pl-PL" dirty="0"/>
                        <a:t>Wydatki państwa na produkty i usługi (G)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476711"/>
                  </a:ext>
                </a:extLst>
              </a:tr>
              <a:tr h="358815">
                <a:tc>
                  <a:txBody>
                    <a:bodyPr/>
                    <a:lstStyle/>
                    <a:p>
                      <a:r>
                        <a:rPr lang="pl-PL" dirty="0"/>
                        <a:t>Subsydia 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787092"/>
                  </a:ext>
                </a:extLst>
              </a:tr>
              <a:tr h="358815">
                <a:tc>
                  <a:txBody>
                    <a:bodyPr/>
                    <a:lstStyle/>
                    <a:p>
                      <a:r>
                        <a:rPr lang="pl-PL" dirty="0"/>
                        <a:t>Podatki pośrednie (T)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191150"/>
                  </a:ext>
                </a:extLst>
              </a:tr>
              <a:tr h="358815">
                <a:tc>
                  <a:txBody>
                    <a:bodyPr/>
                    <a:lstStyle/>
                    <a:p>
                      <a:r>
                        <a:rPr lang="pl-PL" dirty="0"/>
                        <a:t>Dochody netto z własności za granicą (D)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841854"/>
                  </a:ext>
                </a:extLst>
              </a:tr>
              <a:tr h="358815">
                <a:tc>
                  <a:txBody>
                    <a:bodyPr/>
                    <a:lstStyle/>
                    <a:p>
                      <a:r>
                        <a:rPr lang="pl-PL" dirty="0"/>
                        <a:t>Eksport (E)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54774"/>
                  </a:ext>
                </a:extLst>
              </a:tr>
              <a:tr h="358815">
                <a:tc>
                  <a:txBody>
                    <a:bodyPr/>
                    <a:lstStyle/>
                    <a:p>
                      <a:r>
                        <a:rPr lang="pl-PL" dirty="0"/>
                        <a:t>Import (I)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888090"/>
                  </a:ext>
                </a:extLst>
              </a:tr>
              <a:tr h="358815">
                <a:tc>
                  <a:txBody>
                    <a:bodyPr/>
                    <a:lstStyle/>
                    <a:p>
                      <a:r>
                        <a:rPr lang="pl-PL" dirty="0"/>
                        <a:t>Amortyzacja (A)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565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0885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 fontScale="90000"/>
          </a:bodyPr>
          <a:lstStyle/>
          <a:p>
            <a:r>
              <a:rPr lang="pl-PL" sz="2400" dirty="0">
                <a:cs typeface="Calibri Light"/>
              </a:rPr>
              <a:t>2. Bezrobocie</a:t>
            </a:r>
            <a:br>
              <a:rPr lang="pl-PL" sz="2400" dirty="0">
                <a:cs typeface="Calibri Light"/>
              </a:rPr>
            </a:br>
            <a:br>
              <a:rPr lang="pl-PL" sz="2400" dirty="0">
                <a:cs typeface="Calibri Light"/>
              </a:rPr>
            </a:br>
            <a:r>
              <a:rPr lang="pl-PL" sz="2400" dirty="0">
                <a:cs typeface="Calibri Light"/>
              </a:rPr>
              <a:t>Prawda czy fałsz?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l-PL" dirty="0"/>
              <a:t>Zatrudnienie i bezrobocie to przykłady </a:t>
            </a:r>
            <a:r>
              <a:rPr lang="pl-PL" dirty="0" err="1"/>
              <a:t>makrowielkości</a:t>
            </a:r>
            <a:r>
              <a:rPr lang="pl-PL" dirty="0"/>
              <a:t> gospodarczych.</a:t>
            </a:r>
          </a:p>
          <a:p>
            <a:pPr marL="457200" indent="-457200">
              <a:buAutoNum type="arabicPeriod"/>
            </a:pPr>
            <a:r>
              <a:rPr lang="pl-PL" dirty="0"/>
              <a:t>Przykładem zagadnienia, którym zajmuje się makroekonomia, jest rozpoznanie przyczyn bezrobocia.</a:t>
            </a:r>
          </a:p>
          <a:p>
            <a:pPr marL="457200" indent="-457200">
              <a:buAutoNum type="arabicPeriod"/>
            </a:pPr>
            <a:r>
              <a:rPr lang="pl-PL" dirty="0"/>
              <a:t>Przykładem </a:t>
            </a:r>
            <a:r>
              <a:rPr lang="pl-PL" dirty="0" err="1"/>
              <a:t>makrowielkości</a:t>
            </a:r>
            <a:r>
              <a:rPr lang="pl-PL" dirty="0"/>
              <a:t> wyrażonej w jednostkach naturalnych jest liczba bezrobotnych.</a:t>
            </a:r>
          </a:p>
          <a:p>
            <a:pPr marL="457200" indent="-457200">
              <a:buAutoNum type="arabicPeriod"/>
            </a:pPr>
            <a:r>
              <a:rPr lang="pl-PL" dirty="0"/>
              <a:t>Stopa bezrobocia to stosunek liczby bezrobotnych do liczby pracujących</a:t>
            </a:r>
          </a:p>
          <a:p>
            <a:pPr marL="457200" indent="-457200">
              <a:buAutoNum type="arabicPeriod"/>
            </a:pPr>
            <a:r>
              <a:rPr lang="pl-PL" dirty="0"/>
              <a:t>Bezrobocie koniunkturalne jest spowodowane pogorszeniem sytuacji gospodarczej. </a:t>
            </a:r>
          </a:p>
          <a:p>
            <a:pPr marL="457200" indent="-457200">
              <a:buAutoNum type="arabicPeriod"/>
            </a:pPr>
            <a:endParaRPr lang="pl-PL" dirty="0"/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74748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Prawda czy fałsz?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l-PL" dirty="0"/>
              <a:t>Bezrobocie długookresowe to bezrobocie o czasie trwania powyżej 12 miesięcy.</a:t>
            </a:r>
          </a:p>
          <a:p>
            <a:pPr marL="457200" indent="-457200">
              <a:buAutoNum type="arabicPeriod"/>
            </a:pPr>
            <a:r>
              <a:rPr lang="pl-PL" dirty="0"/>
              <a:t>Według Keynesa bezrobotni pozostają bez pracy, ponieważ nie chce im się pracować.</a:t>
            </a:r>
          </a:p>
          <a:p>
            <a:pPr marL="457200" indent="-457200">
              <a:buAutoNum type="arabicPeriod"/>
            </a:pPr>
            <a:r>
              <a:rPr lang="pl-PL" dirty="0"/>
              <a:t>Bezrobocie strukturalne to bezrobocie dobrowolne.</a:t>
            </a:r>
          </a:p>
          <a:p>
            <a:pPr marL="457200" indent="-457200">
              <a:buAutoNum type="arabicPeriod"/>
            </a:pPr>
            <a:r>
              <a:rPr lang="pl-PL" dirty="0"/>
              <a:t>Bezrobocie naturalne to bezrobocie występujące w równowadze na rynku pracy. </a:t>
            </a:r>
          </a:p>
          <a:p>
            <a:pPr marL="457200" indent="-457200">
              <a:buAutoNum type="arabicPeriod"/>
            </a:pPr>
            <a:r>
              <a:rPr lang="pl-PL" dirty="0"/>
              <a:t>Wzrost zasiłków dla bezrobotnych powoduje wzrost postulowanych płac.</a:t>
            </a:r>
          </a:p>
          <a:p>
            <a:pPr marL="457200" indent="-457200">
              <a:buAutoNum type="arabicPeriod"/>
            </a:pPr>
            <a:r>
              <a:rPr lang="pl-PL" dirty="0"/>
              <a:t>Do makroekonomicznych skutków bezrobocia zaliczamy m. in. spadek produkcji i dynamiki wzrostu gospodarczego.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631352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Prawda czy fałsz?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l-PL" dirty="0"/>
              <a:t>Według neoklasyków aktywna ingerencja państwa w procesy gospodarcze jest konieczna w celu ograniczenia bezrobocia.</a:t>
            </a:r>
          </a:p>
          <a:p>
            <a:pPr marL="457200" indent="-457200">
              <a:buAutoNum type="arabicPeriod"/>
            </a:pPr>
            <a:r>
              <a:rPr lang="pl-PL" dirty="0"/>
              <a:t>Polityka makroekonomiczna polega na wykorzystaniu instrumentów fiskalnych i pieniężnych w celu zmniejszenia poziomu bezrobocia. 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30571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Do charakterystycznych cech bezrobocia zalicza się: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pozostawanie bez pracy,</a:t>
            </a:r>
          </a:p>
          <a:p>
            <a:pPr marL="457200" indent="-457200">
              <a:buAutoNum type="alphaLcParenR"/>
            </a:pPr>
            <a:r>
              <a:rPr lang="pl-PL" dirty="0"/>
              <a:t>poszukiwanie pracy</a:t>
            </a:r>
          </a:p>
          <a:p>
            <a:pPr marL="457200" indent="-457200">
              <a:buAutoNum type="alphaLcParenR"/>
            </a:pPr>
            <a:r>
              <a:rPr lang="pl-PL" dirty="0"/>
              <a:t>zdolność i gotowość do podjęcia pracy,</a:t>
            </a:r>
          </a:p>
          <a:p>
            <a:pPr marL="457200" indent="-457200">
              <a:buAutoNum type="alphaLcParenR"/>
            </a:pPr>
            <a:r>
              <a:rPr lang="pl-PL" dirty="0"/>
              <a:t>wszystkie powyższe odpowiedzi są prawdziwe. </a:t>
            </a:r>
          </a:p>
          <a:p>
            <a:pPr marL="457200" indent="-457200">
              <a:buAutoNum type="alphaL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86985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Stopa zatrudnienia to: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stosunek liczby pracujących do zasobu siły roboczej,</a:t>
            </a:r>
          </a:p>
          <a:p>
            <a:pPr marL="457200" indent="-457200">
              <a:buAutoNum type="alphaLcParenR"/>
            </a:pPr>
            <a:r>
              <a:rPr lang="pl-PL" dirty="0"/>
              <a:t>stosunek liczby pracujących do liczby ludności w wieku produkcyjnym,</a:t>
            </a:r>
          </a:p>
          <a:p>
            <a:pPr marL="457200" indent="-457200">
              <a:buAutoNum type="alphaLcParenR"/>
            </a:pPr>
            <a:r>
              <a:rPr lang="pl-PL" dirty="0"/>
              <a:t>stosunek liczby ludności w wieku produkcyjnym do liczby ludności ogółem,</a:t>
            </a:r>
          </a:p>
          <a:p>
            <a:pPr marL="457200" indent="-457200">
              <a:buAutoNum type="alphaLcParenR"/>
            </a:pPr>
            <a:r>
              <a:rPr lang="pl-PL" dirty="0"/>
              <a:t>stosunek liczby aktywnych zawodowo do liczby ludności w wieku produkcyjnym. </a:t>
            </a:r>
          </a:p>
          <a:p>
            <a:pPr marL="457200" indent="-457200">
              <a:buAutoNum type="alphaL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26166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Jeśli rośnie poziom zatrudnienia w gospodarce (przy założeniu </a:t>
            </a:r>
            <a:r>
              <a:rPr lang="pl-PL" sz="2400" dirty="0" err="1">
                <a:cs typeface="Calibri Light"/>
              </a:rPr>
              <a:t>ceteris</a:t>
            </a:r>
            <a:r>
              <a:rPr lang="pl-PL" sz="2400" dirty="0">
                <a:cs typeface="Calibri Light"/>
              </a:rPr>
              <a:t> paribus), to: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rośnie stopa bezrobocia,</a:t>
            </a:r>
          </a:p>
          <a:p>
            <a:pPr marL="457200" indent="-457200">
              <a:buAutoNum type="alphaLcParenR"/>
            </a:pPr>
            <a:r>
              <a:rPr lang="pl-PL" dirty="0"/>
              <a:t>maleje współczynnik aktywności zawodowej,</a:t>
            </a:r>
          </a:p>
          <a:p>
            <a:pPr marL="457200" indent="-457200">
              <a:buAutoNum type="alphaLcParenR"/>
            </a:pPr>
            <a:r>
              <a:rPr lang="pl-PL" dirty="0"/>
              <a:t>maleje stopa bezrobocia,</a:t>
            </a:r>
          </a:p>
          <a:p>
            <a:pPr marL="457200" indent="-457200">
              <a:buAutoNum type="alphaLcParenR"/>
            </a:pPr>
            <a:r>
              <a:rPr lang="pl-PL" dirty="0"/>
              <a:t>maleje stopa zatrudnienia. </a:t>
            </a:r>
          </a:p>
          <a:p>
            <a:pPr marL="457200" indent="-457200">
              <a:buAutoNum type="alphaL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34544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Popyt na pracę jest zgłaszany przez: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osoby poszukujące pracy,</a:t>
            </a:r>
          </a:p>
          <a:p>
            <a:pPr marL="457200" indent="-457200">
              <a:buAutoNum type="alphaLcParenR"/>
            </a:pPr>
            <a:r>
              <a:rPr lang="pl-PL" dirty="0"/>
              <a:t>pracujących,</a:t>
            </a:r>
          </a:p>
          <a:p>
            <a:pPr marL="457200" indent="-457200">
              <a:buAutoNum type="alphaLcParenR"/>
            </a:pPr>
            <a:r>
              <a:rPr lang="pl-PL" dirty="0"/>
              <a:t>pracodawców,</a:t>
            </a:r>
          </a:p>
          <a:p>
            <a:pPr marL="457200" indent="-457200">
              <a:buAutoNum type="alphaLcParenR"/>
            </a:pPr>
            <a:r>
              <a:rPr lang="pl-PL" dirty="0"/>
              <a:t>żadna z powyższych. </a:t>
            </a:r>
          </a:p>
          <a:p>
            <a:pPr marL="457200" indent="-457200">
              <a:buAutoNum type="alphaL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1390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Prawda czy fałsz?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AutoNum type="arabicPeriod"/>
            </a:pPr>
            <a:r>
              <a:rPr lang="pl-PL" dirty="0"/>
              <a:t>Rozporządzalne dochody osobiste gospodarstw domowych określają ile gospodarstwo domowe mogą przeznaczyć na oszczędności i inwestycje.</a:t>
            </a:r>
          </a:p>
          <a:p>
            <a:pPr marL="457200" indent="-457200" algn="just">
              <a:buAutoNum type="arabicPeriod"/>
            </a:pPr>
            <a:r>
              <a:rPr lang="pl-PL" dirty="0"/>
              <a:t>Gospodarstwa domowe najczęściej przeznaczają rozporządzalne dochody osobiste na wydatki inwestycyjne, wydatki konsumpcyjne, subsydia oraz podatki bezpośrednie.</a:t>
            </a:r>
          </a:p>
          <a:p>
            <a:pPr marL="457200" indent="-457200" algn="just">
              <a:buAutoNum type="arabicPeriod"/>
            </a:pPr>
            <a:r>
              <a:rPr lang="pl-PL" dirty="0"/>
              <a:t>Do porównań poziomu rozwoju gospodarczego między krajami lepiej jest stosować miernik PKB per capita zamiast ogólnej miary PKB. </a:t>
            </a:r>
          </a:p>
          <a:p>
            <a:pPr marL="457200" indent="-457200" algn="just">
              <a:buAutoNum type="arabicPeriod"/>
            </a:pPr>
            <a:r>
              <a:rPr lang="pl-PL" dirty="0"/>
              <a:t>Jedną z wad PKB jako miernika dobrobytu jest to, że nie uwzględnia on produkcji nierejestrowanej, zarówno legalnej, jak i nielegalnej. </a:t>
            </a:r>
          </a:p>
          <a:p>
            <a:pPr marL="457200" indent="-457200" algn="just">
              <a:buAutoNum type="arabicPeriod"/>
            </a:pPr>
            <a:r>
              <a:rPr lang="pl-PL" dirty="0"/>
              <a:t>Realny PKB per capita informuje o wielkości realnego PKB wytworzonego przez wszystkich obywateli danego kraju w trakcie roku. 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71213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181" y="899387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Wzrost poziomu bezrobocia prowadzi do: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obniżenia poziomu produkcji,</a:t>
            </a:r>
          </a:p>
          <a:p>
            <a:pPr marL="457200" indent="-457200">
              <a:buAutoNum type="alphaLcParenR"/>
            </a:pPr>
            <a:r>
              <a:rPr lang="pl-PL" dirty="0"/>
              <a:t>obniżenia tempa wzrostu produkcji,</a:t>
            </a:r>
          </a:p>
          <a:p>
            <a:pPr marL="457200" indent="-457200">
              <a:buAutoNum type="alphaLcParenR"/>
            </a:pPr>
            <a:r>
              <a:rPr lang="pl-PL" dirty="0"/>
              <a:t>pogorszenia stanu finansów publicznych,</a:t>
            </a:r>
          </a:p>
          <a:p>
            <a:pPr marL="457200" indent="-457200">
              <a:buAutoNum type="alphaLcParenR"/>
            </a:pPr>
            <a:r>
              <a:rPr lang="pl-PL" dirty="0"/>
              <a:t>wszystkie powyższe odpowiedzi są prawdziwe. </a:t>
            </a:r>
          </a:p>
          <a:p>
            <a:pPr marL="457200" indent="-457200">
              <a:buAutoNum type="alphaL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7320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181" y="899387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Przyczyną bezrobocia strukturalnego jest: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niedostateczny popyt na dobra i usługi,</a:t>
            </a:r>
          </a:p>
          <a:p>
            <a:pPr marL="457200" indent="-457200">
              <a:buAutoNum type="alphaLcParenR"/>
            </a:pPr>
            <a:r>
              <a:rPr lang="pl-PL" dirty="0"/>
              <a:t>zbyt wysoki poziom płac,</a:t>
            </a:r>
          </a:p>
          <a:p>
            <a:pPr marL="457200" indent="-457200">
              <a:buAutoNum type="alphaLcParenR"/>
            </a:pPr>
            <a:r>
              <a:rPr lang="pl-PL" dirty="0"/>
              <a:t>niedostosowanie struktury podaży do popytu na pracę,</a:t>
            </a:r>
          </a:p>
          <a:p>
            <a:pPr marL="457200" indent="-457200">
              <a:buAutoNum type="alphaLcParenR"/>
            </a:pPr>
            <a:r>
              <a:rPr lang="pl-PL" dirty="0"/>
              <a:t>Wzrost mobilności siły roboczej. </a:t>
            </a:r>
          </a:p>
          <a:p>
            <a:pPr marL="457200" indent="-457200">
              <a:buAutoNum type="alphaL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37761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181" y="899387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Im wyższy poziom kwalifikacji osób poszukujących pracę, tym: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większe szanse na znalezienie pracy,</a:t>
            </a:r>
          </a:p>
          <a:p>
            <a:pPr marL="457200" indent="-457200">
              <a:buAutoNum type="alphaLcParenR"/>
            </a:pPr>
            <a:r>
              <a:rPr lang="pl-PL" dirty="0"/>
              <a:t>niższa płaca progowa,</a:t>
            </a:r>
          </a:p>
          <a:p>
            <a:pPr marL="457200" indent="-457200">
              <a:buAutoNum type="alphaLcParenR"/>
            </a:pPr>
            <a:r>
              <a:rPr lang="pl-PL" dirty="0"/>
              <a:t>dłuższy okres poszukiwań,</a:t>
            </a:r>
          </a:p>
          <a:p>
            <a:pPr marL="457200" indent="-457200">
              <a:buAutoNum type="alphaLcParenR"/>
            </a:pPr>
            <a:r>
              <a:rPr lang="pl-PL" dirty="0"/>
              <a:t>żadna z powyższych. </a:t>
            </a:r>
          </a:p>
          <a:p>
            <a:pPr marL="457200" indent="-457200">
              <a:buAutoNum type="alphaL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73824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 fontScale="90000"/>
          </a:bodyPr>
          <a:lstStyle/>
          <a:p>
            <a:r>
              <a:rPr lang="pl-PL" sz="2400" dirty="0">
                <a:cs typeface="Calibri Light"/>
              </a:rPr>
              <a:t>3. Inflacja</a:t>
            </a:r>
            <a:br>
              <a:rPr lang="pl-PL" sz="2400" dirty="0">
                <a:cs typeface="Calibri Light"/>
              </a:rPr>
            </a:br>
            <a:br>
              <a:rPr lang="pl-PL" sz="2400" dirty="0">
                <a:cs typeface="Calibri Light"/>
              </a:rPr>
            </a:br>
            <a:r>
              <a:rPr lang="pl-PL" sz="2400" dirty="0">
                <a:cs typeface="Calibri Light"/>
              </a:rPr>
              <a:t>Prawda czy fałsz?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l-PL" dirty="0" err="1"/>
              <a:t>Deflator</a:t>
            </a:r>
            <a:r>
              <a:rPr lang="pl-PL" dirty="0"/>
              <a:t> PKB to jeden z mierników ogólnego poziomu cen w gospodarce.</a:t>
            </a:r>
          </a:p>
          <a:p>
            <a:pPr marL="457200" indent="-457200">
              <a:buAutoNum type="arabicPeriod"/>
            </a:pPr>
            <a:r>
              <a:rPr lang="pl-PL" dirty="0"/>
              <a:t>Pieniądz </a:t>
            </a:r>
            <a:r>
              <a:rPr lang="pl-PL" dirty="0" err="1"/>
              <a:t>fiducjarny</a:t>
            </a:r>
            <a:r>
              <a:rPr lang="pl-PL" dirty="0"/>
              <a:t> nie ma pokrycia w dobrach materialnych</a:t>
            </a:r>
          </a:p>
          <a:p>
            <a:pPr marL="457200" indent="-457200">
              <a:buAutoNum type="arabicPeriod"/>
            </a:pPr>
            <a:r>
              <a:rPr lang="pl-PL" dirty="0"/>
              <a:t>Aby funkcja tezauryzacji mogła być prawidłowo pełniona, pieniądz nie może znacząco tracić na wartości.</a:t>
            </a:r>
          </a:p>
          <a:p>
            <a:pPr marL="457200" indent="-457200">
              <a:buAutoNum type="arabicPeriod"/>
            </a:pPr>
            <a:r>
              <a:rPr lang="pl-PL" dirty="0"/>
              <a:t>Agregat pieniężny M1 przyjmuje wyższe wartości niż agregat M3. </a:t>
            </a:r>
          </a:p>
          <a:p>
            <a:pPr marL="457200" indent="-457200">
              <a:buAutoNum type="arabicPeriod"/>
            </a:pPr>
            <a:r>
              <a:rPr lang="pl-PL" dirty="0"/>
              <a:t>W okresach inflacji ceny wszystkich dóbr rosną.</a:t>
            </a:r>
          </a:p>
          <a:p>
            <a:pPr marL="457200" indent="-457200">
              <a:buAutoNum type="arabicPeriod"/>
            </a:pPr>
            <a:endParaRPr lang="pl-PL" dirty="0"/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98266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 fontScale="90000"/>
          </a:bodyPr>
          <a:lstStyle/>
          <a:p>
            <a:r>
              <a:rPr lang="pl-PL" sz="2400" dirty="0">
                <a:cs typeface="Calibri Light"/>
              </a:rPr>
              <a:t>2. Inflacja</a:t>
            </a:r>
            <a:br>
              <a:rPr lang="pl-PL" sz="2400" dirty="0">
                <a:cs typeface="Calibri Light"/>
              </a:rPr>
            </a:br>
            <a:br>
              <a:rPr lang="pl-PL" sz="2400" dirty="0">
                <a:cs typeface="Calibri Light"/>
              </a:rPr>
            </a:br>
            <a:r>
              <a:rPr lang="pl-PL" sz="2400" dirty="0">
                <a:cs typeface="Calibri Light"/>
              </a:rPr>
              <a:t>Prawda czy fałsz?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l-PL" dirty="0"/>
              <a:t>Iluzja pieniężna może przyczyniać się do korzystnych następstw inflacji dla pracodawcy z uwagi na obniżenie płac realnych.</a:t>
            </a:r>
          </a:p>
          <a:p>
            <a:pPr marL="457200" indent="-457200">
              <a:buAutoNum type="arabicPeriod"/>
            </a:pPr>
            <a:r>
              <a:rPr lang="pl-PL" dirty="0"/>
              <a:t>Silne procesy inflacyjne osłabiają dynamikę inwestycji.</a:t>
            </a:r>
          </a:p>
          <a:p>
            <a:pPr marL="457200" indent="-457200">
              <a:buAutoNum type="arabicPeriod"/>
            </a:pPr>
            <a:r>
              <a:rPr lang="pl-PL" dirty="0"/>
              <a:t>Inflacja krajowa może powodować spadek eksportu netto.</a:t>
            </a:r>
          </a:p>
          <a:p>
            <a:pPr marL="457200" indent="-457200">
              <a:buAutoNum type="arabicPeriod"/>
            </a:pPr>
            <a:r>
              <a:rPr lang="pl-PL" dirty="0"/>
              <a:t>Inflacja może wywoływać drenaż podatkowy wówczas, gdy progi podatkowe nie są indeksowane.</a:t>
            </a:r>
          </a:p>
          <a:p>
            <a:pPr marL="457200" indent="-457200">
              <a:buAutoNum type="arabicPeriod"/>
            </a:pPr>
            <a:r>
              <a:rPr lang="pl-PL" dirty="0"/>
              <a:t>Monetaryści uważają, że walka z inflacją jest zbyteczna, ponieważ w gospodarce rynkowej ceny kształtują się w wyniku gry popytu i podaży.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44616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 fontScale="90000"/>
          </a:bodyPr>
          <a:lstStyle/>
          <a:p>
            <a:br>
              <a:rPr lang="pl-PL" sz="2400" dirty="0">
                <a:cs typeface="Calibri Light"/>
              </a:rPr>
            </a:br>
            <a:br>
              <a:rPr lang="pl-PL" sz="2400" dirty="0">
                <a:cs typeface="Calibri Light"/>
              </a:rPr>
            </a:br>
            <a:r>
              <a:rPr lang="pl-PL" sz="2400" dirty="0">
                <a:cs typeface="Calibri Light"/>
              </a:rPr>
              <a:t>Prawda czy fałsz?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l-PL" dirty="0"/>
              <a:t>Na niespodziewanej inflacji zyskują pożyczkobiorcy, a tracą pożyczkodawcy.</a:t>
            </a:r>
          </a:p>
          <a:p>
            <a:pPr marL="457200" indent="-457200">
              <a:buAutoNum type="arabicPeriod"/>
            </a:pPr>
            <a:r>
              <a:rPr lang="pl-PL" dirty="0"/>
              <a:t>W krótkim okresie walka z inflacją może doprowadzić do spadku dynamiki wzrostu gospodarczego.</a:t>
            </a:r>
          </a:p>
          <a:p>
            <a:pPr marL="457200" indent="-457200">
              <a:buAutoNum type="arabicPeriod"/>
            </a:pPr>
            <a:r>
              <a:rPr lang="pl-PL" dirty="0"/>
              <a:t>W rzeczywistości gospodarczej wzrost inflacji nigdy nie następuje równocześnie ze wzrostem bezrobocia.</a:t>
            </a:r>
          </a:p>
          <a:p>
            <a:pPr marL="457200" indent="-457200">
              <a:buAutoNum type="arabicPeriod"/>
            </a:pPr>
            <a:r>
              <a:rPr lang="pl-PL" dirty="0"/>
              <a:t>Według monetarystów bank centralny nie jest w stanie skutecznie zahamować inflacji.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25316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 fontScale="90000"/>
          </a:bodyPr>
          <a:lstStyle/>
          <a:p>
            <a:br>
              <a:rPr lang="pl-PL" sz="2400" dirty="0">
                <a:cs typeface="Calibri Light"/>
              </a:rPr>
            </a:br>
            <a:br>
              <a:rPr lang="pl-PL" sz="2400" dirty="0">
                <a:cs typeface="Calibri Light"/>
              </a:rPr>
            </a:br>
            <a:r>
              <a:rPr lang="pl-PL" sz="2400" dirty="0">
                <a:cs typeface="Calibri Light"/>
              </a:rPr>
              <a:t>Prawda czy fałsz?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l-PL" dirty="0"/>
              <a:t>Na niespodziewanej inflacji zyskują pożyczkobiorcy, a tracą pożyczkodawcy.</a:t>
            </a:r>
          </a:p>
          <a:p>
            <a:pPr marL="457200" indent="-457200">
              <a:buAutoNum type="arabicPeriod"/>
            </a:pPr>
            <a:r>
              <a:rPr lang="pl-PL" dirty="0"/>
              <a:t>W krótkim okresie walka z inflacją może doprowadzić do spadku dynamiki wzrostu gospodarczego.</a:t>
            </a:r>
          </a:p>
          <a:p>
            <a:pPr marL="457200" indent="-457200">
              <a:buAutoNum type="arabicPeriod"/>
            </a:pPr>
            <a:r>
              <a:rPr lang="pl-PL" dirty="0"/>
              <a:t>W rzeczywistości gospodarczej wzrost inflacji nigdy nie następuje równocześnie ze wzrostem bezrobocia.</a:t>
            </a:r>
          </a:p>
          <a:p>
            <a:pPr marL="457200" indent="-457200">
              <a:buAutoNum type="arabicPeriod"/>
            </a:pPr>
            <a:r>
              <a:rPr lang="pl-PL" dirty="0"/>
              <a:t>Według monetarystów bank centralny nie jest w stanie skutecznie zahamować inflacji.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25270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Pieniądz pełni następujące funkcje: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środka wymiany, środka płatniczego i jednostki rozrachunkowej</a:t>
            </a:r>
          </a:p>
          <a:p>
            <a:pPr marL="457200" indent="-457200">
              <a:buAutoNum type="alphaLcParenR"/>
            </a:pPr>
            <a:r>
              <a:rPr lang="pl-PL" dirty="0"/>
              <a:t>inwestycyjną i konsumpcyjną</a:t>
            </a:r>
          </a:p>
          <a:p>
            <a:pPr marL="457200" indent="-457200">
              <a:buAutoNum type="alphaLcParenR"/>
            </a:pPr>
            <a:r>
              <a:rPr lang="pl-PL" dirty="0"/>
              <a:t>indeksacyjną i korekcyjną</a:t>
            </a:r>
          </a:p>
          <a:p>
            <a:pPr marL="457200" indent="-457200">
              <a:buAutoNum type="alphaLcParenR"/>
            </a:pPr>
            <a:r>
              <a:rPr lang="pl-PL" dirty="0"/>
              <a:t>wszystkie powyższe odpowiedz są prawdziwe.</a:t>
            </a:r>
          </a:p>
          <a:p>
            <a:pPr marL="457200" indent="-457200">
              <a:buAutoNum type="alphaL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49295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br>
              <a:rPr lang="pl-PL" sz="2400" dirty="0">
                <a:cs typeface="Calibri Light"/>
              </a:rPr>
            </a:br>
            <a:r>
              <a:rPr lang="pl-PL" sz="2400" dirty="0">
                <a:cs typeface="Calibri Light"/>
              </a:rPr>
              <a:t>Agregat pieniężny M2 zawiera: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środka wymiany, środka płatniczego i jednostki rozrachunkowej</a:t>
            </a:r>
          </a:p>
          <a:p>
            <a:pPr marL="457200" indent="-457200">
              <a:buAutoNum type="alphaLcParenR"/>
            </a:pPr>
            <a:r>
              <a:rPr lang="pl-PL" dirty="0"/>
              <a:t>inwestycyjną i konsumpcyjną</a:t>
            </a:r>
          </a:p>
          <a:p>
            <a:pPr marL="457200" indent="-457200">
              <a:buAutoNum type="alphaLcParenR"/>
            </a:pPr>
            <a:r>
              <a:rPr lang="pl-PL" dirty="0"/>
              <a:t>indeksacyjną i korekcyjną</a:t>
            </a:r>
          </a:p>
          <a:p>
            <a:pPr marL="457200" indent="-457200">
              <a:buAutoNum type="alphaLcParenR"/>
            </a:pPr>
            <a:r>
              <a:rPr lang="pl-PL" dirty="0"/>
              <a:t>wszystkie powyższe odpowiedz są prawdziwe.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27843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br>
              <a:rPr lang="pl-PL" sz="2400" dirty="0">
                <a:cs typeface="Calibri Light"/>
              </a:rPr>
            </a:br>
            <a:r>
              <a:rPr lang="pl-PL" sz="2400" dirty="0">
                <a:cs typeface="Calibri Light"/>
              </a:rPr>
              <a:t>Jeśli stopa inflacji wynosi 3% w skali roku, to mamy do czynienia z: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inflacją pełzająca</a:t>
            </a:r>
          </a:p>
          <a:p>
            <a:pPr marL="457200" indent="-457200">
              <a:buAutoNum type="alphaLcParenR"/>
            </a:pPr>
            <a:r>
              <a:rPr lang="pl-PL" dirty="0"/>
              <a:t>inflacja krocząca</a:t>
            </a:r>
          </a:p>
          <a:p>
            <a:pPr marL="457200" indent="-457200">
              <a:buAutoNum type="alphaLcParenR"/>
            </a:pPr>
            <a:r>
              <a:rPr lang="pl-PL" dirty="0"/>
              <a:t>inflacja galopująca</a:t>
            </a:r>
          </a:p>
          <a:p>
            <a:pPr marL="457200" indent="-457200">
              <a:buAutoNum type="alphaLcParenR"/>
            </a:pPr>
            <a:r>
              <a:rPr lang="pl-PL" dirty="0"/>
              <a:t>deflacja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1088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Prawda czy fałsz?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pl-PL" dirty="0"/>
              <a:t>Wskaźnik dobrobytu ekonomicznego netto jest powszechnie stosowaną miarą poziomu rozwoju gospodarczego oraz dobrobytu. </a:t>
            </a:r>
          </a:p>
          <a:p>
            <a:pPr marL="457200" indent="-4572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0240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br>
              <a:rPr lang="pl-PL" sz="2400" dirty="0">
                <a:cs typeface="Calibri Light"/>
              </a:rPr>
            </a:br>
            <a:r>
              <a:rPr lang="pl-PL" sz="2400" dirty="0">
                <a:cs typeface="Calibri Light"/>
              </a:rPr>
              <a:t>Na inflacji zazwyczaj tracą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rząd</a:t>
            </a:r>
          </a:p>
          <a:p>
            <a:pPr marL="457200" indent="-457200">
              <a:buAutoNum type="alphaLcParenR"/>
            </a:pPr>
            <a:r>
              <a:rPr lang="pl-PL" dirty="0"/>
              <a:t>osoby o stałych dochodach nominalnych</a:t>
            </a:r>
          </a:p>
          <a:p>
            <a:pPr marL="457200" indent="-457200">
              <a:buAutoNum type="alphaLcParenR"/>
            </a:pPr>
            <a:r>
              <a:rPr lang="pl-PL" dirty="0"/>
              <a:t>pożyczkobiorcy</a:t>
            </a:r>
          </a:p>
          <a:p>
            <a:pPr marL="457200" indent="-457200">
              <a:buAutoNum type="alphaLcParenR"/>
            </a:pPr>
            <a:r>
              <a:rPr lang="pl-PL" dirty="0"/>
              <a:t>wszystkie powyższe odpowiedz są prawdziwe.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10535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 fontScale="90000"/>
          </a:bodyPr>
          <a:lstStyle/>
          <a:p>
            <a:br>
              <a:rPr lang="pl-PL" sz="2400" dirty="0">
                <a:cs typeface="Calibri Light"/>
              </a:rPr>
            </a:br>
            <a:r>
              <a:rPr lang="pl-PL" sz="2400" dirty="0">
                <a:cs typeface="Calibri Light"/>
              </a:rPr>
              <a:t>Inflacja może nie powodować negatywnych skutków dla produkcji z powodu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polepszenia salda bilansu handlowego</a:t>
            </a:r>
          </a:p>
          <a:p>
            <a:pPr marL="457200" indent="-457200">
              <a:buAutoNum type="alphaLcParenR"/>
            </a:pPr>
            <a:r>
              <a:rPr lang="pl-PL" dirty="0"/>
              <a:t>niższych kosztów obsługi działalności gospodarczej</a:t>
            </a:r>
          </a:p>
          <a:p>
            <a:pPr marL="457200" indent="-457200">
              <a:buAutoNum type="alphaLcParenR"/>
            </a:pPr>
            <a:r>
              <a:rPr lang="pl-PL" dirty="0"/>
              <a:t>zniekształconych informacji cenowych,</a:t>
            </a:r>
          </a:p>
          <a:p>
            <a:pPr marL="457200" indent="-457200">
              <a:buAutoNum type="alphaLcParenR"/>
            </a:pPr>
            <a:r>
              <a:rPr lang="pl-PL" dirty="0"/>
              <a:t>iluzji pieniężnej pracowników.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32460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 fontScale="90000"/>
          </a:bodyPr>
          <a:lstStyle/>
          <a:p>
            <a:br>
              <a:rPr lang="pl-PL" sz="2400" dirty="0">
                <a:cs typeface="Calibri Light"/>
              </a:rPr>
            </a:br>
            <a:r>
              <a:rPr lang="pl-PL" sz="2400" dirty="0">
                <a:cs typeface="Calibri Light"/>
              </a:rPr>
              <a:t>Na podstawie tradycyjnej (oryginalnej) krótkookresowej krzywej Phillipsa można wnioskować, że: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zmniejszenie inflacji prowadzi do wzrostu bezrobocia</a:t>
            </a:r>
          </a:p>
          <a:p>
            <a:pPr marL="457200" indent="-457200">
              <a:buAutoNum type="alphaLcParenR"/>
            </a:pPr>
            <a:r>
              <a:rPr lang="pl-PL" dirty="0"/>
              <a:t>zwiększenie inflacji prowadzi do wzrostu bezrobocia</a:t>
            </a:r>
          </a:p>
          <a:p>
            <a:pPr marL="457200" indent="-457200">
              <a:buAutoNum type="alphaLcParenR"/>
            </a:pPr>
            <a:r>
              <a:rPr lang="pl-PL" dirty="0"/>
              <a:t>zmniejszenia tempa wzrostu płac nominalnych prowadzi do spadku bezrobocia,</a:t>
            </a:r>
          </a:p>
          <a:p>
            <a:pPr marL="457200" indent="-457200">
              <a:buAutoNum type="alphaLcParenR"/>
            </a:pPr>
            <a:r>
              <a:rPr lang="pl-PL" dirty="0"/>
              <a:t>żadna z powyższych.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97371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Wyznacz </a:t>
            </a:r>
            <a:r>
              <a:rPr lang="pl-PL" sz="2400" dirty="0" err="1">
                <a:cs typeface="Calibri Light"/>
              </a:rPr>
              <a:t>Deflator</a:t>
            </a:r>
            <a:r>
              <a:rPr lang="pl-PL" sz="2400" dirty="0">
                <a:cs typeface="Calibri Light"/>
              </a:rPr>
              <a:t> PKB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D065BFF8-CA74-79B9-8A2B-C385A0981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6" name="Tabela 4">
            <a:extLst>
              <a:ext uri="{FF2B5EF4-FFF2-40B4-BE49-F238E27FC236}">
                <a16:creationId xmlns:a16="http://schemas.microsoft.com/office/drawing/2014/main" id="{A4A373EC-AC98-EA0C-0D47-1396DB6A32B9}"/>
              </a:ext>
            </a:extLst>
          </p:cNvPr>
          <p:cNvGraphicFramePr>
            <a:graphicFrameLocks/>
          </p:cNvGraphicFramePr>
          <p:nvPr/>
        </p:nvGraphicFramePr>
        <p:xfrm>
          <a:off x="694481" y="2187615"/>
          <a:ext cx="10845471" cy="3691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267">
                  <a:extLst>
                    <a:ext uri="{9D8B030D-6E8A-4147-A177-3AD203B41FA5}">
                      <a16:colId xmlns:a16="http://schemas.microsoft.com/office/drawing/2014/main" val="575486560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2928252604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2854051667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175251380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3444326012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1398029603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1720250751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2028312358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1402271030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2491043605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1408408409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1633495207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2336415870"/>
                    </a:ext>
                  </a:extLst>
                </a:gridCol>
              </a:tblGrid>
              <a:tr h="738395">
                <a:tc rowSpan="2">
                  <a:txBody>
                    <a:bodyPr/>
                    <a:lstStyle/>
                    <a:p>
                      <a:r>
                        <a:rPr lang="pl-PL" dirty="0"/>
                        <a:t>Dobro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pl-PL" dirty="0"/>
                        <a:t>Ilość wytworzona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pl-PL"/>
                        <a:t>Cena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pl-PL" dirty="0"/>
                        <a:t>Wartość produkcji (ceny bieżące)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pl-PL" dirty="0"/>
                        <a:t>Wartość produkcji (ceny stałe)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224446"/>
                  </a:ext>
                </a:extLst>
              </a:tr>
              <a:tr h="738395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2021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376617"/>
                  </a:ext>
                </a:extLst>
              </a:tr>
              <a:tr h="738395">
                <a:tc>
                  <a:txBody>
                    <a:bodyPr/>
                    <a:lstStyle/>
                    <a:p>
                      <a:r>
                        <a:rPr lang="pl-PL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96469"/>
                  </a:ext>
                </a:extLst>
              </a:tr>
              <a:tr h="738395">
                <a:tc>
                  <a:txBody>
                    <a:bodyPr/>
                    <a:lstStyle/>
                    <a:p>
                      <a:r>
                        <a:rPr lang="pl-PL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5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823704"/>
                  </a:ext>
                </a:extLst>
              </a:tr>
              <a:tr h="738395">
                <a:tc>
                  <a:txBody>
                    <a:bodyPr/>
                    <a:lstStyle/>
                    <a:p>
                      <a:r>
                        <a:rPr lang="pl-PL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160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359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17523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 fontScale="90000"/>
          </a:bodyPr>
          <a:lstStyle/>
          <a:p>
            <a:r>
              <a:rPr lang="pl-PL" sz="2400" dirty="0">
                <a:cs typeface="Calibri Light"/>
              </a:rPr>
              <a:t>Poniższa tabela przedstawia relację poziomu cen w 2021 r. w stosunku do 2020 r. oraz udział w wydatkach gospodarstw domowych 4 grup towarów i usług konsumpcyjnych: żywności, towarów nieżywnościowych, usług i pozostałych dóbr w hipotetycznej gospodarce. Oblicz wskaźnik cen i stopę inflacji w 2021 r.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42146213-D22E-A8A0-B29D-ADD5C28A5D9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17871" y="2562578"/>
          <a:ext cx="11064531" cy="3984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8177">
                  <a:extLst>
                    <a:ext uri="{9D8B030D-6E8A-4147-A177-3AD203B41FA5}">
                      <a16:colId xmlns:a16="http://schemas.microsoft.com/office/drawing/2014/main" val="1703250023"/>
                    </a:ext>
                  </a:extLst>
                </a:gridCol>
                <a:gridCol w="3688177">
                  <a:extLst>
                    <a:ext uri="{9D8B030D-6E8A-4147-A177-3AD203B41FA5}">
                      <a16:colId xmlns:a16="http://schemas.microsoft.com/office/drawing/2014/main" val="1219859042"/>
                    </a:ext>
                  </a:extLst>
                </a:gridCol>
                <a:gridCol w="3688177">
                  <a:extLst>
                    <a:ext uri="{9D8B030D-6E8A-4147-A177-3AD203B41FA5}">
                      <a16:colId xmlns:a16="http://schemas.microsoft.com/office/drawing/2014/main" val="3073965616"/>
                    </a:ext>
                  </a:extLst>
                </a:gridCol>
              </a:tblGrid>
              <a:tr h="796996">
                <a:tc>
                  <a:txBody>
                    <a:bodyPr/>
                    <a:lstStyle/>
                    <a:p>
                      <a:r>
                        <a:rPr lang="pl-PL" dirty="0"/>
                        <a:t>Grupa towarów i usług konsumpcyjnych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Relacja poziomu cen w 2021 r. do poziomu cen w 2014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Udział w wydatkach gospodarstw domowych w 2014 r. (w 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504957"/>
                  </a:ext>
                </a:extLst>
              </a:tr>
              <a:tr h="796996">
                <a:tc>
                  <a:txBody>
                    <a:bodyPr/>
                    <a:lstStyle/>
                    <a:p>
                      <a:r>
                        <a:rPr lang="pl-PL" dirty="0"/>
                        <a:t>Żywność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1,05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494411"/>
                  </a:ext>
                </a:extLst>
              </a:tr>
              <a:tr h="796996">
                <a:tc>
                  <a:txBody>
                    <a:bodyPr/>
                    <a:lstStyle/>
                    <a:p>
                      <a:r>
                        <a:rPr lang="pl-PL" dirty="0"/>
                        <a:t>Towary nieżywnościowe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0,99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9946902"/>
                  </a:ext>
                </a:extLst>
              </a:tr>
              <a:tr h="796996">
                <a:tc>
                  <a:txBody>
                    <a:bodyPr/>
                    <a:lstStyle/>
                    <a:p>
                      <a:r>
                        <a:rPr lang="pl-PL" dirty="0"/>
                        <a:t>Usługi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1,06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346482"/>
                  </a:ext>
                </a:extLst>
              </a:tr>
              <a:tr h="796996">
                <a:tc>
                  <a:txBody>
                    <a:bodyPr/>
                    <a:lstStyle/>
                    <a:p>
                      <a:r>
                        <a:rPr lang="pl-PL" dirty="0"/>
                        <a:t>Pozostałe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1,02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223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0456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PKB </a:t>
            </a:r>
            <a:r>
              <a:rPr lang="pl-PL" sz="2400" i="1" dirty="0">
                <a:cs typeface="Calibri Light"/>
              </a:rPr>
              <a:t>per capita </a:t>
            </a:r>
            <a:r>
              <a:rPr lang="pl-PL" sz="2400" dirty="0">
                <a:cs typeface="Calibri Light"/>
              </a:rPr>
              <a:t>to: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poziom PKB przypadający na jednego zatrudnionego,</a:t>
            </a:r>
          </a:p>
          <a:p>
            <a:pPr marL="457200" indent="-457200">
              <a:buAutoNum type="alphaLcParenR"/>
            </a:pPr>
            <a:r>
              <a:rPr lang="pl-PL" dirty="0"/>
              <a:t>miernik, który uwzględnia nierówności dochodowe społeczeństwa,</a:t>
            </a:r>
          </a:p>
          <a:p>
            <a:pPr marL="457200" indent="-457200">
              <a:buAutoNum type="alphaLcParenR"/>
            </a:pPr>
            <a:r>
              <a:rPr lang="pl-PL" dirty="0"/>
              <a:t>poziom PKB przypadający na jednego mieszkańca danego kraju,</a:t>
            </a:r>
          </a:p>
          <a:p>
            <a:pPr marL="457200" indent="-457200">
              <a:buAutoNum type="alphaLcParenR"/>
            </a:pPr>
            <a:r>
              <a:rPr lang="pl-PL" dirty="0"/>
              <a:t>wszystkie powyższe odpowiedzi są prawdziwe.</a:t>
            </a:r>
          </a:p>
        </p:txBody>
      </p:sp>
    </p:spTree>
    <p:extLst>
      <p:ext uri="{BB962C8B-B14F-4D97-AF65-F5344CB8AC3E}">
        <p14:creationId xmlns:p14="http://schemas.microsoft.com/office/powerpoint/2010/main" val="1643135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Dochód narodowy to: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PNN w cenach czynników produkcji,</a:t>
            </a:r>
          </a:p>
          <a:p>
            <a:pPr marL="457200" indent="-457200">
              <a:buAutoNum type="alphaLcParenR"/>
            </a:pPr>
            <a:r>
              <a:rPr lang="pl-PL" dirty="0"/>
              <a:t>PNB w cenach czynników produkcji pomniejszony o amortyzację,</a:t>
            </a:r>
          </a:p>
          <a:p>
            <a:pPr marL="457200" indent="-457200">
              <a:buAutoNum type="alphaLcParenR"/>
            </a:pPr>
            <a:r>
              <a:rPr lang="pl-PL" dirty="0"/>
              <a:t>PKB w cenach czynników produkcji pomniejszony o amortyzację oraz odpowiednio skorygowany o dochody netto z tytułu własności za granicą,</a:t>
            </a:r>
          </a:p>
          <a:p>
            <a:pPr marL="457200" indent="-457200">
              <a:buAutoNum type="alphaLcParenR"/>
            </a:pPr>
            <a:r>
              <a:rPr lang="pl-PL" dirty="0"/>
              <a:t>wszystkie powyższe odpowiedzi są prawdziwe.</a:t>
            </a:r>
          </a:p>
        </p:txBody>
      </p:sp>
    </p:spTree>
    <p:extLst>
      <p:ext uri="{BB962C8B-B14F-4D97-AF65-F5344CB8AC3E}">
        <p14:creationId xmlns:p14="http://schemas.microsoft.com/office/powerpoint/2010/main" val="3662756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 Light"/>
              </a:rPr>
              <a:t>Dochody ludności przeznaczane na konsumpcję i oszczędności to: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pl-PL" dirty="0"/>
              <a:t>realny PKB per capita,</a:t>
            </a:r>
          </a:p>
          <a:p>
            <a:pPr marL="457200" indent="-457200">
              <a:buAutoNum type="alphaLcParenR"/>
            </a:pPr>
            <a:r>
              <a:rPr lang="pl-PL" dirty="0"/>
              <a:t>rozporządzalne dochody osobiste,</a:t>
            </a:r>
          </a:p>
          <a:p>
            <a:pPr marL="457200" indent="-457200">
              <a:buAutoNum type="alphaLcParenR"/>
            </a:pPr>
            <a:r>
              <a:rPr lang="pl-PL" dirty="0"/>
              <a:t>produkt narodowy brutto,</a:t>
            </a:r>
          </a:p>
          <a:p>
            <a:pPr marL="457200" indent="-457200">
              <a:buAutoNum type="alphaLcParenR"/>
            </a:pPr>
            <a:r>
              <a:rPr lang="pl-PL" dirty="0"/>
              <a:t>żadna z powyższych.</a:t>
            </a:r>
          </a:p>
        </p:txBody>
      </p:sp>
    </p:spTree>
    <p:extLst>
      <p:ext uri="{BB962C8B-B14F-4D97-AF65-F5344CB8AC3E}">
        <p14:creationId xmlns:p14="http://schemas.microsoft.com/office/powerpoint/2010/main" val="3668495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 fontScale="90000"/>
          </a:bodyPr>
          <a:lstStyle/>
          <a:p>
            <a:pPr algn="just"/>
            <a:r>
              <a:rPr lang="pl-PL" sz="2400" dirty="0">
                <a:cs typeface="Calibri Light"/>
              </a:rPr>
              <a:t>W gospodarce w latach 2020-2022 produkowane są trzy dobra: A, B i C. Wypełnij podaną tabelę i oblicz (rok 2020 jest rokiem bazowym) nominalną i realną wartość produkcji w latach: 2020, 2021 i 2022.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027F4F08-851D-C1A3-2655-A70DF7A9D03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94481" y="2187615"/>
          <a:ext cx="10845471" cy="3691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4267">
                  <a:extLst>
                    <a:ext uri="{9D8B030D-6E8A-4147-A177-3AD203B41FA5}">
                      <a16:colId xmlns:a16="http://schemas.microsoft.com/office/drawing/2014/main" val="575486560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2928252604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2854051667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175251380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3444326012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1398029603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1720250751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2028312358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1402271030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2491043605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1408408409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1633495207"/>
                    </a:ext>
                  </a:extLst>
                </a:gridCol>
                <a:gridCol w="834267">
                  <a:extLst>
                    <a:ext uri="{9D8B030D-6E8A-4147-A177-3AD203B41FA5}">
                      <a16:colId xmlns:a16="http://schemas.microsoft.com/office/drawing/2014/main" val="2336415870"/>
                    </a:ext>
                  </a:extLst>
                </a:gridCol>
              </a:tblGrid>
              <a:tr h="738395">
                <a:tc rowSpan="2">
                  <a:txBody>
                    <a:bodyPr/>
                    <a:lstStyle/>
                    <a:p>
                      <a:r>
                        <a:rPr lang="pl-PL" dirty="0"/>
                        <a:t>Dobro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pl-PL" dirty="0"/>
                        <a:t>Ilość wytworzona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pl-PL" dirty="0"/>
                        <a:t>Cena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pl-PL" dirty="0"/>
                        <a:t>Wartość produkcji (ceny bieżące)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pl-PL" dirty="0"/>
                        <a:t>Wartość produkcji (ceny stałe)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224446"/>
                  </a:ext>
                </a:extLst>
              </a:tr>
              <a:tr h="738395"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376617"/>
                  </a:ext>
                </a:extLst>
              </a:tr>
              <a:tr h="738395">
                <a:tc>
                  <a:txBody>
                    <a:bodyPr/>
                    <a:lstStyle/>
                    <a:p>
                      <a:r>
                        <a:rPr lang="pl-PL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96469"/>
                  </a:ext>
                </a:extLst>
              </a:tr>
              <a:tr h="738395">
                <a:tc>
                  <a:txBody>
                    <a:bodyPr/>
                    <a:lstStyle/>
                    <a:p>
                      <a:r>
                        <a:rPr lang="pl-PL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823704"/>
                  </a:ext>
                </a:extLst>
              </a:tr>
              <a:tr h="738395">
                <a:tc>
                  <a:txBody>
                    <a:bodyPr/>
                    <a:lstStyle/>
                    <a:p>
                      <a:r>
                        <a:rPr lang="pl-PL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359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920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B05AD3-C4E6-9DAF-9FD0-72AA8B36B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9"/>
            <a:ext cx="10352060" cy="1090422"/>
          </a:xfrm>
        </p:spPr>
        <p:txBody>
          <a:bodyPr>
            <a:normAutofit fontScale="90000"/>
          </a:bodyPr>
          <a:lstStyle/>
          <a:p>
            <a:r>
              <a:rPr lang="pl-PL" sz="2400" dirty="0">
                <a:cs typeface="Calibri Light"/>
              </a:rPr>
              <a:t>Mierzenie PKB</a:t>
            </a:r>
            <a:br>
              <a:rPr lang="pl-PL" sz="2400" dirty="0">
                <a:cs typeface="Calibri Light"/>
              </a:rPr>
            </a:br>
            <a:br>
              <a:rPr lang="pl-PL" sz="2400" dirty="0">
                <a:cs typeface="Calibri Light"/>
              </a:rPr>
            </a:br>
            <a:r>
              <a:rPr lang="pl-PL" sz="2400" dirty="0">
                <a:cs typeface="Calibri Light"/>
              </a:rPr>
              <a:t>Prawda czy fałsz?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7E668B-B1E8-2EF1-1C08-5D71FFAD0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70" y="2343150"/>
            <a:ext cx="11165480" cy="3496571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pl-PL" dirty="0"/>
              <a:t>PKB jest równe sumie PNB i amortyzacji.</a:t>
            </a:r>
          </a:p>
          <a:p>
            <a:pPr marL="457200" indent="-457200">
              <a:buAutoNum type="arabicPeriod"/>
            </a:pPr>
            <a:r>
              <a:rPr lang="pl-PL" dirty="0"/>
              <a:t>Metoda sumowania produktów pośrednich to jedna z metod mierzenia PKB.</a:t>
            </a:r>
          </a:p>
          <a:p>
            <a:pPr marL="457200" indent="-457200">
              <a:buAutoNum type="arabicPeriod"/>
            </a:pPr>
            <a:r>
              <a:rPr lang="pl-PL" dirty="0"/>
              <a:t>Obliczanie PKB za pomocą metody sumowania produktów polega na sumowaniu produktów finalnych lub na sumowaniu wszystkich produktów pośrednich wytworzonych w danej gospodarce.</a:t>
            </a:r>
          </a:p>
          <a:p>
            <a:pPr marL="457200" indent="-457200">
              <a:buAutoNum type="arabicPeriod"/>
            </a:pPr>
            <a:r>
              <a:rPr lang="pl-PL" dirty="0"/>
              <a:t>Produkty pośrednie to takie produkty, które przedsiębiorstwa w całości zużywają przy wytwarzaniu innych produktów.</a:t>
            </a:r>
          </a:p>
          <a:p>
            <a:pPr marL="457200" indent="-457200">
              <a:buAutoNum type="arabicPeriod"/>
            </a:pPr>
            <a:r>
              <a:rPr lang="pl-PL" dirty="0"/>
              <a:t>Zgodnie z metodą sumowania dochodów przy obliczaniu PKB uwzględnia się wszystkie dochody z pracy oraz transfery socjalne, jakie otrzymują w danym roku gospodarstwa domowe.</a:t>
            </a:r>
          </a:p>
        </p:txBody>
      </p:sp>
    </p:spTree>
    <p:extLst>
      <p:ext uri="{BB962C8B-B14F-4D97-AF65-F5344CB8AC3E}">
        <p14:creationId xmlns:p14="http://schemas.microsoft.com/office/powerpoint/2010/main" val="1565164915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AnalogousFromLightSeedLeftStep">
      <a:dk1>
        <a:srgbClr val="000000"/>
      </a:dk1>
      <a:lt1>
        <a:srgbClr val="FFFFFF"/>
      </a:lt1>
      <a:dk2>
        <a:srgbClr val="243541"/>
      </a:dk2>
      <a:lt2>
        <a:srgbClr val="E2E8E7"/>
      </a:lt2>
      <a:accent1>
        <a:srgbClr val="C6969C"/>
      </a:accent1>
      <a:accent2>
        <a:srgbClr val="BA7F9F"/>
      </a:accent2>
      <a:accent3>
        <a:srgbClr val="C492C2"/>
      </a:accent3>
      <a:accent4>
        <a:srgbClr val="A47FBA"/>
      </a:accent4>
      <a:accent5>
        <a:srgbClr val="A096C6"/>
      </a:accent5>
      <a:accent6>
        <a:srgbClr val="7F8BBA"/>
      </a:accent6>
      <a:hlink>
        <a:srgbClr val="568E87"/>
      </a:hlink>
      <a:folHlink>
        <a:srgbClr val="7F7F7F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</TotalTime>
  <Words>2074</Words>
  <Application>Microsoft Macintosh PowerPoint</Application>
  <PresentationFormat>Panoramiczny</PresentationFormat>
  <Paragraphs>352</Paragraphs>
  <Slides>44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44</vt:i4>
      </vt:variant>
    </vt:vector>
  </HeadingPairs>
  <TitlesOfParts>
    <vt:vector size="47" baseType="lpstr">
      <vt:lpstr>Arial</vt:lpstr>
      <vt:lpstr>Bierstadt</vt:lpstr>
      <vt:lpstr>GestaltVTI</vt:lpstr>
      <vt:lpstr> </vt:lpstr>
      <vt:lpstr>1. PKB  Prawda czy fałsz?</vt:lpstr>
      <vt:lpstr>Prawda czy fałsz?</vt:lpstr>
      <vt:lpstr>Prawda czy fałsz?</vt:lpstr>
      <vt:lpstr>PKB per capita to:</vt:lpstr>
      <vt:lpstr>Dochód narodowy to:</vt:lpstr>
      <vt:lpstr>Dochody ludności przeznaczane na konsumpcję i oszczędności to:</vt:lpstr>
      <vt:lpstr>W gospodarce w latach 2020-2022 produkowane są trzy dobra: A, B i C. Wypełnij podaną tabelę i oblicz (rok 2020 jest rokiem bazowym) nominalną i realną wartość produkcji w latach: 2020, 2021 i 2022.</vt:lpstr>
      <vt:lpstr>Mierzenie PKB  Prawda czy fałsz?</vt:lpstr>
      <vt:lpstr>Prawda czy fałsz?</vt:lpstr>
      <vt:lpstr>Prawda czy fałsz?</vt:lpstr>
      <vt:lpstr>Wskaż prawidłową zależność:</vt:lpstr>
      <vt:lpstr>PNB to PNN powiększony o:</vt:lpstr>
      <vt:lpstr>Eksport netto to</vt:lpstr>
      <vt:lpstr>Eksport netto</vt:lpstr>
      <vt:lpstr>Amortyzacja to różnica między</vt:lpstr>
      <vt:lpstr>Wskaźnik dobrobytu ekonomicznego netto to PNN powiększony m. in. o:</vt:lpstr>
      <vt:lpstr>Przy obliczaniu PKB metodą sumowania wydatków:</vt:lpstr>
      <vt:lpstr>Jeśli dochody netto z własności za granicą wynoszą zero to:</vt:lpstr>
      <vt:lpstr>PKB to suma:</vt:lpstr>
      <vt:lpstr>Podana tabela przedstawia kolejne etapy produkcji samochodu</vt:lpstr>
      <vt:lpstr>Podana tabela przedstawia składniki PKB pewnej gospodarki w danym roku, wyrażone w cenach bieżących (z tego samego roku):  </vt:lpstr>
      <vt:lpstr>2. Bezrobocie  Prawda czy fałsz?</vt:lpstr>
      <vt:lpstr>Prawda czy fałsz?</vt:lpstr>
      <vt:lpstr>Prawda czy fałsz?</vt:lpstr>
      <vt:lpstr>Do charakterystycznych cech bezrobocia zalicza się:</vt:lpstr>
      <vt:lpstr>Stopa zatrudnienia to:</vt:lpstr>
      <vt:lpstr>Jeśli rośnie poziom zatrudnienia w gospodarce (przy założeniu ceteris paribus), to: </vt:lpstr>
      <vt:lpstr>Popyt na pracę jest zgłaszany przez: </vt:lpstr>
      <vt:lpstr>Wzrost poziomu bezrobocia prowadzi do: </vt:lpstr>
      <vt:lpstr>Przyczyną bezrobocia strukturalnego jest: </vt:lpstr>
      <vt:lpstr>Im wyższy poziom kwalifikacji osób poszukujących pracę, tym:</vt:lpstr>
      <vt:lpstr>3. Inflacja  Prawda czy fałsz?</vt:lpstr>
      <vt:lpstr>2. Inflacja  Prawda czy fałsz?</vt:lpstr>
      <vt:lpstr>  Prawda czy fałsz?</vt:lpstr>
      <vt:lpstr>  Prawda czy fałsz?</vt:lpstr>
      <vt:lpstr>Pieniądz pełni następujące funkcje:</vt:lpstr>
      <vt:lpstr> Agregat pieniężny M2 zawiera:</vt:lpstr>
      <vt:lpstr> Jeśli stopa inflacji wynosi 3% w skali roku, to mamy do czynienia z:</vt:lpstr>
      <vt:lpstr> Na inflacji zazwyczaj tracą</vt:lpstr>
      <vt:lpstr> Inflacja może nie powodować negatywnych skutków dla produkcji z powodu</vt:lpstr>
      <vt:lpstr> Na podstawie tradycyjnej (oryginalnej) krótkookresowej krzywej Phillipsa można wnioskować, że:</vt:lpstr>
      <vt:lpstr>Wyznacz Deflator PKB</vt:lpstr>
      <vt:lpstr>Poniższa tabela przedstawia relację poziomu cen w 2021 r. w stosunku do 2020 r. oraz udział w wydatkach gospodarstw domowych 4 grup towarów i usług konsumpcyjnych: żywności, towarów nieżywnościowych, usług i pozostałych dóbr w hipotetycznej gospodarce. Oblicz wskaźnik cen i stopę inflacji w 2021 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Daniel Butyter</dc:creator>
  <cp:lastModifiedBy>Daniel Butyter</cp:lastModifiedBy>
  <cp:revision>17</cp:revision>
  <dcterms:created xsi:type="dcterms:W3CDTF">2024-10-22T04:44:22Z</dcterms:created>
  <dcterms:modified xsi:type="dcterms:W3CDTF">2024-12-08T10:20:35Z</dcterms:modified>
</cp:coreProperties>
</file>